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246" r:id="rId1"/>
  </p:sldMasterIdLst>
  <p:notesMasterIdLst>
    <p:notesMasterId r:id="rId6"/>
  </p:notesMasterIdLst>
  <p:sldIdLst>
    <p:sldId id="469" r:id="rId2"/>
    <p:sldId id="458" r:id="rId3"/>
    <p:sldId id="461" r:id="rId4"/>
    <p:sldId id="470" r:id="rId5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맑은 고딕" panose="020B0503020000020004" pitchFamily="50" charset="-127"/>
      <p:regular r:id="rId11"/>
      <p:bold r:id="rId12"/>
    </p:embeddedFont>
  </p:embeddedFontLst>
  <p:custDataLst>
    <p:tags r:id="rId13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5" autoAdjust="0"/>
  </p:normalViewPr>
  <p:slideViewPr>
    <p:cSldViewPr>
      <p:cViewPr varScale="1">
        <p:scale>
          <a:sx n="101" d="100"/>
          <a:sy n="101" d="100"/>
        </p:scale>
        <p:origin x="102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6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254" cy="510989"/>
          </a:xfrm>
          <a:prstGeom prst="rect">
            <a:avLst/>
          </a:prstGeom>
        </p:spPr>
        <p:txBody>
          <a:bodyPr vert="horz" lIns="95228" tIns="47613" rIns="95228" bIns="4761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387" y="1"/>
            <a:ext cx="3076254" cy="510989"/>
          </a:xfrm>
          <a:prstGeom prst="rect">
            <a:avLst/>
          </a:prstGeom>
        </p:spPr>
        <p:txBody>
          <a:bodyPr vert="horz" lIns="95228" tIns="47613" rIns="95228" bIns="4761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CE837C-9CA1-44E7-B147-FD1AEBAAA2FC}" type="datetimeFigureOut">
              <a:rPr lang="ko-KR" altLang="en-US"/>
              <a:pPr>
                <a:defRPr/>
              </a:pPr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28" tIns="47613" rIns="95228" bIns="4761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267" y="4860990"/>
            <a:ext cx="5680769" cy="4605493"/>
          </a:xfrm>
          <a:prstGeom prst="rect">
            <a:avLst/>
          </a:prstGeom>
        </p:spPr>
        <p:txBody>
          <a:bodyPr vert="horz" lIns="95228" tIns="47613" rIns="95228" bIns="47613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328"/>
            <a:ext cx="3076254" cy="512637"/>
          </a:xfrm>
          <a:prstGeom prst="rect">
            <a:avLst/>
          </a:prstGeom>
        </p:spPr>
        <p:txBody>
          <a:bodyPr vert="horz" lIns="95228" tIns="47613" rIns="95228" bIns="476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387" y="9720328"/>
            <a:ext cx="3076254" cy="512637"/>
          </a:xfrm>
          <a:prstGeom prst="rect">
            <a:avLst/>
          </a:prstGeom>
        </p:spPr>
        <p:txBody>
          <a:bodyPr vert="horz" lIns="95228" tIns="47613" rIns="95228" bIns="476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EFA12A2-87E7-4ADB-A2E5-992EBBB2D3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80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61021-A8E3-4532-835D-F7E0AD9DE048}" type="datetime11">
              <a:rPr lang="ko-KR" altLang="en-US"/>
              <a:pPr>
                <a:defRPr/>
              </a:pPr>
              <a:t>01:11:45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0295-E99B-4D15-A71C-9BBA76FC6F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43875" y="0"/>
            <a:ext cx="1000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9311D-9467-4398-91DB-50612610C700}" type="datetime11">
              <a:rPr lang="ko-KR" altLang="en-US"/>
              <a:pPr>
                <a:defRPr/>
              </a:pPr>
              <a:t>01:11:45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/11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28596" y="28572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13" y="0"/>
            <a:ext cx="104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7A348E-5493-4A46-AF6D-D5F4BFC18D42}" type="datetime11">
              <a:rPr lang="ko-KR" altLang="en-US"/>
              <a:pPr>
                <a:defRPr/>
              </a:pPr>
              <a:t>01:11:45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8625" y="6356350"/>
            <a:ext cx="7358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9563" y="635635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B16B91-A237-4096-9C0F-094A39C9987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/11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14300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Key Difference between Manual Testing and </a:t>
            </a:r>
            <a:r>
              <a:rPr lang="en-US" altLang="ko-KR" dirty="0" err="1">
                <a:latin typeface="Calibri" panose="020F0502020204030204" pitchFamily="34" charset="0"/>
              </a:rPr>
              <a:t>Concolic</a:t>
            </a:r>
            <a:r>
              <a:rPr lang="en-US" altLang="ko-KR" dirty="0">
                <a:latin typeface="Calibri" panose="020F0502020204030204" pitchFamily="34" charset="0"/>
              </a:rPr>
              <a:t>/Symbolic  Testing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alibri" panose="020F0502020204030204" pitchFamily="34" charset="0"/>
              </a:rPr>
              <a:t>Manual testing  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Calibri" panose="020F0502020204030204" pitchFamily="34" charset="0"/>
              </a:rPr>
              <a:t>A user should test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</a:rPr>
              <a:t>one concrete execution scenario</a:t>
            </a:r>
            <a:r>
              <a:rPr lang="en-US" altLang="ko-KR" dirty="0">
                <a:latin typeface="Calibri" panose="020F0502020204030204" pitchFamily="34" charset="0"/>
              </a:rPr>
              <a:t> by checking a pair of concrete input values and the expected concrete output values</a:t>
            </a:r>
          </a:p>
          <a:p>
            <a:pPr>
              <a:lnSpc>
                <a:spcPct val="90000"/>
              </a:lnSpc>
            </a:pPr>
            <a:r>
              <a:rPr lang="en-US" altLang="ko-KR" dirty="0" err="1">
                <a:latin typeface="Calibri" panose="020F0502020204030204" pitchFamily="34" charset="0"/>
              </a:rPr>
              <a:t>Concolic</a:t>
            </a:r>
            <a:r>
              <a:rPr lang="en-US" altLang="ko-KR" dirty="0">
                <a:latin typeface="Calibri" panose="020F0502020204030204" pitchFamily="34" charset="0"/>
              </a:rPr>
              <a:t>/symbolic testing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Calibri" panose="020F0502020204030204" pitchFamily="34" charset="0"/>
              </a:rPr>
              <a:t>A user should imagine 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all possible </a:t>
            </a:r>
            <a:r>
              <a:rPr lang="en-US" altLang="ko-KR" dirty="0">
                <a:latin typeface="Calibri" panose="020F0502020204030204" pitchFamily="34" charset="0"/>
              </a:rPr>
              <a:t>execution scenarios and model 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a general environment</a:t>
            </a:r>
            <a:r>
              <a:rPr lang="en-US" altLang="ko-KR" dirty="0">
                <a:latin typeface="Calibri" panose="020F0502020204030204" pitchFamily="34" charset="0"/>
              </a:rPr>
              <a:t> that can enable all possible executions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Calibri" panose="020F0502020204030204" pitchFamily="34" charset="0"/>
              </a:rPr>
              <a:t>A user should describe 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general invariants </a:t>
            </a:r>
            <a:r>
              <a:rPr lang="en-US" altLang="ko-KR" dirty="0">
                <a:latin typeface="Calibri" panose="020F0502020204030204" pitchFamily="34" charset="0"/>
              </a:rPr>
              <a:t>on input values and output </a:t>
            </a:r>
            <a:r>
              <a:rPr lang="en-US" altLang="ko-KR">
                <a:latin typeface="Calibri" panose="020F0502020204030204" pitchFamily="34" charset="0"/>
              </a:rPr>
              <a:t>values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latin typeface="Calibri" panose="020F0502020204030204" pitchFamily="34" charset="0"/>
              </a:rPr>
              <a:t>Very similar to state model checking (see the following example) 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>
                <a:latin typeface="Calibri" panose="020F0502020204030204" pitchFamily="34" charset="0"/>
              </a:rPr>
              <a:pPr>
                <a:defRPr/>
              </a:pPr>
              <a:t>1</a:t>
            </a:fld>
            <a:r>
              <a:rPr lang="en-US" altLang="ko-KR">
                <a:latin typeface="Calibri" panose="020F0502020204030204" pitchFamily="34" charset="0"/>
              </a:rPr>
              <a:t>/11</a:t>
            </a:r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0528" y="44624"/>
            <a:ext cx="9505056" cy="1143000"/>
          </a:xfrm>
        </p:spPr>
        <p:txBody>
          <a:bodyPr/>
          <a:lstStyle/>
          <a:p>
            <a:r>
              <a:rPr lang="en-US" altLang="ko-KR" sz="4000"/>
              <a:t>Ex1'. </a:t>
            </a:r>
            <a:r>
              <a:rPr lang="en-US" altLang="ko-KR" sz="4000" dirty="0"/>
              <a:t>Circular Queue of Positive Integers </a:t>
            </a:r>
            <a:endParaRPr lang="ko-KR" altLang="en-US" sz="4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2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87944"/>
              </p:ext>
            </p:extLst>
          </p:nvPr>
        </p:nvGraphicFramePr>
        <p:xfrm>
          <a:off x="3570873" y="2055872"/>
          <a:ext cx="556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62764"/>
              </p:ext>
            </p:extLst>
          </p:nvPr>
        </p:nvGraphicFramePr>
        <p:xfrm>
          <a:off x="3594537" y="3448978"/>
          <a:ext cx="556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46840"/>
              </p:ext>
            </p:extLst>
          </p:nvPr>
        </p:nvGraphicFramePr>
        <p:xfrm>
          <a:off x="3594537" y="4961146"/>
          <a:ext cx="556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55607"/>
              </p:ext>
            </p:extLst>
          </p:nvPr>
        </p:nvGraphicFramePr>
        <p:xfrm>
          <a:off x="3594541" y="1772816"/>
          <a:ext cx="55908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7199" y="2708920"/>
            <a:ext cx="90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head=6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flipV="1">
            <a:off x="6599062" y="2420888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91085" y="2708920"/>
            <a:ext cx="833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tail=11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8907806" y="2440980"/>
            <a:ext cx="1" cy="310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86629" y="4191704"/>
            <a:ext cx="71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tail=2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flipV="1">
            <a:off x="4745514" y="3861048"/>
            <a:ext cx="0" cy="3306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86829" y="4171612"/>
            <a:ext cx="90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head=6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9" idx="0"/>
          </p:cNvCxnSpPr>
          <p:nvPr/>
        </p:nvCxnSpPr>
        <p:spPr>
          <a:xfrm flipV="1">
            <a:off x="6638692" y="3861048"/>
            <a:ext cx="0" cy="310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58637" y="5682734"/>
            <a:ext cx="71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tail=2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stCxn id="21" idx="0"/>
          </p:cNvCxnSpPr>
          <p:nvPr/>
        </p:nvCxnSpPr>
        <p:spPr>
          <a:xfrm flipH="1" flipV="1">
            <a:off x="4817521" y="5331986"/>
            <a:ext cx="1" cy="3507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18877" y="5642550"/>
            <a:ext cx="90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head=7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23" idx="0"/>
          </p:cNvCxnSpPr>
          <p:nvPr/>
        </p:nvCxnSpPr>
        <p:spPr>
          <a:xfrm flipV="1">
            <a:off x="7070740" y="5331986"/>
            <a:ext cx="0" cy="310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880" y="141277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1)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5496" y="1196752"/>
            <a:ext cx="3456384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SIZE 12</a:t>
            </a:r>
          </a:p>
          <a:p>
            <a:r>
              <a:rPr lang="en-US" altLang="ko-KR" dirty="0"/>
              <a:t>#define EMPTY 0</a:t>
            </a:r>
          </a:p>
          <a:p>
            <a:endParaRPr lang="en-US" altLang="ko-KR" dirty="0"/>
          </a:p>
          <a:p>
            <a:r>
              <a:rPr lang="en-US" altLang="ko-KR" dirty="0"/>
              <a:t>// We assume that q[] is </a:t>
            </a:r>
            <a:br>
              <a:rPr lang="en-US" altLang="ko-KR" dirty="0"/>
            </a:br>
            <a:r>
              <a:rPr lang="en-US" altLang="ko-KR" dirty="0"/>
              <a:t>// empty if head==tail</a:t>
            </a:r>
          </a:p>
          <a:p>
            <a:r>
              <a:rPr lang="en-US" altLang="ko-KR" dirty="0"/>
              <a:t>unsigned </a:t>
            </a:r>
            <a:r>
              <a:rPr lang="en-US" altLang="ko-KR" dirty="0" err="1"/>
              <a:t>int</a:t>
            </a:r>
            <a:r>
              <a:rPr lang="en-US" altLang="ko-KR" dirty="0"/>
              <a:t> q[SIZE],</a:t>
            </a:r>
            <a:r>
              <a:rPr lang="en-US" altLang="ko-KR" dirty="0" err="1"/>
              <a:t>head,tail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enqueue</a:t>
            </a:r>
            <a:r>
              <a:rPr lang="en-US" altLang="ko-KR" dirty="0"/>
              <a:t>(unsigned </a:t>
            </a:r>
            <a:r>
              <a:rPr lang="en-US" altLang="ko-KR" dirty="0" err="1"/>
              <a:t>int</a:t>
            </a:r>
            <a:r>
              <a:rPr lang="en-US" altLang="ko-KR" dirty="0"/>
              <a:t> x) {</a:t>
            </a:r>
          </a:p>
          <a:p>
            <a:r>
              <a:rPr lang="en-US" altLang="ko-KR" dirty="0"/>
              <a:t>    q[tail]=x;</a:t>
            </a:r>
          </a:p>
          <a:p>
            <a:r>
              <a:rPr lang="en-US" altLang="ko-KR" dirty="0"/>
              <a:t>    tail=(++tail)%SIZE;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unsigned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dequeue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unsigned </a:t>
            </a:r>
            <a:r>
              <a:rPr lang="en-US" altLang="ko-KR" dirty="0" err="1"/>
              <a:t>int</a:t>
            </a:r>
            <a:r>
              <a:rPr lang="en-US" altLang="ko-KR" dirty="0"/>
              <a:t> ret;</a:t>
            </a:r>
          </a:p>
          <a:p>
            <a:r>
              <a:rPr lang="en-US" altLang="ko-KR" dirty="0"/>
              <a:t>    ret = q[head];</a:t>
            </a:r>
          </a:p>
          <a:p>
            <a:r>
              <a:rPr lang="en-US" altLang="ko-KR" dirty="0"/>
              <a:t>    q[head]=0;</a:t>
            </a:r>
          </a:p>
          <a:p>
            <a:r>
              <a:rPr lang="en-US" altLang="ko-KR" dirty="0"/>
              <a:t>    head= (++head)%SIZE;</a:t>
            </a:r>
          </a:p>
          <a:p>
            <a:r>
              <a:rPr lang="en-US" altLang="ko-KR" dirty="0"/>
              <a:t>    return ret;}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9855" y="313167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2)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44409" y="464384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19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116632"/>
            <a:ext cx="4536504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enqueue_verify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unsigned 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old_head</a:t>
            </a:r>
            <a:r>
              <a:rPr lang="en-US" altLang="ko-KR" dirty="0"/>
              <a:t>, </a:t>
            </a:r>
            <a:r>
              <a:rPr lang="en-US" altLang="ko-KR" dirty="0" err="1"/>
              <a:t>old_tail</a:t>
            </a:r>
            <a:r>
              <a:rPr lang="en-US" altLang="ko-KR" dirty="0"/>
              <a:t>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SYM_unsigned_int</a:t>
            </a:r>
            <a:r>
              <a:rPr lang="en-US" altLang="ko-KR" dirty="0">
                <a:solidFill>
                  <a:srgbClr val="FF0000"/>
                </a:solidFill>
              </a:rPr>
              <a:t>(x)</a:t>
            </a:r>
          </a:p>
          <a:p>
            <a:r>
              <a:rPr lang="en-US" altLang="ko-KR" dirty="0"/>
              <a:t>    unsigned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old_q</a:t>
            </a:r>
            <a:r>
              <a:rPr lang="en-US" altLang="ko-KR" dirty="0"/>
              <a:t>[SIZE], i;</a:t>
            </a:r>
          </a:p>
          <a:p>
            <a:r>
              <a:rPr lang="en-US" altLang="ko-KR"/>
              <a:t>    </a:t>
            </a:r>
            <a:r>
              <a:rPr lang="en-US" altLang="ko-KR">
                <a:solidFill>
                  <a:srgbClr val="FF0000"/>
                </a:solidFill>
              </a:rPr>
              <a:t>SYM_</a:t>
            </a:r>
            <a:r>
              <a:rPr lang="en-US" altLang="ko-KR" dirty="0" err="1">
                <a:solidFill>
                  <a:srgbClr val="FF0000"/>
                </a:solidFill>
              </a:rPr>
              <a:t>assume</a:t>
            </a:r>
            <a:r>
              <a:rPr lang="en-US" altLang="ko-KR" dirty="0"/>
              <a:t>(x&gt;0);//</a:t>
            </a:r>
            <a:r>
              <a:rPr lang="en-US" altLang="ko-KR" b="1" dirty="0">
                <a:solidFill>
                  <a:srgbClr val="FF0000"/>
                </a:solidFill>
              </a:rPr>
              <a:t>if(!(x&gt;0)) exit();</a:t>
            </a:r>
          </a:p>
          <a:p>
            <a:endParaRPr lang="en-US" altLang="ko-KR" dirty="0"/>
          </a:p>
          <a:p>
            <a:r>
              <a:rPr lang="en-US" altLang="ko-KR" dirty="0"/>
              <a:t>    for(i=0; i &lt; SIZE; i++) </a:t>
            </a:r>
            <a:r>
              <a:rPr lang="en-US" altLang="ko-KR" dirty="0" err="1"/>
              <a:t>old_q</a:t>
            </a:r>
            <a:r>
              <a:rPr lang="en-US" altLang="ko-KR" dirty="0"/>
              <a:t>[i]=q[i];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old_head</a:t>
            </a:r>
            <a:r>
              <a:rPr lang="en-US" altLang="ko-KR" dirty="0"/>
              <a:t>=head;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old_tail</a:t>
            </a:r>
            <a:r>
              <a:rPr lang="en-US" altLang="ko-KR" dirty="0"/>
              <a:t>=tail;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 err="1"/>
              <a:t>enqueue</a:t>
            </a:r>
            <a:r>
              <a:rPr lang="en-US" altLang="ko-KR" b="1" dirty="0"/>
              <a:t>(x);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(q[</a:t>
            </a:r>
            <a:r>
              <a:rPr lang="en-US" altLang="ko-KR" dirty="0" err="1"/>
              <a:t>old_tail</a:t>
            </a:r>
            <a:r>
              <a:rPr lang="en-US" altLang="ko-KR" dirty="0"/>
              <a:t>]==x);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(tail== ((</a:t>
            </a:r>
            <a:r>
              <a:rPr lang="en-US" altLang="ko-KR" dirty="0" err="1"/>
              <a:t>old_tail</a:t>
            </a:r>
            <a:r>
              <a:rPr lang="en-US" altLang="ko-KR" dirty="0"/>
              <a:t> +1) % SIZE));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(head==</a:t>
            </a:r>
            <a:r>
              <a:rPr lang="en-US" altLang="ko-KR" dirty="0" err="1"/>
              <a:t>old_head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for(i=0; i &lt; </a:t>
            </a:r>
            <a:r>
              <a:rPr lang="en-US" altLang="ko-KR" dirty="0" err="1"/>
              <a:t>old_tail</a:t>
            </a:r>
            <a:r>
              <a:rPr lang="en-US" altLang="ko-KR" dirty="0"/>
              <a:t>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</a:t>
            </a:r>
          </a:p>
          <a:p>
            <a:r>
              <a:rPr lang="en-US" altLang="ko-KR" dirty="0"/>
              <a:t>    for(i=old_tail+1; i &lt; SIZE;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</a:t>
            </a:r>
            <a:r>
              <a:rPr lang="en-US" altLang="ko-KR" dirty="0" err="1"/>
              <a:t>i</a:t>
            </a:r>
            <a:r>
              <a:rPr lang="en-US" altLang="ko-KR" dirty="0"/>
              <a:t>]);}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16016" y="106169"/>
            <a:ext cx="4392488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dequeue_verify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unsigned </a:t>
            </a:r>
            <a:r>
              <a:rPr lang="en-US" altLang="ko-KR" dirty="0" err="1"/>
              <a:t>int</a:t>
            </a:r>
            <a:r>
              <a:rPr lang="en-US" altLang="ko-KR" dirty="0"/>
              <a:t> ret, </a:t>
            </a:r>
            <a:r>
              <a:rPr lang="en-US" altLang="ko-KR" dirty="0" err="1"/>
              <a:t>old_head</a:t>
            </a:r>
            <a:r>
              <a:rPr lang="en-US" altLang="ko-KR" dirty="0"/>
              <a:t>, </a:t>
            </a:r>
            <a:r>
              <a:rPr lang="en-US" altLang="ko-KR" dirty="0" err="1"/>
              <a:t>old_tail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unsigned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old_q</a:t>
            </a:r>
            <a:r>
              <a:rPr lang="en-US" altLang="ko-KR" dirty="0"/>
              <a:t>[SIZE], i;</a:t>
            </a:r>
          </a:p>
          <a:p>
            <a:endParaRPr lang="en-US" altLang="ko-KR" dirty="0"/>
          </a:p>
          <a:p>
            <a:r>
              <a:rPr lang="en-US" altLang="ko-KR" dirty="0"/>
              <a:t>    for(i=0; i &lt; SIZE; i++) </a:t>
            </a:r>
            <a:r>
              <a:rPr lang="en-US" altLang="ko-KR" dirty="0" err="1"/>
              <a:t>old_q</a:t>
            </a:r>
            <a:r>
              <a:rPr lang="en-US" altLang="ko-KR" dirty="0"/>
              <a:t>[i]=q[i];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old_head</a:t>
            </a:r>
            <a:r>
              <a:rPr lang="en-US" altLang="ko-KR" dirty="0"/>
              <a:t>=head;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old_tail</a:t>
            </a:r>
            <a:r>
              <a:rPr lang="en-US" altLang="ko-KR" dirty="0"/>
              <a:t>=tail;</a:t>
            </a:r>
          </a:p>
          <a:p>
            <a:r>
              <a:rPr lang="en-US" altLang="ko-KR"/>
              <a:t>    </a:t>
            </a:r>
            <a:r>
              <a:rPr lang="en-US" altLang="ko-KR">
                <a:solidFill>
                  <a:srgbClr val="FF0000"/>
                </a:solidFill>
              </a:rPr>
              <a:t>SYM_</a:t>
            </a:r>
            <a:r>
              <a:rPr lang="en-US" altLang="ko-KR" dirty="0" err="1">
                <a:solidFill>
                  <a:srgbClr val="FF0000"/>
                </a:solidFill>
              </a:rPr>
              <a:t>assume</a:t>
            </a:r>
            <a:r>
              <a:rPr lang="en-US" altLang="ko-KR" dirty="0"/>
              <a:t>(head!=tail);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/>
              <a:t>ret=</a:t>
            </a:r>
            <a:r>
              <a:rPr lang="en-US" altLang="ko-KR" b="1" dirty="0" err="1"/>
              <a:t>dequeue</a:t>
            </a:r>
            <a:r>
              <a:rPr lang="en-US" altLang="ko-KR" b="1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(ret==</a:t>
            </a:r>
            <a:r>
              <a:rPr lang="en-US" altLang="ko-KR" dirty="0" err="1"/>
              <a:t>old_q</a:t>
            </a:r>
            <a:r>
              <a:rPr lang="en-US" altLang="ko-KR" dirty="0"/>
              <a:t>[</a:t>
            </a:r>
            <a:r>
              <a:rPr lang="en-US" altLang="ko-KR" dirty="0" err="1"/>
              <a:t>old_head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(q[</a:t>
            </a:r>
            <a:r>
              <a:rPr lang="en-US" altLang="ko-KR" dirty="0" err="1"/>
              <a:t>old_head</a:t>
            </a:r>
            <a:r>
              <a:rPr lang="en-US" altLang="ko-KR" dirty="0"/>
              <a:t>]== EMPTY);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(head==(old_head+1)%SIZE);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(tail==</a:t>
            </a:r>
            <a:r>
              <a:rPr lang="en-US" altLang="ko-KR" dirty="0" err="1"/>
              <a:t>old_tail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for(i=0; i &lt; </a:t>
            </a:r>
            <a:r>
              <a:rPr lang="en-US" altLang="ko-KR" dirty="0" err="1"/>
              <a:t>old_head</a:t>
            </a:r>
            <a:r>
              <a:rPr lang="en-US" altLang="ko-KR" dirty="0"/>
              <a:t>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</a:t>
            </a:r>
          </a:p>
          <a:p>
            <a:r>
              <a:rPr lang="en-US" altLang="ko-KR" dirty="0"/>
              <a:t>    for(i=old_head+1; i &lt; SIZE;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5541039"/>
            <a:ext cx="43204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#include&lt;crown.h&gt;</a:t>
            </a:r>
          </a:p>
          <a:p>
            <a:r>
              <a:rPr lang="en-US" altLang="ko-KR"/>
              <a:t>int </a:t>
            </a:r>
            <a:r>
              <a:rPr lang="en-US" altLang="ko-KR" dirty="0"/>
              <a:t>main() {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environment_setup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enqueue_test</a:t>
            </a:r>
            <a:r>
              <a:rPr lang="en-US" altLang="ko-KR" dirty="0"/>
              <a:t>();}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16016" y="5517232"/>
            <a:ext cx="43204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#include&lt;crown.h&gt;</a:t>
            </a:r>
          </a:p>
          <a:p>
            <a:r>
              <a:rPr lang="en-US" altLang="ko-KR"/>
              <a:t>int </a:t>
            </a:r>
            <a:r>
              <a:rPr lang="en-US" altLang="ko-KR" dirty="0"/>
              <a:t>main() {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environment_setup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dequeue_test</a:t>
            </a:r>
            <a:r>
              <a:rPr lang="en-US" altLang="ko-KR" dirty="0"/>
              <a:t>();}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1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889844"/>
            <a:ext cx="3456384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SIZE 12</a:t>
            </a:r>
          </a:p>
          <a:p>
            <a:r>
              <a:rPr lang="en-US" altLang="ko-KR" dirty="0"/>
              <a:t>#define EMPTY 0</a:t>
            </a:r>
          </a:p>
          <a:p>
            <a:endParaRPr lang="en-US" altLang="ko-KR" dirty="0"/>
          </a:p>
          <a:p>
            <a:r>
              <a:rPr lang="en-US" altLang="ko-KR" dirty="0"/>
              <a:t>unsigned </a:t>
            </a:r>
            <a:r>
              <a:rPr lang="en-US" altLang="ko-KR" dirty="0" err="1"/>
              <a:t>int</a:t>
            </a:r>
            <a:r>
              <a:rPr lang="en-US" altLang="ko-KR" dirty="0"/>
              <a:t> q[SIZE],</a:t>
            </a:r>
            <a:r>
              <a:rPr lang="en-US" altLang="ko-KR" dirty="0" err="1"/>
              <a:t>head,tail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enqueue</a:t>
            </a:r>
            <a:r>
              <a:rPr lang="en-US" altLang="ko-KR" dirty="0"/>
              <a:t>(unsigned </a:t>
            </a:r>
            <a:r>
              <a:rPr lang="en-US" altLang="ko-KR" dirty="0" err="1"/>
              <a:t>int</a:t>
            </a:r>
            <a:r>
              <a:rPr lang="en-US" altLang="ko-KR" dirty="0"/>
              <a:t> x) {</a:t>
            </a:r>
          </a:p>
          <a:p>
            <a:r>
              <a:rPr lang="en-US" altLang="ko-KR" dirty="0"/>
              <a:t>    q[tail]=x;</a:t>
            </a:r>
          </a:p>
          <a:p>
            <a:r>
              <a:rPr lang="en-US" altLang="ko-KR" dirty="0"/>
              <a:t>    tail=(++tail)%SIZE;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unsigned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dequeue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unsigned </a:t>
            </a:r>
            <a:r>
              <a:rPr lang="en-US" altLang="ko-KR" dirty="0" err="1"/>
              <a:t>int</a:t>
            </a:r>
            <a:r>
              <a:rPr lang="en-US" altLang="ko-KR" dirty="0"/>
              <a:t> ret;</a:t>
            </a:r>
          </a:p>
          <a:p>
            <a:r>
              <a:rPr lang="en-US" altLang="ko-KR" dirty="0"/>
              <a:t>    ret = q[head];</a:t>
            </a:r>
          </a:p>
          <a:p>
            <a:r>
              <a:rPr lang="en-US" altLang="ko-KR" dirty="0"/>
              <a:t>    q[head]=0;</a:t>
            </a:r>
          </a:p>
          <a:p>
            <a:r>
              <a:rPr lang="en-US" altLang="ko-KR" dirty="0"/>
              <a:t>    head= (++head)%SIZE;</a:t>
            </a:r>
          </a:p>
          <a:p>
            <a:r>
              <a:rPr lang="en-US" altLang="ko-KR" dirty="0"/>
              <a:t>    return ret;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35896" y="-27384"/>
            <a:ext cx="5400600" cy="63401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// Initial random queue setting following the script</a:t>
            </a:r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environment_setup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i;</a:t>
            </a:r>
          </a:p>
          <a:p>
            <a:r>
              <a:rPr lang="en-US" altLang="ko-KR" sz="1400" dirty="0"/>
              <a:t>    for(i=0;i&lt;</a:t>
            </a:r>
            <a:r>
              <a:rPr lang="en-US" altLang="ko-KR" sz="1400" dirty="0" err="1"/>
              <a:t>SIZE;i</a:t>
            </a:r>
            <a:r>
              <a:rPr lang="en-US" altLang="ko-KR" sz="1400" dirty="0"/>
              <a:t>++) { q[i]=EMPTY;}</a:t>
            </a:r>
          </a:p>
          <a:p>
            <a:endParaRPr lang="en-US" altLang="ko-KR" sz="1400" dirty="0"/>
          </a:p>
          <a:p>
            <a:r>
              <a:rPr lang="en-US" altLang="ko-KR" sz="1400"/>
              <a:t>    </a:t>
            </a:r>
            <a:r>
              <a:rPr lang="en-US" altLang="ko-KR" sz="1400">
                <a:solidFill>
                  <a:srgbClr val="FF0000"/>
                </a:solidFill>
              </a:rPr>
              <a:t>SYM_unsigned</a:t>
            </a:r>
            <a:r>
              <a:rPr lang="en-US" altLang="ko-KR" sz="1400" dirty="0" err="1">
                <a:solidFill>
                  <a:srgbClr val="FF0000"/>
                </a:solidFill>
              </a:rPr>
              <a:t>_int</a:t>
            </a:r>
            <a:r>
              <a:rPr lang="en-US" altLang="ko-KR" sz="1400" dirty="0"/>
              <a:t>(head);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/>
              <a:t>    </a:t>
            </a:r>
            <a:r>
              <a:rPr lang="en-US" altLang="ko-KR" sz="1400">
                <a:solidFill>
                  <a:srgbClr val="FF0000"/>
                </a:solidFill>
              </a:rPr>
              <a:t>SYM_</a:t>
            </a:r>
            <a:r>
              <a:rPr lang="en-US" altLang="ko-KR" sz="1400" dirty="0" err="1">
                <a:solidFill>
                  <a:srgbClr val="FF0000"/>
                </a:solidFill>
              </a:rPr>
              <a:t>assume</a:t>
            </a:r>
            <a:r>
              <a:rPr lang="en-US" altLang="ko-KR" sz="1400" dirty="0"/>
              <a:t>(0&lt;= head &amp;&amp; head &lt; SIZE);</a:t>
            </a:r>
          </a:p>
          <a:p>
            <a:endParaRPr lang="en-US" altLang="ko-KR" sz="1400" dirty="0"/>
          </a:p>
          <a:p>
            <a:r>
              <a:rPr lang="en-US" altLang="ko-KR" sz="1400">
                <a:solidFill>
                  <a:srgbClr val="FF0000"/>
                </a:solidFill>
              </a:rPr>
              <a:t>    SYM_unsigned</a:t>
            </a:r>
            <a:r>
              <a:rPr lang="en-US" altLang="ko-KR" sz="1400" dirty="0" err="1">
                <a:solidFill>
                  <a:srgbClr val="FF0000"/>
                </a:solidFill>
              </a:rPr>
              <a:t>_int</a:t>
            </a:r>
            <a:r>
              <a:rPr lang="en-US" altLang="ko-KR" sz="1400" dirty="0"/>
              <a:t>(tail);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/>
              <a:t>    </a:t>
            </a:r>
            <a:r>
              <a:rPr lang="en-US" altLang="ko-KR" sz="1400">
                <a:solidFill>
                  <a:srgbClr val="FF0000"/>
                </a:solidFill>
              </a:rPr>
              <a:t>SYM_</a:t>
            </a:r>
            <a:r>
              <a:rPr lang="en-US" altLang="ko-KR" sz="1400" dirty="0" err="1">
                <a:solidFill>
                  <a:srgbClr val="FF0000"/>
                </a:solidFill>
              </a:rPr>
              <a:t>assume</a:t>
            </a:r>
            <a:r>
              <a:rPr lang="en-US" altLang="ko-KR" sz="1400" dirty="0"/>
              <a:t>(0&lt;= tail &amp;&amp; tail &lt; SIZE);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if( head &lt; tail)</a:t>
            </a:r>
          </a:p>
          <a:p>
            <a:r>
              <a:rPr lang="en-US" altLang="ko-KR" sz="1400" dirty="0"/>
              <a:t>        for(i=head; i &lt; tail; i++) {</a:t>
            </a:r>
          </a:p>
          <a:p>
            <a:r>
              <a:rPr lang="en-US" altLang="ko-KR" sz="1400"/>
              <a:t>            </a:t>
            </a:r>
            <a:r>
              <a:rPr lang="en-US" altLang="ko-KR" sz="1400">
                <a:solidFill>
                  <a:srgbClr val="FF0000"/>
                </a:solidFill>
              </a:rPr>
              <a:t>SYM_unsigned</a:t>
            </a:r>
            <a:r>
              <a:rPr lang="en-US" altLang="ko-KR" sz="1400" dirty="0" err="1">
                <a:solidFill>
                  <a:srgbClr val="FF0000"/>
                </a:solidFill>
              </a:rPr>
              <a:t>_int</a:t>
            </a:r>
            <a:r>
              <a:rPr lang="en-US" altLang="ko-KR" sz="1400" dirty="0"/>
              <a:t>(q[</a:t>
            </a:r>
            <a:r>
              <a:rPr lang="en-US" altLang="ko-KR" sz="1400" err="1"/>
              <a:t>i</a:t>
            </a:r>
            <a:r>
              <a:rPr lang="en-US" altLang="ko-KR" sz="1400"/>
              <a:t>]);</a:t>
            </a:r>
            <a:r>
              <a:rPr lang="en-US" altLang="ko-KR" sz="1400">
                <a:solidFill>
                  <a:srgbClr val="FF0000"/>
                </a:solidFill>
              </a:rPr>
              <a:t>SYM_assume</a:t>
            </a:r>
            <a:r>
              <a:rPr lang="en-US" altLang="ko-KR" sz="1400" dirty="0"/>
              <a:t>(0&lt; q[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]);}</a:t>
            </a:r>
          </a:p>
          <a:p>
            <a:r>
              <a:rPr lang="en-US" altLang="ko-KR" sz="1400" dirty="0"/>
              <a:t>    else if(head &gt; tail) {</a:t>
            </a:r>
          </a:p>
          <a:p>
            <a:r>
              <a:rPr lang="en-US" altLang="ko-KR" sz="1400" dirty="0"/>
              <a:t>        for(i=0; i &lt; tail; i++) {</a:t>
            </a:r>
          </a:p>
          <a:p>
            <a:r>
              <a:rPr lang="en-US" altLang="ko-KR" sz="1400"/>
              <a:t>            </a:t>
            </a:r>
            <a:r>
              <a:rPr lang="en-US" altLang="ko-KR" sz="1400">
                <a:solidFill>
                  <a:srgbClr val="FF0000"/>
                </a:solidFill>
              </a:rPr>
              <a:t>SYM_unsigned</a:t>
            </a:r>
            <a:r>
              <a:rPr lang="en-US" altLang="ko-KR" sz="1400" dirty="0" err="1">
                <a:solidFill>
                  <a:srgbClr val="FF0000"/>
                </a:solidFill>
              </a:rPr>
              <a:t>_int</a:t>
            </a:r>
            <a:r>
              <a:rPr lang="en-US" altLang="ko-KR" sz="1400" dirty="0"/>
              <a:t>(q[</a:t>
            </a:r>
            <a:r>
              <a:rPr lang="en-US" altLang="ko-KR" sz="1400" dirty="0" err="1"/>
              <a:t>i</a:t>
            </a:r>
            <a:r>
              <a:rPr lang="en-US" altLang="ko-KR" sz="1400"/>
              <a:t>]); </a:t>
            </a:r>
            <a:r>
              <a:rPr lang="en-US" altLang="ko-KR" sz="1400">
                <a:solidFill>
                  <a:srgbClr val="FF0000"/>
                </a:solidFill>
              </a:rPr>
              <a:t>SYM_assume</a:t>
            </a:r>
            <a:r>
              <a:rPr lang="en-US" altLang="ko-KR" sz="1400" dirty="0"/>
              <a:t>(0&lt; q[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]);}</a:t>
            </a:r>
          </a:p>
          <a:p>
            <a:r>
              <a:rPr lang="en-US" altLang="ko-KR" sz="1400" dirty="0"/>
              <a:t>        for(i=head; i &lt; SIZE; i++) {</a:t>
            </a:r>
          </a:p>
          <a:p>
            <a:r>
              <a:rPr lang="en-US" altLang="ko-KR" sz="1400"/>
              <a:t>            </a:t>
            </a:r>
            <a:r>
              <a:rPr lang="en-US" altLang="ko-KR" sz="1400">
                <a:solidFill>
                  <a:srgbClr val="FF0000"/>
                </a:solidFill>
              </a:rPr>
              <a:t>SYM_unsigned</a:t>
            </a:r>
            <a:r>
              <a:rPr lang="en-US" altLang="ko-KR" sz="1400" dirty="0" err="1">
                <a:solidFill>
                  <a:srgbClr val="FF0000"/>
                </a:solidFill>
              </a:rPr>
              <a:t>_int</a:t>
            </a:r>
            <a:r>
              <a:rPr lang="en-US" altLang="ko-KR" sz="1400" dirty="0"/>
              <a:t>(q[</a:t>
            </a:r>
            <a:r>
              <a:rPr lang="en-US" altLang="ko-KR" sz="1400" dirty="0" err="1"/>
              <a:t>i</a:t>
            </a:r>
            <a:r>
              <a:rPr lang="en-US" altLang="ko-KR" sz="1400"/>
              <a:t>]); </a:t>
            </a:r>
            <a:r>
              <a:rPr lang="en-US" altLang="ko-KR" sz="1400">
                <a:solidFill>
                  <a:srgbClr val="FF0000"/>
                </a:solidFill>
              </a:rPr>
              <a:t>SYM_assume</a:t>
            </a:r>
            <a:r>
              <a:rPr lang="en-US" altLang="ko-KR" sz="1400" dirty="0"/>
              <a:t>(0&lt; q[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]);}</a:t>
            </a:r>
          </a:p>
          <a:p>
            <a:r>
              <a:rPr lang="en-US" altLang="ko-KR" sz="1400" dirty="0"/>
              <a:t>    } // We assume that q[] is empty if head==tail</a:t>
            </a:r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("head:%u, tail:%u\</a:t>
            </a:r>
            <a:r>
              <a:rPr lang="en-US" altLang="ko-KR" sz="1400" dirty="0" err="1"/>
              <a:t>n",head</a:t>
            </a:r>
            <a:r>
              <a:rPr lang="en-US" altLang="ko-KR" sz="1400" dirty="0"/>
              <a:t>, tail);</a:t>
            </a:r>
          </a:p>
          <a:p>
            <a:r>
              <a:rPr lang="en-US" altLang="ko-KR" sz="1400" dirty="0"/>
              <a:t>    if( head &lt; tail)</a:t>
            </a:r>
          </a:p>
          <a:p>
            <a:r>
              <a:rPr lang="en-US" altLang="ko-KR" sz="1400" dirty="0"/>
              <a:t>        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=head;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tail;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("q[%u]:%u\n",</a:t>
            </a:r>
            <a:r>
              <a:rPr lang="en-US" altLang="ko-KR" sz="1400" dirty="0" err="1"/>
              <a:t>i,q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r>
              <a:rPr lang="en-US" altLang="ko-KR" sz="1400" dirty="0"/>
              <a:t>    else if(head &gt; tail) {</a:t>
            </a:r>
          </a:p>
          <a:p>
            <a:r>
              <a:rPr lang="en-US" altLang="ko-KR" sz="1400" dirty="0"/>
              <a:t>        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tail;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("q[%u]:%u\n",</a:t>
            </a:r>
            <a:r>
              <a:rPr lang="en-US" altLang="ko-KR" sz="1400" dirty="0" err="1"/>
              <a:t>i,q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r>
              <a:rPr lang="en-US" altLang="ko-KR" sz="1400" dirty="0"/>
              <a:t>        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=head;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("q[%u]:%u\n",</a:t>
            </a:r>
            <a:r>
              <a:rPr lang="en-US" altLang="ko-KR" sz="1400" dirty="0" err="1"/>
              <a:t>i,q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194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BCHOI@6I4DLGMO7YEFDNTO" val="2676"/>
  <p:tag name="FIRSTYHKIM@OKII9FVF81V8GRBC" val="2698"/>
</p:tagLst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20708</TotalTime>
  <Words>1109</Words>
  <Application>Microsoft Office PowerPoint</Application>
  <PresentationFormat>화면 슬라이드 쇼(4:3)</PresentationFormat>
  <Paragraphs>174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Calibri</vt:lpstr>
      <vt:lpstr>Arial</vt:lpstr>
      <vt:lpstr>맑은 고딕</vt:lpstr>
      <vt:lpstr>굴림</vt:lpstr>
      <vt:lpstr>12_Office 테마</vt:lpstr>
      <vt:lpstr>Key Difference between Manual Testing and Concolic/Symbolic  Testing</vt:lpstr>
      <vt:lpstr>Ex1'. Circular Queue of Positive Integers </vt:lpstr>
      <vt:lpstr>PowerPoint 프레젠테이션</vt:lpstr>
      <vt:lpstr>PowerPoint 프레젠테이션</vt:lpstr>
    </vt:vector>
  </TitlesOfParts>
  <Company>pswlab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Linear Temporal Logic into Büchi Automata</dc:title>
  <dc:creator>cbchoi</dc:creator>
  <cp:lastModifiedBy>moonzoo</cp:lastModifiedBy>
  <cp:revision>1447</cp:revision>
  <cp:lastPrinted>2011-10-17T12:47:32Z</cp:lastPrinted>
  <dcterms:created xsi:type="dcterms:W3CDTF">2007-05-08T09:44:50Z</dcterms:created>
  <dcterms:modified xsi:type="dcterms:W3CDTF">2022-11-23T16:15:37Z</dcterms:modified>
</cp:coreProperties>
</file>