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525" r:id="rId2"/>
    <p:sldId id="526" r:id="rId3"/>
    <p:sldId id="424" r:id="rId4"/>
    <p:sldId id="370" r:id="rId5"/>
    <p:sldId id="505" r:id="rId6"/>
    <p:sldId id="506" r:id="rId7"/>
    <p:sldId id="507" r:id="rId8"/>
    <p:sldId id="508" r:id="rId9"/>
    <p:sldId id="469" r:id="rId10"/>
    <p:sldId id="488" r:id="rId11"/>
    <p:sldId id="461" r:id="rId12"/>
    <p:sldId id="459" r:id="rId13"/>
    <p:sldId id="493" r:id="rId14"/>
    <p:sldId id="494" r:id="rId15"/>
    <p:sldId id="490" r:id="rId16"/>
    <p:sldId id="464" r:id="rId17"/>
    <p:sldId id="527" r:id="rId18"/>
    <p:sldId id="468" r:id="rId19"/>
    <p:sldId id="465" r:id="rId2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uyuyang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07" autoAdjust="0"/>
    <p:restoredTop sz="86876" autoAdjust="0"/>
  </p:normalViewPr>
  <p:slideViewPr>
    <p:cSldViewPr>
      <p:cViewPr varScale="1">
        <p:scale>
          <a:sx n="128" d="100"/>
          <a:sy n="128" d="100"/>
        </p:scale>
        <p:origin x="132" y="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-2179" y="-86"/>
      </p:cViewPr>
      <p:guideLst>
        <p:guide orient="horz" pos="3223"/>
        <p:guide pos="223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137" cy="512222"/>
          </a:xfrm>
          <a:prstGeom prst="rect">
            <a:avLst/>
          </a:prstGeom>
        </p:spPr>
        <p:txBody>
          <a:bodyPr vert="horz" lIns="94754" tIns="47377" rIns="94754" bIns="473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0506" y="0"/>
            <a:ext cx="3077137" cy="512222"/>
          </a:xfrm>
          <a:prstGeom prst="rect">
            <a:avLst/>
          </a:prstGeom>
        </p:spPr>
        <p:txBody>
          <a:bodyPr vert="horz" lIns="94754" tIns="47377" rIns="94754" bIns="47377" rtlCol="0"/>
          <a:lstStyle>
            <a:lvl1pPr algn="r">
              <a:defRPr sz="1200"/>
            </a:lvl1pPr>
          </a:lstStyle>
          <a:p>
            <a:fld id="{5BE05CD4-7178-41AD-BA78-32B725B84C5D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4" tIns="47377" rIns="94754" bIns="4737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599" y="4862015"/>
            <a:ext cx="5680103" cy="4605085"/>
          </a:xfrm>
          <a:prstGeom prst="rect">
            <a:avLst/>
          </a:prstGeom>
        </p:spPr>
        <p:txBody>
          <a:bodyPr vert="horz" lIns="94754" tIns="47377" rIns="94754" bIns="4737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0755"/>
            <a:ext cx="3077137" cy="512222"/>
          </a:xfrm>
          <a:prstGeom prst="rect">
            <a:avLst/>
          </a:prstGeom>
        </p:spPr>
        <p:txBody>
          <a:bodyPr vert="horz" lIns="94754" tIns="47377" rIns="94754" bIns="473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0506" y="9720755"/>
            <a:ext cx="3077137" cy="512222"/>
          </a:xfrm>
          <a:prstGeom prst="rect">
            <a:avLst/>
          </a:prstGeom>
        </p:spPr>
        <p:txBody>
          <a:bodyPr vert="horz" lIns="94754" tIns="47377" rIns="94754" bIns="47377" rtlCol="0" anchor="b"/>
          <a:lstStyle>
            <a:lvl1pPr algn="r">
              <a:defRPr sz="1200"/>
            </a:lvl1pPr>
          </a:lstStyle>
          <a:p>
            <a:fld id="{87935BA9-F099-4ABF-B2CE-5A222ACE9C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3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instrumentation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35BA9-F099-4ABF-B2CE-5A222ACE9C4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0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1"/>
          <p:cNvSpPr/>
          <p:nvPr/>
        </p:nvSpPr>
        <p:spPr>
          <a:xfrm>
            <a:off x="0" y="6429396"/>
            <a:ext cx="9144000" cy="428604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4362456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/>
              <a:t>Click to edit Master subtitle style</a:t>
            </a:r>
            <a:endParaRPr kumimoji="0" lang="en-US" dirty="0"/>
          </a:p>
        </p:txBody>
      </p:sp>
      <p:sp>
        <p:nvSpPr>
          <p:cNvPr id="33" name="矩形 32"/>
          <p:cNvSpPr/>
          <p:nvPr/>
        </p:nvSpPr>
        <p:spPr>
          <a:xfrm>
            <a:off x="914400" y="4286256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4286256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28725" y="2438400"/>
            <a:ext cx="6858000" cy="15240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21" name="矩形 20"/>
          <p:cNvSpPr/>
          <p:nvPr/>
        </p:nvSpPr>
        <p:spPr>
          <a:xfrm>
            <a:off x="914400" y="2362200"/>
            <a:ext cx="7315200" cy="167640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14400" y="2362200"/>
            <a:ext cx="228600" cy="16764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31"/>
          <p:cNvSpPr/>
          <p:nvPr/>
        </p:nvSpPr>
        <p:spPr>
          <a:xfrm>
            <a:off x="0" y="0"/>
            <a:ext cx="9144000" cy="142852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副标题 8"/>
          <p:cNvSpPr txBox="1">
            <a:spLocks/>
          </p:cNvSpPr>
          <p:nvPr/>
        </p:nvSpPr>
        <p:spPr>
          <a:xfrm>
            <a:off x="1214414" y="521495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7447-9FCF-4F26-89C2-84A78DC61FF0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altLang="zh-CN"/>
              <a:t>Click icon to add picture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7447-9FCF-4F26-89C2-84A78DC61FF0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CN"/>
              <a:t>Click to edit Master text styles</a:t>
            </a:r>
          </a:p>
          <a:p>
            <a:pPr lvl="1" eaLnBrk="1" latinLnBrk="0" hangingPunct="1"/>
            <a:r>
              <a:rPr lang="en-US" altLang="zh-CN"/>
              <a:t>Second level</a:t>
            </a:r>
          </a:p>
          <a:p>
            <a:pPr lvl="2" eaLnBrk="1" latinLnBrk="0" hangingPunct="1"/>
            <a:r>
              <a:rPr lang="en-US" altLang="zh-CN"/>
              <a:t>Third level</a:t>
            </a:r>
          </a:p>
          <a:p>
            <a:pPr lvl="3" eaLnBrk="1" latinLnBrk="0" hangingPunct="1"/>
            <a:r>
              <a:rPr lang="en-US" altLang="zh-CN"/>
              <a:t>Fourth level</a:t>
            </a:r>
          </a:p>
          <a:p>
            <a:pPr lvl="4" eaLnBrk="1" latinLnBrk="0" hangingPunct="1"/>
            <a:r>
              <a:rPr lang="en-US" altLang="zh-CN"/>
              <a:t>Fifth level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7447-9FCF-4F26-89C2-84A78DC61FF0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zh-CN"/>
              <a:t>Click to edit Master text styles</a:t>
            </a:r>
          </a:p>
          <a:p>
            <a:pPr lvl="1" eaLnBrk="1" latinLnBrk="0" hangingPunct="1"/>
            <a:r>
              <a:rPr lang="en-US" altLang="zh-CN"/>
              <a:t>Second level</a:t>
            </a:r>
          </a:p>
          <a:p>
            <a:pPr lvl="2" eaLnBrk="1" latinLnBrk="0" hangingPunct="1"/>
            <a:r>
              <a:rPr lang="en-US" altLang="zh-CN"/>
              <a:t>Third level</a:t>
            </a:r>
          </a:p>
          <a:p>
            <a:pPr lvl="3" eaLnBrk="1" latinLnBrk="0" hangingPunct="1"/>
            <a:r>
              <a:rPr lang="en-US" altLang="zh-CN"/>
              <a:t>Fourth level</a:t>
            </a:r>
          </a:p>
          <a:p>
            <a:pPr lvl="4" eaLnBrk="1" latinLnBrk="0" hangingPunct="1"/>
            <a:r>
              <a:rPr lang="en-US" altLang="zh-CN"/>
              <a:t>Fifth level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7447-9FCF-4F26-89C2-84A78DC61FF0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sng"/>
            </a:lvl1pPr>
          </a:lstStyle>
          <a:p>
            <a:r>
              <a:rPr kumimoji="0" lang="en-US" altLang="zh-CN"/>
              <a:t>Click to edit Master title style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59AB7447-9FCF-4F26-89C2-84A78DC61FF0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Arial" pitchFamily="34" charset="0"/>
                <a:ea typeface="Arial Unicode MS" pitchFamily="34" charset="-122"/>
                <a:cs typeface="Arial" pitchFamily="34" charset="0"/>
              </a:defRPr>
            </a:lvl1pPr>
            <a:lvl2pPr>
              <a:defRPr>
                <a:latin typeface="Arial" pitchFamily="34" charset="0"/>
                <a:ea typeface="Arial Unicode MS" pitchFamily="34" charset="-122"/>
                <a:cs typeface="Arial" pitchFamily="34" charset="0"/>
              </a:defRPr>
            </a:lvl2pPr>
            <a:lvl3pPr>
              <a:buClr>
                <a:schemeClr val="tx2"/>
              </a:buClr>
              <a:defRPr>
                <a:latin typeface="Arial" pitchFamily="34" charset="0"/>
                <a:ea typeface="Arial Unicode MS" pitchFamily="34" charset="-122"/>
                <a:cs typeface="Arial" pitchFamily="34" charset="0"/>
              </a:defRPr>
            </a:lvl3pPr>
            <a:lvl4pPr>
              <a:defRPr>
                <a:latin typeface="Arial" pitchFamily="34" charset="0"/>
                <a:ea typeface="Arial Unicode MS" pitchFamily="34" charset="-122"/>
                <a:cs typeface="Arial" pitchFamily="34" charset="0"/>
              </a:defRPr>
            </a:lvl4pPr>
            <a:lvl5pPr>
              <a:defRPr>
                <a:latin typeface="Arial" pitchFamily="34" charset="0"/>
                <a:ea typeface="Arial Unicode MS" pitchFamily="34" charset="-122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altLang="zh-CN"/>
              <a:t>Click to edit Master text styles</a:t>
            </a:r>
          </a:p>
          <a:p>
            <a:pPr lvl="1" eaLnBrk="1" latinLnBrk="0" hangingPunct="1"/>
            <a:r>
              <a:rPr lang="en-US" altLang="zh-CN"/>
              <a:t>Second level</a:t>
            </a:r>
          </a:p>
          <a:p>
            <a:pPr lvl="2" eaLnBrk="1" latinLnBrk="0" hangingPunct="1"/>
            <a:r>
              <a:rPr lang="en-US" altLang="zh-CN"/>
              <a:t>Third level</a:t>
            </a:r>
          </a:p>
          <a:p>
            <a:pPr lvl="3" eaLnBrk="1" latinLnBrk="0" hangingPunct="1"/>
            <a:r>
              <a:rPr lang="en-US" altLang="zh-CN"/>
              <a:t>Fourth level</a:t>
            </a:r>
          </a:p>
          <a:p>
            <a:pPr lvl="4" eaLnBrk="1" latinLnBrk="0" hangingPunct="1"/>
            <a:r>
              <a:rPr lang="en-US" altLang="zh-CN"/>
              <a:t>Fifth level</a:t>
            </a:r>
            <a:endParaRPr kumimoji="0" lang="en-US" dirty="0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CN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1406" y="6500834"/>
            <a:ext cx="1214446" cy="292608"/>
          </a:xfrm>
        </p:spPr>
        <p:txBody>
          <a:bodyPr/>
          <a:lstStyle/>
          <a:p>
            <a:fld id="{59AB7447-9FCF-4F26-89C2-84A78DC61FF0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928794" y="6500834"/>
            <a:ext cx="5929354" cy="29432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72462" y="6500834"/>
            <a:ext cx="947758" cy="2914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节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kumimoji="0" lang="en-US" altLang="zh-CN"/>
              <a:t>Click to edit Master title style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CN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9AB7447-9FCF-4F26-89C2-84A78DC61FF0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06" y="0"/>
            <a:ext cx="9001188" cy="571480"/>
          </a:xfrm>
        </p:spPr>
        <p:txBody>
          <a:bodyPr/>
          <a:lstStyle/>
          <a:p>
            <a:r>
              <a:rPr kumimoji="0" lang="en-US" altLang="zh-CN"/>
              <a:t>Click to edit Master title style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7447-9FCF-4F26-89C2-84A78DC61FF0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altLang="zh-CN"/>
              <a:t>Click to edit Master text styles</a:t>
            </a:r>
          </a:p>
          <a:p>
            <a:pPr lvl="1" eaLnBrk="1" latinLnBrk="0" hangingPunct="1"/>
            <a:r>
              <a:rPr lang="en-US" altLang="zh-CN"/>
              <a:t>Second level</a:t>
            </a:r>
          </a:p>
          <a:p>
            <a:pPr lvl="2" eaLnBrk="1" latinLnBrk="0" hangingPunct="1"/>
            <a:r>
              <a:rPr lang="en-US" altLang="zh-CN"/>
              <a:t>Third level</a:t>
            </a:r>
          </a:p>
          <a:p>
            <a:pPr lvl="3" eaLnBrk="1" latinLnBrk="0" hangingPunct="1"/>
            <a:r>
              <a:rPr lang="en-US" altLang="zh-CN"/>
              <a:t>Fourth level</a:t>
            </a:r>
          </a:p>
          <a:p>
            <a:pPr lvl="4" eaLnBrk="1" latinLnBrk="0" hangingPunct="1"/>
            <a:r>
              <a:rPr lang="en-US" altLang="zh-CN"/>
              <a:t>Fifth level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altLang="zh-CN"/>
              <a:t>Click to edit Master text styles</a:t>
            </a:r>
          </a:p>
          <a:p>
            <a:pPr lvl="1" eaLnBrk="1" latinLnBrk="0" hangingPunct="1"/>
            <a:r>
              <a:rPr lang="en-US" altLang="zh-CN"/>
              <a:t>Second level</a:t>
            </a:r>
          </a:p>
          <a:p>
            <a:pPr lvl="2" eaLnBrk="1" latinLnBrk="0" hangingPunct="1"/>
            <a:r>
              <a:rPr lang="en-US" altLang="zh-CN"/>
              <a:t>Third level</a:t>
            </a:r>
          </a:p>
          <a:p>
            <a:pPr lvl="3" eaLnBrk="1" latinLnBrk="0" hangingPunct="1"/>
            <a:r>
              <a:rPr lang="en-US" altLang="zh-CN"/>
              <a:t>Fourth level</a:t>
            </a:r>
          </a:p>
          <a:p>
            <a:pPr lvl="4" eaLnBrk="1" latinLnBrk="0" hangingPunct="1"/>
            <a:r>
              <a:rPr lang="en-US" altLang="zh-CN"/>
              <a:t>Fifth level</a:t>
            </a:r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/>
              <a:t>Click to edit Master text styles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/>
              <a:t>Click to edit Master text styles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7447-9FCF-4F26-89C2-84A78DC61FF0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altLang="zh-CN"/>
              <a:t>Click to edit Master text styles</a:t>
            </a:r>
          </a:p>
          <a:p>
            <a:pPr lvl="1" eaLnBrk="1" latinLnBrk="0" hangingPunct="1"/>
            <a:r>
              <a:rPr lang="en-US" altLang="zh-CN"/>
              <a:t>Second level</a:t>
            </a:r>
          </a:p>
          <a:p>
            <a:pPr lvl="2" eaLnBrk="1" latinLnBrk="0" hangingPunct="1"/>
            <a:r>
              <a:rPr lang="en-US" altLang="zh-CN"/>
              <a:t>Third level</a:t>
            </a:r>
          </a:p>
          <a:p>
            <a:pPr lvl="3" eaLnBrk="1" latinLnBrk="0" hangingPunct="1"/>
            <a:r>
              <a:rPr lang="en-US" altLang="zh-CN"/>
              <a:t>Fourth level</a:t>
            </a:r>
          </a:p>
          <a:p>
            <a:pPr lvl="4" eaLnBrk="1" latinLnBrk="0" hangingPunct="1"/>
            <a:r>
              <a:rPr lang="en-US" altLang="zh-CN"/>
              <a:t>Fifth level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altLang="zh-CN"/>
              <a:t>Click to edit Master text styles</a:t>
            </a:r>
          </a:p>
          <a:p>
            <a:pPr lvl="1" eaLnBrk="1" latinLnBrk="0" hangingPunct="1"/>
            <a:r>
              <a:rPr lang="en-US" altLang="zh-CN"/>
              <a:t>Second level</a:t>
            </a:r>
          </a:p>
          <a:p>
            <a:pPr lvl="2" eaLnBrk="1" latinLnBrk="0" hangingPunct="1"/>
            <a:r>
              <a:rPr lang="en-US" altLang="zh-CN"/>
              <a:t>Third level</a:t>
            </a:r>
          </a:p>
          <a:p>
            <a:pPr lvl="3" eaLnBrk="1" latinLnBrk="0" hangingPunct="1"/>
            <a:r>
              <a:rPr lang="en-US" altLang="zh-CN"/>
              <a:t>Fourth level</a:t>
            </a:r>
          </a:p>
          <a:p>
            <a:pPr lvl="4" eaLnBrk="1" latinLnBrk="0" hangingPunct="1"/>
            <a:r>
              <a:rPr lang="en-US" altLang="zh-CN"/>
              <a:t>Fifth level</a:t>
            </a:r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7447-9FCF-4F26-89C2-84A78DC61FF0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7447-9FCF-4F26-89C2-84A78DC61FF0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7447-9FCF-4F26-89C2-84A78DC61FF0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altLang="zh-CN"/>
              <a:t>Click to edit Master text styles</a:t>
            </a:r>
          </a:p>
          <a:p>
            <a:pPr lvl="1" eaLnBrk="1" latinLnBrk="0" hangingPunct="1"/>
            <a:r>
              <a:rPr lang="en-US" altLang="zh-CN"/>
              <a:t>Second level</a:t>
            </a:r>
          </a:p>
          <a:p>
            <a:pPr lvl="2" eaLnBrk="1" latinLnBrk="0" hangingPunct="1"/>
            <a:r>
              <a:rPr lang="en-US" altLang="zh-CN"/>
              <a:t>Third level</a:t>
            </a:r>
          </a:p>
          <a:p>
            <a:pPr lvl="3" eaLnBrk="1" latinLnBrk="0" hangingPunct="1"/>
            <a:r>
              <a:rPr lang="en-US" altLang="zh-CN"/>
              <a:t>Fourth level</a:t>
            </a:r>
          </a:p>
          <a:p>
            <a:pPr lvl="4" eaLnBrk="1" latinLnBrk="0" hangingPunct="1"/>
            <a:r>
              <a:rPr lang="en-US" altLang="zh-CN"/>
              <a:t>Fifth level</a:t>
            </a:r>
            <a:endParaRPr kumimoji="0" lang="en-US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71406" y="152400"/>
            <a:ext cx="9001188" cy="490518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71406" y="785794"/>
            <a:ext cx="9001188" cy="542928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214282" y="6500834"/>
            <a:ext cx="1285884" cy="292608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9AB7447-9FCF-4F26-89C2-84A78DC61FF0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643042" y="6500834"/>
            <a:ext cx="4857784" cy="292608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382000" y="6477000"/>
            <a:ext cx="457200" cy="292608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0" y="6357958"/>
            <a:ext cx="9144000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0" y="642918"/>
            <a:ext cx="9144000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36139" y="6607540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extBox 11"/>
          <p:cNvSpPr txBox="1"/>
          <p:nvPr/>
        </p:nvSpPr>
        <p:spPr>
          <a:xfrm>
            <a:off x="8610600" y="647700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/35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u="sng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E8400@3GHz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 Main Steps of </a:t>
            </a:r>
            <a:r>
              <a:rPr lang="en-US" altLang="ko-KR" dirty="0" err="1"/>
              <a:t>Concolic</a:t>
            </a:r>
            <a:r>
              <a:rPr lang="en-US" altLang="ko-KR" dirty="0"/>
              <a:t> Testing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608" y="1019140"/>
            <a:ext cx="8900592" cy="5000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1. Instrumentation of a target program</a:t>
            </a:r>
          </a:p>
          <a:p>
            <a:pPr lvl="1"/>
            <a:r>
              <a:rPr lang="en-US" altLang="ko-KR" sz="2400" dirty="0"/>
              <a:t>To insert probes to build symbolic path formula</a:t>
            </a:r>
          </a:p>
          <a:p>
            <a:pPr marL="0" indent="0">
              <a:buNone/>
            </a:pPr>
            <a:r>
              <a:rPr lang="en-US" altLang="ko-KR" sz="2800" dirty="0"/>
              <a:t>2. Transform a constructed symbolic path formula to SMT-compatible format</a:t>
            </a:r>
          </a:p>
          <a:p>
            <a:pPr lvl="1"/>
            <a:r>
              <a:rPr lang="en-US" altLang="ko-KR" sz="2400" dirty="0"/>
              <a:t>SMT solvers can solve simple formula only</a:t>
            </a:r>
          </a:p>
          <a:p>
            <a:pPr marL="0" indent="0">
              <a:buNone/>
            </a:pPr>
            <a:r>
              <a:rPr lang="en-US" altLang="ko-KR" sz="2800" dirty="0"/>
              <a:t>3. Select one branch condition to negate </a:t>
            </a:r>
          </a:p>
          <a:p>
            <a:pPr lvl="1"/>
            <a:r>
              <a:rPr lang="en-US" altLang="ko-KR" sz="2400" dirty="0"/>
              <a:t>Core technique impacting both effectiveness and efficiency  </a:t>
            </a:r>
          </a:p>
          <a:p>
            <a:pPr marL="0" indent="0">
              <a:buNone/>
            </a:pPr>
            <a:r>
              <a:rPr lang="en-US" altLang="ko-KR" sz="2800" dirty="0"/>
              <a:t>4. Invoking SMT solvers on the SPF SMT formula</a:t>
            </a:r>
          </a:p>
          <a:p>
            <a:pPr lvl="1"/>
            <a:r>
              <a:rPr lang="en-US" altLang="ko-KR" sz="2400" dirty="0"/>
              <a:t>Selection of a SMT solver and proper </a:t>
            </a:r>
            <a:r>
              <a:rPr lang="en-US" altLang="ko-KR" sz="2400"/>
              <a:t>configuration </a:t>
            </a:r>
            <a:r>
              <a:rPr lang="en-US" altLang="ko-KR" sz="2400" dirty="0"/>
              <a:t>p</a:t>
            </a:r>
            <a:r>
              <a:rPr lang="en-US" altLang="ko-KR" sz="2400"/>
              <a:t>arameters</a:t>
            </a:r>
            <a:endParaRPr lang="ko-KR" altLang="en-US" sz="24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3009888" y="6491291"/>
            <a:ext cx="321471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9695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Symbolic Variable Declaration </a:t>
            </a:r>
            <a:r>
              <a:rPr lang="en-US"/>
              <a:t>for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82040"/>
            <a:ext cx="8763000" cy="493776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dirty="0"/>
              <a:t>PATTERN was not declared as symbolic variables, since </a:t>
            </a:r>
            <a:r>
              <a:rPr lang="en-US" dirty="0" err="1"/>
              <a:t>grep.c</a:t>
            </a:r>
            <a:r>
              <a:rPr lang="en-US" dirty="0"/>
              <a:t> handles PATTERN using external binary libraries</a:t>
            </a:r>
          </a:p>
          <a:p>
            <a:pPr lvl="1">
              <a:lnSpc>
                <a:spcPct val="120000"/>
              </a:lnSpc>
              <a:spcBef>
                <a:spcPts val="1000"/>
              </a:spcBef>
            </a:pPr>
            <a:r>
              <a:rPr lang="en-US" dirty="0"/>
              <a:t>CROWN would not generate new test cases for symbolic PATTERN </a:t>
            </a:r>
          </a:p>
          <a:p>
            <a:pPr lvl="1">
              <a:lnSpc>
                <a:spcPct val="120000"/>
              </a:lnSpc>
              <a:spcBef>
                <a:spcPts val="1000"/>
              </a:spcBef>
            </a:pPr>
            <a:r>
              <a:rPr lang="en-US" dirty="0"/>
              <a:t>We used </a:t>
            </a:r>
            <a:r>
              <a:rPr lang="en-US"/>
              <a:t>a concrete pattern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“define”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dirty="0"/>
              <a:t>We use a concrete </a:t>
            </a:r>
            <a:r>
              <a:rPr lang="en-US"/>
              <a:t>file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_grep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.dat</a:t>
            </a:r>
            <a:r>
              <a:rPr lang="en-US"/>
              <a:t> </a:t>
            </a:r>
            <a:r>
              <a:rPr lang="en-US" dirty="0"/>
              <a:t>as a FILE parameter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b="1" dirty="0"/>
              <a:t>Set options as symbolic input (i.e. an array of </a:t>
            </a:r>
            <a:r>
              <a:rPr lang="en-US" b="1"/>
              <a:t>symbolic characters)</a:t>
            </a:r>
            <a:endParaRPr lang="en-US" b="1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ko-KR" sz="1900" b="1" dirty="0"/>
              <a:t>23 </a:t>
            </a:r>
            <a:r>
              <a:rPr lang="en-US" altLang="ko-KR" sz="1900" dirty="0"/>
              <a:t>different options can be given.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altLang="ko-KR" sz="1900" dirty="0"/>
              <a:t>Specified options are represented by </a:t>
            </a:r>
            <a:r>
              <a:rPr lang="en-US" altLang="ko-KR" sz="1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option_mask32</a:t>
            </a:r>
            <a:r>
              <a:rPr lang="en-US" altLang="ko-KR" sz="1900" b="1" i="1" dirty="0"/>
              <a:t>, </a:t>
            </a:r>
            <a:r>
              <a:rPr lang="en-US" altLang="ko-KR" sz="1900" dirty="0"/>
              <a:t>an 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altLang="ko-KR" sz="1900" dirty="0"/>
              <a:t> value, of which each bit field </a:t>
            </a:r>
            <a:r>
              <a:rPr lang="en-US" altLang="ko-KR" sz="1900"/>
              <a:t>indicates a corresponding option </a:t>
            </a:r>
            <a:r>
              <a:rPr lang="en-US" altLang="ko-KR" sz="1900" dirty="0"/>
              <a:t>is ON/OFF. 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altLang="ko-KR" sz="1900" dirty="0"/>
              <a:t>Function 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getopt32(char **</a:t>
            </a:r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applet_opts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…) </a:t>
            </a:r>
            <a:r>
              <a:rPr lang="en-US" altLang="ko-KR" sz="1900" dirty="0"/>
              <a:t>is used to generate a bit array 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option_mask32 </a:t>
            </a:r>
            <a:r>
              <a:rPr lang="en-US" altLang="ko-KR" sz="1900" dirty="0"/>
              <a:t>which</a:t>
            </a:r>
            <a:r>
              <a:rPr lang="ko-KR" altLang="en-US" sz="1900" dirty="0"/>
              <a:t> </a:t>
            </a:r>
            <a:r>
              <a:rPr lang="en-US" altLang="ko-KR" sz="1900" dirty="0"/>
              <a:t>indicates specified options from command line input. 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dirty="0"/>
              <a:t>Set </a:t>
            </a:r>
            <a:r>
              <a:rPr lang="en-US"/>
              <a:t>4 parameters </a:t>
            </a:r>
            <a:r>
              <a:rPr lang="en-US" dirty="0"/>
              <a:t>to options as symbolic variables</a:t>
            </a:r>
          </a:p>
          <a:p>
            <a:pPr lvl="1">
              <a:lnSpc>
                <a:spcPct val="120000"/>
              </a:lnSpc>
              <a:spcBef>
                <a:spcPts val="1000"/>
              </a:spcBef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Copt,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max_matches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lines_before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lines_after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>
              <a:lnSpc>
                <a:spcPct val="120000"/>
              </a:lnSpc>
              <a:spcBef>
                <a:spcPts val="1000"/>
              </a:spcBef>
            </a:pPr>
            <a:r>
              <a:rPr lang="en-US" altLang="ko-KR" sz="1900" dirty="0"/>
              <a:t>Option </a:t>
            </a:r>
            <a:r>
              <a:rPr lang="en-US" altLang="ko-KR" sz="1900"/>
              <a:t>argument </a:t>
            </a:r>
            <a:r>
              <a:rPr lang="en-US" altLang="ko-KR" sz="1900">
                <a:latin typeface="Courier New" panose="02070309020205020404" pitchFamily="49" charset="0"/>
                <a:cs typeface="Courier New" panose="02070309020205020404" pitchFamily="49" charset="0"/>
              </a:rPr>
              <a:t>fopt</a:t>
            </a:r>
            <a:r>
              <a:rPr lang="en-US" altLang="ko-KR" sz="1900"/>
              <a:t> for option </a:t>
            </a:r>
            <a:r>
              <a:rPr lang="en-US" altLang="ko-KR" sz="1900">
                <a:latin typeface="Courier New" panose="02070309020205020404" pitchFamily="49" charset="0"/>
                <a:cs typeface="Courier New" panose="02070309020205020404" pitchFamily="49" charset="0"/>
              </a:rPr>
              <a:t>-f</a:t>
            </a:r>
            <a:r>
              <a:rPr lang="en-US" altLang="ko-KR" sz="1900"/>
              <a:t> (read a pattern from a file) is </a:t>
            </a:r>
            <a:r>
              <a:rPr lang="en-US" altLang="ko-KR" sz="1900" dirty="0"/>
              <a:t>ignored, since it is hard to </a:t>
            </a:r>
            <a:r>
              <a:rPr lang="en-US" altLang="ko-KR" sz="1900"/>
              <a:t>set a file </a:t>
            </a:r>
            <a:r>
              <a:rPr lang="en-US" altLang="ko-KR" sz="1900" dirty="0"/>
              <a:t>name </a:t>
            </a:r>
            <a:r>
              <a:rPr lang="en-US" altLang="ko-KR" sz="1900"/>
              <a:t>as a symbolic </a:t>
            </a:r>
            <a:r>
              <a:rPr lang="en-US" altLang="ko-KR" sz="1900" dirty="0"/>
              <a:t>value</a:t>
            </a:r>
            <a:r>
              <a:rPr lang="en-US" altLang="ko-KR" sz="1900"/>
              <a:t>.  </a:t>
            </a:r>
            <a:endParaRPr lang="en-US" altLang="ko-KR" sz="1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830D-63D0-43FB-9A42-9243058A17F4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8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Instrumentation </a:t>
            </a:r>
            <a:r>
              <a:rPr lang="en-US"/>
              <a:t>in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grep.c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830D-63D0-43FB-9A42-9243058A17F4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1066800"/>
            <a:ext cx="8610600" cy="495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numCol="2" rtlCol="0" anchor="ctr"/>
          <a:lstStyle/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uint32_t </a:t>
            </a:r>
            <a:r>
              <a:rPr lang="en-US" altLang="ko-KR" sz="1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option_mask32</a:t>
            </a: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grep_main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UNUSED_PARAM, char **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getopt32(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OPTSTR_GREP,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&amp;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pattern_head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&amp;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max_matches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lines_after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&amp;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lines_before,&amp;Copt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#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CROWN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SYM_int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max_matches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SYM_int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lines_after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SYM_int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lines_before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SYM_int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(Copt);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#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//……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#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CROWN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SYM_int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(option_mask32);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#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option_mask32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OPT_m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12" y="76200"/>
            <a:ext cx="9001188" cy="490518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 of </a:t>
            </a:r>
            <a:r>
              <a:rPr lang="en-US" err="1"/>
              <a:t>Busybox</a:t>
            </a:r>
            <a:r>
              <a:rPr lang="en-US"/>
              <a:t>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8229600" cy="2438400"/>
          </a:xfrm>
        </p:spPr>
        <p:txBody>
          <a:bodyPr>
            <a:noAutofit/>
          </a:bodyPr>
          <a:lstStyle/>
          <a:p>
            <a:pPr marL="274320" lvl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sz="1600" dirty="0"/>
              <a:t>Experiment 1: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Iterations: 10, 000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branches in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grep.c</a:t>
            </a:r>
            <a:r>
              <a:rPr lang="en-US" sz="1600" dirty="0"/>
              <a:t> : 178</a:t>
            </a:r>
          </a:p>
          <a:p>
            <a:pPr marL="274320" lvl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Execution Command:  </a:t>
            </a:r>
          </a:p>
          <a:p>
            <a:pPr marL="274320" lvl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altLang="ko-KR" sz="1600">
                <a:solidFill>
                  <a:schemeClr val="tx1"/>
                </a:solidFill>
              </a:rPr>
              <a:t>	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run_crown 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'./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busybox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"define" test_grep.dat' 10000 -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endParaRPr lang="en-US" altLang="ko-KR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run_crown 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'./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busybox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"define" test_grep.dat' 10000 -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endParaRPr lang="en-US" altLang="ko-KR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run_crown 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'./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busybox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"define" test_grep.dat' 10000 -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</a:p>
          <a:p>
            <a:pPr marL="274320" lvl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run_crown 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'./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busybox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"define" test_grep.dat' 10000 -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random_input</a:t>
            </a:r>
            <a:endParaRPr lang="en-US" altLang="ko-KR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None/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274320" lvl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None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74320" lvl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None/>
            </a:pP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830D-63D0-43FB-9A42-9243058A17F4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263762"/>
              </p:ext>
            </p:extLst>
          </p:nvPr>
        </p:nvGraphicFramePr>
        <p:xfrm>
          <a:off x="5486400" y="3581400"/>
          <a:ext cx="3352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cost</a:t>
                      </a:r>
                      <a:r>
                        <a:rPr lang="en-US" baseline="0" dirty="0"/>
                        <a:t> (s)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Cfg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Pure_random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429000"/>
            <a:ext cx="4495800" cy="2649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Test Oracles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7447-9FCF-4F26-89C2-84A78DC61FF0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493776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In the </a:t>
            </a:r>
            <a:r>
              <a:rPr lang="en-US" altLang="ko-KR" dirty="0" err="1"/>
              <a:t>busybox</a:t>
            </a:r>
            <a:r>
              <a:rPr lang="en-US" altLang="ko-KR" dirty="0"/>
              <a:t> testing, we do not use any explicit test oracles</a:t>
            </a:r>
          </a:p>
          <a:p>
            <a:pPr lvl="1"/>
            <a:r>
              <a:rPr lang="en-US" altLang="ko-KR" dirty="0"/>
              <a:t>Test oracle is an orthogonal issue to test case generation</a:t>
            </a:r>
          </a:p>
          <a:p>
            <a:pPr lvl="1"/>
            <a:r>
              <a:rPr lang="en-US" altLang="ko-KR" dirty="0"/>
              <a:t>However, still violation of runtime conformance (i.e., no segmentation fault, no divide-by-zero, etc) can be checked</a:t>
            </a:r>
          </a:p>
          <a:p>
            <a:r>
              <a:rPr lang="en-US" altLang="ko-KR" dirty="0"/>
              <a:t>Segmentation fault due to integer overflow detected at </a:t>
            </a:r>
            <a:r>
              <a:rPr lang="en-US" altLang="ko-KR" dirty="0" err="1"/>
              <a:t>grep</a:t>
            </a:r>
            <a:r>
              <a:rPr lang="en-US" altLang="ko-KR" dirty="0"/>
              <a:t> 2.0</a:t>
            </a:r>
          </a:p>
          <a:p>
            <a:pPr lvl="1"/>
            <a:r>
              <a:rPr lang="en-US" altLang="ko-KR" dirty="0"/>
              <a:t>This bug was detected by test cases generated using DFS  </a:t>
            </a:r>
          </a:p>
          <a:p>
            <a:pPr lvl="1"/>
            <a:r>
              <a:rPr lang="en-US" altLang="ko-KR" dirty="0"/>
              <a:t>The bug causes segmentation fault when</a:t>
            </a:r>
          </a:p>
          <a:p>
            <a:pPr lvl="2"/>
            <a:r>
              <a:rPr lang="en-US" altLang="ko-KR" dirty="0"/>
              <a:t>-B 1073741824 (i.e. 2^32/4)</a:t>
            </a:r>
          </a:p>
          <a:p>
            <a:pPr lvl="2"/>
            <a:r>
              <a:rPr lang="en-US" altLang="ko-KR" dirty="0"/>
              <a:t>PATTERN should match line(s) after the 1</a:t>
            </a:r>
            <a:r>
              <a:rPr lang="en-US" altLang="ko-KR" baseline="30000" dirty="0"/>
              <a:t>st</a:t>
            </a:r>
            <a:r>
              <a:rPr lang="en-US" altLang="ko-KR" dirty="0"/>
              <a:t> line</a:t>
            </a:r>
          </a:p>
          <a:p>
            <a:pPr lvl="2"/>
            <a:r>
              <a:rPr lang="en-US" altLang="ko-KR" dirty="0"/>
              <a:t>Text file should contain at least two lines </a:t>
            </a:r>
          </a:p>
          <a:p>
            <a:pPr lvl="1"/>
            <a:r>
              <a:rPr lang="en-US" altLang="ko-KR" dirty="0"/>
              <a:t>Bug scenario</a:t>
            </a:r>
          </a:p>
          <a:p>
            <a:pPr lvl="2"/>
            <a:r>
              <a:rPr lang="en-US" altLang="ko-KR" dirty="0" err="1"/>
              <a:t>Grep</a:t>
            </a:r>
            <a:r>
              <a:rPr lang="en-US" altLang="ko-KR" dirty="0"/>
              <a:t> tries to dynamically allocate memory for buffering matched lines (-B option).  </a:t>
            </a:r>
          </a:p>
          <a:p>
            <a:pPr lvl="2"/>
            <a:r>
              <a:rPr lang="en-US" altLang="ko-KR" dirty="0"/>
              <a:t>But due to integer overflow (# of line to buffer * </a:t>
            </a:r>
            <a:r>
              <a:rPr lang="en-US" altLang="ko-KR" dirty="0" err="1"/>
              <a:t>sizeof</a:t>
            </a:r>
            <a:r>
              <a:rPr lang="en-US" altLang="ko-KR" dirty="0"/>
              <a:t>(pointer)), memory is allocated in much less amount </a:t>
            </a:r>
          </a:p>
          <a:p>
            <a:pPr lvl="2"/>
            <a:r>
              <a:rPr lang="en-US" altLang="ko-KR" dirty="0"/>
              <a:t>Finally </a:t>
            </a:r>
            <a:r>
              <a:rPr lang="en-US" altLang="ko-KR" dirty="0" err="1"/>
              <a:t>grep</a:t>
            </a:r>
            <a:r>
              <a:rPr lang="en-US" altLang="ko-KR" dirty="0"/>
              <a:t> finally accesses illegal memory area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102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7447-9FCF-4F26-89C2-84A78DC61FF0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5486400" y="1219200"/>
            <a:ext cx="3581401" cy="4937760"/>
          </a:xfrm>
        </p:spPr>
        <p:txBody>
          <a:bodyPr>
            <a:normAutofit/>
          </a:bodyPr>
          <a:lstStyle/>
          <a:p>
            <a:r>
              <a:rPr lang="en-US" altLang="ko-KR" dirty="0"/>
              <a:t>Bug patch was immediately made in 1 day, since this bug is critical one</a:t>
            </a:r>
          </a:p>
          <a:p>
            <a:pPr lvl="1"/>
            <a:r>
              <a:rPr lang="en-US" altLang="ko-KR" dirty="0"/>
              <a:t>Importance: P5 major </a:t>
            </a:r>
          </a:p>
          <a:p>
            <a:pPr lvl="2"/>
            <a:r>
              <a:rPr lang="en-US" altLang="ko-KR" dirty="0"/>
              <a:t>major loss of function</a:t>
            </a:r>
          </a:p>
          <a:p>
            <a:pPr lvl="1"/>
            <a:r>
              <a:rPr lang="en-US" altLang="ko-KR" dirty="0" err="1"/>
              <a:t>Busybox</a:t>
            </a:r>
            <a:r>
              <a:rPr lang="en-US" altLang="ko-KR" dirty="0"/>
              <a:t> 1.18.x will have fix for this bug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238750" cy="6858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3505200" y="457200"/>
            <a:ext cx="838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05200" y="838200"/>
            <a:ext cx="838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81000" y="1676400"/>
            <a:ext cx="1524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56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Target description --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830D-63D0-43FB-9A42-9243058A17F4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sz="2100" dirty="0"/>
              <a:t>Description: 	</a:t>
            </a:r>
            <a:r>
              <a:rPr lang="en-US" altLang="ko-KR" sz="2100" dirty="0"/>
              <a:t>Edit FILE</a:t>
            </a:r>
          </a:p>
          <a:p>
            <a:endParaRPr lang="en-US" altLang="ko-KR" sz="1900" dirty="0"/>
          </a:p>
          <a:p>
            <a:r>
              <a:rPr lang="en-US" altLang="ko-KR" sz="2100" dirty="0"/>
              <a:t>Usage: vi [OPTIONS] [FILE] …</a:t>
            </a:r>
          </a:p>
          <a:p>
            <a:r>
              <a:rPr lang="en-US" altLang="ko-KR" sz="2100" dirty="0"/>
              <a:t>Options:</a:t>
            </a:r>
          </a:p>
          <a:p>
            <a:pPr lvl="1"/>
            <a:r>
              <a:rPr lang="en-US" altLang="ko-KR" sz="1500" dirty="0"/>
              <a:t>-c	Initial command to run ($EXINIT also available)</a:t>
            </a:r>
          </a:p>
          <a:p>
            <a:pPr lvl="1"/>
            <a:r>
              <a:rPr lang="en-US" altLang="ko-KR" sz="1500" dirty="0"/>
              <a:t>-R	Read-only</a:t>
            </a:r>
          </a:p>
          <a:p>
            <a:pPr lvl="1"/>
            <a:r>
              <a:rPr lang="en-US" altLang="ko-KR" sz="1500" dirty="0"/>
              <a:t>-H	Short help regarding available features</a:t>
            </a:r>
          </a:p>
          <a:p>
            <a:r>
              <a:rPr lang="en-US" altLang="ko-KR" sz="2100" dirty="0"/>
              <a:t>Example :</a:t>
            </a:r>
          </a:p>
          <a:p>
            <a:pPr lvl="1"/>
            <a:r>
              <a:rPr lang="en-US" altLang="ko-KR" sz="1500" dirty="0"/>
              <a:t>input:	cat read_vi.dat</a:t>
            </a:r>
          </a:p>
          <a:p>
            <a:pPr lvl="1">
              <a:buNone/>
            </a:pPr>
            <a:r>
              <a:rPr lang="en-US" altLang="ko-KR" sz="1500" dirty="0"/>
              <a:t>	</a:t>
            </a:r>
            <a:r>
              <a:rPr lang="en-US" altLang="ko-KR" sz="1000" dirty="0"/>
              <a:t>test for initial command</a:t>
            </a:r>
          </a:p>
          <a:p>
            <a:pPr lvl="1"/>
            <a:r>
              <a:rPr lang="en-US" altLang="ko-KR" sz="1500" dirty="0"/>
              <a:t>input: 	cat test_vi.dat	</a:t>
            </a:r>
          </a:p>
          <a:p>
            <a:pPr lvl="1">
              <a:buNone/>
            </a:pPr>
            <a:r>
              <a:rPr lang="en-US" altLang="ko-KR" sz="1000" dirty="0"/>
              <a:t>	</a:t>
            </a:r>
            <a:r>
              <a:rPr lang="en-US" altLang="ko-KR" sz="1100" dirty="0"/>
              <a:t>this is the test for vi</a:t>
            </a:r>
          </a:p>
          <a:p>
            <a:pPr lvl="1">
              <a:buNone/>
            </a:pPr>
            <a:r>
              <a:rPr lang="en-US" altLang="ko-KR" sz="1100" dirty="0">
                <a:solidFill>
                  <a:schemeClr val="tx2"/>
                </a:solidFill>
              </a:rPr>
              <a:t>        </a:t>
            </a:r>
          </a:p>
          <a:p>
            <a:pPr lvl="1">
              <a:buNone/>
            </a:pPr>
            <a:r>
              <a:rPr lang="en-US" altLang="ko-KR" sz="1100" dirty="0"/>
              <a:t>        </a:t>
            </a:r>
            <a:r>
              <a:rPr lang="en-US" altLang="ko-KR" sz="1100" dirty="0">
                <a:solidFill>
                  <a:schemeClr val="tx2"/>
                </a:solidFill>
              </a:rPr>
              <a:t>@#$%&amp;*vi?</a:t>
            </a:r>
          </a:p>
          <a:p>
            <a:pPr lvl="1"/>
            <a:r>
              <a:rPr lang="en-US" altLang="ko-KR" sz="1500" dirty="0"/>
              <a:t>input: 	 ./</a:t>
            </a:r>
            <a:r>
              <a:rPr lang="en-US" altLang="ko-KR" sz="1500" dirty="0" err="1"/>
              <a:t>busybox</a:t>
            </a:r>
            <a:r>
              <a:rPr lang="en-US" altLang="ko-KR" sz="1500" dirty="0"/>
              <a:t> vi -c ":read read_vi.dat" test_vi.dat</a:t>
            </a:r>
          </a:p>
          <a:p>
            <a:pPr lvl="1"/>
            <a:r>
              <a:rPr lang="en-US" altLang="ko-KR" sz="1500" dirty="0"/>
              <a:t>output:</a:t>
            </a:r>
          </a:p>
          <a:p>
            <a:pPr lvl="2">
              <a:buNone/>
            </a:pPr>
            <a:r>
              <a:rPr lang="en-US" altLang="ko-KR" sz="1100" dirty="0">
                <a:solidFill>
                  <a:schemeClr val="tx2"/>
                </a:solidFill>
              </a:rPr>
              <a:t>this is the test for vi</a:t>
            </a:r>
          </a:p>
          <a:p>
            <a:pPr lvl="2">
              <a:buNone/>
            </a:pPr>
            <a:r>
              <a:rPr lang="en-US" altLang="ko-KR" sz="1100" dirty="0">
                <a:solidFill>
                  <a:schemeClr val="tx2"/>
                </a:solidFill>
              </a:rPr>
              <a:t>test for initial command</a:t>
            </a:r>
          </a:p>
          <a:p>
            <a:pPr lvl="2">
              <a:buNone/>
            </a:pPr>
            <a:endParaRPr lang="en-US" altLang="ko-KR" sz="1100" dirty="0">
              <a:solidFill>
                <a:schemeClr val="tx2"/>
              </a:solidFill>
            </a:endParaRPr>
          </a:p>
          <a:p>
            <a:pPr lvl="2">
              <a:buNone/>
            </a:pPr>
            <a:r>
              <a:rPr lang="en-US" altLang="ko-KR" sz="1100" dirty="0">
                <a:solidFill>
                  <a:schemeClr val="tx2"/>
                </a:solidFill>
              </a:rPr>
              <a:t>@#$%&amp;*vi?</a:t>
            </a:r>
          </a:p>
          <a:p>
            <a:pPr lvl="1"/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035858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Symbolic Variable Declaration </a:t>
            </a:r>
            <a:r>
              <a:rPr lang="en-US"/>
              <a:t>for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5840"/>
            <a:ext cx="8686800" cy="4937760"/>
          </a:xfrm>
        </p:spPr>
        <p:txBody>
          <a:bodyPr>
            <a:normAutofit fontScale="92500"/>
          </a:bodyPr>
          <a:lstStyle/>
          <a:p>
            <a:r>
              <a:rPr lang="en-US" altLang="ko-KR" sz="2800" dirty="0"/>
              <a:t>We declared a key stroke by a user as a symbolic input</a:t>
            </a:r>
            <a:r>
              <a:rPr lang="ko-KR" altLang="en-US" sz="2800" dirty="0"/>
              <a:t> </a:t>
            </a:r>
            <a:r>
              <a:rPr lang="en-US" altLang="ko-KR" sz="2800" dirty="0"/>
              <a:t>character</a:t>
            </a:r>
          </a:p>
          <a:p>
            <a:pPr lvl="1">
              <a:spcBef>
                <a:spcPts val="600"/>
              </a:spcBef>
            </a:pPr>
            <a:r>
              <a:rPr lang="en-US" altLang="ko-KR" sz="2400" dirty="0"/>
              <a:t>Restrict user key input to </a:t>
            </a:r>
            <a:r>
              <a:rPr lang="en-US" altLang="ko-KR" sz="2400" b="1" dirty="0"/>
              <a:t>50</a:t>
            </a:r>
            <a:r>
              <a:rPr lang="en-US" altLang="ko-KR" sz="2400" dirty="0"/>
              <a:t> symbolic characters.</a:t>
            </a:r>
          </a:p>
          <a:p>
            <a:pPr lvl="2">
              <a:spcBef>
                <a:spcPts val="600"/>
              </a:spcBef>
            </a:pPr>
            <a:r>
              <a:rPr lang="en-US" altLang="ko-KR" sz="2100" b="1" dirty="0"/>
              <a:t>We modified vi source code so that vi exits after testing 50</a:t>
            </a:r>
            <a:r>
              <a:rPr lang="en-US" altLang="ko-KR" sz="2100" b="1" baseline="30000" dirty="0"/>
              <a:t>th</a:t>
            </a:r>
            <a:r>
              <a:rPr lang="en-US" altLang="ko-KR" sz="2100" b="1" dirty="0"/>
              <a:t> key stroke. </a:t>
            </a:r>
          </a:p>
          <a:p>
            <a:r>
              <a:rPr lang="en-US" altLang="ko-KR" sz="2800" dirty="0"/>
              <a:t>Set initial command as symbolic input (initial command is only used when </a:t>
            </a:r>
            <a:r>
              <a:rPr lang="en-US" altLang="ko-KR" sz="2800"/>
              <a:t>option </a:t>
            </a:r>
            <a:r>
              <a:rPr lang="en-US" altLang="ko-KR" sz="2800">
                <a:latin typeface="Courier New" panose="02070309020205020404" pitchFamily="49" charset="0"/>
                <a:cs typeface="Courier New" panose="02070309020205020404" pitchFamily="49" charset="0"/>
              </a:rPr>
              <a:t>-c</a:t>
            </a:r>
            <a:r>
              <a:rPr lang="en-US" altLang="ko-KR" sz="2800"/>
              <a:t> </a:t>
            </a:r>
            <a:r>
              <a:rPr lang="en-US" altLang="ko-KR" sz="2800" dirty="0"/>
              <a:t>is specified).</a:t>
            </a:r>
          </a:p>
          <a:p>
            <a:pPr lvl="1">
              <a:spcBef>
                <a:spcPts val="600"/>
              </a:spcBef>
            </a:pPr>
            <a:r>
              <a:rPr lang="en-US" altLang="ko-KR" sz="2400" dirty="0"/>
              <a:t>Type of initial command is a string (i.e., an array of 17 characters) </a:t>
            </a:r>
            <a:endParaRPr lang="en-US" altLang="ko-KR" sz="2400" b="1" dirty="0"/>
          </a:p>
          <a:p>
            <a:r>
              <a:rPr lang="en-US" sz="2800" dirty="0"/>
              <a:t>Replace </a:t>
            </a:r>
            <a:r>
              <a:rPr lang="en-US" sz="2800" b="1" i="1" dirty="0"/>
              <a:t>4 </a:t>
            </a:r>
            <a:r>
              <a:rPr lang="en-US" sz="2800" dirty="0"/>
              <a:t>library functions with source code: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strncmp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strchr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memchr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altLang="ko-K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800" dirty="0"/>
              <a:t>We used a concrete </a:t>
            </a:r>
            <a:r>
              <a:rPr lang="en-US" altLang="ko-KR" sz="2800"/>
              <a:t>file </a:t>
            </a:r>
            <a:r>
              <a:rPr lang="en-US" altLang="ko-KR" sz="280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_vi</a:t>
            </a:r>
            <a:r>
              <a:rPr lang="en-US" altLang="ko-KR" sz="2800">
                <a:latin typeface="Courier New" panose="02070309020205020404" pitchFamily="49" charset="0"/>
                <a:cs typeface="Courier New" panose="02070309020205020404" pitchFamily="49" charset="0"/>
              </a:rPr>
              <a:t>.dat</a:t>
            </a:r>
            <a:endParaRPr lang="en-US" altLang="ko-KR" sz="2000" dirty="0"/>
          </a:p>
          <a:p>
            <a:endParaRPr lang="en-US" altLang="ko-KR" sz="2800" dirty="0">
              <a:solidFill>
                <a:srgbClr val="00B0F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830D-63D0-43FB-9A42-9243058A17F4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Symbolic Key-stroke Setting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7447-9FCF-4F26-89C2-84A78DC61FF0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B70407-FA47-47D0-BAD9-EC15DA98C8F3}"/>
              </a:ext>
            </a:extLst>
          </p:cNvPr>
          <p:cNvSpPr/>
          <p:nvPr/>
        </p:nvSpPr>
        <p:spPr>
          <a:xfrm>
            <a:off x="685800" y="751344"/>
            <a:ext cx="7162800" cy="53553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static int readit(void){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  //……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b="1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#ifndef CROWN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  c = read_key(STDIN_FILENO, readbuffer, -2);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b="1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#else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altLang="ko-KR" b="1">
                <a:latin typeface="Courier New" panose="02070309020205020404" pitchFamily="49" charset="0"/>
                <a:cs typeface="Courier New" panose="02070309020205020404" pitchFamily="49" charset="0"/>
              </a:rPr>
              <a:t>  if(count&lt;50){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altLang="ko-KR" b="1">
                <a:latin typeface="Courier New" panose="02070309020205020404" pitchFamily="49" charset="0"/>
                <a:cs typeface="Courier New" panose="02070309020205020404" pitchFamily="49" charset="0"/>
              </a:rPr>
              <a:t>    char ch;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altLang="ko-KR" b="1">
                <a:latin typeface="Courier New" panose="02070309020205020404" pitchFamily="49" charset="0"/>
                <a:cs typeface="Courier New" panose="02070309020205020404" pitchFamily="49" charset="0"/>
              </a:rPr>
              <a:t>    SYM_char(ch);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altLang="ko-KR" b="1">
                <a:latin typeface="Courier New" panose="02070309020205020404" pitchFamily="49" charset="0"/>
                <a:cs typeface="Courier New" panose="02070309020205020404" pitchFamily="49" charset="0"/>
              </a:rPr>
              <a:t>    putc(ch, finput);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altLang="ko-KR" b="1">
                <a:latin typeface="Courier New" panose="02070309020205020404" pitchFamily="49" charset="0"/>
                <a:cs typeface="Courier New" panose="02070309020205020404" pitchFamily="49" charset="0"/>
              </a:rPr>
              <a:t>   c=(int)ch;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altLang="ko-KR" b="1">
                <a:latin typeface="Courier New" panose="02070309020205020404" pitchFamily="49" charset="0"/>
                <a:cs typeface="Courier New" panose="02070309020205020404" pitchFamily="49" charset="0"/>
              </a:rPr>
              <a:t>   count++;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altLang="ko-KR" b="1">
                <a:latin typeface="Courier New" panose="02070309020205020404" pitchFamily="49" charset="0"/>
                <a:cs typeface="Courier New" panose="02070309020205020404" pitchFamily="49" charset="0"/>
              </a:rPr>
              <a:t> }else {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altLang="ko-KR" b="1">
                <a:latin typeface="Courier New" panose="02070309020205020404" pitchFamily="49" charset="0"/>
                <a:cs typeface="Courier New" panose="02070309020205020404" pitchFamily="49" charset="0"/>
              </a:rPr>
              <a:t>   fclose(finput);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altLang="ko-KR" b="1">
                <a:latin typeface="Courier New" panose="02070309020205020404" pitchFamily="49" charset="0"/>
                <a:cs typeface="Courier New" panose="02070309020205020404" pitchFamily="49" charset="0"/>
              </a:rPr>
              <a:t>   exit(0);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altLang="ko-KR" b="1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b="1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  //……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02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 Functions Added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830D-63D0-43FB-9A42-9243058A17F4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371600"/>
            <a:ext cx="9144000" cy="4800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numCol="2" rtlCol="0" anchor="ctr"/>
          <a:lstStyle/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static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sym_strncmp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char *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first,const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char *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last,int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count)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if (!count)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return(0);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while (--count &amp;&amp; *first &amp;&amp; *first == *last){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first++;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last++;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return( *(unsigned char *)first - *(unsigned char *)last );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static char *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sym_strchr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char *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char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while (*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&amp;&amp; *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!=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++;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if (*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return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return(NULL);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static char *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sym_strcpy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(char *to, const char *from)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char *save = to;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for (; (*to = *from) != '\0'; ++from, ++to);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return(save);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void *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sym_memchr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void*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count)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assert(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!=NULL);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char *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tempsrc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=(char*)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while(count&amp;&amp;*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tempsrc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!=(char)c)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{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  count--;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tempsrc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++;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}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if(count!=0)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return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tempsrc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else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return NULL;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</a:t>
            </a:r>
            <a:r>
              <a:rPr lang="en-US" dirty="0"/>
              <a:t>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830D-63D0-43FB-9A42-9243058A17F4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914400"/>
            <a:ext cx="8929718" cy="3048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tx2"/>
                </a:solidFill>
              </a:rPr>
              <a:t>Experiment 1:</a:t>
            </a:r>
            <a:endParaRPr lang="en-US" altLang="ko-KR" sz="1400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Iterations: 10,000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Branches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vi.c</a:t>
            </a:r>
            <a:r>
              <a:rPr lang="en-US" sz="1400" dirty="0"/>
              <a:t> : 1498</a:t>
            </a:r>
          </a:p>
          <a:p>
            <a:pPr marL="274320" lvl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Execution Command:  </a:t>
            </a:r>
          </a:p>
          <a:p>
            <a:pPr marL="274320" lvl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run_crown 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'./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busybox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-c ":read read_vi.dat" test_vi.dat' 10000 -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endParaRPr lang="en-US" altLang="ko-KR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run_crown 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'./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busybox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-c ":read read_vi.dat" test_vi.dat' 10000 -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endParaRPr lang="en-US" altLang="ko-KR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run_crown 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'./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busybox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-c ":read read_vi.dat" test_vi.dat' 10000 -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</a:p>
          <a:p>
            <a:pPr marL="274320" lvl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run_crown 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'./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busybox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-c ":read read_vi.dat" test_vi.dat' 10000 -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random_input</a:t>
            </a:r>
            <a:endParaRPr lang="en-US" altLang="ko-KR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486400" y="3581400"/>
          <a:ext cx="299938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</a:t>
                      </a:r>
                      <a:r>
                        <a:rPr lang="en-US"/>
                        <a:t>cost</a:t>
                      </a:r>
                      <a:r>
                        <a:rPr lang="en-US" baseline="0"/>
                        <a:t> (s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Cfg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Pure_random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3488776"/>
            <a:ext cx="4419599" cy="2759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 Main Tasks of Human Engineers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95400"/>
            <a:ext cx="8305800" cy="5000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 Adding proper assert() statements </a:t>
            </a:r>
          </a:p>
          <a:p>
            <a:pPr lvl="1"/>
            <a:r>
              <a:rPr lang="en-US" altLang="ko-KR" dirty="0"/>
              <a:t>W/o assert(), no test results obtained</a:t>
            </a:r>
          </a:p>
          <a:p>
            <a:pPr marL="0" indent="0">
              <a:buNone/>
            </a:pPr>
            <a:r>
              <a:rPr lang="en-US" altLang="ko-KR" dirty="0"/>
              <a:t>2. Selection of symbolic variables in a target program</a:t>
            </a:r>
          </a:p>
          <a:p>
            <a:pPr lvl="1"/>
            <a:r>
              <a:rPr lang="en-US" altLang="ko-KR" dirty="0"/>
              <a:t>Identify which parts of a target program are most important</a:t>
            </a:r>
          </a:p>
          <a:p>
            <a:pPr marL="0" indent="0">
              <a:buNone/>
            </a:pPr>
            <a:r>
              <a:rPr lang="en-US" altLang="ko-KR" dirty="0"/>
              <a:t>3. Construction of symbolic external environment</a:t>
            </a:r>
          </a:p>
          <a:p>
            <a:pPr lvl="1"/>
            <a:r>
              <a:rPr lang="en-US" altLang="ko-KR" dirty="0"/>
              <a:t>To detect real bugs  </a:t>
            </a:r>
          </a:p>
          <a:p>
            <a:pPr marL="0" indent="0">
              <a:buNone/>
            </a:pPr>
            <a:r>
              <a:rPr lang="en-US" altLang="ko-KR" dirty="0"/>
              <a:t>4. Performance tuning and debugging</a:t>
            </a:r>
          </a:p>
          <a:p>
            <a:pPr lvl="1"/>
            <a:r>
              <a:rPr lang="en-US" altLang="ko-KR" dirty="0"/>
              <a:t>To obtain better </a:t>
            </a:r>
            <a:r>
              <a:rPr lang="en-US" altLang="ko-KR" dirty="0" err="1"/>
              <a:t>concolic</a:t>
            </a:r>
            <a:r>
              <a:rPr lang="en-US" altLang="ko-KR" dirty="0"/>
              <a:t> testing results</a:t>
            </a:r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3009888" y="6491291"/>
            <a:ext cx="321471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47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Busybox</a:t>
            </a:r>
            <a:r>
              <a:rPr lang="en-US" dirty="0"/>
              <a:t> Overview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7447-9FCF-4F26-89C2-84A78DC61FF0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242560"/>
          </a:xfrm>
        </p:spPr>
        <p:txBody>
          <a:bodyPr>
            <a:normAutofit/>
          </a:bodyPr>
          <a:lstStyle/>
          <a:p>
            <a:r>
              <a:rPr lang="en-US" dirty="0"/>
              <a:t>We test a </a:t>
            </a:r>
            <a:r>
              <a:rPr lang="en-US" dirty="0" err="1"/>
              <a:t>busybox</a:t>
            </a:r>
            <a:r>
              <a:rPr lang="en-US" dirty="0"/>
              <a:t> by using CROWN.</a:t>
            </a:r>
          </a:p>
          <a:p>
            <a:pPr lvl="1"/>
            <a:r>
              <a:rPr lang="en-US" dirty="0" err="1"/>
              <a:t>BusyBox</a:t>
            </a:r>
            <a:r>
              <a:rPr lang="en-US" dirty="0"/>
              <a:t> is a one-in-all command-line utilities providing a fairly complete programming/debugging environment  </a:t>
            </a:r>
          </a:p>
          <a:p>
            <a:pPr lvl="1"/>
            <a:r>
              <a:rPr lang="en-US" dirty="0"/>
              <a:t>It combines tiny versions of ~300 UNIX utilities into a single small executable program suite.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Among those 300 utilities, we focused to test the following 10 utilities</a:t>
            </a:r>
          </a:p>
          <a:p>
            <a:pPr lvl="2">
              <a:spcBef>
                <a:spcPts val="600"/>
              </a:spcBef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vi, 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cut, </a:t>
            </a:r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, od , </a:t>
            </a:r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, cp, </a:t>
            </a:r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, mv.</a:t>
            </a:r>
          </a:p>
          <a:p>
            <a:pPr lvl="2">
              <a:spcBef>
                <a:spcPts val="600"/>
              </a:spcBef>
            </a:pPr>
            <a:r>
              <a:rPr lang="en-US" altLang="ko-KR" dirty="0"/>
              <a:t>We selected these 10 utilities, because their behavior is easy to understand so that it is clear what variables should be declared as symbolic </a:t>
            </a:r>
          </a:p>
          <a:p>
            <a:pPr lvl="2">
              <a:spcBef>
                <a:spcPts val="600"/>
              </a:spcBef>
            </a:pPr>
            <a:endParaRPr lang="en-US" altLang="ko-KR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 overview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830D-63D0-43FB-9A42-9243058A17F4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600"/>
              </a:spcBef>
            </a:pPr>
            <a:r>
              <a:rPr lang="en-US" altLang="ko-KR" sz="2000" dirty="0"/>
              <a:t>Experimental environments</a:t>
            </a:r>
          </a:p>
          <a:p>
            <a:pPr lvl="1">
              <a:spcBef>
                <a:spcPts val="600"/>
              </a:spcBef>
            </a:pPr>
            <a:r>
              <a:rPr lang="en-US" altLang="ko-KR" sz="1600" dirty="0"/>
              <a:t>HW: Core(TM)2 </a:t>
            </a:r>
            <a:r>
              <a:rPr lang="en-US" altLang="ko-KR" sz="1600" dirty="0">
                <a:hlinkClick r:id="rId2"/>
              </a:rPr>
              <a:t>E8400@3GHz</a:t>
            </a:r>
            <a:r>
              <a:rPr lang="en-US" altLang="ko-KR" sz="1600" dirty="0"/>
              <a:t>, 4GB memory</a:t>
            </a:r>
          </a:p>
          <a:p>
            <a:pPr lvl="1">
              <a:spcBef>
                <a:spcPts val="600"/>
              </a:spcBef>
            </a:pPr>
            <a:r>
              <a:rPr lang="en-US" altLang="ko-KR" sz="1600" dirty="0"/>
              <a:t>OS: fc8 32bit</a:t>
            </a:r>
          </a:p>
          <a:p>
            <a:pPr>
              <a:spcBef>
                <a:spcPts val="600"/>
              </a:spcBef>
            </a:pPr>
            <a:endParaRPr lang="en-US" altLang="ko-KR" sz="2000" dirty="0"/>
          </a:p>
          <a:p>
            <a:r>
              <a:rPr lang="en-US" altLang="ko-KR" sz="2100" dirty="0"/>
              <a:t>Target program:  </a:t>
            </a:r>
            <a:r>
              <a:rPr lang="en-US" altLang="ko-KR" sz="2100" b="1" dirty="0" err="1"/>
              <a:t>busybox</a:t>
            </a:r>
            <a:r>
              <a:rPr lang="en-US" altLang="ko-KR" sz="2100" b="1" dirty="0"/>
              <a:t> 1.17.0</a:t>
            </a:r>
            <a:endParaRPr lang="en-US" altLang="ko-KR" sz="2100" dirty="0"/>
          </a:p>
          <a:p>
            <a:pPr lvl="1">
              <a:spcBef>
                <a:spcPts val="600"/>
              </a:spcBef>
            </a:pPr>
            <a:endParaRPr lang="en-US" altLang="ko-KR" sz="1800" dirty="0"/>
          </a:p>
          <a:p>
            <a:r>
              <a:rPr lang="en-US" altLang="ko-KR" sz="2200" dirty="0"/>
              <a:t>Strategies: 4 different strategies are used in our experiment.</a:t>
            </a:r>
          </a:p>
          <a:p>
            <a:pPr lvl="1"/>
            <a:r>
              <a:rPr lang="en-US" altLang="ko-KR" sz="1900" b="1" dirty="0" err="1"/>
              <a:t>dfs</a:t>
            </a:r>
            <a:r>
              <a:rPr lang="en-US" altLang="ko-KR" sz="1900" dirty="0"/>
              <a:t>:		explore path space by (reverse) Depth-First Search</a:t>
            </a:r>
          </a:p>
          <a:p>
            <a:pPr lvl="1"/>
            <a:r>
              <a:rPr lang="en-US" altLang="ko-KR" sz="1900" b="1" dirty="0" err="1"/>
              <a:t>cfg</a:t>
            </a:r>
            <a:r>
              <a:rPr lang="en-US" altLang="ko-KR" sz="1900" dirty="0"/>
              <a:t>:		explore path space by Control-Flow Directed Search</a:t>
            </a:r>
          </a:p>
          <a:p>
            <a:pPr lvl="1"/>
            <a:r>
              <a:rPr lang="en-US" altLang="ko-KR" sz="1900" b="1" dirty="0"/>
              <a:t>random</a:t>
            </a:r>
            <a:r>
              <a:rPr lang="en-US" altLang="ko-KR" sz="1900" dirty="0"/>
              <a:t>:		explore path space by Random Branch Search</a:t>
            </a:r>
          </a:p>
          <a:p>
            <a:pPr lvl="1"/>
            <a:r>
              <a:rPr lang="en-US" altLang="ko-KR" sz="1900" b="1" dirty="0" err="1"/>
              <a:t>random_input</a:t>
            </a:r>
            <a:r>
              <a:rPr lang="en-US" altLang="ko-KR" sz="1900" dirty="0"/>
              <a:t>:	testing target program by randomly generating input  </a:t>
            </a:r>
          </a:p>
          <a:p>
            <a:r>
              <a:rPr lang="en-US" altLang="ko-KR" sz="2200" dirty="0"/>
              <a:t>In addition, </a:t>
            </a:r>
            <a:r>
              <a:rPr lang="en-US" altLang="ko-KR" sz="2400" dirty="0"/>
              <a:t>a port-polio approach is applied (i.e., merging the test cases generated by all four above strategies). </a:t>
            </a:r>
            <a:endParaRPr lang="en-US" altLang="ko-KR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Target description --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830D-63D0-43FB-9A42-9243058A17F4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Description: 	print ARGUMENT(s) according to FORMAT, where FORMAT controls the output exactly as in C </a:t>
            </a:r>
            <a:r>
              <a:rPr lang="en-US" sz="1800" dirty="0" err="1"/>
              <a:t>printf</a:t>
            </a:r>
            <a:r>
              <a:rPr lang="en-US" sz="18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/>
              <a:t>Usage: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 FORMAT [ARGUMENT]...</a:t>
            </a:r>
          </a:p>
          <a:p>
            <a:pPr lvl="1"/>
            <a:endParaRPr lang="en-US" sz="1400" dirty="0"/>
          </a:p>
          <a:p>
            <a:r>
              <a:rPr lang="en-US" altLang="ko-KR" sz="1800" dirty="0"/>
              <a:t>Example :</a:t>
            </a:r>
          </a:p>
          <a:p>
            <a:pPr lvl="1"/>
            <a:r>
              <a:rPr lang="en-US" altLang="ko-KR" sz="1300" dirty="0"/>
              <a:t>input:  ./</a:t>
            </a:r>
            <a:r>
              <a:rPr lang="en-US" altLang="ko-KR" sz="1300" dirty="0" err="1"/>
              <a:t>busybox</a:t>
            </a:r>
            <a:r>
              <a:rPr lang="en-US" altLang="ko-KR" sz="1300" dirty="0"/>
              <a:t> </a:t>
            </a:r>
            <a:r>
              <a:rPr lang="en-US" altLang="ko-KR" sz="1300" dirty="0" err="1"/>
              <a:t>printf</a:t>
            </a:r>
            <a:r>
              <a:rPr lang="en-US" altLang="ko-KR" sz="1300" dirty="0"/>
              <a:t> ‘%s is coming' 'autumn‘</a:t>
            </a:r>
          </a:p>
          <a:p>
            <a:pPr lvl="1"/>
            <a:r>
              <a:rPr lang="en-US" altLang="ko-KR" sz="1300" dirty="0"/>
              <a:t>output: autumn is coming</a:t>
            </a:r>
          </a:p>
        </p:txBody>
      </p:sp>
    </p:spTree>
    <p:extLst>
      <p:ext uri="{BB962C8B-B14F-4D97-AF65-F5344CB8AC3E}">
        <p14:creationId xmlns:p14="http://schemas.microsoft.com/office/powerpoint/2010/main" val="4155547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Target program setting </a:t>
            </a:r>
            <a:r>
              <a:rPr lang="en-US"/>
              <a:t>--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830D-63D0-43FB-9A42-9243058A17F4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Experiment Setting :</a:t>
            </a:r>
          </a:p>
          <a:p>
            <a:pPr lvl="1">
              <a:spcBef>
                <a:spcPts val="600"/>
              </a:spcBef>
            </a:pPr>
            <a:r>
              <a:rPr lang="en-US" altLang="ko-KR" sz="1800" dirty="0">
                <a:latin typeface="Arial" pitchFamily="34" charset="0"/>
                <a:cs typeface="Arial" pitchFamily="34" charset="0"/>
              </a:rPr>
              <a:t>Target utilities:  </a:t>
            </a:r>
            <a:r>
              <a:rPr lang="en-US" altLang="ko-KR" sz="1800" b="1" dirty="0" err="1">
                <a:latin typeface="Arial" pitchFamily="34" charset="0"/>
                <a:cs typeface="Arial" pitchFamily="34" charset="0"/>
              </a:rPr>
              <a:t>busybox</a:t>
            </a:r>
            <a:r>
              <a:rPr lang="en-US" altLang="ko-KR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b="1" dirty="0" err="1">
                <a:latin typeface="Arial" pitchFamily="34" charset="0"/>
                <a:cs typeface="Arial" pitchFamily="34" charset="0"/>
              </a:rPr>
              <a:t>printf</a:t>
            </a:r>
            <a:endParaRPr lang="en-US" altLang="ko-KR" sz="1800" b="1" dirty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600"/>
              </a:spcBef>
            </a:pPr>
            <a:endParaRPr lang="en-US" altLang="ko-KR" sz="1800" dirty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altLang="ko-KR" sz="1800" dirty="0"/>
              <a:t>Usage: </a:t>
            </a:r>
            <a:r>
              <a:rPr lang="en-US" altLang="ko-KR" sz="1800" b="1" dirty="0" err="1"/>
              <a:t>printf</a:t>
            </a:r>
            <a:r>
              <a:rPr lang="en-US" altLang="ko-KR" sz="1800" b="1" dirty="0"/>
              <a:t> FORMAT [ARGUMENT]...</a:t>
            </a:r>
          </a:p>
          <a:p>
            <a:pPr lvl="1">
              <a:spcBef>
                <a:spcPts val="600"/>
              </a:spcBef>
            </a:pPr>
            <a:r>
              <a:rPr lang="en-US" altLang="ko-KR" sz="1800" dirty="0"/>
              <a:t>S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ymbolic variables setting: </a:t>
            </a:r>
          </a:p>
          <a:p>
            <a:pPr lvl="2">
              <a:spcBef>
                <a:spcPts val="600"/>
              </a:spcBef>
              <a:buFont typeface="+mj-lt"/>
              <a:buAutoNum type="arabicPeriod"/>
            </a:pPr>
            <a:r>
              <a:rPr lang="en-US" altLang="ko-KR" sz="1600" dirty="0">
                <a:latin typeface="Arial" pitchFamily="34" charset="0"/>
                <a:cs typeface="Arial" pitchFamily="34" charset="0"/>
              </a:rPr>
              <a:t>Set </a:t>
            </a: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FORMAT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as symbolic value. </a:t>
            </a:r>
          </a:p>
          <a:p>
            <a:pPr lvl="3">
              <a:spcBef>
                <a:spcPts val="600"/>
              </a:spcBef>
            </a:pPr>
            <a:r>
              <a:rPr lang="en-US" altLang="ko-KR" sz="1400" dirty="0"/>
              <a:t>Type of FORMAT is string. Restrict </a:t>
            </a:r>
            <a:r>
              <a:rPr lang="en-US" altLang="ko-KR" sz="1400" b="1" dirty="0"/>
              <a:t>5</a:t>
            </a:r>
            <a:r>
              <a:rPr lang="en-US" altLang="ko-KR" sz="1400" dirty="0"/>
              <a:t> symbolic characters as input of FORMAT.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2">
              <a:spcBef>
                <a:spcPts val="600"/>
              </a:spcBef>
              <a:buFont typeface="+mj-lt"/>
              <a:buAutoNum type="arabicPeriod"/>
            </a:pPr>
            <a:r>
              <a:rPr lang="en-US" altLang="ko-KR" sz="1600" dirty="0">
                <a:latin typeface="Arial" pitchFamily="34" charset="0"/>
                <a:cs typeface="Arial" pitchFamily="34" charset="0"/>
              </a:rPr>
              <a:t>Set</a:t>
            </a: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 ARGUMENT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as symbolic value.</a:t>
            </a:r>
          </a:p>
          <a:p>
            <a:pPr lvl="3">
              <a:spcBef>
                <a:spcPts val="600"/>
              </a:spcBef>
            </a:pPr>
            <a:r>
              <a:rPr lang="en-US" altLang="ko-KR" sz="1400" dirty="0"/>
              <a:t>Type of ARGUMENT is array of string. Restrict ARGUMENT to </a:t>
            </a:r>
            <a:r>
              <a:rPr lang="en-US" altLang="ko-KR" sz="1400" b="1" dirty="0"/>
              <a:t>1</a:t>
            </a:r>
            <a:r>
              <a:rPr lang="en-US" altLang="ko-KR" sz="1400" dirty="0"/>
              <a:t> length, </a:t>
            </a:r>
            <a:r>
              <a:rPr lang="en-US" altLang="ko-KR" sz="1400" b="1" dirty="0"/>
              <a:t>10</a:t>
            </a:r>
            <a:r>
              <a:rPr lang="en-US" altLang="ko-KR" sz="1400" dirty="0"/>
              <a:t> symbolic characters for each string. </a:t>
            </a:r>
          </a:p>
          <a:p>
            <a:pPr lvl="2">
              <a:spcBef>
                <a:spcPts val="600"/>
              </a:spcBef>
              <a:buFont typeface="+mj-lt"/>
              <a:buAutoNum type="arabicPeriod"/>
            </a:pPr>
            <a:r>
              <a:rPr lang="en-US" altLang="ko-KR" sz="1600" dirty="0">
                <a:latin typeface="Arial" pitchFamily="34" charset="0"/>
                <a:cs typeface="Arial" pitchFamily="34" charset="0"/>
              </a:rPr>
              <a:t>Replace library function by source code: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strchr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lvl="1">
              <a:spcBef>
                <a:spcPts val="600"/>
              </a:spcBef>
            </a:pPr>
            <a:endParaRPr lang="en-US" altLang="ko-KR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altLang="ko-KR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 perform experiments in the following approach:</a:t>
            </a:r>
          </a:p>
          <a:p>
            <a:pPr lvl="2">
              <a:spcBef>
                <a:spcPts val="600"/>
              </a:spcBef>
              <a:buFont typeface="+mj-lt"/>
              <a:buAutoNum type="arabicPeriod"/>
            </a:pPr>
            <a:r>
              <a:rPr lang="en-US" altLang="ko-KR" sz="1600" dirty="0"/>
              <a:t>run experiment by various strategies.</a:t>
            </a:r>
            <a:endParaRPr lang="en-US" altLang="ko-KR" sz="1500" b="1" i="1" dirty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600"/>
              </a:spcBef>
            </a:pPr>
            <a:endParaRPr lang="en-US" altLang="ko-KR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050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 </a:t>
            </a:r>
            <a:r>
              <a:rPr lang="en-US"/>
              <a:t>--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830D-63D0-43FB-9A42-9243058A17F4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838200"/>
            <a:ext cx="7848600" cy="3048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Experiment setting: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Iterations: 10,000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branches in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printf.c</a:t>
            </a:r>
            <a:r>
              <a:rPr lang="en-US" sz="1600" dirty="0"/>
              <a:t> : 144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Execution command: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/>
              <a:t>	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run_crown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'./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busybox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'%d123' 0123456789' 10000 -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run_crown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'./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busybox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'%d123' 0123456789' 10000 -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run_crown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'./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busybox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'%d123' 0123456789' 10000 -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run_crown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'./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busybox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'%d123' 0123456789' 10000 -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random_input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86400" y="3581400"/>
          <a:ext cx="299938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cost</a:t>
                      </a:r>
                      <a:r>
                        <a:rPr lang="en-US" baseline="0" dirty="0"/>
                        <a:t> (s)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Cfg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Pure_random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581400"/>
            <a:ext cx="4333875" cy="262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5FDAEF-AF62-4D5A-A3B5-84889436CE37}"/>
              </a:ext>
            </a:extLst>
          </p:cNvPr>
          <p:cNvSpPr txBox="1"/>
          <p:nvPr/>
        </p:nvSpPr>
        <p:spPr>
          <a:xfrm>
            <a:off x="3416300" y="905906"/>
            <a:ext cx="5181600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Command-line arguements are just place holders </a:t>
            </a:r>
            <a:br>
              <a:rPr lang="en-US" altLang="ko-KR"/>
            </a:br>
            <a:r>
              <a:rPr lang="en-US" altLang="ko-KR"/>
              <a:t>(i.e., their content will be replaced by symbolic values)</a:t>
            </a:r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EC96765-66CA-4B07-8D8C-C59CFCA834F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686300" y="1552237"/>
            <a:ext cx="1320800" cy="43807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0C65B1-3D90-434E-BFC5-2B4664399D67}"/>
              </a:ext>
            </a:extLst>
          </p:cNvPr>
          <p:cNvSpPr/>
          <p:nvPr/>
        </p:nvSpPr>
        <p:spPr>
          <a:xfrm>
            <a:off x="4129927" y="1990316"/>
            <a:ext cx="1931895" cy="371884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988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Symbolic setup in source code </a:t>
            </a:r>
            <a:r>
              <a:rPr lang="en-US"/>
              <a:t>for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830D-63D0-43FB-9A42-9243058A17F4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4937760"/>
          </a:xfrm>
        </p:spPr>
        <p:txBody>
          <a:bodyPr/>
          <a:lstStyle/>
          <a:p>
            <a:pPr lvl="1"/>
            <a:r>
              <a:rPr lang="en-US" dirty="0"/>
              <a:t>Two main instruments in </a:t>
            </a:r>
            <a:r>
              <a:rPr lang="en-US" dirty="0" err="1"/>
              <a:t>busybox</a:t>
            </a:r>
            <a:r>
              <a:rPr lang="en-US" dirty="0"/>
              <a:t> </a:t>
            </a:r>
            <a:r>
              <a:rPr lang="en-US" dirty="0" err="1"/>
              <a:t>printf.c</a:t>
            </a:r>
            <a:r>
              <a:rPr lang="en-US" dirty="0"/>
              <a:t>.</a:t>
            </a:r>
          </a:p>
          <a:p>
            <a:pPr lvl="2">
              <a:spcBef>
                <a:spcPts val="1000"/>
              </a:spcBef>
            </a:pPr>
            <a:r>
              <a:rPr lang="en-US" sz="1400" dirty="0"/>
              <a:t>Set 2 symbolic inputs:</a:t>
            </a:r>
            <a:r>
              <a:rPr lang="en-US" sz="1400" b="1" dirty="0"/>
              <a:t>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FORMAT, ARGUMENT</a:t>
            </a:r>
            <a:r>
              <a:rPr lang="en-US" altLang="ko-KR" sz="1400" i="1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2">
              <a:spcBef>
                <a:spcPts val="1000"/>
              </a:spcBef>
            </a:pPr>
            <a:r>
              <a:rPr lang="en-US" sz="1400" dirty="0"/>
              <a:t>Replace library function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strchr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400" dirty="0"/>
              <a:t> by source code.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2133600"/>
            <a:ext cx="8382000" cy="3962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numCol="2" rtlCol="0" anchor="ctr"/>
          <a:lstStyle/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static void </a:t>
            </a:r>
            <a:r>
              <a:rPr lang="en-US" sz="1000" dirty="0" err="1">
                <a:solidFill>
                  <a:schemeClr val="tx1"/>
                </a:solidFill>
              </a:rPr>
              <a:t>print_direc</a:t>
            </a:r>
            <a:r>
              <a:rPr lang="en-US" sz="1000" dirty="0">
                <a:solidFill>
                  <a:schemeClr val="tx1"/>
                </a:solidFill>
              </a:rPr>
              <a:t>(char *format, unsigned </a:t>
            </a:r>
            <a:r>
              <a:rPr lang="en-US" sz="1000" dirty="0" err="1">
                <a:solidFill>
                  <a:schemeClr val="tx1"/>
                </a:solidFill>
              </a:rPr>
              <a:t>fmt_length</a:t>
            </a:r>
            <a:r>
              <a:rPr lang="en-US" sz="1000" dirty="0">
                <a:solidFill>
                  <a:schemeClr val="tx1"/>
                </a:solidFill>
              </a:rPr>
              <a:t>,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        </a:t>
            </a:r>
            <a:r>
              <a:rPr lang="en-US" sz="1000" dirty="0" err="1">
                <a:solidFill>
                  <a:schemeClr val="tx1"/>
                </a:solidFill>
              </a:rPr>
              <a:t>int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field_width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int</a:t>
            </a:r>
            <a:r>
              <a:rPr lang="en-US" sz="1000" dirty="0">
                <a:solidFill>
                  <a:schemeClr val="tx1"/>
                </a:solidFill>
              </a:rPr>
              <a:t> precision,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        const char *argument)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solidFill>
                  <a:srgbClr val="00B0F0"/>
                </a:solidFill>
              </a:rPr>
              <a:t>//……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1" dirty="0">
                <a:solidFill>
                  <a:srgbClr val="CC00FF"/>
                </a:solidFill>
              </a:rPr>
              <a:t>#</a:t>
            </a:r>
            <a:r>
              <a:rPr lang="en-US" sz="1000" b="1" dirty="0" err="1">
                <a:solidFill>
                  <a:srgbClr val="CC00FF"/>
                </a:solidFill>
              </a:rPr>
              <a:t>ifndef</a:t>
            </a:r>
            <a:r>
              <a:rPr lang="en-US" sz="1000" b="1" dirty="0">
                <a:solidFill>
                  <a:srgbClr val="CC00FF"/>
                </a:solidFill>
              </a:rPr>
              <a:t> CROWN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    </a:t>
            </a:r>
            <a:r>
              <a:rPr lang="en-US" sz="1000" dirty="0" err="1">
                <a:solidFill>
                  <a:schemeClr val="tx1"/>
                </a:solidFill>
              </a:rPr>
              <a:t>have_width</a:t>
            </a:r>
            <a:r>
              <a:rPr lang="en-US" sz="1000" dirty="0">
                <a:solidFill>
                  <a:schemeClr val="tx1"/>
                </a:solidFill>
              </a:rPr>
              <a:t> = </a:t>
            </a:r>
            <a:r>
              <a:rPr lang="en-US" sz="1000" dirty="0" err="1">
                <a:solidFill>
                  <a:schemeClr val="tx1"/>
                </a:solidFill>
              </a:rPr>
              <a:t>strchr</a:t>
            </a:r>
            <a:r>
              <a:rPr lang="en-US" sz="1000" dirty="0">
                <a:solidFill>
                  <a:schemeClr val="tx1"/>
                </a:solidFill>
              </a:rPr>
              <a:t>(format, '*');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1" dirty="0">
                <a:solidFill>
                  <a:srgbClr val="CC00FF"/>
                </a:solidFill>
              </a:rPr>
              <a:t>#else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000" b="1" dirty="0">
                <a:solidFill>
                  <a:schemeClr val="tx1"/>
                </a:solidFill>
              </a:rPr>
              <a:t>    </a:t>
            </a:r>
            <a:r>
              <a:rPr lang="en-US" sz="1000" b="1" dirty="0" err="1">
                <a:solidFill>
                  <a:schemeClr val="tx1"/>
                </a:solidFill>
              </a:rPr>
              <a:t>have_width</a:t>
            </a:r>
            <a:r>
              <a:rPr lang="en-US" sz="1000" b="1" dirty="0">
                <a:solidFill>
                  <a:schemeClr val="tx1"/>
                </a:solidFill>
              </a:rPr>
              <a:t> = </a:t>
            </a:r>
            <a:r>
              <a:rPr lang="en-US" sz="1000" b="1" dirty="0" err="1">
                <a:solidFill>
                  <a:schemeClr val="tx1"/>
                </a:solidFill>
              </a:rPr>
              <a:t>sym_strchr</a:t>
            </a:r>
            <a:r>
              <a:rPr lang="en-US" sz="1000" b="1" dirty="0">
                <a:solidFill>
                  <a:schemeClr val="tx1"/>
                </a:solidFill>
              </a:rPr>
              <a:t>(format, '*');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1" dirty="0">
                <a:solidFill>
                  <a:srgbClr val="CC00FF"/>
                </a:solidFill>
              </a:rPr>
              <a:t>#</a:t>
            </a:r>
            <a:r>
              <a:rPr lang="en-US" sz="1000" b="1" dirty="0" err="1">
                <a:solidFill>
                  <a:srgbClr val="CC00FF"/>
                </a:solidFill>
              </a:rPr>
              <a:t>endif</a:t>
            </a:r>
            <a:endParaRPr lang="en-US" sz="1000" b="1" dirty="0">
              <a:solidFill>
                <a:srgbClr val="CC00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solidFill>
                  <a:srgbClr val="00B0F0"/>
                </a:solidFill>
              </a:rPr>
              <a:t>//……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}</a:t>
            </a:r>
            <a:endParaRPr lang="en-US" sz="1000" dirty="0">
              <a:solidFill>
                <a:srgbClr val="00B0F0"/>
              </a:solidFill>
            </a:endParaRP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000" dirty="0">
                <a:solidFill>
                  <a:srgbClr val="00B0F0"/>
                </a:solidFill>
              </a:rPr>
              <a:t>//……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000" dirty="0" err="1">
                <a:solidFill>
                  <a:schemeClr val="tx1"/>
                </a:solidFill>
              </a:rPr>
              <a:t>int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printf_main</a:t>
            </a:r>
            <a:r>
              <a:rPr lang="en-US" sz="1000" dirty="0">
                <a:solidFill>
                  <a:schemeClr val="tx1"/>
                </a:solidFill>
              </a:rPr>
              <a:t>(</a:t>
            </a:r>
            <a:r>
              <a:rPr lang="en-US" sz="1000" dirty="0" err="1">
                <a:solidFill>
                  <a:schemeClr val="tx1"/>
                </a:solidFill>
              </a:rPr>
              <a:t>int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argc</a:t>
            </a:r>
            <a:r>
              <a:rPr lang="en-US" sz="1000" dirty="0">
                <a:solidFill>
                  <a:schemeClr val="tx1"/>
                </a:solidFill>
              </a:rPr>
              <a:t> UNUSED_PARAM, char **</a:t>
            </a:r>
            <a:r>
              <a:rPr lang="en-US" sz="1000" dirty="0" err="1">
                <a:solidFill>
                  <a:schemeClr val="tx1"/>
                </a:solidFill>
              </a:rPr>
              <a:t>argv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{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    </a:t>
            </a:r>
            <a:r>
              <a:rPr lang="en-US" sz="1000" dirty="0" err="1">
                <a:solidFill>
                  <a:schemeClr val="tx1"/>
                </a:solidFill>
              </a:rPr>
              <a:t>int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conv_err</a:t>
            </a:r>
            <a:r>
              <a:rPr lang="en-US" sz="1000" dirty="0">
                <a:solidFill>
                  <a:schemeClr val="tx1"/>
                </a:solidFill>
              </a:rPr>
              <a:t>;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    char *format;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    char **argv2;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000" dirty="0">
                <a:solidFill>
                  <a:srgbClr val="00B0F0"/>
                </a:solidFill>
              </a:rPr>
              <a:t>//……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    format = </a:t>
            </a:r>
            <a:r>
              <a:rPr lang="en-US" sz="1000" dirty="0" err="1">
                <a:solidFill>
                  <a:schemeClr val="tx1"/>
                </a:solidFill>
              </a:rPr>
              <a:t>argv</a:t>
            </a:r>
            <a:r>
              <a:rPr lang="en-US" sz="1000" dirty="0">
                <a:solidFill>
                  <a:schemeClr val="tx1"/>
                </a:solidFill>
              </a:rPr>
              <a:t>[1];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    argv2 = </a:t>
            </a:r>
            <a:r>
              <a:rPr lang="en-US" sz="1000" dirty="0" err="1">
                <a:solidFill>
                  <a:schemeClr val="tx1"/>
                </a:solidFill>
              </a:rPr>
              <a:t>argv</a:t>
            </a:r>
            <a:r>
              <a:rPr lang="en-US" sz="1000" dirty="0">
                <a:solidFill>
                  <a:schemeClr val="tx1"/>
                </a:solidFill>
              </a:rPr>
              <a:t> + 2;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    </a:t>
            </a:r>
            <a:r>
              <a:rPr lang="en-US" sz="1000" dirty="0" err="1">
                <a:solidFill>
                  <a:schemeClr val="tx1"/>
                </a:solidFill>
              </a:rPr>
              <a:t>int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</a:t>
            </a:r>
            <a:r>
              <a:rPr lang="en-US" sz="1000" dirty="0">
                <a:solidFill>
                  <a:schemeClr val="tx1"/>
                </a:solidFill>
              </a:rPr>
              <a:t>;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    </a:t>
            </a:r>
            <a:r>
              <a:rPr lang="en-US" sz="1000" dirty="0" err="1">
                <a:solidFill>
                  <a:schemeClr val="tx1"/>
                </a:solidFill>
              </a:rPr>
              <a:t>int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argcc</a:t>
            </a:r>
            <a:r>
              <a:rPr lang="en-US" sz="1000" dirty="0">
                <a:solidFill>
                  <a:schemeClr val="tx1"/>
                </a:solidFill>
              </a:rPr>
              <a:t>=</a:t>
            </a:r>
            <a:r>
              <a:rPr lang="en-US" sz="1000" dirty="0" err="1">
                <a:solidFill>
                  <a:schemeClr val="tx1"/>
                </a:solidFill>
              </a:rPr>
              <a:t>strlen</a:t>
            </a:r>
            <a:r>
              <a:rPr lang="en-US" sz="1000" dirty="0">
                <a:solidFill>
                  <a:schemeClr val="tx1"/>
                </a:solidFill>
              </a:rPr>
              <a:t>(format);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000" b="1" dirty="0">
                <a:solidFill>
                  <a:srgbClr val="CC00FF"/>
                </a:solidFill>
              </a:rPr>
              <a:t>#</a:t>
            </a:r>
            <a:r>
              <a:rPr lang="en-US" sz="1000" b="1" dirty="0" err="1">
                <a:solidFill>
                  <a:srgbClr val="CC00FF"/>
                </a:solidFill>
              </a:rPr>
              <a:t>ifdef</a:t>
            </a:r>
            <a:r>
              <a:rPr lang="en-US" sz="1000" b="1" dirty="0">
                <a:solidFill>
                  <a:srgbClr val="CC00FF"/>
                </a:solidFill>
              </a:rPr>
              <a:t> CROWN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000" b="1" dirty="0">
                <a:solidFill>
                  <a:srgbClr val="7030A0"/>
                </a:solidFill>
              </a:rPr>
              <a:t>    </a:t>
            </a:r>
            <a:r>
              <a:rPr lang="en-US" sz="1000" b="1" dirty="0">
                <a:solidFill>
                  <a:schemeClr val="tx1"/>
                </a:solidFill>
              </a:rPr>
              <a:t>for( </a:t>
            </a:r>
            <a:r>
              <a:rPr lang="en-US" sz="1000" b="1" dirty="0" err="1">
                <a:solidFill>
                  <a:schemeClr val="tx1"/>
                </a:solidFill>
              </a:rPr>
              <a:t>i</a:t>
            </a:r>
            <a:r>
              <a:rPr lang="en-US" sz="1000" b="1" dirty="0">
                <a:solidFill>
                  <a:schemeClr val="tx1"/>
                </a:solidFill>
              </a:rPr>
              <a:t>=0 ; </a:t>
            </a:r>
            <a:r>
              <a:rPr lang="en-US" sz="1000" b="1" dirty="0" err="1">
                <a:solidFill>
                  <a:schemeClr val="tx1"/>
                </a:solidFill>
              </a:rPr>
              <a:t>i</a:t>
            </a:r>
            <a:r>
              <a:rPr lang="en-US" sz="1000" b="1" dirty="0">
                <a:solidFill>
                  <a:schemeClr val="tx1"/>
                </a:solidFill>
              </a:rPr>
              <a:t>&lt;</a:t>
            </a:r>
            <a:r>
              <a:rPr lang="en-US" sz="1000" b="1" dirty="0" err="1">
                <a:solidFill>
                  <a:schemeClr val="tx1"/>
                </a:solidFill>
              </a:rPr>
              <a:t>argcc</a:t>
            </a:r>
            <a:r>
              <a:rPr lang="en-US" sz="1000" b="1" dirty="0">
                <a:solidFill>
                  <a:schemeClr val="tx1"/>
                </a:solidFill>
              </a:rPr>
              <a:t> ; </a:t>
            </a:r>
            <a:r>
              <a:rPr lang="en-US" sz="1000" b="1" dirty="0" err="1">
                <a:solidFill>
                  <a:schemeClr val="tx1"/>
                </a:solidFill>
              </a:rPr>
              <a:t>i</a:t>
            </a:r>
            <a:r>
              <a:rPr lang="en-US" sz="1000" b="1" dirty="0">
                <a:solidFill>
                  <a:schemeClr val="tx1"/>
                </a:solidFill>
              </a:rPr>
              <a:t>++){// </a:t>
            </a:r>
            <a:r>
              <a:rPr lang="en-US" sz="1000" b="1" dirty="0" err="1">
                <a:solidFill>
                  <a:schemeClr val="tx1"/>
                </a:solidFill>
              </a:rPr>
              <a:t>argcc</a:t>
            </a:r>
            <a:r>
              <a:rPr lang="en-US" sz="1000" b="1" dirty="0">
                <a:solidFill>
                  <a:schemeClr val="tx1"/>
                </a:solidFill>
              </a:rPr>
              <a:t> = 5 due to the fixed </a:t>
            </a:r>
            <a:r>
              <a:rPr lang="en-US" altLang="ko-KR" sz="1000" b="1" dirty="0">
                <a:solidFill>
                  <a:schemeClr val="tx1"/>
                </a:solidFill>
              </a:rPr>
              <a:t>input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000" b="1" dirty="0">
                <a:solidFill>
                  <a:schemeClr val="tx1"/>
                </a:solidFill>
              </a:rPr>
              <a:t>        </a:t>
            </a:r>
            <a:r>
              <a:rPr lang="en-US" sz="1000" b="1" dirty="0" err="1">
                <a:solidFill>
                  <a:schemeClr val="tx1"/>
                </a:solidFill>
              </a:rPr>
              <a:t>SYM_char</a:t>
            </a:r>
            <a:r>
              <a:rPr lang="en-US" sz="1000" b="1" dirty="0">
                <a:solidFill>
                  <a:schemeClr val="tx1"/>
                </a:solidFill>
              </a:rPr>
              <a:t>(format[</a:t>
            </a:r>
            <a:r>
              <a:rPr lang="en-US" sz="1000" b="1" dirty="0" err="1">
                <a:solidFill>
                  <a:schemeClr val="tx1"/>
                </a:solidFill>
              </a:rPr>
              <a:t>i</a:t>
            </a:r>
            <a:r>
              <a:rPr lang="en-US" sz="1000" b="1" dirty="0">
                <a:solidFill>
                  <a:schemeClr val="tx1"/>
                </a:solidFill>
              </a:rPr>
              <a:t>]);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000" b="1" dirty="0">
                <a:solidFill>
                  <a:schemeClr val="tx1"/>
                </a:solidFill>
              </a:rPr>
              <a:t>    }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000" b="1" dirty="0">
                <a:solidFill>
                  <a:schemeClr val="tx1"/>
                </a:solidFill>
              </a:rPr>
              <a:t>    for(</a:t>
            </a:r>
            <a:r>
              <a:rPr lang="en-US" sz="1000" b="1" dirty="0" err="1">
                <a:solidFill>
                  <a:schemeClr val="tx1"/>
                </a:solidFill>
              </a:rPr>
              <a:t>i</a:t>
            </a:r>
            <a:r>
              <a:rPr lang="en-US" sz="1000" b="1" dirty="0">
                <a:solidFill>
                  <a:schemeClr val="tx1"/>
                </a:solidFill>
              </a:rPr>
              <a:t>= 0 ; </a:t>
            </a:r>
            <a:r>
              <a:rPr lang="en-US" sz="1000" b="1" dirty="0" err="1">
                <a:solidFill>
                  <a:schemeClr val="tx1"/>
                </a:solidFill>
              </a:rPr>
              <a:t>i</a:t>
            </a:r>
            <a:r>
              <a:rPr lang="en-US" sz="1000" b="1" dirty="0">
                <a:solidFill>
                  <a:schemeClr val="tx1"/>
                </a:solidFill>
              </a:rPr>
              <a:t>&lt;10 ; </a:t>
            </a:r>
            <a:r>
              <a:rPr lang="en-US" sz="1000" b="1" dirty="0" err="1">
                <a:solidFill>
                  <a:schemeClr val="tx1"/>
                </a:solidFill>
              </a:rPr>
              <a:t>i</a:t>
            </a:r>
            <a:r>
              <a:rPr lang="en-US" sz="1000" b="1" dirty="0">
                <a:solidFill>
                  <a:schemeClr val="tx1"/>
                </a:solidFill>
              </a:rPr>
              <a:t>++){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000" b="1" dirty="0">
                <a:solidFill>
                  <a:schemeClr val="tx1"/>
                </a:solidFill>
              </a:rPr>
              <a:t>        </a:t>
            </a:r>
            <a:r>
              <a:rPr lang="en-US" sz="1000" b="1" dirty="0" err="1">
                <a:solidFill>
                  <a:schemeClr val="tx1"/>
                </a:solidFill>
              </a:rPr>
              <a:t>SYM_char</a:t>
            </a:r>
            <a:r>
              <a:rPr lang="en-US" sz="1000" b="1" dirty="0">
                <a:solidFill>
                  <a:schemeClr val="tx1"/>
                </a:solidFill>
              </a:rPr>
              <a:t>(argv2[0][</a:t>
            </a:r>
            <a:r>
              <a:rPr lang="en-US" sz="1000" b="1" dirty="0" err="1">
                <a:solidFill>
                  <a:schemeClr val="tx1"/>
                </a:solidFill>
              </a:rPr>
              <a:t>i</a:t>
            </a:r>
            <a:r>
              <a:rPr lang="en-US" sz="1000" b="1" dirty="0">
                <a:solidFill>
                  <a:schemeClr val="tx1"/>
                </a:solidFill>
              </a:rPr>
              <a:t>]);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000" b="1" dirty="0">
                <a:solidFill>
                  <a:schemeClr val="tx1"/>
                </a:solidFill>
              </a:rPr>
              <a:t>    }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000" b="1" dirty="0">
                <a:solidFill>
                  <a:srgbClr val="CC00FF"/>
                </a:solidFill>
              </a:rPr>
              <a:t>#</a:t>
            </a:r>
            <a:r>
              <a:rPr lang="en-US" sz="1000" b="1" dirty="0" err="1">
                <a:solidFill>
                  <a:srgbClr val="CC00FF"/>
                </a:solidFill>
              </a:rPr>
              <a:t>endif</a:t>
            </a:r>
            <a:endParaRPr lang="en-US" sz="1000" b="1" dirty="0">
              <a:solidFill>
                <a:srgbClr val="CC00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solidFill>
                  <a:srgbClr val="00B0F0"/>
                </a:solidFill>
              </a:rPr>
              <a:t>//……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}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1" dirty="0">
                <a:solidFill>
                  <a:schemeClr val="tx1"/>
                </a:solidFill>
              </a:rPr>
              <a:t>static char *</a:t>
            </a:r>
            <a:r>
              <a:rPr lang="en-US" sz="1000" b="1" dirty="0" err="1">
                <a:solidFill>
                  <a:schemeClr val="tx1"/>
                </a:solidFill>
              </a:rPr>
              <a:t>sym_strchr</a:t>
            </a:r>
            <a:r>
              <a:rPr lang="en-US" sz="1000" b="1" dirty="0">
                <a:solidFill>
                  <a:schemeClr val="tx1"/>
                </a:solidFill>
              </a:rPr>
              <a:t>(const char *</a:t>
            </a:r>
            <a:r>
              <a:rPr lang="en-US" sz="1000" b="1" dirty="0" err="1">
                <a:solidFill>
                  <a:schemeClr val="tx1"/>
                </a:solidFill>
              </a:rPr>
              <a:t>str</a:t>
            </a:r>
            <a:r>
              <a:rPr lang="en-US" sz="1000" b="1" dirty="0">
                <a:solidFill>
                  <a:schemeClr val="tx1"/>
                </a:solidFill>
              </a:rPr>
              <a:t>, char </a:t>
            </a:r>
            <a:r>
              <a:rPr lang="en-US" sz="1000" b="1" dirty="0" err="1">
                <a:solidFill>
                  <a:schemeClr val="tx1"/>
                </a:solidFill>
              </a:rPr>
              <a:t>ch</a:t>
            </a:r>
            <a:r>
              <a:rPr lang="en-US" sz="1000" b="1" dirty="0">
                <a:solidFill>
                  <a:schemeClr val="tx1"/>
                </a:solidFill>
              </a:rPr>
              <a:t>){</a:t>
            </a:r>
          </a:p>
          <a:p>
            <a:pPr marL="228600" indent="-228600">
              <a:buFont typeface="+mj-lt"/>
              <a:buAutoNum type="arabicPeriod"/>
            </a:pPr>
            <a:endParaRPr lang="en-US" sz="1000" b="1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1" dirty="0">
                <a:solidFill>
                  <a:schemeClr val="tx1"/>
                </a:solidFill>
              </a:rPr>
              <a:t>   while (*</a:t>
            </a:r>
            <a:r>
              <a:rPr lang="en-US" sz="1000" b="1" dirty="0" err="1">
                <a:solidFill>
                  <a:schemeClr val="tx1"/>
                </a:solidFill>
              </a:rPr>
              <a:t>str</a:t>
            </a:r>
            <a:r>
              <a:rPr lang="en-US" sz="1000" b="1" dirty="0">
                <a:solidFill>
                  <a:schemeClr val="tx1"/>
                </a:solidFill>
              </a:rPr>
              <a:t> &amp;&amp; *</a:t>
            </a:r>
            <a:r>
              <a:rPr lang="en-US" sz="1000" b="1" dirty="0" err="1">
                <a:solidFill>
                  <a:schemeClr val="tx1"/>
                </a:solidFill>
              </a:rPr>
              <a:t>str</a:t>
            </a:r>
            <a:r>
              <a:rPr lang="en-US" sz="1000" b="1" dirty="0">
                <a:solidFill>
                  <a:schemeClr val="tx1"/>
                </a:solidFill>
              </a:rPr>
              <a:t> != </a:t>
            </a:r>
            <a:r>
              <a:rPr lang="en-US" sz="1000" b="1" dirty="0" err="1">
                <a:solidFill>
                  <a:schemeClr val="tx1"/>
                </a:solidFill>
              </a:rPr>
              <a:t>ch</a:t>
            </a:r>
            <a:r>
              <a:rPr lang="en-US" sz="1000" b="1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1" dirty="0">
                <a:solidFill>
                  <a:schemeClr val="tx1"/>
                </a:solidFill>
              </a:rPr>
              <a:t>        </a:t>
            </a:r>
            <a:r>
              <a:rPr lang="en-US" sz="1000" b="1" dirty="0" err="1">
                <a:solidFill>
                  <a:schemeClr val="tx1"/>
                </a:solidFill>
              </a:rPr>
              <a:t>str</a:t>
            </a:r>
            <a:r>
              <a:rPr lang="en-US" sz="1000" b="1" dirty="0">
                <a:solidFill>
                  <a:schemeClr val="tx1"/>
                </a:solidFill>
              </a:rPr>
              <a:t>++;</a:t>
            </a:r>
          </a:p>
          <a:p>
            <a:pPr marL="228600" indent="-228600">
              <a:buFont typeface="+mj-lt"/>
              <a:buAutoNum type="arabicPeriod"/>
            </a:pPr>
            <a:endParaRPr lang="en-US" sz="1000" b="1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1" dirty="0">
                <a:solidFill>
                  <a:schemeClr val="tx1"/>
                </a:solidFill>
              </a:rPr>
              <a:t>   if (*</a:t>
            </a:r>
            <a:r>
              <a:rPr lang="en-US" sz="1000" b="1" dirty="0" err="1">
                <a:solidFill>
                  <a:schemeClr val="tx1"/>
                </a:solidFill>
              </a:rPr>
              <a:t>str</a:t>
            </a:r>
            <a:r>
              <a:rPr lang="en-US" sz="1000" b="1" dirty="0">
                <a:solidFill>
                  <a:schemeClr val="tx1"/>
                </a:solidFill>
              </a:rPr>
              <a:t> == </a:t>
            </a:r>
            <a:r>
              <a:rPr lang="en-US" sz="1000" b="1" dirty="0" err="1">
                <a:solidFill>
                  <a:schemeClr val="tx1"/>
                </a:solidFill>
              </a:rPr>
              <a:t>ch</a:t>
            </a:r>
            <a:r>
              <a:rPr lang="en-US" sz="1000" b="1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1" dirty="0">
                <a:solidFill>
                  <a:schemeClr val="tx1"/>
                </a:solidFill>
              </a:rPr>
              <a:t>        return </a:t>
            </a:r>
            <a:r>
              <a:rPr lang="en-US" sz="1000" b="1" dirty="0" err="1">
                <a:solidFill>
                  <a:schemeClr val="tx1"/>
                </a:solidFill>
              </a:rPr>
              <a:t>str</a:t>
            </a:r>
            <a:r>
              <a:rPr lang="en-US" sz="1000" b="1" dirty="0">
                <a:solidFill>
                  <a:schemeClr val="tx1"/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endParaRPr lang="en-US" sz="1000" b="1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1" dirty="0">
                <a:solidFill>
                  <a:schemeClr val="tx1"/>
                </a:solidFill>
              </a:rPr>
              <a:t>   return(NULL);</a:t>
            </a:r>
          </a:p>
          <a:p>
            <a:pPr marL="228600" indent="-228600">
              <a:buFont typeface="+mj-lt"/>
              <a:buAutoNum type="arabicPeriod"/>
            </a:pPr>
            <a:endParaRPr lang="en-US" sz="1000" b="1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1" dirty="0">
                <a:solidFill>
                  <a:schemeClr val="tx1"/>
                </a:solidFill>
              </a:rPr>
              <a:t>}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solidFill>
                <a:schemeClr val="tx1"/>
              </a:solidFill>
            </a:endParaRP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17936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Target description --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830D-63D0-43FB-9A42-9243058A17F4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406" y="1219200"/>
            <a:ext cx="4652994" cy="4937760"/>
          </a:xfrm>
        </p:spPr>
        <p:txBody>
          <a:bodyPr>
            <a:normAutofit/>
          </a:bodyPr>
          <a:lstStyle/>
          <a:p>
            <a:r>
              <a:rPr lang="en-US" sz="1800" dirty="0"/>
              <a:t>Description: 	Search for PATTERN in FILEs (or </a:t>
            </a:r>
            <a:r>
              <a:rPr lang="en-US" sz="1800" dirty="0" err="1"/>
              <a:t>stdin</a:t>
            </a:r>
            <a:r>
              <a:rPr lang="en-US" sz="1800" dirty="0"/>
              <a:t>).</a:t>
            </a:r>
          </a:p>
          <a:p>
            <a:endParaRPr lang="en-US" altLang="ko-KR" sz="1800" dirty="0"/>
          </a:p>
          <a:p>
            <a:r>
              <a:rPr lang="en-US" altLang="ko-KR" sz="1800"/>
              <a:t>Usage: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grep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[OPTIONS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] PATTERN [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FILE]</a:t>
            </a: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1500" dirty="0"/>
              <a:t>OPTIONS includes </a:t>
            </a:r>
          </a:p>
          <a:p>
            <a:pPr marL="274320" lvl="1" indent="0">
              <a:buNone/>
            </a:pPr>
            <a:r>
              <a:rPr lang="en-US" altLang="ko-KR" sz="1500" dirty="0"/>
              <a:t>[-1nqvscFiHhf:Lorm:wA:B:C:EaI] (option followed by “:” means one argument is required.)</a:t>
            </a:r>
          </a:p>
          <a:p>
            <a:endParaRPr lang="en-US" altLang="ko-KR" sz="1800" dirty="0"/>
          </a:p>
          <a:p>
            <a:r>
              <a:rPr lang="en-US" altLang="ko-KR" sz="1800" dirty="0"/>
              <a:t>Example :</a:t>
            </a:r>
          </a:p>
          <a:p>
            <a:pPr lvl="1"/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_grep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.dat</a:t>
            </a:r>
            <a:r>
              <a:rPr lang="en-US" altLang="ko-KR" sz="1600"/>
              <a:t> </a:t>
            </a:r>
            <a:r>
              <a:rPr lang="en-US" altLang="ko-KR" sz="1600" dirty="0"/>
              <a:t>contains</a:t>
            </a:r>
          </a:p>
          <a:p>
            <a:pPr lvl="1">
              <a:buNone/>
            </a:pPr>
            <a:r>
              <a:rPr lang="en-US" sz="1050" dirty="0"/>
              <a:t>			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define</a:t>
            </a:r>
          </a:p>
          <a:p>
            <a:pPr lvl="1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enifed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			what is defined?</a:t>
            </a:r>
          </a:p>
          <a:p>
            <a:pPr lvl="1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			def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ine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ko-KR" sz="1600" dirty="0"/>
              <a:t>input</a:t>
            </a:r>
            <a:r>
              <a:rPr lang="en-US" altLang="ko-KR" sz="1600"/>
              <a:t>: </a:t>
            </a:r>
            <a:r>
              <a:rPr lang="en-US" altLang="ko-KR" sz="1300">
                <a:latin typeface="Courier New" pitchFamily="49" charset="0"/>
                <a:cs typeface="Courier New" pitchFamily="49" charset="0"/>
              </a:rPr>
              <a:t>busybox </a:t>
            </a:r>
            <a:r>
              <a:rPr lang="en-US" altLang="ko-KR" sz="130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altLang="ko-KR" sz="1300">
                <a:latin typeface="Courier New" pitchFamily="49" charset="0"/>
                <a:cs typeface="Courier New" pitchFamily="49" charset="0"/>
              </a:rPr>
              <a:t> define test</a:t>
            </a:r>
            <a:r>
              <a:rPr lang="en-US" altLang="ko-KR" sz="1300" dirty="0">
                <a:latin typeface="Courier New" pitchFamily="49" charset="0"/>
                <a:cs typeface="Courier New" pitchFamily="49" charset="0"/>
              </a:rPr>
              <a:t>_grep.dat</a:t>
            </a:r>
          </a:p>
          <a:p>
            <a:pPr lvl="1"/>
            <a:r>
              <a:rPr lang="en-US" altLang="ko-KR" sz="1600" dirty="0"/>
              <a:t>output: 	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define</a:t>
            </a:r>
          </a:p>
          <a:p>
            <a:pPr lvl="1">
              <a:buNone/>
            </a:pP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			what is defined?</a:t>
            </a:r>
          </a:p>
          <a:p>
            <a:pPr lvl="1">
              <a:buNone/>
            </a:pPr>
            <a:endParaRPr lang="en-US" altLang="ko-K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00600" y="1143000"/>
            <a:ext cx="4267200" cy="483209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Options:</a:t>
            </a:r>
          </a:p>
          <a:p>
            <a:r>
              <a:rPr lang="en-US" altLang="ko-KR" sz="1400" dirty="0"/>
              <a:t>-H      Add 'filename:' prefix</a:t>
            </a:r>
          </a:p>
          <a:p>
            <a:r>
              <a:rPr lang="en-US" altLang="ko-KR" sz="1400" dirty="0"/>
              <a:t>-h      Do not add 'filename:' prefix</a:t>
            </a:r>
          </a:p>
          <a:p>
            <a:r>
              <a:rPr lang="en-US" altLang="ko-KR" sz="1400" dirty="0"/>
              <a:t>-n      Add '</a:t>
            </a:r>
            <a:r>
              <a:rPr lang="en-US" altLang="ko-KR" sz="1400" dirty="0" err="1"/>
              <a:t>line_no</a:t>
            </a:r>
            <a:r>
              <a:rPr lang="en-US" altLang="ko-KR" sz="1400" dirty="0"/>
              <a:t>:' prefix</a:t>
            </a:r>
          </a:p>
          <a:p>
            <a:r>
              <a:rPr lang="en-US" altLang="ko-KR" sz="1400" dirty="0"/>
              <a:t>-l      Show only names of files that match</a:t>
            </a:r>
          </a:p>
          <a:p>
            <a:r>
              <a:rPr lang="en-US" altLang="ko-KR" sz="1400" dirty="0"/>
              <a:t>-L      Show only names of files that don't match</a:t>
            </a:r>
          </a:p>
          <a:p>
            <a:r>
              <a:rPr lang="en-US" altLang="ko-KR" sz="1400" dirty="0"/>
              <a:t>-c      Show only count of matching lines</a:t>
            </a:r>
          </a:p>
          <a:p>
            <a:r>
              <a:rPr lang="en-US" altLang="ko-KR" sz="1400" dirty="0"/>
              <a:t>-o      Show only the matching part of line</a:t>
            </a:r>
          </a:p>
          <a:p>
            <a:r>
              <a:rPr lang="en-US" altLang="ko-KR" sz="1400" dirty="0"/>
              <a:t>-q      Quiet. Return 0 if PATTERN is found, 1 otherwise</a:t>
            </a:r>
          </a:p>
          <a:p>
            <a:r>
              <a:rPr lang="en-US" altLang="ko-KR" sz="1400" dirty="0"/>
              <a:t>-v      Select non-matching lines</a:t>
            </a:r>
          </a:p>
          <a:p>
            <a:r>
              <a:rPr lang="en-US" altLang="ko-KR" sz="1400" dirty="0"/>
              <a:t>-s      Suppress open and read errors</a:t>
            </a:r>
          </a:p>
          <a:p>
            <a:r>
              <a:rPr lang="en-US" altLang="ko-KR" sz="1400" dirty="0"/>
              <a:t>-r      </a:t>
            </a:r>
            <a:r>
              <a:rPr lang="en-US" altLang="ko-KR" sz="1400" dirty="0" err="1"/>
              <a:t>Recurse</a:t>
            </a:r>
            <a:endParaRPr lang="en-US" altLang="ko-KR" sz="1400" dirty="0"/>
          </a:p>
          <a:p>
            <a:r>
              <a:rPr lang="en-US" altLang="ko-KR" sz="1400" dirty="0"/>
              <a:t>-i      Ignore case</a:t>
            </a:r>
          </a:p>
          <a:p>
            <a:r>
              <a:rPr lang="en-US" altLang="ko-KR" sz="1400" dirty="0"/>
              <a:t>-w      Match whole words only</a:t>
            </a:r>
          </a:p>
          <a:p>
            <a:r>
              <a:rPr lang="en-US" altLang="ko-KR" sz="1400" dirty="0"/>
              <a:t>-F      PATTERN is a literal (not </a:t>
            </a:r>
            <a:r>
              <a:rPr lang="en-US" altLang="ko-KR" sz="1400" dirty="0" err="1"/>
              <a:t>regexp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-E      PATTERN is an extended </a:t>
            </a:r>
            <a:r>
              <a:rPr lang="en-US" altLang="ko-KR" sz="1400" dirty="0" err="1"/>
              <a:t>regexp</a:t>
            </a:r>
            <a:endParaRPr lang="en-US" altLang="ko-KR" sz="1400" dirty="0"/>
          </a:p>
          <a:p>
            <a:r>
              <a:rPr lang="en-US" altLang="ko-KR" sz="1400" dirty="0"/>
              <a:t>-m N    Match up to N times per file</a:t>
            </a:r>
          </a:p>
          <a:p>
            <a:r>
              <a:rPr lang="en-US" altLang="ko-KR" sz="1400" dirty="0"/>
              <a:t>-A N    Print N lines of trailing context</a:t>
            </a:r>
          </a:p>
          <a:p>
            <a:r>
              <a:rPr lang="en-US" altLang="ko-KR" sz="1400" dirty="0"/>
              <a:t>-B N    Print N lines of leading context</a:t>
            </a:r>
          </a:p>
          <a:p>
            <a:r>
              <a:rPr lang="en-US" altLang="ko-KR" sz="1400" dirty="0"/>
              <a:t>-C N    Same as '-A N -B N'</a:t>
            </a:r>
          </a:p>
          <a:p>
            <a:r>
              <a:rPr lang="en-US" altLang="ko-KR" sz="1400" dirty="0"/>
              <a:t>-f FILE Read pattern from file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minar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Seminar</Template>
  <TotalTime>51504</TotalTime>
  <Words>2508</Words>
  <Application>Microsoft Office PowerPoint</Application>
  <PresentationFormat>화면 슬라이드 쇼(4:3)</PresentationFormat>
  <Paragraphs>391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2" baseType="lpstr">
      <vt:lpstr>Arial Unicode MS</vt:lpstr>
      <vt:lpstr>宋体</vt:lpstr>
      <vt:lpstr>华文新魏</vt:lpstr>
      <vt:lpstr>돋움</vt:lpstr>
      <vt:lpstr>맑은 고딕</vt:lpstr>
      <vt:lpstr>Arial</vt:lpstr>
      <vt:lpstr>Bookman Old Style</vt:lpstr>
      <vt:lpstr>Calibri</vt:lpstr>
      <vt:lpstr>Courier New</vt:lpstr>
      <vt:lpstr>Gill Sans MT</vt:lpstr>
      <vt:lpstr>Wingdings</vt:lpstr>
      <vt:lpstr>Wingdings 3</vt:lpstr>
      <vt:lpstr>Seminar</vt:lpstr>
      <vt:lpstr>4 Main Steps of Concolic Testing</vt:lpstr>
      <vt:lpstr>4 Main Tasks of Human Engineers</vt:lpstr>
      <vt:lpstr>Busybox Overview</vt:lpstr>
      <vt:lpstr>Experiment overview</vt:lpstr>
      <vt:lpstr>Target description -- printf</vt:lpstr>
      <vt:lpstr>Target program setting -- printf</vt:lpstr>
      <vt:lpstr>Result -- printf</vt:lpstr>
      <vt:lpstr>Symbolic setup in source code for printf</vt:lpstr>
      <vt:lpstr>Target description -- grep</vt:lpstr>
      <vt:lpstr>Symbolic Variable Declaration for grep</vt:lpstr>
      <vt:lpstr>Instrumentation in grep.c</vt:lpstr>
      <vt:lpstr>Result of Busybox grep</vt:lpstr>
      <vt:lpstr>Test Oracles</vt:lpstr>
      <vt:lpstr>PowerPoint 프레젠테이션</vt:lpstr>
      <vt:lpstr>Target description -- vi</vt:lpstr>
      <vt:lpstr>Symbolic Variable Declaration for vi</vt:lpstr>
      <vt:lpstr>Symbolic Key-stroke Setting</vt:lpstr>
      <vt:lpstr>4 Functions Added </vt:lpstr>
      <vt:lpstr>Result of vi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vpluslab1</dc:creator>
  <cp:lastModifiedBy>vpluslab1</cp:lastModifiedBy>
  <cp:revision>6388</cp:revision>
  <cp:lastPrinted>2011-11-07T11:47:21Z</cp:lastPrinted>
  <dcterms:created xsi:type="dcterms:W3CDTF">2006-08-16T00:00:00Z</dcterms:created>
  <dcterms:modified xsi:type="dcterms:W3CDTF">2022-11-30T17:29:14Z</dcterms:modified>
</cp:coreProperties>
</file>