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9" r:id="rId2"/>
    <p:sldMasterId id="2147483664" r:id="rId3"/>
    <p:sldMasterId id="2147483669" r:id="rId4"/>
  </p:sldMasterIdLst>
  <p:notesMasterIdLst>
    <p:notesMasterId r:id="rId29"/>
  </p:notesMasterIdLst>
  <p:sldIdLst>
    <p:sldId id="256" r:id="rId5"/>
    <p:sldId id="544" r:id="rId6"/>
    <p:sldId id="522" r:id="rId7"/>
    <p:sldId id="498" r:id="rId8"/>
    <p:sldId id="523" r:id="rId9"/>
    <p:sldId id="499" r:id="rId10"/>
    <p:sldId id="500" r:id="rId11"/>
    <p:sldId id="506" r:id="rId12"/>
    <p:sldId id="501" r:id="rId13"/>
    <p:sldId id="508" r:id="rId14"/>
    <p:sldId id="525" r:id="rId15"/>
    <p:sldId id="510" r:id="rId16"/>
    <p:sldId id="512" r:id="rId17"/>
    <p:sldId id="511" r:id="rId18"/>
    <p:sldId id="513" r:id="rId19"/>
    <p:sldId id="514" r:id="rId20"/>
    <p:sldId id="515" r:id="rId21"/>
    <p:sldId id="535" r:id="rId22"/>
    <p:sldId id="516" r:id="rId23"/>
    <p:sldId id="517" r:id="rId24"/>
    <p:sldId id="534" r:id="rId25"/>
    <p:sldId id="518" r:id="rId26"/>
    <p:sldId id="526" r:id="rId27"/>
    <p:sldId id="519" r:id="rId28"/>
  </p:sldIdLst>
  <p:sldSz cx="9144000" cy="6858000" type="screen4x3"/>
  <p:notesSz cx="6802438" cy="9934575"/>
  <p:embeddedFontLst>
    <p:embeddedFont>
      <p:font typeface="Arial Unicode MS" panose="020B0600000101010101" charset="-127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Wingdings 3" panose="05040102010807070707" pitchFamily="18" charset="2"/>
      <p:regular r:id="rId37"/>
    </p:embeddedFont>
    <p:embeddedFont>
      <p:font typeface="Gill Sans MT" panose="020B0600000101010101" charset="0"/>
      <p:regular r:id="rId38"/>
      <p:bold r:id="rId39"/>
      <p:italic r:id="rId40"/>
      <p:boldItalic r:id="rId41"/>
    </p:embeddedFont>
    <p:embeddedFont>
      <p:font typeface="SimSun" panose="02010600030101010101" pitchFamily="2" charset="-122"/>
      <p:regular r:id="rId42"/>
    </p:embeddedFont>
    <p:embeddedFont>
      <p:font typeface="cmsy10" panose="020B0600000101010101"/>
      <p:regular r:id="rId43"/>
    </p:embeddedFont>
    <p:embeddedFont>
      <p:font typeface="Bookman Old Style" panose="02050604050505020204" pitchFamily="18" charset="0"/>
      <p:regular r:id="rId44"/>
      <p:bold r:id="rId45"/>
      <p:italic r:id="rId46"/>
      <p:boldItalic r:id="rId47"/>
    </p:embeddedFont>
    <p:embeddedFont>
      <p:font typeface="Microsoft Sans Serif" panose="020B0604020202020204" pitchFamily="34" charset="0"/>
      <p:regular r:id="rId48"/>
    </p:embeddedFont>
  </p:embeddedFontLst>
  <p:custDataLst>
    <p:tags r:id="rId4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9861" autoAdjust="0"/>
  </p:normalViewPr>
  <p:slideViewPr>
    <p:cSldViewPr>
      <p:cViewPr varScale="1">
        <p:scale>
          <a:sx n="119" d="100"/>
          <a:sy n="119" d="100"/>
        </p:scale>
        <p:origin x="114" y="2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kim\Documents\ICSE2012(presentation&#50857;%20&#44536;&#47000;&#54532;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hkim\Documents\ICSE2012(presentation&#50857;%20&#44536;&#47000;&#54532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en-US" sz="1400" dirty="0"/>
              <a:t>Test case</a:t>
            </a:r>
            <a:r>
              <a:rPr lang="en-US" altLang="en-US" sz="1400" baseline="0" dirty="0"/>
              <a:t> generation speed</a:t>
            </a:r>
          </a:p>
          <a:p>
            <a:pPr>
              <a:defRPr sz="1400"/>
            </a:pPr>
            <a:r>
              <a:rPr lang="en-US" altLang="en-US" sz="1400" baseline="0" dirty="0" smtClean="0"/>
              <a:t>(Avg. </a:t>
            </a:r>
            <a:r>
              <a:rPr lang="en-US" altLang="en-US" sz="1400" baseline="0" dirty="0"/>
              <a:t>of the all search strategies for each tool)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2263659747203693"/>
          <c:y val="0.21753262534321582"/>
          <c:w val="0.65016781642804178"/>
          <c:h val="0.59316994128534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baseline!$A$6</c:f>
              <c:strCache>
                <c:ptCount val="1"/>
                <c:pt idx="0">
                  <c:v>TC gen. speed</c:v>
                </c:pt>
              </c:strCache>
            </c:strRef>
          </c:tx>
          <c:invertIfNegative val="0"/>
          <c:cat>
            <c:strRef>
              <c:f>baseline!$B$5:$C$5</c:f>
              <c:strCache>
                <c:ptCount val="2"/>
                <c:pt idx="0">
                  <c:v>CREST-BV</c:v>
                </c:pt>
                <c:pt idx="1">
                  <c:v>KLEE</c:v>
                </c:pt>
              </c:strCache>
            </c:strRef>
          </c:cat>
          <c:val>
            <c:numRef>
              <c:f>baseline!$B$6:$C$6</c:f>
              <c:numCache>
                <c:formatCode>General</c:formatCode>
                <c:ptCount val="2"/>
                <c:pt idx="0">
                  <c:v>20.6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F-4843-B6F2-B1777C22B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154304"/>
        <c:axId val="159467200"/>
      </c:barChart>
      <c:catAx>
        <c:axId val="531543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9467200"/>
        <c:crosses val="autoZero"/>
        <c:auto val="1"/>
        <c:lblAlgn val="ctr"/>
        <c:lblOffset val="100"/>
        <c:noMultiLvlLbl val="0"/>
      </c:catAx>
      <c:valAx>
        <c:axId val="1594672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 dirty="0"/>
                  <a:t>TC gen. </a:t>
                </a:r>
                <a:r>
                  <a:rPr lang="en-US" altLang="ko-KR" sz="1200" baseline="0" dirty="0"/>
                  <a:t>speed(#/s)</a:t>
                </a:r>
                <a:endParaRPr lang="ko-KR" altLang="en-US" sz="1200" dirty="0"/>
              </a:p>
            </c:rich>
          </c:tx>
          <c:layout>
            <c:manualLayout>
              <c:xMode val="edge"/>
              <c:yMode val="edge"/>
              <c:x val="0.15557101678592558"/>
              <c:y val="0.257726250581211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5315430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ko-KR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ko-KR" sz="1400" b="1" i="0" baseline="0" dirty="0">
                <a:effectLst/>
              </a:rPr>
              <a:t>Branch Coverage of CREST-BV and </a:t>
            </a:r>
            <a:r>
              <a:rPr lang="en-US" altLang="ko-KR" sz="1400" b="1" i="0" baseline="0" dirty="0" smtClean="0">
                <a:effectLst/>
              </a:rPr>
              <a:t>KLEE</a:t>
            </a:r>
          </a:p>
          <a:p>
            <a:pPr>
              <a:defRPr sz="1400"/>
            </a:pPr>
            <a:r>
              <a:rPr lang="en-US" altLang="ko-KR" sz="1400" b="1" i="0" baseline="0" dirty="0" smtClean="0">
                <a:effectLst/>
              </a:rPr>
              <a:t>(Sum of all search strategies for each tool)</a:t>
            </a:r>
            <a:endParaRPr lang="ko-KR" altLang="ko-KR" sz="1400" dirty="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7188310775926858"/>
          <c:y val="0.23179235426832917"/>
          <c:w val="0.62811686748610429"/>
          <c:h val="0.594773390563441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baseline!$A$9</c:f>
              <c:strCache>
                <c:ptCount val="1"/>
                <c:pt idx="0">
                  <c:v>Branch Coverage(%)</c:v>
                </c:pt>
              </c:strCache>
            </c:strRef>
          </c:tx>
          <c:invertIfNegative val="0"/>
          <c:cat>
            <c:strRef>
              <c:f>baseline!$B$8:$C$8</c:f>
              <c:strCache>
                <c:ptCount val="2"/>
                <c:pt idx="0">
                  <c:v>CREST-BV</c:v>
                </c:pt>
                <c:pt idx="1">
                  <c:v>KLEE</c:v>
                </c:pt>
              </c:strCache>
            </c:strRef>
          </c:cat>
          <c:val>
            <c:numRef>
              <c:f>baseline!$B$9:$C$9</c:f>
              <c:numCache>
                <c:formatCode>General</c:formatCode>
                <c:ptCount val="2"/>
                <c:pt idx="0">
                  <c:v>22.3</c:v>
                </c:pt>
                <c:pt idx="1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0-4CA8-9062-5502AB93E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155328"/>
        <c:axId val="159469504"/>
      </c:barChart>
      <c:catAx>
        <c:axId val="53155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9469504"/>
        <c:crosses val="autoZero"/>
        <c:auto val="1"/>
        <c:lblAlgn val="ctr"/>
        <c:lblOffset val="100"/>
        <c:noMultiLvlLbl val="0"/>
      </c:catAx>
      <c:valAx>
        <c:axId val="159469504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/>
                  <a:t>Branch Coverage(%)</a:t>
                </a:r>
                <a:endParaRPr lang="ko-KR" altLang="en-US" sz="1200"/>
              </a:p>
            </c:rich>
          </c:tx>
          <c:layout>
            <c:manualLayout>
              <c:xMode val="edge"/>
              <c:yMode val="edge"/>
              <c:x val="0.14741985738958299"/>
              <c:y val="0.2663315187201422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531553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ko-KR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en-US" sz="1400" dirty="0"/>
              <a:t>Test case</a:t>
            </a:r>
            <a:r>
              <a:rPr lang="en-US" altLang="en-US" sz="1400" baseline="0" dirty="0"/>
              <a:t> generation speed</a:t>
            </a:r>
          </a:p>
          <a:p>
            <a:pPr>
              <a:defRPr sz="1400"/>
            </a:pPr>
            <a:r>
              <a:rPr lang="en-US" altLang="en-US" sz="1400" baseline="0" dirty="0" smtClean="0"/>
              <a:t>(Avg. of </a:t>
            </a:r>
            <a:r>
              <a:rPr lang="en-US" altLang="en-US" sz="1400" baseline="0" dirty="0"/>
              <a:t>the all search strategies for each tool)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111125176778672"/>
          <c:y val="0.27416779399238866"/>
          <c:w val="0.59778228163153013"/>
          <c:h val="0.52552085715966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'make note'!$A$6</c:f>
              <c:strCache>
                <c:ptCount val="1"/>
                <c:pt idx="0">
                  <c:v>TC gen. speed</c:v>
                </c:pt>
              </c:strCache>
            </c:strRef>
          </c:tx>
          <c:invertIfNegative val="0"/>
          <c:cat>
            <c:strRef>
              <c:f>'make note'!$B$5:$C$5</c:f>
              <c:strCache>
                <c:ptCount val="2"/>
                <c:pt idx="0">
                  <c:v>CREST-BV</c:v>
                </c:pt>
                <c:pt idx="1">
                  <c:v>KLEE</c:v>
                </c:pt>
              </c:strCache>
            </c:strRef>
          </c:cat>
          <c:val>
            <c:numRef>
              <c:f>'make note'!$B$6:$C$6</c:f>
              <c:numCache>
                <c:formatCode>General</c:formatCode>
                <c:ptCount val="2"/>
                <c:pt idx="0">
                  <c:v>16.399999999999999</c:v>
                </c:pt>
                <c:pt idx="1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9-4B33-82C5-28417473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275136"/>
        <c:axId val="159471808"/>
      </c:barChart>
      <c:catAx>
        <c:axId val="53275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9471808"/>
        <c:crosses val="autoZero"/>
        <c:auto val="1"/>
        <c:lblAlgn val="ctr"/>
        <c:lblOffset val="100"/>
        <c:noMultiLvlLbl val="0"/>
      </c:catAx>
      <c:valAx>
        <c:axId val="1594718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/>
                  <a:t>TC gen. </a:t>
                </a:r>
                <a:r>
                  <a:rPr lang="en-US" altLang="ko-KR" sz="1200" baseline="0"/>
                  <a:t>speed(#/s)</a:t>
                </a:r>
                <a:endParaRPr lang="ko-KR" altLang="en-US" sz="12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5327513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ko-KR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ko-KR" sz="1400" b="1" i="0" baseline="0" dirty="0">
                <a:effectLst/>
              </a:rPr>
              <a:t>Branch Coverage of CREST-BV and </a:t>
            </a:r>
            <a:r>
              <a:rPr lang="en-US" altLang="ko-KR" sz="1400" b="1" i="0" baseline="0" dirty="0" smtClean="0">
                <a:effectLst/>
              </a:rPr>
              <a:t>KLEE</a:t>
            </a:r>
          </a:p>
          <a:p>
            <a:pPr>
              <a:defRPr sz="1400"/>
            </a:pPr>
            <a:r>
              <a:rPr lang="en-US" altLang="ko-KR" sz="1400" b="1" i="0" baseline="0" dirty="0" smtClean="0">
                <a:effectLst/>
              </a:rPr>
              <a:t>(Sum of all search strategies for each tool)</a:t>
            </a:r>
            <a:endParaRPr lang="ko-KR" altLang="ko-KR" sz="1400" dirty="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0826419118414459"/>
          <c:y val="0.27032210541421325"/>
          <c:w val="0.56895803664912648"/>
          <c:h val="0.54267668175758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'make note'!$A$9</c:f>
              <c:strCache>
                <c:ptCount val="1"/>
                <c:pt idx="0">
                  <c:v>Branch Coverage(%)</c:v>
                </c:pt>
              </c:strCache>
            </c:strRef>
          </c:tx>
          <c:invertIfNegative val="0"/>
          <c:cat>
            <c:strRef>
              <c:f>'make note'!$B$8:$C$8</c:f>
              <c:strCache>
                <c:ptCount val="2"/>
                <c:pt idx="0">
                  <c:v>CREST-BV</c:v>
                </c:pt>
                <c:pt idx="1">
                  <c:v>KLEE</c:v>
                </c:pt>
              </c:strCache>
            </c:strRef>
          </c:cat>
          <c:val>
            <c:numRef>
              <c:f>'make note'!$B$9:$C$9</c:f>
              <c:numCache>
                <c:formatCode>General</c:formatCode>
                <c:ptCount val="2"/>
                <c:pt idx="0">
                  <c:v>68.099999999999994</c:v>
                </c:pt>
                <c:pt idx="1">
                  <c:v>49.5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3-472A-8BC5-09836B04D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276160"/>
        <c:axId val="192708608"/>
      </c:barChart>
      <c:catAx>
        <c:axId val="53276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2708608"/>
        <c:crosses val="autoZero"/>
        <c:auto val="1"/>
        <c:lblAlgn val="ctr"/>
        <c:lblOffset val="100"/>
        <c:noMultiLvlLbl val="0"/>
      </c:catAx>
      <c:valAx>
        <c:axId val="192708608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altLang="ko-KR" sz="1200"/>
                  <a:t>Branch Coverage(%)</a:t>
                </a:r>
                <a:endParaRPr lang="ko-KR" altLang="en-US" sz="1200"/>
              </a:p>
            </c:rich>
          </c:tx>
          <c:layout>
            <c:manualLayout>
              <c:xMode val="edge"/>
              <c:yMode val="edge"/>
              <c:x val="0.23025990939278351"/>
              <c:y val="0.2592767470281079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5327616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ko-KR"/>
          </a:p>
        </c:txPr>
      </c:dTable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7723" cy="496730"/>
          </a:xfrm>
          <a:prstGeom prst="rect">
            <a:avLst/>
          </a:prstGeom>
        </p:spPr>
        <p:txBody>
          <a:bodyPr vert="horz" lIns="92463" tIns="46231" rIns="92463" bIns="462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3"/>
            <a:ext cx="2947723" cy="496730"/>
          </a:xfrm>
          <a:prstGeom prst="rect">
            <a:avLst/>
          </a:prstGeom>
        </p:spPr>
        <p:txBody>
          <a:bodyPr vert="horz" lIns="92463" tIns="46231" rIns="92463" bIns="46231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3" tIns="46231" rIns="92463" bIns="462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18925"/>
            <a:ext cx="5441950" cy="4470558"/>
          </a:xfrm>
          <a:prstGeom prst="rect">
            <a:avLst/>
          </a:prstGeom>
        </p:spPr>
        <p:txBody>
          <a:bodyPr vert="horz" lIns="92463" tIns="46231" rIns="92463" bIns="4623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4"/>
            <a:ext cx="2947723" cy="496730"/>
          </a:xfrm>
          <a:prstGeom prst="rect">
            <a:avLst/>
          </a:prstGeom>
        </p:spPr>
        <p:txBody>
          <a:bodyPr vert="horz" lIns="92463" tIns="46231" rIns="92463" bIns="462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6124"/>
            <a:ext cx="2947723" cy="496730"/>
          </a:xfrm>
          <a:prstGeom prst="rect">
            <a:avLst/>
          </a:prstGeom>
        </p:spPr>
        <p:txBody>
          <a:bodyPr vert="horz" lIns="92463" tIns="46231" rIns="92463" bIns="46231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1290">
              <a:defRPr/>
            </a:pPr>
            <a:r>
              <a:rPr lang="en-US" altLang="ko-KR" dirty="0" smtClean="0"/>
              <a:t>Thanks you for coming. My name is ,</a:t>
            </a:r>
            <a:r>
              <a:rPr lang="en-US" altLang="ko-KR" baseline="0" dirty="0" smtClean="0"/>
              <a:t> from KAIST, South Korea. I will present the paper ~~ . This is joint work of KAIST and Samsung Electronics.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8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Today, I will explain our case study with </a:t>
            </a:r>
            <a:r>
              <a:rPr lang="en-US" altLang="ko-KR" dirty="0" err="1" smtClean="0"/>
              <a:t>samsung</a:t>
            </a:r>
            <a:r>
              <a:rPr lang="en-US" altLang="ko-KR" dirty="0" smtClean="0"/>
              <a:t> electronics for </a:t>
            </a:r>
            <a:r>
              <a:rPr lang="en-US" altLang="ko-KR" dirty="0" err="1" smtClean="0"/>
              <a:t>smaprthone</a:t>
            </a:r>
            <a:r>
              <a:rPr lang="en-US" altLang="ko-KR" dirty="0" smtClean="0"/>
              <a:t> platforms.</a:t>
            </a:r>
            <a:r>
              <a:rPr lang="en-US" altLang="ko-KR" baseline="0" dirty="0" smtClean="0"/>
              <a:t> Nowadays, many open-source program based smartphones have been used in the world. Even though use of open source programs make development cost down, it causes another problem. </a:t>
            </a:r>
            <a:r>
              <a:rPr lang="en-US" altLang="ko-KR" baseline="0" dirty="0" err="1" smtClean="0"/>
              <a:t>Smartphnoe</a:t>
            </a:r>
            <a:r>
              <a:rPr lang="en-US" altLang="ko-KR" baseline="0" dirty="0" smtClean="0"/>
              <a:t> manufacturer does not make open-source programs by themselves, engineers in </a:t>
            </a:r>
            <a:r>
              <a:rPr lang="en-US" altLang="ko-KR" baseline="0" dirty="0" err="1" smtClean="0"/>
              <a:t>samsung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lg</a:t>
            </a:r>
            <a:r>
              <a:rPr lang="en-US" altLang="ko-KR" baseline="0" dirty="0" smtClean="0"/>
              <a:t> or apple do not know the details of open source programs. But they need to assure high quality of open source programs because their smartphone use the open-source programs. Then the problem is that how to assure the quality of open source program with modest effort.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Industry OSS </a:t>
            </a:r>
            <a:r>
              <a:rPr lang="ko-KR" altLang="en-US" baseline="0" dirty="0" smtClean="0"/>
              <a:t>많이 쓴다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~~</a:t>
            </a:r>
          </a:p>
          <a:p>
            <a:r>
              <a:rPr lang="en-US" altLang="ko-KR" dirty="0" smtClean="0"/>
              <a:t>This is</a:t>
            </a:r>
            <a:r>
              <a:rPr lang="en-US" altLang="ko-KR" baseline="0" dirty="0" smtClean="0"/>
              <a:t> a serious problem especially for industry that tests OSS because OSS is not developed by engineers in industry usually.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3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2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 smtClean="0"/>
              <a:t> Provable SW 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47664" y="6491291"/>
            <a:ext cx="5184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28600" y="1255713"/>
            <a:ext cx="8610600" cy="52212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31BCA-C916-4A70-B484-D4C3B03DCBD7}" type="slidenum">
              <a:rPr lang="en-US" altLang="ko-KR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64653"/>
              </a:solidFill>
            </a:endParaRPr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1"/>
          </p:nvPr>
        </p:nvSpPr>
        <p:spPr>
          <a:xfrm>
            <a:off x="214282" y="6500834"/>
            <a:ext cx="1285884" cy="29260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 </a:t>
            </a:r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2"/>
          </p:nvPr>
        </p:nvSpPr>
        <p:spPr>
          <a:xfrm>
            <a:off x="1643042" y="6500834"/>
            <a:ext cx="4857784" cy="29260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Automated Analysis of Industrial Embedded Software</a:t>
            </a:r>
          </a:p>
          <a:p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1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436245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4286256"/>
            <a:ext cx="7315200" cy="1195394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4286256"/>
            <a:ext cx="228600" cy="1195394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28725" y="2438400"/>
            <a:ext cx="6858000" cy="15240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21" name="矩形 20"/>
          <p:cNvSpPr/>
          <p:nvPr/>
        </p:nvSpPr>
        <p:spPr>
          <a:xfrm>
            <a:off x="914400" y="2362200"/>
            <a:ext cx="7315200" cy="16764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4400" y="2362200"/>
            <a:ext cx="228600" cy="16764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31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副标题 8"/>
          <p:cNvSpPr txBox="1">
            <a:spLocks/>
          </p:cNvSpPr>
          <p:nvPr/>
        </p:nvSpPr>
        <p:spPr>
          <a:xfrm>
            <a:off x="1214414" y="52149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atinLnBrk="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None/>
              <a:defRPr/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C7BD-434D-442C-9DC0-1FDFD4AF9AC1}" type="datetime1">
              <a:rPr lang="en-US" altLang="ko-KR" smtClean="0">
                <a:solidFill>
                  <a:srgbClr val="464653"/>
                </a:solidFill>
              </a:rPr>
              <a:pPr/>
              <a:t>4/15/2020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14282" y="6500834"/>
            <a:ext cx="1462118" cy="29260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 </a:t>
            </a:r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64653"/>
                </a:solidFill>
              </a:rPr>
              <a:t>Automated Analysis of Industrial Embedded Software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  <a:lvl2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2pPr>
            <a:lvl3pPr>
              <a:buClr>
                <a:schemeClr val="tx2"/>
              </a:buCl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3pPr>
            <a:lvl4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4pPr>
            <a:lvl5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18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214282" y="6500834"/>
            <a:ext cx="1462118" cy="29260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 </a:t>
            </a:r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</a:t>
            </a:r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Calibri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Automated Analysis of Industrial Embedded Software</a:t>
            </a:r>
            <a:endParaRPr lang="en-US" altLang="ko-KR" dirty="0">
              <a:solidFill>
                <a:srgbClr val="464653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60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28600" y="1255713"/>
            <a:ext cx="8610600" cy="52212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31BCA-C916-4A70-B484-D4C3B03DCBD7}" type="slidenum">
              <a:rPr lang="en-US" altLang="ko-KR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64653"/>
              </a:solidFill>
            </a:endParaRPr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1"/>
          </p:nvPr>
        </p:nvSpPr>
        <p:spPr>
          <a:xfrm>
            <a:off x="214282" y="6500834"/>
            <a:ext cx="1285884" cy="29260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 </a:t>
            </a:r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2"/>
          </p:nvPr>
        </p:nvSpPr>
        <p:spPr>
          <a:xfrm>
            <a:off x="1643042" y="6500834"/>
            <a:ext cx="4857784" cy="29260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Automated Analysis of Industrial Embedded Software</a:t>
            </a:r>
          </a:p>
          <a:p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3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47664" y="6491291"/>
            <a:ext cx="5184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altLang="ko-KR" dirty="0" smtClean="0"/>
          </a:p>
          <a:p>
            <a:r>
              <a:rPr lang="en-US" altLang="ko-KR" dirty="0" smtClean="0"/>
              <a:t> Provable SW Lab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47664" y="6491291"/>
            <a:ext cx="5184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534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EB63F-210B-426B-8655-095B386243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/70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47664" y="6491291"/>
            <a:ext cx="5184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534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1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436245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4286256"/>
            <a:ext cx="7315200" cy="1195394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4286256"/>
            <a:ext cx="228600" cy="1195394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28725" y="2438400"/>
            <a:ext cx="6858000" cy="15240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21" name="矩形 20"/>
          <p:cNvSpPr/>
          <p:nvPr/>
        </p:nvSpPr>
        <p:spPr>
          <a:xfrm>
            <a:off x="914400" y="2362200"/>
            <a:ext cx="7315200" cy="16764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4400" y="2362200"/>
            <a:ext cx="228600" cy="16764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31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副标题 8"/>
          <p:cNvSpPr txBox="1">
            <a:spLocks/>
          </p:cNvSpPr>
          <p:nvPr/>
        </p:nvSpPr>
        <p:spPr>
          <a:xfrm>
            <a:off x="1214414" y="52149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atinLnBrk="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None/>
              <a:defRPr/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C7BD-434D-442C-9DC0-1FDFD4AF9AC1}" type="datetime1">
              <a:rPr lang="en-US" altLang="ko-KR" smtClean="0">
                <a:solidFill>
                  <a:srgbClr val="464653"/>
                </a:solidFill>
              </a:rPr>
              <a:pPr/>
              <a:t>4/15/2020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14282" y="6500834"/>
            <a:ext cx="1462118" cy="29260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 </a:t>
            </a:r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64653"/>
                </a:solidFill>
              </a:rPr>
              <a:t>Automated Analysis of Industrial Embedded Software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  <a:lvl2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2pPr>
            <a:lvl3pPr>
              <a:buClr>
                <a:schemeClr val="tx2"/>
              </a:buCl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3pPr>
            <a:lvl4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4pPr>
            <a:lvl5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35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288" y="276225"/>
            <a:ext cx="8624887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28600" y="1255713"/>
            <a:ext cx="8610600" cy="52212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31BCA-C916-4A70-B484-D4C3B03DCBD7}" type="slidenum">
              <a:rPr lang="en-US" altLang="ko-KR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64653"/>
              </a:solidFill>
            </a:endParaRPr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1"/>
          </p:nvPr>
        </p:nvSpPr>
        <p:spPr>
          <a:xfrm>
            <a:off x="214282" y="6500834"/>
            <a:ext cx="1285884" cy="29260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 </a:t>
            </a:r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2"/>
          </p:nvPr>
        </p:nvSpPr>
        <p:spPr>
          <a:xfrm>
            <a:off x="1643042" y="6500834"/>
            <a:ext cx="4857784" cy="29260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Automated Analysis of Industrial Embedded Software</a:t>
            </a:r>
          </a:p>
          <a:p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5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1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436245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4286256"/>
            <a:ext cx="7315200" cy="1195394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4286256"/>
            <a:ext cx="228600" cy="1195394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28725" y="2438400"/>
            <a:ext cx="6858000" cy="15240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21" name="矩形 20"/>
          <p:cNvSpPr/>
          <p:nvPr/>
        </p:nvSpPr>
        <p:spPr>
          <a:xfrm>
            <a:off x="914400" y="2362200"/>
            <a:ext cx="7315200" cy="16764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4400" y="2362200"/>
            <a:ext cx="228600" cy="16764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31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副标题 8"/>
          <p:cNvSpPr txBox="1">
            <a:spLocks/>
          </p:cNvSpPr>
          <p:nvPr/>
        </p:nvSpPr>
        <p:spPr>
          <a:xfrm>
            <a:off x="1214414" y="52149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atinLnBrk="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None/>
              <a:defRPr/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C7BD-434D-442C-9DC0-1FDFD4AF9AC1}" type="datetime1">
              <a:rPr lang="en-US" altLang="ko-KR" smtClean="0">
                <a:solidFill>
                  <a:srgbClr val="464653"/>
                </a:solidFill>
              </a:rPr>
              <a:pPr/>
              <a:t>4/15/2020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3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14282" y="6500834"/>
            <a:ext cx="1462118" cy="29260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 </a:t>
            </a:r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rgbClr val="464653"/>
                </a:solidFill>
              </a:rPr>
              <a:t>Automated Analysis of Industrial Embedded Software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  <a:lvl2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2pPr>
            <a:lvl3pPr>
              <a:buClr>
                <a:schemeClr val="tx2"/>
              </a:buCl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3pPr>
            <a:lvl4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4pPr>
            <a:lvl5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361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47664" y="6491291"/>
            <a:ext cx="5184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8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71406" y="152400"/>
            <a:ext cx="9001188" cy="49051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71406" y="785794"/>
            <a:ext cx="9001188" cy="54292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 </a:t>
            </a:r>
            <a:endParaRPr lang="ko-KR" altLang="en-US" dirty="0" smtClean="0">
              <a:solidFill>
                <a:srgbClr val="464653"/>
              </a:solidFill>
            </a:endParaRP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643042" y="6500834"/>
            <a:ext cx="4857784" cy="29260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Automated Analysis of Industrial Embedded Software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0" y="64291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36139" y="6607540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6477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/19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u="sng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71406" y="152400"/>
            <a:ext cx="9001188" cy="49051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71406" y="785794"/>
            <a:ext cx="9001188" cy="54292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 </a:t>
            </a:r>
            <a:endParaRPr lang="ko-KR" altLang="en-US" dirty="0" smtClean="0">
              <a:solidFill>
                <a:srgbClr val="464653"/>
              </a:solidFill>
            </a:endParaRP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643042" y="6500834"/>
            <a:ext cx="4857784" cy="29260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Automated Analysis of Industrial Embedded Software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0" y="64291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36139" y="6607540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6477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/19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u="sng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71406" y="152400"/>
            <a:ext cx="9001188" cy="49051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71406" y="785794"/>
            <a:ext cx="9001188" cy="54292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err="1" smtClean="0">
                <a:solidFill>
                  <a:srgbClr val="464653"/>
                </a:solidFill>
              </a:rPr>
              <a:t>Moonzoo</a:t>
            </a:r>
            <a:r>
              <a:rPr lang="en-US" altLang="ko-KR" dirty="0" smtClean="0">
                <a:solidFill>
                  <a:srgbClr val="464653"/>
                </a:solidFill>
              </a:rPr>
              <a:t> Kim </a:t>
            </a:r>
            <a:endParaRPr lang="ko-KR" altLang="en-US" dirty="0" smtClean="0">
              <a:solidFill>
                <a:srgbClr val="464653"/>
              </a:solidFill>
            </a:endParaRP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643042" y="6500834"/>
            <a:ext cx="4857784" cy="29260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>
                <a:solidFill>
                  <a:srgbClr val="464653"/>
                </a:solidFill>
              </a:rPr>
              <a:t>Automated Analysis of Industrial Embedded Software</a:t>
            </a:r>
          </a:p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0" y="64291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36139" y="6607540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6477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/19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u="sng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exif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314" y="1700809"/>
            <a:ext cx="8786842" cy="1899642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Industrial Application of </a:t>
            </a:r>
            <a:r>
              <a:rPr lang="en-US" altLang="ko-KR" sz="4000" dirty="0" err="1"/>
              <a:t>Concolic</a:t>
            </a:r>
            <a:r>
              <a:rPr lang="en-US" altLang="ko-KR" sz="4000" dirty="0"/>
              <a:t> Testing to Detect Crash </a:t>
            </a:r>
            <a:r>
              <a:rPr lang="en-US" altLang="ko-KR" sz="4000" dirty="0" smtClean="0"/>
              <a:t>Bugs</a:t>
            </a:r>
            <a:br>
              <a:rPr lang="en-US" altLang="ko-KR" sz="4000" dirty="0" smtClean="0"/>
            </a:br>
            <a:r>
              <a:rPr lang="en-US" altLang="ko-KR" sz="4000" dirty="0" smtClean="0"/>
              <a:t>- A </a:t>
            </a:r>
            <a:r>
              <a:rPr lang="en-US" altLang="ko-KR" sz="4000" dirty="0"/>
              <a:t>Case Study on </a:t>
            </a:r>
            <a:r>
              <a:rPr lang="en-US" altLang="ko-KR" sz="4000" dirty="0" err="1"/>
              <a:t>libexif</a:t>
            </a:r>
            <a:r>
              <a:rPr lang="en-US" altLang="ko-KR" sz="4000" dirty="0"/>
              <a:t> </a:t>
            </a:r>
            <a:endParaRPr lang="ko-KR" altLang="ko-KR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3980656"/>
            <a:ext cx="741682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Yunho</a:t>
            </a:r>
            <a:r>
              <a:rPr lang="en-US" altLang="ko-KR" dirty="0" smtClean="0">
                <a:solidFill>
                  <a:schemeClr val="tx1"/>
                </a:solidFill>
              </a:rPr>
              <a:t> Kim, </a:t>
            </a:r>
            <a:r>
              <a:rPr lang="en-US" altLang="ko-KR" dirty="0" err="1" smtClean="0">
                <a:solidFill>
                  <a:schemeClr val="tx1"/>
                </a:solidFill>
              </a:rPr>
              <a:t>Moonzoo</a:t>
            </a:r>
            <a:r>
              <a:rPr lang="en-US" altLang="ko-KR" dirty="0" smtClean="0">
                <a:solidFill>
                  <a:schemeClr val="tx1"/>
                </a:solidFill>
              </a:rPr>
              <a:t> Kim, </a:t>
            </a:r>
            <a:r>
              <a:rPr lang="en-US" altLang="ko-KR" dirty="0" err="1" smtClean="0">
                <a:solidFill>
                  <a:schemeClr val="tx1"/>
                </a:solidFill>
              </a:rPr>
              <a:t>YoungJoo</a:t>
            </a:r>
            <a:r>
              <a:rPr lang="en-US" altLang="ko-KR" dirty="0" smtClean="0">
                <a:solidFill>
                  <a:schemeClr val="tx1"/>
                </a:solidFill>
              </a:rPr>
              <a:t> Kim, and </a:t>
            </a:r>
            <a:r>
              <a:rPr lang="en-US" altLang="ko-KR" dirty="0" err="1" smtClean="0">
                <a:solidFill>
                  <a:schemeClr val="tx1"/>
                </a:solidFill>
              </a:rPr>
              <a:t>Yoonkyu</a:t>
            </a:r>
            <a:r>
              <a:rPr lang="en-US" altLang="ko-KR" dirty="0" smtClean="0">
                <a:solidFill>
                  <a:schemeClr val="tx1"/>
                </a:solidFill>
              </a:rPr>
              <a:t> Jang</a:t>
            </a:r>
            <a:endParaRPr lang="en-US" altLang="ko-KR" baseline="30000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Provable SW Lab, </a:t>
            </a:r>
            <a:r>
              <a:rPr lang="en-US" altLang="ko-KR" dirty="0" smtClean="0">
                <a:solidFill>
                  <a:schemeClr val="tx1"/>
                </a:solidFill>
              </a:rPr>
              <a:t>KAIST, </a:t>
            </a:r>
            <a:r>
              <a:rPr lang="en-US" altLang="ko-KR" dirty="0">
                <a:solidFill>
                  <a:schemeClr val="tx1"/>
                </a:solidFill>
              </a:rPr>
              <a:t>Samsung </a:t>
            </a:r>
            <a:r>
              <a:rPr lang="en-US" altLang="ko-KR" dirty="0" smtClean="0">
                <a:solidFill>
                  <a:schemeClr val="tx1"/>
                </a:solidFill>
              </a:rPr>
              <a:t>Electronics</a:t>
            </a:r>
            <a:endParaRPr lang="en-US" altLang="ko-KR" baseline="30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South </a:t>
            </a:r>
            <a:r>
              <a:rPr lang="en-US" altLang="ko-KR" dirty="0" smtClean="0">
                <a:solidFill>
                  <a:schemeClr val="tx1"/>
                </a:solidFill>
              </a:rPr>
              <a:t>Korea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43" y="5126666"/>
            <a:ext cx="2301728" cy="67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samsung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09" y="5126319"/>
            <a:ext cx="2032848" cy="6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rot="16200000">
            <a:off x="1065038" y="3431911"/>
            <a:ext cx="2808314" cy="1266998"/>
          </a:xfrm>
          <a:prstGeom prst="triangle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rgbClr val="FFFF00">
                  <a:alpha val="50000"/>
                </a:srgbClr>
              </a:gs>
              <a:gs pos="100000">
                <a:srgbClr val="FFC000"/>
              </a:gs>
            </a:gsLst>
            <a:lin ang="16200000" scaled="1"/>
            <a:tileRect/>
          </a:gradFill>
          <a:ln w="15875"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rgbClr val="FFC000">
                    <a:alpha val="50000"/>
                  </a:srgb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pitchFamily="50" charset="-127"/>
              </a:rPr>
              <a:t>EXchangeable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Image file </a:t>
            </a:r>
            <a:r>
              <a:rPr lang="en-US" altLang="ko-KR" dirty="0" smtClean="0">
                <a:ea typeface="굴림" pitchFamily="50" charset="-127"/>
              </a:rPr>
              <a:t>Format(EXIF)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10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EXIF is a standard that specifies metadata for image and sound files</a:t>
            </a:r>
            <a:endParaRPr lang="en-US" altLang="ko-KR" sz="2200" b="1" dirty="0">
              <a:solidFill>
                <a:srgbClr val="000099"/>
              </a:solidFill>
              <a:ea typeface="굴림" pitchFamily="50" charset="-127"/>
            </a:endParaRPr>
          </a:p>
          <a:p>
            <a:pPr lvl="2"/>
            <a:endParaRPr lang="en-US" altLang="ko-KR" sz="1800" dirty="0">
              <a:ea typeface="굴림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33288"/>
              </p:ext>
            </p:extLst>
          </p:nvPr>
        </p:nvGraphicFramePr>
        <p:xfrm>
          <a:off x="2979171" y="3057298"/>
          <a:ext cx="267294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8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Header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9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EXIF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Tag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Width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Height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430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Date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110522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Maker 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note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Tag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ISO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Focus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AI Focus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내용 개체 틀 4"/>
          <p:cNvSpPr txBox="1">
            <a:spLocks/>
          </p:cNvSpPr>
          <p:nvPr/>
        </p:nvSpPr>
        <p:spPr>
          <a:xfrm>
            <a:off x="6022216" y="3057298"/>
            <a:ext cx="3143647" cy="1307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ea typeface="굴림" pitchFamily="50" charset="-127"/>
              </a:rPr>
              <a:t>EXIF defines image structure, characteristics, and picture-taking conditions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5652120" y="3645024"/>
            <a:ext cx="34823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4"/>
          <p:cNvSpPr txBox="1">
            <a:spLocks/>
          </p:cNvSpPr>
          <p:nvPr/>
        </p:nvSpPr>
        <p:spPr>
          <a:xfrm>
            <a:off x="6000353" y="4437112"/>
            <a:ext cx="3143647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ea typeface="굴림" pitchFamily="50" charset="-127"/>
              </a:rPr>
              <a:t>Maker note is manufacturer-specific metadata</a:t>
            </a:r>
          </a:p>
          <a:p>
            <a:pPr lvl="1"/>
            <a:r>
              <a:rPr lang="en-US" altLang="ko-KR" sz="1400" dirty="0">
                <a:cs typeface="Calibri" pitchFamily="34" charset="0"/>
              </a:rPr>
              <a:t>Camera manufactures define a large number of their own maker note </a:t>
            </a:r>
            <a:r>
              <a:rPr lang="en-US" altLang="ko-KR" sz="1400" dirty="0" smtClean="0">
                <a:cs typeface="Calibri" pitchFamily="34" charset="0"/>
              </a:rPr>
              <a:t>tags</a:t>
            </a:r>
          </a:p>
          <a:p>
            <a:pPr lvl="1"/>
            <a:r>
              <a:rPr lang="en-US" altLang="ko-KR" sz="1400" dirty="0" smtClean="0">
                <a:cs typeface="Calibri" pitchFamily="34" charset="0"/>
              </a:rPr>
              <a:t>Ex. Canon has 400+ tags, Fuji has 200+ tags, and so on</a:t>
            </a:r>
          </a:p>
          <a:p>
            <a:pPr lvl="1"/>
            <a:r>
              <a:rPr lang="en-US" altLang="ko-KR" sz="1400" dirty="0" smtClean="0">
                <a:cs typeface="Calibri" pitchFamily="34" charset="0"/>
              </a:rPr>
              <a:t>No standard</a:t>
            </a:r>
          </a:p>
          <a:p>
            <a:pPr lvl="1"/>
            <a:endParaRPr lang="ko-KR" altLang="en-US" sz="1400" dirty="0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5677700" y="5346666"/>
            <a:ext cx="32265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Datei:Zürich - Waidberg-Zürichsee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087471"/>
            <a:ext cx="2608925" cy="19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Exif</a:t>
            </a:r>
            <a:r>
              <a:rPr lang="en-US" altLang="ko-KR" dirty="0" smtClean="0"/>
              <a:t> structure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4294967295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/>
          <a:lstStyle/>
          <a:p>
            <a:fld id="{59AB7447-9FCF-4F26-89C2-84A78DC61FF0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082040"/>
            <a:ext cx="8229600" cy="4937760"/>
          </a:xfrm>
        </p:spPr>
        <p:txBody>
          <a:bodyPr/>
          <a:lstStyle/>
          <a:p>
            <a:pPr lvl="2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1"/>
            <a:ext cx="3276600" cy="607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5104"/>
            <a:ext cx="3980899" cy="638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2667000" y="255104"/>
            <a:ext cx="1447800" cy="506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43200" y="1802296"/>
            <a:ext cx="1371600" cy="4750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Experiment Setting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12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389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Max time is set to 15, 30 and 60 minutes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used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test-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mnote.c</a:t>
            </a:r>
            <a:r>
              <a:rPr lang="en-US" altLang="ko-KR" dirty="0" smtClean="0"/>
              <a:t> in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 smtClean="0"/>
              <a:t> as a test driver program</a:t>
            </a:r>
          </a:p>
          <a:p>
            <a:endParaRPr lang="en-US" altLang="ko-KR" dirty="0"/>
          </a:p>
          <a:p>
            <a:r>
              <a:rPr lang="en-US" altLang="ko-KR" dirty="0" smtClean="0"/>
              <a:t>HW setting</a:t>
            </a:r>
          </a:p>
          <a:p>
            <a:pPr lvl="1"/>
            <a:r>
              <a:rPr lang="en-US" altLang="ko-KR" dirty="0" smtClean="0"/>
              <a:t>Intel Core2duo 3.6 GHz, 16GB RAM running Fedora 9 64bit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4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Strategies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13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 source oriented </a:t>
            </a:r>
            <a:r>
              <a:rPr lang="en-US" altLang="ko-KR" dirty="0" smtClean="0"/>
              <a:t>approach for test oracles </a:t>
            </a:r>
            <a:endParaRPr lang="en-US" altLang="ko-KR" dirty="0"/>
          </a:p>
          <a:p>
            <a:pPr lvl="1"/>
            <a:r>
              <a:rPr lang="en-US" altLang="ko-KR" dirty="0"/>
              <a:t>Focusing on runtime </a:t>
            </a:r>
            <a:r>
              <a:rPr lang="en-US" altLang="ko-KR" dirty="0" smtClean="0"/>
              <a:t>failure/crash </a:t>
            </a:r>
            <a:r>
              <a:rPr lang="en-US" altLang="ko-KR" dirty="0"/>
              <a:t>bugs only</a:t>
            </a:r>
          </a:p>
          <a:p>
            <a:pPr lvl="2"/>
            <a:r>
              <a:rPr lang="en-US" altLang="ko-KR" dirty="0"/>
              <a:t>Null-pointer dereference, </a:t>
            </a:r>
            <a:r>
              <a:rPr lang="en-US" altLang="ko-KR" dirty="0" smtClean="0"/>
              <a:t>divide-by-zero, </a:t>
            </a:r>
            <a:r>
              <a:rPr lang="en-US" altLang="ko-KR" dirty="0"/>
              <a:t>out-of-bound memory </a:t>
            </a:r>
            <a:r>
              <a:rPr lang="en-US" altLang="ko-KR" dirty="0" smtClean="0"/>
              <a:t>accesses,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How to setup effective and efficient symbolic input?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Baseline </a:t>
            </a:r>
            <a:r>
              <a:rPr lang="en-US" altLang="ko-KR" dirty="0"/>
              <a:t>concolic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/>
              <a:t>Focus on the maker note tags with concrete image files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</a:t>
            </a:r>
            <a:r>
              <a:rPr lang="en-US" altLang="ko-KR" dirty="0" smtClean="0"/>
              <a:t>Concolic Testing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14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Input </a:t>
            </a:r>
            <a:r>
              <a:rPr lang="en-US" altLang="ko-KR" dirty="0"/>
              <a:t>EXIF </a:t>
            </a:r>
            <a:r>
              <a:rPr lang="en-US" altLang="ko-KR" dirty="0" smtClean="0"/>
              <a:t>metadata </a:t>
            </a:r>
            <a:r>
              <a:rPr lang="en-US" altLang="ko-KR" dirty="0"/>
              <a:t>size fixed at 244 </a:t>
            </a:r>
            <a:r>
              <a:rPr lang="en-US" altLang="ko-KR" dirty="0" smtClean="0"/>
              <a:t>bytes</a:t>
            </a:r>
          </a:p>
          <a:p>
            <a:pPr lvl="1"/>
            <a:r>
              <a:rPr lang="en-US" altLang="ko-KR" dirty="0" smtClean="0"/>
              <a:t>Minimal size of a valid EXIF metadata generated by a test program in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982371" y="3201102"/>
            <a:ext cx="916989" cy="1266998"/>
          </a:xfrm>
          <a:prstGeom prst="triangle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rgbClr val="FFFF00">
                  <a:alpha val="50000"/>
                </a:srgbClr>
              </a:gs>
              <a:gs pos="100000">
                <a:srgbClr val="FFC000"/>
              </a:gs>
            </a:gsLst>
            <a:lin ang="16200000" scaled="1"/>
            <a:tileRect/>
          </a:gradFill>
          <a:ln w="15875"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rgbClr val="FFC000">
                    <a:alpha val="50000"/>
                  </a:srgb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내용 개체 틀 4"/>
          <p:cNvSpPr txBox="1">
            <a:spLocks/>
          </p:cNvSpPr>
          <p:nvPr/>
        </p:nvSpPr>
        <p:spPr>
          <a:xfrm>
            <a:off x="6022216" y="3192176"/>
            <a:ext cx="2726248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ea typeface="굴림" pitchFamily="50" charset="-127"/>
              </a:rPr>
              <a:t>244 bytes long minimal symbolic input file</a:t>
            </a:r>
            <a:endParaRPr lang="ko-KR" altLang="en-US" sz="24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5652120" y="3645024"/>
            <a:ext cx="34823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83386"/>
              </p:ext>
            </p:extLst>
          </p:nvPr>
        </p:nvGraphicFramePr>
        <p:xfrm>
          <a:off x="2987824" y="3408198"/>
          <a:ext cx="267294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7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Header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4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EXIF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Tag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9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24347"/>
              </p:ext>
            </p:extLst>
          </p:nvPr>
        </p:nvGraphicFramePr>
        <p:xfrm>
          <a:off x="2987824" y="4882795"/>
          <a:ext cx="21355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Datei:Zürich - Waidberg-Zürichsee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" y="3347144"/>
            <a:ext cx="2497907" cy="18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43808" y="5216564"/>
            <a:ext cx="3156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In CREST-BV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1:char array[244];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2:for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=0;i&lt;244;i++)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3: 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sym_char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(array[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오른쪽 중괄호 8"/>
          <p:cNvSpPr/>
          <p:nvPr/>
        </p:nvSpPr>
        <p:spPr>
          <a:xfrm rot="16200000">
            <a:off x="3974983" y="3707882"/>
            <a:ext cx="185924" cy="2160241"/>
          </a:xfrm>
          <a:prstGeom prst="rightBrace">
            <a:avLst>
              <a:gd name="adj1" fmla="val 145237"/>
              <a:gd name="adj2" fmla="val 50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1881" y="44186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244 bytes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Result </a:t>
            </a:r>
            <a:r>
              <a:rPr lang="en-US" altLang="ko-KR" dirty="0" smtClean="0"/>
              <a:t>of Baseline (1/2)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15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285721" y="4365104"/>
            <a:ext cx="551041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One out-of-bound memory access bug was </a:t>
            </a:r>
            <a:r>
              <a:rPr lang="en-US" altLang="ko-KR" sz="2000" dirty="0"/>
              <a:t>detected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CVE-2012-2836)</a:t>
            </a:r>
          </a:p>
          <a:p>
            <a:endParaRPr lang="en-US" altLang="ko-KR" sz="2000" dirty="0" smtClean="0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90181"/>
              </p:ext>
            </p:extLst>
          </p:nvPr>
        </p:nvGraphicFramePr>
        <p:xfrm>
          <a:off x="4007137" y="764704"/>
          <a:ext cx="5136863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805162"/>
              </p:ext>
            </p:extLst>
          </p:nvPr>
        </p:nvGraphicFramePr>
        <p:xfrm>
          <a:off x="-324544" y="764704"/>
          <a:ext cx="489654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내용 개체 틀 5"/>
          <p:cNvSpPr txBox="1">
            <a:spLocks/>
          </p:cNvSpPr>
          <p:nvPr/>
        </p:nvSpPr>
        <p:spPr>
          <a:xfrm>
            <a:off x="5436096" y="4365104"/>
            <a:ext cx="3710215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KLEE is slower due to </a:t>
            </a:r>
          </a:p>
          <a:p>
            <a:pPr lvl="1"/>
            <a:r>
              <a:rPr lang="en-US" altLang="ko-KR" sz="1800" dirty="0" smtClean="0"/>
              <a:t>Overhead  of VM</a:t>
            </a:r>
          </a:p>
          <a:p>
            <a:pPr lvl="1"/>
            <a:r>
              <a:rPr lang="en-US" altLang="ko-KR" sz="1800" dirty="0" smtClean="0">
                <a:cs typeface="Calibri" pitchFamily="34" charset="0"/>
              </a:rPr>
              <a:t>Complex symbolic execution features such as symbolic pointer dereference</a:t>
            </a:r>
            <a:endParaRPr lang="en-US" altLang="ko-KR" sz="1050" dirty="0"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0528" y="5157192"/>
            <a:ext cx="5940152" cy="936104"/>
          </a:xfrm>
          <a:prstGeom prst="rect">
            <a:avLst/>
          </a:prstGeom>
          <a:noFill/>
        </p:spPr>
        <p:txBody>
          <a:bodyPr wrap="none" lIns="36000" tIns="36000" rIns="36000" bIns="36000" rtlCol="0">
            <a:normAutofit/>
          </a:bodyPr>
          <a:lstStyle/>
          <a:p>
            <a:pPr lvl="1"/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exif_data_load_data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2000" dirty="0" smtClean="0"/>
              <a:t>in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exif-data.c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1:if (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offset + 6 + 2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&gt; ds) { return; }</a:t>
            </a:r>
          </a:p>
          <a:p>
            <a:pPr lvl="1"/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2:n =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exif_get_short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d+6+offset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, ...)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Result of </a:t>
            </a:r>
            <a:r>
              <a:rPr lang="en-US" altLang="ko-KR" dirty="0" smtClean="0"/>
              <a:t>Baseline 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We analyzed uncovered code to improve branch coverage</a:t>
            </a:r>
          </a:p>
          <a:p>
            <a:pPr lvl="1"/>
            <a:r>
              <a:rPr lang="en-US" altLang="ko-KR" dirty="0" smtClean="0"/>
              <a:t>5 among 238 functions take </a:t>
            </a:r>
            <a:r>
              <a:rPr lang="en-US" altLang="ko-KR" dirty="0"/>
              <a:t>27% of total branches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Baseline concolic testing could not generate maker notes in a given time</a:t>
            </a:r>
          </a:p>
          <a:p>
            <a:pPr lvl="1"/>
            <a:r>
              <a:rPr lang="en-US" altLang="ko-KR" dirty="0" smtClean="0"/>
              <a:t>We focused on maker notes to improve code coverage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Focus on the </a:t>
            </a:r>
            <a:r>
              <a:rPr lang="en-US" altLang="ko-KR" dirty="0" smtClean="0"/>
              <a:t>Maker Note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17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Focus on the maker note tags </a:t>
            </a:r>
            <a:r>
              <a:rPr lang="en-US" altLang="ko-KR" sz="2800" dirty="0" smtClean="0"/>
              <a:t>with </a:t>
            </a:r>
            <a:r>
              <a:rPr lang="en-US" altLang="ko-KR" sz="2800" dirty="0"/>
              <a:t>concrete image files.</a:t>
            </a:r>
          </a:p>
          <a:p>
            <a:pPr lvl="1"/>
            <a:r>
              <a:rPr lang="en-US" altLang="ko-KR" sz="2400" dirty="0" smtClean="0"/>
              <a:t>We used 6 image files from </a:t>
            </a:r>
            <a:r>
              <a:rPr lang="en-US" altLang="ko-KR" sz="2400" dirty="0" smtClean="0">
                <a:hlinkClick r:id="rId2"/>
              </a:rPr>
              <a:t>http://exif.org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We used concrete header and standard EXIF metadata and set maker note as symbolic inputs</a:t>
            </a:r>
            <a:endParaRPr lang="en-US" altLang="ko-KR" sz="24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1848756" y="3297764"/>
            <a:ext cx="1184219" cy="1266998"/>
          </a:xfrm>
          <a:prstGeom prst="triangle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rgbClr val="FFFF00">
                  <a:alpha val="50000"/>
                </a:srgbClr>
              </a:gs>
              <a:gs pos="100000">
                <a:srgbClr val="FFC000"/>
              </a:gs>
            </a:gsLst>
            <a:lin ang="16200000" scaled="1"/>
            <a:tileRect/>
          </a:gradFill>
          <a:ln w="15875"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rgbClr val="FFC000">
                    <a:alpha val="50000"/>
                  </a:srgb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내용 개체 틀 4"/>
          <p:cNvSpPr txBox="1">
            <a:spLocks/>
          </p:cNvSpPr>
          <p:nvPr/>
        </p:nvSpPr>
        <p:spPr>
          <a:xfrm>
            <a:off x="6022216" y="5157192"/>
            <a:ext cx="2870264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ea typeface="굴림" pitchFamily="50" charset="-127"/>
              </a:rPr>
              <a:t>Set maker note tags in the image as symbolic inputs</a:t>
            </a:r>
            <a:endParaRPr lang="ko-KR" altLang="en-US" sz="24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5673983" y="5589240"/>
            <a:ext cx="34823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36087"/>
              </p:ext>
            </p:extLst>
          </p:nvPr>
        </p:nvGraphicFramePr>
        <p:xfrm>
          <a:off x="2987261" y="3356992"/>
          <a:ext cx="267294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3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Header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EXIF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Tag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Width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Height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430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Date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110522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1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Maker 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note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Tag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ISO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Focus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AI Focus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ko-KR" alt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내용 개체 틀 4"/>
          <p:cNvSpPr txBox="1">
            <a:spLocks/>
          </p:cNvSpPr>
          <p:nvPr/>
        </p:nvSpPr>
        <p:spPr>
          <a:xfrm>
            <a:off x="6057802" y="3536061"/>
            <a:ext cx="2402630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ea typeface="굴림" pitchFamily="50" charset="-127"/>
              </a:rPr>
              <a:t>Header and standard EXIF metadata are concrete</a:t>
            </a:r>
            <a:endParaRPr lang="ko-KR" altLang="en-US" sz="24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5687706" y="4132925"/>
            <a:ext cx="34823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 descr="Datei:Zürich - Waidberg-Zürichsee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84633"/>
            <a:ext cx="2497907" cy="18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Rationale for the Focus on Maker Note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4294967295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/>
          <a:lstStyle/>
          <a:p>
            <a:fld id="{59AB7447-9FCF-4F26-89C2-84A78DC61FF0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534400" cy="58674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expect that the </a:t>
            </a:r>
            <a:r>
              <a:rPr lang="en-US" altLang="ko-KR" sz="2000" dirty="0" err="1" smtClean="0"/>
              <a:t>libexif</a:t>
            </a:r>
            <a:r>
              <a:rPr lang="en-US" altLang="ko-KR" sz="2000" dirty="0" smtClean="0"/>
              <a:t> code that handles maker notes is error-prone due to lack of official specification</a:t>
            </a:r>
          </a:p>
          <a:p>
            <a:r>
              <a:rPr lang="en-US" altLang="ko-KR" sz="2000" dirty="0" smtClean="0"/>
              <a:t>Note that 5 functions among the top 10 largest functions are related to maker notes </a:t>
            </a:r>
          </a:p>
          <a:p>
            <a:pPr lvl="1"/>
            <a:r>
              <a:rPr lang="en-US" altLang="ko-KR" sz="1800" dirty="0" smtClean="0"/>
              <a:t>These 5 functions takes around 27% of total </a:t>
            </a:r>
            <a:r>
              <a:rPr lang="en-US" altLang="ko-KR" sz="1800" dirty="0" err="1" smtClean="0"/>
              <a:t>libexif</a:t>
            </a:r>
            <a:r>
              <a:rPr lang="en-US" altLang="ko-KR" sz="1800" dirty="0" smtClean="0"/>
              <a:t> branches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13436"/>
              </p:ext>
            </p:extLst>
          </p:nvPr>
        </p:nvGraphicFramePr>
        <p:xfrm>
          <a:off x="457200" y="2443833"/>
          <a:ext cx="8040084" cy="37277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146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Rank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Function name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# of </a:t>
                      </a:r>
                      <a:endParaRPr lang="en-US" sz="1600" kern="120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branches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Cum. # </a:t>
                      </a: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endParaRPr lang="en-US" sz="1600" kern="120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branches</a:t>
                      </a:r>
                      <a:endParaRPr lang="ko-KR" sz="1800" kern="1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Cum. # </a:t>
                      </a: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endParaRPr lang="en-US" sz="1600" kern="120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branches</a:t>
                      </a:r>
                      <a:endParaRPr lang="ko-KR" sz="1800" kern="1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Total(%)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mnote_olympus_entry_get_value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508</a:t>
                      </a:r>
                      <a:endParaRPr lang="ko-KR" sz="1800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508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14.3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exif_entry_get_value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396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904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25.5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exif_entry_initialize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204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1108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31.3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mnote_canon_entry_get_value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146</a:t>
                      </a:r>
                      <a:endParaRPr lang="ko-KR" sz="1800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1254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35.4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mnote_pentax_entry_get_value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</a:t>
                      </a:r>
                      <a:endParaRPr lang="ko-KR" sz="1800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1394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39.4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exif_entry_fix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140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1534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43.3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mnote_fuji_entry_get_value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ko-KR" sz="1800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1634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46.1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exif_mnote_data_olympus_load</a:t>
                      </a:r>
                      <a:endParaRPr lang="ko-KR" sz="1800" b="1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  <a:endParaRPr lang="ko-KR" sz="1800" kern="1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1730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48.8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exif_loader_write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  <a:latin typeface="Arial" pitchFamily="34" charset="0"/>
                          <a:cs typeface="Arial" pitchFamily="34" charset="0"/>
                        </a:rPr>
                        <a:t>92</a:t>
                      </a:r>
                      <a:endParaRPr lang="ko-KR" sz="1800" kern="10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1822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51.4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exif_data_load_data_content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72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1894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tc>
                  <a:txBody>
                    <a:bodyPr/>
                    <a:lstStyle/>
                    <a:p>
                      <a:pPr algn="r" fontAlgn="ctr" latinLnBrk="1">
                        <a:lnSpc>
                          <a:spcPts val="165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53.5</a:t>
                      </a:r>
                      <a:endParaRPr lang="ko-KR" sz="1800" kern="100" dirty="0">
                        <a:effectLst/>
                        <a:latin typeface="Arial" pitchFamily="34" charset="0"/>
                        <a:ea typeface="맑은 고딕"/>
                        <a:cs typeface="Arial" pitchFamily="34" charset="0"/>
                      </a:endParaRPr>
                    </a:p>
                  </a:txBody>
                  <a:tcPr marL="68580" marR="6858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5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Result </a:t>
            </a:r>
            <a:r>
              <a:rPr lang="en-US" altLang="ko-KR" dirty="0" smtClean="0"/>
              <a:t>of Maker Note (1/2)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19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285720" y="4869160"/>
            <a:ext cx="8429655" cy="1560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KLEE detected 1 null-pointer-dereference </a:t>
            </a:r>
          </a:p>
          <a:p>
            <a:r>
              <a:rPr lang="en-US" altLang="ko-KR" dirty="0" smtClean="0"/>
              <a:t>CREST-BV detected the null-pointer-dereference bug and 4 divide-by-zero bugs</a:t>
            </a:r>
            <a:endParaRPr lang="ko-KR" altLang="en-US" dirty="0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011171"/>
              </p:ext>
            </p:extLst>
          </p:nvPr>
        </p:nvGraphicFramePr>
        <p:xfrm>
          <a:off x="3830653" y="836712"/>
          <a:ext cx="5292635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63013"/>
              </p:ext>
            </p:extLst>
          </p:nvPr>
        </p:nvGraphicFramePr>
        <p:xfrm>
          <a:off x="-324544" y="980727"/>
          <a:ext cx="4752528" cy="356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99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Content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Motivation </a:t>
            </a:r>
            <a:r>
              <a:rPr lang="en-US" altLang="ko-KR" dirty="0"/>
              <a:t>and project scope</a:t>
            </a:r>
          </a:p>
          <a:p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/>
              <a:t> case study</a:t>
            </a:r>
          </a:p>
          <a:p>
            <a:r>
              <a:rPr lang="en-US" altLang="ko-KR" dirty="0"/>
              <a:t>Lessons learned and 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65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Result of Maker </a:t>
            </a:r>
            <a:r>
              <a:rPr lang="en-US" altLang="ko-KR" dirty="0" smtClean="0"/>
              <a:t>Note 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20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3"/>
          <p:cNvSpPr>
            <a:spLocks noGrp="1"/>
          </p:cNvSpPr>
          <p:nvPr>
            <p:ph sz="quarter" idx="13"/>
          </p:nvPr>
        </p:nvSpPr>
        <p:spPr>
          <a:xfrm>
            <a:off x="285720" y="1094346"/>
            <a:ext cx="8429655" cy="5214974"/>
          </a:xfrm>
        </p:spPr>
        <p:txBody>
          <a:bodyPr/>
          <a:lstStyle/>
          <a:p>
            <a:r>
              <a:rPr lang="en-US" altLang="ko-KR" dirty="0" smtClean="0"/>
              <a:t>Null-pointer-dereference bug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Divide-by-zero </a:t>
            </a:r>
            <a:r>
              <a:rPr lang="en-US" altLang="ko-KR" dirty="0"/>
              <a:t>bug (</a:t>
            </a:r>
            <a:r>
              <a:rPr lang="en-US" altLang="ko-KR" dirty="0" smtClean="0"/>
              <a:t>CVE-2012-2837)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9600" y="1616601"/>
            <a:ext cx="7202760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mnote_canon_tag_get_description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() </a:t>
            </a:r>
            <a:r>
              <a:rPr lang="en-US" altLang="ko-KR" sz="16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mnote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-canon-</a:t>
            </a:r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tag.c</a:t>
            </a:r>
            <a:endParaRPr lang="en-US" altLang="ko-KR" sz="1600" dirty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1: table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{ …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2:   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{MNOTE_CANON_TAG_CUSTOM_FUNCS, "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CustomFunctions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_("Custom Functions"), ""},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  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{0, NULL, NULL, NULL</a:t>
            </a:r>
            <a:r>
              <a:rPr lang="en-US" altLang="ko-K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// Last table entry</a:t>
            </a:r>
            <a:endParaRPr lang="en-US" altLang="ko-K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:for(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(table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(table[0]);i++)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5: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//t is a maker note tag read from an image 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6: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if (table[i].tag==t) {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7:  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//Null-pointer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dereference occurs when t is 0!!!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8:  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*table[i].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description)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9: 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"";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600" y="5171127"/>
            <a:ext cx="7202760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mnote_olympus_entry_get_value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() in </a:t>
            </a:r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mnote-olympus-entry.c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1:vr=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exif_get_rational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2://Added for concolic testing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3:assert(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vr.denominator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!=0);</a:t>
            </a:r>
          </a:p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4:a =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vr.numerator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vr.denominator</a:t>
            </a:r>
            <a:r>
              <a:rPr lang="en-US" altLang="ko-K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ko-KR" alt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Total result (Baseline + </a:t>
            </a:r>
            <a:r>
              <a:rPr lang="en-US" altLang="ko-KR" dirty="0" err="1" smtClean="0"/>
              <a:t>MakerNote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848600" cy="188976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Different testing strategies improve coverage</a:t>
            </a:r>
          </a:p>
          <a:p>
            <a:r>
              <a:rPr lang="en-US" altLang="ko-KR" sz="2400" dirty="0" smtClean="0"/>
              <a:t>Total # of covered branches: 1717 (</a:t>
            </a:r>
            <a:r>
              <a:rPr lang="en-US" altLang="ko-KR" sz="2400" dirty="0" smtClean="0">
                <a:solidFill>
                  <a:srgbClr val="FF0000"/>
                </a:solidFill>
              </a:rPr>
              <a:t>46.5</a:t>
            </a:r>
            <a:r>
              <a:rPr lang="en-US" altLang="ko-KR" sz="2400" dirty="0" smtClean="0"/>
              <a:t>%) among 3696 branches in </a:t>
            </a:r>
            <a:r>
              <a:rPr lang="en-US" altLang="ko-KR" sz="2400" dirty="0" smtClean="0">
                <a:solidFill>
                  <a:srgbClr val="FF0000"/>
                </a:solidFill>
              </a:rPr>
              <a:t>1.5</a:t>
            </a:r>
            <a:r>
              <a:rPr lang="en-US" altLang="ko-KR" sz="2400" dirty="0" smtClean="0"/>
              <a:t> days</a:t>
            </a:r>
          </a:p>
          <a:p>
            <a:pPr lvl="1"/>
            <a:r>
              <a:rPr lang="en-US" altLang="ko-KR" sz="2000" dirty="0" smtClean="0"/>
              <a:t>110 branches are covered by only the Baseline strategy</a:t>
            </a:r>
          </a:p>
          <a:p>
            <a:pPr lvl="1"/>
            <a:r>
              <a:rPr lang="en-US" altLang="ko-KR" sz="2000" dirty="0" smtClean="0"/>
              <a:t>734 branches are covered by only the </a:t>
            </a:r>
            <a:r>
              <a:rPr lang="en-US" altLang="ko-KR" sz="2000" dirty="0" err="1" smtClean="0"/>
              <a:t>MakerNote</a:t>
            </a:r>
            <a:r>
              <a:rPr lang="en-US" altLang="ko-KR" sz="2000" dirty="0" smtClean="0"/>
              <a:t> strategy</a:t>
            </a:r>
          </a:p>
          <a:p>
            <a:pPr lvl="1"/>
            <a:r>
              <a:rPr lang="en-US" altLang="ko-KR" sz="2000" dirty="0" smtClean="0"/>
              <a:t>873 branches are covered by both</a:t>
            </a:r>
          </a:p>
          <a:p>
            <a:r>
              <a:rPr lang="en-US" altLang="ko-KR" dirty="0" smtClean="0"/>
              <a:t>In fact, we generated test cases quicker by using multiple machines </a:t>
            </a:r>
          </a:p>
          <a:p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14158" y="4527376"/>
            <a:ext cx="525973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46594" y="5157232"/>
            <a:ext cx="3050894" cy="1427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170494" y="5132055"/>
            <a:ext cx="3546194" cy="1427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49488" y="567037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110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7288" y="566608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873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7488" y="566608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734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4608835"/>
            <a:ext cx="113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1979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3194" y="414637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Branches universe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2794" y="479350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Strategy1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4394" y="479350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Strategy2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Comparison between CREST-BV and Prevent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22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Prevent failed to detect bugs detected by concolic testing</a:t>
            </a:r>
            <a:endParaRPr lang="en-US" altLang="ko-KR" sz="2800" dirty="0"/>
          </a:p>
          <a:p>
            <a:pPr lvl="1"/>
            <a:r>
              <a:rPr lang="en-US" altLang="ko-KR" sz="2400" dirty="0"/>
              <a:t>Prevent generated 14 false </a:t>
            </a:r>
            <a:r>
              <a:rPr lang="en-US" altLang="ko-KR" sz="2400" dirty="0" smtClean="0"/>
              <a:t>warnings out of total 15 warnings</a:t>
            </a:r>
            <a:endParaRPr lang="en-US" altLang="ko-KR" sz="2400" dirty="0"/>
          </a:p>
          <a:p>
            <a:endParaRPr lang="en-US" altLang="ko-KR" sz="1600" dirty="0" smtClean="0"/>
          </a:p>
          <a:p>
            <a:r>
              <a:rPr lang="en-US" altLang="ko-KR" sz="2800" dirty="0" smtClean="0"/>
              <a:t>Prevent detected the following null-pointer dereference bug in 5 minutes</a:t>
            </a:r>
          </a:p>
          <a:p>
            <a:pPr lvl="1"/>
            <a:r>
              <a:rPr lang="en-US" altLang="ko-KR" sz="2400" dirty="0" smtClean="0"/>
              <a:t>KLEE/CREST-BV did not </a:t>
            </a:r>
            <a:r>
              <a:rPr lang="en-US" altLang="ko-KR" sz="2400" dirty="0"/>
              <a:t>detect </a:t>
            </a:r>
            <a:r>
              <a:rPr lang="en-US" altLang="ko-KR" sz="2400" dirty="0" smtClean="0"/>
              <a:t>the bug because </a:t>
            </a:r>
            <a:r>
              <a:rPr lang="en-US" altLang="ko-KR" sz="2400" dirty="0"/>
              <a:t>our test driver program does not call the buggy </a:t>
            </a:r>
            <a:r>
              <a:rPr lang="en-US" altLang="ko-KR" sz="2400" dirty="0" smtClean="0"/>
              <a:t>function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41168"/>
            <a:ext cx="69091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8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Summary of the Challenges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52400" y="1083528"/>
            <a:ext cx="8763000" cy="4937760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Libexif</a:t>
            </a:r>
            <a:r>
              <a:rPr lang="en-US" altLang="ko-KR" sz="2400" dirty="0" smtClean="0"/>
              <a:t> is a hard target for </a:t>
            </a:r>
            <a:r>
              <a:rPr lang="en-US" altLang="ko-KR" sz="2400" dirty="0" err="1" smtClean="0"/>
              <a:t>concolic</a:t>
            </a:r>
            <a:r>
              <a:rPr lang="en-US" altLang="ko-KR" sz="2400" dirty="0" smtClean="0"/>
              <a:t> testing</a:t>
            </a:r>
          </a:p>
          <a:p>
            <a:pPr lvl="1"/>
            <a:r>
              <a:rPr lang="en-US" altLang="ko-KR" sz="2000" dirty="0" smtClean="0"/>
              <a:t>Hard to specify assertions</a:t>
            </a:r>
          </a:p>
          <a:p>
            <a:pPr lvl="2"/>
            <a:r>
              <a:rPr lang="en-US" altLang="ko-KR" sz="2000" dirty="0" smtClean="0"/>
              <a:t>Requirement specification is very large and complex (182 page official documents + unofficial maker note specifications) </a:t>
            </a:r>
          </a:p>
          <a:p>
            <a:pPr lvl="2"/>
            <a:r>
              <a:rPr lang="en-US" altLang="ko-KR" sz="2000" dirty="0" smtClean="0"/>
              <a:t>Code size is large (14k LOC) and components are hard to understand due to strong connectivity</a:t>
            </a:r>
          </a:p>
          <a:p>
            <a:pPr lvl="1"/>
            <a:r>
              <a:rPr lang="en-US" altLang="ko-KR" sz="2000" dirty="0" smtClean="0"/>
              <a:t>Hard to generate valid inputs</a:t>
            </a:r>
          </a:p>
          <a:p>
            <a:pPr lvl="2"/>
            <a:r>
              <a:rPr lang="en-US" altLang="ko-KR" sz="2000" dirty="0" err="1" smtClean="0"/>
              <a:t>Libexif</a:t>
            </a:r>
            <a:r>
              <a:rPr lang="en-US" altLang="ko-KR" sz="2000" dirty="0" smtClean="0"/>
              <a:t> requires strictly structured/formatted input</a:t>
            </a:r>
          </a:p>
          <a:p>
            <a:pPr lvl="3"/>
            <a:r>
              <a:rPr lang="en-US" altLang="ko-KR" sz="1800" dirty="0" smtClean="0"/>
              <a:t>If any one byte of an EXIF header input violates EXIT structure, that entire input is thrown away</a:t>
            </a:r>
          </a:p>
          <a:p>
            <a:pPr lvl="1"/>
            <a:r>
              <a:rPr lang="en-US" altLang="ko-KR" sz="2000" dirty="0" smtClean="0"/>
              <a:t>Search space is very large  </a:t>
            </a:r>
          </a:p>
          <a:p>
            <a:pPr lvl="2"/>
            <a:r>
              <a:rPr lang="en-US" altLang="ko-KR" sz="2000" dirty="0" smtClean="0"/>
              <a:t>10,000 test cases are too little compared to </a:t>
            </a:r>
            <a:br>
              <a:rPr lang="en-US" altLang="ko-KR" sz="2000" dirty="0" smtClean="0"/>
            </a:br>
            <a:r>
              <a:rPr lang="en-US" altLang="ko-KR" sz="2000" dirty="0" smtClean="0"/>
              <a:t>a number of all possible execution paths of </a:t>
            </a:r>
            <a:br>
              <a:rPr lang="en-US" altLang="ko-KR" sz="2000" dirty="0" smtClean="0"/>
            </a:br>
            <a:r>
              <a:rPr lang="en-US" altLang="ko-KR" sz="2000" dirty="0" smtClean="0"/>
              <a:t>a large program such as </a:t>
            </a:r>
            <a:r>
              <a:rPr lang="en-US" altLang="ko-KR" sz="2000" dirty="0" err="1" smtClean="0"/>
              <a:t>libexif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For example, in another study,  700,000 </a:t>
            </a:r>
            <a:br>
              <a:rPr lang="en-US" altLang="ko-KR" sz="2000" dirty="0" smtClean="0"/>
            </a:br>
            <a:r>
              <a:rPr lang="en-US" altLang="ko-KR" sz="2000" dirty="0" smtClean="0"/>
              <a:t>test cases for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altLang="ko-KR" sz="2000" dirty="0" smtClean="0"/>
              <a:t> ( 12k lines) covers </a:t>
            </a:r>
            <a:br>
              <a:rPr lang="en-US" altLang="ko-KR" sz="2000" dirty="0" smtClean="0"/>
            </a:br>
            <a:r>
              <a:rPr lang="en-US" altLang="ko-KR" sz="2000" dirty="0" smtClean="0"/>
              <a:t>only 42% of branches.</a:t>
            </a:r>
          </a:p>
          <a:p>
            <a:pPr lvl="2"/>
            <a:endParaRPr lang="en-US" altLang="ko-K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629150"/>
            <a:ext cx="31623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Lessons Learned from Real-world Application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24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Practical strength </a:t>
            </a:r>
            <a:r>
              <a:rPr lang="en-US" altLang="ko-KR" dirty="0"/>
              <a:t>of </a:t>
            </a:r>
            <a:r>
              <a:rPr lang="en-US" altLang="ko-KR" dirty="0" smtClean="0"/>
              <a:t>concolic </a:t>
            </a:r>
            <a:r>
              <a:rPr lang="en-US" altLang="ko-KR" dirty="0"/>
              <a:t>testing </a:t>
            </a:r>
          </a:p>
          <a:p>
            <a:pPr lvl="1"/>
            <a:r>
              <a:rPr lang="en-US" altLang="ko-KR" dirty="0"/>
              <a:t>1 null-pointer dereference, 1 out-of-bound memory access, and 4 </a:t>
            </a:r>
            <a:r>
              <a:rPr lang="en-US" altLang="ko-KR" dirty="0" smtClean="0"/>
              <a:t>divide-by-zero </a:t>
            </a:r>
            <a:r>
              <a:rPr lang="en-US" altLang="ko-KR" dirty="0"/>
              <a:t>in </a:t>
            </a:r>
            <a:r>
              <a:rPr lang="en-US" altLang="ko-KR" dirty="0" smtClean="0"/>
              <a:t>4 man-weeks</a:t>
            </a:r>
            <a:endParaRPr lang="en-US" altLang="ko-KR" dirty="0"/>
          </a:p>
          <a:p>
            <a:pPr lvl="1"/>
            <a:r>
              <a:rPr lang="en-US" altLang="ko-KR" dirty="0"/>
              <a:t>Note that 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/>
              <a:t> is very popular </a:t>
            </a:r>
            <a:r>
              <a:rPr lang="en-US" altLang="ko-KR"/>
              <a:t>OSS </a:t>
            </a:r>
            <a:r>
              <a:rPr lang="en-US" altLang="ko-KR" smtClean="0"/>
              <a:t>used by </a:t>
            </a:r>
            <a:r>
              <a:rPr lang="en-US" altLang="ko-KR" dirty="0"/>
              <a:t>millions of users</a:t>
            </a:r>
          </a:p>
          <a:p>
            <a:pPr lvl="2"/>
            <a:r>
              <a:rPr lang="en-US" altLang="ko-KR" dirty="0"/>
              <a:t>we did not have background on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 smtClean="0"/>
              <a:t>!!!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Importance </a:t>
            </a:r>
            <a:r>
              <a:rPr lang="en-US" altLang="ko-KR" dirty="0"/>
              <a:t>of </a:t>
            </a:r>
            <a:r>
              <a:rPr lang="en-US" altLang="ko-KR" dirty="0" smtClean="0"/>
              <a:t>testing strategy</a:t>
            </a:r>
            <a:endParaRPr lang="en-US" altLang="ko-KR" dirty="0"/>
          </a:p>
          <a:p>
            <a:pPr lvl="1"/>
            <a:r>
              <a:rPr lang="en-US" altLang="ko-KR" dirty="0"/>
              <a:t>Still state space explosion is a big obstacle</a:t>
            </a:r>
          </a:p>
          <a:p>
            <a:pPr lvl="1"/>
            <a:r>
              <a:rPr lang="en-US" altLang="ko-KR" dirty="0"/>
              <a:t>Average length of symbolic path formula = </a:t>
            </a:r>
            <a:r>
              <a:rPr lang="en-US" altLang="ko-KR" dirty="0" smtClean="0"/>
              <a:t>100(baseline strategy)</a:t>
            </a:r>
          </a:p>
          <a:p>
            <a:pPr marL="457200" lvl="1" indent="0">
              <a:buNone/>
            </a:pPr>
            <a:r>
              <a:rPr lang="en-US" altLang="ko-KR" dirty="0" smtClean="0"/>
              <a:t>=&gt; In </a:t>
            </a:r>
            <a:r>
              <a:rPr lang="en-US" altLang="ko-KR" dirty="0"/>
              <a:t>theory, there </a:t>
            </a:r>
            <a:r>
              <a:rPr lang="en-US" altLang="ko-KR" dirty="0" smtClean="0"/>
              <a:t>can exist 2</a:t>
            </a:r>
            <a:r>
              <a:rPr lang="en-US" altLang="ko-KR" baseline="30000" dirty="0" smtClean="0"/>
              <a:t>100  </a:t>
            </a:r>
            <a:r>
              <a:rPr lang="en-US" altLang="ko-KR" dirty="0" smtClean="0"/>
              <a:t> different execution paths</a:t>
            </a:r>
          </a:p>
          <a:p>
            <a:pPr marL="457200" lvl="1" indent="0">
              <a:buNone/>
            </a:pPr>
            <a:endParaRPr lang="ko-KR" altLang="en-US" baseline="30000" dirty="0"/>
          </a:p>
          <a:p>
            <a:r>
              <a:rPr lang="en-US" altLang="ko-KR" dirty="0" smtClean="0"/>
              <a:t>Advantages of CREST-BV over KLEE and Prevent</a:t>
            </a:r>
          </a:p>
          <a:p>
            <a:pPr lvl="1"/>
            <a:r>
              <a:rPr lang="en-US" altLang="ko-KR" dirty="0" smtClean="0"/>
              <a:t>Concolic testing can supplement static analysis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6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Talk Summary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3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36314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Industry</a:t>
            </a:r>
            <a:r>
              <a:rPr lang="ko-KR" altLang="en-US" dirty="0" smtClean="0"/>
              <a:t> </a:t>
            </a:r>
            <a:r>
              <a:rPr lang="en-US" altLang="ko-KR" dirty="0" smtClean="0"/>
              <a:t>builds products based on OSS heavily</a:t>
            </a:r>
          </a:p>
          <a:p>
            <a:r>
              <a:rPr lang="en-US" altLang="ko-KR" dirty="0" smtClean="0"/>
              <a:t>Concolic testing is a good technique for </a:t>
            </a:r>
            <a:r>
              <a:rPr lang="en-US" altLang="ko-KR" b="1" dirty="0" smtClean="0">
                <a:solidFill>
                  <a:schemeClr val="tx2"/>
                </a:solidFill>
              </a:rPr>
              <a:t>testing open source programs with modest effort</a:t>
            </a:r>
          </a:p>
          <a:p>
            <a:pPr lvl="1"/>
            <a:r>
              <a:rPr lang="en-US" altLang="ko-KR" dirty="0" smtClean="0"/>
              <a:t>We applied concolic testing to an open-source program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 smtClean="0"/>
              <a:t> and detected 6 crash bugs in 4 man-week (reported 2 security bugs to CVE)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12" descr="http://cfile26.uf.tistory.com/image/1676F43B4D69449C0F22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71676"/>
            <a:ext cx="2016224" cy="21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45886"/>
            <a:ext cx="1952250" cy="62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27" y="5473395"/>
            <a:ext cx="1947947" cy="74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i.telegraph.co.uk/multimedia/archive/02210/galaxy3b_2210472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" y="4765208"/>
            <a:ext cx="2627784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2.google.com/images?q=tbn:ANd9GcQdjRkTJNkyHDezDbHvin9NqROD0DWSa2np7SEm0WIX714i5TB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23" y="4966415"/>
            <a:ext cx="2012785" cy="1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4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Effective SW code testing is expensive</a:t>
            </a:r>
          </a:p>
          <a:p>
            <a:pPr lvl="1"/>
            <a:r>
              <a:rPr lang="en-US" altLang="ko-KR" sz="3200" dirty="0" smtClean="0"/>
              <a:t>Test oracle should be defined</a:t>
            </a:r>
          </a:p>
          <a:p>
            <a:pPr lvl="2"/>
            <a:r>
              <a:rPr lang="en-US" altLang="ko-KR" sz="2800" dirty="0" smtClean="0"/>
              <a:t>Explicit high-level requirements are necessary</a:t>
            </a:r>
          </a:p>
          <a:p>
            <a:pPr lvl="2"/>
            <a:r>
              <a:rPr lang="en-US" altLang="ko-KR" sz="2800" dirty="0" smtClean="0"/>
              <a:t>Target code knowledge is necessary to insert concrete low-level assert</a:t>
            </a:r>
          </a:p>
          <a:p>
            <a:pPr lvl="1"/>
            <a:r>
              <a:rPr lang="en-US" altLang="ko-KR" sz="3200" dirty="0" smtClean="0"/>
              <a:t>High test coverage should be achieved</a:t>
            </a:r>
          </a:p>
          <a:p>
            <a:pPr lvl="2"/>
            <a:r>
              <a:rPr lang="en-US" altLang="ko-KR" sz="2800" dirty="0" smtClean="0"/>
              <a:t>Deep understanding of target code is necessary to write test cases that achieve high coverage</a:t>
            </a:r>
          </a:p>
          <a:p>
            <a:pPr lvl="2"/>
            <a:endParaRPr lang="ko-KR" altLang="en-US" sz="28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3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Problems in the Current Industrial Practice (1/2)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5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Industry uses </a:t>
            </a:r>
            <a:r>
              <a:rPr lang="en-US" altLang="ko-KR" dirty="0"/>
              <a:t>many </a:t>
            </a:r>
            <a:r>
              <a:rPr lang="en-US" altLang="ko-KR" b="1" dirty="0">
                <a:solidFill>
                  <a:schemeClr val="tx2"/>
                </a:solidFill>
              </a:rPr>
              <a:t>open source </a:t>
            </a:r>
            <a:r>
              <a:rPr lang="en-US" altLang="ko-KR" b="1" dirty="0" smtClean="0">
                <a:solidFill>
                  <a:schemeClr val="tx2"/>
                </a:solidFill>
              </a:rPr>
              <a:t>software(OSS) </a:t>
            </a:r>
            <a:r>
              <a:rPr lang="en-US" altLang="ko-KR" dirty="0" smtClean="0"/>
              <a:t>in their smartphone platforms</a:t>
            </a:r>
            <a:endParaRPr lang="en-US" altLang="ko-KR" dirty="0"/>
          </a:p>
          <a:p>
            <a:pPr lvl="1"/>
            <a:r>
              <a:rPr lang="en-US" altLang="ko-KR" dirty="0" smtClean="0"/>
              <a:t>Samsung’s cases: Android(30+ OSS packages), </a:t>
            </a:r>
            <a:r>
              <a:rPr lang="en-US" altLang="ko-KR" dirty="0" err="1" smtClean="0"/>
              <a:t>Tizen</a:t>
            </a:r>
            <a:r>
              <a:rPr lang="en-US" altLang="ko-KR" dirty="0" smtClean="0"/>
              <a:t>(40+ OSS packages)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Most </a:t>
            </a:r>
            <a:r>
              <a:rPr lang="en-US" altLang="ko-KR" dirty="0" smtClean="0"/>
              <a:t>of OSS  </a:t>
            </a:r>
            <a:r>
              <a:rPr lang="en-US" altLang="ko-KR" dirty="0"/>
              <a:t>are shipped in smartphones </a:t>
            </a:r>
            <a:r>
              <a:rPr lang="en-US" altLang="ko-KR" b="1" dirty="0">
                <a:solidFill>
                  <a:srgbClr val="FF0000"/>
                </a:solidFill>
              </a:rPr>
              <a:t>without </a:t>
            </a:r>
            <a:r>
              <a:rPr lang="en-US" altLang="ko-KR" b="1" dirty="0" smtClean="0">
                <a:solidFill>
                  <a:srgbClr val="FF0000"/>
                </a:solidFill>
              </a:rPr>
              <a:t>high quality </a:t>
            </a:r>
            <a:r>
              <a:rPr lang="en-US" altLang="ko-KR" b="1" dirty="0">
                <a:solidFill>
                  <a:srgbClr val="FF0000"/>
                </a:solidFill>
              </a:rPr>
              <a:t>assurance</a:t>
            </a: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6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Problems in the Current Industrial </a:t>
            </a:r>
            <a:r>
              <a:rPr lang="en-US" altLang="ko-KR" sz="3600" dirty="0" smtClean="0"/>
              <a:t>Practice (2/2)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6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Industry </a:t>
            </a:r>
            <a:r>
              <a:rPr lang="en-US" altLang="ko-KR" sz="2800" dirty="0"/>
              <a:t>does not have enough resources to test open source program code due to time constraints</a:t>
            </a:r>
          </a:p>
          <a:p>
            <a:pPr lvl="1"/>
            <a:r>
              <a:rPr lang="en-US" altLang="ko-KR" sz="2400" dirty="0" smtClean="0"/>
              <a:t>Field engineers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do not have deep knowledge of target program code</a:t>
            </a:r>
          </a:p>
          <a:p>
            <a:pPr lvl="1"/>
            <a:r>
              <a:rPr lang="en-US" altLang="ko-KR" sz="2400" dirty="0" smtClean="0"/>
              <a:t>Writing effective test cases is a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time-consuming</a:t>
            </a:r>
            <a:r>
              <a:rPr lang="en-US" altLang="ko-KR" sz="2400" dirty="0" smtClean="0"/>
              <a:t> task</a:t>
            </a:r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149080"/>
            <a:ext cx="7416824" cy="151216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</a:rPr>
              <a:t>Automated software testing techniques </a:t>
            </a:r>
            <a:r>
              <a:rPr lang="en-US" altLang="ko-KR" sz="2800" b="1" dirty="0">
                <a:solidFill>
                  <a:srgbClr val="FFFF00"/>
                </a:solidFill>
              </a:rPr>
              <a:t>with modest </a:t>
            </a:r>
            <a:r>
              <a:rPr lang="en-US" altLang="ko-KR" sz="2800" b="1" dirty="0" smtClean="0">
                <a:solidFill>
                  <a:srgbClr val="FFFF00"/>
                </a:solidFill>
              </a:rPr>
              <a:t>testing </a:t>
            </a:r>
            <a:r>
              <a:rPr lang="en-US" altLang="ko-KR" sz="2800" b="1" dirty="0">
                <a:solidFill>
                  <a:srgbClr val="FFFF00"/>
                </a:solidFill>
              </a:rPr>
              <a:t>setup effort</a:t>
            </a:r>
            <a:r>
              <a:rPr lang="en-US" altLang="ko-KR" sz="2800" dirty="0">
                <a:solidFill>
                  <a:srgbClr val="FFFF00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to </a:t>
            </a:r>
            <a:r>
              <a:rPr lang="en-US" altLang="ko-KR" sz="2800" dirty="0">
                <a:solidFill>
                  <a:schemeClr val="bg1"/>
                </a:solidFill>
              </a:rPr>
              <a:t>test open source program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41964" y="4624974"/>
            <a:ext cx="432048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Scope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7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Goal: To </a:t>
            </a:r>
            <a:r>
              <a:rPr lang="en-US" altLang="ko-KR" b="1" dirty="0">
                <a:solidFill>
                  <a:schemeClr val="tx2"/>
                </a:solidFill>
              </a:rPr>
              <a:t>evaluate effectiveness and efficiency </a:t>
            </a:r>
            <a:r>
              <a:rPr lang="en-US" altLang="ko-KR" dirty="0"/>
              <a:t>of concolic </a:t>
            </a:r>
            <a:r>
              <a:rPr lang="en-US" altLang="ko-KR" dirty="0" smtClean="0"/>
              <a:t>testing for testing open </a:t>
            </a:r>
            <a:r>
              <a:rPr lang="en-US" altLang="ko-KR" dirty="0"/>
              <a:t>source </a:t>
            </a:r>
            <a:r>
              <a:rPr lang="en-US" altLang="ko-KR" dirty="0" smtClean="0"/>
              <a:t>programs</a:t>
            </a:r>
          </a:p>
          <a:p>
            <a:endParaRPr lang="en-US" altLang="ko-KR" dirty="0"/>
          </a:p>
          <a:p>
            <a:r>
              <a:rPr lang="en-US" altLang="ko-KR" dirty="0"/>
              <a:t>Our team: 1 professor, 2 graduate students, and 1 Samsung Electronics senior engineer</a:t>
            </a:r>
          </a:p>
          <a:p>
            <a:pPr lvl="1"/>
            <a:r>
              <a:rPr lang="en-US" altLang="ko-KR" dirty="0"/>
              <a:t>Total M/M: 4 persons </a:t>
            </a:r>
            <a:r>
              <a:rPr lang="en-US" altLang="ko-KR" dirty="0">
                <a:latin typeface="cmsy10"/>
              </a:rPr>
              <a:t>£</a:t>
            </a:r>
            <a:r>
              <a:rPr lang="en-US" altLang="ko-KR" dirty="0"/>
              <a:t> 1 week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We tested </a:t>
            </a:r>
            <a:r>
              <a:rPr lang="en-US" altLang="ko-KR" b="1" dirty="0" smtClean="0">
                <a:solidFill>
                  <a:schemeClr val="tx2"/>
                </a:solidFill>
              </a:rPr>
              <a:t>an open source program </a:t>
            </a:r>
            <a:r>
              <a:rPr lang="en-US" altLang="ko-KR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 smtClean="0"/>
              <a:t> used by Samsung smart phones</a:t>
            </a:r>
          </a:p>
          <a:p>
            <a:pPr lvl="1"/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 smtClean="0"/>
              <a:t> consists of </a:t>
            </a:r>
            <a:r>
              <a:rPr lang="en-US" altLang="ko-KR" dirty="0" smtClean="0">
                <a:cs typeface="Calibri" pitchFamily="34" charset="0"/>
              </a:rPr>
              <a:t>238 functions in C (14KLOC, 3696 branches)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 used </a:t>
            </a:r>
            <a:r>
              <a:rPr lang="en-US" altLang="ko-KR" b="1" dirty="0" smtClean="0">
                <a:solidFill>
                  <a:schemeClr val="tx2"/>
                </a:solidFill>
              </a:rPr>
              <a:t>CREST-BV and KLEE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/>
              <a:t>as concolic testing tools and </a:t>
            </a:r>
            <a:r>
              <a:rPr lang="en-US" altLang="ko-KR" dirty="0" err="1" smtClean="0"/>
              <a:t>Coverity</a:t>
            </a:r>
            <a:r>
              <a:rPr lang="en-US" altLang="ko-KR" dirty="0" smtClean="0"/>
              <a:t> Prevent as a static analysis tool</a:t>
            </a:r>
          </a:p>
          <a:p>
            <a:pPr lvl="1"/>
            <a:r>
              <a:rPr lang="en-US" altLang="ko-KR" dirty="0" smtClean="0"/>
              <a:t>We compared CREST-BV and </a:t>
            </a:r>
            <a:r>
              <a:rPr lang="en-US" altLang="ko-KR" dirty="0" err="1" smtClean="0"/>
              <a:t>Coverity</a:t>
            </a:r>
            <a:r>
              <a:rPr lang="en-US" altLang="ko-KR" dirty="0" smtClean="0"/>
              <a:t> Prevent in terms of bug detection capability</a:t>
            </a:r>
          </a:p>
          <a:p>
            <a:pPr lvl="1"/>
            <a:r>
              <a:rPr lang="en-US" altLang="ko-KR" dirty="0" smtClean="0"/>
              <a:t>We compared the two concolic testing tools in terms of TC generation speed and bug detection capability</a:t>
            </a:r>
          </a:p>
          <a:p>
            <a:pPr lvl="1"/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CREST-BV and KLEE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8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ea typeface="굴림" pitchFamily="50" charset="-127"/>
              </a:rPr>
              <a:t>CREST-BV and KLEE are concolic testing tools 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They can analyze target C programs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They are open source tools</a:t>
            </a: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CREST-BV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An extended version of CREST with bit-vector support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Instrumentation-based concolic testing tool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Insert probes to extract symbolic path formula</a:t>
            </a: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KLEE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Implemented on top of the LLVM virtual machine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Modify VM to extract symbolic path formula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Implements POSIX file system environment model</a:t>
            </a:r>
          </a:p>
          <a:p>
            <a:pPr lvl="1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3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Effectiveness of Concolic Testing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 Provable SW Lab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9</a:t>
            </a:fld>
            <a:r>
              <a:rPr lang="en-US" altLang="ko-KR" dirty="0" smtClean="0"/>
              <a:t>/70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Concolic testing is </a:t>
            </a:r>
            <a:r>
              <a:rPr lang="en-US" altLang="ko-KR" b="1" dirty="0" smtClean="0">
                <a:solidFill>
                  <a:schemeClr val="tx2"/>
                </a:solidFill>
              </a:rPr>
              <a:t>effective to detect hidden bugs </a:t>
            </a:r>
            <a:r>
              <a:rPr lang="en-US" altLang="ko-KR" dirty="0" smtClean="0"/>
              <a:t>in open-source programs </a:t>
            </a:r>
            <a:r>
              <a:rPr lang="en-US" altLang="ko-KR" b="1" dirty="0" smtClean="0">
                <a:solidFill>
                  <a:schemeClr val="tx2"/>
                </a:solidFill>
              </a:rPr>
              <a:t>with modest effort</a:t>
            </a:r>
          </a:p>
          <a:p>
            <a:pPr lvl="1"/>
            <a:r>
              <a:rPr lang="en-US" altLang="ko-KR" dirty="0" smtClean="0"/>
              <a:t>We took only </a:t>
            </a:r>
            <a:r>
              <a:rPr lang="en-US" altLang="ko-KR" b="1" dirty="0" smtClean="0">
                <a:solidFill>
                  <a:schemeClr val="tx2"/>
                </a:solidFill>
              </a:rPr>
              <a:t>1 week </a:t>
            </a:r>
            <a:r>
              <a:rPr lang="en-US" altLang="ko-KR" dirty="0" smtClean="0"/>
              <a:t>to </a:t>
            </a:r>
            <a:r>
              <a:rPr lang="en-US" altLang="ko-KR" b="1" dirty="0" smtClean="0">
                <a:solidFill>
                  <a:schemeClr val="tx2"/>
                </a:solidFill>
              </a:rPr>
              <a:t>detect 6 crash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bugs</a:t>
            </a:r>
            <a:r>
              <a:rPr lang="en-US" altLang="ko-KR" dirty="0" smtClean="0"/>
              <a:t> in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libexif</a:t>
            </a:r>
            <a:r>
              <a:rPr lang="en-US" altLang="ko-KR" dirty="0" smtClean="0"/>
              <a:t> without background of the target program</a:t>
            </a:r>
          </a:p>
          <a:p>
            <a:pPr lvl="1"/>
            <a:r>
              <a:rPr lang="en-US" altLang="ko-KR" dirty="0" smtClean="0"/>
              <a:t>Previous case studies</a:t>
            </a:r>
          </a:p>
          <a:p>
            <a:pPr lvl="2"/>
            <a:r>
              <a:rPr lang="en-US" altLang="ko-KR" dirty="0"/>
              <a:t>Industrial Application of Concolic Testing on Embedded Software: Case </a:t>
            </a:r>
            <a:r>
              <a:rPr lang="en-US" altLang="ko-KR" dirty="0" smtClean="0"/>
              <a:t>Study, ICST 2012</a:t>
            </a:r>
            <a:endParaRPr lang="en-US" altLang="ko-KR" dirty="0"/>
          </a:p>
          <a:p>
            <a:pPr lvl="2"/>
            <a:r>
              <a:rPr lang="en-US" altLang="ko-KR" dirty="0"/>
              <a:t>Concolic Testing of the Multi-sector Read Operation for Flash Storage Platform </a:t>
            </a:r>
            <a:r>
              <a:rPr lang="en-US" altLang="ko-KR" dirty="0" smtClean="0"/>
              <a:t>Software, FACJ 2012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Concolic testing was </a:t>
            </a:r>
            <a:r>
              <a:rPr lang="en-US" altLang="ko-KR" b="1" dirty="0" smtClean="0">
                <a:solidFill>
                  <a:schemeClr val="tx2"/>
                </a:solidFill>
              </a:rPr>
              <a:t>more effective than static analysis </a:t>
            </a:r>
            <a:r>
              <a:rPr lang="en-US" altLang="ko-KR" dirty="0" smtClean="0"/>
              <a:t>in this project</a:t>
            </a:r>
          </a:p>
          <a:p>
            <a:pPr lvl="1"/>
            <a:r>
              <a:rPr lang="en-US" altLang="ko-KR" dirty="0" smtClean="0"/>
              <a:t>All the detected bugs were not detected by </a:t>
            </a:r>
            <a:r>
              <a:rPr lang="en-US" altLang="ko-KR" dirty="0" err="1" smtClean="0"/>
              <a:t>Coverity</a:t>
            </a:r>
            <a:r>
              <a:rPr lang="en-US" altLang="ko-KR" dirty="0" smtClean="0"/>
              <a:t> Prevent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7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inar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prstDash val="solid"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Seminar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prstDash val="solid"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Seminar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prstDash val="solid"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12680</TotalTime>
  <Words>1924</Words>
  <Application>Microsoft Office PowerPoint</Application>
  <PresentationFormat>화면 슬라이드 쇼(4:3)</PresentationFormat>
  <Paragraphs>371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43" baseType="lpstr">
      <vt:lpstr>Courier New</vt:lpstr>
      <vt:lpstr>돋움</vt:lpstr>
      <vt:lpstr>Arial Unicode MS</vt:lpstr>
      <vt:lpstr>Calibri</vt:lpstr>
      <vt:lpstr>맑은 고딕</vt:lpstr>
      <vt:lpstr>Wingdings 3</vt:lpstr>
      <vt:lpstr>Gill Sans MT</vt:lpstr>
      <vt:lpstr>SimSun</vt:lpstr>
      <vt:lpstr>Arial</vt:lpstr>
      <vt:lpstr>cmsy10</vt:lpstr>
      <vt:lpstr>굴림</vt:lpstr>
      <vt:lpstr>Bookman Old Style</vt:lpstr>
      <vt:lpstr>Microsoft Sans Serif</vt:lpstr>
      <vt:lpstr>Wingdings</vt:lpstr>
      <vt:lpstr>华文新魏</vt:lpstr>
      <vt:lpstr>Office 테마</vt:lpstr>
      <vt:lpstr>Seminar</vt:lpstr>
      <vt:lpstr>1_Seminar</vt:lpstr>
      <vt:lpstr>2_Seminar</vt:lpstr>
      <vt:lpstr>Industrial Application of Concolic Testing to Detect Crash Bugs - A Case Study on libexif </vt:lpstr>
      <vt:lpstr>Content</vt:lpstr>
      <vt:lpstr>Main Talk Summary</vt:lpstr>
      <vt:lpstr>Motivation</vt:lpstr>
      <vt:lpstr>Problems in the Current Industrial Practice (1/2)</vt:lpstr>
      <vt:lpstr>Problems in the Current Industrial Practice (2/2)</vt:lpstr>
      <vt:lpstr>Project Scope</vt:lpstr>
      <vt:lpstr>CREST-BV and KLEE</vt:lpstr>
      <vt:lpstr>Effectiveness of Concolic Testing</vt:lpstr>
      <vt:lpstr>EXchangeable Image file Format(EXIF)</vt:lpstr>
      <vt:lpstr>Exif structure</vt:lpstr>
      <vt:lpstr>Test Experiment Setting</vt:lpstr>
      <vt:lpstr>Testing Strategies</vt:lpstr>
      <vt:lpstr>Baseline Concolic Testing</vt:lpstr>
      <vt:lpstr>Testing Result of Baseline (1/2)</vt:lpstr>
      <vt:lpstr>Testing Result of Baseline (2/2)</vt:lpstr>
      <vt:lpstr>Focus on the Maker Note</vt:lpstr>
      <vt:lpstr>Rationale for the Focus on Maker Note </vt:lpstr>
      <vt:lpstr>Testing Result of Maker Note (1/2)</vt:lpstr>
      <vt:lpstr>Testing Result of Maker Note (2/2)</vt:lpstr>
      <vt:lpstr>Total result (Baseline + MakerNote)</vt:lpstr>
      <vt:lpstr>Comparison between CREST-BV and Prevent</vt:lpstr>
      <vt:lpstr>Summary of the Challenges</vt:lpstr>
      <vt:lpstr>Lessons Learned from Real-world Application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Windows 사용자</cp:lastModifiedBy>
  <cp:revision>862</cp:revision>
  <cp:lastPrinted>2012-05-31T09:19:21Z</cp:lastPrinted>
  <dcterms:created xsi:type="dcterms:W3CDTF">2008-08-23T08:36:32Z</dcterms:created>
  <dcterms:modified xsi:type="dcterms:W3CDTF">2020-04-15T14:14:56Z</dcterms:modified>
</cp:coreProperties>
</file>