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9" r:id="rId2"/>
  </p:sldMasterIdLst>
  <p:notesMasterIdLst>
    <p:notesMasterId r:id="rId15"/>
  </p:notesMasterIdLst>
  <p:sldIdLst>
    <p:sldId id="510" r:id="rId3"/>
    <p:sldId id="511" r:id="rId4"/>
    <p:sldId id="512" r:id="rId5"/>
    <p:sldId id="513" r:id="rId6"/>
    <p:sldId id="613" r:id="rId7"/>
    <p:sldId id="514" r:id="rId8"/>
    <p:sldId id="515" r:id="rId9"/>
    <p:sldId id="522" r:id="rId10"/>
    <p:sldId id="520" r:id="rId11"/>
    <p:sldId id="518" r:id="rId12"/>
    <p:sldId id="517" r:id="rId13"/>
    <p:sldId id="519" r:id="rId1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uyuyang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391" autoAdjust="0"/>
    <p:restoredTop sz="86876" autoAdjust="0"/>
  </p:normalViewPr>
  <p:slideViewPr>
    <p:cSldViewPr>
      <p:cViewPr varScale="1">
        <p:scale>
          <a:sx n="163" d="100"/>
          <a:sy n="163" d="100"/>
        </p:scale>
        <p:origin x="174" y="14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-2179" y="-86"/>
      </p:cViewPr>
      <p:guideLst>
        <p:guide orient="horz" pos="3223"/>
        <p:guide pos="22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137" cy="512222"/>
          </a:xfrm>
          <a:prstGeom prst="rect">
            <a:avLst/>
          </a:prstGeom>
        </p:spPr>
        <p:txBody>
          <a:bodyPr vert="horz" lIns="94754" tIns="47377" rIns="94754" bIns="473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0506" y="0"/>
            <a:ext cx="3077137" cy="512222"/>
          </a:xfrm>
          <a:prstGeom prst="rect">
            <a:avLst/>
          </a:prstGeom>
        </p:spPr>
        <p:txBody>
          <a:bodyPr vert="horz" lIns="94754" tIns="47377" rIns="94754" bIns="47377" rtlCol="0"/>
          <a:lstStyle>
            <a:lvl1pPr algn="r">
              <a:defRPr sz="1200"/>
            </a:lvl1pPr>
          </a:lstStyle>
          <a:p>
            <a:fld id="{5BE05CD4-7178-41AD-BA78-32B725B84C5D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4" tIns="47377" rIns="94754" bIns="4737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599" y="4862015"/>
            <a:ext cx="5680103" cy="4605085"/>
          </a:xfrm>
          <a:prstGeom prst="rect">
            <a:avLst/>
          </a:prstGeom>
        </p:spPr>
        <p:txBody>
          <a:bodyPr vert="horz" lIns="94754" tIns="47377" rIns="94754" bIns="4737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0755"/>
            <a:ext cx="3077137" cy="512222"/>
          </a:xfrm>
          <a:prstGeom prst="rect">
            <a:avLst/>
          </a:prstGeom>
        </p:spPr>
        <p:txBody>
          <a:bodyPr vert="horz" lIns="94754" tIns="47377" rIns="94754" bIns="473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0506" y="9720755"/>
            <a:ext cx="3077137" cy="512222"/>
          </a:xfrm>
          <a:prstGeom prst="rect">
            <a:avLst/>
          </a:prstGeom>
        </p:spPr>
        <p:txBody>
          <a:bodyPr vert="horz" lIns="94754" tIns="47377" rIns="94754" bIns="47377" rtlCol="0" anchor="b"/>
          <a:lstStyle>
            <a:lvl1pPr algn="r">
              <a:defRPr sz="1200"/>
            </a:lvl1pPr>
          </a:lstStyle>
          <a:p>
            <a:fld id="{87935BA9-F099-4ABF-B2CE-5A222ACE9C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3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35BA9-F099-4ABF-B2CE-5A222ACE9C4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75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With -F without -L, the last parameter of my_stat() at line 2 becomes true, since STYLE_LONG and</a:t>
            </a:r>
          </a:p>
          <a:p>
            <a:r>
              <a:rPr lang="en-US"/>
              <a:t>LIST_BLOCKS are constant masks to display files in a long format and with a block size respectively and none of them are enabled by -F. </a:t>
            </a:r>
          </a:p>
          <a:p>
            <a:endParaRPr lang="en-US"/>
          </a:p>
          <a:p>
            <a:r>
              <a:rPr lang="en-US"/>
              <a:t>Then, force_follow (the last formal parameter of my_stat()) becomes true and my_stat() obtains the status of linked instead of slnk, which violates the requirement for -F option. For example, busybox ls -F -i slnk does not display the ‘@’ mark for slnk and displays the inode number of linked.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35BA9-F099-4ABF-B2CE-5A222ACE9C4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35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35BA9-F099-4ABF-B2CE-5A222ACE9C4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45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35BA9-F099-4ABF-B2CE-5A222ACE9C4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3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>
                <a:latin typeface="Calibri" pitchFamily="34" charset="0"/>
                <a:cs typeface="Calibri" pitchFamily="34" charset="0"/>
              </a:rPr>
              <a:t>13K TCs  generated in 15 mins ( covered 68.6% branches (188/274) )</a:t>
            </a:r>
            <a:endParaRPr lang="en-US" altLang="ko-KR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35BA9-F099-4ABF-B2CE-5A222ACE9C4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81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35BA9-F099-4ABF-B2CE-5A222ACE9C4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32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35BA9-F099-4ABF-B2CE-5A222ACE9C4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256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2" indent="-283905">
              <a:spcBef>
                <a:spcPts val="621"/>
              </a:spcBef>
              <a:buClr>
                <a:schemeClr val="accent1"/>
              </a:buClr>
            </a:pPr>
            <a:r>
              <a:rPr lang="en-US" altLang="ko-KR" dirty="0">
                <a:latin typeface="Courier" pitchFamily="49" charset="0"/>
              </a:rPr>
              <a:t>S_ISLNK(mode)</a:t>
            </a:r>
            <a:r>
              <a:rPr lang="en-US" altLang="ko-KR" dirty="0"/>
              <a:t> : a macro used to check whether mode is a symbolic link.			</a:t>
            </a:r>
          </a:p>
          <a:p>
            <a:pPr marL="567811" lvl="4" indent="-283905">
              <a:spcBef>
                <a:spcPts val="621"/>
              </a:spcBef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en-US" sz="2400" dirty="0"/>
              <a:t>12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bit - 15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bit are used to indicate file type.</a:t>
            </a:r>
          </a:p>
          <a:p>
            <a:pPr marL="567811" lvl="4" indent="-283905">
              <a:spcBef>
                <a:spcPts val="621"/>
              </a:spcBef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en-US" sz="2400" dirty="0"/>
              <a:t>Flag 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0120000</a:t>
            </a:r>
            <a:r>
              <a:rPr lang="en-US" altLang="en-US" sz="2400" dirty="0"/>
              <a:t> means a symbolic link. (in octal format)</a:t>
            </a:r>
          </a:p>
          <a:p>
            <a:pPr marL="567811" lvl="4" indent="-283905">
              <a:spcBef>
                <a:spcPts val="621"/>
              </a:spcBef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ko-KR" sz="2400" dirty="0">
                <a:latin typeface="Courier New" pitchFamily="49" charset="0"/>
                <a:cs typeface="Courier New" pitchFamily="49" charset="0"/>
              </a:rPr>
              <a:t>unsigned char </a:t>
            </a:r>
            <a:r>
              <a:rPr lang="en-US" altLang="ko-KR" sz="2400" dirty="0" err="1">
                <a:latin typeface="Courier New" pitchFamily="49" charset="0"/>
                <a:cs typeface="Courier New" pitchFamily="49" charset="0"/>
              </a:rPr>
              <a:t>modemask</a:t>
            </a:r>
            <a:r>
              <a:rPr lang="en-US" altLang="ko-KR" sz="2400" dirty="0">
                <a:latin typeface="Courier New" pitchFamily="49" charset="0"/>
                <a:cs typeface="Courier New" pitchFamily="49" charset="0"/>
              </a:rPr>
              <a:t>[32] </a:t>
            </a:r>
            <a:r>
              <a:rPr lang="en-US" altLang="ko-KR" sz="2400" dirty="0"/>
              <a:t>is defined as the symbolic </a:t>
            </a:r>
            <a:r>
              <a:rPr lang="en-US" altLang="ko-KR" sz="2400" dirty="0">
                <a:latin typeface="Courier New" pitchFamily="49" charset="0"/>
                <a:cs typeface="Courier New" pitchFamily="49" charset="0"/>
              </a:rPr>
              <a:t>mode</a:t>
            </a:r>
            <a:r>
              <a:rPr lang="en-US" altLang="ko-KR" sz="2400" dirty="0"/>
              <a:t>.</a:t>
            </a:r>
          </a:p>
          <a:p>
            <a:pPr marL="567811" lvl="4" indent="-283905">
              <a:spcBef>
                <a:spcPts val="621"/>
              </a:spcBef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ko-KR" sz="2500" dirty="0"/>
              <a:t>Redefine </a:t>
            </a:r>
            <a:r>
              <a:rPr lang="en-US" altLang="ko-KR" sz="2400" dirty="0">
                <a:latin typeface="Courier New" pitchFamily="49" charset="0"/>
                <a:cs typeface="Courier New" pitchFamily="49" charset="0"/>
              </a:rPr>
              <a:t>S_ISLNK(mode)</a:t>
            </a:r>
            <a:r>
              <a:rPr lang="en-US" altLang="ko-KR" sz="2500" dirty="0"/>
              <a:t> by giving control on 12</a:t>
            </a:r>
            <a:r>
              <a:rPr lang="en-US" altLang="ko-KR" sz="2500" baseline="30000" dirty="0"/>
              <a:t>th</a:t>
            </a:r>
            <a:r>
              <a:rPr lang="en-US" altLang="ko-KR" sz="2500" dirty="0"/>
              <a:t> - 15</a:t>
            </a:r>
            <a:r>
              <a:rPr lang="en-US" altLang="ko-KR" sz="2500" baseline="30000" dirty="0"/>
              <a:t>th</a:t>
            </a:r>
            <a:r>
              <a:rPr lang="en-US" altLang="ko-KR" sz="2500" dirty="0"/>
              <a:t> elements of </a:t>
            </a:r>
            <a:r>
              <a:rPr lang="en-US" altLang="ko-KR" sz="2400" dirty="0" err="1">
                <a:latin typeface="Courier New" pitchFamily="49" charset="0"/>
                <a:cs typeface="Courier New" pitchFamily="49" charset="0"/>
              </a:rPr>
              <a:t>modemask</a:t>
            </a:r>
            <a:r>
              <a:rPr lang="en-US" altLang="ko-KR" sz="2500" dirty="0"/>
              <a:t>.</a:t>
            </a:r>
            <a:endParaRPr lang="en-US" altLang="ko-KR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35BA9-F099-4ABF-B2CE-5A222ACE9C4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89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35BA9-F099-4ABF-B2CE-5A222ACE9C4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287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35BA9-F099-4ABF-B2CE-5A222ACE9C4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4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1"/>
          <p:cNvSpPr/>
          <p:nvPr/>
        </p:nvSpPr>
        <p:spPr>
          <a:xfrm>
            <a:off x="0" y="6429396"/>
            <a:ext cx="9144000" cy="428604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4362456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/>
              <a:t>Click to edit Master subtitle style</a:t>
            </a:r>
            <a:endParaRPr kumimoji="0" lang="en-US" dirty="0"/>
          </a:p>
        </p:txBody>
      </p:sp>
      <p:sp>
        <p:nvSpPr>
          <p:cNvPr id="33" name="矩形 32"/>
          <p:cNvSpPr/>
          <p:nvPr/>
        </p:nvSpPr>
        <p:spPr>
          <a:xfrm>
            <a:off x="914400" y="4286256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4286256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28725" y="2438400"/>
            <a:ext cx="6858000" cy="15240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21" name="矩形 20"/>
          <p:cNvSpPr/>
          <p:nvPr/>
        </p:nvSpPr>
        <p:spPr>
          <a:xfrm>
            <a:off x="914400" y="2362200"/>
            <a:ext cx="7315200" cy="167640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14400" y="2362200"/>
            <a:ext cx="228600" cy="16764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31"/>
          <p:cNvSpPr/>
          <p:nvPr/>
        </p:nvSpPr>
        <p:spPr>
          <a:xfrm>
            <a:off x="0" y="0"/>
            <a:ext cx="9144000" cy="142852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副标题 8"/>
          <p:cNvSpPr txBox="1">
            <a:spLocks/>
          </p:cNvSpPr>
          <p:nvPr/>
        </p:nvSpPr>
        <p:spPr>
          <a:xfrm>
            <a:off x="1214414" y="521495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7447-9FCF-4F26-89C2-84A78DC61FF0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altLang="zh-CN"/>
              <a:t>Click icon to add picture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7447-9FCF-4F26-89C2-84A78DC61FF0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7447-9FCF-4F26-89C2-84A78DC61FF0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7447-9FCF-4F26-89C2-84A78DC61FF0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30E4EE-0C8F-4470-893C-9341BB193B67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2022-12-01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7847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AE205-845F-4DA3-9F70-64B2F41E1EAC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2022-12-01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Automated Unit Test Generation with Realistic Unit Context Synthesis for Low False Alarms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968514-7FFF-4D82-BD34-CC1477EAA0E4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420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2D0D9-4496-4DB5-8F69-529C95C889C9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2022-12-01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Automated Unit Test Generation with Realistic Unit Context Synthesis for Low False Alarms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968514-7FFF-4D82-BD34-CC1477EAA0E4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1675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0990CB-8F79-4100-95E7-4F7385EDABF4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2022-12-01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Automated Unit Test Generation with Realistic Unit Context Synthesis for Low False Alarms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968514-7FFF-4D82-BD34-CC1477EAA0E4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350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4434C-14A1-48D1-ADA3-2C9E15F7CAC9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2022-12-01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Automated Unit Test Generation with Realistic Unit Context Synthesis for Low False Alarms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968514-7FFF-4D82-BD34-CC1477EAA0E4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694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070000-8973-416F-BE51-2A9F368CF978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2022-12-01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Automated Unit Test Generation with Realistic Unit Context Synthesis for Low False Alarms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968514-7FFF-4D82-BD34-CC1477EAA0E4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56196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3778E8-44A9-4B9A-9B72-D24FA097610F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2022-12-01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Automated Unit Test Generation with Realistic Unit Context Synthesis for Low False Alarms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968514-7FFF-4D82-BD34-CC1477EAA0E4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14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sng"/>
            </a:lvl1pPr>
          </a:lstStyle>
          <a:p>
            <a:r>
              <a:rPr kumimoji="0" lang="en-US" altLang="zh-CN"/>
              <a:t>Click to edit Master title style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59AB7447-9FCF-4F26-89C2-84A78DC61FF0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Arial" pitchFamily="34" charset="0"/>
                <a:ea typeface="Arial Unicode MS" pitchFamily="34" charset="-122"/>
                <a:cs typeface="Arial" pitchFamily="34" charset="0"/>
              </a:defRPr>
            </a:lvl1pPr>
            <a:lvl2pPr>
              <a:defRPr>
                <a:latin typeface="Arial" pitchFamily="34" charset="0"/>
                <a:ea typeface="Arial Unicode MS" pitchFamily="34" charset="-122"/>
                <a:cs typeface="Arial" pitchFamily="34" charset="0"/>
              </a:defRPr>
            </a:lvl2pPr>
            <a:lvl3pPr>
              <a:buClr>
                <a:schemeClr val="tx2"/>
              </a:buClr>
              <a:defRPr>
                <a:latin typeface="Arial" pitchFamily="34" charset="0"/>
                <a:ea typeface="Arial Unicode MS" pitchFamily="34" charset="-122"/>
                <a:cs typeface="Arial" pitchFamily="34" charset="0"/>
              </a:defRPr>
            </a:lvl3pPr>
            <a:lvl4pPr>
              <a:defRPr>
                <a:latin typeface="Arial" pitchFamily="34" charset="0"/>
                <a:ea typeface="Arial Unicode MS" pitchFamily="34" charset="-122"/>
                <a:cs typeface="Arial" pitchFamily="34" charset="0"/>
              </a:defRPr>
            </a:lvl4pPr>
            <a:lvl5pPr>
              <a:defRPr>
                <a:latin typeface="Arial" pitchFamily="34" charset="0"/>
                <a:ea typeface="Arial Unicode MS" pitchFamily="34" charset="-122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 dirty="0"/>
          </a:p>
        </p:txBody>
      </p:sp>
    </p:spTree>
  </p:cSld>
  <p:clrMapOvr>
    <a:masterClrMapping/>
  </p:clrMapOvr>
  <p:hf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17BA75-D940-46DE-85BA-4E13C202B0A6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2022-12-01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Automated Unit Test Generation with Realistic Unit Context Synthesis for Low False Alarms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968514-7FFF-4D82-BD34-CC1477EAA0E4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982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A2BF44-5599-454A-BB30-FF7203D615A8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2022-12-01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Automated Unit Test Generation with Realistic Unit Context Synthesis for Low False Alarms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968514-7FFF-4D82-BD34-CC1477EAA0E4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58066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46B3D9-759C-4AF4-82AA-8862F04FF7EF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2022-12-01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Automated Unit Test Generation with Realistic Unit Context Synthesis for Low False Alarms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968514-7FFF-4D82-BD34-CC1477EAA0E4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207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55E69C-44B8-4140-AE3F-99362ED0C8DE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2022-12-01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Automated Unit Test Generation with Realistic Unit Context Synthesis for Low False Alarms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968514-7FFF-4D82-BD34-CC1477EAA0E4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526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1406" y="6500834"/>
            <a:ext cx="1214446" cy="292608"/>
          </a:xfrm>
        </p:spPr>
        <p:txBody>
          <a:bodyPr/>
          <a:lstStyle/>
          <a:p>
            <a:fld id="{59AB7447-9FCF-4F26-89C2-84A78DC61FF0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928794" y="6500834"/>
            <a:ext cx="5929354" cy="29432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72462" y="6500834"/>
            <a:ext cx="947758" cy="2914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节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kumimoji="0" lang="en-US" altLang="zh-CN"/>
              <a:t>Click to edit Master title style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9AB7447-9FCF-4F26-89C2-84A78DC61FF0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06" y="0"/>
            <a:ext cx="9001188" cy="571480"/>
          </a:xfrm>
        </p:spPr>
        <p:txBody>
          <a:bodyPr/>
          <a:lstStyle/>
          <a:p>
            <a:r>
              <a:rPr kumimoji="0" lang="en-US" altLang="zh-CN"/>
              <a:t>Click to edit Master title style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7447-9FCF-4F26-89C2-84A78DC61FF0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/>
              <a:t>Click to edit Master text styles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/>
              <a:t>Click to edit Master text styles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7447-9FCF-4F26-89C2-84A78DC61FF0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7447-9FCF-4F26-89C2-84A78DC61FF0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7447-9FCF-4F26-89C2-84A78DC61FF0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altLang="zh-CN"/>
              <a:t>Click to edit Master title style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7447-9FCF-4F26-89C2-84A78DC61FF0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71406" y="152400"/>
            <a:ext cx="9001188" cy="490518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71406" y="785794"/>
            <a:ext cx="9001188" cy="542928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214282" y="6500834"/>
            <a:ext cx="1285884" cy="292608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9AB7447-9FCF-4F26-89C2-84A78DC61FF0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643042" y="6500834"/>
            <a:ext cx="4857784" cy="292608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382000" y="6477000"/>
            <a:ext cx="457200" cy="292608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0" y="6357958"/>
            <a:ext cx="9144000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0" y="642918"/>
            <a:ext cx="9144000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36139" y="6607540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extBox 11"/>
          <p:cNvSpPr txBox="1"/>
          <p:nvPr/>
        </p:nvSpPr>
        <p:spPr>
          <a:xfrm>
            <a:off x="8610600" y="647700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/35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u="sng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18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C1C187-EB61-4CF7-BF52-0C5964E5B136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2022-12-01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468512" y="6356350"/>
            <a:ext cx="620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Automated Unit Test Generation with Realistic Unit Context Synthesis for Low False Alarms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812360" y="6356350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968514-7FFF-4D82-BD34-CC1477EAA0E4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211249" y="638138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/ 39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58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7447-9FCF-4F26-89C2-84A78DC61FF0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242560"/>
          </a:xfrm>
        </p:spPr>
        <p:txBody>
          <a:bodyPr>
            <a:normAutofit/>
          </a:bodyPr>
          <a:lstStyle/>
          <a:p>
            <a:r>
              <a:rPr lang="en-US" dirty="0"/>
              <a:t>We performed </a:t>
            </a:r>
            <a:r>
              <a:rPr lang="en-US" dirty="0">
                <a:solidFill>
                  <a:srgbClr val="FF0000"/>
                </a:solidFill>
              </a:rPr>
              <a:t>unit-testing</a:t>
            </a:r>
            <a:r>
              <a:rPr lang="en-US" dirty="0"/>
              <a:t> </a:t>
            </a:r>
            <a:r>
              <a:rPr lang="en-US" dirty="0" err="1"/>
              <a:t>Busybox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by </a:t>
            </a:r>
            <a:r>
              <a:rPr lang="en-US"/>
              <a:t>using CROWN</a:t>
            </a:r>
            <a:endParaRPr lang="en-US" dirty="0"/>
          </a:p>
          <a:p>
            <a:pPr lvl="1"/>
            <a:r>
              <a:rPr lang="en-US" dirty="0"/>
              <a:t>We tested 14 functions of </a:t>
            </a:r>
            <a:r>
              <a:rPr lang="en-US" dirty="0" err="1"/>
              <a:t>Busybox</a:t>
            </a:r>
            <a:r>
              <a:rPr lang="en-US" dirty="0"/>
              <a:t> </a:t>
            </a:r>
            <a:r>
              <a:rPr lang="en-US" dirty="0" err="1"/>
              <a:t>ls</a:t>
            </a:r>
            <a:r>
              <a:rPr lang="en-US" dirty="0"/>
              <a:t> (1100 lines long)</a:t>
            </a:r>
          </a:p>
          <a:p>
            <a:pPr lvl="1"/>
            <a:r>
              <a:rPr lang="en-US" dirty="0"/>
              <a:t>Note that this is a refined testing activity compared to the previous testing activity for 10 </a:t>
            </a:r>
            <a:r>
              <a:rPr lang="en-US" dirty="0" err="1"/>
              <a:t>Busybox</a:t>
            </a:r>
            <a:r>
              <a:rPr lang="en-US" dirty="0"/>
              <a:t> utilities in a system-level testing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Unit-testing</a:t>
            </a:r>
            <a:r>
              <a:rPr lang="en-US" altLang="ko-KR" dirty="0"/>
              <a:t> </a:t>
            </a:r>
            <a:r>
              <a:rPr lang="en-US" altLang="ko-KR" dirty="0" err="1"/>
              <a:t>Busybox</a:t>
            </a:r>
            <a:r>
              <a:rPr lang="en-US" altLang="ko-KR" dirty="0"/>
              <a:t> </a:t>
            </a:r>
            <a:r>
              <a:rPr lang="en-US" altLang="ko-KR" dirty="0" err="1"/>
              <a:t>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0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Testing target function:</a:t>
            </a:r>
            <a:r>
              <a:rPr lang="en-US">
                <a:latin typeface="Courier New" pitchFamily="49" charset="0"/>
                <a:cs typeface="Courier New" pitchFamily="49" charset="0"/>
              </a:rPr>
              <a:t> 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_stat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914400"/>
            <a:ext cx="8763000" cy="4343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altLang="ko-KR" sz="2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400" dirty="0" err="1">
                <a:latin typeface="Courier New" pitchFamily="49" charset="0"/>
                <a:cs typeface="Courier New" pitchFamily="49" charset="0"/>
              </a:rPr>
              <a:t>dnode</a:t>
            </a:r>
            <a:r>
              <a:rPr lang="en-US" altLang="ko-KR" sz="24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ko-KR" sz="2400" dirty="0" err="1">
                <a:latin typeface="Courier New" pitchFamily="49" charset="0"/>
                <a:cs typeface="Courier New" pitchFamily="49" charset="0"/>
              </a:rPr>
              <a:t>my_stat</a:t>
            </a:r>
            <a:r>
              <a:rPr lang="en-US" altLang="ko-KR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4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ko-KR" sz="2400" dirty="0">
                <a:latin typeface="Courier New" pitchFamily="49" charset="0"/>
                <a:cs typeface="Courier New" pitchFamily="49" charset="0"/>
              </a:rPr>
              <a:t> char *</a:t>
            </a:r>
            <a:r>
              <a:rPr lang="en-US" altLang="ko-KR" sz="2400" dirty="0" err="1">
                <a:latin typeface="Courier New" pitchFamily="49" charset="0"/>
                <a:cs typeface="Courier New" pitchFamily="49" charset="0"/>
              </a:rPr>
              <a:t>fullname</a:t>
            </a:r>
            <a:r>
              <a:rPr lang="en-US" altLang="ko-KR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24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ko-KR" sz="2400" dirty="0">
                <a:latin typeface="Courier New" pitchFamily="49" charset="0"/>
                <a:cs typeface="Courier New" pitchFamily="49" charset="0"/>
              </a:rPr>
              <a:t> char *name, </a:t>
            </a:r>
            <a:r>
              <a:rPr lang="en-US" altLang="ko-KR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400" u="sng" dirty="0" err="1">
                <a:latin typeface="Courier New" pitchFamily="49" charset="0"/>
                <a:cs typeface="Courier New" pitchFamily="49" charset="0"/>
              </a:rPr>
              <a:t>force_follow</a:t>
            </a:r>
            <a:r>
              <a:rPr lang="en-US" altLang="ko-KR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/>
              <a:t>Test oracles (cont.):    </a:t>
            </a:r>
            <a:endParaRPr lang="en-US" sz="2400" dirty="0">
              <a:latin typeface="Courier" pitchFamily="49" charset="0"/>
            </a:endParaRPr>
          </a:p>
          <a:p>
            <a:pPr marL="788670" lvl="1" indent="-514350">
              <a:buFont typeface="+mj-lt"/>
              <a:buAutoNum type="arabicPeriod"/>
            </a:pPr>
            <a:r>
              <a:rPr lang="en-US" altLang="ko-KR" sz="2000">
                <a:latin typeface="Courier" pitchFamily="49" charset="0"/>
              </a:rPr>
              <a:t>len (fullname) </a:t>
            </a:r>
            <a:r>
              <a:rPr lang="en-US" altLang="ko-KR" sz="2000"/>
              <a:t>&gt;= </a:t>
            </a:r>
            <a:r>
              <a:rPr lang="en-US" altLang="ko-KR" sz="2000">
                <a:latin typeface="Courier" pitchFamily="49" charset="0"/>
              </a:rPr>
              <a:t>len(name)</a:t>
            </a:r>
            <a:r>
              <a:rPr lang="en-US" altLang="ko-KR" sz="2000"/>
              <a:t> 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/>
              <a:t>When </a:t>
            </a:r>
            <a:r>
              <a:rPr lang="en-US" sz="2000" dirty="0">
                <a:latin typeface="Courier" pitchFamily="49" charset="0"/>
              </a:rPr>
              <a:t>fullname</a:t>
            </a:r>
            <a:r>
              <a:rPr lang="en-US" sz="2000" dirty="0"/>
              <a:t> is a real file name, the following condition should be satisfied:</a:t>
            </a:r>
          </a:p>
          <a:p>
            <a:pPr marL="274320" lvl="1" indent="0">
              <a:buNone/>
            </a:pPr>
            <a:r>
              <a:rPr lang="en-US" sz="2000" dirty="0"/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(cur!=NULL &amp;&amp; cur-&gt;fullname==fullname &amp;&amp; </a:t>
            </a:r>
          </a:p>
          <a:p>
            <a:pPr marL="27432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cur-&gt;name==name)  </a:t>
            </a:r>
          </a:p>
          <a:p>
            <a:pPr marL="274320" lvl="1" indent="0">
              <a:buNone/>
            </a:pPr>
            <a:r>
              <a:rPr lang="en-US" sz="2000" dirty="0">
                <a:latin typeface="Courier" pitchFamily="49" charset="0"/>
              </a:rPr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77000"/>
            <a:ext cx="457200" cy="2926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157008"/>
            <a:ext cx="3505200" cy="193899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struct dnode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char *name;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char *fullname; 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/* point at the next node */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dnode *next;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smallint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fname_allocated;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 /* the file stat info */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stat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dstat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5800" y="3749457"/>
            <a:ext cx="4648200" cy="3108543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struct stat {</a:t>
            </a:r>
          </a:p>
          <a:p>
            <a:r>
              <a:rPr lang="en-US" sz="1400" dirty="0" err="1"/>
              <a:t>dev_t</a:t>
            </a:r>
            <a:r>
              <a:rPr lang="en-US" sz="1400" dirty="0"/>
              <a:t>     st_dev;     /* ID of device containing file */</a:t>
            </a:r>
          </a:p>
          <a:p>
            <a:r>
              <a:rPr lang="en-US" sz="1400" dirty="0" err="1"/>
              <a:t>ino_t</a:t>
            </a:r>
            <a:r>
              <a:rPr lang="en-US" sz="1400" dirty="0"/>
              <a:t>     st_ino;     /* inode number */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mode_t</a:t>
            </a:r>
            <a:r>
              <a:rPr lang="en-US" sz="1400" dirty="0">
                <a:solidFill>
                  <a:schemeClr val="tx1"/>
                </a:solidFill>
              </a:rPr>
              <a:t>    st_mode;    /* protection */</a:t>
            </a:r>
          </a:p>
          <a:p>
            <a:r>
              <a:rPr lang="en-US" sz="1400" dirty="0" err="1"/>
              <a:t>nlink_t</a:t>
            </a:r>
            <a:r>
              <a:rPr lang="en-US" sz="1400" dirty="0"/>
              <a:t>   st_nlink;   /* number of hard links */</a:t>
            </a:r>
          </a:p>
          <a:p>
            <a:r>
              <a:rPr lang="en-US" sz="1400" dirty="0" err="1"/>
              <a:t>uid_t</a:t>
            </a:r>
            <a:r>
              <a:rPr lang="en-US" sz="1400" dirty="0"/>
              <a:t>     st_uid;     /* user ID of owner */</a:t>
            </a:r>
          </a:p>
          <a:p>
            <a:r>
              <a:rPr lang="en-US" sz="1400" dirty="0" err="1"/>
              <a:t>gid_t</a:t>
            </a:r>
            <a:r>
              <a:rPr lang="en-US" sz="1400" dirty="0"/>
              <a:t>     st_gid;     /* group ID of owner */</a:t>
            </a:r>
          </a:p>
          <a:p>
            <a:r>
              <a:rPr lang="en-US" sz="1400" dirty="0" err="1"/>
              <a:t>dev_t</a:t>
            </a:r>
            <a:r>
              <a:rPr lang="en-US" sz="1400" dirty="0"/>
              <a:t>     st_rdev;    /* device ID (if special file) */</a:t>
            </a:r>
          </a:p>
          <a:p>
            <a:r>
              <a:rPr lang="en-US" sz="1400" dirty="0" err="1"/>
              <a:t>off_t</a:t>
            </a:r>
            <a:r>
              <a:rPr lang="en-US" sz="1400" dirty="0"/>
              <a:t>     st_size;    /* total size, in bytes */</a:t>
            </a:r>
          </a:p>
          <a:p>
            <a:r>
              <a:rPr lang="en-US" sz="1400" dirty="0" err="1"/>
              <a:t>blksize_t</a:t>
            </a:r>
            <a:r>
              <a:rPr lang="en-US" sz="1400" dirty="0"/>
              <a:t> st_blksize; /* blocksize for filesystem I/O */</a:t>
            </a:r>
          </a:p>
          <a:p>
            <a:r>
              <a:rPr lang="en-US" sz="1400" dirty="0" err="1"/>
              <a:t>blkcnt_t</a:t>
            </a:r>
            <a:r>
              <a:rPr lang="en-US" sz="1400" dirty="0"/>
              <a:t>  st_blocks;  /* number of blocks allocated */</a:t>
            </a:r>
          </a:p>
          <a:p>
            <a:r>
              <a:rPr lang="en-US" sz="1400" dirty="0" err="1"/>
              <a:t>time_t</a:t>
            </a:r>
            <a:r>
              <a:rPr lang="en-US" sz="1400" dirty="0"/>
              <a:t>    st_atime;   /* time of last access */</a:t>
            </a:r>
          </a:p>
          <a:p>
            <a:r>
              <a:rPr lang="en-US" sz="1400" dirty="0" err="1"/>
              <a:t>time_t</a:t>
            </a:r>
            <a:r>
              <a:rPr lang="en-US" sz="1400" dirty="0"/>
              <a:t>    st_mtime;   /* time of last modification */</a:t>
            </a:r>
          </a:p>
          <a:p>
            <a:r>
              <a:rPr lang="en-US" sz="1400" dirty="0" err="1"/>
              <a:t>time_t</a:t>
            </a:r>
            <a:r>
              <a:rPr lang="en-US" sz="1400" dirty="0"/>
              <a:t>    st_ctime;   /* time of last status change */};</a:t>
            </a:r>
            <a:endParaRPr lang="en-US" sz="2000" dirty="0"/>
          </a:p>
        </p:txBody>
      </p:sp>
      <p:cxnSp>
        <p:nvCxnSpPr>
          <p:cNvPr id="10" name="꺾인 연결선 9"/>
          <p:cNvCxnSpPr/>
          <p:nvPr/>
        </p:nvCxnSpPr>
        <p:spPr>
          <a:xfrm flipV="1">
            <a:off x="2667000" y="4038600"/>
            <a:ext cx="2133600" cy="1710393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48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Testing target function:</a:t>
            </a:r>
            <a:r>
              <a:rPr lang="en-US" altLang="ko-KR">
                <a:latin typeface="Courier New" pitchFamily="49" charset="0"/>
                <a:cs typeface="Courier New" pitchFamily="49" charset="0"/>
              </a:rPr>
              <a:t> </a:t>
            </a:r>
            <a:r>
              <a:rPr lang="en-US">
                <a:latin typeface="Courier New" pitchFamily="49" charset="0"/>
                <a:cs typeface="Courier New" pitchFamily="49" charset="0"/>
              </a:rPr>
              <a:t>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_stat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914400"/>
            <a:ext cx="9144000" cy="43434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static struct dnode *my_stat(const char *fullname, const char *name, int </a:t>
            </a:r>
            <a:r>
              <a:rPr lang="en-US" sz="2400" u="sng" dirty="0" err="1">
                <a:latin typeface="Courier New" pitchFamily="49" charset="0"/>
                <a:cs typeface="Courier New" pitchFamily="49" charset="0"/>
              </a:rPr>
              <a:t>force_follow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800" dirty="0"/>
              <a:t>Purpose: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en-US" sz="1800" dirty="0" err="1">
                <a:latin typeface="Courier" pitchFamily="49" charset="0"/>
              </a:rPr>
              <a:t>my_stat</a:t>
            </a:r>
            <a:r>
              <a:rPr lang="en-US" sz="1600" dirty="0"/>
              <a:t> gets file status by </a:t>
            </a:r>
            <a:r>
              <a:rPr lang="en-US" altLang="en-US" sz="1800" dirty="0">
                <a:latin typeface="Courier" pitchFamily="49" charset="0"/>
              </a:rPr>
              <a:t>fullname</a:t>
            </a:r>
            <a:r>
              <a:rPr lang="en-US" altLang="en-US" sz="1600" dirty="0"/>
              <a:t>, and store file status in </a:t>
            </a:r>
            <a:r>
              <a:rPr lang="en-US" altLang="en-US" sz="1800" b="1" dirty="0" err="1">
                <a:latin typeface="Courier" pitchFamily="49" charset="0"/>
              </a:rPr>
              <a:t>struct</a:t>
            </a:r>
            <a:r>
              <a:rPr lang="en-US" altLang="en-US" sz="1800" b="1" dirty="0">
                <a:latin typeface="Courier" pitchFamily="49" charset="0"/>
              </a:rPr>
              <a:t> </a:t>
            </a:r>
            <a:r>
              <a:rPr lang="en-US" altLang="en-US" sz="1800" b="1" dirty="0" err="1">
                <a:latin typeface="Courier" pitchFamily="49" charset="0"/>
              </a:rPr>
              <a:t>dnode</a:t>
            </a:r>
            <a:r>
              <a:rPr lang="en-US" altLang="en-US" sz="1800" b="1" dirty="0">
                <a:latin typeface="Courier" pitchFamily="49" charset="0"/>
              </a:rPr>
              <a:t> *cur </a:t>
            </a:r>
            <a:r>
              <a:rPr lang="en-US" altLang="en-US" sz="1800" dirty="0">
                <a:ea typeface="HY백송B" pitchFamily="18" charset="-127"/>
              </a:rPr>
              <a:t>which is returned by </a:t>
            </a:r>
            <a:r>
              <a:rPr lang="en-US" altLang="en-US" sz="1800" dirty="0" err="1">
                <a:latin typeface="Courier" pitchFamily="49" charset="0"/>
              </a:rPr>
              <a:t>my_stat</a:t>
            </a:r>
            <a:endParaRPr lang="en-US" altLang="en-US" sz="1800" dirty="0">
              <a:latin typeface="Courier" pitchFamily="49" charset="0"/>
            </a:endParaRPr>
          </a:p>
          <a:p>
            <a:pPr marL="788670" lvl="1" indent="-514350">
              <a:buFont typeface="+mj-lt"/>
              <a:buAutoNum type="arabicPeriod"/>
            </a:pPr>
            <a:r>
              <a:rPr lang="en-US" sz="1600" dirty="0"/>
              <a:t>If a file/</a:t>
            </a:r>
            <a:r>
              <a:rPr lang="en-US" sz="1600" dirty="0" err="1"/>
              <a:t>dir</a:t>
            </a:r>
            <a:r>
              <a:rPr lang="en-US" sz="1600" dirty="0"/>
              <a:t> entry corresponding to </a:t>
            </a:r>
            <a:r>
              <a:rPr lang="en-US" sz="1600" dirty="0" err="1">
                <a:latin typeface="Courier" pitchFamily="49" charset="0"/>
              </a:rPr>
              <a:t>fullname</a:t>
            </a:r>
            <a:r>
              <a:rPr lang="en-US" sz="1600" dirty="0"/>
              <a:t> is available in the file system, </a:t>
            </a:r>
            <a:r>
              <a:rPr lang="en-US" sz="1600" dirty="0">
                <a:latin typeface="Courier" pitchFamily="49" charset="0"/>
              </a:rPr>
              <a:t>cur-&gt;stat </a:t>
            </a:r>
            <a:r>
              <a:rPr lang="en-US" sz="1600" dirty="0"/>
              <a:t>should stores the corresponding file info. Otherwise, NULL is turned. </a:t>
            </a:r>
          </a:p>
          <a:p>
            <a:r>
              <a:rPr lang="en-US" sz="1800"/>
              <a:t>Test oracles:    </a:t>
            </a:r>
            <a:endParaRPr lang="en-US" sz="1800" dirty="0"/>
          </a:p>
          <a:p>
            <a:pPr marL="788670" lvl="1" indent="-514350">
              <a:buFont typeface="+mj-lt"/>
              <a:buAutoNum type="arabicPeriod"/>
            </a:pPr>
            <a:r>
              <a:rPr lang="en-US" altLang="ko-KR" sz="1600">
                <a:solidFill>
                  <a:srgbClr val="FF0000"/>
                </a:solidFill>
              </a:rPr>
              <a:t>If </a:t>
            </a:r>
            <a:r>
              <a:rPr lang="en-US" altLang="ko-KR" sz="1600" dirty="0">
                <a:solidFill>
                  <a:srgbClr val="FF0000"/>
                </a:solidFill>
              </a:rPr>
              <a:t>any of -d, -F, or -l options is given, and -L  option  is not given,  </a:t>
            </a:r>
            <a:r>
              <a:rPr lang="en-US" altLang="ko-KR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follow_symlink</a:t>
            </a:r>
            <a:r>
              <a:rPr lang="en-US" altLang="ko-KR" sz="1600" dirty="0">
                <a:solidFill>
                  <a:srgbClr val="FF0000"/>
                </a:solidFill>
              </a:rPr>
              <a:t> should be false  </a:t>
            </a:r>
          </a:p>
          <a:p>
            <a:pPr marL="1062990" lvl="2" indent="-514350"/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((-d || -F || -l) &amp;&amp; !-L) -&gt; !</a:t>
            </a:r>
            <a:r>
              <a:rPr lang="en-US" altLang="ko-KR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follow_symlink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/>
            <a:r>
              <a:rPr lang="en-US" altLang="ko-KR" sz="1400" dirty="0"/>
              <a:t>-d</a:t>
            </a:r>
            <a:r>
              <a:rPr lang="en-US" altLang="ko-KR" sz="1400"/>
              <a:t>:  list </a:t>
            </a:r>
            <a:r>
              <a:rPr lang="en-US" altLang="ko-KR" sz="1400" dirty="0"/>
              <a:t>directory entries instead of contents,  and </a:t>
            </a:r>
            <a:r>
              <a:rPr lang="en-US" altLang="ko-KR" sz="1400" u="sng" dirty="0"/>
              <a:t>do not  dereference symbolic links</a:t>
            </a:r>
          </a:p>
          <a:p>
            <a:pPr lvl="2"/>
            <a:r>
              <a:rPr lang="en-US" altLang="ko-KR" sz="1400" dirty="0"/>
              <a:t> -F:  append indicator (one of */=&gt;@|) to entries</a:t>
            </a:r>
          </a:p>
          <a:p>
            <a:pPr lvl="2"/>
            <a:r>
              <a:rPr lang="en-US" altLang="ko-KR" sz="1400" dirty="0"/>
              <a:t> -l:   use a long listing format</a:t>
            </a:r>
          </a:p>
          <a:p>
            <a:pPr lvl="2"/>
            <a:r>
              <a:rPr lang="en-US" altLang="ko-KR" sz="1400" dirty="0"/>
              <a:t> -L:   when showing file information for a symbolic link,</a:t>
            </a:r>
          </a:p>
          <a:p>
            <a:pPr marL="594360" lvl="2" indent="0">
              <a:buNone/>
            </a:pPr>
            <a:r>
              <a:rPr lang="en-US" altLang="ko-KR" sz="1400" dirty="0"/>
              <a:t>	 show information  for  the file the link references </a:t>
            </a:r>
          </a:p>
          <a:p>
            <a:pPr marL="594360" lvl="2" indent="0">
              <a:buNone/>
            </a:pPr>
            <a:r>
              <a:rPr lang="en-US" altLang="ko-KR" sz="1400" dirty="0"/>
              <a:t>	rather than for the link  itself</a:t>
            </a:r>
          </a:p>
          <a:p>
            <a:pPr lvl="2"/>
            <a:endParaRPr lang="en-US" altLang="ko-KR" sz="1400" dirty="0"/>
          </a:p>
          <a:p>
            <a:pPr marL="1062990" lvl="2" indent="-514350"/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77000"/>
            <a:ext cx="457200" cy="2926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91200" y="5657850"/>
            <a:ext cx="1219200" cy="590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t.lnk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stat_t_lnk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467600" y="5657850"/>
            <a:ext cx="1143000" cy="590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 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stat_t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6" idx="3"/>
            <a:endCxn id="7" idx="1"/>
          </p:cNvCxnSpPr>
          <p:nvPr/>
        </p:nvCxnSpPr>
        <p:spPr>
          <a:xfrm>
            <a:off x="7010400" y="5953125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97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/>
            <a:r>
              <a:rPr lang="en-US" altLang="ko-KR" dirty="0"/>
              <a:t>Assertions in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my_stat</a:t>
            </a:r>
            <a:r>
              <a:rPr lang="en-US" altLang="ko-KR" dirty="0"/>
              <a:t>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77000"/>
            <a:ext cx="457200" cy="2926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838200"/>
            <a:ext cx="8686800" cy="54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static struct dnode *my_stat(const char *fullname, const char *name, int </a:t>
            </a:r>
            <a:r>
              <a:rPr lang="en-US" sz="1200" u="sng" dirty="0">
                <a:solidFill>
                  <a:schemeClr val="tx1"/>
                </a:solidFill>
                <a:highlight>
                  <a:srgbClr val="FFFF00"/>
                </a:highlight>
              </a:rPr>
              <a:t>force_follow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</a:rPr>
              <a:t>#ifdef ASSERTION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</a:rPr>
              <a:t>assert(strlen(fullname) &gt;= strlen(name));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</a:rPr>
              <a:t>#endif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    struct stat dstat;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    struct dnode *cur;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    IF_SELINUX(security_context_t sid = NULL;)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FF0000"/>
                </a:solidFill>
              </a:rPr>
              <a:t>#ifdef ASSERTION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FF0000"/>
                </a:solidFill>
              </a:rPr>
              <a:t>/* If any of -d, -F, or -l options is given, and -L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FF0000"/>
                </a:solidFill>
              </a:rPr>
              <a:t> * option  is not given,  </a:t>
            </a:r>
            <a:r>
              <a:rPr lang="en-US" sz="1200" b="1" dirty="0" err="1">
                <a:solidFill>
                  <a:srgbClr val="FF0000"/>
                </a:solidFill>
              </a:rPr>
              <a:t>ls</a:t>
            </a:r>
            <a:r>
              <a:rPr lang="en-US" sz="1200" b="1" dirty="0">
                <a:solidFill>
                  <a:srgbClr val="FF0000"/>
                </a:solidFill>
              </a:rPr>
              <a:t> should print out  the status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FF0000"/>
                </a:solidFill>
              </a:rPr>
              <a:t> * of the symbolic  link file. I.e.,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FF0000"/>
                </a:solidFill>
              </a:rPr>
              <a:t> * ((d || F || l) &amp;&amp; !L) -&gt; !FOLLOW_SYM_LNK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FF0000"/>
                </a:solidFill>
              </a:rPr>
              <a:t> */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FF0000"/>
                </a:solidFill>
              </a:rPr>
              <a:t>unsigned char follow_symlink =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FF0000"/>
                </a:solidFill>
              </a:rPr>
              <a:t>              (all_fmt &amp; FOLLOW_LINKS) || </a:t>
            </a:r>
            <a:r>
              <a:rPr lang="en-US" sz="12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force_follow</a:t>
            </a:r>
            <a:r>
              <a:rPr lang="en-US" sz="1200" b="1" dirty="0">
                <a:solidFill>
                  <a:srgbClr val="FF0000"/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FF0000"/>
                </a:solidFill>
              </a:rPr>
              <a:t>assert(!((opt_mask[2] || opt_mask[17] || opt_mask[4])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FF0000"/>
                </a:solidFill>
              </a:rPr>
              <a:t>            &amp;&amp; !opt_mask[19]) || !follow_symlink);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FF0000"/>
                </a:solidFill>
              </a:rPr>
              <a:t>#endif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    if (</a:t>
            </a:r>
            <a:r>
              <a:rPr lang="en-US" sz="1200" dirty="0" err="1">
                <a:solidFill>
                  <a:schemeClr val="tx1"/>
                </a:solidFill>
              </a:rPr>
              <a:t>follow_symlink</a:t>
            </a:r>
            <a:r>
              <a:rPr lang="en-US" sz="1200" dirty="0">
                <a:solidFill>
                  <a:schemeClr val="tx1"/>
                </a:solidFill>
              </a:rPr>
              <a:t>) { /*get file stat of link itself*/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//……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</a:rPr>
              <a:t>#</a:t>
            </a:r>
            <a:r>
              <a:rPr lang="en-US" sz="1200" b="1">
                <a:solidFill>
                  <a:schemeClr val="tx1"/>
                </a:solidFill>
              </a:rPr>
              <a:t>if !CROWN</a:t>
            </a:r>
            <a:endParaRPr lang="en-US" sz="1200" b="1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        if (stat(fullname, &amp;dstat))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</a:rPr>
              <a:t>#else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b="1" dirty="0">
                <a:solidFill>
                  <a:schemeClr val="tx1"/>
                </a:solidFill>
              </a:rPr>
              <a:t>if (unit_stat(fullname, &amp;dstat))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</a:rPr>
              <a:t>#endif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        {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            bb_simple_perror_msg(fullname);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            exit_code = EXIT_FAILURE;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        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    } else { /*get file stat of real file which sym_lnk linked to*/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//……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</a:rPr>
              <a:t>#</a:t>
            </a:r>
            <a:r>
              <a:rPr lang="en-US" sz="1200" b="1">
                <a:solidFill>
                  <a:schemeClr val="tx1"/>
                </a:solidFill>
              </a:rPr>
              <a:t>if !CROWN</a:t>
            </a:r>
            <a:endParaRPr lang="en-US" sz="1200" b="1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        if (lstat(fullname, &amp;dstat))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</a:rPr>
              <a:t>#else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</a:rPr>
              <a:t>        if (unit_lstat(fullname, &amp;dstat))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</a:rPr>
              <a:t>#endif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        {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            bb_simple_perror_msg(fullname);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            exit_code = EXIT_FAILURE;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        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altLang="ko-KR" sz="1200" dirty="0">
                <a:solidFill>
                  <a:schemeClr val="tx1"/>
                </a:solidFill>
              </a:rPr>
              <a:t>    cur = </a:t>
            </a:r>
            <a:r>
              <a:rPr lang="en-US" altLang="ko-KR" sz="1200" dirty="0" err="1">
                <a:solidFill>
                  <a:schemeClr val="tx1"/>
                </a:solidFill>
              </a:rPr>
              <a:t>xmalloc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sizeof</a:t>
            </a:r>
            <a:r>
              <a:rPr lang="en-US" altLang="ko-KR" sz="1200" dirty="0">
                <a:solidFill>
                  <a:schemeClr val="tx1"/>
                </a:solidFill>
              </a:rPr>
              <a:t>(*cur));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altLang="ko-KR" sz="1200" dirty="0">
                <a:solidFill>
                  <a:schemeClr val="tx1"/>
                </a:solidFill>
              </a:rPr>
              <a:t>    cur-&gt;</a:t>
            </a:r>
            <a:r>
              <a:rPr lang="en-US" altLang="ko-KR" sz="1200" dirty="0" err="1">
                <a:solidFill>
                  <a:schemeClr val="tx1"/>
                </a:solidFill>
              </a:rPr>
              <a:t>fullname</a:t>
            </a:r>
            <a:r>
              <a:rPr lang="en-US" altLang="ko-KR" sz="1200" dirty="0">
                <a:solidFill>
                  <a:schemeClr val="tx1"/>
                </a:solidFill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</a:rPr>
              <a:t>fullname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altLang="ko-KR" sz="1200" dirty="0">
                <a:solidFill>
                  <a:schemeClr val="tx1"/>
                </a:solidFill>
              </a:rPr>
              <a:t>    cur-&gt;name = name;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altLang="ko-KR" sz="1200" dirty="0">
                <a:solidFill>
                  <a:schemeClr val="tx1"/>
                </a:solidFill>
              </a:rPr>
              <a:t>    cur-&gt;</a:t>
            </a:r>
            <a:r>
              <a:rPr lang="en-US" altLang="ko-KR" sz="1200" dirty="0" err="1">
                <a:solidFill>
                  <a:schemeClr val="tx1"/>
                </a:solidFill>
              </a:rPr>
              <a:t>dstat</a:t>
            </a:r>
            <a:r>
              <a:rPr lang="en-US" altLang="ko-KR" sz="1200" dirty="0">
                <a:solidFill>
                  <a:schemeClr val="tx1"/>
                </a:solidFill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</a:rPr>
              <a:t>dstat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altLang="ko-KR" sz="1200" dirty="0">
                <a:solidFill>
                  <a:schemeClr val="tx1"/>
                </a:solidFill>
              </a:rPr>
              <a:t>    IF_SELINUX(cur-&gt;</a:t>
            </a:r>
            <a:r>
              <a:rPr lang="en-US" altLang="ko-KR" sz="1200" dirty="0" err="1">
                <a:solidFill>
                  <a:schemeClr val="tx1"/>
                </a:solidFill>
              </a:rPr>
              <a:t>sid</a:t>
            </a:r>
            <a:r>
              <a:rPr lang="en-US" altLang="ko-KR" sz="1200" dirty="0">
                <a:solidFill>
                  <a:schemeClr val="tx1"/>
                </a:solidFill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</a:rPr>
              <a:t>sid</a:t>
            </a:r>
            <a:r>
              <a:rPr lang="en-US" altLang="ko-KR" sz="1200" dirty="0">
                <a:solidFill>
                  <a:schemeClr val="tx1"/>
                </a:solidFill>
              </a:rPr>
              <a:t>;)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altLang="ko-KR" sz="1200">
                <a:solidFill>
                  <a:schemeClr val="tx1"/>
                </a:solidFill>
              </a:rPr>
              <a:t>    return cur;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altLang="ko-KR" sz="1200">
                <a:solidFill>
                  <a:schemeClr val="tx1"/>
                </a:solidFill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C34BBD-F441-4F2F-9B18-F98A5C6E2D87}"/>
              </a:ext>
            </a:extLst>
          </p:cNvPr>
          <p:cNvSpPr/>
          <p:nvPr/>
        </p:nvSpPr>
        <p:spPr>
          <a:xfrm>
            <a:off x="4582160" y="0"/>
            <a:ext cx="4203700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/>
              <a:t>With -F without -L, the last parameter of my_stat() becomes true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when my_stat is called directly from ls_main()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19A29CF-170A-4F11-80D5-4E033E7A1A56}"/>
              </a:ext>
            </a:extLst>
          </p:cNvPr>
          <p:cNvCxnSpPr/>
          <p:nvPr/>
        </p:nvCxnSpPr>
        <p:spPr>
          <a:xfrm flipH="1">
            <a:off x="2209800" y="442119"/>
            <a:ext cx="2362200" cy="777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12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Busybox</a:t>
            </a:r>
            <a:r>
              <a:rPr lang="en-US"/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/>
              <a:t> </a:t>
            </a:r>
            <a:r>
              <a:rPr lang="en-US" dirty="0"/>
              <a:t>Requirement Specification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7447-9FCF-4F26-89C2-84A78DC61FF0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4800" y="914400"/>
            <a:ext cx="8534400" cy="5242560"/>
          </a:xfrm>
        </p:spPr>
        <p:txBody>
          <a:bodyPr>
            <a:noAutofit/>
          </a:bodyPr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altLang="ko-KR" sz="2800" dirty="0">
                <a:solidFill>
                  <a:schemeClr val="tx1"/>
                </a:solidFill>
              </a:rPr>
              <a:t>POSIX specification (IEEE </a:t>
            </a:r>
            <a:r>
              <a:rPr lang="en-US" altLang="ko-KR" sz="2800" dirty="0" err="1">
                <a:solidFill>
                  <a:schemeClr val="tx1"/>
                </a:solidFill>
              </a:rPr>
              <a:t>Std</a:t>
            </a:r>
            <a:r>
              <a:rPr lang="en-US" altLang="ko-KR" sz="2800" dirty="0">
                <a:solidFill>
                  <a:schemeClr val="tx1"/>
                </a:solidFill>
              </a:rPr>
              <a:t> 1003.1, 2004 ed.) </a:t>
            </a:r>
            <a:r>
              <a:rPr lang="en-US" sz="2800" dirty="0">
                <a:solidFill>
                  <a:schemeClr val="tx1"/>
                </a:solidFill>
              </a:rPr>
              <a:t>is a good requirement specification document for </a:t>
            </a:r>
            <a:r>
              <a:rPr lang="en-US" sz="2800" dirty="0" err="1">
                <a:solidFill>
                  <a:schemeClr val="tx1"/>
                </a:solidFill>
              </a:rPr>
              <a:t>ls</a:t>
            </a:r>
            <a:endParaRPr lang="en-US" sz="2800" dirty="0">
              <a:solidFill>
                <a:schemeClr val="tx1"/>
              </a:solidFill>
            </a:endParaRP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sz="2400" dirty="0"/>
              <a:t>A4 ~10 page description for all options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800" dirty="0"/>
              <a:t>We defined test oracles using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sz="2800" dirty="0">
                <a:solidFill>
                  <a:srgbClr val="FF0000"/>
                </a:solidFill>
              </a:rPr>
              <a:t> statements </a:t>
            </a:r>
            <a:r>
              <a:rPr lang="en-US" sz="2800" dirty="0"/>
              <a:t>based on the POSIX specification</a:t>
            </a:r>
          </a:p>
          <a:p>
            <a:pPr lvl="1"/>
            <a:r>
              <a:rPr lang="en-US" sz="2500"/>
              <a:t>However</a:t>
            </a:r>
            <a:r>
              <a:rPr lang="en-US" sz="2500" dirty="0"/>
              <a:t>, it still required </a:t>
            </a:r>
            <a:r>
              <a:rPr lang="en-US" sz="2500" dirty="0">
                <a:solidFill>
                  <a:srgbClr val="FF0000"/>
                </a:solidFill>
              </a:rPr>
              <a:t>human expertise </a:t>
            </a:r>
            <a:r>
              <a:rPr lang="en-US" sz="2500" dirty="0"/>
              <a:t>on </a:t>
            </a:r>
            <a:r>
              <a:rPr lang="en-US" sz="2500" dirty="0" err="1"/>
              <a:t>Busybox</a:t>
            </a:r>
            <a:r>
              <a:rPr lang="en-US" sz="2500" dirty="0"/>
              <a:t> </a:t>
            </a:r>
            <a:r>
              <a:rPr lang="en-US" sz="2500" dirty="0" err="1"/>
              <a:t>ls</a:t>
            </a:r>
            <a:r>
              <a:rPr lang="en-US" sz="2500" dirty="0"/>
              <a:t> code </a:t>
            </a:r>
            <a:r>
              <a:rPr lang="en-US" sz="2500" dirty="0">
                <a:solidFill>
                  <a:schemeClr val="tx1"/>
                </a:solidFill>
              </a:rPr>
              <a:t>to define concrete assert statements from given high-level requirements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599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7447-9FCF-4F26-89C2-84A78DC61FF0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91625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377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4 </a:t>
            </a:r>
            <a:r>
              <a:rPr lang="en-US" altLang="ko-KR" dirty="0"/>
              <a:t>Bugs Detected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7447-9FCF-4F26-89C2-84A78DC61FF0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/>
              <a:t>Missing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ko-KR"/>
              <a:t> </a:t>
            </a:r>
            <a:r>
              <a:rPr lang="en-US" altLang="ko-KR" dirty="0"/>
              <a:t>symbol for a symbolic link file with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–F</a:t>
            </a:r>
            <a:r>
              <a:rPr lang="en-US" altLang="ko-KR" dirty="0"/>
              <a:t> option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Missing space between adjacent two columns with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–i </a:t>
            </a:r>
            <a:r>
              <a:rPr lang="en-US" altLang="ko-KR" dirty="0"/>
              <a:t>or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–b</a:t>
            </a:r>
            <a:r>
              <a:rPr lang="en-US" altLang="ko-KR" dirty="0"/>
              <a:t> options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The order of options is ignored</a:t>
            </a:r>
          </a:p>
          <a:p>
            <a:pPr lvl="1"/>
            <a:r>
              <a:rPr lang="en-US" altLang="ko-KR" dirty="0"/>
              <a:t>According to the </a:t>
            </a:r>
            <a:r>
              <a:rPr lang="en-US" altLang="ko-KR" dirty="0" err="1"/>
              <a:t>ls</a:t>
            </a:r>
            <a:r>
              <a:rPr lang="en-US" altLang="ko-KR" dirty="0"/>
              <a:t> specification, the last option should have a higher priority (i.e.,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-C -1 </a:t>
            </a:r>
            <a:r>
              <a:rPr lang="en-US" altLang="ko-KR" dirty="0"/>
              <a:t>and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-1 -C </a:t>
            </a:r>
            <a:r>
              <a:rPr lang="en-US" altLang="ko-KR" dirty="0"/>
              <a:t>are different) 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Option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–n</a:t>
            </a:r>
            <a:r>
              <a:rPr lang="en-US" altLang="ko-KR" dirty="0"/>
              <a:t> does not show files in a long format 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-n </a:t>
            </a:r>
            <a:r>
              <a:rPr lang="en-US" altLang="ko-KR" dirty="0"/>
              <a:t>enforces to list files in a long format and print numeric UID and GID instead of user/group 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42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Examples for the 4 Bugs Detected 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45C9-BFE5-42DA-AD0E-CD3BC495016E}" type="datetime1">
              <a:rPr lang="en-US" altLang="ko-KR" smtClean="0"/>
              <a:t>12/1/2022</a:t>
            </a:fld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6"/>
          <p:cNvSpPr/>
          <p:nvPr/>
        </p:nvSpPr>
        <p:spPr>
          <a:xfrm>
            <a:off x="85495" y="1778766"/>
            <a:ext cx="33528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228600" indent="-228600"/>
            <a:r>
              <a:rPr lang="en-US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$ ls -F </a:t>
            </a:r>
            <a:r>
              <a:rPr lang="en-US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t.lnk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228600" indent="-228600"/>
            <a:r>
              <a:rPr lang="en-US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t.lnk</a:t>
            </a:r>
            <a:r>
              <a:rPr lang="en-US" sz="16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@</a:t>
            </a:r>
          </a:p>
        </p:txBody>
      </p:sp>
      <p:sp>
        <p:nvSpPr>
          <p:cNvPr id="7" name="Rectangle 7"/>
          <p:cNvSpPr/>
          <p:nvPr/>
        </p:nvSpPr>
        <p:spPr>
          <a:xfrm>
            <a:off x="85495" y="2743200"/>
            <a:ext cx="3352800" cy="6959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228600" indent="-228600"/>
            <a:r>
              <a:rPr lang="en-US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$ ./</a:t>
            </a:r>
            <a:r>
              <a:rPr lang="en-US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busybox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ls -F </a:t>
            </a:r>
            <a:r>
              <a:rPr lang="en-US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t.lnk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228600" indent="-228600"/>
            <a:r>
              <a:rPr lang="en-US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t.lnk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336" y="1371600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Output of Linux </a:t>
            </a:r>
            <a:r>
              <a:rPr lang="en-US" altLang="ko-KR" dirty="0" err="1">
                <a:latin typeface="Calibri" pitchFamily="34" charset="0"/>
                <a:cs typeface="Calibri" pitchFamily="34" charset="0"/>
              </a:rPr>
              <a:t>ls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335" y="2388366"/>
            <a:ext cx="407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Output of </a:t>
            </a:r>
            <a:r>
              <a:rPr lang="en-US" altLang="ko-KR" dirty="0" err="1">
                <a:latin typeface="Calibri" pitchFamily="34" charset="0"/>
                <a:cs typeface="Calibri" pitchFamily="34" charset="0"/>
              </a:rPr>
              <a:t>Busybox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>
                <a:latin typeface="Calibri" pitchFamily="34" charset="0"/>
                <a:cs typeface="Calibri" pitchFamily="34" charset="0"/>
              </a:rPr>
              <a:t>ls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(incorrect behavior)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657" y="772180"/>
            <a:ext cx="4321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b="1" dirty="0">
                <a:latin typeface="Calibri" pitchFamily="34" charset="0"/>
                <a:cs typeface="Calibri" pitchFamily="34" charset="0"/>
              </a:rPr>
              <a:t>1. Missing ‘@’ symbol for a symbolic link file with –F option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3"/>
          </p:nvPr>
        </p:nvSpPr>
        <p:spPr>
          <a:xfrm>
            <a:off x="1219200" y="6500834"/>
            <a:ext cx="5943600" cy="292608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Industrial Application of Concolic Testing on Embedded Software: Case Studies</a:t>
            </a:r>
            <a:endParaRPr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1658" y="1371600"/>
            <a:ext cx="4080778" cy="2093746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0600" y="7620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Calibri" pitchFamily="34" charset="0"/>
                <a:cs typeface="Calibri" pitchFamily="34" charset="0"/>
              </a:rPr>
              <a:t>2. Missing space between adjacent two columns with –i or –</a:t>
            </a:r>
            <a:r>
              <a:rPr lang="en-US" altLang="ko-KR" b="1">
                <a:latin typeface="Calibri" pitchFamily="34" charset="0"/>
                <a:cs typeface="Calibri" pitchFamily="34" charset="0"/>
              </a:rPr>
              <a:t>b options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00600" y="1371600"/>
            <a:ext cx="4343400" cy="2093746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Rectangle 6"/>
          <p:cNvSpPr/>
          <p:nvPr/>
        </p:nvSpPr>
        <p:spPr>
          <a:xfrm>
            <a:off x="4876802" y="1723421"/>
            <a:ext cx="4038600" cy="7066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228600" indent="-228600"/>
            <a:r>
              <a:rPr lang="en-US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$ </a:t>
            </a:r>
            <a:r>
              <a:rPr lang="en-US" altLang="ko-KR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ls</a:t>
            </a:r>
            <a:r>
              <a:rPr lang="en-US" altLang="ko-KR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-</a:t>
            </a:r>
            <a:r>
              <a:rPr lang="en-US" altLang="ko-KR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~user/12345 ~user/11111 </a:t>
            </a:r>
          </a:p>
          <a:p>
            <a:pPr marL="228600" indent="-228600"/>
            <a:r>
              <a:rPr lang="en-US" altLang="ko-KR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154930324 /home/user/11111</a:t>
            </a:r>
            <a:r>
              <a:rPr lang="ko-KR" altLang="en-US" sz="16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　</a:t>
            </a:r>
            <a:r>
              <a:rPr lang="en-US" altLang="ko-KR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154930124  /home/user/12345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7"/>
          <p:cNvSpPr/>
          <p:nvPr/>
        </p:nvSpPr>
        <p:spPr>
          <a:xfrm>
            <a:off x="4876802" y="2743200"/>
            <a:ext cx="4038600" cy="6959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228600" indent="-228600"/>
            <a:r>
              <a:rPr lang="en-US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$ </a:t>
            </a:r>
            <a:r>
              <a:rPr lang="en-US" altLang="ko-KR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./</a:t>
            </a:r>
            <a:r>
              <a:rPr lang="en-US" altLang="ko-KR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busybox</a:t>
            </a:r>
            <a:r>
              <a:rPr lang="en-US" altLang="ko-KR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ls</a:t>
            </a:r>
            <a:r>
              <a:rPr lang="en-US" altLang="ko-KR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-</a:t>
            </a:r>
            <a:r>
              <a:rPr lang="en-US" altLang="ko-KR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~user/12345 ~user/11111 154930324 /home/user/11111154930124 /home/user/12345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42643" y="1371600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Output of Linux </a:t>
            </a:r>
            <a:r>
              <a:rPr lang="en-US" altLang="ko-KR" dirty="0" err="1">
                <a:latin typeface="Calibri" pitchFamily="34" charset="0"/>
                <a:cs typeface="Calibri" pitchFamily="34" charset="0"/>
              </a:rPr>
              <a:t>ls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42642" y="2388366"/>
            <a:ext cx="407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Output of </a:t>
            </a:r>
            <a:r>
              <a:rPr lang="en-US" altLang="ko-KR" dirty="0" err="1">
                <a:latin typeface="Calibri" pitchFamily="34" charset="0"/>
                <a:cs typeface="Calibri" pitchFamily="34" charset="0"/>
              </a:rPr>
              <a:t>Busybox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>
                <a:latin typeface="Calibri" pitchFamily="34" charset="0"/>
                <a:cs typeface="Calibri" pitchFamily="34" charset="0"/>
              </a:rPr>
              <a:t>ls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(incorrect behavior)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63049" y="2007366"/>
            <a:ext cx="152398" cy="152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Rectangle 6"/>
          <p:cNvSpPr/>
          <p:nvPr/>
        </p:nvSpPr>
        <p:spPr>
          <a:xfrm>
            <a:off x="63837" y="4445766"/>
            <a:ext cx="33528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228600" indent="-228600"/>
            <a:r>
              <a:rPr lang="en-US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$ </a:t>
            </a:r>
            <a:r>
              <a:rPr lang="en-US" altLang="ko-KR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ls</a:t>
            </a:r>
            <a:r>
              <a:rPr lang="en-US" altLang="ko-KR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-1C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228600" indent="-228600"/>
            <a:r>
              <a:rPr lang="en-US" sz="16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a.txt b.txt</a:t>
            </a:r>
          </a:p>
        </p:txBody>
      </p:sp>
      <p:sp>
        <p:nvSpPr>
          <p:cNvPr id="21" name="Rectangle 7"/>
          <p:cNvSpPr/>
          <p:nvPr/>
        </p:nvSpPr>
        <p:spPr>
          <a:xfrm>
            <a:off x="63837" y="5436366"/>
            <a:ext cx="3352800" cy="6959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228600" indent="-228600"/>
            <a:r>
              <a:rPr lang="en-US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$ ./</a:t>
            </a:r>
            <a:r>
              <a:rPr lang="en-US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busybox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ls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-1C</a:t>
            </a:r>
          </a:p>
          <a:p>
            <a:pPr marL="228600" indent="-228600"/>
            <a:r>
              <a:rPr lang="en-US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a.txt</a:t>
            </a:r>
          </a:p>
          <a:p>
            <a:pPr marL="228600" indent="-228600"/>
            <a:r>
              <a:rPr lang="en-US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b.txt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678" y="4038600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Output of Linux </a:t>
            </a:r>
            <a:r>
              <a:rPr lang="en-US" altLang="ko-KR" dirty="0" err="1">
                <a:latin typeface="Calibri" pitchFamily="34" charset="0"/>
                <a:cs typeface="Calibri" pitchFamily="34" charset="0"/>
              </a:rPr>
              <a:t>ls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77" y="5055366"/>
            <a:ext cx="407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Output of </a:t>
            </a:r>
            <a:r>
              <a:rPr lang="en-US" altLang="ko-KR" dirty="0" err="1">
                <a:latin typeface="Calibri" pitchFamily="34" charset="0"/>
                <a:cs typeface="Calibri" pitchFamily="34" charset="0"/>
              </a:rPr>
              <a:t>Busybox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>
                <a:latin typeface="Calibri" pitchFamily="34" charset="0"/>
                <a:cs typeface="Calibri" pitchFamily="34" charset="0"/>
              </a:rPr>
              <a:t>ls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(incorrect behavior)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4038600"/>
            <a:ext cx="4102436" cy="2133600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00" y="366926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Calibri" pitchFamily="34" charset="0"/>
                <a:cs typeface="Calibri" pitchFamily="34" charset="0"/>
              </a:rPr>
              <a:t>3. The order of options is ignored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800601" y="4038600"/>
            <a:ext cx="4343399" cy="2133600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00600" y="3657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Calibri" pitchFamily="34" charset="0"/>
                <a:cs typeface="Calibri" pitchFamily="34" charset="0"/>
              </a:rPr>
              <a:t>4. –n does not show files in a long format </a:t>
            </a:r>
          </a:p>
        </p:txBody>
      </p:sp>
      <p:sp>
        <p:nvSpPr>
          <p:cNvPr id="28" name="Rectangle 6"/>
          <p:cNvSpPr/>
          <p:nvPr/>
        </p:nvSpPr>
        <p:spPr>
          <a:xfrm>
            <a:off x="4953003" y="4445766"/>
            <a:ext cx="3946358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228600" indent="-228600"/>
            <a:r>
              <a:rPr lang="en-US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$ </a:t>
            </a:r>
            <a:r>
              <a:rPr lang="en-US" altLang="ko-KR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ls</a:t>
            </a:r>
            <a:r>
              <a:rPr lang="en-US" altLang="ko-KR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–n a.txt</a:t>
            </a:r>
            <a:endParaRPr 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228600" indent="-228600"/>
            <a:r>
              <a:rPr lang="pt-BR" sz="16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-rw-r--r-- 1 1000 1000 5833 Jun 24  2010 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a.txt</a:t>
            </a:r>
            <a:endParaRPr lang="en-US" sz="16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Rectangle 7"/>
          <p:cNvSpPr/>
          <p:nvPr/>
        </p:nvSpPr>
        <p:spPr>
          <a:xfrm>
            <a:off x="4953003" y="5436366"/>
            <a:ext cx="3352800" cy="6959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228600" indent="-228600"/>
            <a:r>
              <a:rPr lang="en-US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$ ./</a:t>
            </a:r>
            <a:r>
              <a:rPr lang="en-US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busybox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ls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–n a.txt</a:t>
            </a:r>
          </a:p>
          <a:p>
            <a:pPr marL="228600" indent="-228600"/>
            <a:r>
              <a:rPr lang="en-US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a.txt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18844" y="4038600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Output of Linux </a:t>
            </a:r>
            <a:r>
              <a:rPr lang="en-US" altLang="ko-KR" dirty="0" err="1">
                <a:latin typeface="Calibri" pitchFamily="34" charset="0"/>
                <a:cs typeface="Calibri" pitchFamily="34" charset="0"/>
              </a:rPr>
              <a:t>ls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18843" y="5055366"/>
            <a:ext cx="407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libri" pitchFamily="34" charset="0"/>
                <a:cs typeface="Calibri" pitchFamily="34" charset="0"/>
              </a:rPr>
              <a:t>Output of </a:t>
            </a:r>
            <a:r>
              <a:rPr lang="en-US" altLang="ko-KR" dirty="0" err="1">
                <a:latin typeface="Calibri" pitchFamily="34" charset="0"/>
                <a:cs typeface="Calibri" pitchFamily="34" charset="0"/>
              </a:rPr>
              <a:t>Busybox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err="1">
                <a:latin typeface="Calibri" pitchFamily="34" charset="0"/>
                <a:cs typeface="Calibri" pitchFamily="34" charset="0"/>
              </a:rPr>
              <a:t>ls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(incorrect behavior)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92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76"/>
    </mc:Choice>
    <mc:Fallback xmlns="">
      <p:transition spd="slow" advTm="717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490518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Missing ‘@’ symbol for symbolic link with –F option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457200" y="1143000"/>
            <a:ext cx="8305800" cy="5486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sz="2400" dirty="0" err="1"/>
              <a:t>Busybox</a:t>
            </a:r>
            <a:r>
              <a:rPr lang="en-US" sz="2400" dirty="0"/>
              <a:t> </a:t>
            </a:r>
            <a:r>
              <a:rPr lang="en-US" sz="2400" dirty="0" err="1"/>
              <a:t>ls</a:t>
            </a:r>
            <a:r>
              <a:rPr lang="en-US" sz="2400" dirty="0"/>
              <a:t> does not print a type marker ‘@’ after a symbolic link file name, when -F is specified and a file name is specified in the command line.</a:t>
            </a:r>
            <a:endParaRPr lang="en-US" altLang="en-US" sz="1600" dirty="0"/>
          </a:p>
          <a:p>
            <a:pPr marL="788670" lvl="1" indent="-514350">
              <a:buFont typeface="+mj-lt"/>
              <a:buAutoNum type="arabicPeriod"/>
            </a:pPr>
            <a:r>
              <a:rPr lang="en-US" sz="2400" dirty="0"/>
              <a:t>Output of </a:t>
            </a:r>
            <a:r>
              <a:rPr lang="en-US" sz="2400" dirty="0" err="1"/>
              <a:t>linux</a:t>
            </a:r>
            <a:r>
              <a:rPr lang="en-US" sz="2400" dirty="0"/>
              <a:t> ls:</a:t>
            </a:r>
          </a:p>
          <a:p>
            <a:pPr marL="788670" lvl="1" indent="-514350">
              <a:buFont typeface="+mj-lt"/>
              <a:buAutoNum type="arabicPeriod"/>
            </a:pPr>
            <a:endParaRPr lang="en-US" altLang="en-US" sz="2400" dirty="0"/>
          </a:p>
          <a:p>
            <a:pPr marL="788670" lvl="1" indent="-514350">
              <a:buFont typeface="+mj-lt"/>
              <a:buAutoNum type="arabicPeriod"/>
            </a:pPr>
            <a:endParaRPr lang="en-US" altLang="en-US" sz="2400" dirty="0"/>
          </a:p>
          <a:p>
            <a:pPr marL="788670" lvl="1" indent="-514350">
              <a:buFont typeface="+mj-lt"/>
              <a:buAutoNum type="arabicPeriod"/>
            </a:pPr>
            <a:r>
              <a:rPr lang="en-US" altLang="en-US" sz="2400" dirty="0"/>
              <a:t>Output of </a:t>
            </a:r>
            <a:r>
              <a:rPr lang="en-US" altLang="en-US" sz="2400" dirty="0" err="1"/>
              <a:t>Busybox</a:t>
            </a:r>
            <a:r>
              <a:rPr lang="en-US" altLang="en-US" sz="2400" dirty="0"/>
              <a:t> ls (incorrect behavior):</a:t>
            </a:r>
          </a:p>
          <a:p>
            <a:pPr marL="788670" lvl="1" indent="-514350">
              <a:buFont typeface="+mj-lt"/>
              <a:buAutoNum type="arabicPeriod"/>
            </a:pPr>
            <a:endParaRPr lang="en-US" altLang="en-US" sz="2400" dirty="0"/>
          </a:p>
          <a:p>
            <a:pPr marL="788670" lvl="1" indent="-514350">
              <a:buFont typeface="+mj-lt"/>
              <a:buAutoNum type="arabicPeriod"/>
            </a:pPr>
            <a:endParaRPr lang="en-US" altLang="en-US" sz="2400" dirty="0"/>
          </a:p>
          <a:p>
            <a:pPr marL="914400" lvl="5" indent="-514350">
              <a:buFont typeface="Arial" pitchFamily="34" charset="0"/>
              <a:buChar char="•"/>
            </a:pPr>
            <a:r>
              <a:rPr lang="en-US" altLang="en-US" sz="1400" dirty="0">
                <a:latin typeface="Lucida Console" pitchFamily="49" charset="0"/>
              </a:rPr>
              <a:t>-F</a:t>
            </a:r>
            <a:r>
              <a:rPr lang="en-US" altLang="en-US" sz="1400" dirty="0"/>
              <a:t> means write a marker (/*|@=) for different type of files. </a:t>
            </a:r>
          </a:p>
          <a:p>
            <a:pPr marL="914400" lvl="5" indent="-514350">
              <a:buFont typeface="Arial" pitchFamily="34" charset="0"/>
              <a:buChar char="•"/>
            </a:pPr>
            <a:r>
              <a:rPr lang="en-US" altLang="en-US" sz="1400" dirty="0" err="1">
                <a:latin typeface="Lucida Console" pitchFamily="49" charset="0"/>
              </a:rPr>
              <a:t>t.lnk</a:t>
            </a:r>
            <a:r>
              <a:rPr lang="en-US" altLang="en-US" sz="1400" dirty="0"/>
              <a:t> is a symbolic link, which links to file </a:t>
            </a:r>
            <a:r>
              <a:rPr lang="en-US" altLang="en-US" sz="1400" dirty="0">
                <a:latin typeface="Lucida Console" pitchFamily="49" charset="0"/>
              </a:rPr>
              <a:t>t</a:t>
            </a:r>
            <a:r>
              <a:rPr lang="en-US" altLang="en-US" sz="1400" dirty="0"/>
              <a:t> in the directory </a:t>
            </a:r>
            <a:r>
              <a:rPr lang="en-US" altLang="ko-KR" sz="1400" dirty="0">
                <a:latin typeface="Lucida Console" pitchFamily="49" charset="0"/>
              </a:rPr>
              <a:t>~</a:t>
            </a:r>
            <a:r>
              <a:rPr lang="en-US" altLang="ko-KR" sz="1400">
                <a:latin typeface="Lucida Console" pitchFamily="49" charset="0"/>
              </a:rPr>
              <a:t>yang/</a:t>
            </a:r>
            <a:endParaRPr lang="en-US" altLang="ko-KR" sz="1400" dirty="0">
              <a:latin typeface="Lucida Console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77000"/>
            <a:ext cx="457200" cy="2926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0" y="6500813"/>
            <a:ext cx="1285875" cy="292100"/>
          </a:xfrm>
        </p:spPr>
        <p:txBody>
          <a:bodyPr/>
          <a:lstStyle/>
          <a:p>
            <a:fld id="{59AB7447-9FCF-4F26-89C2-84A78DC61FF0}" type="datetime1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95400" y="2743200"/>
            <a:ext cx="64008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228600" indent="-228600"/>
            <a:r>
              <a:rPr lang="en-US" sz="1600" dirty="0">
                <a:solidFill>
                  <a:schemeClr val="tx1"/>
                </a:solidFill>
                <a:latin typeface="Lucida Console" pitchFamily="49" charset="0"/>
              </a:rPr>
              <a:t>$ ls -F </a:t>
            </a:r>
            <a:r>
              <a:rPr lang="en-US" sz="1600" dirty="0" err="1">
                <a:solidFill>
                  <a:schemeClr val="tx1"/>
                </a:solidFill>
                <a:latin typeface="Lucida Console" pitchFamily="49" charset="0"/>
              </a:rPr>
              <a:t>t.lnk</a:t>
            </a:r>
            <a:endParaRPr lang="en-US" sz="1600" dirty="0">
              <a:solidFill>
                <a:schemeClr val="tx1"/>
              </a:solidFill>
              <a:latin typeface="Lucida Console" pitchFamily="49" charset="0"/>
            </a:endParaRPr>
          </a:p>
          <a:p>
            <a:pPr marL="228600" indent="-228600"/>
            <a:r>
              <a:rPr lang="en-US" sz="1600" dirty="0" err="1">
                <a:solidFill>
                  <a:schemeClr val="tx1"/>
                </a:solidFill>
                <a:latin typeface="Lucida Console" pitchFamily="49" charset="0"/>
              </a:rPr>
              <a:t>t.lnk</a:t>
            </a:r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@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4028420"/>
            <a:ext cx="6400800" cy="6959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228600" indent="-228600"/>
            <a:r>
              <a:rPr lang="en-US" sz="1600" dirty="0">
                <a:solidFill>
                  <a:schemeClr val="tx1"/>
                </a:solidFill>
                <a:latin typeface="Lucida Console" pitchFamily="49" charset="0"/>
              </a:rPr>
              <a:t>$ ./</a:t>
            </a:r>
            <a:r>
              <a:rPr lang="en-US" sz="1600" dirty="0" err="1">
                <a:solidFill>
                  <a:schemeClr val="tx1"/>
                </a:solidFill>
                <a:latin typeface="Lucida Console" pitchFamily="49" charset="0"/>
              </a:rPr>
              <a:t>busybox</a:t>
            </a:r>
            <a:r>
              <a:rPr lang="en-US" sz="1600" dirty="0">
                <a:solidFill>
                  <a:schemeClr val="tx1"/>
                </a:solidFill>
                <a:latin typeface="Lucida Console" pitchFamily="49" charset="0"/>
              </a:rPr>
              <a:t> ls -F </a:t>
            </a:r>
            <a:r>
              <a:rPr lang="en-US" sz="1600" dirty="0" err="1">
                <a:solidFill>
                  <a:schemeClr val="tx1"/>
                </a:solidFill>
                <a:latin typeface="Lucida Console" pitchFamily="49" charset="0"/>
              </a:rPr>
              <a:t>t.lnk</a:t>
            </a:r>
            <a:endParaRPr lang="en-US" sz="1600" dirty="0">
              <a:solidFill>
                <a:schemeClr val="tx1"/>
              </a:solidFill>
              <a:latin typeface="Lucida Console" pitchFamily="49" charset="0"/>
            </a:endParaRPr>
          </a:p>
          <a:p>
            <a:pPr marL="228600" indent="-228600"/>
            <a:r>
              <a:rPr lang="en-US" sz="1600" dirty="0" err="1">
                <a:solidFill>
                  <a:schemeClr val="tx1"/>
                </a:solidFill>
                <a:latin typeface="Lucida Console" pitchFamily="49" charset="0"/>
              </a:rPr>
              <a:t>t.lnk</a:t>
            </a:r>
            <a:endParaRPr lang="en-US" sz="1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D4490C-E5FA-4E92-BCB0-1B13A9B79484}"/>
              </a:ext>
            </a:extLst>
          </p:cNvPr>
          <p:cNvSpPr/>
          <p:nvPr/>
        </p:nvSpPr>
        <p:spPr>
          <a:xfrm>
            <a:off x="977900" y="5604441"/>
            <a:ext cx="67818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en-US"/>
              <a:t>We found that the bug was caused by the violation of a precondition of </a:t>
            </a:r>
            <a:r>
              <a:rPr lang="en-US" alt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my_stat()</a:t>
            </a:r>
            <a:r>
              <a:rPr lang="en-US" alt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1803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113" y="1371600"/>
            <a:ext cx="6603861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Calls Graph of </a:t>
            </a:r>
            <a:r>
              <a:rPr lang="en-US" dirty="0" err="1"/>
              <a:t>Busybox</a:t>
            </a:r>
            <a:r>
              <a:rPr lang="en-US" dirty="0"/>
              <a:t> </a:t>
            </a:r>
            <a:r>
              <a:rPr lang="en-US" dirty="0" err="1"/>
              <a:t>ls</a:t>
            </a:r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77000"/>
            <a:ext cx="457200" cy="2926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2819400"/>
            <a:ext cx="6858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7400" y="1905000"/>
            <a:ext cx="6096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29200" y="4495800"/>
            <a:ext cx="6858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447800" y="2971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3"/>
          </p:cNvCxnSpPr>
          <p:nvPr/>
        </p:nvCxnSpPr>
        <p:spPr>
          <a:xfrm>
            <a:off x="1447800" y="2971800"/>
            <a:ext cx="152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1257300" y="2400300"/>
            <a:ext cx="914400" cy="228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828800" y="2057400"/>
            <a:ext cx="228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H="1">
            <a:off x="1143000" y="3429000"/>
            <a:ext cx="1143000" cy="228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828800" y="4114800"/>
            <a:ext cx="2438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8" idx="1"/>
          </p:cNvCxnSpPr>
          <p:nvPr/>
        </p:nvCxnSpPr>
        <p:spPr>
          <a:xfrm>
            <a:off x="4267200" y="4114800"/>
            <a:ext cx="762000" cy="533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ular Callout 15"/>
          <p:cNvSpPr/>
          <p:nvPr/>
        </p:nvSpPr>
        <p:spPr>
          <a:xfrm>
            <a:off x="228600" y="1066800"/>
            <a:ext cx="1752600" cy="381000"/>
          </a:xfrm>
          <a:prstGeom prst="wedgeRectCallout">
            <a:avLst>
              <a:gd name="adj1" fmla="val 44208"/>
              <a:gd name="adj2" fmla="val 20142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buggy behavior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3771900" y="5811982"/>
            <a:ext cx="1752600" cy="381000"/>
          </a:xfrm>
          <a:prstGeom prst="wedgeRectCallout">
            <a:avLst>
              <a:gd name="adj1" fmla="val 3892"/>
              <a:gd name="adj2" fmla="val -41160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correct behavior</a:t>
            </a:r>
          </a:p>
        </p:txBody>
      </p:sp>
      <p:sp>
        <p:nvSpPr>
          <p:cNvPr id="3" name="타원 2"/>
          <p:cNvSpPr/>
          <p:nvPr/>
        </p:nvSpPr>
        <p:spPr>
          <a:xfrm>
            <a:off x="3429000" y="1676400"/>
            <a:ext cx="589043" cy="762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750969" y="4334470"/>
            <a:ext cx="589043" cy="762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3200400" y="1676400"/>
            <a:ext cx="4912954" cy="762000"/>
            <a:chOff x="3200400" y="1676400"/>
            <a:chExt cx="4912954" cy="762000"/>
          </a:xfrm>
        </p:grpSpPr>
        <p:sp>
          <p:nvSpPr>
            <p:cNvPr id="5" name="TextBox 4"/>
            <p:cNvSpPr txBox="1"/>
            <p:nvPr/>
          </p:nvSpPr>
          <p:spPr>
            <a:xfrm>
              <a:off x="4572000" y="1715869"/>
              <a:ext cx="35413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Replaced by unit-stat() </a:t>
              </a:r>
            </a:p>
            <a:p>
              <a:r>
                <a:rPr lang="en-US" altLang="ko-KR" dirty="0"/>
                <a:t>and unit-</a:t>
              </a:r>
              <a:r>
                <a:rPr lang="en-US" altLang="ko-KR" dirty="0" err="1"/>
                <a:t>lstat</a:t>
              </a:r>
              <a:r>
                <a:rPr lang="en-US" altLang="ko-KR" dirty="0"/>
                <a:t>() for unit-testing</a:t>
              </a:r>
              <a:endParaRPr lang="ko-KR" altLang="en-US" dirty="0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200400" y="1676400"/>
              <a:ext cx="1257300" cy="762000"/>
              <a:chOff x="4114800" y="1707573"/>
              <a:chExt cx="1257300" cy="762000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4114800" y="1707573"/>
                <a:ext cx="1257300" cy="762000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4267200" y="182880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unit-stat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4267200" y="213360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unit-</a:t>
                </a:r>
                <a:r>
                  <a:rPr lang="en-US" altLang="ko-KR" sz="1600" dirty="0" err="1">
                    <a:solidFill>
                      <a:schemeClr val="tx1"/>
                    </a:solidFill>
                  </a:rPr>
                  <a:t>lstat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" name="그룹 11"/>
          <p:cNvGrpSpPr/>
          <p:nvPr/>
        </p:nvGrpSpPr>
        <p:grpSpPr>
          <a:xfrm>
            <a:off x="6289964" y="4286071"/>
            <a:ext cx="2737790" cy="1200329"/>
            <a:chOff x="6289964" y="4286071"/>
            <a:chExt cx="2737790" cy="1200329"/>
          </a:xfrm>
        </p:grpSpPr>
        <p:sp>
          <p:nvSpPr>
            <p:cNvPr id="25" name="TextBox 24"/>
            <p:cNvSpPr txBox="1"/>
            <p:nvPr/>
          </p:nvSpPr>
          <p:spPr>
            <a:xfrm>
              <a:off x="6934200" y="4286071"/>
              <a:ext cx="20935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Replaced </a:t>
              </a:r>
              <a:r>
                <a:rPr lang="en-US" altLang="ko-KR"/>
                <a:t>by </a:t>
              </a:r>
              <a:br>
                <a:rPr lang="en-US" altLang="ko-KR"/>
              </a:br>
              <a:r>
                <a:rPr lang="en-US" altLang="ko-KR"/>
                <a:t>unit-stat() and </a:t>
              </a:r>
              <a:br>
                <a:rPr lang="en-US" altLang="ko-KR"/>
              </a:br>
              <a:r>
                <a:rPr lang="en-US" altLang="ko-KR"/>
                <a:t>unit-lstat</a:t>
              </a:r>
              <a:r>
                <a:rPr lang="en-US" altLang="ko-KR" dirty="0"/>
                <a:t>() </a:t>
              </a:r>
              <a:r>
                <a:rPr lang="en-US" altLang="ko-KR"/>
                <a:t>for </a:t>
              </a:r>
              <a:br>
                <a:rPr lang="en-US" altLang="ko-KR"/>
              </a:br>
              <a:r>
                <a:rPr lang="en-US" altLang="ko-KR"/>
                <a:t>unit-testing</a:t>
              </a:r>
              <a:endParaRPr lang="ko-KR" altLang="en-US" dirty="0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6289964" y="4333009"/>
              <a:ext cx="1257300" cy="762000"/>
              <a:chOff x="4114800" y="1707573"/>
              <a:chExt cx="1257300" cy="762000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4114800" y="1707573"/>
                <a:ext cx="1257300" cy="762000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267200" y="182880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unit-stat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267200" y="213360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unit-</a:t>
                </a:r>
                <a:r>
                  <a:rPr lang="en-US" altLang="ko-KR" sz="1600" dirty="0" err="1">
                    <a:solidFill>
                      <a:schemeClr val="tx1"/>
                    </a:solidFill>
                  </a:rPr>
                  <a:t>lstat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674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Stub Function – unit-stat(), unit-</a:t>
            </a:r>
            <a:r>
              <a:rPr lang="en-US" altLang="ko-KR" dirty="0" err="1"/>
              <a:t>lstat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7447-9FCF-4F26-89C2-84A78DC61FF0}" type="datetime1">
              <a:rPr lang="en-US" smtClean="0"/>
              <a:pPr/>
              <a:t>12/1/2022</a:t>
            </a:fld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원통 5"/>
          <p:cNvSpPr/>
          <p:nvPr/>
        </p:nvSpPr>
        <p:spPr>
          <a:xfrm>
            <a:off x="1295400" y="1219200"/>
            <a:ext cx="1524000" cy="1828800"/>
          </a:xfrm>
          <a:prstGeom prst="can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System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505200" y="1295400"/>
            <a:ext cx="9144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stat()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 rot="20325050">
            <a:off x="2514600" y="1680000"/>
            <a:ext cx="990600" cy="381000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4495800" y="1447800"/>
            <a:ext cx="609600" cy="381000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81600" y="1295400"/>
            <a:ext cx="1752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>
                <a:solidFill>
                  <a:schemeClr val="tx1"/>
                </a:solidFill>
              </a:rPr>
              <a:t>struct </a:t>
            </a:r>
            <a:r>
              <a:rPr lang="en-US" altLang="ko-KR" sz="1600" dirty="0">
                <a:solidFill>
                  <a:schemeClr val="tx1"/>
                </a:solidFill>
              </a:rPr>
              <a:t>stat {…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mode_t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st_mode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…}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76400" y="205740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505200" y="2286000"/>
            <a:ext cx="9144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lstat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4495800" y="2438400"/>
            <a:ext cx="609600" cy="381000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81600" y="2286000"/>
            <a:ext cx="1752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>
                <a:solidFill>
                  <a:schemeClr val="tx1"/>
                </a:solidFill>
              </a:rPr>
              <a:t>struct </a:t>
            </a:r>
            <a:r>
              <a:rPr lang="en-US" altLang="ko-KR" sz="1600" dirty="0">
                <a:solidFill>
                  <a:schemeClr val="tx1"/>
                </a:solidFill>
              </a:rPr>
              <a:t>stat {…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mode_t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st_mode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…}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 rot="952876">
            <a:off x="2473730" y="2379841"/>
            <a:ext cx="990600" cy="381000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505200" y="3886200"/>
            <a:ext cx="9144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unit-stat()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4495800" y="4038600"/>
            <a:ext cx="609600" cy="381000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81600" y="3886200"/>
            <a:ext cx="3505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>
                <a:solidFill>
                  <a:schemeClr val="tx1"/>
                </a:solidFill>
              </a:rPr>
              <a:t>struct </a:t>
            </a:r>
            <a:r>
              <a:rPr lang="en-US" altLang="ko-KR" sz="1600" dirty="0">
                <a:solidFill>
                  <a:schemeClr val="tx1"/>
                </a:solidFill>
              </a:rPr>
              <a:t>stat {…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mode_t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st_mode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rgbClr val="00B0F0"/>
                </a:solidFill>
              </a:rPr>
              <a:t>//symbolic value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…}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05200" y="4876800"/>
            <a:ext cx="9144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unit-</a:t>
            </a:r>
            <a:r>
              <a:rPr lang="en-US" altLang="ko-KR" dirty="0" err="1">
                <a:solidFill>
                  <a:srgbClr val="00B0F0"/>
                </a:solidFill>
              </a:rPr>
              <a:t>lstat</a:t>
            </a:r>
            <a:r>
              <a:rPr lang="en-US" altLang="ko-KR" dirty="0">
                <a:solidFill>
                  <a:srgbClr val="00B0F0"/>
                </a:solidFill>
              </a:rPr>
              <a:t>()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4495800" y="5029200"/>
            <a:ext cx="609600" cy="381000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원통 24"/>
          <p:cNvSpPr/>
          <p:nvPr/>
        </p:nvSpPr>
        <p:spPr>
          <a:xfrm>
            <a:off x="1295400" y="3810000"/>
            <a:ext cx="1524000" cy="1828800"/>
          </a:xfrm>
          <a:prstGeom prst="can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File System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181600" y="4876800"/>
            <a:ext cx="3505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>
                <a:solidFill>
                  <a:schemeClr val="tx1"/>
                </a:solidFill>
              </a:rPr>
              <a:t>struct </a:t>
            </a:r>
            <a:r>
              <a:rPr lang="en-US" altLang="ko-KR" sz="1600" dirty="0">
                <a:solidFill>
                  <a:schemeClr val="tx1"/>
                </a:solidFill>
              </a:rPr>
              <a:t>stat {…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mode_t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st_mode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rgbClr val="00B0F0"/>
                </a:solidFill>
              </a:rPr>
              <a:t>//symbolic value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…}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57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Symbolic Environment Setting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762000"/>
            <a:ext cx="83058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/>
              <a:t>Symbolic variables:</a:t>
            </a:r>
          </a:p>
          <a:p>
            <a:pPr lvl="1"/>
            <a:r>
              <a:rPr lang="en-US" dirty="0"/>
              <a:t>Command </a:t>
            </a:r>
            <a:r>
              <a:rPr lang="en-US"/>
              <a:t>line options</a:t>
            </a:r>
          </a:p>
          <a:p>
            <a:pPr lvl="2" algn="just"/>
            <a:r>
              <a:rPr lang="en-US" altLang="ko-KR"/>
              <a:t>Replacing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unsigned int </a:t>
            </a:r>
            <a:r>
              <a:rPr lang="en-US" alt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/>
              <a:t>with a symbolic value</a:t>
            </a:r>
            <a:r>
              <a:rPr lang="en-US" altLang="en-US">
                <a:latin typeface="Courier" pitchFamily="49" charset="0"/>
              </a:rPr>
              <a:t>. </a:t>
            </a:r>
          </a:p>
          <a:p>
            <a:pPr marL="1337310" lvl="3" indent="-514350" algn="just">
              <a:buFont typeface="Wingdings" pitchFamily="2" charset="2"/>
              <a:buChar char="Ø"/>
            </a:pPr>
            <a:r>
              <a:rPr lang="en-US" altLang="ko-KR">
                <a:latin typeface="Courier New" pitchFamily="49" charset="0"/>
                <a:cs typeface="Courier New" pitchFamily="49" charset="0"/>
              </a:rPr>
              <a:t>opt = getopt32(argv, ……); </a:t>
            </a:r>
            <a:endParaRPr lang="en-US" dirty="0"/>
          </a:p>
          <a:p>
            <a:pPr lvl="1"/>
            <a:r>
              <a:rPr lang="en-US" dirty="0"/>
              <a:t>Target file status   </a:t>
            </a:r>
          </a:p>
          <a:p>
            <a:pPr marL="1062990" lvl="2" indent="-514350">
              <a:buFont typeface="Wingdings" pitchFamily="2" charset="2"/>
              <a:buChar char="Ø"/>
            </a:pPr>
            <a:r>
              <a:rPr lang="en-US" dirty="0"/>
              <a:t>we partially simulate status of a file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stat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dstat</a:t>
            </a:r>
            <a:r>
              <a:rPr lang="en-US" dirty="0"/>
              <a:t>) in a file system by a </a:t>
            </a:r>
            <a:r>
              <a:rPr lang="en-US"/>
              <a:t>symbolic value</a:t>
            </a:r>
          </a:p>
          <a:p>
            <a:endParaRPr lang="en-US"/>
          </a:p>
          <a:p>
            <a:r>
              <a:rPr lang="en-US"/>
              <a:t>Symbolic </a:t>
            </a:r>
            <a:r>
              <a:rPr lang="en-US" dirty="0"/>
              <a:t>stubs: </a:t>
            </a:r>
          </a:p>
          <a:p>
            <a:pPr lvl="1"/>
            <a:r>
              <a:rPr lang="en-US" altLang="ko-KR" dirty="0"/>
              <a:t>stat() and </a:t>
            </a:r>
            <a:r>
              <a:rPr lang="en-US" altLang="ko-KR" dirty="0" err="1"/>
              <a:t>lstat</a:t>
            </a:r>
            <a:r>
              <a:rPr lang="en-US" altLang="ko-KR" dirty="0"/>
              <a:t>() are replaced by unit-stat() and unit-</a:t>
            </a:r>
            <a:r>
              <a:rPr lang="en-US" altLang="ko-KR" dirty="0" err="1"/>
              <a:t>lstat</a:t>
            </a:r>
            <a:r>
              <a:rPr lang="en-US" altLang="ko-KR" dirty="0"/>
              <a:t>() for generating symbolic file status</a:t>
            </a:r>
            <a:endParaRPr lang="en-US" dirty="0"/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stat(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char *path, struct stat *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lstat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char *path, struct stat *buf)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477000"/>
            <a:ext cx="457200" cy="2926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22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minar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ecture no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Seminar</Template>
  <TotalTime>51586</TotalTime>
  <Words>1975</Words>
  <Application>Microsoft Office PowerPoint</Application>
  <PresentationFormat>화면 슬라이드 쇼(4:3)</PresentationFormat>
  <Paragraphs>254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9" baseType="lpstr">
      <vt:lpstr>Arial Unicode MS</vt:lpstr>
      <vt:lpstr>Courier</vt:lpstr>
      <vt:lpstr>HY백송B</vt:lpstr>
      <vt:lpstr>宋体</vt:lpstr>
      <vt:lpstr>华文新魏</vt:lpstr>
      <vt:lpstr>돋움</vt:lpstr>
      <vt:lpstr>Arial</vt:lpstr>
      <vt:lpstr>Bookman Old Style</vt:lpstr>
      <vt:lpstr>Calibri</vt:lpstr>
      <vt:lpstr>Courier New</vt:lpstr>
      <vt:lpstr>Gill Sans MT</vt:lpstr>
      <vt:lpstr>Lucida Console</vt:lpstr>
      <vt:lpstr>Wingdings</vt:lpstr>
      <vt:lpstr>Wingdings 3</vt:lpstr>
      <vt:lpstr>맑은 고딕</vt:lpstr>
      <vt:lpstr>Seminar</vt:lpstr>
      <vt:lpstr>Lecture note</vt:lpstr>
      <vt:lpstr>Unit-testing Busybox ls</vt:lpstr>
      <vt:lpstr>Busybox ls Requirement Specification </vt:lpstr>
      <vt:lpstr>PowerPoint 프레젠테이션</vt:lpstr>
      <vt:lpstr>4 Bugs Detected</vt:lpstr>
      <vt:lpstr>Examples for the 4 Bugs Detected </vt:lpstr>
      <vt:lpstr>Missing ‘@’ symbol for symbolic link with –F option</vt:lpstr>
      <vt:lpstr>Calls Graph of Busybox ls  </vt:lpstr>
      <vt:lpstr>Stub Function – unit-stat(), unit-lstat()</vt:lpstr>
      <vt:lpstr>Symbolic Environment Setting</vt:lpstr>
      <vt:lpstr>Testing target function: my_stat</vt:lpstr>
      <vt:lpstr>Testing target function: my_stat</vt:lpstr>
      <vt:lpstr>Assertions in my_stat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vpluslab1</dc:creator>
  <cp:lastModifiedBy>moonzoo</cp:lastModifiedBy>
  <cp:revision>6381</cp:revision>
  <cp:lastPrinted>2011-11-07T11:47:21Z</cp:lastPrinted>
  <dcterms:created xsi:type="dcterms:W3CDTF">2006-08-16T00:00:00Z</dcterms:created>
  <dcterms:modified xsi:type="dcterms:W3CDTF">2022-12-01T05:19:45Z</dcterms:modified>
</cp:coreProperties>
</file>