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59" r:id="rId2"/>
    <p:sldMasterId id="2147483669" r:id="rId3"/>
  </p:sldMasterIdLst>
  <p:notesMasterIdLst>
    <p:notesMasterId r:id="rId33"/>
  </p:notesMasterIdLst>
  <p:sldIdLst>
    <p:sldId id="256" r:id="rId4"/>
    <p:sldId id="560" r:id="rId5"/>
    <p:sldId id="522" r:id="rId6"/>
    <p:sldId id="497" r:id="rId7"/>
    <p:sldId id="525" r:id="rId8"/>
    <p:sldId id="572" r:id="rId9"/>
    <p:sldId id="559" r:id="rId10"/>
    <p:sldId id="546" r:id="rId11"/>
    <p:sldId id="548" r:id="rId12"/>
    <p:sldId id="526" r:id="rId13"/>
    <p:sldId id="582" r:id="rId14"/>
    <p:sldId id="528" r:id="rId15"/>
    <p:sldId id="529" r:id="rId16"/>
    <p:sldId id="527" r:id="rId17"/>
    <p:sldId id="586" r:id="rId18"/>
    <p:sldId id="530" r:id="rId19"/>
    <p:sldId id="534" r:id="rId20"/>
    <p:sldId id="567" r:id="rId21"/>
    <p:sldId id="583" r:id="rId22"/>
    <p:sldId id="584" r:id="rId23"/>
    <p:sldId id="585" r:id="rId24"/>
    <p:sldId id="535" r:id="rId25"/>
    <p:sldId id="538" r:id="rId26"/>
    <p:sldId id="536" r:id="rId27"/>
    <p:sldId id="539" r:id="rId28"/>
    <p:sldId id="557" r:id="rId29"/>
    <p:sldId id="587" r:id="rId30"/>
    <p:sldId id="588" r:id="rId31"/>
    <p:sldId id="592" r:id="rId32"/>
  </p:sldIdLst>
  <p:sldSz cx="9144000" cy="6858000" type="screen4x3"/>
  <p:notesSz cx="6807200" cy="9939338"/>
  <p:embeddedFontLst>
    <p:embeddedFont>
      <p:font typeface="Arial Unicode MS" panose="020B0600000101010101" charset="-127"/>
      <p:regular r:id="rId34"/>
    </p:embeddedFont>
    <p:embeddedFont>
      <p:font typeface="华文新魏" panose="02010800040101010101" pitchFamily="2" charset="-122"/>
      <p:regular r:id="rId35"/>
    </p:embeddedFont>
    <p:embeddedFont>
      <p:font typeface="Bookman Old Style" panose="02050604050505020204" pitchFamily="18"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cmmi10" panose="020B0600000101010101"/>
      <p:regular r:id="rId44"/>
    </p:embeddedFont>
    <p:embeddedFont>
      <p:font typeface="Gill Sans MT" panose="020B0502020104020203" pitchFamily="34" charset="0"/>
      <p:regular r:id="rId45"/>
      <p:bold r:id="rId46"/>
      <p:italic r:id="rId47"/>
      <p:boldItalic r:id="rId48"/>
    </p:embeddedFont>
    <p:embeddedFont>
      <p:font typeface="Microsoft Sans Serif" panose="020B0604020202020204" pitchFamily="34" charset="0"/>
      <p:regular r:id="rId49"/>
    </p:embeddedFont>
    <p:embeddedFont>
      <p:font typeface="SimSun" panose="02010600030101010101" pitchFamily="2" charset="-122"/>
      <p:regular r:id="rId50"/>
    </p:embeddedFont>
    <p:embeddedFont>
      <p:font typeface="Wingdings 3" panose="05040102010807070707" pitchFamily="18" charset="2"/>
      <p:regular r:id="rId51"/>
    </p:embeddedFont>
    <p:embeddedFont>
      <p:font typeface="맑은 고딕" panose="020B0503020000020004" pitchFamily="50" charset="-127"/>
      <p:regular r:id="rId52"/>
      <p:bold r:id="rId53"/>
    </p:embeddedFont>
  </p:embeddedFontLst>
  <p:custDataLst>
    <p:tags r:id="rId54"/>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1" autoAdjust="0"/>
    <p:restoredTop sz="72039" autoAdjust="0"/>
  </p:normalViewPr>
  <p:slideViewPr>
    <p:cSldViewPr>
      <p:cViewPr varScale="1">
        <p:scale>
          <a:sx n="111" d="100"/>
          <a:sy n="111" d="100"/>
        </p:scale>
        <p:origin x="120" y="3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7.xml"/><Relationship Id="rId41" Type="http://schemas.openxmlformats.org/officeDocument/2006/relationships/font" Target="fonts/font8.fntdata"/><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3"/>
            <a:ext cx="2949787" cy="496968"/>
          </a:xfrm>
          <a:prstGeom prst="rect">
            <a:avLst/>
          </a:prstGeom>
        </p:spPr>
        <p:txBody>
          <a:bodyPr vert="horz" lIns="92495" tIns="46247" rIns="92495" bIns="46247" rtlCol="0"/>
          <a:lstStyle>
            <a:lvl1pPr algn="l">
              <a:defRPr sz="1300"/>
            </a:lvl1pPr>
          </a:lstStyle>
          <a:p>
            <a:endParaRPr lang="ko-KR" altLang="en-US"/>
          </a:p>
        </p:txBody>
      </p:sp>
      <p:sp>
        <p:nvSpPr>
          <p:cNvPr id="3" name="날짜 개체 틀 2"/>
          <p:cNvSpPr>
            <a:spLocks noGrp="1"/>
          </p:cNvSpPr>
          <p:nvPr>
            <p:ph type="dt" idx="1"/>
          </p:nvPr>
        </p:nvSpPr>
        <p:spPr>
          <a:xfrm>
            <a:off x="3855840" y="3"/>
            <a:ext cx="2949787" cy="496968"/>
          </a:xfrm>
          <a:prstGeom prst="rect">
            <a:avLst/>
          </a:prstGeom>
        </p:spPr>
        <p:txBody>
          <a:bodyPr vert="horz" lIns="92495" tIns="46247" rIns="92495" bIns="46247" rtlCol="0"/>
          <a:lstStyle>
            <a:lvl1pPr algn="r">
              <a:defRPr sz="1300"/>
            </a:lvl1pPr>
          </a:lstStyle>
          <a:p>
            <a:fld id="{117CEAFE-D269-4953-999B-7CBC85D871CD}" type="datetimeFigureOut">
              <a:rPr lang="ko-KR" altLang="en-US" smtClean="0"/>
              <a:pPr/>
              <a:t>2022-12-01</a:t>
            </a:fld>
            <a:endParaRPr lang="ko-KR" altLang="en-US"/>
          </a:p>
        </p:txBody>
      </p:sp>
      <p:sp>
        <p:nvSpPr>
          <p:cNvPr id="4" name="슬라이드 이미지 개체 틀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2495" tIns="46247" rIns="92495" bIns="46247" rtlCol="0" anchor="ctr"/>
          <a:lstStyle/>
          <a:p>
            <a:endParaRPr lang="ko-KR" altLang="en-US"/>
          </a:p>
        </p:txBody>
      </p:sp>
      <p:sp>
        <p:nvSpPr>
          <p:cNvPr id="5" name="슬라이드 노트 개체 틀 4"/>
          <p:cNvSpPr>
            <a:spLocks noGrp="1"/>
          </p:cNvSpPr>
          <p:nvPr>
            <p:ph type="body" sz="quarter" idx="3"/>
          </p:nvPr>
        </p:nvSpPr>
        <p:spPr>
          <a:xfrm>
            <a:off x="680721" y="4721188"/>
            <a:ext cx="5445760" cy="4472701"/>
          </a:xfrm>
          <a:prstGeom prst="rect">
            <a:avLst/>
          </a:prstGeom>
        </p:spPr>
        <p:txBody>
          <a:bodyPr vert="horz" lIns="92495" tIns="46247" rIns="92495" bIns="46247"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2" y="9440648"/>
            <a:ext cx="2949787" cy="496968"/>
          </a:xfrm>
          <a:prstGeom prst="rect">
            <a:avLst/>
          </a:prstGeom>
        </p:spPr>
        <p:txBody>
          <a:bodyPr vert="horz" lIns="92495" tIns="46247" rIns="92495" bIns="46247"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5840" y="9440648"/>
            <a:ext cx="2949787" cy="496968"/>
          </a:xfrm>
          <a:prstGeom prst="rect">
            <a:avLst/>
          </a:prstGeom>
        </p:spPr>
        <p:txBody>
          <a:bodyPr vert="horz" lIns="92495" tIns="46247" rIns="92495" bIns="46247" rtlCol="0" anchor="b"/>
          <a:lstStyle>
            <a:lvl1pPr algn="r">
              <a:defRPr sz="1300"/>
            </a:lvl1pPr>
          </a:lstStyle>
          <a:p>
            <a:fld id="{C1EC2DCC-8750-4A47-8AEC-5DB665F4C303}" type="slidenum">
              <a:rPr lang="ko-KR" altLang="en-US" smtClean="0"/>
              <a:pPr/>
              <a:t>‹#›</a:t>
            </a:fld>
            <a:endParaRPr lang="ko-KR" altLang="en-US"/>
          </a:p>
        </p:txBody>
      </p:sp>
    </p:spTree>
    <p:extLst>
      <p:ext uri="{BB962C8B-B14F-4D97-AF65-F5344CB8AC3E}">
        <p14:creationId xmlns:p14="http://schemas.microsoft.com/office/powerpoint/2010/main" val="2129405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Manual testing</a:t>
            </a:r>
            <a:r>
              <a:rPr lang="ko-KR" altLang="en-US" dirty="0"/>
              <a:t>과 </a:t>
            </a:r>
            <a:r>
              <a:rPr lang="en-US" altLang="ko-KR" dirty="0"/>
              <a:t>automated testing</a:t>
            </a:r>
            <a:r>
              <a:rPr lang="ko-KR" altLang="en-US" dirty="0"/>
              <a:t>의 대결구도</a:t>
            </a:r>
            <a:endParaRPr lang="en-US" altLang="ko-KR" dirty="0"/>
          </a:p>
          <a:p>
            <a:endParaRPr lang="en-US" altLang="ko-KR" dirty="0"/>
          </a:p>
          <a:p>
            <a:r>
              <a:rPr lang="en-US" altLang="ko-KR" dirty="0"/>
              <a:t>Thanks for coming.</a:t>
            </a:r>
            <a:r>
              <a:rPr lang="en-US" altLang="ko-KR" baseline="0" dirty="0"/>
              <a:t> My name is </a:t>
            </a:r>
            <a:r>
              <a:rPr lang="en-US" altLang="ko-KR" baseline="0" dirty="0" err="1"/>
              <a:t>yunho</a:t>
            </a:r>
            <a:r>
              <a:rPr lang="en-US" altLang="ko-KR" baseline="0" dirty="0"/>
              <a:t> </a:t>
            </a:r>
            <a:r>
              <a:rPr lang="en-US" altLang="ko-KR" baseline="0" dirty="0" err="1"/>
              <a:t>kim</a:t>
            </a:r>
            <a:r>
              <a:rPr lang="en-US" altLang="ko-KR" baseline="0" dirty="0"/>
              <a:t>. I am from </a:t>
            </a:r>
            <a:r>
              <a:rPr lang="en-US" altLang="ko-KR" baseline="0" dirty="0" err="1"/>
              <a:t>kaist</a:t>
            </a:r>
            <a:r>
              <a:rPr lang="en-US" altLang="ko-KR" baseline="0" dirty="0"/>
              <a:t> south </a:t>
            </a:r>
            <a:r>
              <a:rPr lang="en-US" altLang="ko-KR" baseline="0" dirty="0" err="1"/>
              <a:t>korea</a:t>
            </a:r>
            <a:r>
              <a:rPr lang="en-US" altLang="ko-KR" baseline="0" dirty="0"/>
              <a:t>. Today I will present my talk automated unit testing of large industrial embedded software using </a:t>
            </a:r>
            <a:r>
              <a:rPr lang="en-US" altLang="ko-KR" baseline="0" dirty="0" err="1"/>
              <a:t>concoclic</a:t>
            </a:r>
            <a:r>
              <a:rPr lang="en-US" altLang="ko-KR" baseline="0" dirty="0"/>
              <a:t> testing. This work is joint work with </a:t>
            </a:r>
            <a:r>
              <a:rPr lang="en-US" altLang="ko-KR" baseline="0" dirty="0" err="1"/>
              <a:t>samsung</a:t>
            </a:r>
            <a:r>
              <a:rPr lang="en-US" altLang="ko-KR" baseline="0" dirty="0"/>
              <a:t> electronics. As you see </a:t>
            </a:r>
            <a:r>
              <a:rPr lang="en-US" altLang="ko-KR" baseline="0" dirty="0" err="1"/>
              <a:t>taeksu</a:t>
            </a:r>
            <a:r>
              <a:rPr lang="en-US" altLang="ko-KR" baseline="0" dirty="0"/>
              <a:t> </a:t>
            </a:r>
            <a:r>
              <a:rPr lang="en-US" altLang="ko-KR" baseline="0" dirty="0" err="1"/>
              <a:t>kim</a:t>
            </a:r>
            <a:r>
              <a:rPr lang="en-US" altLang="ko-KR" baseline="0" dirty="0"/>
              <a:t> is here. You can ask detailed question later about how we apply this wonderful technique CONBOL to real </a:t>
            </a:r>
            <a:r>
              <a:rPr lang="en-US" altLang="ko-KR" baseline="0" dirty="0" err="1"/>
              <a:t>instury</a:t>
            </a:r>
            <a:r>
              <a:rPr lang="en-US" altLang="ko-KR" baseline="0" dirty="0"/>
              <a:t>. He can answer better than I do</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a:t>
            </a:fld>
            <a:endParaRPr lang="ko-KR" altLang="en-US"/>
          </a:p>
        </p:txBody>
      </p:sp>
    </p:spTree>
    <p:extLst>
      <p:ext uri="{BB962C8B-B14F-4D97-AF65-F5344CB8AC3E}">
        <p14:creationId xmlns:p14="http://schemas.microsoft.com/office/powerpoint/2010/main" val="371248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11</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Backup slide Table </a:t>
            </a:r>
            <a:r>
              <a:rPr lang="ko-KR" altLang="en-US" dirty="0"/>
              <a:t>다시 추가</a:t>
            </a:r>
            <a:endParaRPr lang="en-US" altLang="ko-KR" dirty="0"/>
          </a:p>
          <a:p>
            <a:endParaRPr lang="en-US" altLang="ko-KR" dirty="0"/>
          </a:p>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12</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13</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14</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15</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Manual</a:t>
            </a:r>
            <a:r>
              <a:rPr lang="en-US" altLang="ko-KR" baseline="0" dirty="0"/>
              <a:t> </a:t>
            </a:r>
            <a:r>
              <a:rPr lang="en-US" altLang="ko-KR" baseline="0" dirty="0" err="1"/>
              <a:t>unt</a:t>
            </a:r>
            <a:r>
              <a:rPr lang="en-US" altLang="ko-KR" baseline="0" dirty="0"/>
              <a:t> testing, developers write test oracles to check test results. </a:t>
            </a:r>
            <a:endParaRPr lang="en-US" altLang="ko-KR" dirty="0"/>
          </a:p>
          <a:p>
            <a:endParaRPr lang="en-US" altLang="ko-KR" dirty="0"/>
          </a:p>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16</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17</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18</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19</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20</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10000"/>
          </a:bodyPr>
          <a:lstStyle/>
          <a:p>
            <a:r>
              <a:rPr lang="en-US" altLang="ko-KR" dirty="0"/>
              <a:t>Our goal is to provide a Lightweight and practical technique</a:t>
            </a:r>
          </a:p>
          <a:p>
            <a:r>
              <a:rPr lang="en-US" altLang="ko-KR" baseline="0" dirty="0"/>
              <a:t>our technique should be lightweight so that developers apply our technique and get the results easily and quickly. </a:t>
            </a:r>
          </a:p>
          <a:p>
            <a:r>
              <a:rPr lang="en-US" altLang="ko-KR" baseline="0" dirty="0"/>
              <a:t>Also, our technique should be effective so that corner case bugs were effectively detected to improve </a:t>
            </a:r>
            <a:r>
              <a:rPr lang="en-US" altLang="ko-KR" baseline="0" dirty="0" err="1"/>
              <a:t>sw</a:t>
            </a:r>
            <a:r>
              <a:rPr lang="en-US" altLang="ko-KR" baseline="0" dirty="0"/>
              <a:t> quality. </a:t>
            </a:r>
            <a:endParaRPr lang="en-US" altLang="ko-KR" dirty="0"/>
          </a:p>
          <a:p>
            <a:endParaRPr lang="en-US" altLang="ko-KR" dirty="0"/>
          </a:p>
          <a:p>
            <a:endParaRPr lang="en-US" altLang="ko-KR" dirty="0"/>
          </a:p>
          <a:p>
            <a:r>
              <a:rPr lang="en-US" altLang="ko-KR" dirty="0"/>
              <a:t>As you know, south</a:t>
            </a:r>
            <a:r>
              <a:rPr lang="en-US" altLang="ko-KR" baseline="0" dirty="0"/>
              <a:t> </a:t>
            </a:r>
            <a:r>
              <a:rPr lang="en-US" altLang="ko-KR" baseline="0" dirty="0" err="1"/>
              <a:t>korea</a:t>
            </a:r>
            <a:r>
              <a:rPr lang="en-US" altLang="ko-KR" baseline="0" dirty="0"/>
              <a:t> has many strong IT industry like </a:t>
            </a:r>
            <a:r>
              <a:rPr lang="en-US" altLang="ko-KR" baseline="0" dirty="0" err="1"/>
              <a:t>samsung</a:t>
            </a:r>
            <a:r>
              <a:rPr lang="en-US" altLang="ko-KR" baseline="0" dirty="0"/>
              <a:t>, </a:t>
            </a:r>
            <a:r>
              <a:rPr lang="en-US" altLang="ko-KR" baseline="0" dirty="0" err="1"/>
              <a:t>lg</a:t>
            </a:r>
            <a:r>
              <a:rPr lang="en-US" altLang="ko-KR" baseline="0" dirty="0"/>
              <a:t> </a:t>
            </a:r>
            <a:r>
              <a:rPr lang="en-US" altLang="ko-KR" baseline="0" dirty="0" err="1"/>
              <a:t>kia</a:t>
            </a:r>
            <a:r>
              <a:rPr lang="en-US" altLang="ko-KR" baseline="0" dirty="0"/>
              <a:t>, and </a:t>
            </a:r>
            <a:r>
              <a:rPr lang="en-US" altLang="ko-KR" baseline="0" dirty="0" err="1"/>
              <a:t>hyundai</a:t>
            </a:r>
            <a:r>
              <a:rPr lang="en-US" altLang="ko-KR" baseline="0" dirty="0"/>
              <a:t>. And engineers at such it companies always struggle between two different values Time to market and SW quality. Unfortunately, it is hard for developers to achieve both values using current testing practice. In the current testing practice developers write test cases manually. To achieve high </a:t>
            </a:r>
            <a:r>
              <a:rPr lang="en-US" altLang="ko-KR" baseline="0" dirty="0" err="1"/>
              <a:t>Sw</a:t>
            </a:r>
            <a:r>
              <a:rPr lang="en-US" altLang="ko-KR" baseline="0" dirty="0"/>
              <a:t> quality developers should write a sufficient number of effective test cases which requires a lot of time and developers’ effort. Thus, developers trade-off time to market and SW quality. Our goal is to provide lightweight but still effective testing technique to achieve both time-to market and SW quality. Our technique CONBOL is an automated test generation technique that can detect bugs effectively. </a:t>
            </a:r>
          </a:p>
          <a:p>
            <a:endParaRPr lang="en-US" altLang="ko-KR" baseline="0" dirty="0"/>
          </a:p>
          <a:p>
            <a:endParaRPr lang="en-US" altLang="ko-KR" baseline="0" dirty="0"/>
          </a:p>
          <a:p>
            <a:r>
              <a:rPr lang="en-US" altLang="ko-KR" baseline="0" dirty="0"/>
              <a:t>First one is time to market. As you in see every month new </a:t>
            </a:r>
            <a:r>
              <a:rPr lang="en-US" altLang="ko-KR" baseline="0" dirty="0" err="1"/>
              <a:t>smartphnoe</a:t>
            </a:r>
            <a:r>
              <a:rPr lang="en-US" altLang="ko-KR" baseline="0" dirty="0"/>
              <a:t> came out to the market. At the same time, not only the time to market, SW quality is quite important for their sales and customer evaluation. So those two properties both are very important for the success of products. Developers have hard time to achieve both goals so our research goal is to provide more practical solution to satisfy both time to market and </a:t>
            </a:r>
            <a:r>
              <a:rPr lang="en-US" altLang="ko-KR" baseline="0" dirty="0" err="1"/>
              <a:t>sw</a:t>
            </a:r>
            <a:r>
              <a:rPr lang="en-US" altLang="ko-KR" baseline="0" dirty="0"/>
              <a:t> quality in the middle. So our goal is to provide lightweight and effective technique to achieve both time to market and high SW quality. Our technique CONBOL is a fully automated and effective test case generation technique that can satisfy both values.</a:t>
            </a:r>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a:t>
            </a:fld>
            <a:endParaRPr lang="ko-KR" altLang="en-US"/>
          </a:p>
        </p:txBody>
      </p:sp>
    </p:spTree>
    <p:extLst>
      <p:ext uri="{BB962C8B-B14F-4D97-AF65-F5344CB8AC3E}">
        <p14:creationId xmlns:p14="http://schemas.microsoft.com/office/powerpoint/2010/main" val="42803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21</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22</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p>
          <a:p>
            <a:r>
              <a:rPr lang="en-US" altLang="ko-KR" dirty="0"/>
              <a:t>This is</a:t>
            </a:r>
            <a:r>
              <a:rPr lang="en-US" altLang="ko-KR" baseline="0" dirty="0"/>
              <a:t> a serious problem especially for industry that tests OSS because OSS is not developed by engineers in industry usually.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23</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Coverity</a:t>
            </a:r>
            <a:r>
              <a:rPr lang="ko-KR" altLang="en-US" dirty="0"/>
              <a:t>가 </a:t>
            </a:r>
            <a:r>
              <a:rPr lang="ko-KR" altLang="en-US" dirty="0" err="1"/>
              <a:t>못잡고</a:t>
            </a:r>
            <a:r>
              <a:rPr lang="ko-KR" altLang="en-US" dirty="0"/>
              <a:t> </a:t>
            </a:r>
            <a:r>
              <a:rPr lang="ko-KR" altLang="en-US" dirty="0" err="1"/>
              <a:t>우리것이</a:t>
            </a:r>
            <a:r>
              <a:rPr lang="ko-KR" altLang="en-US" dirty="0"/>
              <a:t> 잡았던 이유 </a:t>
            </a:r>
            <a:endParaRPr lang="en-US" altLang="ko-KR" dirty="0"/>
          </a:p>
          <a:p>
            <a:r>
              <a:rPr lang="en-US" altLang="ko-KR" dirty="0" err="1"/>
              <a:t>Coverity</a:t>
            </a:r>
            <a:r>
              <a:rPr lang="en-US" altLang="ko-KR" dirty="0"/>
              <a:t> analysis</a:t>
            </a:r>
            <a:r>
              <a:rPr lang="en-US" altLang="ko-KR" baseline="0" dirty="0"/>
              <a:t> depth shallow</a:t>
            </a:r>
            <a:r>
              <a:rPr lang="ko-KR" altLang="en-US" baseline="0" dirty="0"/>
              <a:t>하다</a:t>
            </a:r>
            <a:r>
              <a:rPr lang="en-US" altLang="ko-KR" baseline="0" dirty="0"/>
              <a:t>. </a:t>
            </a:r>
            <a:endParaRPr lang="en-US" altLang="ko-KR" dirty="0"/>
          </a:p>
          <a:p>
            <a:endParaRPr lang="en-US" altLang="ko-KR" dirty="0"/>
          </a:p>
          <a:p>
            <a:r>
              <a:rPr lang="en-US" altLang="ko-KR" dirty="0"/>
              <a:t>~~~</a:t>
            </a:r>
          </a:p>
          <a:p>
            <a:r>
              <a:rPr lang="en-US" altLang="ko-KR" dirty="0"/>
              <a:t>As you see, Interestingly, we detected more than 24 crash</a:t>
            </a:r>
            <a:r>
              <a:rPr lang="en-US" altLang="ko-KR" baseline="0" dirty="0"/>
              <a:t> bugs, and none of them were detected by </a:t>
            </a:r>
            <a:r>
              <a:rPr lang="en-US" altLang="ko-KR" baseline="0" dirty="0" err="1"/>
              <a:t>coverity</a:t>
            </a:r>
            <a:r>
              <a:rPr lang="en-US" altLang="ko-KR" baseline="0" dirty="0"/>
              <a:t> prevent. </a:t>
            </a:r>
          </a:p>
          <a:p>
            <a:r>
              <a:rPr lang="en-US" altLang="ko-KR" baseline="0" dirty="0"/>
              <a:t>(It is surprising to somebody but not very surprising the other, because as you know,)</a:t>
            </a:r>
          </a:p>
          <a:p>
            <a:r>
              <a:rPr lang="en-US" altLang="ko-KR" baseline="0" dirty="0"/>
              <a:t> although </a:t>
            </a:r>
            <a:r>
              <a:rPr lang="en-US" altLang="ko-KR" baseline="0" dirty="0" err="1"/>
              <a:t>coverity</a:t>
            </a:r>
            <a:r>
              <a:rPr lang="en-US" altLang="ko-KR" baseline="0" dirty="0"/>
              <a:t> prevent and </a:t>
            </a:r>
            <a:r>
              <a:rPr lang="en-US" altLang="ko-KR" baseline="0" dirty="0" err="1"/>
              <a:t>conbol</a:t>
            </a:r>
            <a:r>
              <a:rPr lang="en-US" altLang="ko-KR" baseline="0" dirty="0"/>
              <a:t> target the same type of bugs, </a:t>
            </a:r>
            <a:r>
              <a:rPr lang="en-US" altLang="ko-KR" baseline="0" dirty="0" err="1"/>
              <a:t>npd</a:t>
            </a:r>
            <a:r>
              <a:rPr lang="en-US" altLang="ko-KR" baseline="0" dirty="0"/>
              <a:t>, OOB, DBZ and so on, the analysis technique is quite different. </a:t>
            </a:r>
            <a:r>
              <a:rPr lang="en-US" altLang="ko-KR" baseline="0" dirty="0" err="1"/>
              <a:t>coverty</a:t>
            </a:r>
            <a:r>
              <a:rPr lang="en-US" altLang="ko-KR" baseline="0" dirty="0"/>
              <a:t> is purely static and fast. It can analyze multi million lines in 10 minutes, </a:t>
            </a:r>
            <a:r>
              <a:rPr lang="en-US" altLang="ko-KR" baseline="0" dirty="0" err="1"/>
              <a:t>CONBOl</a:t>
            </a:r>
            <a:r>
              <a:rPr lang="en-US" altLang="ko-KR" baseline="0" dirty="0"/>
              <a:t> as you see takes more than 16 hours. Thus, It is no wonder that </a:t>
            </a:r>
            <a:r>
              <a:rPr lang="en-US" altLang="ko-KR" baseline="0" dirty="0" err="1"/>
              <a:t>conbol</a:t>
            </a:r>
            <a:r>
              <a:rPr lang="en-US" altLang="ko-KR" baseline="0" dirty="0"/>
              <a:t> detected such kind of crash bugs which </a:t>
            </a:r>
            <a:r>
              <a:rPr lang="en-US" altLang="ko-KR" baseline="0" dirty="0" err="1"/>
              <a:t>coverity</a:t>
            </a:r>
            <a:r>
              <a:rPr lang="en-US" altLang="ko-KR" baseline="0" dirty="0"/>
              <a:t> prevent never detected. The original development team applied </a:t>
            </a:r>
            <a:r>
              <a:rPr lang="en-US" altLang="ko-KR" baseline="0" dirty="0" err="1"/>
              <a:t>coverity</a:t>
            </a:r>
            <a:r>
              <a:rPr lang="en-US" altLang="ko-KR" baseline="0" dirty="0"/>
              <a:t> prevent weekly base and now they  saw the outcome of </a:t>
            </a:r>
            <a:r>
              <a:rPr lang="en-US" altLang="ko-KR" baseline="0" dirty="0" err="1"/>
              <a:t>conbol</a:t>
            </a:r>
            <a:r>
              <a:rPr lang="en-US" altLang="ko-KR" baseline="0" dirty="0"/>
              <a:t> and they started applying </a:t>
            </a:r>
            <a:r>
              <a:rPr lang="en-US" altLang="ko-KR" baseline="0" dirty="0" err="1"/>
              <a:t>conbol</a:t>
            </a:r>
            <a:r>
              <a:rPr lang="en-US" altLang="ko-KR" baseline="0" dirty="0"/>
              <a:t> </a:t>
            </a:r>
            <a:r>
              <a:rPr lang="en-US" altLang="ko-KR" baseline="0" dirty="0" err="1"/>
              <a:t>regurly</a:t>
            </a:r>
            <a:r>
              <a:rPr lang="en-US" altLang="ko-KR" baseline="0" dirty="0"/>
              <a:t> too.</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25</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And </a:t>
            </a:r>
            <a:r>
              <a:rPr lang="en-US" altLang="ko-KR" dirty="0" err="1"/>
              <a:t>samsung</a:t>
            </a:r>
            <a:r>
              <a:rPr lang="en-US" altLang="ko-KR" dirty="0"/>
              <a:t> electronics recognize</a:t>
            </a:r>
            <a:r>
              <a:rPr lang="en-US" altLang="ko-KR" baseline="0" dirty="0"/>
              <a:t> our technique and recently we got several awards. We got Bronze award at Samsung Best Paper Award, Oct’s best practice award, and out team leader Dr. Jang, received Samsung Award of Honor, which is the most prestigious award for Samsung employee.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26</a:t>
            </a:fld>
            <a:endParaRPr lang="ko-KR" altLang="en-US"/>
          </a:p>
        </p:txBody>
      </p:sp>
    </p:spTree>
    <p:extLst>
      <p:ext uri="{BB962C8B-B14F-4D97-AF65-F5344CB8AC3E}">
        <p14:creationId xmlns:p14="http://schemas.microsoft.com/office/powerpoint/2010/main" val="4234496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From this study, we realized</a:t>
            </a:r>
            <a:r>
              <a:rPr lang="en-US" altLang="ko-KR" baseline="0" dirty="0"/>
              <a:t> and confirmed that CONBOL, automated unit testing is effective and efficient for large-</a:t>
            </a:r>
            <a:r>
              <a:rPr lang="en-US" altLang="ko-KR" baseline="0" dirty="0" err="1"/>
              <a:t>scle</a:t>
            </a:r>
            <a:r>
              <a:rPr lang="en-US" altLang="ko-KR" baseline="0" dirty="0"/>
              <a:t> embedded </a:t>
            </a:r>
            <a:r>
              <a:rPr lang="en-US" altLang="ko-KR" baseline="0" dirty="0" err="1"/>
              <a:t>softwrae</a:t>
            </a:r>
            <a:r>
              <a:rPr lang="en-US" altLang="ko-KR" baseline="0" dirty="0"/>
              <a:t>. We detected 24 bugs in 4 MLOC. And when we interacted with developers,   we realized that developers are  more </a:t>
            </a:r>
            <a:r>
              <a:rPr lang="en-US" altLang="ko-KR" baseline="0" dirty="0" err="1"/>
              <a:t>sensitve</a:t>
            </a:r>
            <a:r>
              <a:rPr lang="en-US" altLang="ko-KR" baseline="0" dirty="0"/>
              <a:t> to false positive than false negative because if they have lots of false positives they have to analyze them which takes lots of time. And although I am not going into details of such technical challenges, we also find several interesting technique </a:t>
            </a:r>
            <a:r>
              <a:rPr lang="en-US" altLang="ko-KR" baseline="0" dirty="0" err="1"/>
              <a:t>challens</a:t>
            </a:r>
            <a:r>
              <a:rPr lang="en-US" altLang="ko-KR" baseline="0" dirty="0"/>
              <a:t> to solve. So we will </a:t>
            </a:r>
            <a:r>
              <a:rPr lang="en-US" altLang="ko-KR" baseline="0" dirty="0" err="1"/>
              <a:t>pusue</a:t>
            </a:r>
            <a:r>
              <a:rPr lang="en-US" altLang="ko-KR" baseline="0" dirty="0"/>
              <a:t> our research into these directions.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solidFill>
                  <a:prstClr val="black"/>
                </a:solidFill>
                <a:latin typeface="맑은 고딕"/>
              </a:rPr>
              <a:pPr/>
              <a:t>27</a:t>
            </a:fld>
            <a:endParaRPr lang="ko-KR" altLang="en-US">
              <a:solidFill>
                <a:prstClr val="black"/>
              </a:solidFill>
              <a:latin typeface="맑은 고딕"/>
            </a:endParaRPr>
          </a:p>
        </p:txBody>
      </p:sp>
    </p:spTree>
    <p:extLst>
      <p:ext uri="{BB962C8B-B14F-4D97-AF65-F5344CB8AC3E}">
        <p14:creationId xmlns:p14="http://schemas.microsoft.com/office/powerpoint/2010/main" val="2611425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622" indent="-171622">
              <a:buFont typeface="Arial" charset="0"/>
              <a:buChar char="•"/>
            </a:pPr>
            <a:endParaRPr lang="ko-KR" altLang="en-US" dirty="0"/>
          </a:p>
        </p:txBody>
      </p:sp>
      <p:sp>
        <p:nvSpPr>
          <p:cNvPr id="4" name="슬라이드 번호 개체 틀 3"/>
          <p:cNvSpPr>
            <a:spLocks noGrp="1"/>
          </p:cNvSpPr>
          <p:nvPr>
            <p:ph type="sldNum" sz="quarter" idx="10"/>
          </p:nvPr>
        </p:nvSpPr>
        <p:spPr/>
        <p:txBody>
          <a:bodyPr/>
          <a:lstStyle/>
          <a:p>
            <a:fld id="{7B1DFC34-F91A-43F4-A782-E70AF6198268}" type="slidenum">
              <a:rPr lang="ko-KR" altLang="en-US" smtClean="0"/>
              <a:t>28</a:t>
            </a:fld>
            <a:endParaRPr lang="ko-KR" altLang="en-US"/>
          </a:p>
        </p:txBody>
      </p:sp>
    </p:spTree>
    <p:extLst>
      <p:ext uri="{BB962C8B-B14F-4D97-AF65-F5344CB8AC3E}">
        <p14:creationId xmlns:p14="http://schemas.microsoft.com/office/powerpoint/2010/main" val="3844924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have demonstrated that our new technique</a:t>
            </a:r>
            <a:r>
              <a:rPr lang="en-US" altLang="ko-KR" baseline="0" dirty="0"/>
              <a:t> </a:t>
            </a:r>
            <a:r>
              <a:rPr lang="en-US" altLang="ko-KR" baseline="0" dirty="0" err="1"/>
              <a:t>conbol</a:t>
            </a:r>
            <a:r>
              <a:rPr lang="en-US" altLang="ko-KR" baseline="0" dirty="0"/>
              <a:t> could  effectively detect 24 crash bugs. Now </a:t>
            </a:r>
            <a:r>
              <a:rPr lang="en-US" altLang="ko-KR" baseline="0" dirty="0" err="1"/>
              <a:t>conbol</a:t>
            </a:r>
            <a:r>
              <a:rPr lang="en-US" altLang="ko-KR" baseline="0" dirty="0"/>
              <a:t> is successfully adopted by the original development team. I personally believe that </a:t>
            </a:r>
            <a:r>
              <a:rPr lang="en-US" altLang="ko-KR" baseline="0" dirty="0" err="1"/>
              <a:t>concolic</a:t>
            </a:r>
            <a:r>
              <a:rPr lang="en-US" altLang="ko-KR" baseline="0" dirty="0"/>
              <a:t> testing is mature enough to be adopted by industry, not only academy. Traditionally, testing focuses on manual TC generation testing main scenarios, ~~. But I believe that our testing paradigm is changing to new testing new paradigm based on </a:t>
            </a:r>
            <a:r>
              <a:rPr lang="en-US" altLang="ko-KR" baseline="0" dirty="0" err="1"/>
              <a:t>concolic</a:t>
            </a:r>
            <a:r>
              <a:rPr lang="en-US" altLang="ko-KR" baseline="0" dirty="0"/>
              <a:t> testing like </a:t>
            </a:r>
            <a:r>
              <a:rPr lang="en-US" altLang="ko-KR" baseline="0" dirty="0" err="1"/>
              <a:t>conbol</a:t>
            </a:r>
            <a:r>
              <a:rPr lang="en-US" altLang="ko-KR" baseline="0" dirty="0"/>
              <a:t>. Now we generate millions of test cases automatically, and targeting exceptional scenarios as we detected 24 hidden bugs with unit-level testing and large # of TCs. So overall I believe automated testing has a lower V7V cost than manual testing for higher reliability. And our group and </a:t>
            </a:r>
            <a:r>
              <a:rPr lang="en-US" altLang="ko-KR" baseline="0" dirty="0" err="1"/>
              <a:t>samsung</a:t>
            </a:r>
            <a:r>
              <a:rPr lang="en-US" altLang="ko-KR" baseline="0" dirty="0"/>
              <a:t> electronics try hard to apply such automated technique to more larger product.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solidFill>
                  <a:prstClr val="black"/>
                </a:solidFill>
                <a:latin typeface="맑은 고딕"/>
              </a:rPr>
              <a:pPr/>
              <a:t>29</a:t>
            </a:fld>
            <a:endParaRPr lang="ko-KR" altLang="en-US">
              <a:solidFill>
                <a:prstClr val="black"/>
              </a:solidFill>
              <a:latin typeface="맑은 고딕"/>
            </a:endParaRPr>
          </a:p>
        </p:txBody>
      </p:sp>
    </p:spTree>
    <p:extLst>
      <p:ext uri="{BB962C8B-B14F-4D97-AF65-F5344CB8AC3E}">
        <p14:creationId xmlns:p14="http://schemas.microsoft.com/office/powerpoint/2010/main" val="239576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10000"/>
          </a:bodyPr>
          <a:lstStyle/>
          <a:p>
            <a:r>
              <a:rPr lang="en-US" altLang="ko-KR" dirty="0"/>
              <a:t>Pointer </a:t>
            </a:r>
            <a:r>
              <a:rPr lang="ko-KR" altLang="en-US" dirty="0"/>
              <a:t>로</a:t>
            </a:r>
            <a:r>
              <a:rPr lang="en-US" altLang="ko-KR" dirty="0"/>
              <a:t> </a:t>
            </a:r>
            <a:r>
              <a:rPr lang="ko-KR" altLang="en-US" dirty="0" err="1"/>
              <a:t>가리치면서</a:t>
            </a:r>
            <a:endParaRPr lang="en-US" altLang="ko-KR" dirty="0"/>
          </a:p>
          <a:p>
            <a:endParaRPr lang="en-US" altLang="ko-KR" dirty="0"/>
          </a:p>
          <a:p>
            <a:r>
              <a:rPr lang="en-US" altLang="ko-KR" dirty="0"/>
              <a:t>Let me summarize this talk. Most</a:t>
            </a:r>
            <a:r>
              <a:rPr lang="en-US" altLang="ko-KR" baseline="0" dirty="0"/>
              <a:t> of you know that embedded software becomes large and large and more complex. For example, android consists of 12 MLOC and </a:t>
            </a:r>
            <a:r>
              <a:rPr lang="en-US" altLang="ko-KR" baseline="0" dirty="0" err="1"/>
              <a:t>tizen</a:t>
            </a:r>
            <a:r>
              <a:rPr lang="en-US" altLang="ko-KR" baseline="0" dirty="0"/>
              <a:t> consist of more than 6 MLOC. At the same time, smartphone development period is becoming shorter and shorter due to heavy market competition. So the problem is that conventional manual testing is hard to achieve high quality of industrial embedded software in a limited project time. Based on such situation, we propose and developed the solution Automated unit test generation tools for large-scale embedded SW as a tool to solve those problems. we called it CONBOL. </a:t>
            </a:r>
          </a:p>
          <a:p>
            <a:r>
              <a:rPr lang="en-US" altLang="ko-KR" baseline="0" dirty="0"/>
              <a:t>CONBOL is quite different from conventional unit testing. </a:t>
            </a:r>
            <a:r>
              <a:rPr lang="en-US" altLang="ko-KR" baseline="0" dirty="0" err="1"/>
              <a:t>Converntional</a:t>
            </a:r>
            <a:r>
              <a:rPr lang="en-US" altLang="ko-KR" baseline="0" dirty="0"/>
              <a:t> unit testing developers write a unit test case manually and each unit test can exercise target program with only one test input. Also to write unit tests, developers have knowledge of target code. On the other hand, CONBOL is fully automated. </a:t>
            </a:r>
          </a:p>
          <a:p>
            <a:endParaRPr lang="en-US" altLang="ko-KR" baseline="0" dirty="0"/>
          </a:p>
          <a:p>
            <a:endParaRPr lang="en-US" altLang="ko-KR" baseline="0" dirty="0"/>
          </a:p>
          <a:p>
            <a:endParaRPr lang="en-US" altLang="ko-KR" baseline="0" dirty="0"/>
          </a:p>
          <a:p>
            <a:r>
              <a:rPr lang="en-US" altLang="ko-KR" baseline="0" dirty="0"/>
              <a:t>In short </a:t>
            </a:r>
            <a:r>
              <a:rPr lang="en-US" altLang="ko-KR" baseline="0" dirty="0" err="1"/>
              <a:t>conbol</a:t>
            </a:r>
            <a:r>
              <a:rPr lang="en-US" altLang="ko-KR" baseline="0" dirty="0"/>
              <a:t> unit test driver and stubs automatically, to perform unit testing fully automatically. Second </a:t>
            </a:r>
            <a:r>
              <a:rPr lang="en-US" altLang="ko-KR" baseline="0" dirty="0" err="1"/>
              <a:t>conbol</a:t>
            </a:r>
            <a:r>
              <a:rPr lang="en-US" altLang="ko-KR" baseline="0" dirty="0"/>
              <a:t> generates test cases for such unit using </a:t>
            </a:r>
            <a:r>
              <a:rPr lang="en-US" altLang="ko-KR" baseline="0" dirty="0" err="1"/>
              <a:t>concolic</a:t>
            </a:r>
            <a:r>
              <a:rPr lang="en-US" altLang="ko-KR" baseline="0" dirty="0"/>
              <a:t> testing again fully </a:t>
            </a:r>
            <a:r>
              <a:rPr lang="en-US" altLang="ko-KR" baseline="0" dirty="0" err="1"/>
              <a:t>automatilly</a:t>
            </a:r>
            <a:r>
              <a:rPr lang="en-US" altLang="ko-KR" baseline="0" dirty="0"/>
              <a:t>. finally, </a:t>
            </a:r>
            <a:r>
              <a:rPr lang="en-US" altLang="ko-KR" baseline="0" dirty="0" err="1"/>
              <a:t>conbol</a:t>
            </a:r>
            <a:r>
              <a:rPr lang="en-US" altLang="ko-KR" baseline="0" dirty="0"/>
              <a:t> to make an automation degree large, targets crash bugs currently. It means that user does not have to write down their assert, </a:t>
            </a:r>
            <a:r>
              <a:rPr lang="en-US" altLang="ko-KR" baseline="0" dirty="0" err="1"/>
              <a:t>conbol</a:t>
            </a:r>
            <a:r>
              <a:rPr lang="en-US" altLang="ko-KR" baseline="0" dirty="0"/>
              <a:t> automatically </a:t>
            </a:r>
            <a:r>
              <a:rPr lang="en-US" altLang="ko-KR" baseline="0" dirty="0" err="1"/>
              <a:t>detcts</a:t>
            </a:r>
            <a:r>
              <a:rPr lang="en-US" altLang="ko-KR" baseline="0" dirty="0"/>
              <a:t> crash bugs such as null pointer dereference, divide by zero, and array out of bound. So we have applied CONBOL to Samsung smartphone software which  is 4 </a:t>
            </a:r>
            <a:r>
              <a:rPr lang="en-US" altLang="ko-KR" baseline="0" dirty="0" err="1"/>
              <a:t>Mlines</a:t>
            </a:r>
            <a:r>
              <a:rPr lang="en-US" altLang="ko-KR" baseline="0" dirty="0"/>
              <a:t> long and we detected 24 crash bugs. And after the experiments, CONBOL was utilized regularly to Samsung product and we detected around 40 more bugs.</a:t>
            </a:r>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3</a:t>
            </a:fld>
            <a:endParaRPr lang="ko-KR" altLang="en-US"/>
          </a:p>
        </p:txBody>
      </p:sp>
    </p:spTree>
    <p:extLst>
      <p:ext uri="{BB962C8B-B14F-4D97-AF65-F5344CB8AC3E}">
        <p14:creationId xmlns:p14="http://schemas.microsoft.com/office/powerpoint/2010/main" val="232856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a:t>
            </a:r>
            <a:r>
              <a:rPr lang="en-US" altLang="ko-KR" baseline="0" dirty="0"/>
              <a:t>effective and inefficiency ~~</a:t>
            </a:r>
            <a:endParaRPr lang="en-US" altLang="ko-KR" dirty="0"/>
          </a:p>
          <a:p>
            <a:r>
              <a:rPr lang="en-US" altLang="ko-KR" dirty="0"/>
              <a:t>But</a:t>
            </a:r>
            <a:r>
              <a:rPr lang="en-US" altLang="ko-KR" baseline="0" dirty="0"/>
              <a:t> for consumer </a:t>
            </a:r>
            <a:r>
              <a:rPr lang="en-US" altLang="ko-KR" baseline="0" dirty="0" err="1"/>
              <a:t>elctornics</a:t>
            </a:r>
            <a:r>
              <a:rPr lang="en-US" altLang="ko-KR" baseline="0" dirty="0"/>
              <a:t> those limitations become more serious because embedded software usually contains complex control logic to control hardware, finite state machine, device driver, and so on. Although it’s embedded SW, software size already become more than multi-million lines long. As I told you for consumer electronics product line smartphone, development time is very short and it is hard to test target software on specific embedded hardware platform. So in order to solve such problem,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5</a:t>
            </a:fld>
            <a:endParaRPr lang="ko-KR" altLang="en-US"/>
          </a:p>
        </p:txBody>
      </p:sp>
    </p:spTree>
    <p:extLst>
      <p:ext uri="{BB962C8B-B14F-4D97-AF65-F5344CB8AC3E}">
        <p14:creationId xmlns:p14="http://schemas.microsoft.com/office/powerpoint/2010/main" val="2465661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빈 칸 </a:t>
            </a:r>
            <a:r>
              <a:rPr lang="ko-KR" altLang="en-US" dirty="0" err="1"/>
              <a:t>채워넣기</a:t>
            </a:r>
            <a:endParaRPr lang="en-US" altLang="ko-KR" dirty="0"/>
          </a:p>
          <a:p>
            <a:endParaRPr lang="en-US" altLang="ko-KR" dirty="0"/>
          </a:p>
          <a:p>
            <a:r>
              <a:rPr lang="en-US" altLang="ko-KR" dirty="0"/>
              <a:t>To</a:t>
            </a:r>
            <a:r>
              <a:rPr lang="en-US" altLang="ko-KR" baseline="0" dirty="0"/>
              <a:t> automate test case generation, concolic testing technique </a:t>
            </a:r>
            <a:r>
              <a:rPr lang="en-US" altLang="ko-KR" baseline="0" dirty="0" err="1"/>
              <a:t>a.k.a</a:t>
            </a:r>
            <a:r>
              <a:rPr lang="en-US" altLang="ko-KR" baseline="0" dirty="0"/>
              <a:t> dynamic symbolic execution was developed. </a:t>
            </a:r>
            <a:r>
              <a:rPr lang="en-US" altLang="ko-KR" dirty="0"/>
              <a:t>Concolic</a:t>
            </a:r>
            <a:r>
              <a:rPr lang="en-US" altLang="ko-KR" baseline="0" dirty="0"/>
              <a:t> testing is a combined approach of dynamic concrete analysis and static symbolic analysis. Concrete execution over a concrete input guides symbolic execution, and the symbolic execution is used to generate further concrete test cases automatically. In this way, concolic testing can generate test cases to explore all possible execution paths and achieve higher branch coverage than random testing. Thus, industries including Samsung electronics have interest in concolic testing and we performed this project. </a:t>
            </a:r>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6</a:t>
            </a:fld>
            <a:endParaRPr lang="ko-KR" altLang="en-US"/>
          </a:p>
        </p:txBody>
      </p:sp>
    </p:spTree>
    <p:extLst>
      <p:ext uri="{BB962C8B-B14F-4D97-AF65-F5344CB8AC3E}">
        <p14:creationId xmlns:p14="http://schemas.microsoft.com/office/powerpoint/2010/main" val="354414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Hidden bug -&gt; Corner case bug</a:t>
            </a:r>
          </a:p>
          <a:p>
            <a:endParaRPr lang="en-US" altLang="ko-KR" dirty="0"/>
          </a:p>
          <a:p>
            <a:r>
              <a:rPr lang="en-US" altLang="ko-KR" dirty="0"/>
              <a:t>We have</a:t>
            </a:r>
            <a:r>
              <a:rPr lang="en-US" altLang="ko-KR" baseline="0" dirty="0"/>
              <a:t> applied this wonderful technique to </a:t>
            </a:r>
            <a:r>
              <a:rPr lang="en-US" altLang="ko-KR" baseline="0" dirty="0" err="1"/>
              <a:t>severl</a:t>
            </a:r>
            <a:r>
              <a:rPr lang="en-US" altLang="ko-KR" baseline="0" dirty="0"/>
              <a:t> industrial case studies. In unit-level, </a:t>
            </a:r>
            <a:r>
              <a:rPr lang="en-US" altLang="ko-KR" baseline="0" dirty="0" err="1"/>
              <a:t>busybox</a:t>
            </a:r>
            <a:r>
              <a:rPr lang="en-US" altLang="ko-KR" baseline="0" dirty="0"/>
              <a:t> </a:t>
            </a:r>
            <a:r>
              <a:rPr lang="en-US" altLang="ko-KR" baseline="0" dirty="0" err="1"/>
              <a:t>ls</a:t>
            </a:r>
            <a:r>
              <a:rPr lang="en-US" altLang="ko-KR" baseline="0" dirty="0"/>
              <a:t> and </a:t>
            </a:r>
            <a:r>
              <a:rPr lang="en-US" altLang="ko-KR" baseline="0" dirty="0" err="1"/>
              <a:t>samsung</a:t>
            </a:r>
            <a:r>
              <a:rPr lang="en-US" altLang="ko-KR" baseline="0" dirty="0"/>
              <a:t> security. At system level, we ~~</a:t>
            </a:r>
          </a:p>
          <a:p>
            <a:r>
              <a:rPr lang="en-US" altLang="ko-KR" baseline="0" dirty="0"/>
              <a:t>In our experience concolic testing was </a:t>
            </a:r>
            <a:r>
              <a:rPr lang="en-US" altLang="ko-KR" baseline="0" dirty="0" err="1"/>
              <a:t>effecitve</a:t>
            </a:r>
            <a:r>
              <a:rPr lang="en-US" altLang="ko-KR" baseline="0" dirty="0"/>
              <a:t> to detect hidden bugs. For example, concolic testing detected 2 NPD bugs and 5 DBZ bugs in libexif. Among them 2 bugs were security bugs which allow attackers to execute malicious command on digital cameras or smartphones. </a:t>
            </a:r>
          </a:p>
          <a:p>
            <a:endParaRPr lang="en-US" altLang="ko-KR" baseline="0" dirty="0"/>
          </a:p>
          <a:p>
            <a:r>
              <a:rPr lang="en-US" altLang="ko-KR" baseline="0" dirty="0"/>
              <a:t>Based on such sequence of industrial application of </a:t>
            </a:r>
            <a:r>
              <a:rPr lang="en-US" altLang="ko-KR" baseline="0" dirty="0" err="1"/>
              <a:t>concolic</a:t>
            </a:r>
            <a:r>
              <a:rPr lang="en-US" altLang="ko-KR" baseline="0" dirty="0"/>
              <a:t> testing, we observed  the following obstacle to solve for applying </a:t>
            </a:r>
            <a:r>
              <a:rPr lang="en-US" altLang="ko-KR" baseline="0" dirty="0" err="1"/>
              <a:t>concolic</a:t>
            </a:r>
            <a:r>
              <a:rPr lang="en-US" altLang="ko-KR" baseline="0" dirty="0"/>
              <a:t> testing to embedded SW. </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7</a:t>
            </a:fld>
            <a:endParaRPr lang="ko-KR" altLang="en-US"/>
          </a:p>
        </p:txBody>
      </p:sp>
    </p:spTree>
    <p:extLst>
      <p:ext uri="{BB962C8B-B14F-4D97-AF65-F5344CB8AC3E}">
        <p14:creationId xmlns:p14="http://schemas.microsoft.com/office/powerpoint/2010/main" val="365514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8</a:t>
            </a:fld>
            <a:endParaRPr lang="ko-KR" altLang="en-US"/>
          </a:p>
        </p:txBody>
      </p:sp>
    </p:spTree>
    <p:extLst>
      <p:ext uri="{BB962C8B-B14F-4D97-AF65-F5344CB8AC3E}">
        <p14:creationId xmlns:p14="http://schemas.microsoft.com/office/powerpoint/2010/main" val="538320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21536">
              <a:defRPr/>
            </a:pPr>
            <a:r>
              <a:rPr lang="en-US" altLang="ko-KR" dirty="0"/>
              <a:t>So our solution</a:t>
            </a:r>
            <a:r>
              <a:rPr lang="en-US" altLang="ko-KR" baseline="0" dirty="0"/>
              <a:t> is </a:t>
            </a:r>
            <a:r>
              <a:rPr lang="en-US" altLang="ko-KR" baseline="0" dirty="0" err="1"/>
              <a:t>conbol</a:t>
            </a:r>
            <a:r>
              <a:rPr lang="en-US" altLang="ko-KR" baseline="0" dirty="0"/>
              <a:t>. </a:t>
            </a:r>
            <a:r>
              <a:rPr lang="en-US" altLang="ko-KR" baseline="0" dirty="0" err="1"/>
              <a:t>Conbol</a:t>
            </a:r>
            <a:r>
              <a:rPr lang="en-US" altLang="ko-KR" baseline="0" dirty="0"/>
              <a:t> solves such obstacles as following. First </a:t>
            </a:r>
            <a:r>
              <a:rPr lang="en-US" altLang="ko-KR" baseline="0" dirty="0" err="1"/>
              <a:t>conbol</a:t>
            </a:r>
            <a:r>
              <a:rPr lang="en-US" altLang="ko-KR" baseline="0" dirty="0"/>
              <a:t> automatically generate unit testing. </a:t>
            </a:r>
          </a:p>
          <a:p>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9</a:t>
            </a:fld>
            <a:endParaRPr lang="ko-KR" altLang="en-US"/>
          </a:p>
        </p:txBody>
      </p:sp>
    </p:spTree>
    <p:extLst>
      <p:ext uri="{BB962C8B-B14F-4D97-AF65-F5344CB8AC3E}">
        <p14:creationId xmlns:p14="http://schemas.microsoft.com/office/powerpoint/2010/main" val="198351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 me give you a high level overview of ~~</a:t>
            </a:r>
          </a:p>
          <a:p>
            <a:r>
              <a:rPr lang="en-US" altLang="ko-KR" dirty="0"/>
              <a:t>Test driver/stub generator is a key component of </a:t>
            </a:r>
            <a:r>
              <a:rPr lang="en-US" altLang="ko-KR" dirty="0" err="1"/>
              <a:t>conbol</a:t>
            </a:r>
            <a:r>
              <a:rPr lang="en-US" altLang="ko-KR" dirty="0"/>
              <a:t>. </a:t>
            </a:r>
          </a:p>
          <a:p>
            <a:endParaRPr lang="en-US" altLang="ko-KR" dirty="0"/>
          </a:p>
          <a:p>
            <a:r>
              <a:rPr lang="en-US" altLang="ko-KR" dirty="0"/>
              <a:t>Test driver -&gt; Unit test driver</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10</a:t>
            </a:fld>
            <a:endParaRPr lang="ko-KR" altLang="en-US"/>
          </a:p>
        </p:txBody>
      </p:sp>
    </p:spTree>
    <p:extLst>
      <p:ext uri="{BB962C8B-B14F-4D97-AF65-F5344CB8AC3E}">
        <p14:creationId xmlns:p14="http://schemas.microsoft.com/office/powerpoint/2010/main" val="130843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Calibri" pitchFamily="34" charset="0"/>
                <a:cs typeface="Microsoft Sans Serif"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libri" pitchFamily="34" charset="0"/>
                <a:cs typeface="Microsoft Sans Serif"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lgn="ctr">
              <a:defRPr>
                <a:latin typeface="Calibri" pitchFamily="34" charset="0"/>
                <a:cs typeface="Microsoft Sans Serif" pitchFamily="34" charset="0"/>
              </a:defRPr>
            </a:lvl1pPr>
          </a:lstStyle>
          <a:p>
            <a:r>
              <a:rPr lang="en-US" altLang="ko-KR" dirty="0" err="1"/>
              <a:t>Yunho</a:t>
            </a:r>
            <a:r>
              <a:rPr lang="en-US" altLang="ko-KR" dirty="0"/>
              <a:t> Kim</a:t>
            </a:r>
          </a:p>
          <a:p>
            <a:r>
              <a:rPr lang="en-US" altLang="ko-KR" dirty="0"/>
              <a:t>SWTV Group</a:t>
            </a:r>
            <a:endParaRPr lang="ko-KR" altLang="en-US" dirty="0"/>
          </a:p>
        </p:txBody>
      </p:sp>
      <p:sp>
        <p:nvSpPr>
          <p:cNvPr id="6" name="슬라이드 번호 개체 틀 5"/>
          <p:cNvSpPr>
            <a:spLocks noGrp="1"/>
          </p:cNvSpPr>
          <p:nvPr>
            <p:ph type="sldNum" sz="quarter" idx="12"/>
          </p:nvPr>
        </p:nvSpPr>
        <p:spPr/>
        <p:txBody>
          <a:bodyPr/>
          <a:lstStyle>
            <a:lvl1pPr>
              <a:defRPr>
                <a:latin typeface="Calibri" pitchFamily="34" charset="0"/>
                <a:cs typeface="Microsoft Sans Serif" pitchFamily="34" charset="0"/>
              </a:defRPr>
            </a:lvl1pPr>
          </a:lstStyle>
          <a:p>
            <a:fld id="{653EB63F-210B-426B-8655-095B3862437C}" type="slidenum">
              <a:rPr lang="ko-KR" altLang="en-US" smtClean="0"/>
              <a:pPr/>
              <a:t>‹#›</a:t>
            </a:fld>
            <a:r>
              <a:rPr lang="en-US" altLang="ko-KR" dirty="0"/>
              <a:t>/23</a:t>
            </a:r>
            <a:endParaRPr lang="ko-KR" altLang="en-US" dirty="0"/>
          </a:p>
        </p:txBody>
      </p:sp>
      <p:sp>
        <p:nvSpPr>
          <p:cNvPr id="8" name="바닥글 개체 틀 4"/>
          <p:cNvSpPr>
            <a:spLocks noGrp="1"/>
          </p:cNvSpPr>
          <p:nvPr>
            <p:ph type="ftr" sz="quarter" idx="3"/>
          </p:nvPr>
        </p:nvSpPr>
        <p:spPr>
          <a:xfrm>
            <a:off x="1547664" y="6491291"/>
            <a:ext cx="5184576"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dirty="0"/>
              <a:t> Automated Unit Testing of Large Industrial </a:t>
            </a:r>
          </a:p>
          <a:p>
            <a:r>
              <a:rPr lang="en-US" altLang="ko-KR" dirty="0"/>
              <a:t>Embedded Software using Concolic Testing</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a:srcRect/>
          <a:stretch>
            <a:fillRect/>
          </a:stretch>
        </p:blipFill>
        <p:spPr bwMode="auto">
          <a:xfrm>
            <a:off x="8072462" y="6522464"/>
            <a:ext cx="1017182" cy="315896"/>
          </a:xfrm>
          <a:prstGeom prst="rect">
            <a:avLst/>
          </a:prstGeom>
          <a:noFill/>
          <a:ln w="9525">
            <a:noFill/>
            <a:miter lim="800000"/>
            <a:headEnd/>
            <a:tailEnd/>
          </a:ln>
          <a:effectLst/>
        </p:spPr>
      </p:pic>
      <p:sp>
        <p:nvSpPr>
          <p:cNvPr id="2" name="제목 1"/>
          <p:cNvSpPr>
            <a:spLocks noGrp="1"/>
          </p:cNvSpPr>
          <p:nvPr>
            <p:ph type="title"/>
          </p:nvPr>
        </p:nvSpPr>
        <p:spPr>
          <a:xfrm>
            <a:off x="0" y="142852"/>
            <a:ext cx="9144000" cy="857256"/>
          </a:xfrm>
        </p:spPr>
        <p:txBody>
          <a:bodyPr/>
          <a:lstStyle>
            <a:lvl1pPr>
              <a:defRPr>
                <a:latin typeface="Calibri" pitchFamily="34" charset="0"/>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Calibri" pitchFamily="34" charset="0"/>
              </a:defRPr>
            </a:lvl1pPr>
          </a:lstStyle>
          <a:p>
            <a:r>
              <a:rPr lang="en-US" altLang="ko-KR" dirty="0" err="1"/>
              <a:t>Yunho</a:t>
            </a:r>
            <a:r>
              <a:rPr lang="en-US" altLang="ko-KR" dirty="0"/>
              <a:t> Kim</a:t>
            </a:r>
          </a:p>
          <a:p>
            <a:r>
              <a:rPr lang="en-US" altLang="ko-KR" dirty="0"/>
              <a:t>SWTV Group</a:t>
            </a:r>
            <a:endParaRPr lang="ko-KR" altLang="en-US" dirty="0"/>
          </a:p>
        </p:txBody>
      </p:sp>
      <p:sp>
        <p:nvSpPr>
          <p:cNvPr id="5" name="슬라이드 번호 개체 틀 4"/>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dirty="0"/>
              <a:t>/23</a:t>
            </a:r>
            <a:endParaRPr lang="ko-KR" altLang="en-US" dirty="0"/>
          </a:p>
        </p:txBody>
      </p:sp>
      <p:sp>
        <p:nvSpPr>
          <p:cNvPr id="7" name="내용 개체 틀 6"/>
          <p:cNvSpPr>
            <a:spLocks noGrp="1"/>
          </p:cNvSpPr>
          <p:nvPr>
            <p:ph sz="quarter" idx="13"/>
          </p:nvPr>
        </p:nvSpPr>
        <p:spPr>
          <a:xfrm>
            <a:off x="285720" y="1214422"/>
            <a:ext cx="8429655" cy="521497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바닥글 개체 틀 4"/>
          <p:cNvSpPr>
            <a:spLocks noGrp="1"/>
          </p:cNvSpPr>
          <p:nvPr>
            <p:ph type="ftr" sz="quarter" idx="3"/>
          </p:nvPr>
        </p:nvSpPr>
        <p:spPr>
          <a:xfrm>
            <a:off x="1547664" y="6491291"/>
            <a:ext cx="5184576"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dirty="0"/>
              <a:t> Automated Unit Testing of Large Industrial </a:t>
            </a:r>
          </a:p>
          <a:p>
            <a:r>
              <a:rPr lang="en-US" altLang="ko-KR" dirty="0"/>
              <a:t>Embedded Software using Concolic Testing</a:t>
            </a:r>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atin typeface="Calibri" pitchFamily="34" charset="0"/>
              </a:defRPr>
            </a:lvl1pPr>
          </a:lstStyle>
          <a:p>
            <a:r>
              <a:rPr lang="en-US" altLang="ko-KR" dirty="0" err="1"/>
              <a:t>Yunho</a:t>
            </a:r>
            <a:r>
              <a:rPr lang="en-US" altLang="ko-KR" dirty="0"/>
              <a:t> Kim</a:t>
            </a:r>
          </a:p>
          <a:p>
            <a:r>
              <a:rPr lang="en-US" altLang="ko-KR" dirty="0"/>
              <a:t>SWTV Group</a:t>
            </a:r>
            <a:endParaRPr lang="ko-KR" altLang="en-US" dirty="0"/>
          </a:p>
        </p:txBody>
      </p:sp>
      <p:sp>
        <p:nvSpPr>
          <p:cNvPr id="4" name="슬라이드 번호 개체 틀 3"/>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dirty="0"/>
              <a:t>/23</a:t>
            </a:r>
            <a:endParaRPr lang="ko-KR" altLang="en-US" dirty="0"/>
          </a:p>
        </p:txBody>
      </p:sp>
      <p:sp>
        <p:nvSpPr>
          <p:cNvPr id="5" name="바닥글 개체 틀 4"/>
          <p:cNvSpPr>
            <a:spLocks noGrp="1"/>
          </p:cNvSpPr>
          <p:nvPr>
            <p:ph type="ftr" sz="quarter" idx="3"/>
          </p:nvPr>
        </p:nvSpPr>
        <p:spPr>
          <a:xfrm>
            <a:off x="1547664" y="6491291"/>
            <a:ext cx="5184576"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dirty="0"/>
              <a:t> Automated Unit Testing of Large Industrial </a:t>
            </a:r>
          </a:p>
          <a:p>
            <a:r>
              <a:rPr lang="en-US" altLang="ko-KR" dirty="0"/>
              <a:t>Embedded Software using Concolic Testing</a:t>
            </a:r>
            <a:endParaRPr lang="ko-KR" altLang="en-US" dirty="0"/>
          </a:p>
        </p:txBody>
      </p:sp>
      <p:pic>
        <p:nvPicPr>
          <p:cNvPr id="6" name="Picture 5"/>
          <p:cNvPicPr>
            <a:picLocks noChangeAspect="1" noChangeArrowheads="1"/>
          </p:cNvPicPr>
          <p:nvPr userDrawn="1"/>
        </p:nvPicPr>
        <p:blipFill>
          <a:blip r:embed="rId2"/>
          <a:srcRect/>
          <a:stretch>
            <a:fillRect/>
          </a:stretch>
        </p:blipFill>
        <p:spPr bwMode="auto">
          <a:xfrm>
            <a:off x="8072462" y="6525344"/>
            <a:ext cx="1017182" cy="315896"/>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sng"/>
            </a:lvl1pPr>
          </a:lstStyle>
          <a:p>
            <a:r>
              <a:rPr kumimoji="0" lang="en-US" altLang="zh-CN"/>
              <a:t>Click to edit Master title style</a:t>
            </a:r>
            <a:endParaRPr kumimoji="0" lang="en-US" dirty="0"/>
          </a:p>
        </p:txBody>
      </p:sp>
      <p:sp>
        <p:nvSpPr>
          <p:cNvPr id="4" name="日期占位符 3"/>
          <p:cNvSpPr>
            <a:spLocks noGrp="1"/>
          </p:cNvSpPr>
          <p:nvPr>
            <p:ph type="dt" sz="half" idx="10"/>
          </p:nvPr>
        </p:nvSpPr>
        <p:spPr>
          <a:xfrm>
            <a:off x="214282" y="6500834"/>
            <a:ext cx="1462118" cy="292608"/>
          </a:xfrm>
        </p:spPr>
        <p:txBody>
          <a:bodyPr/>
          <a:lstStyle>
            <a:lvl1pPr>
              <a:defRPr>
                <a:latin typeface="Arial" pitchFamily="34" charset="0"/>
                <a:cs typeface="Arial" pitchFamily="34" charset="0"/>
              </a:defRPr>
            </a:lvl1pPr>
          </a:lstStyle>
          <a:p>
            <a:r>
              <a:rPr lang="en-US" altLang="ko-KR" dirty="0"/>
              <a:t> </a:t>
            </a:r>
            <a:r>
              <a:rPr lang="en-US" altLang="ko-KR" dirty="0" err="1"/>
              <a:t>Moonzoo</a:t>
            </a:r>
            <a:r>
              <a:rPr lang="en-US" altLang="ko-KR" dirty="0"/>
              <a:t> Kim</a:t>
            </a:r>
            <a:endParaRPr lang="en-US" dirty="0"/>
          </a:p>
        </p:txBody>
      </p:sp>
      <p:sp>
        <p:nvSpPr>
          <p:cNvPr id="5" name="页脚占位符 4"/>
          <p:cNvSpPr>
            <a:spLocks noGrp="1"/>
          </p:cNvSpPr>
          <p:nvPr>
            <p:ph type="ftr" sz="quarter" idx="11"/>
          </p:nvPr>
        </p:nvSpPr>
        <p:spPr/>
        <p:txBody>
          <a:bodyPr/>
          <a:lstStyle>
            <a:lvl1pPr>
              <a:defRPr>
                <a:latin typeface="Arial" pitchFamily="34" charset="0"/>
                <a:cs typeface="Arial" pitchFamily="34" charset="0"/>
              </a:defRPr>
            </a:lvl1pPr>
          </a:lstStyle>
          <a:p>
            <a:r>
              <a:rPr lang="en-US" dirty="0"/>
              <a:t>Automated Testing of Industrial Embedded Software</a:t>
            </a:r>
          </a:p>
        </p:txBody>
      </p:sp>
      <p:sp>
        <p:nvSpPr>
          <p:cNvPr id="6" name="灯片编号占位符 5"/>
          <p:cNvSpPr>
            <a:spLocks noGrp="1"/>
          </p:cNvSpPr>
          <p:nvPr>
            <p:ph type="sldNum" sz="quarter" idx="12"/>
          </p:nvPr>
        </p:nvSpPr>
        <p:spPr/>
        <p:txBody>
          <a:bodyPr/>
          <a:lstStyle>
            <a:lvl1pPr>
              <a:defRPr>
                <a:latin typeface="Arial" pitchFamily="34" charset="0"/>
                <a:cs typeface="Arial" pitchFamily="34" charset="0"/>
              </a:defRPr>
            </a:lvl1pPr>
          </a:lstStyle>
          <a:p>
            <a:fld id="{B6F15528-21DE-4FAA-801E-634DDDAF4B2B}" type="slidenum">
              <a:rPr lang="en-US" smtClean="0"/>
              <a:pPr/>
              <a:t>‹#›</a:t>
            </a:fld>
            <a:endParaRPr lang="en-US" dirty="0"/>
          </a:p>
        </p:txBody>
      </p:sp>
      <p:sp>
        <p:nvSpPr>
          <p:cNvPr id="8" name="内容占位符 7"/>
          <p:cNvSpPr>
            <a:spLocks noGrp="1"/>
          </p:cNvSpPr>
          <p:nvPr>
            <p:ph sz="quarter" idx="1"/>
          </p:nvPr>
        </p:nvSpPr>
        <p:spPr>
          <a:xfrm>
            <a:off x="457200" y="1219200"/>
            <a:ext cx="8229600" cy="4937760"/>
          </a:xfrm>
        </p:spPr>
        <p:txBody>
          <a:bodyPr/>
          <a:lstStyle>
            <a:lvl1pPr>
              <a:defRPr>
                <a:latin typeface="Arial" pitchFamily="34" charset="0"/>
                <a:ea typeface="Arial Unicode MS" pitchFamily="34" charset="-122"/>
                <a:cs typeface="Arial" pitchFamily="34" charset="0"/>
              </a:defRPr>
            </a:lvl1pPr>
            <a:lvl2pPr>
              <a:defRPr>
                <a:latin typeface="Arial" pitchFamily="34" charset="0"/>
                <a:ea typeface="Arial Unicode MS" pitchFamily="34" charset="-122"/>
                <a:cs typeface="Arial" pitchFamily="34" charset="0"/>
              </a:defRPr>
            </a:lvl2pPr>
            <a:lvl3pPr>
              <a:buClr>
                <a:schemeClr val="tx2"/>
              </a:buClr>
              <a:defRPr>
                <a:latin typeface="Arial" pitchFamily="34" charset="0"/>
                <a:ea typeface="Arial Unicode MS" pitchFamily="34" charset="-122"/>
                <a:cs typeface="Arial" pitchFamily="34" charset="0"/>
              </a:defRPr>
            </a:lvl3pPr>
            <a:lvl4pPr>
              <a:defRPr>
                <a:latin typeface="Arial" pitchFamily="34" charset="0"/>
                <a:ea typeface="Arial Unicode MS" pitchFamily="34" charset="-122"/>
                <a:cs typeface="Arial" pitchFamily="34" charset="0"/>
              </a:defRPr>
            </a:lvl4pPr>
            <a:lvl5pPr>
              <a:defRPr>
                <a:latin typeface="Arial" pitchFamily="34" charset="0"/>
                <a:ea typeface="Arial Unicode MS" pitchFamily="34" charset="-122"/>
                <a:cs typeface="Arial" pitchFamily="34" charset="0"/>
              </a:defRPr>
            </a:lvl5pPr>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dirty="0"/>
          </a:p>
        </p:txBody>
      </p:sp>
    </p:spTree>
    <p:extLst>
      <p:ext uri="{BB962C8B-B14F-4D97-AF65-F5344CB8AC3E}">
        <p14:creationId xmlns:p14="http://schemas.microsoft.com/office/powerpoint/2010/main" val="6560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1" name="矩形 21"/>
          <p:cNvSpPr/>
          <p:nvPr/>
        </p:nvSpPr>
        <p:spPr>
          <a:xfrm>
            <a:off x="0" y="6429396"/>
            <a:ext cx="9144000" cy="42860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9" name="副标题 8"/>
          <p:cNvSpPr>
            <a:spLocks noGrp="1"/>
          </p:cNvSpPr>
          <p:nvPr>
            <p:ph type="subTitle" idx="1"/>
          </p:nvPr>
        </p:nvSpPr>
        <p:spPr>
          <a:xfrm>
            <a:off x="1219200" y="4362456"/>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a:t>Click to edit Master subtitle style</a:t>
            </a:r>
            <a:endParaRPr kumimoji="0" lang="en-US" dirty="0"/>
          </a:p>
        </p:txBody>
      </p:sp>
      <p:sp>
        <p:nvSpPr>
          <p:cNvPr id="33" name="矩形 32"/>
          <p:cNvSpPr/>
          <p:nvPr/>
        </p:nvSpPr>
        <p:spPr>
          <a:xfrm>
            <a:off x="914400" y="4286256"/>
            <a:ext cx="7315200" cy="1195394"/>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32" name="矩形 31"/>
          <p:cNvSpPr/>
          <p:nvPr/>
        </p:nvSpPr>
        <p:spPr>
          <a:xfrm>
            <a:off x="914400" y="4286256"/>
            <a:ext cx="228600" cy="1195394"/>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8" name="标题 7"/>
          <p:cNvSpPr>
            <a:spLocks noGrp="1"/>
          </p:cNvSpPr>
          <p:nvPr>
            <p:ph type="ctrTitle"/>
          </p:nvPr>
        </p:nvSpPr>
        <p:spPr>
          <a:xfrm>
            <a:off x="1228725" y="2438400"/>
            <a:ext cx="6858000" cy="1524000"/>
          </a:xfrm>
        </p:spPr>
        <p:txBody>
          <a:bodyPr anchor="t" anchorCtr="0"/>
          <a:lstStyle>
            <a:lvl1pPr algn="r">
              <a:defRPr sz="3200">
                <a:solidFill>
                  <a:schemeClr val="tx1"/>
                </a:solidFill>
              </a:defRPr>
            </a:lvl1pPr>
          </a:lstStyle>
          <a:p>
            <a:r>
              <a:rPr kumimoji="0" lang="en-US" altLang="zh-CN"/>
              <a:t>Click to edit Master title style</a:t>
            </a:r>
            <a:endParaRPr kumimoji="0" lang="en-US"/>
          </a:p>
        </p:txBody>
      </p:sp>
      <p:sp>
        <p:nvSpPr>
          <p:cNvPr id="21" name="矩形 20"/>
          <p:cNvSpPr/>
          <p:nvPr/>
        </p:nvSpPr>
        <p:spPr>
          <a:xfrm>
            <a:off x="914400" y="2362200"/>
            <a:ext cx="7315200" cy="16764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22" name="矩形 21"/>
          <p:cNvSpPr/>
          <p:nvPr/>
        </p:nvSpPr>
        <p:spPr>
          <a:xfrm>
            <a:off x="914400" y="2362200"/>
            <a:ext cx="228600" cy="16764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12" name="矩形 31"/>
          <p:cNvSpPr/>
          <p:nvPr/>
        </p:nvSpPr>
        <p:spPr>
          <a:xfrm>
            <a:off x="0" y="0"/>
            <a:ext cx="9144000" cy="142852"/>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13" name="副标题 8"/>
          <p:cNvSpPr txBox="1">
            <a:spLocks/>
          </p:cNvSpPr>
          <p:nvPr/>
        </p:nvSpPr>
        <p:spPr>
          <a:xfrm>
            <a:off x="1214414" y="5214950"/>
            <a:ext cx="6858000" cy="533400"/>
          </a:xfrm>
          <a:prstGeom prst="rect">
            <a:avLst/>
          </a:prstGeom>
        </p:spPr>
        <p:txBody>
          <a:bodyPr vert="horz">
            <a:normAutofit/>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atinLnBrk="0">
              <a:spcBef>
                <a:spcPts val="600"/>
              </a:spcBef>
              <a:buClr>
                <a:srgbClr val="727CA3"/>
              </a:buClr>
              <a:buSzPct val="76000"/>
              <a:buFont typeface="Wingdings 3"/>
              <a:buNone/>
              <a:defRPr/>
            </a:pPr>
            <a:endParaRPr lang="en-US" dirty="0">
              <a:solidFill>
                <a:srgbClr val="464653"/>
              </a:solidFill>
            </a:endParaRPr>
          </a:p>
        </p:txBody>
      </p:sp>
      <p:sp>
        <p:nvSpPr>
          <p:cNvPr id="20" name="Date Placeholder 19"/>
          <p:cNvSpPr>
            <a:spLocks noGrp="1"/>
          </p:cNvSpPr>
          <p:nvPr>
            <p:ph type="dt" sz="half" idx="10"/>
          </p:nvPr>
        </p:nvSpPr>
        <p:spPr/>
        <p:txBody>
          <a:bodyPr/>
          <a:lstStyle/>
          <a:p>
            <a:fld id="{17B7C7BD-434D-442C-9DC0-1FDFD4AF9AC1}" type="datetime1">
              <a:rPr lang="en-US" altLang="ko-KR" smtClean="0">
                <a:solidFill>
                  <a:srgbClr val="464653"/>
                </a:solidFill>
              </a:rPr>
              <a:pPr/>
              <a:t>12/1/2022</a:t>
            </a:fld>
            <a:endParaRPr lang="en-US">
              <a:solidFill>
                <a:srgbClr val="464653"/>
              </a:solidFill>
            </a:endParaRPr>
          </a:p>
        </p:txBody>
      </p:sp>
      <p:sp>
        <p:nvSpPr>
          <p:cNvPr id="23" name="Slide Number Placeholder 22"/>
          <p:cNvSpPr>
            <a:spLocks noGrp="1"/>
          </p:cNvSpPr>
          <p:nvPr>
            <p:ph type="sldNum" sz="quarter" idx="11"/>
          </p:nvPr>
        </p:nvSpPr>
        <p:spPr/>
        <p:txBody>
          <a:bodyPr/>
          <a:lstStyle/>
          <a:p>
            <a:fld id="{B6F15528-21DE-4FAA-801E-634DDDAF4B2B}" type="slidenum">
              <a:rPr lang="en-US" smtClean="0">
                <a:solidFill>
                  <a:srgbClr val="464653"/>
                </a:solidFill>
              </a:rPr>
              <a:pPr/>
              <a:t>‹#›</a:t>
            </a:fld>
            <a:endParaRPr lang="en-US" dirty="0">
              <a:solidFill>
                <a:srgbClr val="464653"/>
              </a:solidFill>
            </a:endParaRPr>
          </a:p>
        </p:txBody>
      </p:sp>
      <p:sp>
        <p:nvSpPr>
          <p:cNvPr id="24" name="Footer Placeholder 23"/>
          <p:cNvSpPr>
            <a:spLocks noGrp="1"/>
          </p:cNvSpPr>
          <p:nvPr>
            <p:ph type="ftr" sz="quarter" idx="12"/>
          </p:nvPr>
        </p:nvSpPr>
        <p:spPr/>
        <p:txBody>
          <a:bodyPr/>
          <a:lstStyle/>
          <a:p>
            <a:endParaRPr lang="en-US">
              <a:solidFill>
                <a:srgbClr val="464653"/>
              </a:solidFill>
            </a:endParaRPr>
          </a:p>
        </p:txBody>
      </p:sp>
    </p:spTree>
    <p:extLst>
      <p:ext uri="{BB962C8B-B14F-4D97-AF65-F5344CB8AC3E}">
        <p14:creationId xmlns:p14="http://schemas.microsoft.com/office/powerpoint/2010/main" val="156206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sng"/>
            </a:lvl1pPr>
          </a:lstStyle>
          <a:p>
            <a:r>
              <a:rPr kumimoji="0" lang="en-US" altLang="zh-CN"/>
              <a:t>Click to edit Master title style</a:t>
            </a:r>
            <a:endParaRPr kumimoji="0" lang="en-US" dirty="0"/>
          </a:p>
        </p:txBody>
      </p:sp>
      <p:sp>
        <p:nvSpPr>
          <p:cNvPr id="4" name="日期占位符 3"/>
          <p:cNvSpPr>
            <a:spLocks noGrp="1"/>
          </p:cNvSpPr>
          <p:nvPr>
            <p:ph type="dt" sz="half" idx="10"/>
          </p:nvPr>
        </p:nvSpPr>
        <p:spPr>
          <a:xfrm>
            <a:off x="214282" y="6500834"/>
            <a:ext cx="1462118" cy="292608"/>
          </a:xfrm>
        </p:spPr>
        <p:txBody>
          <a:bodyPr/>
          <a:lstStyle>
            <a:lvl1pPr>
              <a:defRPr>
                <a:latin typeface="Arial" pitchFamily="34" charset="0"/>
                <a:cs typeface="Arial" pitchFamily="34" charset="0"/>
              </a:defRPr>
            </a:lvl1pPr>
          </a:lstStyle>
          <a:p>
            <a:r>
              <a:rPr lang="en-US" altLang="ko-KR" dirty="0">
                <a:solidFill>
                  <a:srgbClr val="464653"/>
                </a:solidFill>
              </a:rPr>
              <a:t> </a:t>
            </a:r>
            <a:r>
              <a:rPr lang="en-US" altLang="ko-KR" dirty="0" err="1">
                <a:solidFill>
                  <a:srgbClr val="464653"/>
                </a:solidFill>
              </a:rPr>
              <a:t>Moonzoo</a:t>
            </a:r>
            <a:r>
              <a:rPr lang="en-US" altLang="ko-KR" dirty="0">
                <a:solidFill>
                  <a:srgbClr val="464653"/>
                </a:solidFill>
              </a:rPr>
              <a:t> Kim</a:t>
            </a:r>
            <a:endParaRPr lang="en-US" dirty="0">
              <a:solidFill>
                <a:srgbClr val="464653"/>
              </a:solidFill>
            </a:endParaRPr>
          </a:p>
        </p:txBody>
      </p:sp>
      <p:sp>
        <p:nvSpPr>
          <p:cNvPr id="5" name="页脚占位符 4"/>
          <p:cNvSpPr>
            <a:spLocks noGrp="1"/>
          </p:cNvSpPr>
          <p:nvPr>
            <p:ph type="ftr" sz="quarter" idx="11"/>
          </p:nvPr>
        </p:nvSpPr>
        <p:spPr/>
        <p:txBody>
          <a:bodyPr/>
          <a:lstStyle>
            <a:lvl1pPr>
              <a:defRPr>
                <a:latin typeface="Arial" pitchFamily="34" charset="0"/>
                <a:cs typeface="Arial" pitchFamily="34" charset="0"/>
              </a:defRPr>
            </a:lvl1pPr>
          </a:lstStyle>
          <a:p>
            <a:r>
              <a:rPr lang="en-US" dirty="0">
                <a:solidFill>
                  <a:srgbClr val="464653"/>
                </a:solidFill>
              </a:rPr>
              <a:t>Automated Testing of Industrial Embedded Software</a:t>
            </a:r>
          </a:p>
        </p:txBody>
      </p:sp>
      <p:sp>
        <p:nvSpPr>
          <p:cNvPr id="6" name="灯片编号占位符 5"/>
          <p:cNvSpPr>
            <a:spLocks noGrp="1"/>
          </p:cNvSpPr>
          <p:nvPr>
            <p:ph type="sldNum" sz="quarter" idx="12"/>
          </p:nvPr>
        </p:nvSpPr>
        <p:spPr/>
        <p:txBody>
          <a:bodyPr/>
          <a:lstStyle>
            <a:lvl1pPr>
              <a:defRPr>
                <a:latin typeface="Arial" pitchFamily="34" charset="0"/>
                <a:cs typeface="Arial" pitchFamily="34" charset="0"/>
              </a:defRPr>
            </a:lvl1pPr>
          </a:lstStyle>
          <a:p>
            <a:fld id="{B6F15528-21DE-4FAA-801E-634DDDAF4B2B}" type="slidenum">
              <a:rPr lang="en-US" smtClean="0">
                <a:solidFill>
                  <a:srgbClr val="464653"/>
                </a:solidFill>
              </a:rPr>
              <a:pPr/>
              <a:t>‹#›</a:t>
            </a:fld>
            <a:endParaRPr lang="en-US" dirty="0">
              <a:solidFill>
                <a:srgbClr val="464653"/>
              </a:solidFill>
            </a:endParaRPr>
          </a:p>
        </p:txBody>
      </p:sp>
      <p:sp>
        <p:nvSpPr>
          <p:cNvPr id="8" name="内容占位符 7"/>
          <p:cNvSpPr>
            <a:spLocks noGrp="1"/>
          </p:cNvSpPr>
          <p:nvPr>
            <p:ph sz="quarter" idx="1"/>
          </p:nvPr>
        </p:nvSpPr>
        <p:spPr>
          <a:xfrm>
            <a:off x="457200" y="1219200"/>
            <a:ext cx="8229600" cy="4937760"/>
          </a:xfrm>
        </p:spPr>
        <p:txBody>
          <a:bodyPr/>
          <a:lstStyle>
            <a:lvl1pPr>
              <a:defRPr>
                <a:latin typeface="Arial" pitchFamily="34" charset="0"/>
                <a:ea typeface="Arial Unicode MS" pitchFamily="34" charset="-122"/>
                <a:cs typeface="Arial" pitchFamily="34" charset="0"/>
              </a:defRPr>
            </a:lvl1pPr>
            <a:lvl2pPr>
              <a:defRPr>
                <a:latin typeface="Arial" pitchFamily="34" charset="0"/>
                <a:ea typeface="Arial Unicode MS" pitchFamily="34" charset="-122"/>
                <a:cs typeface="Arial" pitchFamily="34" charset="0"/>
              </a:defRPr>
            </a:lvl2pPr>
            <a:lvl3pPr>
              <a:buClr>
                <a:schemeClr val="tx2"/>
              </a:buClr>
              <a:defRPr>
                <a:latin typeface="Arial" pitchFamily="34" charset="0"/>
                <a:ea typeface="Arial Unicode MS" pitchFamily="34" charset="-122"/>
                <a:cs typeface="Arial" pitchFamily="34" charset="0"/>
              </a:defRPr>
            </a:lvl3pPr>
            <a:lvl4pPr>
              <a:defRPr>
                <a:latin typeface="Arial" pitchFamily="34" charset="0"/>
                <a:ea typeface="Arial Unicode MS" pitchFamily="34" charset="-122"/>
                <a:cs typeface="Arial" pitchFamily="34" charset="0"/>
              </a:defRPr>
            </a:lvl4pPr>
            <a:lvl5pPr>
              <a:defRPr>
                <a:latin typeface="Arial" pitchFamily="34" charset="0"/>
                <a:ea typeface="Arial Unicode MS" pitchFamily="34" charset="-122"/>
                <a:cs typeface="Arial" pitchFamily="34" charset="0"/>
              </a:defRPr>
            </a:lvl5pPr>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dirty="0"/>
          </a:p>
        </p:txBody>
      </p:sp>
    </p:spTree>
    <p:extLst>
      <p:ext uri="{BB962C8B-B14F-4D97-AF65-F5344CB8AC3E}">
        <p14:creationId xmlns:p14="http://schemas.microsoft.com/office/powerpoint/2010/main" val="380895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0" y="142852"/>
            <a:ext cx="9144000" cy="857256"/>
          </a:xfrm>
        </p:spPr>
        <p:txBody>
          <a:bodyPr/>
          <a:lstStyle>
            <a:lvl1pPr>
              <a:defRPr>
                <a:latin typeface="Calibri" pitchFamily="34" charset="0"/>
              </a:defRPr>
            </a:lvl1pPr>
          </a:lstStyle>
          <a:p>
            <a:r>
              <a:rPr lang="ko-KR" altLang="en-US" dirty="0"/>
              <a:t>마스터 제목 스타일 편집</a:t>
            </a:r>
          </a:p>
        </p:txBody>
      </p:sp>
      <p:sp>
        <p:nvSpPr>
          <p:cNvPr id="3" name="날짜 개체 틀 2"/>
          <p:cNvSpPr>
            <a:spLocks noGrp="1"/>
          </p:cNvSpPr>
          <p:nvPr>
            <p:ph type="dt" sz="half" idx="10"/>
          </p:nvPr>
        </p:nvSpPr>
        <p:spPr>
          <a:xfrm>
            <a:off x="214282" y="6500834"/>
            <a:ext cx="1462118" cy="292608"/>
          </a:xfrm>
        </p:spPr>
        <p:txBody>
          <a:bodyPr/>
          <a:lstStyle>
            <a:lvl1pPr>
              <a:defRPr>
                <a:latin typeface="Calibri" pitchFamily="34" charset="0"/>
              </a:defRPr>
            </a:lvl1pPr>
          </a:lstStyle>
          <a:p>
            <a:r>
              <a:rPr lang="en-US" altLang="ko-KR" dirty="0">
                <a:solidFill>
                  <a:srgbClr val="464653"/>
                </a:solidFill>
              </a:rPr>
              <a:t> </a:t>
            </a:r>
            <a:r>
              <a:rPr lang="en-US" altLang="ko-KR" dirty="0" err="1">
                <a:solidFill>
                  <a:srgbClr val="464653"/>
                </a:solidFill>
              </a:rPr>
              <a:t>Moonzoo</a:t>
            </a:r>
            <a:r>
              <a:rPr lang="en-US" altLang="ko-KR" dirty="0">
                <a:solidFill>
                  <a:srgbClr val="464653"/>
                </a:solidFill>
              </a:rPr>
              <a:t> Kim</a:t>
            </a:r>
          </a:p>
        </p:txBody>
      </p:sp>
      <p:sp>
        <p:nvSpPr>
          <p:cNvPr id="4" name="바닥글 개체 틀 3"/>
          <p:cNvSpPr>
            <a:spLocks noGrp="1"/>
          </p:cNvSpPr>
          <p:nvPr>
            <p:ph type="ftr" sz="quarter" idx="11"/>
          </p:nvPr>
        </p:nvSpPr>
        <p:spPr/>
        <p:txBody>
          <a:bodyPr/>
          <a:lstStyle>
            <a:lvl1pPr>
              <a:defRPr sz="1400">
                <a:latin typeface="Calibri" pitchFamily="34" charset="0"/>
              </a:defRPr>
            </a:lvl1pPr>
          </a:lstStyle>
          <a:p>
            <a:r>
              <a:rPr lang="en-US" altLang="ko-KR" dirty="0">
                <a:solidFill>
                  <a:srgbClr val="464653"/>
                </a:solidFill>
              </a:rPr>
              <a:t>Automated Testing of Industrial Embedded Software</a:t>
            </a:r>
          </a:p>
        </p:txBody>
      </p:sp>
      <p:sp>
        <p:nvSpPr>
          <p:cNvPr id="7" name="내용 개체 틀 6"/>
          <p:cNvSpPr>
            <a:spLocks noGrp="1"/>
          </p:cNvSpPr>
          <p:nvPr>
            <p:ph sz="quarter" idx="13"/>
          </p:nvPr>
        </p:nvSpPr>
        <p:spPr>
          <a:xfrm>
            <a:off x="285720" y="1214422"/>
            <a:ext cx="8429655" cy="521497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02109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1" name="矩形 21"/>
          <p:cNvSpPr/>
          <p:nvPr/>
        </p:nvSpPr>
        <p:spPr>
          <a:xfrm>
            <a:off x="0" y="6429396"/>
            <a:ext cx="9144000" cy="42860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9" name="副标题 8"/>
          <p:cNvSpPr>
            <a:spLocks noGrp="1"/>
          </p:cNvSpPr>
          <p:nvPr>
            <p:ph type="subTitle" idx="1"/>
          </p:nvPr>
        </p:nvSpPr>
        <p:spPr>
          <a:xfrm>
            <a:off x="1219200" y="4362456"/>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a:t>Click to edit Master subtitle style</a:t>
            </a:r>
            <a:endParaRPr kumimoji="0" lang="en-US" dirty="0"/>
          </a:p>
        </p:txBody>
      </p:sp>
      <p:sp>
        <p:nvSpPr>
          <p:cNvPr id="33" name="矩形 32"/>
          <p:cNvSpPr/>
          <p:nvPr/>
        </p:nvSpPr>
        <p:spPr>
          <a:xfrm>
            <a:off x="914400" y="4286256"/>
            <a:ext cx="7315200" cy="1195394"/>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32" name="矩形 31"/>
          <p:cNvSpPr/>
          <p:nvPr/>
        </p:nvSpPr>
        <p:spPr>
          <a:xfrm>
            <a:off x="914400" y="4286256"/>
            <a:ext cx="228600" cy="1195394"/>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8" name="标题 7"/>
          <p:cNvSpPr>
            <a:spLocks noGrp="1"/>
          </p:cNvSpPr>
          <p:nvPr>
            <p:ph type="ctrTitle"/>
          </p:nvPr>
        </p:nvSpPr>
        <p:spPr>
          <a:xfrm>
            <a:off x="1228725" y="2438400"/>
            <a:ext cx="6858000" cy="1524000"/>
          </a:xfrm>
        </p:spPr>
        <p:txBody>
          <a:bodyPr anchor="t" anchorCtr="0"/>
          <a:lstStyle>
            <a:lvl1pPr algn="r">
              <a:defRPr sz="3200">
                <a:solidFill>
                  <a:schemeClr val="tx1"/>
                </a:solidFill>
              </a:defRPr>
            </a:lvl1pPr>
          </a:lstStyle>
          <a:p>
            <a:r>
              <a:rPr kumimoji="0" lang="en-US" altLang="zh-CN"/>
              <a:t>Click to edit Master title style</a:t>
            </a:r>
            <a:endParaRPr kumimoji="0" lang="en-US"/>
          </a:p>
        </p:txBody>
      </p:sp>
      <p:sp>
        <p:nvSpPr>
          <p:cNvPr id="21" name="矩形 20"/>
          <p:cNvSpPr/>
          <p:nvPr/>
        </p:nvSpPr>
        <p:spPr>
          <a:xfrm>
            <a:off x="914400" y="2362200"/>
            <a:ext cx="7315200" cy="16764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22" name="矩形 21"/>
          <p:cNvSpPr/>
          <p:nvPr/>
        </p:nvSpPr>
        <p:spPr>
          <a:xfrm>
            <a:off x="914400" y="2362200"/>
            <a:ext cx="228600" cy="16764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12" name="矩形 31"/>
          <p:cNvSpPr/>
          <p:nvPr/>
        </p:nvSpPr>
        <p:spPr>
          <a:xfrm>
            <a:off x="0" y="0"/>
            <a:ext cx="9144000" cy="142852"/>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13" name="副标题 8"/>
          <p:cNvSpPr txBox="1">
            <a:spLocks/>
          </p:cNvSpPr>
          <p:nvPr/>
        </p:nvSpPr>
        <p:spPr>
          <a:xfrm>
            <a:off x="1214414" y="5214950"/>
            <a:ext cx="6858000" cy="533400"/>
          </a:xfrm>
          <a:prstGeom prst="rect">
            <a:avLst/>
          </a:prstGeom>
        </p:spPr>
        <p:txBody>
          <a:bodyPr vert="horz">
            <a:normAutofit/>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atinLnBrk="0">
              <a:spcBef>
                <a:spcPts val="600"/>
              </a:spcBef>
              <a:buClr>
                <a:srgbClr val="727CA3"/>
              </a:buClr>
              <a:buSzPct val="76000"/>
              <a:buFont typeface="Wingdings 3"/>
              <a:buNone/>
              <a:defRPr/>
            </a:pPr>
            <a:endParaRPr lang="en-US" dirty="0">
              <a:solidFill>
                <a:srgbClr val="464653"/>
              </a:solidFill>
            </a:endParaRPr>
          </a:p>
        </p:txBody>
      </p:sp>
      <p:sp>
        <p:nvSpPr>
          <p:cNvPr id="20" name="Date Placeholder 19"/>
          <p:cNvSpPr>
            <a:spLocks noGrp="1"/>
          </p:cNvSpPr>
          <p:nvPr>
            <p:ph type="dt" sz="half" idx="10"/>
          </p:nvPr>
        </p:nvSpPr>
        <p:spPr/>
        <p:txBody>
          <a:bodyPr/>
          <a:lstStyle/>
          <a:p>
            <a:fld id="{17B7C7BD-434D-442C-9DC0-1FDFD4AF9AC1}" type="datetime1">
              <a:rPr lang="en-US" altLang="ko-KR" smtClean="0">
                <a:solidFill>
                  <a:srgbClr val="464653"/>
                </a:solidFill>
              </a:rPr>
              <a:pPr/>
              <a:t>12/1/2022</a:t>
            </a:fld>
            <a:endParaRPr lang="en-US">
              <a:solidFill>
                <a:srgbClr val="464653"/>
              </a:solidFill>
            </a:endParaRPr>
          </a:p>
        </p:txBody>
      </p:sp>
      <p:sp>
        <p:nvSpPr>
          <p:cNvPr id="23" name="Slide Number Placeholder 22"/>
          <p:cNvSpPr>
            <a:spLocks noGrp="1"/>
          </p:cNvSpPr>
          <p:nvPr>
            <p:ph type="sldNum" sz="quarter" idx="11"/>
          </p:nvPr>
        </p:nvSpPr>
        <p:spPr/>
        <p:txBody>
          <a:bodyPr/>
          <a:lstStyle/>
          <a:p>
            <a:fld id="{B6F15528-21DE-4FAA-801E-634DDDAF4B2B}" type="slidenum">
              <a:rPr lang="en-US" smtClean="0">
                <a:solidFill>
                  <a:srgbClr val="464653"/>
                </a:solidFill>
              </a:rPr>
              <a:pPr/>
              <a:t>‹#›</a:t>
            </a:fld>
            <a:endParaRPr lang="en-US" dirty="0">
              <a:solidFill>
                <a:srgbClr val="464653"/>
              </a:solidFill>
            </a:endParaRPr>
          </a:p>
        </p:txBody>
      </p:sp>
      <p:sp>
        <p:nvSpPr>
          <p:cNvPr id="24" name="Footer Placeholder 23"/>
          <p:cNvSpPr>
            <a:spLocks noGrp="1"/>
          </p:cNvSpPr>
          <p:nvPr>
            <p:ph type="ftr" sz="quarter" idx="12"/>
          </p:nvPr>
        </p:nvSpPr>
        <p:spPr/>
        <p:txBody>
          <a:bodyPr/>
          <a:lstStyle/>
          <a:p>
            <a:endParaRPr lang="en-US">
              <a:solidFill>
                <a:srgbClr val="464653"/>
              </a:solidFill>
            </a:endParaRPr>
          </a:p>
        </p:txBody>
      </p:sp>
    </p:spTree>
    <p:extLst>
      <p:ext uri="{BB962C8B-B14F-4D97-AF65-F5344CB8AC3E}">
        <p14:creationId xmlns:p14="http://schemas.microsoft.com/office/powerpoint/2010/main" val="385949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sng"/>
            </a:lvl1pPr>
          </a:lstStyle>
          <a:p>
            <a:r>
              <a:rPr kumimoji="0" lang="en-US" altLang="zh-CN"/>
              <a:t>Click to edit Master title style</a:t>
            </a:r>
            <a:endParaRPr kumimoji="0" lang="en-US" dirty="0"/>
          </a:p>
        </p:txBody>
      </p:sp>
      <p:sp>
        <p:nvSpPr>
          <p:cNvPr id="4" name="日期占位符 3"/>
          <p:cNvSpPr>
            <a:spLocks noGrp="1"/>
          </p:cNvSpPr>
          <p:nvPr>
            <p:ph type="dt" sz="half" idx="10"/>
          </p:nvPr>
        </p:nvSpPr>
        <p:spPr>
          <a:xfrm>
            <a:off x="214282" y="6500834"/>
            <a:ext cx="1462118" cy="292608"/>
          </a:xfrm>
        </p:spPr>
        <p:txBody>
          <a:bodyPr/>
          <a:lstStyle>
            <a:lvl1pPr>
              <a:defRPr>
                <a:latin typeface="Arial" pitchFamily="34" charset="0"/>
                <a:cs typeface="Arial" pitchFamily="34" charset="0"/>
              </a:defRPr>
            </a:lvl1pPr>
          </a:lstStyle>
          <a:p>
            <a:r>
              <a:rPr lang="en-US" altLang="ko-KR" dirty="0">
                <a:solidFill>
                  <a:srgbClr val="464653"/>
                </a:solidFill>
              </a:rPr>
              <a:t> </a:t>
            </a:r>
            <a:r>
              <a:rPr lang="en-US" altLang="ko-KR" dirty="0" err="1">
                <a:solidFill>
                  <a:srgbClr val="464653"/>
                </a:solidFill>
              </a:rPr>
              <a:t>Moonzoo</a:t>
            </a:r>
            <a:r>
              <a:rPr lang="en-US" altLang="ko-KR" dirty="0">
                <a:solidFill>
                  <a:srgbClr val="464653"/>
                </a:solidFill>
              </a:rPr>
              <a:t> Kim</a:t>
            </a:r>
            <a:endParaRPr lang="en-US" dirty="0">
              <a:solidFill>
                <a:srgbClr val="464653"/>
              </a:solidFill>
            </a:endParaRPr>
          </a:p>
        </p:txBody>
      </p:sp>
      <p:sp>
        <p:nvSpPr>
          <p:cNvPr id="5" name="页脚占位符 4"/>
          <p:cNvSpPr>
            <a:spLocks noGrp="1"/>
          </p:cNvSpPr>
          <p:nvPr>
            <p:ph type="ftr" sz="quarter" idx="11"/>
          </p:nvPr>
        </p:nvSpPr>
        <p:spPr/>
        <p:txBody>
          <a:bodyPr/>
          <a:lstStyle>
            <a:lvl1pPr>
              <a:defRPr>
                <a:latin typeface="Arial" pitchFamily="34" charset="0"/>
                <a:cs typeface="Arial" pitchFamily="34" charset="0"/>
              </a:defRPr>
            </a:lvl1pPr>
          </a:lstStyle>
          <a:p>
            <a:r>
              <a:rPr lang="en-US" dirty="0">
                <a:solidFill>
                  <a:srgbClr val="464653"/>
                </a:solidFill>
              </a:rPr>
              <a:t>Automated Testing of Industrial Embedded Software</a:t>
            </a:r>
          </a:p>
        </p:txBody>
      </p:sp>
      <p:sp>
        <p:nvSpPr>
          <p:cNvPr id="6" name="灯片编号占位符 5"/>
          <p:cNvSpPr>
            <a:spLocks noGrp="1"/>
          </p:cNvSpPr>
          <p:nvPr>
            <p:ph type="sldNum" sz="quarter" idx="12"/>
          </p:nvPr>
        </p:nvSpPr>
        <p:spPr/>
        <p:txBody>
          <a:bodyPr/>
          <a:lstStyle>
            <a:lvl1pPr>
              <a:defRPr>
                <a:latin typeface="Arial" pitchFamily="34" charset="0"/>
                <a:cs typeface="Arial" pitchFamily="34" charset="0"/>
              </a:defRPr>
            </a:lvl1pPr>
          </a:lstStyle>
          <a:p>
            <a:fld id="{B6F15528-21DE-4FAA-801E-634DDDAF4B2B}" type="slidenum">
              <a:rPr lang="en-US" smtClean="0">
                <a:solidFill>
                  <a:srgbClr val="464653"/>
                </a:solidFill>
              </a:rPr>
              <a:pPr/>
              <a:t>‹#›</a:t>
            </a:fld>
            <a:endParaRPr lang="en-US" dirty="0">
              <a:solidFill>
                <a:srgbClr val="464653"/>
              </a:solidFill>
            </a:endParaRPr>
          </a:p>
        </p:txBody>
      </p:sp>
      <p:sp>
        <p:nvSpPr>
          <p:cNvPr id="8" name="内容占位符 7"/>
          <p:cNvSpPr>
            <a:spLocks noGrp="1"/>
          </p:cNvSpPr>
          <p:nvPr>
            <p:ph sz="quarter" idx="1"/>
          </p:nvPr>
        </p:nvSpPr>
        <p:spPr>
          <a:xfrm>
            <a:off x="457200" y="1219200"/>
            <a:ext cx="8229600" cy="4937760"/>
          </a:xfrm>
        </p:spPr>
        <p:txBody>
          <a:bodyPr/>
          <a:lstStyle>
            <a:lvl1pPr>
              <a:defRPr>
                <a:latin typeface="Arial" pitchFamily="34" charset="0"/>
                <a:ea typeface="Arial Unicode MS" pitchFamily="34" charset="-122"/>
                <a:cs typeface="Arial" pitchFamily="34" charset="0"/>
              </a:defRPr>
            </a:lvl1pPr>
            <a:lvl2pPr>
              <a:defRPr>
                <a:latin typeface="Arial" pitchFamily="34" charset="0"/>
                <a:ea typeface="Arial Unicode MS" pitchFamily="34" charset="-122"/>
                <a:cs typeface="Arial" pitchFamily="34" charset="0"/>
              </a:defRPr>
            </a:lvl2pPr>
            <a:lvl3pPr>
              <a:buClr>
                <a:schemeClr val="tx2"/>
              </a:buClr>
              <a:defRPr>
                <a:latin typeface="Arial" pitchFamily="34" charset="0"/>
                <a:ea typeface="Arial Unicode MS" pitchFamily="34" charset="-122"/>
                <a:cs typeface="Arial" pitchFamily="34" charset="0"/>
              </a:defRPr>
            </a:lvl3pPr>
            <a:lvl4pPr>
              <a:defRPr>
                <a:latin typeface="Arial" pitchFamily="34" charset="0"/>
                <a:ea typeface="Arial Unicode MS" pitchFamily="34" charset="-122"/>
                <a:cs typeface="Arial" pitchFamily="34" charset="0"/>
              </a:defRPr>
            </a:lvl4pPr>
            <a:lvl5pPr>
              <a:defRPr>
                <a:latin typeface="Arial" pitchFamily="34" charset="0"/>
                <a:ea typeface="Arial Unicode MS" pitchFamily="34" charset="-122"/>
                <a:cs typeface="Arial" pitchFamily="34" charset="0"/>
              </a:defRPr>
            </a:lvl5pPr>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dirty="0"/>
          </a:p>
        </p:txBody>
      </p:sp>
    </p:spTree>
    <p:extLst>
      <p:ext uri="{BB962C8B-B14F-4D97-AF65-F5344CB8AC3E}">
        <p14:creationId xmlns:p14="http://schemas.microsoft.com/office/powerpoint/2010/main" val="2471267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42852"/>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428736"/>
            <a:ext cx="8229600" cy="500066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858016" y="6492899"/>
            <a:ext cx="1357322"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dirty="0" err="1"/>
              <a:t>Yunho</a:t>
            </a:r>
            <a:r>
              <a:rPr lang="en-US" altLang="ko-KR" dirty="0"/>
              <a:t> Kim </a:t>
            </a:r>
          </a:p>
          <a:p>
            <a:r>
              <a:rPr lang="en-US" altLang="ko-KR" dirty="0"/>
              <a:t>SWTV Group</a:t>
            </a:r>
          </a:p>
        </p:txBody>
      </p:sp>
      <p:sp>
        <p:nvSpPr>
          <p:cNvPr id="5" name="바닥글 개체 틀 4"/>
          <p:cNvSpPr>
            <a:spLocks noGrp="1"/>
          </p:cNvSpPr>
          <p:nvPr>
            <p:ph type="ftr" sz="quarter" idx="3"/>
          </p:nvPr>
        </p:nvSpPr>
        <p:spPr>
          <a:xfrm>
            <a:off x="1547664" y="6491291"/>
            <a:ext cx="5184576"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dirty="0"/>
              <a:t> Automated Unit Testing of Large Industrial </a:t>
            </a:r>
          </a:p>
          <a:p>
            <a:r>
              <a:rPr lang="en-US" altLang="ko-KR" dirty="0"/>
              <a:t>Embedded Software using Concolic Testing</a:t>
            </a:r>
            <a:endParaRPr lang="ko-KR" altLang="en-US" dirty="0"/>
          </a:p>
        </p:txBody>
      </p:sp>
      <p:sp>
        <p:nvSpPr>
          <p:cNvPr id="6" name="슬라이드 번호 개체 틀 5"/>
          <p:cNvSpPr>
            <a:spLocks noGrp="1"/>
          </p:cNvSpPr>
          <p:nvPr>
            <p:ph type="sldNum" sz="quarter" idx="4"/>
          </p:nvPr>
        </p:nvSpPr>
        <p:spPr>
          <a:xfrm>
            <a:off x="457200" y="6492899"/>
            <a:ext cx="90009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defRPr>
            </a:lvl1pPr>
          </a:lstStyle>
          <a:p>
            <a:fld id="{653EB63F-210B-426B-8655-095B3862437C}" type="slidenum">
              <a:rPr lang="ko-KR" altLang="en-US" smtClean="0"/>
              <a:pPr/>
              <a:t>‹#›</a:t>
            </a:fld>
            <a:r>
              <a:rPr lang="en-US" altLang="ko-KR" dirty="0"/>
              <a:t>/23</a:t>
            </a:r>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5" r:id="rId3"/>
    <p:sldLayoutId id="2147483672" r:id="rId4"/>
  </p:sldLayoutIdLst>
  <p:hf hdr="0"/>
  <p:txStyles>
    <p:titleStyle>
      <a:lvl1pPr algn="ctr" defTabSz="914400" rtl="0" eaLnBrk="1" latinLnBrk="1" hangingPunct="1">
        <a:spcBef>
          <a:spcPct val="0"/>
        </a:spcBef>
        <a:buNone/>
        <a:defRPr sz="4400" kern="1200">
          <a:solidFill>
            <a:schemeClr val="tx1"/>
          </a:solidFill>
          <a:latin typeface="Calibri" pitchFamily="34" charset="0"/>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71406" y="152400"/>
            <a:ext cx="9001188" cy="49051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71406" y="785794"/>
            <a:ext cx="9001188" cy="542928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214282" y="6500834"/>
            <a:ext cx="1285884" cy="292608"/>
          </a:xfrm>
          <a:prstGeom prst="rect">
            <a:avLst/>
          </a:prstGeom>
        </p:spPr>
        <p:txBody>
          <a:bodyPr vert="horz"/>
          <a:lstStyle>
            <a:lvl1pPr algn="l" eaLnBrk="1" latinLnBrk="0" hangingPunct="1">
              <a:defRPr kumimoji="0" sz="1400">
                <a:solidFill>
                  <a:schemeClr val="tx2"/>
                </a:solidFill>
              </a:defRPr>
            </a:lvl1pPr>
          </a:lstStyle>
          <a:p>
            <a:r>
              <a:rPr lang="en-US" altLang="ko-KR" dirty="0" err="1">
                <a:solidFill>
                  <a:srgbClr val="464653"/>
                </a:solidFill>
              </a:rPr>
              <a:t>Moonzoo</a:t>
            </a:r>
            <a:r>
              <a:rPr lang="en-US" altLang="ko-KR" dirty="0">
                <a:solidFill>
                  <a:srgbClr val="464653"/>
                </a:solidFill>
              </a:rPr>
              <a:t> Kim </a:t>
            </a:r>
            <a:endParaRPr lang="ko-KR" altLang="en-US" dirty="0">
              <a:solidFill>
                <a:srgbClr val="464653"/>
              </a:solidFill>
            </a:endParaRPr>
          </a:p>
          <a:p>
            <a:endParaRPr lang="en-US" dirty="0">
              <a:solidFill>
                <a:srgbClr val="464653"/>
              </a:solidFill>
            </a:endParaRPr>
          </a:p>
        </p:txBody>
      </p:sp>
      <p:sp>
        <p:nvSpPr>
          <p:cNvPr id="3" name="页脚占位符 2"/>
          <p:cNvSpPr>
            <a:spLocks noGrp="1"/>
          </p:cNvSpPr>
          <p:nvPr>
            <p:ph type="ftr" sz="quarter" idx="3"/>
          </p:nvPr>
        </p:nvSpPr>
        <p:spPr>
          <a:xfrm>
            <a:off x="1643042" y="6500834"/>
            <a:ext cx="4857784" cy="292608"/>
          </a:xfrm>
          <a:prstGeom prst="rect">
            <a:avLst/>
          </a:prstGeom>
        </p:spPr>
        <p:txBody>
          <a:bodyPr vert="horz"/>
          <a:lstStyle>
            <a:lvl1pPr algn="r" eaLnBrk="1" latinLnBrk="0" hangingPunct="1">
              <a:defRPr kumimoji="0" sz="1400">
                <a:solidFill>
                  <a:schemeClr val="tx2"/>
                </a:solidFill>
              </a:defRPr>
            </a:lvl1pPr>
          </a:lstStyle>
          <a:p>
            <a:r>
              <a:rPr lang="en-US" altLang="ko-KR" dirty="0">
                <a:solidFill>
                  <a:srgbClr val="464653"/>
                </a:solidFill>
              </a:rPr>
              <a:t>Automated Testing of Industrial Embedded Software</a:t>
            </a:r>
          </a:p>
          <a:p>
            <a:endParaRPr lang="en-US" dirty="0">
              <a:solidFill>
                <a:srgbClr val="464653"/>
              </a:solidFill>
            </a:endParaRPr>
          </a:p>
        </p:txBody>
      </p:sp>
      <p:sp>
        <p:nvSpPr>
          <p:cNvPr id="23" name="灯片编号占位符 22"/>
          <p:cNvSpPr>
            <a:spLocks noGrp="1"/>
          </p:cNvSpPr>
          <p:nvPr>
            <p:ph type="sldNum" sz="quarter" idx="4"/>
          </p:nvPr>
        </p:nvSpPr>
        <p:spPr>
          <a:xfrm>
            <a:off x="8382000" y="6477000"/>
            <a:ext cx="457200" cy="292608"/>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solidFill>
                  <a:srgbClr val="464653"/>
                </a:solidFill>
              </a:rPr>
              <a:pPr/>
              <a:t>‹#›</a:t>
            </a:fld>
            <a:endParaRPr lang="en-US" dirty="0">
              <a:solidFill>
                <a:srgbClr val="464653"/>
              </a:solidFill>
            </a:endParaRPr>
          </a:p>
        </p:txBody>
      </p:sp>
      <p:sp>
        <p:nvSpPr>
          <p:cNvPr id="28" name="直接连接符 27"/>
          <p:cNvSpPr>
            <a:spLocks noChangeShapeType="1"/>
          </p:cNvSpPr>
          <p:nvPr/>
        </p:nvSpPr>
        <p:spPr bwMode="auto">
          <a:xfrm>
            <a:off x="0" y="6357958"/>
            <a:ext cx="9144000" cy="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latinLnBrk="0"/>
            <a:endParaRPr lang="en-US">
              <a:solidFill>
                <a:prstClr val="black"/>
              </a:solidFill>
            </a:endParaRPr>
          </a:p>
        </p:txBody>
      </p:sp>
      <p:sp>
        <p:nvSpPr>
          <p:cNvPr id="29" name="直接连接符 28"/>
          <p:cNvSpPr>
            <a:spLocks noChangeShapeType="1"/>
          </p:cNvSpPr>
          <p:nvPr/>
        </p:nvSpPr>
        <p:spPr bwMode="auto">
          <a:xfrm>
            <a:off x="0" y="642918"/>
            <a:ext cx="9144000" cy="0"/>
          </a:xfrm>
          <a:prstGeom prst="line">
            <a:avLst/>
          </a:prstGeom>
          <a:noFill/>
          <a:ln w="1905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pPr latinLnBrk="0"/>
            <a:endParaRPr lang="en-US">
              <a:solidFill>
                <a:prstClr val="black"/>
              </a:solidFill>
            </a:endParaRPr>
          </a:p>
        </p:txBody>
      </p:sp>
      <p:sp>
        <p:nvSpPr>
          <p:cNvPr id="10" name="等腰三角形 9"/>
          <p:cNvSpPr>
            <a:spLocks noChangeAspect="1"/>
          </p:cNvSpPr>
          <p:nvPr/>
        </p:nvSpPr>
        <p:spPr>
          <a:xfrm rot="5400000">
            <a:off x="36139" y="6607540"/>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12" name="TextBox 11"/>
          <p:cNvSpPr txBox="1"/>
          <p:nvPr/>
        </p:nvSpPr>
        <p:spPr>
          <a:xfrm>
            <a:off x="8610600" y="6477000"/>
            <a:ext cx="433132" cy="307777"/>
          </a:xfrm>
          <a:prstGeom prst="rect">
            <a:avLst/>
          </a:prstGeom>
          <a:noFill/>
        </p:spPr>
        <p:txBody>
          <a:bodyPr wrap="none" rtlCol="0">
            <a:spAutoFit/>
          </a:bodyPr>
          <a:lstStyle/>
          <a:p>
            <a:pPr latinLnBrk="0"/>
            <a:r>
              <a:rPr lang="en-US" sz="1400" dirty="0">
                <a:solidFill>
                  <a:prstClr val="black"/>
                </a:solidFill>
                <a:latin typeface="Arial" pitchFamily="34" charset="0"/>
                <a:cs typeface="Arial" pitchFamily="34" charset="0"/>
              </a:rPr>
              <a:t>/67</a:t>
            </a:r>
          </a:p>
        </p:txBody>
      </p:sp>
    </p:spTree>
    <p:extLst>
      <p:ext uri="{BB962C8B-B14F-4D97-AF65-F5344CB8AC3E}">
        <p14:creationId xmlns:p14="http://schemas.microsoft.com/office/powerpoint/2010/main" val="71077878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hf hdr="0" ftr="0"/>
  <p:txStyles>
    <p:titleStyle>
      <a:lvl1pPr algn="l" rtl="0" eaLnBrk="1" latinLnBrk="0" hangingPunct="1">
        <a:spcBef>
          <a:spcPct val="0"/>
        </a:spcBef>
        <a:buNone/>
        <a:defRPr kumimoji="0" sz="3200" u="sng"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Arial" pitchFamily="34" charset="0"/>
          <a:ea typeface="+mn-ea"/>
          <a:cs typeface="Arial" pitchFamily="34"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Arial" pitchFamily="34" charset="0"/>
          <a:ea typeface="+mn-ea"/>
          <a:cs typeface="Arial"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Arial" pitchFamily="34" charset="0"/>
          <a:ea typeface="+mn-ea"/>
          <a:cs typeface="Arial"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Arial" pitchFamily="34" charset="0"/>
          <a:ea typeface="+mn-ea"/>
          <a:cs typeface="Arial"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71406" y="152400"/>
            <a:ext cx="9001188" cy="49051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71406" y="785794"/>
            <a:ext cx="9001188" cy="542928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214282" y="6500834"/>
            <a:ext cx="1285884" cy="292608"/>
          </a:xfrm>
          <a:prstGeom prst="rect">
            <a:avLst/>
          </a:prstGeom>
        </p:spPr>
        <p:txBody>
          <a:bodyPr vert="horz"/>
          <a:lstStyle>
            <a:lvl1pPr algn="l" eaLnBrk="1" latinLnBrk="0" hangingPunct="1">
              <a:defRPr kumimoji="0" sz="1400">
                <a:solidFill>
                  <a:schemeClr val="tx2"/>
                </a:solidFill>
              </a:defRPr>
            </a:lvl1pPr>
          </a:lstStyle>
          <a:p>
            <a:r>
              <a:rPr lang="en-US" altLang="ko-KR" dirty="0" err="1">
                <a:solidFill>
                  <a:srgbClr val="464653"/>
                </a:solidFill>
              </a:rPr>
              <a:t>Moonzoo</a:t>
            </a:r>
            <a:r>
              <a:rPr lang="en-US" altLang="ko-KR" dirty="0">
                <a:solidFill>
                  <a:srgbClr val="464653"/>
                </a:solidFill>
              </a:rPr>
              <a:t> Kim </a:t>
            </a:r>
            <a:endParaRPr lang="ko-KR" altLang="en-US" dirty="0">
              <a:solidFill>
                <a:srgbClr val="464653"/>
              </a:solidFill>
            </a:endParaRPr>
          </a:p>
          <a:p>
            <a:endParaRPr lang="en-US" dirty="0">
              <a:solidFill>
                <a:srgbClr val="464653"/>
              </a:solidFill>
            </a:endParaRPr>
          </a:p>
        </p:txBody>
      </p:sp>
      <p:sp>
        <p:nvSpPr>
          <p:cNvPr id="3" name="页脚占位符 2"/>
          <p:cNvSpPr>
            <a:spLocks noGrp="1"/>
          </p:cNvSpPr>
          <p:nvPr>
            <p:ph type="ftr" sz="quarter" idx="3"/>
          </p:nvPr>
        </p:nvSpPr>
        <p:spPr>
          <a:xfrm>
            <a:off x="1643042" y="6500834"/>
            <a:ext cx="4857784" cy="292608"/>
          </a:xfrm>
          <a:prstGeom prst="rect">
            <a:avLst/>
          </a:prstGeom>
        </p:spPr>
        <p:txBody>
          <a:bodyPr vert="horz"/>
          <a:lstStyle>
            <a:lvl1pPr algn="r" eaLnBrk="1" latinLnBrk="0" hangingPunct="1">
              <a:defRPr kumimoji="0" sz="1400">
                <a:solidFill>
                  <a:schemeClr val="tx2"/>
                </a:solidFill>
              </a:defRPr>
            </a:lvl1pPr>
          </a:lstStyle>
          <a:p>
            <a:r>
              <a:rPr lang="en-US" altLang="ko-KR" dirty="0">
                <a:solidFill>
                  <a:srgbClr val="464653"/>
                </a:solidFill>
              </a:rPr>
              <a:t>Automated Testing of Industrial Embedded Software</a:t>
            </a:r>
          </a:p>
          <a:p>
            <a:endParaRPr lang="en-US" dirty="0">
              <a:solidFill>
                <a:srgbClr val="464653"/>
              </a:solidFill>
            </a:endParaRPr>
          </a:p>
        </p:txBody>
      </p:sp>
      <p:sp>
        <p:nvSpPr>
          <p:cNvPr id="23" name="灯片编号占位符 22"/>
          <p:cNvSpPr>
            <a:spLocks noGrp="1"/>
          </p:cNvSpPr>
          <p:nvPr>
            <p:ph type="sldNum" sz="quarter" idx="4"/>
          </p:nvPr>
        </p:nvSpPr>
        <p:spPr>
          <a:xfrm>
            <a:off x="8382000" y="6477000"/>
            <a:ext cx="457200" cy="292608"/>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solidFill>
                  <a:srgbClr val="464653"/>
                </a:solidFill>
              </a:rPr>
              <a:pPr/>
              <a:t>‹#›</a:t>
            </a:fld>
            <a:endParaRPr lang="en-US" dirty="0">
              <a:solidFill>
                <a:srgbClr val="464653"/>
              </a:solidFill>
            </a:endParaRPr>
          </a:p>
        </p:txBody>
      </p:sp>
      <p:sp>
        <p:nvSpPr>
          <p:cNvPr id="28" name="直接连接符 27"/>
          <p:cNvSpPr>
            <a:spLocks noChangeShapeType="1"/>
          </p:cNvSpPr>
          <p:nvPr/>
        </p:nvSpPr>
        <p:spPr bwMode="auto">
          <a:xfrm>
            <a:off x="0" y="6357958"/>
            <a:ext cx="9144000" cy="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latinLnBrk="0"/>
            <a:endParaRPr lang="en-US">
              <a:solidFill>
                <a:prstClr val="black"/>
              </a:solidFill>
            </a:endParaRPr>
          </a:p>
        </p:txBody>
      </p:sp>
      <p:sp>
        <p:nvSpPr>
          <p:cNvPr id="29" name="直接连接符 28"/>
          <p:cNvSpPr>
            <a:spLocks noChangeShapeType="1"/>
          </p:cNvSpPr>
          <p:nvPr/>
        </p:nvSpPr>
        <p:spPr bwMode="auto">
          <a:xfrm>
            <a:off x="0" y="642918"/>
            <a:ext cx="9144000" cy="0"/>
          </a:xfrm>
          <a:prstGeom prst="line">
            <a:avLst/>
          </a:prstGeom>
          <a:noFill/>
          <a:ln w="1905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pPr latinLnBrk="0"/>
            <a:endParaRPr lang="en-US">
              <a:solidFill>
                <a:prstClr val="black"/>
              </a:solidFill>
            </a:endParaRPr>
          </a:p>
        </p:txBody>
      </p:sp>
      <p:sp>
        <p:nvSpPr>
          <p:cNvPr id="10" name="等腰三角形 9"/>
          <p:cNvSpPr>
            <a:spLocks noChangeAspect="1"/>
          </p:cNvSpPr>
          <p:nvPr/>
        </p:nvSpPr>
        <p:spPr>
          <a:xfrm rot="5400000">
            <a:off x="36139" y="6607540"/>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latinLnBrk="0"/>
            <a:endParaRPr lang="en-US">
              <a:solidFill>
                <a:prstClr val="white"/>
              </a:solidFill>
            </a:endParaRPr>
          </a:p>
        </p:txBody>
      </p:sp>
      <p:sp>
        <p:nvSpPr>
          <p:cNvPr id="12" name="TextBox 11"/>
          <p:cNvSpPr txBox="1"/>
          <p:nvPr/>
        </p:nvSpPr>
        <p:spPr>
          <a:xfrm>
            <a:off x="8610600" y="6477000"/>
            <a:ext cx="433132" cy="307777"/>
          </a:xfrm>
          <a:prstGeom prst="rect">
            <a:avLst/>
          </a:prstGeom>
          <a:noFill/>
        </p:spPr>
        <p:txBody>
          <a:bodyPr wrap="none" rtlCol="0">
            <a:spAutoFit/>
          </a:bodyPr>
          <a:lstStyle/>
          <a:p>
            <a:pPr latinLnBrk="0"/>
            <a:r>
              <a:rPr lang="en-US" sz="1400" dirty="0">
                <a:solidFill>
                  <a:prstClr val="black"/>
                </a:solidFill>
                <a:latin typeface="Arial" pitchFamily="34" charset="0"/>
                <a:cs typeface="Arial" pitchFamily="34" charset="0"/>
              </a:rPr>
              <a:t>/67</a:t>
            </a:r>
          </a:p>
        </p:txBody>
      </p:sp>
    </p:spTree>
    <p:extLst>
      <p:ext uri="{BB962C8B-B14F-4D97-AF65-F5344CB8AC3E}">
        <p14:creationId xmlns:p14="http://schemas.microsoft.com/office/powerpoint/2010/main" val="3054603072"/>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p:txStyles>
    <p:titleStyle>
      <a:lvl1pPr algn="l" rtl="0" eaLnBrk="1" latinLnBrk="0" hangingPunct="1">
        <a:spcBef>
          <a:spcPct val="0"/>
        </a:spcBef>
        <a:buNone/>
        <a:defRPr kumimoji="0" sz="3200" u="sng"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Arial" pitchFamily="34" charset="0"/>
          <a:ea typeface="+mn-ea"/>
          <a:cs typeface="Arial" pitchFamily="34"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Arial" pitchFamily="34" charset="0"/>
          <a:ea typeface="+mn-ea"/>
          <a:cs typeface="Arial"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Arial" pitchFamily="34" charset="0"/>
          <a:ea typeface="+mn-ea"/>
          <a:cs typeface="Arial"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Arial" pitchFamily="34" charset="0"/>
          <a:ea typeface="+mn-ea"/>
          <a:cs typeface="Arial"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1.jpeg"/><Relationship Id="rId7"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4.jpeg"/><Relationship Id="rId9" Type="http://schemas.openxmlformats.org/officeDocument/2006/relationships/image" Target="../media/image1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14314" y="1957968"/>
            <a:ext cx="8786842" cy="1899642"/>
          </a:xfrm>
        </p:spPr>
        <p:txBody>
          <a:bodyPr>
            <a:noAutofit/>
          </a:bodyPr>
          <a:lstStyle/>
          <a:p>
            <a:r>
              <a:rPr lang="en-US" altLang="ko-KR" sz="4000" dirty="0"/>
              <a:t> Automated Unit Testing of Large Industrial Embedded Software using Concolic Testing</a:t>
            </a:r>
            <a:endParaRPr lang="ko-KR" altLang="en-US" sz="4000" dirty="0"/>
          </a:p>
        </p:txBody>
      </p:sp>
      <p:sp>
        <p:nvSpPr>
          <p:cNvPr id="3" name="부제목 2"/>
          <p:cNvSpPr>
            <a:spLocks noGrp="1"/>
          </p:cNvSpPr>
          <p:nvPr>
            <p:ph type="subTitle" idx="1"/>
          </p:nvPr>
        </p:nvSpPr>
        <p:spPr>
          <a:xfrm>
            <a:off x="395536" y="4262223"/>
            <a:ext cx="4320480" cy="1975054"/>
          </a:xfrm>
        </p:spPr>
        <p:txBody>
          <a:bodyPr>
            <a:noAutofit/>
          </a:bodyPr>
          <a:lstStyle/>
          <a:p>
            <a:r>
              <a:rPr lang="en-US" altLang="ko-KR" sz="2400" b="1" u="sng" dirty="0" err="1">
                <a:solidFill>
                  <a:schemeClr val="tx1"/>
                </a:solidFill>
              </a:rPr>
              <a:t>Yunho</a:t>
            </a:r>
            <a:r>
              <a:rPr lang="en-US" altLang="ko-KR" sz="2400" b="1" u="sng" dirty="0">
                <a:solidFill>
                  <a:schemeClr val="tx1"/>
                </a:solidFill>
              </a:rPr>
              <a:t> Kim</a:t>
            </a:r>
            <a:r>
              <a:rPr lang="en-US" altLang="ko-KR" sz="2400" dirty="0">
                <a:solidFill>
                  <a:schemeClr val="tx1"/>
                </a:solidFill>
              </a:rPr>
              <a:t>, </a:t>
            </a:r>
            <a:r>
              <a:rPr lang="en-US" altLang="ko-KR" sz="2400" dirty="0" err="1">
                <a:solidFill>
                  <a:schemeClr val="tx1"/>
                </a:solidFill>
              </a:rPr>
              <a:t>Moonzoo</a:t>
            </a:r>
            <a:r>
              <a:rPr lang="en-US" altLang="ko-KR" sz="2400" dirty="0">
                <a:solidFill>
                  <a:schemeClr val="tx1"/>
                </a:solidFill>
              </a:rPr>
              <a:t> Kim</a:t>
            </a:r>
            <a:endParaRPr lang="en-US" altLang="ko-KR" sz="2400" baseline="30000" dirty="0">
              <a:solidFill>
                <a:schemeClr val="tx1"/>
              </a:solidFill>
            </a:endParaRPr>
          </a:p>
          <a:p>
            <a:r>
              <a:rPr lang="en-US" altLang="ko-KR" sz="2400" dirty="0">
                <a:solidFill>
                  <a:schemeClr val="tx1"/>
                </a:solidFill>
              </a:rPr>
              <a:t>SW Testing &amp; Verification Group KAIST, South Korea </a:t>
            </a:r>
          </a:p>
          <a:p>
            <a:endParaRPr lang="en-US" altLang="ko-KR" sz="2400" dirty="0">
              <a:solidFill>
                <a:schemeClr val="tx1"/>
              </a:solidFill>
            </a:endParaRPr>
          </a:p>
          <a:p>
            <a:endParaRPr lang="en-US" altLang="ko-KR" sz="2400" dirty="0">
              <a:solidFill>
                <a:schemeClr val="tx1"/>
              </a:solidFill>
            </a:endParaRPr>
          </a:p>
          <a:p>
            <a:r>
              <a:rPr lang="en-US" altLang="ko-KR" sz="2400" dirty="0">
                <a:solidFill>
                  <a:schemeClr val="tx1"/>
                </a:solidFill>
              </a:rPr>
              <a:t>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60" y="5538706"/>
            <a:ext cx="2301728" cy="67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descr="samsung-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5558367"/>
            <a:ext cx="2032848" cy="678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장윤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101"/>
            <a:ext cx="1752600" cy="17526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descr="C:\Users\moonzoo\Documents\mzkim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9712" y="0"/>
            <a:ext cx="1642128" cy="17526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nu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1489712" cy="1752602"/>
          </a:xfrm>
          <a:prstGeom prst="rect">
            <a:avLst/>
          </a:prstGeom>
          <a:noFill/>
          <a:extLst>
            <a:ext uri="{909E8E84-426E-40DD-AFC4-6F175D3DCCD1}">
              <a14:hiddenFill xmlns:a14="http://schemas.microsoft.com/office/drawing/2010/main">
                <a:solidFill>
                  <a:srgbClr val="FFFFFF"/>
                </a:solidFill>
              </a14:hiddenFill>
            </a:ext>
          </a:extLst>
        </p:spPr>
      </p:pic>
      <p:sp>
        <p:nvSpPr>
          <p:cNvPr id="12" name="부제목 2"/>
          <p:cNvSpPr txBox="1">
            <a:spLocks/>
          </p:cNvSpPr>
          <p:nvPr/>
        </p:nvSpPr>
        <p:spPr>
          <a:xfrm>
            <a:off x="4716016" y="4262223"/>
            <a:ext cx="4568661" cy="1752600"/>
          </a:xfrm>
          <a:prstGeom prst="rect">
            <a:avLst/>
          </a:prstGeom>
        </p:spPr>
        <p:txBody>
          <a:bodyPr vert="horz" lIns="0" tIns="45720" rIns="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Calibri" pitchFamily="34" charset="0"/>
                <a:ea typeface="+mn-ea"/>
                <a:cs typeface="Microsoft Sans Serif" pitchFamily="34" charset="0"/>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Calibri" pitchFamily="34" charset="0"/>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Calibri" pitchFamily="34" charset="0"/>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Calibri" pitchFamily="34" charset="0"/>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Calibri" pitchFamily="34" charset="0"/>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ko-KR" sz="2400" dirty="0" err="1">
                <a:solidFill>
                  <a:schemeClr val="tx1"/>
                </a:solidFill>
              </a:rPr>
              <a:t>Youil</a:t>
            </a:r>
            <a:r>
              <a:rPr lang="en-US" altLang="ko-KR" sz="2400" dirty="0">
                <a:solidFill>
                  <a:schemeClr val="tx1"/>
                </a:solidFill>
              </a:rPr>
              <a:t> Kim, </a:t>
            </a:r>
            <a:r>
              <a:rPr lang="en-US" altLang="ko-KR" sz="2400" dirty="0" err="1">
                <a:solidFill>
                  <a:schemeClr val="tx1"/>
                </a:solidFill>
              </a:rPr>
              <a:t>Taeksu</a:t>
            </a:r>
            <a:r>
              <a:rPr lang="en-US" altLang="ko-KR" sz="2400" dirty="0">
                <a:solidFill>
                  <a:schemeClr val="tx1"/>
                </a:solidFill>
              </a:rPr>
              <a:t> Kim, </a:t>
            </a:r>
            <a:br>
              <a:rPr lang="en-US" altLang="ko-KR" sz="2400" dirty="0">
                <a:solidFill>
                  <a:schemeClr val="tx1"/>
                </a:solidFill>
              </a:rPr>
            </a:br>
            <a:r>
              <a:rPr lang="en-US" altLang="ko-KR" sz="2400" dirty="0" err="1">
                <a:solidFill>
                  <a:schemeClr val="tx1"/>
                </a:solidFill>
              </a:rPr>
              <a:t>Gunwoo</a:t>
            </a:r>
            <a:r>
              <a:rPr lang="en-US" altLang="ko-KR" sz="2400" dirty="0">
                <a:solidFill>
                  <a:schemeClr val="tx1"/>
                </a:solidFill>
              </a:rPr>
              <a:t> Lee, </a:t>
            </a:r>
            <a:r>
              <a:rPr lang="en-US" altLang="ko-KR" sz="2400" dirty="0" err="1">
                <a:solidFill>
                  <a:schemeClr val="tx1"/>
                </a:solidFill>
              </a:rPr>
              <a:t>Yoonkyu</a:t>
            </a:r>
            <a:r>
              <a:rPr lang="en-US" altLang="ko-KR" sz="2400" dirty="0">
                <a:solidFill>
                  <a:schemeClr val="tx1"/>
                </a:solidFill>
              </a:rPr>
              <a:t> Jang</a:t>
            </a:r>
            <a:endParaRPr lang="en-US" altLang="ko-KR" sz="2400" baseline="30000" dirty="0">
              <a:solidFill>
                <a:schemeClr val="tx1"/>
              </a:solidFill>
            </a:endParaRPr>
          </a:p>
          <a:p>
            <a:r>
              <a:rPr lang="en-US" altLang="ko-KR" sz="2400" dirty="0">
                <a:solidFill>
                  <a:schemeClr val="tx1"/>
                </a:solidFill>
              </a:rPr>
              <a:t>Samsung Electronics, South Korea  </a:t>
            </a:r>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0"/>
            <a:ext cx="1408995" cy="1764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0835" y="0"/>
            <a:ext cx="1486466" cy="1752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6540" y="-38101"/>
            <a:ext cx="1434859" cy="1790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부제목 2"/>
          <p:cNvSpPr txBox="1">
            <a:spLocks/>
          </p:cNvSpPr>
          <p:nvPr/>
        </p:nvSpPr>
        <p:spPr>
          <a:xfrm>
            <a:off x="363757" y="6217303"/>
            <a:ext cx="4320480" cy="524065"/>
          </a:xfrm>
          <a:prstGeom prst="rect">
            <a:avLst/>
          </a:prstGeom>
        </p:spPr>
        <p:txBody>
          <a:bodyPr vert="horz" lIns="91440" tIns="45720" rIns="91440" bIns="45720" rtlCol="0">
            <a:no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Calibri" pitchFamily="34" charset="0"/>
                <a:ea typeface="+mn-ea"/>
                <a:cs typeface="Microsoft Sans Serif" pitchFamily="34" charset="0"/>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Calibri" pitchFamily="34" charset="0"/>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Calibri" pitchFamily="34" charset="0"/>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Calibri" pitchFamily="34" charset="0"/>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Calibri" pitchFamily="34" charset="0"/>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ko-KR" sz="2400" dirty="0">
                <a:solidFill>
                  <a:schemeClr val="tx1"/>
                </a:solidFill>
              </a:rPr>
              <a:t>http://swtv.kaist.ac.kr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Overview of CONBOL</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10</a:t>
            </a:fld>
            <a:r>
              <a:rPr lang="en-US" altLang="ko-KR" dirty="0"/>
              <a:t>/23</a:t>
            </a:r>
            <a:endParaRPr lang="ko-KR" altLang="en-US" dirty="0"/>
          </a:p>
        </p:txBody>
      </p:sp>
      <p:sp>
        <p:nvSpPr>
          <p:cNvPr id="5" name="내용 개체 틀 4"/>
          <p:cNvSpPr>
            <a:spLocks noGrp="1"/>
          </p:cNvSpPr>
          <p:nvPr>
            <p:ph sz="quarter" idx="13"/>
          </p:nvPr>
        </p:nvSpPr>
        <p:spPr>
          <a:xfrm>
            <a:off x="285720" y="1052736"/>
            <a:ext cx="8429655" cy="1782530"/>
          </a:xfrm>
        </p:spPr>
        <p:txBody>
          <a:bodyPr>
            <a:noAutofit/>
          </a:bodyPr>
          <a:lstStyle/>
          <a:p>
            <a:r>
              <a:rPr lang="en-US" altLang="ko-KR" sz="2800" dirty="0"/>
              <a:t>We have developed the </a:t>
            </a:r>
            <a:r>
              <a:rPr lang="en-US" altLang="ko-KR" sz="2800" dirty="0" err="1"/>
              <a:t>CONcrete</a:t>
            </a:r>
            <a:r>
              <a:rPr lang="en-US" altLang="ko-KR" sz="2800" dirty="0"/>
              <a:t> and </a:t>
            </a:r>
            <a:r>
              <a:rPr lang="en-US" altLang="ko-KR" sz="2800" dirty="0" err="1"/>
              <a:t>symBOLic</a:t>
            </a:r>
            <a:r>
              <a:rPr lang="en-US" altLang="ko-KR" sz="2800" dirty="0"/>
              <a:t> (CONBOL) framework: an automated concolic unit testing tool based-on CREST-BV for embedded SW</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
        <p:nvSpPr>
          <p:cNvPr id="7" name="모서리가 둥근 직사각형 6"/>
          <p:cNvSpPr/>
          <p:nvPr/>
        </p:nvSpPr>
        <p:spPr>
          <a:xfrm>
            <a:off x="4590154" y="3217354"/>
            <a:ext cx="947422" cy="798726"/>
          </a:xfrm>
          <a:prstGeom prst="roundRect">
            <a:avLst/>
          </a:prstGeom>
          <a:ln/>
        </p:spPr>
        <p:style>
          <a:lnRef idx="1">
            <a:schemeClr val="accent1"/>
          </a:lnRef>
          <a:fillRef idx="2">
            <a:schemeClr val="accent1"/>
          </a:fillRef>
          <a:effectRef idx="1">
            <a:schemeClr val="accent1"/>
          </a:effectRef>
          <a:fontRef idx="minor">
            <a:schemeClr val="dk1"/>
          </a:fontRef>
        </p:style>
        <p:txBody>
          <a:bodyPr wrap="square" lIns="36000" tIns="36000" rIns="36000" bIns="36000" rtlCol="0" anchor="ctr">
            <a:noAutofit/>
          </a:bodyPr>
          <a:lstStyle/>
          <a:p>
            <a:pPr algn="ctr"/>
            <a:r>
              <a:rPr lang="en-US" altLang="ko-KR" sz="1400" b="1" dirty="0" err="1">
                <a:solidFill>
                  <a:prstClr val="black"/>
                </a:solidFill>
                <a:latin typeface="Calibri" pitchFamily="34" charset="0"/>
                <a:cs typeface="Calibri" pitchFamily="34" charset="0"/>
              </a:rPr>
              <a:t>Instru</a:t>
            </a:r>
            <a:r>
              <a:rPr lang="en-US" altLang="ko-KR" sz="1400" b="1" dirty="0">
                <a:solidFill>
                  <a:prstClr val="black"/>
                </a:solidFill>
                <a:latin typeface="Calibri" pitchFamily="34" charset="0"/>
                <a:cs typeface="Calibri" pitchFamily="34" charset="0"/>
              </a:rPr>
              <a:t>-mentor</a:t>
            </a:r>
            <a:endParaRPr lang="ko-KR" altLang="en-US" sz="1400" b="1" dirty="0">
              <a:solidFill>
                <a:prstClr val="black"/>
              </a:solidFill>
              <a:latin typeface="Calibri" pitchFamily="34" charset="0"/>
              <a:cs typeface="Calibri" pitchFamily="34" charset="0"/>
            </a:endParaRPr>
          </a:p>
        </p:txBody>
      </p:sp>
      <p:sp>
        <p:nvSpPr>
          <p:cNvPr id="8" name="모서리가 둥근 직사각형 7"/>
          <p:cNvSpPr/>
          <p:nvPr/>
        </p:nvSpPr>
        <p:spPr>
          <a:xfrm>
            <a:off x="3245311" y="4274879"/>
            <a:ext cx="1204685" cy="847891"/>
          </a:xfrm>
          <a:prstGeom prst="roundRect">
            <a:avLst/>
          </a:prstGeom>
          <a:solidFill>
            <a:srgbClr val="FFFF00"/>
          </a:solidFill>
          <a:ln w="57150">
            <a:solidFill>
              <a:srgbClr val="FF0000"/>
            </a:solidFill>
          </a:ln>
        </p:spPr>
        <p:style>
          <a:lnRef idx="1">
            <a:schemeClr val="accent4"/>
          </a:lnRef>
          <a:fillRef idx="2">
            <a:schemeClr val="accent4"/>
          </a:fillRef>
          <a:effectRef idx="1">
            <a:schemeClr val="accent4"/>
          </a:effectRef>
          <a:fontRef idx="minor">
            <a:schemeClr val="dk1"/>
          </a:fontRef>
        </p:style>
        <p:txBody>
          <a:bodyPr wrap="square" lIns="36000" tIns="36000" rIns="36000" bIns="36000" rtlCol="0" anchor="ctr">
            <a:noAutofit/>
          </a:bodyPr>
          <a:lstStyle/>
          <a:p>
            <a:pPr algn="ctr"/>
            <a:r>
              <a:rPr lang="en-US" altLang="ko-KR" sz="1600" b="1" dirty="0">
                <a:solidFill>
                  <a:prstClr val="black"/>
                </a:solidFill>
                <a:latin typeface="Calibri" pitchFamily="34" charset="0"/>
                <a:cs typeface="Calibri" pitchFamily="34" charset="0"/>
              </a:rPr>
              <a:t>Unit test driver/stub</a:t>
            </a:r>
          </a:p>
          <a:p>
            <a:pPr algn="ctr"/>
            <a:r>
              <a:rPr lang="en-US" altLang="ko-KR" sz="1600" b="1" dirty="0">
                <a:solidFill>
                  <a:prstClr val="black"/>
                </a:solidFill>
                <a:latin typeface="Calibri" pitchFamily="34" charset="0"/>
                <a:cs typeface="Calibri" pitchFamily="34" charset="0"/>
              </a:rPr>
              <a:t>generator</a:t>
            </a:r>
          </a:p>
        </p:txBody>
      </p:sp>
      <p:sp>
        <p:nvSpPr>
          <p:cNvPr id="9" name="모서리가 둥근 직사각형 8"/>
          <p:cNvSpPr/>
          <p:nvPr/>
        </p:nvSpPr>
        <p:spPr>
          <a:xfrm>
            <a:off x="3288964" y="3224961"/>
            <a:ext cx="1096484" cy="798726"/>
          </a:xfrm>
          <a:prstGeom prst="roundRect">
            <a:avLst/>
          </a:prstGeom>
          <a:solidFill>
            <a:srgbClr val="FFFF00"/>
          </a:solidFill>
          <a:ln w="57150">
            <a:solidFill>
              <a:srgbClr val="FF0000"/>
            </a:solidFill>
          </a:ln>
        </p:spPr>
        <p:style>
          <a:lnRef idx="1">
            <a:schemeClr val="accent4"/>
          </a:lnRef>
          <a:fillRef idx="2">
            <a:schemeClr val="accent4"/>
          </a:fillRef>
          <a:effectRef idx="1">
            <a:schemeClr val="accent4"/>
          </a:effectRef>
          <a:fontRef idx="minor">
            <a:schemeClr val="dk1"/>
          </a:fontRef>
        </p:style>
        <p:txBody>
          <a:bodyPr wrap="square" lIns="0" tIns="36000" rIns="0" bIns="36000" rtlCol="0" anchor="ctr">
            <a:noAutofit/>
          </a:bodyPr>
          <a:lstStyle/>
          <a:p>
            <a:pPr algn="ctr"/>
            <a:r>
              <a:rPr lang="en-US" altLang="ko-KR" sz="1600" b="1" dirty="0">
                <a:solidFill>
                  <a:prstClr val="black"/>
                </a:solidFill>
                <a:latin typeface="Calibri" pitchFamily="34" charset="0"/>
                <a:cs typeface="Calibri" pitchFamily="34" charset="0"/>
              </a:rPr>
              <a:t>Pre-processor</a:t>
            </a:r>
          </a:p>
          <a:p>
            <a:pPr algn="ctr"/>
            <a:r>
              <a:rPr lang="en-US" altLang="ko-KR" sz="1600" b="1" dirty="0">
                <a:solidFill>
                  <a:prstClr val="black"/>
                </a:solidFill>
                <a:latin typeface="Calibri" pitchFamily="34" charset="0"/>
                <a:cs typeface="Calibri" pitchFamily="34" charset="0"/>
              </a:rPr>
              <a:t>Module</a:t>
            </a:r>
          </a:p>
        </p:txBody>
      </p:sp>
      <p:cxnSp>
        <p:nvCxnSpPr>
          <p:cNvPr id="10" name="직선 화살표 연결선 9"/>
          <p:cNvCxnSpPr>
            <a:stCxn id="9" idx="3"/>
            <a:endCxn id="7" idx="1"/>
          </p:cNvCxnSpPr>
          <p:nvPr/>
        </p:nvCxnSpPr>
        <p:spPr bwMode="auto">
          <a:xfrm flipV="1">
            <a:off x="4385448" y="3616717"/>
            <a:ext cx="204706" cy="7607"/>
          </a:xfrm>
          <a:prstGeom prst="straightConnector1">
            <a:avLst/>
          </a:prstGeom>
          <a:solidFill>
            <a:srgbClr val="FF6699"/>
          </a:solidFill>
          <a:ln w="38100" cap="flat" cmpd="sng" algn="ctr">
            <a:solidFill>
              <a:schemeClr val="tx1">
                <a:lumMod val="75000"/>
                <a:lumOff val="25000"/>
              </a:schemeClr>
            </a:solidFill>
            <a:prstDash val="solid"/>
            <a:round/>
            <a:headEnd type="none" w="med" len="med"/>
            <a:tailEnd type="triangle" w="med" len="med"/>
          </a:ln>
          <a:effectLst/>
        </p:spPr>
      </p:cxnSp>
      <p:grpSp>
        <p:nvGrpSpPr>
          <p:cNvPr id="12" name="그룹 69"/>
          <p:cNvGrpSpPr/>
          <p:nvPr/>
        </p:nvGrpSpPr>
        <p:grpSpPr>
          <a:xfrm>
            <a:off x="-177514" y="2287630"/>
            <a:ext cx="1394610" cy="1719107"/>
            <a:chOff x="7975336" y="1944926"/>
            <a:chExt cx="1020688" cy="1195522"/>
          </a:xfrm>
        </p:grpSpPr>
        <p:pic>
          <p:nvPicPr>
            <p:cNvPr id="13" name="Picture 2"/>
            <p:cNvPicPr>
              <a:picLocks noChangeAspect="1" noChangeArrowheads="1"/>
            </p:cNvPicPr>
            <p:nvPr/>
          </p:nvPicPr>
          <p:blipFill>
            <a:blip r:embed="rId3" cstate="print"/>
            <a:srcRect/>
            <a:stretch>
              <a:fillRect/>
            </a:stretch>
          </p:blipFill>
          <p:spPr bwMode="auto">
            <a:xfrm>
              <a:off x="8215363" y="2602625"/>
              <a:ext cx="580353" cy="537823"/>
            </a:xfrm>
            <a:prstGeom prst="rect">
              <a:avLst/>
            </a:prstGeom>
            <a:noFill/>
            <a:ln w="9525">
              <a:noFill/>
              <a:miter lim="800000"/>
              <a:headEnd/>
              <a:tailEnd/>
            </a:ln>
            <a:effectLst/>
          </p:spPr>
        </p:pic>
        <p:sp>
          <p:nvSpPr>
            <p:cNvPr id="14" name="TextBox 6"/>
            <p:cNvSpPr txBox="1"/>
            <p:nvPr/>
          </p:nvSpPr>
          <p:spPr bwMode="auto">
            <a:xfrm>
              <a:off x="7975336" y="1944926"/>
              <a:ext cx="1020688" cy="657699"/>
            </a:xfrm>
            <a:prstGeom prst="rect">
              <a:avLst/>
            </a:prstGeom>
            <a:noFill/>
            <a:ln w="9525">
              <a:noFill/>
              <a:miter lim="800000"/>
              <a:headEnd/>
              <a:tailEnd/>
            </a:ln>
          </p:spPr>
          <p:txBody>
            <a:bodyPr vert="horz" wrap="square" lIns="36000" tIns="36000" rIns="36000" bIns="36000" numCol="1" rtlCol="0" anchor="ctr" anchorCtr="0" compatLnSpc="1">
              <a:prstTxWarp prst="textNoShape">
                <a:avLst/>
              </a:prstTxWarp>
              <a:noAutofit/>
            </a:bodyPr>
            <a:lstStyle>
              <a:defPPr>
                <a:defRPr lang="ko-KR"/>
              </a:defPPr>
              <a:lvl1pPr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1pPr>
              <a:lvl2pPr marL="4572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2pPr>
              <a:lvl3pPr marL="9144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3pPr>
              <a:lvl4pPr marL="13716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4pPr>
              <a:lvl5pPr marL="18288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5pPr>
              <a:lvl6pPr marL="2286000" algn="l" defTabSz="914400" rtl="0" eaLnBrk="1" latinLnBrk="1" hangingPunct="1">
                <a:defRPr kumimoji="1" kern="1200">
                  <a:solidFill>
                    <a:schemeClr val="tx1"/>
                  </a:solidFill>
                  <a:latin typeface="견고딕" pitchFamily="18" charset="-127"/>
                  <a:ea typeface="견고딕" pitchFamily="18" charset="-127"/>
                  <a:cs typeface="+mn-cs"/>
                </a:defRPr>
              </a:lvl6pPr>
              <a:lvl7pPr marL="2743200" algn="l" defTabSz="914400" rtl="0" eaLnBrk="1" latinLnBrk="1" hangingPunct="1">
                <a:defRPr kumimoji="1" kern="1200">
                  <a:solidFill>
                    <a:schemeClr val="tx1"/>
                  </a:solidFill>
                  <a:latin typeface="견고딕" pitchFamily="18" charset="-127"/>
                  <a:ea typeface="견고딕" pitchFamily="18" charset="-127"/>
                  <a:cs typeface="+mn-cs"/>
                </a:defRPr>
              </a:lvl7pPr>
              <a:lvl8pPr marL="3200400" algn="l" defTabSz="914400" rtl="0" eaLnBrk="1" latinLnBrk="1" hangingPunct="1">
                <a:defRPr kumimoji="1" kern="1200">
                  <a:solidFill>
                    <a:schemeClr val="tx1"/>
                  </a:solidFill>
                  <a:latin typeface="견고딕" pitchFamily="18" charset="-127"/>
                  <a:ea typeface="견고딕" pitchFamily="18" charset="-127"/>
                  <a:cs typeface="+mn-cs"/>
                </a:defRPr>
              </a:lvl8pPr>
              <a:lvl9pPr marL="3657600" algn="l" defTabSz="914400" rtl="0" eaLnBrk="1" latinLnBrk="1" hangingPunct="1">
                <a:defRPr kumimoji="1" kern="1200">
                  <a:solidFill>
                    <a:schemeClr val="tx1"/>
                  </a:solidFill>
                  <a:latin typeface="견고딕" pitchFamily="18" charset="-127"/>
                  <a:ea typeface="견고딕" pitchFamily="18" charset="-127"/>
                  <a:cs typeface="+mn-cs"/>
                </a:defRPr>
              </a:lvl9pPr>
            </a:lstStyle>
            <a:p>
              <a:pPr algn="ctr" eaLnBrk="0" hangingPunct="0"/>
              <a:r>
                <a:rPr lang="en-US" altLang="ko-KR" sz="1400" b="1" kern="0" dirty="0">
                  <a:solidFill>
                    <a:prstClr val="black"/>
                  </a:solidFill>
                  <a:latin typeface="Calibri" pitchFamily="34" charset="0"/>
                  <a:ea typeface="맑은 고딕" panose="020B0503020000020004" pitchFamily="50" charset="-127"/>
                  <a:cs typeface="Calibri" pitchFamily="34" charset="0"/>
                </a:rPr>
                <a:t>Target</a:t>
              </a:r>
            </a:p>
            <a:p>
              <a:pPr algn="ctr" eaLnBrk="0" hangingPunct="0"/>
              <a:r>
                <a:rPr lang="en-US" altLang="ko-KR" sz="1400" b="1" kern="0" dirty="0">
                  <a:solidFill>
                    <a:prstClr val="black"/>
                  </a:solidFill>
                  <a:latin typeface="Calibri" pitchFamily="34" charset="0"/>
                  <a:ea typeface="맑은 고딕" panose="020B0503020000020004" pitchFamily="50" charset="-127"/>
                  <a:cs typeface="Calibri" pitchFamily="34" charset="0"/>
                </a:rPr>
                <a:t>source code </a:t>
              </a:r>
            </a:p>
            <a:p>
              <a:pPr algn="ctr" eaLnBrk="0" hangingPunct="0"/>
              <a:r>
                <a:rPr lang="en-US" altLang="ko-KR" sz="1400" b="1" kern="0" dirty="0">
                  <a:solidFill>
                    <a:prstClr val="black"/>
                  </a:solidFill>
                  <a:latin typeface="Calibri" pitchFamily="34" charset="0"/>
                  <a:ea typeface="맑은 고딕" panose="020B0503020000020004" pitchFamily="50" charset="-127"/>
                  <a:cs typeface="Calibri" pitchFamily="34" charset="0"/>
                </a:rPr>
                <a:t>for embedded platform</a:t>
              </a:r>
            </a:p>
          </p:txBody>
        </p:sp>
      </p:grpSp>
      <p:grpSp>
        <p:nvGrpSpPr>
          <p:cNvPr id="15" name="그룹 73"/>
          <p:cNvGrpSpPr/>
          <p:nvPr/>
        </p:nvGrpSpPr>
        <p:grpSpPr>
          <a:xfrm>
            <a:off x="2081192" y="2393042"/>
            <a:ext cx="1163950" cy="1616402"/>
            <a:chOff x="7946497" y="1968201"/>
            <a:chExt cx="1020688" cy="1124098"/>
          </a:xfrm>
        </p:grpSpPr>
        <p:pic>
          <p:nvPicPr>
            <p:cNvPr id="16" name="Picture 2"/>
            <p:cNvPicPr>
              <a:picLocks noChangeAspect="1" noChangeArrowheads="1"/>
            </p:cNvPicPr>
            <p:nvPr/>
          </p:nvPicPr>
          <p:blipFill>
            <a:blip r:embed="rId3" cstate="print"/>
            <a:srcRect/>
            <a:stretch>
              <a:fillRect/>
            </a:stretch>
          </p:blipFill>
          <p:spPr bwMode="auto">
            <a:xfrm>
              <a:off x="8147627" y="2554476"/>
              <a:ext cx="695325" cy="537823"/>
            </a:xfrm>
            <a:prstGeom prst="rect">
              <a:avLst/>
            </a:prstGeom>
            <a:noFill/>
            <a:ln w="9525">
              <a:noFill/>
              <a:miter lim="800000"/>
              <a:headEnd/>
              <a:tailEnd/>
            </a:ln>
            <a:effectLst/>
          </p:spPr>
        </p:pic>
        <p:sp>
          <p:nvSpPr>
            <p:cNvPr id="17" name="TextBox 6"/>
            <p:cNvSpPr txBox="1"/>
            <p:nvPr/>
          </p:nvSpPr>
          <p:spPr bwMode="auto">
            <a:xfrm>
              <a:off x="7946497" y="1968201"/>
              <a:ext cx="1020688" cy="638812"/>
            </a:xfrm>
            <a:prstGeom prst="rect">
              <a:avLst/>
            </a:prstGeom>
            <a:noFill/>
            <a:ln w="9525">
              <a:noFill/>
              <a:miter lim="800000"/>
              <a:headEnd/>
              <a:tailEnd/>
            </a:ln>
          </p:spPr>
          <p:txBody>
            <a:bodyPr vert="horz" wrap="square" lIns="36000" tIns="36000" rIns="36000" bIns="36000" numCol="1" rtlCol="0" anchor="ctr" anchorCtr="0" compatLnSpc="1">
              <a:prstTxWarp prst="textNoShape">
                <a:avLst/>
              </a:prstTxWarp>
              <a:noAutofit/>
            </a:bodyPr>
            <a:lstStyle>
              <a:defPPr>
                <a:defRPr lang="ko-KR"/>
              </a:defPPr>
              <a:lvl1pPr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1pPr>
              <a:lvl2pPr marL="4572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2pPr>
              <a:lvl3pPr marL="9144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3pPr>
              <a:lvl4pPr marL="13716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4pPr>
              <a:lvl5pPr marL="18288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5pPr>
              <a:lvl6pPr marL="2286000" algn="l" defTabSz="914400" rtl="0" eaLnBrk="1" latinLnBrk="1" hangingPunct="1">
                <a:defRPr kumimoji="1" kern="1200">
                  <a:solidFill>
                    <a:schemeClr val="tx1"/>
                  </a:solidFill>
                  <a:latin typeface="견고딕" pitchFamily="18" charset="-127"/>
                  <a:ea typeface="견고딕" pitchFamily="18" charset="-127"/>
                  <a:cs typeface="+mn-cs"/>
                </a:defRPr>
              </a:lvl6pPr>
              <a:lvl7pPr marL="2743200" algn="l" defTabSz="914400" rtl="0" eaLnBrk="1" latinLnBrk="1" hangingPunct="1">
                <a:defRPr kumimoji="1" kern="1200">
                  <a:solidFill>
                    <a:schemeClr val="tx1"/>
                  </a:solidFill>
                  <a:latin typeface="견고딕" pitchFamily="18" charset="-127"/>
                  <a:ea typeface="견고딕" pitchFamily="18" charset="-127"/>
                  <a:cs typeface="+mn-cs"/>
                </a:defRPr>
              </a:lvl7pPr>
              <a:lvl8pPr marL="3200400" algn="l" defTabSz="914400" rtl="0" eaLnBrk="1" latinLnBrk="1" hangingPunct="1">
                <a:defRPr kumimoji="1" kern="1200">
                  <a:solidFill>
                    <a:schemeClr val="tx1"/>
                  </a:solidFill>
                  <a:latin typeface="견고딕" pitchFamily="18" charset="-127"/>
                  <a:ea typeface="견고딕" pitchFamily="18" charset="-127"/>
                  <a:cs typeface="+mn-cs"/>
                </a:defRPr>
              </a:lvl8pPr>
              <a:lvl9pPr marL="3657600" algn="l" defTabSz="914400" rtl="0" eaLnBrk="1" latinLnBrk="1" hangingPunct="1">
                <a:defRPr kumimoji="1" kern="1200">
                  <a:solidFill>
                    <a:schemeClr val="tx1"/>
                  </a:solidFill>
                  <a:latin typeface="견고딕" pitchFamily="18" charset="-127"/>
                  <a:ea typeface="견고딕" pitchFamily="18" charset="-127"/>
                  <a:cs typeface="+mn-cs"/>
                </a:defRPr>
              </a:lvl9pPr>
            </a:lstStyle>
            <a:p>
              <a:pPr algn="ctr" eaLnBrk="0" hangingPunct="0"/>
              <a:r>
                <a:rPr lang="en-US" altLang="ko-KR" sz="1400" b="1" kern="0" dirty="0">
                  <a:solidFill>
                    <a:prstClr val="black"/>
                  </a:solidFill>
                  <a:latin typeface="Calibri" pitchFamily="34" charset="0"/>
                  <a:ea typeface="맑은 고딕" panose="020B0503020000020004" pitchFamily="50" charset="-127"/>
                  <a:cs typeface="Calibri" pitchFamily="34" charset="0"/>
                </a:rPr>
                <a:t>GCC compatible</a:t>
              </a:r>
            </a:p>
            <a:p>
              <a:pPr algn="ctr" eaLnBrk="0" hangingPunct="0"/>
              <a:r>
                <a:rPr lang="en-US" altLang="ko-KR" sz="1400" b="1" kern="0" dirty="0">
                  <a:solidFill>
                    <a:prstClr val="black"/>
                  </a:solidFill>
                  <a:latin typeface="Calibri" pitchFamily="34" charset="0"/>
                  <a:ea typeface="맑은 고딕" panose="020B0503020000020004" pitchFamily="50" charset="-127"/>
                  <a:cs typeface="Calibri" pitchFamily="34" charset="0"/>
                </a:rPr>
                <a:t>source code</a:t>
              </a:r>
              <a:endParaRPr lang="ko-KR" altLang="en-US" sz="1400" b="1" kern="0" dirty="0" err="1">
                <a:solidFill>
                  <a:prstClr val="black"/>
                </a:solidFill>
                <a:latin typeface="Calibri" pitchFamily="34" charset="0"/>
                <a:ea typeface="맑은 고딕" panose="020B0503020000020004" pitchFamily="50" charset="-127"/>
                <a:cs typeface="Calibri" pitchFamily="34" charset="0"/>
              </a:endParaRPr>
            </a:p>
          </p:txBody>
        </p:sp>
      </p:grpSp>
      <p:cxnSp>
        <p:nvCxnSpPr>
          <p:cNvPr id="18" name="직선 화살표 연결선 17"/>
          <p:cNvCxnSpPr>
            <a:stCxn id="16" idx="3"/>
            <a:endCxn id="9" idx="1"/>
          </p:cNvCxnSpPr>
          <p:nvPr/>
        </p:nvCxnSpPr>
        <p:spPr bwMode="auto">
          <a:xfrm>
            <a:off x="3103472" y="3622762"/>
            <a:ext cx="185492" cy="1562"/>
          </a:xfrm>
          <a:prstGeom prst="straightConnector1">
            <a:avLst/>
          </a:prstGeom>
          <a:solidFill>
            <a:srgbClr val="FF6699"/>
          </a:solidFill>
          <a:ln w="38100" cap="flat" cmpd="sng" algn="ctr">
            <a:solidFill>
              <a:schemeClr val="tx1"/>
            </a:solidFill>
            <a:prstDash val="solid"/>
            <a:round/>
            <a:headEnd type="none" w="med" len="med"/>
            <a:tailEnd type="triangle" w="med" len="med"/>
          </a:ln>
          <a:effectLst/>
        </p:spPr>
      </p:cxnSp>
      <p:sp>
        <p:nvSpPr>
          <p:cNvPr id="20" name="모서리가 둥근 직사각형 19"/>
          <p:cNvSpPr/>
          <p:nvPr/>
        </p:nvSpPr>
        <p:spPr>
          <a:xfrm>
            <a:off x="6905728" y="3201243"/>
            <a:ext cx="983876" cy="798726"/>
          </a:xfrm>
          <a:prstGeom prst="roundRect">
            <a:avLst/>
          </a:prstGeom>
          <a:ln/>
        </p:spPr>
        <p:style>
          <a:lnRef idx="1">
            <a:schemeClr val="accent1"/>
          </a:lnRef>
          <a:fillRef idx="2">
            <a:schemeClr val="accent1"/>
          </a:fillRef>
          <a:effectRef idx="1">
            <a:schemeClr val="accent1"/>
          </a:effectRef>
          <a:fontRef idx="minor">
            <a:schemeClr val="dk1"/>
          </a:fontRef>
        </p:style>
        <p:txBody>
          <a:bodyPr wrap="square" lIns="36000" tIns="36000" rIns="36000" bIns="36000" rtlCol="0" anchor="ctr">
            <a:noAutofit/>
          </a:bodyPr>
          <a:lstStyle/>
          <a:p>
            <a:pPr algn="ctr"/>
            <a:r>
              <a:rPr lang="en-US" altLang="ko-KR" sz="1400" b="1" dirty="0">
                <a:solidFill>
                  <a:prstClr val="black"/>
                </a:solidFill>
                <a:latin typeface="Calibri" panose="020F0502020204030204" pitchFamily="34" charset="0"/>
                <a:cs typeface="Calibri" pitchFamily="34" charset="0"/>
              </a:rPr>
              <a:t>CREST-BV</a:t>
            </a:r>
          </a:p>
        </p:txBody>
      </p:sp>
      <p:sp>
        <p:nvSpPr>
          <p:cNvPr id="22" name="모서리가 둥근 직사각형 21"/>
          <p:cNvSpPr/>
          <p:nvPr/>
        </p:nvSpPr>
        <p:spPr>
          <a:xfrm>
            <a:off x="1138132" y="3228301"/>
            <a:ext cx="1004310" cy="798726"/>
          </a:xfrm>
          <a:prstGeom prst="roundRect">
            <a:avLst/>
          </a:prstGeom>
          <a:solidFill>
            <a:srgbClr val="FFFF00"/>
          </a:solidFill>
          <a:ln w="57150">
            <a:solidFill>
              <a:srgbClr val="FF0000"/>
            </a:solidFill>
          </a:ln>
        </p:spPr>
        <p:style>
          <a:lnRef idx="1">
            <a:schemeClr val="accent4"/>
          </a:lnRef>
          <a:fillRef idx="2">
            <a:schemeClr val="accent4"/>
          </a:fillRef>
          <a:effectRef idx="1">
            <a:schemeClr val="accent4"/>
          </a:effectRef>
          <a:fontRef idx="minor">
            <a:schemeClr val="dk1"/>
          </a:fontRef>
        </p:style>
        <p:txBody>
          <a:bodyPr wrap="square" lIns="36000" tIns="36000" rIns="36000" bIns="36000" rtlCol="0" anchor="ctr">
            <a:noAutofit/>
          </a:bodyPr>
          <a:lstStyle/>
          <a:p>
            <a:pPr algn="ctr"/>
            <a:r>
              <a:rPr lang="en-US" altLang="ko-KR" sz="1600" b="1" dirty="0">
                <a:solidFill>
                  <a:prstClr val="black"/>
                </a:solidFill>
                <a:latin typeface="Calibri" panose="020F0502020204030204" pitchFamily="34" charset="0"/>
                <a:cs typeface="Calibri" pitchFamily="34" charset="0"/>
              </a:rPr>
              <a:t>Porting</a:t>
            </a:r>
          </a:p>
          <a:p>
            <a:pPr algn="ctr"/>
            <a:r>
              <a:rPr lang="en-US" altLang="ko-KR" sz="1600" b="1" dirty="0">
                <a:solidFill>
                  <a:prstClr val="black"/>
                </a:solidFill>
                <a:latin typeface="Calibri" pitchFamily="34" charset="0"/>
                <a:cs typeface="Calibri" pitchFamily="34" charset="0"/>
              </a:rPr>
              <a:t>Module</a:t>
            </a:r>
          </a:p>
        </p:txBody>
      </p:sp>
      <p:sp>
        <p:nvSpPr>
          <p:cNvPr id="23" name="TextBox 6"/>
          <p:cNvSpPr txBox="1"/>
          <p:nvPr/>
        </p:nvSpPr>
        <p:spPr bwMode="auto">
          <a:xfrm>
            <a:off x="7668344" y="4095685"/>
            <a:ext cx="1461262" cy="503590"/>
          </a:xfrm>
          <a:prstGeom prst="rect">
            <a:avLst/>
          </a:prstGeom>
          <a:noFill/>
          <a:ln w="9525">
            <a:noFill/>
            <a:miter lim="800000"/>
            <a:headEnd/>
            <a:tailEnd/>
          </a:ln>
        </p:spPr>
        <p:txBody>
          <a:bodyPr vert="horz" wrap="square" lIns="36000" tIns="36000" rIns="36000" bIns="36000" numCol="1" rtlCol="0" anchor="ctr" anchorCtr="0" compatLnSpc="1">
            <a:prstTxWarp prst="textNoShape">
              <a:avLst/>
            </a:prstTxWarp>
            <a:spAutoFit/>
          </a:bodyPr>
          <a:lstStyle>
            <a:defPPr>
              <a:defRPr lang="ko-KR"/>
            </a:defPPr>
            <a:lvl1pPr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1pPr>
            <a:lvl2pPr marL="4572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2pPr>
            <a:lvl3pPr marL="9144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3pPr>
            <a:lvl4pPr marL="13716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4pPr>
            <a:lvl5pPr marL="1828800" algn="l" rtl="0" fontAlgn="base" latinLnBrk="1">
              <a:spcBef>
                <a:spcPct val="0"/>
              </a:spcBef>
              <a:spcAft>
                <a:spcPct val="0"/>
              </a:spcAft>
              <a:defRPr kumimoji="1" kern="1200">
                <a:solidFill>
                  <a:schemeClr val="tx1"/>
                </a:solidFill>
                <a:latin typeface="견고딕" pitchFamily="18" charset="-127"/>
                <a:ea typeface="견고딕" pitchFamily="18" charset="-127"/>
                <a:cs typeface="+mn-cs"/>
              </a:defRPr>
            </a:lvl5pPr>
            <a:lvl6pPr marL="2286000" algn="l" defTabSz="914400" rtl="0" eaLnBrk="1" latinLnBrk="1" hangingPunct="1">
              <a:defRPr kumimoji="1" kern="1200">
                <a:solidFill>
                  <a:schemeClr val="tx1"/>
                </a:solidFill>
                <a:latin typeface="견고딕" pitchFamily="18" charset="-127"/>
                <a:ea typeface="견고딕" pitchFamily="18" charset="-127"/>
                <a:cs typeface="+mn-cs"/>
              </a:defRPr>
            </a:lvl6pPr>
            <a:lvl7pPr marL="2743200" algn="l" defTabSz="914400" rtl="0" eaLnBrk="1" latinLnBrk="1" hangingPunct="1">
              <a:defRPr kumimoji="1" kern="1200">
                <a:solidFill>
                  <a:schemeClr val="tx1"/>
                </a:solidFill>
                <a:latin typeface="견고딕" pitchFamily="18" charset="-127"/>
                <a:ea typeface="견고딕" pitchFamily="18" charset="-127"/>
                <a:cs typeface="+mn-cs"/>
              </a:defRPr>
            </a:lvl7pPr>
            <a:lvl8pPr marL="3200400" algn="l" defTabSz="914400" rtl="0" eaLnBrk="1" latinLnBrk="1" hangingPunct="1">
              <a:defRPr kumimoji="1" kern="1200">
                <a:solidFill>
                  <a:schemeClr val="tx1"/>
                </a:solidFill>
                <a:latin typeface="견고딕" pitchFamily="18" charset="-127"/>
                <a:ea typeface="견고딕" pitchFamily="18" charset="-127"/>
                <a:cs typeface="+mn-cs"/>
              </a:defRPr>
            </a:lvl8pPr>
            <a:lvl9pPr marL="3657600" algn="l" defTabSz="914400" rtl="0" eaLnBrk="1" latinLnBrk="1" hangingPunct="1">
              <a:defRPr kumimoji="1" kern="1200">
                <a:solidFill>
                  <a:schemeClr val="tx1"/>
                </a:solidFill>
                <a:latin typeface="견고딕" pitchFamily="18" charset="-127"/>
                <a:ea typeface="견고딕" pitchFamily="18" charset="-127"/>
                <a:cs typeface="+mn-cs"/>
              </a:defRPr>
            </a:lvl9pPr>
          </a:lstStyle>
          <a:p>
            <a:pPr algn="ctr" eaLnBrk="0" hangingPunct="0"/>
            <a:r>
              <a:rPr lang="en-US" altLang="ko-KR" sz="1400" b="1" kern="0" dirty="0">
                <a:solidFill>
                  <a:prstClr val="black"/>
                </a:solidFill>
                <a:latin typeface="Calibri" pitchFamily="34" charset="0"/>
                <a:ea typeface="맑은 고딕" panose="020B0503020000020004" pitchFamily="50" charset="-127"/>
                <a:cs typeface="Calibri" pitchFamily="34" charset="0"/>
              </a:rPr>
              <a:t>Defect/Coverage</a:t>
            </a:r>
          </a:p>
          <a:p>
            <a:pPr algn="ctr" eaLnBrk="0" hangingPunct="0"/>
            <a:r>
              <a:rPr lang="en-US" altLang="ko-KR" sz="1400" b="1" kern="0" dirty="0">
                <a:solidFill>
                  <a:prstClr val="black"/>
                </a:solidFill>
                <a:latin typeface="Calibri" pitchFamily="34" charset="0"/>
                <a:ea typeface="맑은 고딕" panose="020B0503020000020004" pitchFamily="50" charset="-127"/>
                <a:cs typeface="Calibri" pitchFamily="34" charset="0"/>
              </a:rPr>
              <a:t>Report</a:t>
            </a:r>
            <a:endParaRPr lang="ko-KR" altLang="en-US" sz="1400" b="1" kern="0" dirty="0" err="1">
              <a:solidFill>
                <a:prstClr val="black"/>
              </a:solidFill>
              <a:latin typeface="Calibri" pitchFamily="34" charset="0"/>
              <a:ea typeface="맑은 고딕" panose="020B0503020000020004" pitchFamily="50" charset="-127"/>
              <a:cs typeface="Calibri" pitchFamily="34" charset="0"/>
            </a:endParaRPr>
          </a:p>
        </p:txBody>
      </p:sp>
      <p:pic>
        <p:nvPicPr>
          <p:cNvPr id="25" name="그림 24" descr="BullsEyeCoverage.jpg"/>
          <p:cNvPicPr>
            <a:picLocks noChangeAspect="1"/>
          </p:cNvPicPr>
          <p:nvPr/>
        </p:nvPicPr>
        <p:blipFill>
          <a:blip r:embed="rId4" cstate="print"/>
          <a:stretch>
            <a:fillRect/>
          </a:stretch>
        </p:blipFill>
        <p:spPr>
          <a:xfrm>
            <a:off x="8013985" y="3201243"/>
            <a:ext cx="1149908" cy="780500"/>
          </a:xfrm>
          <a:prstGeom prst="rect">
            <a:avLst/>
          </a:prstGeom>
        </p:spPr>
      </p:pic>
      <p:cxnSp>
        <p:nvCxnSpPr>
          <p:cNvPr id="27" name="직선 화살표 연결선 26"/>
          <p:cNvCxnSpPr>
            <a:stCxn id="13" idx="3"/>
            <a:endCxn id="22" idx="1"/>
          </p:cNvCxnSpPr>
          <p:nvPr/>
        </p:nvCxnSpPr>
        <p:spPr bwMode="auto">
          <a:xfrm>
            <a:off x="943406" y="3620055"/>
            <a:ext cx="194726" cy="7609"/>
          </a:xfrm>
          <a:prstGeom prst="straightConnector1">
            <a:avLst/>
          </a:prstGeom>
          <a:solidFill>
            <a:srgbClr val="FF6699"/>
          </a:solidFill>
          <a:ln w="38100" cap="flat" cmpd="sng" algn="ctr">
            <a:solidFill>
              <a:schemeClr val="tx1"/>
            </a:solidFill>
            <a:prstDash val="solid"/>
            <a:round/>
            <a:headEnd type="none" w="med" len="med"/>
            <a:tailEnd type="triangle" w="med" len="med"/>
          </a:ln>
          <a:effectLst/>
        </p:spPr>
      </p:cxnSp>
      <p:cxnSp>
        <p:nvCxnSpPr>
          <p:cNvPr id="28" name="직선 화살표 연결선 27"/>
          <p:cNvCxnSpPr>
            <a:stCxn id="22" idx="3"/>
            <a:endCxn id="16" idx="1"/>
          </p:cNvCxnSpPr>
          <p:nvPr/>
        </p:nvCxnSpPr>
        <p:spPr bwMode="auto">
          <a:xfrm flipV="1">
            <a:off x="2142442" y="3622762"/>
            <a:ext cx="168110" cy="4902"/>
          </a:xfrm>
          <a:prstGeom prst="straightConnector1">
            <a:avLst/>
          </a:prstGeom>
          <a:solidFill>
            <a:srgbClr val="FF6699"/>
          </a:solidFill>
          <a:ln w="38100" cap="flat" cmpd="sng" algn="ctr">
            <a:solidFill>
              <a:schemeClr val="tx1"/>
            </a:solidFill>
            <a:prstDash val="solid"/>
            <a:round/>
            <a:headEnd type="none" w="med" len="med"/>
            <a:tailEnd type="triangle" w="med" len="med"/>
          </a:ln>
          <a:effectLst/>
        </p:spPr>
      </p:cxnSp>
      <p:sp>
        <p:nvSpPr>
          <p:cNvPr id="29" name="직사각형 28"/>
          <p:cNvSpPr/>
          <p:nvPr/>
        </p:nvSpPr>
        <p:spPr>
          <a:xfrm>
            <a:off x="5773280" y="3201243"/>
            <a:ext cx="983876" cy="818172"/>
          </a:xfrm>
          <a:prstGeom prst="rect">
            <a:avLst/>
          </a:prstGeom>
          <a:ln w="1270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defPPr>
              <a:defRPr lang="ko-KR"/>
            </a:defPPr>
            <a:lvl1pPr algn="l" rtl="0" fontAlgn="base" latinLnBrk="1">
              <a:spcBef>
                <a:spcPct val="0"/>
              </a:spcBef>
              <a:spcAft>
                <a:spcPct val="0"/>
              </a:spcAft>
              <a:defRPr kumimoji="1" kern="1200">
                <a:solidFill>
                  <a:schemeClr val="dk1"/>
                </a:solidFill>
                <a:latin typeface="+mn-lt"/>
                <a:ea typeface="+mn-ea"/>
                <a:cs typeface="+mn-cs"/>
              </a:defRPr>
            </a:lvl1pPr>
            <a:lvl2pPr marL="457200" algn="l" rtl="0" fontAlgn="base" latinLnBrk="1">
              <a:spcBef>
                <a:spcPct val="0"/>
              </a:spcBef>
              <a:spcAft>
                <a:spcPct val="0"/>
              </a:spcAft>
              <a:defRPr kumimoji="1" kern="1200">
                <a:solidFill>
                  <a:schemeClr val="dk1"/>
                </a:solidFill>
                <a:latin typeface="+mn-lt"/>
                <a:ea typeface="+mn-ea"/>
                <a:cs typeface="+mn-cs"/>
              </a:defRPr>
            </a:lvl2pPr>
            <a:lvl3pPr marL="914400" algn="l" rtl="0" fontAlgn="base" latinLnBrk="1">
              <a:spcBef>
                <a:spcPct val="0"/>
              </a:spcBef>
              <a:spcAft>
                <a:spcPct val="0"/>
              </a:spcAft>
              <a:defRPr kumimoji="1" kern="1200">
                <a:solidFill>
                  <a:schemeClr val="dk1"/>
                </a:solidFill>
                <a:latin typeface="+mn-lt"/>
                <a:ea typeface="+mn-ea"/>
                <a:cs typeface="+mn-cs"/>
              </a:defRPr>
            </a:lvl3pPr>
            <a:lvl4pPr marL="1371600" algn="l" rtl="0" fontAlgn="base" latinLnBrk="1">
              <a:spcBef>
                <a:spcPct val="0"/>
              </a:spcBef>
              <a:spcAft>
                <a:spcPct val="0"/>
              </a:spcAft>
              <a:defRPr kumimoji="1" kern="1200">
                <a:solidFill>
                  <a:schemeClr val="dk1"/>
                </a:solidFill>
                <a:latin typeface="+mn-lt"/>
                <a:ea typeface="+mn-ea"/>
                <a:cs typeface="+mn-cs"/>
              </a:defRPr>
            </a:lvl4pPr>
            <a:lvl5pPr marL="1828800" algn="l" rtl="0" fontAlgn="base" latinLnBrk="1">
              <a:spcBef>
                <a:spcPct val="0"/>
              </a:spcBef>
              <a:spcAft>
                <a:spcPct val="0"/>
              </a:spcAft>
              <a:defRPr kumimoji="1" kern="1200">
                <a:solidFill>
                  <a:schemeClr val="dk1"/>
                </a:solidFill>
                <a:latin typeface="+mn-lt"/>
                <a:ea typeface="+mn-ea"/>
                <a:cs typeface="+mn-cs"/>
              </a:defRPr>
            </a:lvl5pPr>
            <a:lvl6pPr marL="2286000" algn="l" defTabSz="914400" rtl="0" eaLnBrk="1" latinLnBrk="1" hangingPunct="1">
              <a:defRPr kumimoji="1" kern="1200">
                <a:solidFill>
                  <a:schemeClr val="dk1"/>
                </a:solidFill>
                <a:latin typeface="+mn-lt"/>
                <a:ea typeface="+mn-ea"/>
                <a:cs typeface="+mn-cs"/>
              </a:defRPr>
            </a:lvl6pPr>
            <a:lvl7pPr marL="2743200" algn="l" defTabSz="914400" rtl="0" eaLnBrk="1" latinLnBrk="1" hangingPunct="1">
              <a:defRPr kumimoji="1" kern="1200">
                <a:solidFill>
                  <a:schemeClr val="dk1"/>
                </a:solidFill>
                <a:latin typeface="+mn-lt"/>
                <a:ea typeface="+mn-ea"/>
                <a:cs typeface="+mn-cs"/>
              </a:defRPr>
            </a:lvl7pPr>
            <a:lvl8pPr marL="3200400" algn="l" defTabSz="914400" rtl="0" eaLnBrk="1" latinLnBrk="1" hangingPunct="1">
              <a:defRPr kumimoji="1" kern="1200">
                <a:solidFill>
                  <a:schemeClr val="dk1"/>
                </a:solidFill>
                <a:latin typeface="+mn-lt"/>
                <a:ea typeface="+mn-ea"/>
                <a:cs typeface="+mn-cs"/>
              </a:defRPr>
            </a:lvl8pPr>
            <a:lvl9pPr marL="3657600" algn="l" defTabSz="914400" rtl="0" eaLnBrk="1" latinLnBrk="1" hangingPunct="1">
              <a:defRPr kumimoji="1" kern="1200">
                <a:solidFill>
                  <a:schemeClr val="dk1"/>
                </a:solidFill>
                <a:latin typeface="+mn-lt"/>
                <a:ea typeface="+mn-ea"/>
                <a:cs typeface="+mn-cs"/>
              </a:defRPr>
            </a:lvl9pPr>
          </a:lstStyle>
          <a:p>
            <a:pPr algn="ctr"/>
            <a:r>
              <a:rPr lang="en-US" altLang="ko-KR" sz="1400" b="1" dirty="0" err="1">
                <a:solidFill>
                  <a:prstClr val="black"/>
                </a:solidFill>
                <a:latin typeface="Calibri" panose="020F0502020204030204" pitchFamily="34" charset="0"/>
              </a:rPr>
              <a:t>Instru-mented</a:t>
            </a:r>
            <a:r>
              <a:rPr lang="en-US" altLang="ko-KR" sz="1400" b="1" dirty="0">
                <a:solidFill>
                  <a:prstClr val="black"/>
                </a:solidFill>
                <a:latin typeface="Calibri" panose="020F0502020204030204" pitchFamily="34" charset="0"/>
              </a:rPr>
              <a:t> </a:t>
            </a:r>
            <a:br>
              <a:rPr lang="en-US" altLang="ko-KR" sz="1400" b="1" dirty="0">
                <a:solidFill>
                  <a:prstClr val="black"/>
                </a:solidFill>
                <a:latin typeface="Calibri" panose="020F0502020204030204" pitchFamily="34" charset="0"/>
              </a:rPr>
            </a:br>
            <a:r>
              <a:rPr lang="en-US" altLang="ko-KR" sz="1400" b="1" dirty="0">
                <a:solidFill>
                  <a:prstClr val="black"/>
                </a:solidFill>
                <a:latin typeface="Calibri" panose="020F0502020204030204" pitchFamily="34" charset="0"/>
              </a:rPr>
              <a:t>code</a:t>
            </a:r>
          </a:p>
        </p:txBody>
      </p:sp>
      <p:sp>
        <p:nvSpPr>
          <p:cNvPr id="30" name="직사각형 29"/>
          <p:cNvSpPr/>
          <p:nvPr/>
        </p:nvSpPr>
        <p:spPr>
          <a:xfrm>
            <a:off x="5773280" y="4332649"/>
            <a:ext cx="983876" cy="738556"/>
          </a:xfrm>
          <a:prstGeom prst="rect">
            <a:avLst/>
          </a:prstGeom>
          <a:ln w="1270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defPPr>
              <a:defRPr lang="ko-KR"/>
            </a:defPPr>
            <a:lvl1pPr algn="l" rtl="0" fontAlgn="base" latinLnBrk="1">
              <a:spcBef>
                <a:spcPct val="0"/>
              </a:spcBef>
              <a:spcAft>
                <a:spcPct val="0"/>
              </a:spcAft>
              <a:defRPr kumimoji="1" kern="1200">
                <a:solidFill>
                  <a:schemeClr val="dk1"/>
                </a:solidFill>
                <a:latin typeface="+mn-lt"/>
                <a:ea typeface="+mn-ea"/>
                <a:cs typeface="+mn-cs"/>
              </a:defRPr>
            </a:lvl1pPr>
            <a:lvl2pPr marL="457200" algn="l" rtl="0" fontAlgn="base" latinLnBrk="1">
              <a:spcBef>
                <a:spcPct val="0"/>
              </a:spcBef>
              <a:spcAft>
                <a:spcPct val="0"/>
              </a:spcAft>
              <a:defRPr kumimoji="1" kern="1200">
                <a:solidFill>
                  <a:schemeClr val="dk1"/>
                </a:solidFill>
                <a:latin typeface="+mn-lt"/>
                <a:ea typeface="+mn-ea"/>
                <a:cs typeface="+mn-cs"/>
              </a:defRPr>
            </a:lvl2pPr>
            <a:lvl3pPr marL="914400" algn="l" rtl="0" fontAlgn="base" latinLnBrk="1">
              <a:spcBef>
                <a:spcPct val="0"/>
              </a:spcBef>
              <a:spcAft>
                <a:spcPct val="0"/>
              </a:spcAft>
              <a:defRPr kumimoji="1" kern="1200">
                <a:solidFill>
                  <a:schemeClr val="dk1"/>
                </a:solidFill>
                <a:latin typeface="+mn-lt"/>
                <a:ea typeface="+mn-ea"/>
                <a:cs typeface="+mn-cs"/>
              </a:defRPr>
            </a:lvl3pPr>
            <a:lvl4pPr marL="1371600" algn="l" rtl="0" fontAlgn="base" latinLnBrk="1">
              <a:spcBef>
                <a:spcPct val="0"/>
              </a:spcBef>
              <a:spcAft>
                <a:spcPct val="0"/>
              </a:spcAft>
              <a:defRPr kumimoji="1" kern="1200">
                <a:solidFill>
                  <a:schemeClr val="dk1"/>
                </a:solidFill>
                <a:latin typeface="+mn-lt"/>
                <a:ea typeface="+mn-ea"/>
                <a:cs typeface="+mn-cs"/>
              </a:defRPr>
            </a:lvl4pPr>
            <a:lvl5pPr marL="1828800" algn="l" rtl="0" fontAlgn="base" latinLnBrk="1">
              <a:spcBef>
                <a:spcPct val="0"/>
              </a:spcBef>
              <a:spcAft>
                <a:spcPct val="0"/>
              </a:spcAft>
              <a:defRPr kumimoji="1" kern="1200">
                <a:solidFill>
                  <a:schemeClr val="dk1"/>
                </a:solidFill>
                <a:latin typeface="+mn-lt"/>
                <a:ea typeface="+mn-ea"/>
                <a:cs typeface="+mn-cs"/>
              </a:defRPr>
            </a:lvl5pPr>
            <a:lvl6pPr marL="2286000" algn="l" defTabSz="914400" rtl="0" eaLnBrk="1" latinLnBrk="1" hangingPunct="1">
              <a:defRPr kumimoji="1" kern="1200">
                <a:solidFill>
                  <a:schemeClr val="dk1"/>
                </a:solidFill>
                <a:latin typeface="+mn-lt"/>
                <a:ea typeface="+mn-ea"/>
                <a:cs typeface="+mn-cs"/>
              </a:defRPr>
            </a:lvl6pPr>
            <a:lvl7pPr marL="2743200" algn="l" defTabSz="914400" rtl="0" eaLnBrk="1" latinLnBrk="1" hangingPunct="1">
              <a:defRPr kumimoji="1" kern="1200">
                <a:solidFill>
                  <a:schemeClr val="dk1"/>
                </a:solidFill>
                <a:latin typeface="+mn-lt"/>
                <a:ea typeface="+mn-ea"/>
                <a:cs typeface="+mn-cs"/>
              </a:defRPr>
            </a:lvl7pPr>
            <a:lvl8pPr marL="3200400" algn="l" defTabSz="914400" rtl="0" eaLnBrk="1" latinLnBrk="1" hangingPunct="1">
              <a:defRPr kumimoji="1" kern="1200">
                <a:solidFill>
                  <a:schemeClr val="dk1"/>
                </a:solidFill>
                <a:latin typeface="+mn-lt"/>
                <a:ea typeface="+mn-ea"/>
                <a:cs typeface="+mn-cs"/>
              </a:defRPr>
            </a:lvl8pPr>
            <a:lvl9pPr marL="3657600" algn="l" defTabSz="914400" rtl="0" eaLnBrk="1" latinLnBrk="1" hangingPunct="1">
              <a:defRPr kumimoji="1" kern="1200">
                <a:solidFill>
                  <a:schemeClr val="dk1"/>
                </a:solidFill>
                <a:latin typeface="+mn-lt"/>
                <a:ea typeface="+mn-ea"/>
                <a:cs typeface="+mn-cs"/>
              </a:defRPr>
            </a:lvl9pPr>
          </a:lstStyle>
          <a:p>
            <a:pPr algn="ctr"/>
            <a:r>
              <a:rPr lang="en-US" altLang="ko-KR" sz="1400" b="1" dirty="0">
                <a:solidFill>
                  <a:prstClr val="black"/>
                </a:solidFill>
                <a:latin typeface="Calibri" panose="020F0502020204030204" pitchFamily="34" charset="0"/>
              </a:rPr>
              <a:t>Unit test</a:t>
            </a:r>
          </a:p>
          <a:p>
            <a:pPr algn="ctr"/>
            <a:r>
              <a:rPr lang="en-US" altLang="ko-KR" sz="1400" b="1" dirty="0" err="1">
                <a:solidFill>
                  <a:prstClr val="black"/>
                </a:solidFill>
                <a:latin typeface="Calibri" panose="020F0502020204030204" pitchFamily="34" charset="0"/>
              </a:rPr>
              <a:t>driver+stub</a:t>
            </a:r>
            <a:r>
              <a:rPr lang="en-US" altLang="ko-KR" sz="1400" b="1" dirty="0">
                <a:solidFill>
                  <a:prstClr val="black"/>
                </a:solidFill>
                <a:latin typeface="Calibri" panose="020F0502020204030204" pitchFamily="34" charset="0"/>
              </a:rPr>
              <a:t> code</a:t>
            </a:r>
          </a:p>
        </p:txBody>
      </p:sp>
      <p:sp>
        <p:nvSpPr>
          <p:cNvPr id="31" name="덧셈 기호 30"/>
          <p:cNvSpPr/>
          <p:nvPr/>
        </p:nvSpPr>
        <p:spPr>
          <a:xfrm>
            <a:off x="6095951" y="3990856"/>
            <a:ext cx="338534" cy="341793"/>
          </a:xfrm>
          <a:prstGeom prst="mathPlus">
            <a:avLst/>
          </a:prstGeom>
        </p:spPr>
        <p:style>
          <a:lnRef idx="3">
            <a:schemeClr val="lt1"/>
          </a:lnRef>
          <a:fillRef idx="1">
            <a:schemeClr val="dk1"/>
          </a:fillRef>
          <a:effectRef idx="1">
            <a:schemeClr val="dk1"/>
          </a:effectRef>
          <a:fontRef idx="minor">
            <a:schemeClr val="lt1"/>
          </a:fontRef>
        </p:style>
        <p:txBody>
          <a:bodyPr rtlCol="0"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a:endParaRPr lang="ko-KR" altLang="en-US" sz="1400">
              <a:solidFill>
                <a:prstClr val="white"/>
              </a:solidFill>
              <a:latin typeface="Calibri" panose="020F0502020204030204" pitchFamily="34" charset="0"/>
            </a:endParaRPr>
          </a:p>
        </p:txBody>
      </p:sp>
      <p:sp>
        <p:nvSpPr>
          <p:cNvPr id="32" name="모서리가 둥근 직사각형 31"/>
          <p:cNvSpPr/>
          <p:nvPr/>
        </p:nvSpPr>
        <p:spPr>
          <a:xfrm>
            <a:off x="5782702" y="5395859"/>
            <a:ext cx="974454" cy="815228"/>
          </a:xfrm>
          <a:prstGeom prst="roundRect">
            <a:avLst/>
          </a:prstGeom>
          <a:ln/>
        </p:spPr>
        <p:style>
          <a:lnRef idx="1">
            <a:schemeClr val="accent1"/>
          </a:lnRef>
          <a:fillRef idx="2">
            <a:schemeClr val="accent1"/>
          </a:fillRef>
          <a:effectRef idx="1">
            <a:schemeClr val="accent1"/>
          </a:effectRef>
          <a:fontRef idx="minor">
            <a:schemeClr val="dk1"/>
          </a:fontRef>
        </p:style>
        <p:txBody>
          <a:bodyPr wrap="square" lIns="0" tIns="0" rIns="0" bIns="0" rtlCol="0" anchor="ctr">
            <a:noAutofit/>
          </a:bodyPr>
          <a:lstStyle/>
          <a:p>
            <a:pPr algn="ctr"/>
            <a:r>
              <a:rPr lang="en-US" altLang="ko-KR" sz="1400" b="1" dirty="0">
                <a:solidFill>
                  <a:prstClr val="black"/>
                </a:solidFill>
                <a:latin typeface="Calibri" panose="020F0502020204030204" pitchFamily="34" charset="0"/>
              </a:rPr>
              <a:t>Symbolic</a:t>
            </a:r>
          </a:p>
          <a:p>
            <a:pPr algn="ctr"/>
            <a:r>
              <a:rPr lang="en-US" altLang="ko-KR" sz="1400" b="1" dirty="0">
                <a:solidFill>
                  <a:prstClr val="black"/>
                </a:solidFill>
                <a:latin typeface="Calibri" panose="020F0502020204030204" pitchFamily="34" charset="0"/>
              </a:rPr>
              <a:t>Library</a:t>
            </a:r>
          </a:p>
        </p:txBody>
      </p:sp>
      <p:sp>
        <p:nvSpPr>
          <p:cNvPr id="33" name="덧셈 기호 32"/>
          <p:cNvSpPr/>
          <p:nvPr/>
        </p:nvSpPr>
        <p:spPr>
          <a:xfrm>
            <a:off x="6100662" y="5058222"/>
            <a:ext cx="338534" cy="337637"/>
          </a:xfrm>
          <a:prstGeom prst="mathPlus">
            <a:avLst/>
          </a:prstGeom>
        </p:spPr>
        <p:style>
          <a:lnRef idx="3">
            <a:schemeClr val="lt1"/>
          </a:lnRef>
          <a:fillRef idx="1">
            <a:schemeClr val="dk1"/>
          </a:fillRef>
          <a:effectRef idx="1">
            <a:schemeClr val="dk1"/>
          </a:effectRef>
          <a:fontRef idx="minor">
            <a:schemeClr val="lt1"/>
          </a:fontRef>
        </p:style>
        <p:txBody>
          <a:bodyPr rtlCol="0" anchor="ctr"/>
          <a:lstStyle>
            <a:defPPr>
              <a:defRPr lang="ko-KR"/>
            </a:defPPr>
            <a:lvl1pPr algn="l" rtl="0" fontAlgn="base" latinLnBrk="1">
              <a:spcBef>
                <a:spcPct val="0"/>
              </a:spcBef>
              <a:spcAft>
                <a:spcPct val="0"/>
              </a:spcAft>
              <a:defRPr kumimoji="1" kern="1200">
                <a:solidFill>
                  <a:schemeClr val="lt1"/>
                </a:solidFill>
                <a:latin typeface="+mn-lt"/>
                <a:ea typeface="+mn-ea"/>
                <a:cs typeface="+mn-cs"/>
              </a:defRPr>
            </a:lvl1pPr>
            <a:lvl2pPr marL="457200" algn="l" rtl="0" fontAlgn="base" latinLnBrk="1">
              <a:spcBef>
                <a:spcPct val="0"/>
              </a:spcBef>
              <a:spcAft>
                <a:spcPct val="0"/>
              </a:spcAft>
              <a:defRPr kumimoji="1" kern="1200">
                <a:solidFill>
                  <a:schemeClr val="lt1"/>
                </a:solidFill>
                <a:latin typeface="+mn-lt"/>
                <a:ea typeface="+mn-ea"/>
                <a:cs typeface="+mn-cs"/>
              </a:defRPr>
            </a:lvl2pPr>
            <a:lvl3pPr marL="914400" algn="l" rtl="0" fontAlgn="base" latinLnBrk="1">
              <a:spcBef>
                <a:spcPct val="0"/>
              </a:spcBef>
              <a:spcAft>
                <a:spcPct val="0"/>
              </a:spcAft>
              <a:defRPr kumimoji="1" kern="1200">
                <a:solidFill>
                  <a:schemeClr val="lt1"/>
                </a:solidFill>
                <a:latin typeface="+mn-lt"/>
                <a:ea typeface="+mn-ea"/>
                <a:cs typeface="+mn-cs"/>
              </a:defRPr>
            </a:lvl3pPr>
            <a:lvl4pPr marL="1371600" algn="l" rtl="0" fontAlgn="base" latinLnBrk="1">
              <a:spcBef>
                <a:spcPct val="0"/>
              </a:spcBef>
              <a:spcAft>
                <a:spcPct val="0"/>
              </a:spcAft>
              <a:defRPr kumimoji="1" kern="1200">
                <a:solidFill>
                  <a:schemeClr val="lt1"/>
                </a:solidFill>
                <a:latin typeface="+mn-lt"/>
                <a:ea typeface="+mn-ea"/>
                <a:cs typeface="+mn-cs"/>
              </a:defRPr>
            </a:lvl4pPr>
            <a:lvl5pPr marL="1828800" algn="l" rtl="0" fontAlgn="base" latinLnBrk="1">
              <a:spcBef>
                <a:spcPct val="0"/>
              </a:spcBef>
              <a:spcAft>
                <a:spcPct val="0"/>
              </a:spcAft>
              <a:defRPr kumimoji="1" kern="1200">
                <a:solidFill>
                  <a:schemeClr val="lt1"/>
                </a:solidFill>
                <a:latin typeface="+mn-lt"/>
                <a:ea typeface="+mn-ea"/>
                <a:cs typeface="+mn-cs"/>
              </a:defRPr>
            </a:lvl5pPr>
            <a:lvl6pPr marL="2286000" algn="l" defTabSz="914400" rtl="0" eaLnBrk="1" latinLnBrk="1" hangingPunct="1">
              <a:defRPr kumimoji="1" kern="1200">
                <a:solidFill>
                  <a:schemeClr val="lt1"/>
                </a:solidFill>
                <a:latin typeface="+mn-lt"/>
                <a:ea typeface="+mn-ea"/>
                <a:cs typeface="+mn-cs"/>
              </a:defRPr>
            </a:lvl6pPr>
            <a:lvl7pPr marL="2743200" algn="l" defTabSz="914400" rtl="0" eaLnBrk="1" latinLnBrk="1" hangingPunct="1">
              <a:defRPr kumimoji="1" kern="1200">
                <a:solidFill>
                  <a:schemeClr val="lt1"/>
                </a:solidFill>
                <a:latin typeface="+mn-lt"/>
                <a:ea typeface="+mn-ea"/>
                <a:cs typeface="+mn-cs"/>
              </a:defRPr>
            </a:lvl7pPr>
            <a:lvl8pPr marL="3200400" algn="l" defTabSz="914400" rtl="0" eaLnBrk="1" latinLnBrk="1" hangingPunct="1">
              <a:defRPr kumimoji="1" kern="1200">
                <a:solidFill>
                  <a:schemeClr val="lt1"/>
                </a:solidFill>
                <a:latin typeface="+mn-lt"/>
                <a:ea typeface="+mn-ea"/>
                <a:cs typeface="+mn-cs"/>
              </a:defRPr>
            </a:lvl8pPr>
            <a:lvl9pPr marL="3657600" algn="l" defTabSz="914400" rtl="0" eaLnBrk="1" latinLnBrk="1" hangingPunct="1">
              <a:defRPr kumimoji="1" kern="1200">
                <a:solidFill>
                  <a:schemeClr val="lt1"/>
                </a:solidFill>
                <a:latin typeface="+mn-lt"/>
                <a:ea typeface="+mn-ea"/>
                <a:cs typeface="+mn-cs"/>
              </a:defRPr>
            </a:lvl9pPr>
          </a:lstStyle>
          <a:p>
            <a:pPr algn="ctr"/>
            <a:endParaRPr lang="ko-KR" altLang="en-US" sz="1400">
              <a:solidFill>
                <a:prstClr val="white"/>
              </a:solidFill>
              <a:latin typeface="Calibri" panose="020F0502020204030204" pitchFamily="34" charset="0"/>
            </a:endParaRPr>
          </a:p>
        </p:txBody>
      </p:sp>
      <p:cxnSp>
        <p:nvCxnSpPr>
          <p:cNvPr id="34" name="직선 화살표 연결선 33"/>
          <p:cNvCxnSpPr>
            <a:stCxn id="7" idx="3"/>
            <a:endCxn id="29" idx="1"/>
          </p:cNvCxnSpPr>
          <p:nvPr/>
        </p:nvCxnSpPr>
        <p:spPr bwMode="auto">
          <a:xfrm flipV="1">
            <a:off x="5537576" y="3610329"/>
            <a:ext cx="235704" cy="6388"/>
          </a:xfrm>
          <a:prstGeom prst="straightConnector1">
            <a:avLst/>
          </a:prstGeom>
          <a:solidFill>
            <a:srgbClr val="FF6699"/>
          </a:solidFill>
          <a:ln w="38100" cap="flat" cmpd="sng" algn="ctr">
            <a:solidFill>
              <a:schemeClr val="tx1"/>
            </a:solidFill>
            <a:prstDash val="solid"/>
            <a:round/>
            <a:headEnd type="none" w="med" len="med"/>
            <a:tailEnd type="triangle" w="med" len="med"/>
          </a:ln>
          <a:effectLst/>
        </p:spPr>
      </p:cxnSp>
      <p:cxnSp>
        <p:nvCxnSpPr>
          <p:cNvPr id="35" name="직선 화살표 연결선 34"/>
          <p:cNvCxnSpPr>
            <a:stCxn id="29" idx="3"/>
            <a:endCxn id="20" idx="1"/>
          </p:cNvCxnSpPr>
          <p:nvPr/>
        </p:nvCxnSpPr>
        <p:spPr bwMode="auto">
          <a:xfrm flipV="1">
            <a:off x="6757156" y="3600606"/>
            <a:ext cx="148572" cy="9723"/>
          </a:xfrm>
          <a:prstGeom prst="straightConnector1">
            <a:avLst/>
          </a:prstGeom>
          <a:solidFill>
            <a:srgbClr val="FF6699"/>
          </a:solidFill>
          <a:ln w="38100" cap="flat" cmpd="sng" algn="ctr">
            <a:solidFill>
              <a:schemeClr val="tx1"/>
            </a:solidFill>
            <a:prstDash val="solid"/>
            <a:round/>
            <a:headEnd type="none" w="med" len="med"/>
            <a:tailEnd type="triangle" w="med" len="med"/>
          </a:ln>
          <a:effectLst/>
        </p:spPr>
      </p:cxnSp>
      <p:cxnSp>
        <p:nvCxnSpPr>
          <p:cNvPr id="37" name="직선 화살표 연결선 36"/>
          <p:cNvCxnSpPr>
            <a:stCxn id="20" idx="3"/>
            <a:endCxn id="25" idx="1"/>
          </p:cNvCxnSpPr>
          <p:nvPr/>
        </p:nvCxnSpPr>
        <p:spPr bwMode="auto">
          <a:xfrm flipV="1">
            <a:off x="7889604" y="3591493"/>
            <a:ext cx="124381" cy="9113"/>
          </a:xfrm>
          <a:prstGeom prst="straightConnector1">
            <a:avLst/>
          </a:prstGeom>
          <a:solidFill>
            <a:srgbClr val="FF6699"/>
          </a:solidFill>
          <a:ln w="38100" cap="flat" cmpd="sng" algn="ctr">
            <a:solidFill>
              <a:schemeClr val="tx1"/>
            </a:solidFill>
            <a:prstDash val="solid"/>
            <a:round/>
            <a:headEnd type="none" w="med" len="med"/>
            <a:tailEnd type="triangle" w="med" len="med"/>
          </a:ln>
          <a:effectLst/>
        </p:spPr>
      </p:cxnSp>
      <p:grpSp>
        <p:nvGrpSpPr>
          <p:cNvPr id="40" name="그룹 39"/>
          <p:cNvGrpSpPr/>
          <p:nvPr/>
        </p:nvGrpSpPr>
        <p:grpSpPr>
          <a:xfrm>
            <a:off x="149630" y="5227040"/>
            <a:ext cx="3046588" cy="1224893"/>
            <a:chOff x="620791" y="3284984"/>
            <a:chExt cx="2727073" cy="864096"/>
          </a:xfrm>
        </p:grpSpPr>
        <p:sp>
          <p:nvSpPr>
            <p:cNvPr id="41" name="모서리가 둥근 직사각형 40"/>
            <p:cNvSpPr/>
            <p:nvPr/>
          </p:nvSpPr>
          <p:spPr>
            <a:xfrm>
              <a:off x="1556895" y="3561983"/>
              <a:ext cx="792883" cy="432049"/>
            </a:xfrm>
            <a:prstGeom prst="roundRect">
              <a:avLst/>
            </a:prstGeom>
            <a:ln/>
          </p:spPr>
          <p:style>
            <a:lnRef idx="1">
              <a:schemeClr val="accent1"/>
            </a:lnRef>
            <a:fillRef idx="2">
              <a:schemeClr val="accent1"/>
            </a:fillRef>
            <a:effectRef idx="1">
              <a:schemeClr val="accent1"/>
            </a:effectRef>
            <a:fontRef idx="minor">
              <a:schemeClr val="dk1"/>
            </a:fontRef>
          </p:style>
          <p:txBody>
            <a:bodyPr wrap="square" lIns="36000" tIns="36000" rIns="36000" bIns="36000" rtlCol="0" anchor="ctr">
              <a:noAutofit/>
            </a:bodyPr>
            <a:lstStyle/>
            <a:p>
              <a:pPr algn="ctr"/>
              <a:r>
                <a:rPr lang="en-US" altLang="ko-KR" sz="1400" b="1" dirty="0">
                  <a:solidFill>
                    <a:prstClr val="black"/>
                  </a:solidFill>
                  <a:latin typeface="Calibri" panose="020F0502020204030204" pitchFamily="34" charset="0"/>
                </a:rPr>
                <a:t>CREST-BV extension</a:t>
              </a:r>
            </a:p>
          </p:txBody>
        </p:sp>
        <p:sp>
          <p:nvSpPr>
            <p:cNvPr id="42" name="모서리가 둥근 직사각형 41"/>
            <p:cNvSpPr/>
            <p:nvPr/>
          </p:nvSpPr>
          <p:spPr>
            <a:xfrm>
              <a:off x="704356" y="3561983"/>
              <a:ext cx="720080" cy="432049"/>
            </a:xfrm>
            <a:prstGeom prst="roundRect">
              <a:avLst/>
            </a:prstGeom>
            <a:solidFill>
              <a:srgbClr val="FFFF00"/>
            </a:solidFill>
            <a:ln w="57150">
              <a:solidFill>
                <a:srgbClr val="FF0000"/>
              </a:solidFill>
            </a:ln>
          </p:spPr>
          <p:style>
            <a:lnRef idx="1">
              <a:schemeClr val="accent4"/>
            </a:lnRef>
            <a:fillRef idx="2">
              <a:schemeClr val="accent4"/>
            </a:fillRef>
            <a:effectRef idx="1">
              <a:schemeClr val="accent4"/>
            </a:effectRef>
            <a:fontRef idx="minor">
              <a:schemeClr val="dk1"/>
            </a:fontRef>
          </p:style>
          <p:txBody>
            <a:bodyPr wrap="square" lIns="36000" tIns="36000" rIns="36000" bIns="36000" rtlCol="0" anchor="ctr">
              <a:noAutofit/>
            </a:bodyPr>
            <a:lstStyle/>
            <a:p>
              <a:pPr algn="ctr"/>
              <a:r>
                <a:rPr lang="en-US" altLang="ko-KR" sz="1400" b="1" dirty="0">
                  <a:solidFill>
                    <a:prstClr val="black"/>
                  </a:solidFill>
                  <a:latin typeface="Calibri" panose="020F0502020204030204" pitchFamily="34" charset="0"/>
                </a:rPr>
                <a:t>New module</a:t>
              </a:r>
            </a:p>
          </p:txBody>
        </p:sp>
        <p:sp>
          <p:nvSpPr>
            <p:cNvPr id="43" name="모서리가 둥근 직사각형 42"/>
            <p:cNvSpPr/>
            <p:nvPr/>
          </p:nvSpPr>
          <p:spPr>
            <a:xfrm>
              <a:off x="2420991" y="3561983"/>
              <a:ext cx="720080" cy="432049"/>
            </a:xfrm>
            <a:prstGeom prst="roundRect">
              <a:avLst/>
            </a:prstGeom>
            <a:solidFill>
              <a:schemeClr val="lt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square" lIns="36000" tIns="36000" rIns="36000" bIns="36000" rtlCol="0" anchor="ctr">
              <a:noAutofit/>
            </a:bodyPr>
            <a:lstStyle/>
            <a:p>
              <a:pPr algn="ctr"/>
              <a:r>
                <a:rPr lang="en-US" altLang="ko-KR" sz="1400" b="1" dirty="0">
                  <a:solidFill>
                    <a:prstClr val="black"/>
                  </a:solidFill>
                  <a:latin typeface="Calibri" panose="020F0502020204030204" pitchFamily="34" charset="0"/>
                </a:rPr>
                <a:t>External tool</a:t>
              </a:r>
            </a:p>
          </p:txBody>
        </p:sp>
        <p:sp>
          <p:nvSpPr>
            <p:cNvPr id="44" name="직사각형 43"/>
            <p:cNvSpPr/>
            <p:nvPr/>
          </p:nvSpPr>
          <p:spPr>
            <a:xfrm>
              <a:off x="620791" y="3417967"/>
              <a:ext cx="2727073" cy="7311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prstClr val="white"/>
                </a:solidFill>
                <a:latin typeface="Calibri" panose="020F0502020204030204" pitchFamily="34" charset="0"/>
              </a:endParaRPr>
            </a:p>
          </p:txBody>
        </p:sp>
        <p:sp>
          <p:nvSpPr>
            <p:cNvPr id="45" name="TextBox 44"/>
            <p:cNvSpPr txBox="1"/>
            <p:nvPr/>
          </p:nvSpPr>
          <p:spPr>
            <a:xfrm>
              <a:off x="764807" y="3284984"/>
              <a:ext cx="784189" cy="246221"/>
            </a:xfrm>
            <a:prstGeom prst="rect">
              <a:avLst/>
            </a:prstGeom>
            <a:solidFill>
              <a:schemeClr val="bg1"/>
            </a:solidFill>
          </p:spPr>
          <p:txBody>
            <a:bodyPr wrap="none" tIns="0" bIns="0" rtlCol="0">
              <a:spAutoFit/>
            </a:bodyPr>
            <a:lstStyle/>
            <a:p>
              <a:r>
                <a:rPr lang="en-US" altLang="ko-KR" sz="1600" i="1" dirty="0">
                  <a:solidFill>
                    <a:prstClr val="black"/>
                  </a:solidFill>
                  <a:latin typeface="Calibri" panose="020F0502020204030204" pitchFamily="34" charset="0"/>
                </a:rPr>
                <a:t>Legend</a:t>
              </a:r>
              <a:endParaRPr lang="ko-KR" altLang="en-US" sz="1600" i="1" dirty="0">
                <a:solidFill>
                  <a:prstClr val="black"/>
                </a:solidFill>
                <a:latin typeface="Calibri" panose="020F0502020204030204" pitchFamily="34" charset="0"/>
              </a:endParaRPr>
            </a:p>
          </p:txBody>
        </p:sp>
      </p:grpSp>
      <p:cxnSp>
        <p:nvCxnSpPr>
          <p:cNvPr id="46" name="직선 화살표 연결선 45"/>
          <p:cNvCxnSpPr>
            <a:stCxn id="8" idx="3"/>
            <a:endCxn id="30" idx="1"/>
          </p:cNvCxnSpPr>
          <p:nvPr/>
        </p:nvCxnSpPr>
        <p:spPr bwMode="auto">
          <a:xfrm>
            <a:off x="4449996" y="4698825"/>
            <a:ext cx="1323284" cy="3102"/>
          </a:xfrm>
          <a:prstGeom prst="straightConnector1">
            <a:avLst/>
          </a:prstGeom>
          <a:solidFill>
            <a:srgbClr val="FF6699"/>
          </a:solidFill>
          <a:ln w="38100" cap="flat" cmpd="sng" algn="ctr">
            <a:solidFill>
              <a:schemeClr val="tx1"/>
            </a:solidFill>
            <a:prstDash val="solid"/>
            <a:round/>
            <a:headEnd type="none" w="med" len="med"/>
            <a:tailEnd type="triangle" w="med" len="med"/>
          </a:ln>
          <a:effectLst/>
        </p:spPr>
      </p:cxnSp>
      <p:cxnSp>
        <p:nvCxnSpPr>
          <p:cNvPr id="53" name="꺾인 연결선 52"/>
          <p:cNvCxnSpPr>
            <a:stCxn id="16" idx="2"/>
            <a:endCxn id="8" idx="1"/>
          </p:cNvCxnSpPr>
          <p:nvPr/>
        </p:nvCxnSpPr>
        <p:spPr>
          <a:xfrm rot="16200000" flipH="1">
            <a:off x="2631471" y="4084984"/>
            <a:ext cx="689381" cy="5382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74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Porting Module</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11</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800" dirty="0"/>
              <a:t>The porting module </a:t>
            </a:r>
            <a:r>
              <a:rPr lang="en-US" altLang="ko-KR" sz="2800" b="1" dirty="0">
                <a:solidFill>
                  <a:srgbClr val="FF0000"/>
                </a:solidFill>
              </a:rPr>
              <a:t>automatically</a:t>
            </a:r>
            <a:r>
              <a:rPr lang="en-US" altLang="ko-KR" sz="2800" dirty="0"/>
              <a:t> </a:t>
            </a:r>
            <a:r>
              <a:rPr lang="en-US" altLang="ko-KR" sz="2800" b="1" dirty="0">
                <a:solidFill>
                  <a:srgbClr val="FF0000"/>
                </a:solidFill>
              </a:rPr>
              <a:t>modifies the source code </a:t>
            </a:r>
            <a:r>
              <a:rPr lang="en-US" altLang="ko-KR" sz="2800" dirty="0"/>
              <a:t>of unit functions so that the code can be </a:t>
            </a:r>
            <a:r>
              <a:rPr lang="en-US" altLang="ko-KR" sz="2800" b="1" dirty="0">
                <a:solidFill>
                  <a:srgbClr val="FF0000"/>
                </a:solidFill>
              </a:rPr>
              <a:t>compiled and executed at the host PC</a:t>
            </a:r>
          </a:p>
          <a:p>
            <a:pPr marL="914400" lvl="1" indent="-457200">
              <a:buFont typeface="+mj-lt"/>
              <a:buAutoNum type="arabicPeriod"/>
            </a:pPr>
            <a:r>
              <a:rPr lang="en-US" altLang="ko-KR" sz="2400" dirty="0"/>
              <a:t>The porting module removes </a:t>
            </a:r>
            <a:r>
              <a:rPr lang="en-US" altLang="ko-KR" sz="2400" dirty="0" err="1"/>
              <a:t>unportable</a:t>
            </a:r>
            <a:r>
              <a:rPr lang="en-US" altLang="ko-KR" sz="2400" dirty="0"/>
              <a:t> functions</a:t>
            </a:r>
          </a:p>
          <a:p>
            <a:pPr lvl="2"/>
            <a:r>
              <a:rPr lang="en-US" altLang="ko-KR" dirty="0"/>
              <a:t>Inline ARM assembly code, hardware dependent code, </a:t>
            </a:r>
            <a:r>
              <a:rPr lang="en-US" altLang="ko-KR" dirty="0" err="1"/>
              <a:t>unportable</a:t>
            </a:r>
            <a:r>
              <a:rPr lang="en-US" altLang="ko-KR" dirty="0"/>
              <a:t> RVCT(</a:t>
            </a:r>
            <a:r>
              <a:rPr lang="en-US" altLang="ko-KR" dirty="0" err="1"/>
              <a:t>RealView</a:t>
            </a:r>
            <a:r>
              <a:rPr lang="en-US" altLang="ko-KR" dirty="0"/>
              <a:t> Compilation Tools) extensions</a:t>
            </a:r>
          </a:p>
          <a:p>
            <a:pPr marL="914400" lvl="1" indent="-457200">
              <a:buFont typeface="+mj-lt"/>
              <a:buAutoNum type="arabicPeriod"/>
            </a:pPr>
            <a:r>
              <a:rPr lang="en-US" altLang="ko-KR" sz="2400" dirty="0"/>
              <a:t>The porting module translates target code to be compatible with GCC and CIL(C Intermediate Language) which is an instrumentation tool </a:t>
            </a:r>
          </a:p>
          <a:p>
            <a:pPr lvl="2"/>
            <a:endParaRPr lang="en-US" altLang="ko-KR" dirty="0"/>
          </a:p>
          <a:p>
            <a:pPr lvl="1"/>
            <a:endParaRPr lang="ko-KR" altLang="en-US" sz="24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1620910577"/>
              </p:ext>
            </p:extLst>
          </p:nvPr>
        </p:nvGraphicFramePr>
        <p:xfrm>
          <a:off x="2699792" y="4941168"/>
          <a:ext cx="3450400" cy="1524000"/>
        </p:xfrm>
        <a:graphic>
          <a:graphicData uri="http://schemas.openxmlformats.org/drawingml/2006/table">
            <a:tbl>
              <a:tblPr firstRow="1" bandRow="1">
                <a:tableStyleId>{7E9639D4-E3E2-4D34-9284-5A2195B3D0D7}</a:tableStyleId>
              </a:tblPr>
              <a:tblGrid>
                <a:gridCol w="1197293">
                  <a:extLst>
                    <a:ext uri="{9D8B030D-6E8A-4147-A177-3AD203B41FA5}">
                      <a16:colId xmlns:a16="http://schemas.microsoft.com/office/drawing/2014/main" val="20000"/>
                    </a:ext>
                  </a:extLst>
                </a:gridCol>
                <a:gridCol w="2253107">
                  <a:extLst>
                    <a:ext uri="{9D8B030D-6E8A-4147-A177-3AD203B41FA5}">
                      <a16:colId xmlns:a16="http://schemas.microsoft.com/office/drawing/2014/main" val="20001"/>
                    </a:ext>
                  </a:extLst>
                </a:gridCol>
              </a:tblGrid>
              <a:tr h="211254">
                <a:tc>
                  <a:txBody>
                    <a:bodyPr/>
                    <a:lstStyle/>
                    <a:p>
                      <a:pPr algn="ctr" latinLnBrk="1"/>
                      <a:r>
                        <a:rPr lang="en-US" altLang="ko-KR" sz="1400" dirty="0"/>
                        <a:t>RVCT</a:t>
                      </a:r>
                      <a:endParaRPr lang="ko-KR" altLang="en-US" sz="1400" dirty="0">
                        <a:latin typeface="+mn-ea"/>
                        <a:ea typeface="+mn-ea"/>
                      </a:endParaRPr>
                    </a:p>
                  </a:txBody>
                  <a:tcPr/>
                </a:tc>
                <a:tc>
                  <a:txBody>
                    <a:bodyPr/>
                    <a:lstStyle/>
                    <a:p>
                      <a:pPr algn="ctr" latinLnBrk="1"/>
                      <a:r>
                        <a:rPr lang="en-US" altLang="ko-KR" sz="1400" dirty="0"/>
                        <a:t>Translation</a:t>
                      </a:r>
                      <a:r>
                        <a:rPr lang="en-US" altLang="ko-KR" sz="1400" baseline="0" dirty="0"/>
                        <a:t> for </a:t>
                      </a:r>
                      <a:r>
                        <a:rPr lang="en-US" altLang="ko-KR" sz="1400" dirty="0"/>
                        <a:t>GCC</a:t>
                      </a:r>
                      <a:endParaRPr lang="ko-KR" altLang="en-US" sz="1400" dirty="0">
                        <a:latin typeface="+mn-ea"/>
                        <a:ea typeface="+mn-ea"/>
                      </a:endParaRPr>
                    </a:p>
                  </a:txBody>
                  <a:tcPr/>
                </a:tc>
                <a:extLst>
                  <a:ext uri="{0D108BD9-81ED-4DB2-BD59-A6C34878D82A}">
                    <a16:rowId xmlns:a16="http://schemas.microsoft.com/office/drawing/2014/main" val="10000"/>
                  </a:ext>
                </a:extLst>
              </a:tr>
              <a:tr h="2712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t>__</a:t>
                      </a:r>
                      <a:r>
                        <a:rPr lang="en-US" altLang="ko-KR" sz="1400" dirty="0" err="1"/>
                        <a:t>asm</a:t>
                      </a:r>
                      <a:r>
                        <a:rPr lang="en-US" altLang="ko-KR" sz="1400" dirty="0"/>
                        <a:t> {…}</a:t>
                      </a:r>
                      <a:endParaRPr lang="ko-KR" altLang="en-US" sz="1400" dirty="0">
                        <a:latin typeface="+mn-ea"/>
                        <a:ea typeface="+mn-ea"/>
                      </a:endParaRPr>
                    </a:p>
                  </a:txBody>
                  <a:tcPr/>
                </a:tc>
                <a:tc>
                  <a:txBody>
                    <a:bodyPr/>
                    <a:lstStyle/>
                    <a:p>
                      <a:pPr marL="0" marR="0" lvl="1" indent="0" algn="ctr" defTabSz="914400" rtl="0" eaLnBrk="1" fontAlgn="auto" latinLnBrk="1" hangingPunct="1">
                        <a:lnSpc>
                          <a:spcPct val="100000"/>
                        </a:lnSpc>
                        <a:spcBef>
                          <a:spcPts val="0"/>
                        </a:spcBef>
                        <a:spcAft>
                          <a:spcPts val="0"/>
                        </a:spcAft>
                        <a:buClrTx/>
                        <a:buSzTx/>
                        <a:buFontTx/>
                        <a:buNone/>
                        <a:tabLst/>
                        <a:defRPr/>
                      </a:pPr>
                      <a:r>
                        <a:rPr lang="en-US" altLang="ko-KR" sz="1400" dirty="0"/>
                        <a:t>Not Portable</a:t>
                      </a:r>
                      <a:endParaRPr lang="en-US" altLang="ko-KR" sz="1400" dirty="0">
                        <a:latin typeface="+mn-ea"/>
                        <a:ea typeface="+mn-ea"/>
                      </a:endParaRPr>
                    </a:p>
                  </a:txBody>
                  <a:tcPr/>
                </a:tc>
                <a:extLst>
                  <a:ext uri="{0D108BD9-81ED-4DB2-BD59-A6C34878D82A}">
                    <a16:rowId xmlns:a16="http://schemas.microsoft.com/office/drawing/2014/main" val="10001"/>
                  </a:ext>
                </a:extLst>
              </a:tr>
              <a:tr h="25702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t>__</a:t>
                      </a:r>
                      <a:r>
                        <a:rPr lang="en-US" altLang="ko-KR" sz="1400" dirty="0" err="1"/>
                        <a:t>swi</a:t>
                      </a:r>
                      <a:r>
                        <a:rPr lang="en-US" altLang="ko-KR" sz="1400" dirty="0"/>
                        <a:t> (0x01)</a:t>
                      </a:r>
                      <a:endParaRPr lang="ko-KR" altLang="en-US" sz="1400" dirty="0">
                        <a:latin typeface="+mn-ea"/>
                        <a:ea typeface="+mn-ea"/>
                      </a:endParaRPr>
                    </a:p>
                  </a:txBody>
                  <a:tcPr/>
                </a:tc>
                <a:tc>
                  <a:txBody>
                    <a:bodyPr/>
                    <a:lstStyle/>
                    <a:p>
                      <a:pPr marL="0" marR="0" lvl="1" indent="0" algn="ctr" defTabSz="914400" rtl="0" eaLnBrk="1" fontAlgn="auto" latinLnBrk="1" hangingPunct="1">
                        <a:lnSpc>
                          <a:spcPct val="100000"/>
                        </a:lnSpc>
                        <a:spcBef>
                          <a:spcPts val="0"/>
                        </a:spcBef>
                        <a:spcAft>
                          <a:spcPts val="0"/>
                        </a:spcAft>
                        <a:buClrTx/>
                        <a:buSzTx/>
                        <a:buFontTx/>
                        <a:buNone/>
                        <a:tabLst/>
                        <a:defRPr/>
                      </a:pPr>
                      <a:r>
                        <a:rPr lang="en-US" altLang="ko-KR" sz="1400" dirty="0"/>
                        <a:t>Not Portable</a:t>
                      </a:r>
                      <a:endParaRPr lang="en-US" altLang="ko-KR" sz="1400" dirty="0">
                        <a:latin typeface="+mn-ea"/>
                        <a:ea typeface="+mn-ea"/>
                      </a:endParaRPr>
                    </a:p>
                  </a:txBody>
                  <a:tcPr/>
                </a:tc>
                <a:extLst>
                  <a:ext uri="{0D108BD9-81ED-4DB2-BD59-A6C34878D82A}">
                    <a16:rowId xmlns:a16="http://schemas.microsoft.com/office/drawing/2014/main" val="10002"/>
                  </a:ext>
                </a:extLst>
              </a:tr>
              <a:tr h="25702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t>__align(8)</a:t>
                      </a:r>
                      <a:endParaRPr lang="ko-KR" altLang="en-US" sz="1400" dirty="0">
                        <a:latin typeface="+mn-ea"/>
                        <a:ea typeface="+mn-ea"/>
                      </a:endParaRPr>
                    </a:p>
                  </a:txBody>
                  <a:tcPr/>
                </a:tc>
                <a:tc>
                  <a:txBody>
                    <a:bodyPr/>
                    <a:lstStyle/>
                    <a:p>
                      <a:pPr marL="0" marR="0" lvl="1" indent="0" algn="ctr" defTabSz="914400" rtl="0" eaLnBrk="1" fontAlgn="auto" latinLnBrk="1" hangingPunct="1">
                        <a:lnSpc>
                          <a:spcPct val="100000"/>
                        </a:lnSpc>
                        <a:spcBef>
                          <a:spcPts val="0"/>
                        </a:spcBef>
                        <a:spcAft>
                          <a:spcPts val="0"/>
                        </a:spcAft>
                        <a:buClrTx/>
                        <a:buSzTx/>
                        <a:buFontTx/>
                        <a:buNone/>
                        <a:tabLst/>
                        <a:defRPr/>
                      </a:pPr>
                      <a:r>
                        <a:rPr lang="en-US" altLang="ko-KR" sz="1400" dirty="0"/>
                        <a:t>__attribute__((aligned(8)))</a:t>
                      </a:r>
                      <a:endParaRPr lang="en-US" altLang="ko-KR" sz="1400" dirty="0">
                        <a:latin typeface="+mn-ea"/>
                        <a:ea typeface="+mn-ea"/>
                      </a:endParaRPr>
                    </a:p>
                  </a:txBody>
                  <a:tcPr/>
                </a:tc>
                <a:extLst>
                  <a:ext uri="{0D108BD9-81ED-4DB2-BD59-A6C34878D82A}">
                    <a16:rowId xmlns:a16="http://schemas.microsoft.com/office/drawing/2014/main" val="10003"/>
                  </a:ext>
                </a:extLst>
              </a:tr>
              <a:tr h="257025">
                <a:tc>
                  <a:txBody>
                    <a:bodyPr/>
                    <a:lstStyle/>
                    <a:p>
                      <a:pPr algn="ctr" latinLnBrk="1"/>
                      <a:r>
                        <a:rPr lang="en-US" altLang="ko-KR" sz="1400" dirty="0"/>
                        <a:t>__packed</a:t>
                      </a:r>
                      <a:endParaRPr lang="ko-KR" altLang="en-US" sz="1400" dirty="0">
                        <a:latin typeface="+mn-ea"/>
                        <a:ea typeface="+mn-ea"/>
                      </a:endParaRPr>
                    </a:p>
                  </a:txBody>
                  <a:tcPr/>
                </a:tc>
                <a:tc>
                  <a:txBody>
                    <a:bodyPr/>
                    <a:lstStyle/>
                    <a:p>
                      <a:pPr marL="0" marR="0" lvl="1" indent="0" algn="ctr" defTabSz="914400" rtl="0" eaLnBrk="1" fontAlgn="auto" latinLnBrk="1" hangingPunct="1">
                        <a:lnSpc>
                          <a:spcPct val="100000"/>
                        </a:lnSpc>
                        <a:spcBef>
                          <a:spcPts val="0"/>
                        </a:spcBef>
                        <a:spcAft>
                          <a:spcPts val="0"/>
                        </a:spcAft>
                        <a:buClrTx/>
                        <a:buSzTx/>
                        <a:buFontTx/>
                        <a:buNone/>
                        <a:tabLst/>
                        <a:defRPr/>
                      </a:pPr>
                      <a:r>
                        <a:rPr lang="en-US" altLang="ko-KR" sz="1400" dirty="0"/>
                        <a:t>__attribute__((packed))</a:t>
                      </a:r>
                      <a:endParaRPr lang="en-US" altLang="ko-KR" sz="1400" dirty="0">
                        <a:latin typeface="+mn-ea"/>
                        <a:ea typeface="+mn-ea"/>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935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Unit Test Driver/Stub Generator(1/2)</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12</a:t>
            </a:fld>
            <a:r>
              <a:rPr lang="en-US" altLang="ko-KR" dirty="0"/>
              <a:t>/23</a:t>
            </a:r>
            <a:endParaRPr lang="ko-KR" altLang="en-US" dirty="0"/>
          </a:p>
        </p:txBody>
      </p:sp>
      <p:sp>
        <p:nvSpPr>
          <p:cNvPr id="5" name="내용 개체 틀 4"/>
          <p:cNvSpPr>
            <a:spLocks noGrp="1"/>
          </p:cNvSpPr>
          <p:nvPr>
            <p:ph sz="quarter" idx="13"/>
          </p:nvPr>
        </p:nvSpPr>
        <p:spPr>
          <a:xfrm>
            <a:off x="285720" y="836712"/>
            <a:ext cx="8429655" cy="5643578"/>
          </a:xfrm>
        </p:spPr>
        <p:txBody>
          <a:bodyPr>
            <a:noAutofit/>
          </a:bodyPr>
          <a:lstStyle/>
          <a:p>
            <a:r>
              <a:rPr lang="en-US" altLang="ko-KR" sz="2800" dirty="0"/>
              <a:t>The unit test driver/stub generator </a:t>
            </a:r>
            <a:r>
              <a:rPr lang="en-US" altLang="ko-KR" sz="2800" b="1" dirty="0">
                <a:solidFill>
                  <a:srgbClr val="FF0000"/>
                </a:solidFill>
              </a:rPr>
              <a:t>automatically generates unit test driver/stub </a:t>
            </a:r>
            <a:r>
              <a:rPr lang="en-US" altLang="ko-KR" sz="2800" dirty="0"/>
              <a:t>functions for unit testing of a target function</a:t>
            </a:r>
          </a:p>
          <a:p>
            <a:pPr lvl="1"/>
            <a:r>
              <a:rPr lang="en-US" altLang="ko-KR" sz="2400" dirty="0"/>
              <a:t>A unit test driver symbolically sets all visible global variables and parameters of the target function</a:t>
            </a:r>
          </a:p>
          <a:p>
            <a:pPr lvl="1"/>
            <a:endParaRPr lang="en-US" altLang="ko-KR" sz="2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r>
              <a:rPr lang="en-US" altLang="ko-KR" sz="2400" dirty="0"/>
              <a:t>The test driver/stub generator replaces sub-functions invoked by the target function with symbolic stub functions</a:t>
            </a:r>
          </a:p>
          <a:p>
            <a:endParaRPr lang="ko-KR" altLang="en-US" sz="28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3799669487"/>
              </p:ext>
            </p:extLst>
          </p:nvPr>
        </p:nvGraphicFramePr>
        <p:xfrm>
          <a:off x="107504" y="2996952"/>
          <a:ext cx="8928992" cy="2834640"/>
        </p:xfrm>
        <a:graphic>
          <a:graphicData uri="http://schemas.openxmlformats.org/drawingml/2006/table">
            <a:tbl>
              <a:tblPr firstRow="1" bandRow="1">
                <a:tableStyleId>{7E9639D4-E3E2-4D34-9284-5A2195B3D0D7}</a:tableStyleId>
              </a:tblPr>
              <a:tblGrid>
                <a:gridCol w="1008112">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gridCol w="3528392">
                  <a:extLst>
                    <a:ext uri="{9D8B030D-6E8A-4147-A177-3AD203B41FA5}">
                      <a16:colId xmlns:a16="http://schemas.microsoft.com/office/drawing/2014/main" val="20002"/>
                    </a:ext>
                  </a:extLst>
                </a:gridCol>
              </a:tblGrid>
              <a:tr h="211254">
                <a:tc>
                  <a:txBody>
                    <a:bodyPr/>
                    <a:lstStyle/>
                    <a:p>
                      <a:pPr algn="ctr" latinLnBrk="1"/>
                      <a:r>
                        <a:rPr lang="en-US" altLang="ko-KR" sz="1600" dirty="0">
                          <a:latin typeface="Calibri" panose="020F0502020204030204" pitchFamily="34" charset="0"/>
                        </a:rPr>
                        <a:t>Type</a:t>
                      </a:r>
                      <a:endParaRPr lang="ko-KR" altLang="en-US" sz="1600" dirty="0">
                        <a:latin typeface="Calibri" panose="020F0502020204030204" pitchFamily="34" charset="0"/>
                        <a:ea typeface="+mn-ea"/>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Calibri" panose="020F0502020204030204" pitchFamily="34" charset="0"/>
                          <a:ea typeface="+mn-ea"/>
                        </a:rPr>
                        <a:t>Description</a:t>
                      </a:r>
                      <a:endParaRPr lang="ko-KR" altLang="en-US" sz="1600" dirty="0">
                        <a:latin typeface="Calibri" panose="020F0502020204030204" pitchFamily="34" charset="0"/>
                        <a:ea typeface="+mn-ea"/>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Calibri" panose="020F0502020204030204" pitchFamily="34" charset="0"/>
                        </a:rPr>
                        <a:t>Code Example</a:t>
                      </a:r>
                      <a:endParaRPr lang="ko-KR" altLang="en-US" sz="1600" dirty="0">
                        <a:latin typeface="Calibri" panose="020F0502020204030204" pitchFamily="34" charset="0"/>
                        <a:ea typeface="+mn-ea"/>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12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Primitive</a:t>
                      </a:r>
                      <a:endParaRPr lang="ko-KR" altLang="en-US" sz="1600" dirty="0">
                        <a:latin typeface="Calibri" panose="020F0502020204030204" pitchFamily="34" charset="0"/>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set a corresponding symbolic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dirty="0" err="1">
                          <a:latin typeface="Courier New" panose="02070309020205020404" pitchFamily="49" charset="0"/>
                          <a:cs typeface="Courier New" panose="02070309020205020404" pitchFamily="49" charset="0"/>
                        </a:rPr>
                        <a:t>int</a:t>
                      </a:r>
                      <a:r>
                        <a:rPr lang="en-US" altLang="ko-KR" sz="1400" dirty="0">
                          <a:latin typeface="Courier New" panose="02070309020205020404" pitchFamily="49" charset="0"/>
                          <a:cs typeface="Courier New" panose="02070309020205020404" pitchFamily="49" charset="0"/>
                        </a:rPr>
                        <a:t> a;</a:t>
                      </a:r>
                    </a:p>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2"/>
                          </a:solidFill>
                          <a:latin typeface="Courier New" panose="02070309020205020404" pitchFamily="49" charset="0"/>
                          <a:cs typeface="Courier New" panose="02070309020205020404" pitchFamily="49" charset="0"/>
                        </a:rPr>
                        <a:t>SYM_int</a:t>
                      </a:r>
                      <a:r>
                        <a:rPr lang="en-US" altLang="ko-KR" sz="1400" b="1" dirty="0">
                          <a:solidFill>
                            <a:schemeClr val="tx2"/>
                          </a:solidFill>
                          <a:latin typeface="Courier New" panose="02070309020205020404" pitchFamily="49" charset="0"/>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702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Array</a:t>
                      </a:r>
                      <a:endParaRPr lang="ko-KR" altLang="en-US" sz="1600" dirty="0">
                        <a:latin typeface="Calibri" panose="020F0502020204030204" pitchFamily="34" charset="0"/>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set a fixed number of elements</a:t>
                      </a:r>
                      <a:endParaRPr lang="en-US" altLang="ko-KR" sz="1600" dirty="0">
                        <a:latin typeface="Calibri" panose="020F0502020204030204" pitchFamily="34" charset="0"/>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dirty="0" err="1">
                          <a:latin typeface="Courier New" panose="02070309020205020404" pitchFamily="49" charset="0"/>
                          <a:cs typeface="Courier New" panose="02070309020205020404" pitchFamily="49" charset="0"/>
                        </a:rPr>
                        <a:t>int</a:t>
                      </a:r>
                      <a:r>
                        <a:rPr lang="en-US" altLang="ko-KR" sz="1400" dirty="0">
                          <a:latin typeface="Courier New" panose="02070309020205020404" pitchFamily="49" charset="0"/>
                          <a:cs typeface="Courier New" panose="02070309020205020404" pitchFamily="49" charset="0"/>
                        </a:rPr>
                        <a:t> a[3];</a:t>
                      </a:r>
                    </a:p>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2"/>
                          </a:solidFill>
                          <a:latin typeface="Courier New" panose="02070309020205020404" pitchFamily="49" charset="0"/>
                          <a:ea typeface="+mn-ea"/>
                          <a:cs typeface="Courier New" panose="02070309020205020404" pitchFamily="49" charset="0"/>
                        </a:rPr>
                        <a:t>SYM_int</a:t>
                      </a:r>
                      <a:r>
                        <a:rPr lang="en-US" altLang="ko-KR" sz="1400" b="1" dirty="0">
                          <a:solidFill>
                            <a:schemeClr val="tx2"/>
                          </a:solidFill>
                          <a:latin typeface="Courier New" panose="02070309020205020404" pitchFamily="49" charset="0"/>
                          <a:ea typeface="+mn-ea"/>
                          <a:cs typeface="Courier New" panose="02070309020205020404" pitchFamily="49" charset="0"/>
                        </a:rPr>
                        <a:t>(a[0]);</a:t>
                      </a:r>
                      <a:r>
                        <a:rPr lang="en-US" altLang="ko-KR" sz="1400" b="1" baseline="0" dirty="0">
                          <a:solidFill>
                            <a:schemeClr val="tx2"/>
                          </a:solidFill>
                          <a:latin typeface="Courier New" panose="02070309020205020404" pitchFamily="49" charset="0"/>
                          <a:ea typeface="+mn-ea"/>
                          <a:cs typeface="Courier New" panose="02070309020205020404" pitchFamily="49" charset="0"/>
                        </a:rPr>
                        <a:t> … </a:t>
                      </a:r>
                      <a:r>
                        <a:rPr lang="en-US" altLang="ko-KR" sz="1400" b="1" baseline="0" dirty="0" err="1">
                          <a:solidFill>
                            <a:schemeClr val="tx2"/>
                          </a:solidFill>
                          <a:latin typeface="Courier New" panose="02070309020205020404" pitchFamily="49" charset="0"/>
                          <a:ea typeface="+mn-ea"/>
                          <a:cs typeface="Courier New" panose="02070309020205020404" pitchFamily="49" charset="0"/>
                        </a:rPr>
                        <a:t>SYM_int</a:t>
                      </a:r>
                      <a:r>
                        <a:rPr lang="en-US" altLang="ko-KR" sz="1400" b="1" baseline="0" dirty="0">
                          <a:solidFill>
                            <a:schemeClr val="tx2"/>
                          </a:solidFill>
                          <a:latin typeface="Courier New" panose="02070309020205020404" pitchFamily="49" charset="0"/>
                          <a:ea typeface="+mn-ea"/>
                          <a:cs typeface="Courier New" panose="02070309020205020404" pitchFamily="49" charset="0"/>
                        </a:rPr>
                        <a:t>(a[2]);</a:t>
                      </a:r>
                      <a:endParaRPr lang="en-US" altLang="ko-KR" sz="1400" b="1" dirty="0">
                        <a:solidFill>
                          <a:schemeClr val="tx2"/>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702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Structure</a:t>
                      </a:r>
                      <a:endParaRPr lang="ko-KR" altLang="en-US" sz="1600" dirty="0">
                        <a:latin typeface="Calibri" panose="020F0502020204030204" pitchFamily="34" charset="0"/>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set NULL to all pointer fields and set symbolic value to all primitive fields</a:t>
                      </a:r>
                      <a:endParaRPr lang="en-US" altLang="ko-KR" sz="1600" dirty="0">
                        <a:latin typeface="Calibri" panose="020F0502020204030204" pitchFamily="34" charset="0"/>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dirty="0" err="1">
                          <a:latin typeface="Courier New" panose="02070309020205020404" pitchFamily="49" charset="0"/>
                          <a:ea typeface="+mn-ea"/>
                          <a:cs typeface="Courier New" panose="02070309020205020404" pitchFamily="49" charset="0"/>
                        </a:rPr>
                        <a:t>struct</a:t>
                      </a:r>
                      <a:r>
                        <a:rPr lang="en-US" altLang="ko-KR" sz="1400" baseline="0" dirty="0">
                          <a:latin typeface="Courier New" panose="02070309020205020404" pitchFamily="49" charset="0"/>
                          <a:ea typeface="+mn-ea"/>
                          <a:cs typeface="Courier New" panose="02070309020205020404" pitchFamily="49" charset="0"/>
                        </a:rPr>
                        <a:t> _</a:t>
                      </a:r>
                      <a:r>
                        <a:rPr lang="en-US" altLang="ko-KR" sz="1400" baseline="0" dirty="0" err="1">
                          <a:latin typeface="Courier New" panose="02070309020205020404" pitchFamily="49" charset="0"/>
                          <a:ea typeface="+mn-ea"/>
                          <a:cs typeface="Courier New" panose="02070309020205020404" pitchFamily="49" charset="0"/>
                        </a:rPr>
                        <a:t>st</a:t>
                      </a:r>
                      <a:r>
                        <a:rPr lang="en-US" altLang="ko-KR" sz="1400" baseline="0" dirty="0">
                          <a:latin typeface="Courier New" panose="02070309020205020404" pitchFamily="49" charset="0"/>
                          <a:ea typeface="+mn-ea"/>
                          <a:cs typeface="Courier New" panose="02070309020205020404" pitchFamily="49" charset="0"/>
                        </a:rPr>
                        <a:t>{</a:t>
                      </a:r>
                      <a:r>
                        <a:rPr lang="en-US" altLang="ko-KR" sz="1400" baseline="0" dirty="0" err="1">
                          <a:latin typeface="Courier New" panose="02070309020205020404" pitchFamily="49" charset="0"/>
                          <a:ea typeface="+mn-ea"/>
                          <a:cs typeface="Courier New" panose="02070309020205020404" pitchFamily="49" charset="0"/>
                        </a:rPr>
                        <a:t>int</a:t>
                      </a:r>
                      <a:r>
                        <a:rPr lang="en-US" altLang="ko-KR" sz="1400" baseline="0" dirty="0">
                          <a:latin typeface="Courier New" panose="02070309020205020404" pitchFamily="49" charset="0"/>
                          <a:ea typeface="+mn-ea"/>
                          <a:cs typeface="Courier New" panose="02070309020205020404" pitchFamily="49" charset="0"/>
                        </a:rPr>
                        <a:t> </a:t>
                      </a:r>
                      <a:r>
                        <a:rPr lang="en-US" altLang="ko-KR" sz="1400" baseline="0" dirty="0" err="1">
                          <a:latin typeface="Courier New" panose="02070309020205020404" pitchFamily="49" charset="0"/>
                          <a:ea typeface="+mn-ea"/>
                          <a:cs typeface="Courier New" panose="02070309020205020404" pitchFamily="49" charset="0"/>
                        </a:rPr>
                        <a:t>n,struct</a:t>
                      </a:r>
                      <a:r>
                        <a:rPr lang="en-US" altLang="ko-KR" sz="1400" baseline="0" dirty="0">
                          <a:latin typeface="Courier New" panose="02070309020205020404" pitchFamily="49" charset="0"/>
                          <a:ea typeface="+mn-ea"/>
                          <a:cs typeface="Courier New" panose="02070309020205020404" pitchFamily="49" charset="0"/>
                        </a:rPr>
                        <a:t> _</a:t>
                      </a:r>
                      <a:r>
                        <a:rPr lang="en-US" altLang="ko-KR" sz="1400" baseline="0" dirty="0" err="1">
                          <a:latin typeface="Courier New" panose="02070309020205020404" pitchFamily="49" charset="0"/>
                          <a:ea typeface="+mn-ea"/>
                          <a:cs typeface="Courier New" panose="02070309020205020404" pitchFamily="49" charset="0"/>
                        </a:rPr>
                        <a:t>st</a:t>
                      </a:r>
                      <a:r>
                        <a:rPr lang="en-US" altLang="ko-KR" sz="1400" baseline="0" dirty="0">
                          <a:latin typeface="Courier New" panose="02070309020205020404" pitchFamily="49" charset="0"/>
                          <a:ea typeface="+mn-ea"/>
                          <a:cs typeface="Courier New" panose="02070309020205020404" pitchFamily="49" charset="0"/>
                        </a:rPr>
                        <a:t>*p}a;</a:t>
                      </a:r>
                    </a:p>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err="1">
                          <a:solidFill>
                            <a:schemeClr val="tx2"/>
                          </a:solidFill>
                          <a:latin typeface="Courier New" panose="02070309020205020404" pitchFamily="49" charset="0"/>
                          <a:ea typeface="+mn-ea"/>
                          <a:cs typeface="Courier New" panose="02070309020205020404" pitchFamily="49" charset="0"/>
                        </a:rPr>
                        <a:t>SYM_int</a:t>
                      </a:r>
                      <a:r>
                        <a:rPr lang="en-US" altLang="ko-KR" sz="1400" b="1" baseline="0" dirty="0">
                          <a:solidFill>
                            <a:schemeClr val="tx2"/>
                          </a:solidFill>
                          <a:latin typeface="Courier New" panose="02070309020205020404" pitchFamily="49" charset="0"/>
                          <a:ea typeface="+mn-ea"/>
                          <a:cs typeface="Courier New" panose="02070309020205020404" pitchFamily="49" charset="0"/>
                        </a:rPr>
                        <a:t>(</a:t>
                      </a:r>
                      <a:r>
                        <a:rPr lang="en-US" altLang="ko-KR" sz="1400" b="1" baseline="0" dirty="0" err="1">
                          <a:solidFill>
                            <a:schemeClr val="tx2"/>
                          </a:solidFill>
                          <a:latin typeface="Courier New" panose="02070309020205020404" pitchFamily="49" charset="0"/>
                          <a:ea typeface="+mn-ea"/>
                          <a:cs typeface="Courier New" panose="02070309020205020404" pitchFamily="49" charset="0"/>
                        </a:rPr>
                        <a:t>a.n</a:t>
                      </a:r>
                      <a:r>
                        <a:rPr lang="en-US" altLang="ko-KR" sz="1400" b="1" baseline="0" dirty="0">
                          <a:solidFill>
                            <a:schemeClr val="tx2"/>
                          </a:solidFill>
                          <a:latin typeface="Courier New" panose="02070309020205020404" pitchFamily="49" charset="0"/>
                          <a:ea typeface="+mn-ea"/>
                          <a:cs typeface="Courier New" panose="02070309020205020404" pitchFamily="49" charset="0"/>
                        </a:rPr>
                        <a:t>);</a:t>
                      </a:r>
                    </a:p>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err="1">
                          <a:solidFill>
                            <a:schemeClr val="tx2"/>
                          </a:solidFill>
                          <a:latin typeface="Courier New" panose="02070309020205020404" pitchFamily="49" charset="0"/>
                          <a:ea typeface="+mn-ea"/>
                          <a:cs typeface="Courier New" panose="02070309020205020404" pitchFamily="49" charset="0"/>
                        </a:rPr>
                        <a:t>a.p</a:t>
                      </a:r>
                      <a:r>
                        <a:rPr lang="en-US" altLang="ko-KR" sz="1400" b="1" baseline="0" dirty="0">
                          <a:solidFill>
                            <a:schemeClr val="tx2"/>
                          </a:solidFill>
                          <a:latin typeface="Courier New" panose="02070309020205020404" pitchFamily="49" charset="0"/>
                          <a:ea typeface="+mn-ea"/>
                          <a:cs typeface="Courier New" panose="02070309020205020404" pitchFamily="49" charset="0"/>
                        </a:rPr>
                        <a:t>=NULL;</a:t>
                      </a:r>
                      <a:endParaRPr lang="en-US" altLang="ko-KR" sz="1400" b="1" dirty="0">
                        <a:solidFill>
                          <a:schemeClr val="tx2"/>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7025">
                <a:tc>
                  <a:txBody>
                    <a:bodyPr/>
                    <a:lstStyle/>
                    <a:p>
                      <a:pPr algn="ctr" latinLnBrk="1"/>
                      <a:r>
                        <a:rPr lang="en-US" altLang="ko-KR" sz="1600" dirty="0">
                          <a:latin typeface="Calibri" panose="020F0502020204030204" pitchFamily="34" charset="0"/>
                        </a:rPr>
                        <a:t>Pointer</a:t>
                      </a:r>
                      <a:endParaRPr lang="ko-KR" altLang="en-US" sz="1600" dirty="0">
                        <a:latin typeface="Calibri" panose="020F0502020204030204" pitchFamily="34" charset="0"/>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allocate memory for a </a:t>
                      </a:r>
                      <a:r>
                        <a:rPr lang="en-US" altLang="ko-KR" sz="1600" dirty="0" err="1">
                          <a:latin typeface="Calibri" panose="020F0502020204030204" pitchFamily="34" charset="0"/>
                        </a:rPr>
                        <a:t>pointee</a:t>
                      </a:r>
                      <a:r>
                        <a:rPr lang="en-US" altLang="ko-KR" sz="1600" dirty="0">
                          <a:latin typeface="Calibri" panose="020F0502020204030204" pitchFamily="34" charset="0"/>
                        </a:rPr>
                        <a:t> and set a symbolic value of corresponding type of the </a:t>
                      </a:r>
                      <a:r>
                        <a:rPr lang="en-US" altLang="ko-KR" sz="1600" dirty="0" err="1">
                          <a:latin typeface="Calibri" panose="020F0502020204030204" pitchFamily="34" charset="0"/>
                        </a:rPr>
                        <a:t>pointee</a:t>
                      </a:r>
                      <a:endParaRPr lang="en-US" altLang="ko-KR" sz="1600" dirty="0">
                        <a:latin typeface="Calibri" panose="020F0502020204030204" pitchFamily="34" charset="0"/>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dirty="0" err="1">
                          <a:latin typeface="Courier New" panose="02070309020205020404" pitchFamily="49" charset="0"/>
                          <a:ea typeface="+mn-ea"/>
                          <a:cs typeface="Courier New" panose="02070309020205020404" pitchFamily="49" charset="0"/>
                        </a:rPr>
                        <a:t>int</a:t>
                      </a:r>
                      <a:r>
                        <a:rPr lang="en-US" altLang="ko-KR" sz="1400" dirty="0">
                          <a:latin typeface="Courier New" panose="02070309020205020404" pitchFamily="49" charset="0"/>
                          <a:ea typeface="+mn-ea"/>
                          <a:cs typeface="Courier New" panose="02070309020205020404" pitchFamily="49" charset="0"/>
                        </a:rPr>
                        <a:t> *a;</a:t>
                      </a:r>
                    </a:p>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2"/>
                          </a:solidFill>
                          <a:latin typeface="Courier New" panose="02070309020205020404" pitchFamily="49" charset="0"/>
                          <a:ea typeface="+mn-ea"/>
                          <a:cs typeface="Courier New" panose="02070309020205020404" pitchFamily="49" charset="0"/>
                        </a:rPr>
                        <a:t>a = </a:t>
                      </a:r>
                      <a:r>
                        <a:rPr lang="en-US" altLang="ko-KR" sz="1400" b="1" dirty="0" err="1">
                          <a:solidFill>
                            <a:schemeClr val="tx2"/>
                          </a:solidFill>
                          <a:latin typeface="Courier New" panose="02070309020205020404" pitchFamily="49" charset="0"/>
                          <a:ea typeface="+mn-ea"/>
                          <a:cs typeface="Courier New" panose="02070309020205020404" pitchFamily="49" charset="0"/>
                        </a:rPr>
                        <a:t>malloc</a:t>
                      </a:r>
                      <a:r>
                        <a:rPr lang="en-US" altLang="ko-KR" sz="1400" b="1" dirty="0">
                          <a:solidFill>
                            <a:schemeClr val="tx2"/>
                          </a:solidFill>
                          <a:latin typeface="Courier New" panose="02070309020205020404" pitchFamily="49" charset="0"/>
                          <a:ea typeface="+mn-ea"/>
                          <a:cs typeface="Courier New" panose="02070309020205020404" pitchFamily="49" charset="0"/>
                        </a:rPr>
                        <a:t>(</a:t>
                      </a:r>
                      <a:r>
                        <a:rPr lang="en-US" altLang="ko-KR" sz="1400" b="1" dirty="0" err="1">
                          <a:solidFill>
                            <a:schemeClr val="tx2"/>
                          </a:solidFill>
                          <a:latin typeface="Courier New" panose="02070309020205020404" pitchFamily="49" charset="0"/>
                          <a:ea typeface="+mn-ea"/>
                          <a:cs typeface="Courier New" panose="02070309020205020404" pitchFamily="49" charset="0"/>
                        </a:rPr>
                        <a:t>sizeof</a:t>
                      </a:r>
                      <a:r>
                        <a:rPr lang="en-US" altLang="ko-KR" sz="1400" b="1" dirty="0">
                          <a:solidFill>
                            <a:schemeClr val="tx2"/>
                          </a:solidFill>
                          <a:latin typeface="Courier New" panose="02070309020205020404" pitchFamily="49" charset="0"/>
                          <a:ea typeface="+mn-ea"/>
                          <a:cs typeface="Courier New" panose="02070309020205020404" pitchFamily="49" charset="0"/>
                        </a:rPr>
                        <a:t>(</a:t>
                      </a:r>
                      <a:r>
                        <a:rPr lang="en-US" altLang="ko-KR" sz="1400" b="1" dirty="0" err="1">
                          <a:solidFill>
                            <a:schemeClr val="tx2"/>
                          </a:solidFill>
                          <a:latin typeface="Courier New" panose="02070309020205020404" pitchFamily="49" charset="0"/>
                          <a:ea typeface="+mn-ea"/>
                          <a:cs typeface="Courier New" panose="02070309020205020404" pitchFamily="49" charset="0"/>
                        </a:rPr>
                        <a:t>int</a:t>
                      </a:r>
                      <a:r>
                        <a:rPr lang="en-US" altLang="ko-KR" sz="1400" b="1" dirty="0">
                          <a:solidFill>
                            <a:schemeClr val="tx2"/>
                          </a:solidFill>
                          <a:latin typeface="Courier New" panose="02070309020205020404" pitchFamily="49" charset="0"/>
                          <a:ea typeface="+mn-ea"/>
                          <a:cs typeface="Courier New" panose="02070309020205020404" pitchFamily="49" charset="0"/>
                        </a:rPr>
                        <a:t>));</a:t>
                      </a:r>
                    </a:p>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2"/>
                          </a:solidFill>
                          <a:latin typeface="Courier New" panose="02070309020205020404" pitchFamily="49" charset="0"/>
                          <a:ea typeface="+mn-ea"/>
                          <a:cs typeface="Courier New" panose="02070309020205020404" pitchFamily="49" charset="0"/>
                        </a:rPr>
                        <a:t>SYM_int</a:t>
                      </a:r>
                      <a:r>
                        <a:rPr lang="en-US" altLang="ko-KR" sz="1400" b="1" dirty="0">
                          <a:solidFill>
                            <a:schemeClr val="tx2"/>
                          </a:solidFill>
                          <a:latin typeface="Courier New" panose="02070309020205020404" pitchFamily="49" charset="0"/>
                          <a:ea typeface="+mn-ea"/>
                          <a:cs typeface="Courier New" panose="020703090202050204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498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Unit Test Driver/Stub Generator(2/2)</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13</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400" dirty="0"/>
              <a:t>Example of an automatically generated unit-test driver</a:t>
            </a:r>
            <a:endParaRPr lang="ko-KR" altLang="en-US" sz="24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
        <p:nvSpPr>
          <p:cNvPr id="7" name="TextBox 6"/>
          <p:cNvSpPr txBox="1"/>
          <p:nvPr/>
        </p:nvSpPr>
        <p:spPr>
          <a:xfrm>
            <a:off x="467544" y="1906951"/>
            <a:ext cx="4333056" cy="3970318"/>
          </a:xfrm>
          <a:prstGeom prst="rect">
            <a:avLst/>
          </a:prstGeom>
          <a:noFill/>
        </p:spPr>
        <p:txBody>
          <a:bodyPr wrap="square" rtlCol="0">
            <a:spAutoFit/>
          </a:bodyPr>
          <a:lstStyle/>
          <a:p>
            <a:r>
              <a:rPr lang="en-US" altLang="ko-KR" sz="1400" dirty="0">
                <a:solidFill>
                  <a:prstClr val="black"/>
                </a:solidFill>
                <a:latin typeface="Courier New" pitchFamily="49" charset="0"/>
                <a:cs typeface="Courier New" pitchFamily="49" charset="0"/>
              </a:rPr>
              <a:t>01:typedef </a:t>
            </a:r>
            <a:r>
              <a:rPr lang="en-US" altLang="ko-KR" sz="1400" dirty="0" err="1">
                <a:solidFill>
                  <a:prstClr val="black"/>
                </a:solidFill>
                <a:latin typeface="Courier New" pitchFamily="49" charset="0"/>
                <a:cs typeface="Courier New" pitchFamily="49" charset="0"/>
              </a:rPr>
              <a:t>struct</a:t>
            </a:r>
            <a:r>
              <a:rPr lang="en-US" altLang="ko-KR" sz="1400" dirty="0">
                <a:solidFill>
                  <a:prstClr val="black"/>
                </a:solidFill>
                <a:latin typeface="Courier New" pitchFamily="49" charset="0"/>
                <a:cs typeface="Courier New" pitchFamily="49" charset="0"/>
              </a:rPr>
              <a:t> Node_{</a:t>
            </a:r>
          </a:p>
          <a:p>
            <a:r>
              <a:rPr lang="en-US" altLang="ko-KR" sz="1400" dirty="0">
                <a:solidFill>
                  <a:prstClr val="black"/>
                </a:solidFill>
                <a:latin typeface="Courier New" pitchFamily="49" charset="0"/>
                <a:cs typeface="Courier New" pitchFamily="49" charset="0"/>
              </a:rPr>
              <a:t>02:  char c;</a:t>
            </a:r>
          </a:p>
          <a:p>
            <a:r>
              <a:rPr lang="en-US" altLang="ko-KR" sz="1400" dirty="0">
                <a:solidFill>
                  <a:prstClr val="black"/>
                </a:solidFill>
                <a:latin typeface="Courier New" pitchFamily="49" charset="0"/>
                <a:cs typeface="Courier New" pitchFamily="49" charset="0"/>
              </a:rPr>
              <a:t>03:  </a:t>
            </a:r>
            <a:r>
              <a:rPr lang="en-US" altLang="ko-KR" sz="1400" dirty="0" err="1">
                <a:solidFill>
                  <a:prstClr val="black"/>
                </a:solidFill>
                <a:latin typeface="Courier New" pitchFamily="49" charset="0"/>
                <a:cs typeface="Courier New" pitchFamily="49" charset="0"/>
              </a:rPr>
              <a:t>struct</a:t>
            </a:r>
            <a:r>
              <a:rPr lang="en-US" altLang="ko-KR" sz="1400" dirty="0">
                <a:solidFill>
                  <a:prstClr val="black"/>
                </a:solidFill>
                <a:latin typeface="Courier New" pitchFamily="49" charset="0"/>
                <a:cs typeface="Courier New" pitchFamily="49" charset="0"/>
              </a:rPr>
              <a:t> Node_ *next;</a:t>
            </a:r>
          </a:p>
          <a:p>
            <a:r>
              <a:rPr lang="en-US" altLang="ko-KR" sz="1400" dirty="0">
                <a:solidFill>
                  <a:prstClr val="black"/>
                </a:solidFill>
                <a:latin typeface="Courier New" pitchFamily="49" charset="0"/>
                <a:cs typeface="Courier New" pitchFamily="49" charset="0"/>
              </a:rPr>
              <a:t>04:} Node;</a:t>
            </a:r>
          </a:p>
          <a:p>
            <a:r>
              <a:rPr lang="en-US" altLang="ko-KR" sz="1400" dirty="0">
                <a:solidFill>
                  <a:prstClr val="black"/>
                </a:solidFill>
                <a:latin typeface="Courier New" pitchFamily="49" charset="0"/>
                <a:cs typeface="Courier New" pitchFamily="49" charset="0"/>
              </a:rPr>
              <a:t>05:Node *head;</a:t>
            </a:r>
          </a:p>
          <a:p>
            <a:r>
              <a:rPr lang="en-US" altLang="ko-KR" sz="1400" b="1" dirty="0">
                <a:solidFill>
                  <a:prstClr val="black"/>
                </a:solidFill>
                <a:latin typeface="Courier New" pitchFamily="49" charset="0"/>
                <a:cs typeface="Courier New" pitchFamily="49" charset="0"/>
              </a:rPr>
              <a:t>06:// Target unit-under-test</a:t>
            </a:r>
          </a:p>
          <a:p>
            <a:r>
              <a:rPr lang="en-US" altLang="ko-KR" sz="1400" dirty="0">
                <a:solidFill>
                  <a:prstClr val="black"/>
                </a:solidFill>
                <a:latin typeface="Courier New" pitchFamily="49" charset="0"/>
                <a:cs typeface="Courier New" pitchFamily="49" charset="0"/>
              </a:rPr>
              <a:t>07:void </a:t>
            </a:r>
            <a:r>
              <a:rPr lang="en-US" altLang="ko-KR" sz="1400" dirty="0" err="1">
                <a:solidFill>
                  <a:prstClr val="black"/>
                </a:solidFill>
                <a:latin typeface="Courier New" pitchFamily="49" charset="0"/>
                <a:cs typeface="Courier New" pitchFamily="49" charset="0"/>
              </a:rPr>
              <a:t>add_last</a:t>
            </a:r>
            <a:r>
              <a:rPr lang="en-US" altLang="ko-KR" sz="1400" dirty="0">
                <a:solidFill>
                  <a:prstClr val="black"/>
                </a:solidFill>
                <a:latin typeface="Courier New" pitchFamily="49" charset="0"/>
                <a:cs typeface="Courier New" pitchFamily="49" charset="0"/>
              </a:rPr>
              <a:t>(char v){</a:t>
            </a:r>
          </a:p>
          <a:p>
            <a:r>
              <a:rPr lang="en-US" altLang="ko-KR" sz="1400" dirty="0">
                <a:solidFill>
                  <a:prstClr val="black"/>
                </a:solidFill>
                <a:latin typeface="Courier New" pitchFamily="49" charset="0"/>
                <a:cs typeface="Courier New" pitchFamily="49" charset="0"/>
              </a:rPr>
              <a:t>08:  // add a new node containing v</a:t>
            </a:r>
          </a:p>
          <a:p>
            <a:r>
              <a:rPr lang="en-US" altLang="ko-KR" sz="1400" dirty="0">
                <a:solidFill>
                  <a:prstClr val="black"/>
                </a:solidFill>
                <a:latin typeface="Courier New" pitchFamily="49" charset="0"/>
                <a:cs typeface="Courier New" pitchFamily="49" charset="0"/>
              </a:rPr>
              <a:t>09:  // to the end of the linked list</a:t>
            </a:r>
          </a:p>
          <a:p>
            <a:r>
              <a:rPr lang="en-US" altLang="ko-KR" sz="1400" dirty="0">
                <a:solidFill>
                  <a:prstClr val="black"/>
                </a:solidFill>
                <a:latin typeface="Courier New" pitchFamily="49" charset="0"/>
                <a:cs typeface="Courier New" pitchFamily="49" charset="0"/>
              </a:rPr>
              <a:t>10:  ...}</a:t>
            </a:r>
          </a:p>
          <a:p>
            <a:r>
              <a:rPr lang="en-US" altLang="ko-KR" sz="1400" b="1" dirty="0">
                <a:solidFill>
                  <a:prstClr val="black"/>
                </a:solidFill>
                <a:latin typeface="Courier New" pitchFamily="49" charset="0"/>
                <a:cs typeface="Courier New" pitchFamily="49" charset="0"/>
              </a:rPr>
              <a:t>11:// Test driver for the target unit</a:t>
            </a:r>
          </a:p>
          <a:p>
            <a:r>
              <a:rPr lang="en-US" altLang="ko-KR" sz="1400" dirty="0">
                <a:solidFill>
                  <a:prstClr val="black"/>
                </a:solidFill>
                <a:latin typeface="Courier New" pitchFamily="49" charset="0"/>
                <a:cs typeface="Courier New" pitchFamily="49" charset="0"/>
              </a:rPr>
              <a:t>12:void </a:t>
            </a:r>
            <a:r>
              <a:rPr lang="en-US" altLang="ko-KR" sz="1400" dirty="0" err="1">
                <a:solidFill>
                  <a:prstClr val="black"/>
                </a:solidFill>
                <a:latin typeface="Courier New" pitchFamily="49" charset="0"/>
                <a:cs typeface="Courier New" pitchFamily="49" charset="0"/>
              </a:rPr>
              <a:t>test_add_last</a:t>
            </a:r>
            <a:r>
              <a:rPr lang="en-US" altLang="ko-KR" sz="1400" dirty="0">
                <a:solidFill>
                  <a:prstClr val="black"/>
                </a:solidFill>
                <a:latin typeface="Courier New" pitchFamily="49" charset="0"/>
                <a:cs typeface="Courier New" pitchFamily="49" charset="0"/>
              </a:rPr>
              <a:t>(){</a:t>
            </a:r>
          </a:p>
          <a:p>
            <a:r>
              <a:rPr lang="en-US" altLang="ko-KR" sz="1400" dirty="0">
                <a:solidFill>
                  <a:prstClr val="black"/>
                </a:solidFill>
                <a:latin typeface="Courier New" pitchFamily="49" charset="0"/>
                <a:cs typeface="Courier New" pitchFamily="49" charset="0"/>
              </a:rPr>
              <a:t>13:  char v1;</a:t>
            </a:r>
          </a:p>
          <a:p>
            <a:r>
              <a:rPr lang="en-US" altLang="ko-KR" sz="1400" dirty="0">
                <a:solidFill>
                  <a:prstClr val="black"/>
                </a:solidFill>
                <a:latin typeface="Courier New" pitchFamily="49" charset="0"/>
                <a:cs typeface="Courier New" pitchFamily="49" charset="0"/>
              </a:rPr>
              <a:t>14:  head = </a:t>
            </a:r>
            <a:r>
              <a:rPr lang="en-US" altLang="ko-KR" sz="1400" dirty="0" err="1">
                <a:solidFill>
                  <a:prstClr val="black"/>
                </a:solidFill>
                <a:latin typeface="Courier New" pitchFamily="49" charset="0"/>
                <a:cs typeface="Courier New" pitchFamily="49" charset="0"/>
              </a:rPr>
              <a:t>malloc</a:t>
            </a:r>
            <a:r>
              <a:rPr lang="en-US" altLang="ko-KR" sz="1400" dirty="0">
                <a:solidFill>
                  <a:prstClr val="black"/>
                </a:solidFill>
                <a:latin typeface="Courier New" pitchFamily="49" charset="0"/>
                <a:cs typeface="Courier New" pitchFamily="49" charset="0"/>
              </a:rPr>
              <a:t>(</a:t>
            </a:r>
            <a:r>
              <a:rPr lang="en-US" altLang="ko-KR" sz="1400" dirty="0" err="1">
                <a:solidFill>
                  <a:prstClr val="black"/>
                </a:solidFill>
                <a:latin typeface="Courier New" pitchFamily="49" charset="0"/>
                <a:cs typeface="Courier New" pitchFamily="49" charset="0"/>
              </a:rPr>
              <a:t>sizeof</a:t>
            </a:r>
            <a:r>
              <a:rPr lang="en-US" altLang="ko-KR" sz="1400" dirty="0">
                <a:solidFill>
                  <a:prstClr val="black"/>
                </a:solidFill>
                <a:latin typeface="Courier New" pitchFamily="49" charset="0"/>
                <a:cs typeface="Courier New" pitchFamily="49" charset="0"/>
              </a:rPr>
              <a:t>(Node));</a:t>
            </a:r>
          </a:p>
          <a:p>
            <a:r>
              <a:rPr lang="en-US" altLang="ko-KR" sz="1400" dirty="0">
                <a:solidFill>
                  <a:prstClr val="black"/>
                </a:solidFill>
                <a:latin typeface="Courier New" pitchFamily="49" charset="0"/>
                <a:cs typeface="Courier New" pitchFamily="49" charset="0"/>
              </a:rPr>
              <a:t>15:  </a:t>
            </a:r>
            <a:r>
              <a:rPr lang="en-US" altLang="ko-KR" sz="1400" dirty="0" err="1">
                <a:solidFill>
                  <a:prstClr val="black"/>
                </a:solidFill>
                <a:latin typeface="Courier New" pitchFamily="49" charset="0"/>
                <a:cs typeface="Courier New" pitchFamily="49" charset="0"/>
              </a:rPr>
              <a:t>SYM_char</a:t>
            </a:r>
            <a:r>
              <a:rPr lang="en-US" altLang="ko-KR" sz="1400" dirty="0">
                <a:solidFill>
                  <a:prstClr val="black"/>
                </a:solidFill>
                <a:latin typeface="Courier New" pitchFamily="49" charset="0"/>
                <a:cs typeface="Courier New" pitchFamily="49" charset="0"/>
              </a:rPr>
              <a:t>(head-&gt;c);</a:t>
            </a:r>
          </a:p>
          <a:p>
            <a:r>
              <a:rPr lang="en-US" altLang="ko-KR" sz="1400" dirty="0">
                <a:solidFill>
                  <a:prstClr val="black"/>
                </a:solidFill>
                <a:latin typeface="Courier New" pitchFamily="49" charset="0"/>
                <a:cs typeface="Courier New" pitchFamily="49" charset="0"/>
              </a:rPr>
              <a:t>16:  head-&gt;next = NULL;</a:t>
            </a:r>
          </a:p>
          <a:p>
            <a:r>
              <a:rPr lang="en-US" altLang="ko-KR" sz="1400" dirty="0">
                <a:solidFill>
                  <a:prstClr val="black"/>
                </a:solidFill>
                <a:latin typeface="Courier New" pitchFamily="49" charset="0"/>
                <a:cs typeface="Courier New" pitchFamily="49" charset="0"/>
              </a:rPr>
              <a:t>17:  </a:t>
            </a:r>
            <a:r>
              <a:rPr lang="en-US" altLang="ko-KR" sz="1400" dirty="0" err="1">
                <a:solidFill>
                  <a:prstClr val="black"/>
                </a:solidFill>
                <a:latin typeface="Courier New" pitchFamily="49" charset="0"/>
                <a:cs typeface="Courier New" pitchFamily="49" charset="0"/>
              </a:rPr>
              <a:t>SYM_char</a:t>
            </a:r>
            <a:r>
              <a:rPr lang="en-US" altLang="ko-KR" sz="1400" dirty="0">
                <a:solidFill>
                  <a:prstClr val="black"/>
                </a:solidFill>
                <a:latin typeface="Courier New" pitchFamily="49" charset="0"/>
                <a:cs typeface="Courier New" pitchFamily="49" charset="0"/>
              </a:rPr>
              <a:t>(v1);</a:t>
            </a:r>
          </a:p>
          <a:p>
            <a:r>
              <a:rPr lang="en-US" altLang="ko-KR" sz="1400" dirty="0">
                <a:solidFill>
                  <a:prstClr val="black"/>
                </a:solidFill>
                <a:latin typeface="Courier New" pitchFamily="49" charset="0"/>
                <a:cs typeface="Courier New" pitchFamily="49" charset="0"/>
              </a:rPr>
              <a:t>18:  </a:t>
            </a:r>
            <a:r>
              <a:rPr lang="en-US" altLang="ko-KR" sz="1400" dirty="0" err="1">
                <a:solidFill>
                  <a:prstClr val="black"/>
                </a:solidFill>
                <a:latin typeface="Courier New" pitchFamily="49" charset="0"/>
                <a:cs typeface="Courier New" pitchFamily="49" charset="0"/>
              </a:rPr>
              <a:t>add_last</a:t>
            </a:r>
            <a:r>
              <a:rPr lang="en-US" altLang="ko-KR" sz="1400" dirty="0">
                <a:solidFill>
                  <a:prstClr val="black"/>
                </a:solidFill>
                <a:latin typeface="Courier New" pitchFamily="49" charset="0"/>
                <a:cs typeface="Courier New" pitchFamily="49" charset="0"/>
              </a:rPr>
              <a:t>(v1); }</a:t>
            </a:r>
            <a:endParaRPr lang="ko-KR" altLang="en-US" sz="1400" dirty="0">
              <a:solidFill>
                <a:prstClr val="black"/>
              </a:solidFill>
              <a:latin typeface="Courier New" pitchFamily="49" charset="0"/>
              <a:cs typeface="Courier New" pitchFamily="49" charset="0"/>
            </a:endParaRPr>
          </a:p>
        </p:txBody>
      </p:sp>
      <p:sp>
        <p:nvSpPr>
          <p:cNvPr id="9" name="직사각형 8"/>
          <p:cNvSpPr/>
          <p:nvPr/>
        </p:nvSpPr>
        <p:spPr>
          <a:xfrm>
            <a:off x="5868145" y="3491128"/>
            <a:ext cx="2703553" cy="2386144"/>
          </a:xfrm>
          <a:prstGeom prst="rect">
            <a:avLst/>
          </a:prstGeom>
          <a:ln/>
        </p:spPr>
        <p:style>
          <a:lnRef idx="2">
            <a:schemeClr val="accent1"/>
          </a:lnRef>
          <a:fillRef idx="1">
            <a:schemeClr val="lt1"/>
          </a:fillRef>
          <a:effectRef idx="0">
            <a:schemeClr val="accent1"/>
          </a:effectRef>
          <a:fontRef idx="minor">
            <a:schemeClr val="dk1"/>
          </a:fontRef>
        </p:style>
        <p:txBody>
          <a:bodyPr wrap="square" lIns="36000" tIns="36000" rIns="36000" bIns="36000" rtlCol="0" anchor="ctr">
            <a:noAutofit/>
          </a:bodyPr>
          <a:lstStyle/>
          <a:p>
            <a:pPr algn="ctr"/>
            <a:endParaRPr lang="ko-KR" altLang="en-US" sz="1400" dirty="0">
              <a:solidFill>
                <a:prstClr val="black"/>
              </a:solidFill>
              <a:latin typeface="맑은 고딕" panose="020B0503020000020004" pitchFamily="50" charset="-127"/>
            </a:endParaRPr>
          </a:p>
        </p:txBody>
      </p:sp>
      <p:sp>
        <p:nvSpPr>
          <p:cNvPr id="10" name="TextBox 9"/>
          <p:cNvSpPr txBox="1"/>
          <p:nvPr/>
        </p:nvSpPr>
        <p:spPr bwMode="auto">
          <a:xfrm>
            <a:off x="6503094" y="3131088"/>
            <a:ext cx="1433653" cy="288147"/>
          </a:xfrm>
          <a:prstGeom prst="rect">
            <a:avLst/>
          </a:prstGeom>
          <a:noFill/>
          <a:ln w="9525">
            <a:noFill/>
            <a:miter lim="800000"/>
            <a:headEnd/>
            <a:tailEnd/>
          </a:ln>
        </p:spPr>
        <p:txBody>
          <a:bodyPr vert="horz" wrap="none" lIns="36000" tIns="36000" rIns="36000" bIns="36000" numCol="1" rtlCol="0" anchor="ctr" anchorCtr="0" compatLnSpc="1">
            <a:prstTxWarp prst="textNoShape">
              <a:avLst/>
            </a:prstTxWarp>
            <a:spAutoFit/>
          </a:bodyPr>
          <a:lstStyle/>
          <a:p>
            <a:pPr algn="ctr" eaLnBrk="0" fontAlgn="base" latinLnBrk="1" hangingPunct="0">
              <a:spcBef>
                <a:spcPct val="0"/>
              </a:spcBef>
              <a:spcAft>
                <a:spcPct val="0"/>
              </a:spcAft>
            </a:pPr>
            <a:r>
              <a:rPr kumimoji="1" lang="en-US" altLang="ko-KR" sz="1400" b="1" kern="0" dirty="0">
                <a:solidFill>
                  <a:prstClr val="black"/>
                </a:solidFill>
                <a:latin typeface="맑은 고딕" panose="020B0503020000020004" pitchFamily="50" charset="-127"/>
                <a:cs typeface="+mj-cs"/>
              </a:rPr>
              <a:t>Unit Test Driver</a:t>
            </a:r>
            <a:endParaRPr kumimoji="1" lang="ko-KR" altLang="en-US" sz="1400" b="1" kern="0" dirty="0" err="1">
              <a:solidFill>
                <a:prstClr val="black"/>
              </a:solidFill>
              <a:latin typeface="맑은 고딕" panose="020B0503020000020004" pitchFamily="50" charset="-127"/>
              <a:cs typeface="+mj-cs"/>
            </a:endParaRPr>
          </a:p>
        </p:txBody>
      </p:sp>
      <p:sp>
        <p:nvSpPr>
          <p:cNvPr id="11" name="직사각형 10"/>
          <p:cNvSpPr/>
          <p:nvPr/>
        </p:nvSpPr>
        <p:spPr>
          <a:xfrm>
            <a:off x="6084169" y="3707152"/>
            <a:ext cx="2318037" cy="1155512"/>
          </a:xfrm>
          <a:prstGeom prst="rect">
            <a:avLst/>
          </a:prstGeom>
          <a:ln/>
        </p:spPr>
        <p:style>
          <a:lnRef idx="2">
            <a:schemeClr val="accent1"/>
          </a:lnRef>
          <a:fillRef idx="1">
            <a:schemeClr val="lt1"/>
          </a:fillRef>
          <a:effectRef idx="0">
            <a:schemeClr val="accent1"/>
          </a:effectRef>
          <a:fontRef idx="minor">
            <a:schemeClr val="dk1"/>
          </a:fontRef>
        </p:style>
        <p:txBody>
          <a:bodyPr wrap="square" lIns="36000" tIns="36000" rIns="36000" bIns="36000" rtlCol="0" anchor="ctr">
            <a:noAutofit/>
          </a:bodyPr>
          <a:lstStyle/>
          <a:p>
            <a:pPr algn="ctr"/>
            <a:r>
              <a:rPr lang="en-US" altLang="ko-KR" sz="1400" dirty="0">
                <a:solidFill>
                  <a:prstClr val="black"/>
                </a:solidFill>
                <a:latin typeface="맑은 고딕" panose="020B0503020000020004" pitchFamily="50" charset="-127"/>
              </a:rPr>
              <a:t>Generate symbolic inputs for global variables and a parameter</a:t>
            </a:r>
          </a:p>
        </p:txBody>
      </p:sp>
      <p:sp>
        <p:nvSpPr>
          <p:cNvPr id="12" name="직사각형 11"/>
          <p:cNvSpPr/>
          <p:nvPr/>
        </p:nvSpPr>
        <p:spPr>
          <a:xfrm>
            <a:off x="6084169" y="5075305"/>
            <a:ext cx="2318037" cy="523439"/>
          </a:xfrm>
          <a:prstGeom prst="rect">
            <a:avLst/>
          </a:prstGeom>
          <a:ln/>
        </p:spPr>
        <p:style>
          <a:lnRef idx="2">
            <a:schemeClr val="accent1"/>
          </a:lnRef>
          <a:fillRef idx="1">
            <a:schemeClr val="lt1"/>
          </a:fillRef>
          <a:effectRef idx="0">
            <a:schemeClr val="accent1"/>
          </a:effectRef>
          <a:fontRef idx="minor">
            <a:schemeClr val="dk1"/>
          </a:fontRef>
        </p:style>
        <p:txBody>
          <a:bodyPr wrap="square" lIns="36000" tIns="36000" rIns="36000" bIns="36000" rtlCol="0" anchor="ctr">
            <a:noAutofit/>
          </a:bodyPr>
          <a:lstStyle/>
          <a:p>
            <a:pPr algn="ctr"/>
            <a:r>
              <a:rPr lang="en-US" altLang="ko-KR" sz="1400" dirty="0">
                <a:solidFill>
                  <a:prstClr val="black"/>
                </a:solidFill>
                <a:latin typeface="맑은 고딕" panose="020B0503020000020004" pitchFamily="50" charset="-127"/>
              </a:rPr>
              <a:t>Call target function</a:t>
            </a:r>
            <a:endParaRPr lang="ko-KR" altLang="en-US" sz="1400" dirty="0">
              <a:solidFill>
                <a:prstClr val="black"/>
              </a:solidFill>
              <a:latin typeface="맑은 고딕" panose="020B0503020000020004" pitchFamily="50" charset="-127"/>
            </a:endParaRPr>
          </a:p>
        </p:txBody>
      </p:sp>
      <p:sp>
        <p:nvSpPr>
          <p:cNvPr id="13" name="직사각형 12"/>
          <p:cNvSpPr/>
          <p:nvPr/>
        </p:nvSpPr>
        <p:spPr>
          <a:xfrm>
            <a:off x="539552" y="4077069"/>
            <a:ext cx="4104456" cy="1502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14" name="직선 화살표 연결선 13"/>
          <p:cNvCxnSpPr>
            <a:stCxn id="11" idx="2"/>
            <a:endCxn id="12" idx="0"/>
          </p:cNvCxnSpPr>
          <p:nvPr/>
        </p:nvCxnSpPr>
        <p:spPr>
          <a:xfrm>
            <a:off x="7243188" y="4862664"/>
            <a:ext cx="0" cy="2126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flipV="1">
            <a:off x="4644008" y="3707152"/>
            <a:ext cx="1440161" cy="3699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flipV="1">
            <a:off x="4644008" y="4838241"/>
            <a:ext cx="1440161" cy="74111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535863" y="5610444"/>
            <a:ext cx="4104456" cy="1849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18" name="직선 연결선 17"/>
          <p:cNvCxnSpPr/>
          <p:nvPr/>
        </p:nvCxnSpPr>
        <p:spPr>
          <a:xfrm flipV="1">
            <a:off x="4640319" y="5579359"/>
            <a:ext cx="1440161" cy="20979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flipV="1">
            <a:off x="4644008" y="5075305"/>
            <a:ext cx="1440161" cy="54040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오른쪽 중괄호 19"/>
          <p:cNvSpPr/>
          <p:nvPr/>
        </p:nvSpPr>
        <p:spPr>
          <a:xfrm>
            <a:off x="4211960" y="4427231"/>
            <a:ext cx="288032" cy="781569"/>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sp>
        <p:nvSpPr>
          <p:cNvPr id="21" name="TextBox 20"/>
          <p:cNvSpPr txBox="1"/>
          <p:nvPr/>
        </p:nvSpPr>
        <p:spPr>
          <a:xfrm>
            <a:off x="4640319" y="4494849"/>
            <a:ext cx="1368152" cy="646331"/>
          </a:xfrm>
          <a:prstGeom prst="rect">
            <a:avLst/>
          </a:prstGeom>
          <a:noFill/>
        </p:spPr>
        <p:txBody>
          <a:bodyPr wrap="square" rtlCol="0">
            <a:spAutoFit/>
          </a:bodyPr>
          <a:lstStyle/>
          <a:p>
            <a:r>
              <a:rPr lang="en-US" altLang="ko-KR" dirty="0">
                <a:solidFill>
                  <a:prstClr val="black"/>
                </a:solidFill>
              </a:rPr>
              <a:t>Set global variables</a:t>
            </a:r>
            <a:endParaRPr lang="ko-KR" altLang="en-US" dirty="0">
              <a:solidFill>
                <a:prstClr val="black"/>
              </a:solidFill>
            </a:endParaRPr>
          </a:p>
        </p:txBody>
      </p:sp>
      <p:sp>
        <p:nvSpPr>
          <p:cNvPr id="22" name="오른쪽 중괄호 21"/>
          <p:cNvSpPr/>
          <p:nvPr/>
        </p:nvSpPr>
        <p:spPr>
          <a:xfrm>
            <a:off x="2843808" y="5381028"/>
            <a:ext cx="288032" cy="16906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endParaRPr>
          </a:p>
        </p:txBody>
      </p:sp>
      <p:sp>
        <p:nvSpPr>
          <p:cNvPr id="23" name="TextBox 22"/>
          <p:cNvSpPr txBox="1"/>
          <p:nvPr/>
        </p:nvSpPr>
        <p:spPr>
          <a:xfrm>
            <a:off x="3059832" y="5218998"/>
            <a:ext cx="1692188" cy="369332"/>
          </a:xfrm>
          <a:prstGeom prst="rect">
            <a:avLst/>
          </a:prstGeom>
          <a:noFill/>
        </p:spPr>
        <p:txBody>
          <a:bodyPr wrap="square" rtlCol="0">
            <a:spAutoFit/>
          </a:bodyPr>
          <a:lstStyle/>
          <a:p>
            <a:r>
              <a:rPr lang="en-US" altLang="ko-KR" dirty="0">
                <a:solidFill>
                  <a:prstClr val="black"/>
                </a:solidFill>
              </a:rPr>
              <a:t>Set parameter</a:t>
            </a:r>
            <a:endParaRPr lang="ko-KR" altLang="en-US" dirty="0">
              <a:solidFill>
                <a:prstClr val="black"/>
              </a:solidFill>
            </a:endParaRPr>
          </a:p>
        </p:txBody>
      </p:sp>
    </p:spTree>
    <p:extLst>
      <p:ext uri="{BB962C8B-B14F-4D97-AF65-F5344CB8AC3E}">
        <p14:creationId xmlns:p14="http://schemas.microsoft.com/office/powerpoint/2010/main" val="352596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Pre-processor Module</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14</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dirty="0"/>
              <a:t>The pre-processor module inserts probes for three heuristics </a:t>
            </a:r>
            <a:r>
              <a:rPr lang="en-US" altLang="ko-KR" b="1" dirty="0">
                <a:solidFill>
                  <a:srgbClr val="FF0000"/>
                </a:solidFill>
              </a:rPr>
              <a:t>to improve bug detection precision</a:t>
            </a:r>
          </a:p>
          <a:p>
            <a:pPr marL="971550" lvl="1" indent="-514350">
              <a:buFont typeface="+mj-lt"/>
              <a:buAutoNum type="arabicPeriod"/>
            </a:pPr>
            <a:r>
              <a:rPr lang="en-US" altLang="ko-KR" dirty="0"/>
              <a:t> </a:t>
            </a:r>
            <a:r>
              <a:rPr lang="en-US" altLang="ko-KR" dirty="0">
                <a:latin typeface="Courier New" pitchFamily="49" charset="0"/>
                <a:cs typeface="Courier New" pitchFamily="49" charset="0"/>
              </a:rPr>
              <a:t>assert()</a:t>
            </a:r>
            <a:r>
              <a:rPr lang="en-US" altLang="ko-KR" dirty="0"/>
              <a:t>insertion to detect more bugs</a:t>
            </a:r>
          </a:p>
          <a:p>
            <a:pPr marL="971550" lvl="1" indent="-514350">
              <a:buFont typeface="+mj-lt"/>
              <a:buAutoNum type="arabicPeriod"/>
            </a:pPr>
            <a:r>
              <a:rPr lang="en-US" altLang="ko-KR" dirty="0"/>
              <a:t>Scoring of alarms to reduce false alarms</a:t>
            </a:r>
          </a:p>
          <a:p>
            <a:pPr marL="971550" lvl="1" indent="-514350">
              <a:buFont typeface="+mj-lt"/>
              <a:buAutoNum type="arabicPeriod"/>
            </a:pPr>
            <a:r>
              <a:rPr lang="en-US" altLang="ko-KR" dirty="0">
                <a:solidFill>
                  <a:schemeClr val="bg1">
                    <a:lumMod val="65000"/>
                  </a:schemeClr>
                </a:solidFill>
              </a:rPr>
              <a:t>Pre-conditions insertion to reduce false alarms</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89498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600" dirty="0"/>
              <a:t>Unit-testing Strategy to Reduce False Alarms </a:t>
            </a:r>
            <a:endParaRPr lang="ko-KR" altLang="en-US" sz="3600"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15</a:t>
            </a:fld>
            <a:r>
              <a:rPr lang="en-US" altLang="ko-KR" dirty="0"/>
              <a:t>/23</a:t>
            </a:r>
            <a:endParaRPr lang="ko-KR" altLang="en-US" dirty="0"/>
          </a:p>
        </p:txBody>
      </p:sp>
      <p:sp>
        <p:nvSpPr>
          <p:cNvPr id="5" name="내용 개체 틀 4"/>
          <p:cNvSpPr>
            <a:spLocks noGrp="1"/>
          </p:cNvSpPr>
          <p:nvPr>
            <p:ph sz="quarter" idx="13"/>
          </p:nvPr>
        </p:nvSpPr>
        <p:spPr>
          <a:xfrm>
            <a:off x="285720" y="1214422"/>
            <a:ext cx="8678768" cy="5214974"/>
          </a:xfrm>
        </p:spPr>
        <p:txBody>
          <a:bodyPr>
            <a:noAutofit/>
          </a:bodyPr>
          <a:lstStyle/>
          <a:p>
            <a:r>
              <a:rPr lang="en-US" altLang="ko-KR" sz="2400" dirty="0"/>
              <a:t>CONBOL raises a false NPD alarm because </a:t>
            </a:r>
            <a:r>
              <a:rPr lang="en-US" altLang="ko-KR" sz="1800" dirty="0" err="1">
                <a:latin typeface="Courier New" panose="02070309020205020404" pitchFamily="49" charset="0"/>
                <a:cs typeface="Courier New" panose="02070309020205020404" pitchFamily="49" charset="0"/>
              </a:rPr>
              <a:t>ctx</a:t>
            </a:r>
            <a:r>
              <a:rPr lang="en-US" altLang="ko-KR" sz="2400" dirty="0"/>
              <a:t>(line 6) is not correctly initialized by </a:t>
            </a:r>
            <a:r>
              <a:rPr lang="en-US" altLang="ko-KR" sz="1800" dirty="0" err="1">
                <a:latin typeface="Courier New" panose="02070309020205020404" pitchFamily="49" charset="0"/>
                <a:cs typeface="Courier New" panose="02070309020205020404" pitchFamily="49" charset="0"/>
              </a:rPr>
              <a:t>init_ctx</a:t>
            </a:r>
            <a:r>
              <a:rPr lang="en-US" altLang="ko-KR" sz="1800" dirty="0">
                <a:latin typeface="Courier New" panose="02070309020205020404" pitchFamily="49" charset="0"/>
                <a:cs typeface="Courier New" panose="02070309020205020404" pitchFamily="49" charset="0"/>
              </a:rPr>
              <a:t>()</a:t>
            </a:r>
            <a:r>
              <a:rPr lang="en-US" altLang="ko-KR" sz="2400" dirty="0"/>
              <a:t>(line 8)</a:t>
            </a:r>
          </a:p>
          <a:p>
            <a:pPr lvl="1"/>
            <a:r>
              <a:rPr lang="en-US" altLang="ko-KR" sz="1800" dirty="0" err="1">
                <a:latin typeface="Courier New" panose="02070309020205020404" pitchFamily="49" charset="0"/>
                <a:cs typeface="Courier New" panose="02070309020205020404" pitchFamily="49" charset="0"/>
              </a:rPr>
              <a:t>init_ctx</a:t>
            </a:r>
            <a:r>
              <a:rPr lang="en-US" altLang="ko-KR" sz="1800" dirty="0">
                <a:latin typeface="Courier New" panose="02070309020205020404" pitchFamily="49" charset="0"/>
                <a:cs typeface="Courier New" panose="02070309020205020404" pitchFamily="49" charset="0"/>
              </a:rPr>
              <a:t>()</a:t>
            </a:r>
            <a:r>
              <a:rPr lang="en-US" altLang="ko-KR" sz="2000" dirty="0"/>
              <a:t> is replaced with a symbolic stub function</a:t>
            </a:r>
          </a:p>
          <a:p>
            <a:pPr lvl="1"/>
            <a:endParaRPr lang="en-US" altLang="ko-KR" sz="2000" dirty="0"/>
          </a:p>
          <a:p>
            <a:pPr lvl="1"/>
            <a:endParaRPr lang="en-US" altLang="ko-KR" sz="2000" dirty="0"/>
          </a:p>
          <a:p>
            <a:pPr lvl="1"/>
            <a:endParaRPr lang="en-US" altLang="ko-KR" sz="2000" dirty="0"/>
          </a:p>
          <a:p>
            <a:pPr lvl="1"/>
            <a:endParaRPr lang="en-US" altLang="ko-KR" sz="2000" dirty="0"/>
          </a:p>
          <a:p>
            <a:pPr lvl="1"/>
            <a:endParaRPr lang="en-US" altLang="ko-KR" sz="2000" dirty="0"/>
          </a:p>
          <a:p>
            <a:pPr lvl="1"/>
            <a:endParaRPr lang="en-US" altLang="ko-KR" sz="2000" dirty="0"/>
          </a:p>
          <a:p>
            <a:pPr lvl="1"/>
            <a:endParaRPr lang="en-US" altLang="ko-KR" sz="2000" dirty="0"/>
          </a:p>
          <a:p>
            <a:pPr lvl="1"/>
            <a:endParaRPr lang="en-US" altLang="ko-KR" sz="2000" dirty="0"/>
          </a:p>
          <a:p>
            <a:pPr lvl="1"/>
            <a:endParaRPr lang="en-US" altLang="ko-KR" sz="2000" dirty="0"/>
          </a:p>
          <a:p>
            <a:r>
              <a:rPr lang="en-US" altLang="ko-KR" sz="2400" dirty="0"/>
              <a:t>We are developing a technique to automatically identify sub-functions that should not be replaced with stub functions </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
        <p:nvSpPr>
          <p:cNvPr id="9" name="TextBox 8"/>
          <p:cNvSpPr txBox="1"/>
          <p:nvPr/>
        </p:nvSpPr>
        <p:spPr>
          <a:xfrm>
            <a:off x="891209" y="2276872"/>
            <a:ext cx="4800600" cy="3539430"/>
          </a:xfrm>
          <a:prstGeom prst="rect">
            <a:avLst/>
          </a:prstGeom>
          <a:noFill/>
        </p:spPr>
        <p:txBody>
          <a:bodyPr wrap="square" rtlCol="0">
            <a:spAutoFit/>
          </a:bodyPr>
          <a:lstStyle/>
          <a:p>
            <a:r>
              <a:rPr lang="en-US" altLang="ko-KR" sz="1600" dirty="0">
                <a:solidFill>
                  <a:prstClr val="black"/>
                </a:solidFill>
                <a:latin typeface="Courier New" pitchFamily="49" charset="0"/>
                <a:cs typeface="Courier New" pitchFamily="49" charset="0"/>
              </a:rPr>
              <a:t>01:int </a:t>
            </a:r>
            <a:r>
              <a:rPr lang="en-US" altLang="ko-KR" sz="1600" dirty="0" err="1">
                <a:solidFill>
                  <a:prstClr val="black"/>
                </a:solidFill>
                <a:latin typeface="Courier New" pitchFamily="49" charset="0"/>
                <a:cs typeface="Courier New" pitchFamily="49" charset="0"/>
              </a:rPr>
              <a:t>init_ctx</a:t>
            </a:r>
            <a:r>
              <a:rPr lang="en-US" altLang="ko-KR" sz="1600" dirty="0">
                <a:solidFill>
                  <a:prstClr val="black"/>
                </a:solidFill>
                <a:latin typeface="Courier New" pitchFamily="49" charset="0"/>
                <a:cs typeface="Courier New" pitchFamily="49" charset="0"/>
              </a:rPr>
              <a:t>(</a:t>
            </a:r>
            <a:r>
              <a:rPr lang="en-US" altLang="ko-KR" sz="1600" dirty="0" err="1">
                <a:solidFill>
                  <a:prstClr val="black"/>
                </a:solidFill>
                <a:latin typeface="Courier New" pitchFamily="49" charset="0"/>
                <a:cs typeface="Courier New" pitchFamily="49" charset="0"/>
              </a:rPr>
              <a:t>struct</a:t>
            </a:r>
            <a:r>
              <a:rPr lang="en-US" altLang="ko-KR" sz="1600" dirty="0">
                <a:solidFill>
                  <a:prstClr val="black"/>
                </a:solidFill>
                <a:latin typeface="Courier New" pitchFamily="49" charset="0"/>
                <a:cs typeface="Courier New" pitchFamily="49" charset="0"/>
              </a:rPr>
              <a:t> CONTEXT &amp;</a:t>
            </a:r>
            <a:r>
              <a:rPr lang="en-US" altLang="ko-KR" sz="1600" dirty="0" err="1">
                <a:solidFill>
                  <a:prstClr val="black"/>
                </a:solidFill>
                <a:latin typeface="Courier New" pitchFamily="49" charset="0"/>
                <a:cs typeface="Courier New" pitchFamily="49" charset="0"/>
              </a:rPr>
              <a:t>ctx</a:t>
            </a:r>
            <a:r>
              <a:rPr lang="en-US" altLang="ko-KR" sz="1600" dirty="0">
                <a:solidFill>
                  <a:prstClr val="black"/>
                </a:solidFill>
                <a:latin typeface="Courier New" pitchFamily="49" charset="0"/>
                <a:cs typeface="Courier New" pitchFamily="49" charset="0"/>
              </a:rPr>
              <a:t>){</a:t>
            </a:r>
          </a:p>
          <a:p>
            <a:r>
              <a:rPr lang="en-US" altLang="ko-KR" sz="1600" dirty="0">
                <a:solidFill>
                  <a:prstClr val="black"/>
                </a:solidFill>
                <a:latin typeface="Courier New" pitchFamily="49" charset="0"/>
                <a:cs typeface="Courier New" pitchFamily="49" charset="0"/>
              </a:rPr>
              <a:t>02: </a:t>
            </a:r>
            <a:r>
              <a:rPr lang="en-US" altLang="ko-KR" sz="1600" dirty="0" err="1">
                <a:solidFill>
                  <a:prstClr val="black"/>
                </a:solidFill>
                <a:latin typeface="Courier New" pitchFamily="49" charset="0"/>
                <a:cs typeface="Courier New" pitchFamily="49" charset="0"/>
              </a:rPr>
              <a:t>ctx.f</a:t>
            </a:r>
            <a:r>
              <a:rPr lang="en-US" altLang="ko-KR" sz="1600" dirty="0">
                <a:solidFill>
                  <a:prstClr val="black"/>
                </a:solidFill>
                <a:latin typeface="Courier New" pitchFamily="49" charset="0"/>
                <a:cs typeface="Courier New" pitchFamily="49" charset="0"/>
              </a:rPr>
              <a:t> = </a:t>
            </a:r>
            <a:r>
              <a:rPr lang="en-US" altLang="ko-KR" sz="1600" dirty="0" err="1">
                <a:solidFill>
                  <a:prstClr val="black"/>
                </a:solidFill>
                <a:latin typeface="Courier New" pitchFamily="49" charset="0"/>
                <a:cs typeface="Courier New" pitchFamily="49" charset="0"/>
              </a:rPr>
              <a:t>malloc</a:t>
            </a:r>
            <a:r>
              <a:rPr lang="en-US" altLang="ko-KR" sz="1600" dirty="0">
                <a:solidFill>
                  <a:prstClr val="black"/>
                </a:solidFill>
                <a:latin typeface="Courier New" pitchFamily="49" charset="0"/>
                <a:cs typeface="Courier New" pitchFamily="49" charset="0"/>
              </a:rPr>
              <a:t>(…);</a:t>
            </a:r>
          </a:p>
          <a:p>
            <a:r>
              <a:rPr lang="en-US" altLang="ko-KR" sz="1600" dirty="0">
                <a:solidFill>
                  <a:prstClr val="black"/>
                </a:solidFill>
                <a:latin typeface="Courier New" pitchFamily="49" charset="0"/>
                <a:cs typeface="Courier New" pitchFamily="49" charset="0"/>
              </a:rPr>
              <a:t>03: …</a:t>
            </a:r>
          </a:p>
          <a:p>
            <a:r>
              <a:rPr lang="en-US" altLang="ko-KR" sz="1600" dirty="0">
                <a:solidFill>
                  <a:prstClr val="black"/>
                </a:solidFill>
                <a:latin typeface="Courier New" pitchFamily="49" charset="0"/>
                <a:cs typeface="Courier New" pitchFamily="49" charset="0"/>
              </a:rPr>
              <a:t>04: return 0;}</a:t>
            </a:r>
          </a:p>
          <a:p>
            <a:r>
              <a:rPr lang="en-US" altLang="ko-KR" sz="1600" dirty="0">
                <a:solidFill>
                  <a:prstClr val="black"/>
                </a:solidFill>
                <a:latin typeface="Courier New" pitchFamily="49" charset="0"/>
                <a:cs typeface="Courier New" pitchFamily="49" charset="0"/>
              </a:rPr>
              <a:t>05:void f(){</a:t>
            </a:r>
          </a:p>
          <a:p>
            <a:r>
              <a:rPr lang="en-US" altLang="ko-KR" sz="1600" dirty="0">
                <a:solidFill>
                  <a:prstClr val="black"/>
                </a:solidFill>
                <a:latin typeface="Courier New" pitchFamily="49" charset="0"/>
                <a:cs typeface="Courier New" pitchFamily="49" charset="0"/>
              </a:rPr>
              <a:t>06:  </a:t>
            </a:r>
            <a:r>
              <a:rPr lang="en-US" altLang="ko-KR" sz="1600" b="1" dirty="0" err="1">
                <a:solidFill>
                  <a:prstClr val="black"/>
                </a:solidFill>
                <a:latin typeface="Courier New" pitchFamily="49" charset="0"/>
                <a:cs typeface="Courier New" pitchFamily="49" charset="0"/>
              </a:rPr>
              <a:t>struct</a:t>
            </a:r>
            <a:r>
              <a:rPr lang="en-US" altLang="ko-KR" sz="1600" b="1" dirty="0">
                <a:solidFill>
                  <a:prstClr val="black"/>
                </a:solidFill>
                <a:latin typeface="Courier New" pitchFamily="49" charset="0"/>
                <a:cs typeface="Courier New" pitchFamily="49" charset="0"/>
              </a:rPr>
              <a:t> CONTEXT </a:t>
            </a:r>
            <a:r>
              <a:rPr lang="en-US" altLang="ko-KR" sz="1600" b="1" dirty="0" err="1">
                <a:solidFill>
                  <a:prstClr val="black"/>
                </a:solidFill>
                <a:latin typeface="Courier New" pitchFamily="49" charset="0"/>
                <a:cs typeface="Courier New" pitchFamily="49" charset="0"/>
              </a:rPr>
              <a:t>ctx</a:t>
            </a:r>
            <a:r>
              <a:rPr lang="en-US" altLang="ko-KR" sz="1600" b="1" dirty="0">
                <a:solidFill>
                  <a:prstClr val="black"/>
                </a:solidFill>
                <a:latin typeface="Courier New" pitchFamily="49" charset="0"/>
                <a:cs typeface="Courier New" pitchFamily="49" charset="0"/>
              </a:rPr>
              <a:t>;</a:t>
            </a:r>
          </a:p>
          <a:p>
            <a:r>
              <a:rPr lang="en-US" altLang="ko-KR" sz="1600" dirty="0">
                <a:solidFill>
                  <a:prstClr val="black"/>
                </a:solidFill>
                <a:latin typeface="Courier New" pitchFamily="49" charset="0"/>
                <a:cs typeface="Courier New" pitchFamily="49" charset="0"/>
              </a:rPr>
              <a:t>07:  </a:t>
            </a:r>
            <a:r>
              <a:rPr lang="en-US" altLang="ko-KR" sz="1600" dirty="0" err="1">
                <a:solidFill>
                  <a:prstClr val="black"/>
                </a:solidFill>
                <a:latin typeface="Courier New" pitchFamily="49" charset="0"/>
                <a:cs typeface="Courier New" pitchFamily="49" charset="0"/>
              </a:rPr>
              <a:t>int</a:t>
            </a:r>
            <a:r>
              <a:rPr lang="en-US" altLang="ko-KR" sz="1600" dirty="0">
                <a:solidFill>
                  <a:prstClr val="black"/>
                </a:solidFill>
                <a:latin typeface="Courier New" pitchFamily="49" charset="0"/>
                <a:cs typeface="Courier New" pitchFamily="49" charset="0"/>
              </a:rPr>
              <a:t> ret;</a:t>
            </a:r>
          </a:p>
          <a:p>
            <a:r>
              <a:rPr lang="en-US" altLang="ko-KR" sz="1600" dirty="0">
                <a:solidFill>
                  <a:prstClr val="black"/>
                </a:solidFill>
                <a:latin typeface="Courier New" pitchFamily="49" charset="0"/>
                <a:cs typeface="Courier New" pitchFamily="49" charset="0"/>
              </a:rPr>
              <a:t>08:  </a:t>
            </a:r>
            <a:r>
              <a:rPr lang="en-US" altLang="ko-KR" sz="1600" b="1" dirty="0">
                <a:solidFill>
                  <a:prstClr val="black"/>
                </a:solidFill>
                <a:latin typeface="Courier New" pitchFamily="49" charset="0"/>
                <a:cs typeface="Courier New" pitchFamily="49" charset="0"/>
              </a:rPr>
              <a:t>ret = </a:t>
            </a:r>
            <a:r>
              <a:rPr lang="en-US" altLang="ko-KR" sz="1600" b="1" dirty="0" err="1">
                <a:solidFill>
                  <a:prstClr val="black"/>
                </a:solidFill>
                <a:latin typeface="Courier New" pitchFamily="49" charset="0"/>
                <a:cs typeface="Courier New" pitchFamily="49" charset="0"/>
              </a:rPr>
              <a:t>init_ctx</a:t>
            </a:r>
            <a:r>
              <a:rPr lang="en-US" altLang="ko-KR" sz="1600" b="1" dirty="0">
                <a:solidFill>
                  <a:prstClr val="black"/>
                </a:solidFill>
                <a:latin typeface="Courier New" pitchFamily="49" charset="0"/>
                <a:cs typeface="Courier New" pitchFamily="49" charset="0"/>
              </a:rPr>
              <a:t>(&amp;</a:t>
            </a:r>
            <a:r>
              <a:rPr lang="en-US" altLang="ko-KR" sz="1600" b="1" dirty="0" err="1">
                <a:solidFill>
                  <a:prstClr val="black"/>
                </a:solidFill>
                <a:latin typeface="Courier New" pitchFamily="49" charset="0"/>
                <a:cs typeface="Courier New" pitchFamily="49" charset="0"/>
              </a:rPr>
              <a:t>ctx</a:t>
            </a:r>
            <a:r>
              <a:rPr lang="en-US" altLang="ko-KR" sz="1600" b="1" dirty="0">
                <a:solidFill>
                  <a:prstClr val="black"/>
                </a:solidFill>
                <a:latin typeface="Courier New" pitchFamily="49" charset="0"/>
                <a:cs typeface="Courier New" pitchFamily="49" charset="0"/>
              </a:rPr>
              <a:t>);</a:t>
            </a:r>
          </a:p>
          <a:p>
            <a:r>
              <a:rPr lang="en-US" altLang="ko-KR" sz="1600" dirty="0">
                <a:solidFill>
                  <a:prstClr val="black"/>
                </a:solidFill>
                <a:latin typeface="Courier New" pitchFamily="49" charset="0"/>
                <a:cs typeface="Courier New" pitchFamily="49" charset="0"/>
              </a:rPr>
              <a:t>09:  if (ret == -1){</a:t>
            </a:r>
          </a:p>
          <a:p>
            <a:r>
              <a:rPr lang="en-US" altLang="ko-KR" sz="1600" dirty="0">
                <a:solidFill>
                  <a:prstClr val="black"/>
                </a:solidFill>
                <a:latin typeface="Courier New" pitchFamily="49" charset="0"/>
                <a:cs typeface="Courier New" pitchFamily="49" charset="0"/>
              </a:rPr>
              <a:t>10:    return;}</a:t>
            </a:r>
          </a:p>
          <a:p>
            <a:r>
              <a:rPr lang="en-US" altLang="ko-KR" sz="1600" dirty="0">
                <a:solidFill>
                  <a:prstClr val="black"/>
                </a:solidFill>
                <a:latin typeface="Courier New" pitchFamily="49" charset="0"/>
                <a:cs typeface="Courier New" pitchFamily="49" charset="0"/>
              </a:rPr>
              <a:t>11:  if (</a:t>
            </a:r>
            <a:r>
              <a:rPr lang="en-US" altLang="ko-KR" sz="1600" b="1" dirty="0" err="1">
                <a:solidFill>
                  <a:srgbClr val="FF0000"/>
                </a:solidFill>
                <a:latin typeface="Courier New" pitchFamily="49" charset="0"/>
                <a:cs typeface="Courier New" pitchFamily="49" charset="0"/>
              </a:rPr>
              <a:t>ctx.f</a:t>
            </a:r>
            <a:r>
              <a:rPr lang="en-US" altLang="ko-KR" sz="1600" b="1" dirty="0">
                <a:solidFill>
                  <a:srgbClr val="FF0000"/>
                </a:solidFill>
                <a:latin typeface="Courier New" pitchFamily="49" charset="0"/>
                <a:cs typeface="Courier New" pitchFamily="49" charset="0"/>
              </a:rPr>
              <a:t>[1]</a:t>
            </a:r>
            <a:r>
              <a:rPr lang="en-US" altLang="ko-KR" sz="1600" dirty="0">
                <a:solidFill>
                  <a:prstClr val="black"/>
                </a:solidFill>
                <a:latin typeface="Courier New" pitchFamily="49" charset="0"/>
                <a:cs typeface="Courier New" pitchFamily="49" charset="0"/>
              </a:rPr>
              <a:t> &gt; 0){ </a:t>
            </a:r>
          </a:p>
          <a:p>
            <a:r>
              <a:rPr lang="en-US" altLang="ko-KR" sz="1600" dirty="0">
                <a:solidFill>
                  <a:prstClr val="black"/>
                </a:solidFill>
                <a:latin typeface="Courier New" pitchFamily="49" charset="0"/>
                <a:cs typeface="Courier New" pitchFamily="49" charset="0"/>
              </a:rPr>
              <a:t>12:    /* Some code */</a:t>
            </a:r>
          </a:p>
          <a:p>
            <a:r>
              <a:rPr lang="en-US" altLang="ko-KR" sz="1600" dirty="0">
                <a:solidFill>
                  <a:prstClr val="black"/>
                </a:solidFill>
                <a:latin typeface="Courier New" pitchFamily="49" charset="0"/>
                <a:cs typeface="Courier New" pitchFamily="49" charset="0"/>
              </a:rPr>
              <a:t>13:  }</a:t>
            </a:r>
          </a:p>
          <a:p>
            <a:r>
              <a:rPr lang="en-US" altLang="ko-KR" sz="1600" dirty="0">
                <a:solidFill>
                  <a:prstClr val="black"/>
                </a:solidFill>
                <a:latin typeface="Courier New" pitchFamily="49" charset="0"/>
                <a:cs typeface="Courier New" pitchFamily="49" charset="0"/>
              </a:rPr>
              <a:t>14:}</a:t>
            </a:r>
          </a:p>
        </p:txBody>
      </p:sp>
      <p:sp>
        <p:nvSpPr>
          <p:cNvPr id="10" name="TextBox 9"/>
          <p:cNvSpPr txBox="1"/>
          <p:nvPr/>
        </p:nvSpPr>
        <p:spPr>
          <a:xfrm>
            <a:off x="4263887" y="4655710"/>
            <a:ext cx="3842003" cy="646331"/>
          </a:xfrm>
          <a:prstGeom prst="rect">
            <a:avLst/>
          </a:prstGeom>
          <a:noFill/>
        </p:spPr>
        <p:txBody>
          <a:bodyPr wrap="square" rtlCol="0">
            <a:spAutoFit/>
          </a:bodyPr>
          <a:lstStyle/>
          <a:p>
            <a:r>
              <a:rPr lang="en-US" altLang="ko-KR" dirty="0">
                <a:solidFill>
                  <a:prstClr val="black"/>
                </a:solidFill>
                <a:latin typeface="Calibri" panose="020F0502020204030204" pitchFamily="34" charset="0"/>
                <a:cs typeface="Courier New" pitchFamily="49" charset="0"/>
              </a:rPr>
              <a:t>A false NPD alarm is raised at line 11 because </a:t>
            </a:r>
            <a:r>
              <a:rPr lang="en-US" altLang="ko-KR" dirty="0" err="1">
                <a:solidFill>
                  <a:prstClr val="black"/>
                </a:solidFill>
                <a:latin typeface="Courier New" panose="02070309020205020404" pitchFamily="49" charset="0"/>
                <a:cs typeface="Courier New" panose="02070309020205020404" pitchFamily="49" charset="0"/>
              </a:rPr>
              <a:t>ctx</a:t>
            </a:r>
            <a:r>
              <a:rPr lang="en-US" altLang="ko-KR" dirty="0">
                <a:solidFill>
                  <a:prstClr val="black"/>
                </a:solidFill>
                <a:latin typeface="Calibri" panose="020F0502020204030204" pitchFamily="34" charset="0"/>
                <a:cs typeface="Courier New" pitchFamily="49" charset="0"/>
              </a:rPr>
              <a:t> is not properly initialized</a:t>
            </a:r>
            <a:endParaRPr lang="ko-KR" altLang="en-US" sz="1600" dirty="0">
              <a:solidFill>
                <a:prstClr val="black"/>
              </a:solidFill>
              <a:latin typeface="Courier New" panose="02070309020205020404" pitchFamily="49" charset="0"/>
              <a:cs typeface="Courier New" panose="02070309020205020404" pitchFamily="49" charset="0"/>
            </a:endParaRPr>
          </a:p>
        </p:txBody>
      </p:sp>
      <p:sp>
        <p:nvSpPr>
          <p:cNvPr id="11" name="TextBox 10"/>
          <p:cNvSpPr txBox="1"/>
          <p:nvPr/>
        </p:nvSpPr>
        <p:spPr>
          <a:xfrm>
            <a:off x="4267200" y="3665111"/>
            <a:ext cx="3842003" cy="923330"/>
          </a:xfrm>
          <a:prstGeom prst="rect">
            <a:avLst/>
          </a:prstGeom>
          <a:noFill/>
        </p:spPr>
        <p:txBody>
          <a:bodyPr wrap="square" rtlCol="0">
            <a:spAutoFit/>
          </a:bodyPr>
          <a:lstStyle/>
          <a:p>
            <a:r>
              <a:rPr lang="en-US" altLang="ko-KR" sz="1600" dirty="0" err="1">
                <a:solidFill>
                  <a:prstClr val="black"/>
                </a:solidFill>
                <a:latin typeface="Courier New" panose="02070309020205020404" pitchFamily="49" charset="0"/>
                <a:cs typeface="Courier New" panose="02070309020205020404" pitchFamily="49" charset="0"/>
              </a:rPr>
              <a:t>init_ctx</a:t>
            </a:r>
            <a:r>
              <a:rPr lang="en-US" altLang="ko-KR" sz="1600" dirty="0">
                <a:solidFill>
                  <a:prstClr val="black"/>
                </a:solidFill>
                <a:latin typeface="Courier New" panose="02070309020205020404" pitchFamily="49" charset="0"/>
                <a:cs typeface="Courier New" panose="02070309020205020404" pitchFamily="49" charset="0"/>
              </a:rPr>
              <a:t>()</a:t>
            </a:r>
            <a:r>
              <a:rPr lang="en-US" altLang="ko-KR" sz="1600" dirty="0">
                <a:solidFill>
                  <a:prstClr val="black"/>
                </a:solidFill>
                <a:latin typeface="Calibri" panose="020F0502020204030204" pitchFamily="34" charset="0"/>
                <a:cs typeface="Courier New" pitchFamily="49" charset="0"/>
              </a:rPr>
              <a:t> </a:t>
            </a:r>
            <a:r>
              <a:rPr lang="en-US" altLang="ko-KR" dirty="0">
                <a:solidFill>
                  <a:prstClr val="black"/>
                </a:solidFill>
                <a:latin typeface="Calibri" panose="020F0502020204030204" pitchFamily="34" charset="0"/>
                <a:cs typeface="Courier New" pitchFamily="49" charset="0"/>
              </a:rPr>
              <a:t>is replaced with a symbolic stub that does not initialize </a:t>
            </a:r>
            <a:r>
              <a:rPr lang="en-US" altLang="ko-KR" sz="1600" dirty="0" err="1">
                <a:solidFill>
                  <a:prstClr val="black"/>
                </a:solidFill>
                <a:latin typeface="Courier New" panose="02070309020205020404" pitchFamily="49" charset="0"/>
                <a:cs typeface="Courier New" panose="02070309020205020404" pitchFamily="49" charset="0"/>
              </a:rPr>
              <a:t>ctx</a:t>
            </a:r>
            <a:r>
              <a:rPr lang="en-US" altLang="ko-KR" sz="1600" dirty="0">
                <a:solidFill>
                  <a:prstClr val="black"/>
                </a:solidFill>
                <a:latin typeface="Courier New" panose="02070309020205020404" pitchFamily="49" charset="0"/>
                <a:cs typeface="Courier New" panose="02070309020205020404" pitchFamily="49" charset="0"/>
              </a:rPr>
              <a:t> </a:t>
            </a:r>
            <a:endParaRPr lang="ko-KR" altLang="en-US" sz="16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439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Inserting </a:t>
            </a:r>
            <a:r>
              <a:rPr lang="en-US" altLang="ko-KR" dirty="0">
                <a:latin typeface="Courier New" pitchFamily="49" charset="0"/>
                <a:cs typeface="Courier New" pitchFamily="49" charset="0"/>
              </a:rPr>
              <a:t>assert()</a:t>
            </a:r>
            <a:r>
              <a:rPr lang="en-US" altLang="ko-KR" dirty="0"/>
              <a:t> Statements</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16</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800" dirty="0"/>
              <a:t>The pre-processor module automatically inserts </a:t>
            </a:r>
            <a:r>
              <a:rPr lang="en-US" altLang="ko-KR" sz="2800" dirty="0">
                <a:latin typeface="Courier New" pitchFamily="49" charset="0"/>
                <a:cs typeface="Courier New" pitchFamily="49" charset="0"/>
              </a:rPr>
              <a:t>assert()</a:t>
            </a:r>
            <a:r>
              <a:rPr lang="en-US" altLang="ko-KR" sz="2800" dirty="0"/>
              <a:t>to cause and detect the following three types of run-time failures</a:t>
            </a:r>
          </a:p>
          <a:p>
            <a:pPr lvl="1"/>
            <a:r>
              <a:rPr lang="en-US" altLang="ko-KR" sz="2400" dirty="0"/>
              <a:t>Out-of-bound memory access bugs(OOB)</a:t>
            </a:r>
          </a:p>
          <a:p>
            <a:pPr lvl="2"/>
            <a:r>
              <a:rPr lang="en-US" altLang="ko-KR" dirty="0"/>
              <a:t>Insert </a:t>
            </a:r>
            <a:r>
              <a:rPr lang="en-US" altLang="ko-KR" dirty="0">
                <a:latin typeface="Courier New" pitchFamily="49" charset="0"/>
                <a:cs typeface="Courier New" pitchFamily="49" charset="0"/>
              </a:rPr>
              <a:t>assert(0&lt;=</a:t>
            </a:r>
            <a:r>
              <a:rPr lang="en-US" altLang="ko-KR" dirty="0" err="1">
                <a:latin typeface="Courier New" pitchFamily="49" charset="0"/>
                <a:cs typeface="Courier New" pitchFamily="49" charset="0"/>
              </a:rPr>
              <a:t>idx</a:t>
            </a:r>
            <a:r>
              <a:rPr lang="en-US" altLang="ko-KR" dirty="0">
                <a:latin typeface="Courier New" pitchFamily="49" charset="0"/>
                <a:cs typeface="Courier New" pitchFamily="49" charset="0"/>
              </a:rPr>
              <a:t> &amp;&amp; </a:t>
            </a:r>
            <a:r>
              <a:rPr lang="en-US" altLang="ko-KR" dirty="0" err="1">
                <a:latin typeface="Courier New" pitchFamily="49" charset="0"/>
                <a:cs typeface="Courier New" pitchFamily="49" charset="0"/>
              </a:rPr>
              <a:t>idx</a:t>
            </a:r>
            <a:r>
              <a:rPr lang="en-US" altLang="ko-KR" dirty="0">
                <a:latin typeface="Courier New" pitchFamily="49" charset="0"/>
                <a:cs typeface="Courier New" pitchFamily="49" charset="0"/>
              </a:rPr>
              <a:t>&lt;size)</a:t>
            </a:r>
            <a:r>
              <a:rPr lang="en-US" altLang="ko-KR" dirty="0"/>
              <a:t> right before array access operations</a:t>
            </a:r>
          </a:p>
          <a:p>
            <a:pPr lvl="1"/>
            <a:r>
              <a:rPr lang="en-US" altLang="ko-KR" sz="2400" dirty="0"/>
              <a:t>Divide-by-zero bugs(DBZ)</a:t>
            </a:r>
          </a:p>
          <a:p>
            <a:pPr lvl="2"/>
            <a:r>
              <a:rPr lang="en-US" altLang="ko-KR" dirty="0"/>
              <a:t>Insert </a:t>
            </a:r>
            <a:r>
              <a:rPr lang="en-US" altLang="ko-KR" dirty="0">
                <a:latin typeface="Courier New" pitchFamily="49" charset="0"/>
                <a:cs typeface="Courier New" pitchFamily="49" charset="0"/>
              </a:rPr>
              <a:t>assert(denominator!=0)</a:t>
            </a:r>
            <a:r>
              <a:rPr lang="en-US" altLang="ko-KR" dirty="0"/>
              <a:t> right before division operators whose denominator is not constant</a:t>
            </a:r>
          </a:p>
          <a:p>
            <a:pPr lvl="1"/>
            <a:r>
              <a:rPr lang="en-US" altLang="ko-KR" sz="2400" dirty="0"/>
              <a:t>Null-pointer-dereference bugs(NPD)</a:t>
            </a:r>
          </a:p>
          <a:p>
            <a:pPr lvl="2"/>
            <a:r>
              <a:rPr lang="en-US" altLang="ko-KR" dirty="0"/>
              <a:t>Insert </a:t>
            </a:r>
            <a:r>
              <a:rPr lang="en-US" altLang="ko-KR" dirty="0">
                <a:latin typeface="Courier New" pitchFamily="49" charset="0"/>
                <a:cs typeface="Courier New" pitchFamily="49" charset="0"/>
              </a:rPr>
              <a:t>assert(</a:t>
            </a:r>
            <a:r>
              <a:rPr lang="en-US" altLang="ko-KR" dirty="0" err="1">
                <a:latin typeface="Courier New" pitchFamily="49" charset="0"/>
                <a:cs typeface="Courier New" pitchFamily="49" charset="0"/>
              </a:rPr>
              <a:t>ptr</a:t>
            </a:r>
            <a:r>
              <a:rPr lang="en-US" altLang="ko-KR" dirty="0">
                <a:latin typeface="Courier New" pitchFamily="49" charset="0"/>
                <a:cs typeface="Courier New" pitchFamily="49" charset="0"/>
              </a:rPr>
              <a:t>!=NULL)</a:t>
            </a:r>
            <a:r>
              <a:rPr lang="en-US" altLang="ko-KR" dirty="0"/>
              <a:t> right before pointer dereference operations</a:t>
            </a:r>
            <a:endParaRPr lang="ko-KR" altLang="en-US"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232028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a:t>Scoring of Alarms (1/2)</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17</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800" dirty="0"/>
              <a:t>CONBOL assigns a score to each alarm as follows:</a:t>
            </a:r>
          </a:p>
          <a:p>
            <a:pPr marL="731520" lvl="1" indent="-457200">
              <a:buClr>
                <a:schemeClr val="tx1"/>
              </a:buClr>
              <a:buSzPct val="100000"/>
              <a:buFont typeface="+mj-lt"/>
              <a:buAutoNum type="arabicPeriod"/>
            </a:pPr>
            <a:r>
              <a:rPr lang="en-US" altLang="ko-KR" sz="2000" dirty="0"/>
              <a:t>Every violated assertion(i.e., alarm) gets </a:t>
            </a:r>
            <a:r>
              <a:rPr lang="en-US" altLang="ko-KR" sz="2000" b="1" dirty="0">
                <a:solidFill>
                  <a:srgbClr val="FF0000"/>
                </a:solidFill>
              </a:rPr>
              <a:t>5</a:t>
            </a:r>
            <a:r>
              <a:rPr lang="en-US" altLang="ko-KR" sz="2000" dirty="0"/>
              <a:t> as a default score.</a:t>
            </a:r>
          </a:p>
          <a:p>
            <a:pPr marL="731520" lvl="1" indent="-457200">
              <a:buClr>
                <a:schemeClr val="tx1"/>
              </a:buClr>
              <a:buSzPct val="100000"/>
              <a:buFont typeface="+mj-lt"/>
              <a:buAutoNum type="arabicPeriod"/>
            </a:pPr>
            <a:r>
              <a:rPr lang="en-US" altLang="ko-KR" sz="2000" dirty="0"/>
              <a:t>The score of the violated assertion </a:t>
            </a:r>
            <a:r>
              <a:rPr lang="en-US" altLang="ko-KR" sz="2000" b="1" dirty="0">
                <a:solidFill>
                  <a:srgbClr val="FF0000"/>
                </a:solidFill>
              </a:rPr>
              <a:t>increases by 1 </a:t>
            </a:r>
            <a:r>
              <a:rPr lang="en-US" altLang="ko-KR" sz="2000" dirty="0"/>
              <a:t>if the assertions contains a variable </a:t>
            </a:r>
            <a:r>
              <a:rPr lang="en-US" altLang="ko-KR" sz="2000" dirty="0">
                <a:latin typeface="Courier New" panose="02070309020205020404" pitchFamily="49" charset="0"/>
                <a:cs typeface="Courier New" panose="02070309020205020404" pitchFamily="49" charset="0"/>
              </a:rPr>
              <a:t>x</a:t>
            </a:r>
            <a:r>
              <a:rPr lang="en-US" altLang="ko-KR" sz="2000" dirty="0"/>
              <a:t> which is checked in the target function containing the assertion (e.g., </a:t>
            </a:r>
            <a:r>
              <a:rPr lang="en-US" altLang="ko-KR" sz="2000" dirty="0">
                <a:latin typeface="Courier New" panose="02070309020205020404" pitchFamily="49" charset="0"/>
                <a:cs typeface="Courier New" panose="02070309020205020404" pitchFamily="49" charset="0"/>
              </a:rPr>
              <a:t>if(x&lt;y+1)</a:t>
            </a:r>
            <a:r>
              <a:rPr lang="en-US" altLang="ko-KR" sz="2000" dirty="0"/>
              <a:t>...)</a:t>
            </a:r>
            <a:endParaRPr lang="en-US" altLang="ko-KR" sz="2000" b="1" dirty="0"/>
          </a:p>
          <a:p>
            <a:pPr lvl="2"/>
            <a:r>
              <a:rPr lang="en-US" altLang="ko-KR" sz="2000" dirty="0"/>
              <a:t>An explicit check of </a:t>
            </a:r>
            <a:r>
              <a:rPr lang="en-US" altLang="ko-KR" sz="1800" dirty="0">
                <a:latin typeface="Courier New" panose="02070309020205020404" pitchFamily="49" charset="0"/>
                <a:cs typeface="Courier New" panose="02070309020205020404" pitchFamily="49" charset="0"/>
              </a:rPr>
              <a:t>x</a:t>
            </a:r>
            <a:r>
              <a:rPr lang="en-US" altLang="ko-KR" sz="1800" dirty="0"/>
              <a:t> </a:t>
            </a:r>
            <a:r>
              <a:rPr lang="en-US" altLang="ko-KR" sz="2000" dirty="0"/>
              <a:t>indicates that the developer considers </a:t>
            </a:r>
            <a:r>
              <a:rPr lang="en-US" altLang="ko-KR" sz="1800" dirty="0">
                <a:latin typeface="Courier New" panose="02070309020205020404" pitchFamily="49" charset="0"/>
                <a:cs typeface="Courier New" panose="02070309020205020404" pitchFamily="49" charset="0"/>
              </a:rPr>
              <a:t>x</a:t>
            </a:r>
            <a:r>
              <a:rPr lang="en-US" altLang="ko-KR" sz="1800" dirty="0"/>
              <a:t> </a:t>
            </a:r>
            <a:r>
              <a:rPr lang="en-US" altLang="ko-KR" sz="2000" dirty="0"/>
              <a:t>important, and the assertion on </a:t>
            </a:r>
            <a:r>
              <a:rPr lang="en-US" altLang="ko-KR" sz="1800" dirty="0">
                <a:latin typeface="Courier New" panose="02070309020205020404" pitchFamily="49" charset="0"/>
                <a:cs typeface="Courier New" panose="02070309020205020404" pitchFamily="49" charset="0"/>
              </a:rPr>
              <a:t>x</a:t>
            </a:r>
            <a:r>
              <a:rPr lang="en-US" altLang="ko-KR" sz="1800" dirty="0"/>
              <a:t> </a:t>
            </a:r>
            <a:r>
              <a:rPr lang="en-US" altLang="ko-KR" sz="2000" dirty="0"/>
              <a:t>is important consequently.</a:t>
            </a:r>
          </a:p>
          <a:p>
            <a:pPr lvl="1"/>
            <a:endParaRPr lang="en-US" altLang="ko-KR" sz="20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
        <p:nvSpPr>
          <p:cNvPr id="7" name="TextBox 6"/>
          <p:cNvSpPr txBox="1"/>
          <p:nvPr/>
        </p:nvSpPr>
        <p:spPr>
          <a:xfrm>
            <a:off x="827584" y="3768080"/>
            <a:ext cx="3888432" cy="2308324"/>
          </a:xfrm>
          <a:prstGeom prst="rect">
            <a:avLst/>
          </a:prstGeom>
          <a:noFill/>
        </p:spPr>
        <p:txBody>
          <a:bodyPr wrap="square" rtlCol="0">
            <a:spAutoFit/>
          </a:bodyPr>
          <a:lstStyle/>
          <a:p>
            <a:r>
              <a:rPr lang="en-US" altLang="ko-KR" dirty="0">
                <a:solidFill>
                  <a:prstClr val="black"/>
                </a:solidFill>
                <a:latin typeface="Courier New" pitchFamily="49" charset="0"/>
                <a:cs typeface="Courier New" pitchFamily="49" charset="0"/>
              </a:rPr>
              <a:t>01: void f(</a:t>
            </a:r>
            <a:r>
              <a:rPr lang="en-US" altLang="ko-KR" dirty="0" err="1">
                <a:solidFill>
                  <a:prstClr val="black"/>
                </a:solidFill>
                <a:latin typeface="Courier New" pitchFamily="49" charset="0"/>
                <a:cs typeface="Courier New" pitchFamily="49" charset="0"/>
              </a:rPr>
              <a:t>int</a:t>
            </a:r>
            <a:r>
              <a:rPr lang="en-US" altLang="ko-KR" dirty="0">
                <a:solidFill>
                  <a:prstClr val="black"/>
                </a:solidFill>
                <a:latin typeface="Courier New" pitchFamily="49" charset="0"/>
                <a:cs typeface="Courier New" pitchFamily="49" charset="0"/>
              </a:rPr>
              <a:t> x, </a:t>
            </a:r>
            <a:r>
              <a:rPr lang="en-US" altLang="ko-KR" dirty="0" err="1">
                <a:solidFill>
                  <a:prstClr val="black"/>
                </a:solidFill>
                <a:latin typeface="Courier New" pitchFamily="49" charset="0"/>
                <a:cs typeface="Courier New" pitchFamily="49" charset="0"/>
              </a:rPr>
              <a:t>int</a:t>
            </a:r>
            <a:r>
              <a:rPr lang="en-US" altLang="ko-KR" dirty="0">
                <a:solidFill>
                  <a:prstClr val="black"/>
                </a:solidFill>
                <a:latin typeface="Courier New" pitchFamily="49" charset="0"/>
                <a:cs typeface="Courier New" pitchFamily="49" charset="0"/>
              </a:rPr>
              <a:t> y){</a:t>
            </a:r>
          </a:p>
          <a:p>
            <a:r>
              <a:rPr lang="en-US" altLang="ko-KR" dirty="0">
                <a:solidFill>
                  <a:prstClr val="black"/>
                </a:solidFill>
                <a:latin typeface="Courier New" pitchFamily="49" charset="0"/>
                <a:cs typeface="Courier New" pitchFamily="49" charset="0"/>
              </a:rPr>
              <a:t>02:   </a:t>
            </a:r>
            <a:r>
              <a:rPr lang="en-US" altLang="ko-KR" dirty="0" err="1">
                <a:solidFill>
                  <a:prstClr val="black"/>
                </a:solidFill>
                <a:latin typeface="Courier New" pitchFamily="49" charset="0"/>
                <a:cs typeface="Courier New" pitchFamily="49" charset="0"/>
              </a:rPr>
              <a:t>int</a:t>
            </a:r>
            <a:r>
              <a:rPr lang="en-US" altLang="ko-KR" dirty="0">
                <a:solidFill>
                  <a:prstClr val="black"/>
                </a:solidFill>
                <a:latin typeface="Courier New" pitchFamily="49" charset="0"/>
                <a:cs typeface="Courier New" pitchFamily="49" charset="0"/>
              </a:rPr>
              <a:t> array[10];</a:t>
            </a:r>
          </a:p>
          <a:p>
            <a:r>
              <a:rPr lang="en-US" altLang="ko-KR" dirty="0">
                <a:solidFill>
                  <a:prstClr val="black"/>
                </a:solidFill>
                <a:latin typeface="Courier New" pitchFamily="49" charset="0"/>
                <a:cs typeface="Courier New" pitchFamily="49" charset="0"/>
              </a:rPr>
              <a:t>03:   if (x &lt; 15){</a:t>
            </a:r>
          </a:p>
          <a:p>
            <a:r>
              <a:rPr lang="en-US" altLang="ko-KR" dirty="0">
                <a:solidFill>
                  <a:prstClr val="black"/>
                </a:solidFill>
                <a:latin typeface="Courier New" pitchFamily="49" charset="0"/>
                <a:cs typeface="Courier New" pitchFamily="49" charset="0"/>
              </a:rPr>
              <a:t>04:     </a:t>
            </a:r>
            <a:r>
              <a:rPr lang="en-US" altLang="ko-KR" b="1" dirty="0">
                <a:solidFill>
                  <a:prstClr val="black"/>
                </a:solidFill>
                <a:latin typeface="Courier New" pitchFamily="49" charset="0"/>
                <a:cs typeface="Courier New" pitchFamily="49" charset="0"/>
              </a:rPr>
              <a:t>assert(x&lt;10);</a:t>
            </a:r>
          </a:p>
          <a:p>
            <a:r>
              <a:rPr lang="en-US" altLang="ko-KR" dirty="0">
                <a:solidFill>
                  <a:prstClr val="black"/>
                </a:solidFill>
                <a:latin typeface="Courier New" pitchFamily="49" charset="0"/>
                <a:cs typeface="Courier New" pitchFamily="49" charset="0"/>
              </a:rPr>
              <a:t>05:     array[x]++;</a:t>
            </a:r>
          </a:p>
          <a:p>
            <a:r>
              <a:rPr lang="en-US" altLang="ko-KR" dirty="0">
                <a:solidFill>
                  <a:prstClr val="black"/>
                </a:solidFill>
                <a:latin typeface="Courier New" pitchFamily="49" charset="0"/>
                <a:cs typeface="Courier New" pitchFamily="49" charset="0"/>
              </a:rPr>
              <a:t>06:     </a:t>
            </a:r>
            <a:r>
              <a:rPr lang="en-US" altLang="ko-KR" b="1" dirty="0">
                <a:solidFill>
                  <a:prstClr val="black"/>
                </a:solidFill>
                <a:latin typeface="Courier New" pitchFamily="49" charset="0"/>
                <a:cs typeface="Courier New" pitchFamily="49" charset="0"/>
              </a:rPr>
              <a:t>assert(y&lt;10);</a:t>
            </a:r>
          </a:p>
          <a:p>
            <a:r>
              <a:rPr lang="en-US" altLang="ko-KR" dirty="0">
                <a:solidFill>
                  <a:prstClr val="black"/>
                </a:solidFill>
                <a:latin typeface="Courier New" pitchFamily="49" charset="0"/>
                <a:cs typeface="Courier New" pitchFamily="49" charset="0"/>
              </a:rPr>
              <a:t>07:     array[y]++;</a:t>
            </a:r>
          </a:p>
          <a:p>
            <a:r>
              <a:rPr lang="en-US" altLang="ko-KR" dirty="0">
                <a:solidFill>
                  <a:prstClr val="black"/>
                </a:solidFill>
                <a:latin typeface="Courier New" pitchFamily="49" charset="0"/>
                <a:cs typeface="Courier New" pitchFamily="49" charset="0"/>
              </a:rPr>
              <a:t>08:}}</a:t>
            </a:r>
            <a:endParaRPr lang="ko-KR" altLang="en-US" dirty="0">
              <a:solidFill>
                <a:prstClr val="black"/>
              </a:solidFill>
              <a:latin typeface="Courier New" pitchFamily="49" charset="0"/>
              <a:cs typeface="Courier New" pitchFamily="49" charset="0"/>
            </a:endParaRPr>
          </a:p>
        </p:txBody>
      </p:sp>
      <p:graphicFrame>
        <p:nvGraphicFramePr>
          <p:cNvPr id="8" name="표 7"/>
          <p:cNvGraphicFramePr>
            <a:graphicFrameLocks noGrp="1"/>
          </p:cNvGraphicFramePr>
          <p:nvPr>
            <p:extLst>
              <p:ext uri="{D42A27DB-BD31-4B8C-83A1-F6EECF244321}">
                <p14:modId xmlns:p14="http://schemas.microsoft.com/office/powerpoint/2010/main" val="1359733710"/>
              </p:ext>
            </p:extLst>
          </p:nvPr>
        </p:nvGraphicFramePr>
        <p:xfrm>
          <a:off x="4355976" y="4365104"/>
          <a:ext cx="4564885" cy="1381760"/>
        </p:xfrm>
        <a:graphic>
          <a:graphicData uri="http://schemas.openxmlformats.org/drawingml/2006/table">
            <a:tbl>
              <a:tblPr firstRow="1" bandRow="1">
                <a:tableStyleId>{7E9639D4-E3E2-4D34-9284-5A2195B3D0D7}</a:tableStyleId>
              </a:tblPr>
              <a:tblGrid>
                <a:gridCol w="508318">
                  <a:extLst>
                    <a:ext uri="{9D8B030D-6E8A-4147-A177-3AD203B41FA5}">
                      <a16:colId xmlns:a16="http://schemas.microsoft.com/office/drawing/2014/main" val="20000"/>
                    </a:ext>
                  </a:extLst>
                </a:gridCol>
                <a:gridCol w="754567">
                  <a:extLst>
                    <a:ext uri="{9D8B030D-6E8A-4147-A177-3AD203B41FA5}">
                      <a16:colId xmlns:a16="http://schemas.microsoft.com/office/drawing/2014/main" val="20001"/>
                    </a:ext>
                  </a:extLst>
                </a:gridCol>
                <a:gridCol w="1103630">
                  <a:extLst>
                    <a:ext uri="{9D8B030D-6E8A-4147-A177-3AD203B41FA5}">
                      <a16:colId xmlns:a16="http://schemas.microsoft.com/office/drawing/2014/main" val="20002"/>
                    </a:ext>
                  </a:extLst>
                </a:gridCol>
                <a:gridCol w="1247140">
                  <a:extLst>
                    <a:ext uri="{9D8B030D-6E8A-4147-A177-3AD203B41FA5}">
                      <a16:colId xmlns:a16="http://schemas.microsoft.com/office/drawing/2014/main" val="20003"/>
                    </a:ext>
                  </a:extLst>
                </a:gridCol>
                <a:gridCol w="951230">
                  <a:extLst>
                    <a:ext uri="{9D8B030D-6E8A-4147-A177-3AD203B41FA5}">
                      <a16:colId xmlns:a16="http://schemas.microsoft.com/office/drawing/2014/main" val="20004"/>
                    </a:ext>
                  </a:extLst>
                </a:gridCol>
              </a:tblGrid>
              <a:tr h="145504">
                <a:tc>
                  <a:txBody>
                    <a:bodyPr/>
                    <a:lstStyle/>
                    <a:p>
                      <a:pPr algn="ctr" latinLnBrk="1"/>
                      <a:r>
                        <a:rPr lang="en-US" altLang="ko-KR" dirty="0">
                          <a:latin typeface="Calibri" panose="020F0502020204030204" pitchFamily="34" charset="0"/>
                        </a:rPr>
                        <a:t>No</a:t>
                      </a:r>
                      <a:endParaRPr lang="ko-KR" altLang="en-US"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a:latin typeface="Calibri" panose="020F0502020204030204" pitchFamily="34" charset="0"/>
                        </a:rPr>
                        <a:t>Type</a:t>
                      </a:r>
                      <a:endParaRPr lang="ko-KR" altLang="en-US"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Calibri" panose="020F0502020204030204" pitchFamily="34" charset="0"/>
                        </a:rPr>
                        <a:t>Location</a:t>
                      </a:r>
                      <a:endParaRPr lang="ko-KR" altLang="en-US"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Calibri" panose="020F0502020204030204" pitchFamily="34" charset="0"/>
                        </a:rPr>
                        <a:t>Assert</a:t>
                      </a:r>
                      <a:r>
                        <a:rPr lang="en-US" altLang="ko-KR" baseline="0" dirty="0">
                          <a:latin typeface="Calibri" panose="020F0502020204030204" pitchFamily="34" charset="0"/>
                        </a:rPr>
                        <a:t> </a:t>
                      </a:r>
                    </a:p>
                    <a:p>
                      <a:pPr algn="ctr" latinLnBrk="1"/>
                      <a:r>
                        <a:rPr lang="en-US" altLang="ko-KR" baseline="0" dirty="0">
                          <a:latin typeface="Calibri" panose="020F0502020204030204" pitchFamily="34" charset="0"/>
                        </a:rPr>
                        <a:t>Expression</a:t>
                      </a:r>
                      <a:endParaRPr lang="ko-KR" altLang="en-US"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Calibri" panose="020F0502020204030204" pitchFamily="34" charset="0"/>
                        </a:rPr>
                        <a:t>Score</a:t>
                      </a:r>
                      <a:endParaRPr lang="ko-KR" altLang="en-US"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latinLnBrk="1"/>
                      <a:r>
                        <a:rPr lang="en-US" altLang="ko-KR" dirty="0">
                          <a:latin typeface="Calibri" panose="020F0502020204030204" pitchFamily="34" charset="0"/>
                        </a:rPr>
                        <a:t>1</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Calibri" panose="020F0502020204030204" pitchFamily="34" charset="0"/>
                        </a:rPr>
                        <a:t>OOB</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800" kern="0" dirty="0" err="1">
                          <a:latin typeface="Calibri" panose="020F0502020204030204" pitchFamily="34" charset="0"/>
                        </a:rPr>
                        <a:t>src.c:f</a:t>
                      </a:r>
                      <a:r>
                        <a:rPr lang="en-US" altLang="ko-KR" sz="1800" kern="0" dirty="0">
                          <a:latin typeface="Calibri" panose="020F0502020204030204" pitchFamily="34" charset="0"/>
                        </a:rPr>
                        <a:t>():4</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kern="0">
                          <a:latin typeface="Courier New" panose="02070309020205020404" pitchFamily="49" charset="0"/>
                          <a:cs typeface="Courier New" panose="02070309020205020404" pitchFamily="49" charset="0"/>
                        </a:rPr>
                        <a:t>x&lt;10</a:t>
                      </a:r>
                      <a:endParaRPr lang="en-US" altLang="ko-KR" sz="1800" b="1" kern="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1800" b="0" kern="0" dirty="0">
                          <a:latin typeface="Calibri" panose="020F0502020204030204" pitchFamily="34" charset="0"/>
                          <a:cs typeface="Courier New" pitchFamily="49" charset="0"/>
                        </a:rPr>
                        <a:t>6(=5+1)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Calibri" panose="020F0502020204030204" pitchFamily="34" charset="0"/>
                        </a:rPr>
                        <a:t>2</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Calibri" panose="020F0502020204030204" pitchFamily="34" charset="0"/>
                        </a:rPr>
                        <a:t>OOB</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800" kern="0" dirty="0" err="1">
                          <a:latin typeface="Calibri" panose="020F0502020204030204" pitchFamily="34" charset="0"/>
                        </a:rPr>
                        <a:t>src.c:f</a:t>
                      </a:r>
                      <a:r>
                        <a:rPr lang="en-US" altLang="ko-KR" sz="1800" kern="0" dirty="0">
                          <a:latin typeface="Calibri" panose="020F0502020204030204" pitchFamily="34" charset="0"/>
                        </a:rPr>
                        <a:t>():6</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kern="0" dirty="0">
                          <a:latin typeface="Courier New" panose="02070309020205020404" pitchFamily="49" charset="0"/>
                          <a:cs typeface="Courier New" panose="02070309020205020404" pitchFamily="49" charset="0"/>
                        </a:rPr>
                        <a:t>y&lt;10</a:t>
                      </a:r>
                      <a:endParaRPr lang="ko-KR" alt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b="0" dirty="0">
                          <a:latin typeface="Calibri" panose="020F0502020204030204" pitchFamily="34" charset="0"/>
                          <a:cs typeface="Courier New" panose="02070309020205020404" pitchFamily="49" charset="0"/>
                        </a:rPr>
                        <a:t>5</a:t>
                      </a:r>
                      <a:endParaRPr lang="ko-KR" altLang="en-US" b="0" dirty="0">
                        <a:latin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5568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a:t>Scoring of Alarms (2/2) </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18</a:t>
            </a:fld>
            <a:r>
              <a:rPr lang="en-US" altLang="ko-KR" dirty="0"/>
              <a:t>/23</a:t>
            </a:r>
            <a:endParaRPr lang="ko-KR" altLang="en-US" dirty="0"/>
          </a:p>
        </p:txBody>
      </p:sp>
      <p:sp>
        <p:nvSpPr>
          <p:cNvPr id="5" name="내용 개체 틀 4"/>
          <p:cNvSpPr>
            <a:spLocks noGrp="1"/>
          </p:cNvSpPr>
          <p:nvPr>
            <p:ph sz="quarter" idx="13"/>
          </p:nvPr>
        </p:nvSpPr>
        <p:spPr>
          <a:xfrm>
            <a:off x="285720" y="1214422"/>
            <a:ext cx="8858280" cy="5214974"/>
          </a:xfrm>
        </p:spPr>
        <p:txBody>
          <a:bodyPr>
            <a:noAutofit/>
          </a:bodyPr>
          <a:lstStyle/>
          <a:p>
            <a:pPr marL="731520" lvl="1" indent="-457200">
              <a:buFont typeface="+mj-lt"/>
              <a:buAutoNum type="arabicPeriod" startAt="3"/>
            </a:pPr>
            <a:r>
              <a:rPr lang="en-US" altLang="ko-KR" sz="2000" dirty="0"/>
              <a:t>For each violated assertion </a:t>
            </a:r>
            <a:r>
              <a:rPr lang="en-US" altLang="ko-KR" sz="2000" dirty="0">
                <a:latin typeface="Courier New" panose="02070309020205020404" pitchFamily="49" charset="0"/>
                <a:cs typeface="Courier New" panose="02070309020205020404" pitchFamily="49" charset="0"/>
              </a:rPr>
              <a:t>assert(</a:t>
            </a:r>
            <a:r>
              <a:rPr lang="en-US" altLang="ko-KR" sz="2000" dirty="0" err="1">
                <a:latin typeface="cmmi10" panose="020B0500000000000000" pitchFamily="34" charset="0"/>
                <a:cs typeface="Courier New" panose="02070309020205020404" pitchFamily="49" charset="0"/>
              </a:rPr>
              <a:t>expr</a:t>
            </a:r>
            <a:r>
              <a:rPr lang="en-US" altLang="ko-KR" sz="2000" dirty="0">
                <a:latin typeface="Courier New" panose="02070309020205020404" pitchFamily="49" charset="0"/>
                <a:cs typeface="Courier New" panose="02070309020205020404" pitchFamily="49" charset="0"/>
              </a:rPr>
              <a:t>)</a:t>
            </a:r>
            <a:r>
              <a:rPr lang="en-US" altLang="ko-KR" sz="2000" dirty="0"/>
              <a:t>, the score of the assertion </a:t>
            </a:r>
            <a:r>
              <a:rPr lang="en-US" altLang="ko-KR" sz="2000" b="1" dirty="0">
                <a:solidFill>
                  <a:srgbClr val="FF0000"/>
                </a:solidFill>
              </a:rPr>
              <a:t>decreases by 1</a:t>
            </a:r>
            <a:r>
              <a:rPr lang="en-US" altLang="ko-KR" sz="2000" dirty="0"/>
              <a:t>, if </a:t>
            </a:r>
            <a:r>
              <a:rPr lang="en-US" altLang="ko-KR" sz="2000" dirty="0" err="1">
                <a:latin typeface="cmmi10" panose="020B0500000000000000" pitchFamily="34" charset="0"/>
              </a:rPr>
              <a:t>expr</a:t>
            </a:r>
            <a:r>
              <a:rPr lang="en-US" altLang="ko-KR" sz="2000" dirty="0"/>
              <a:t> appears five or more times in other violated assertions in the entire target software. </a:t>
            </a:r>
          </a:p>
          <a:p>
            <a:pPr lvl="2"/>
            <a:r>
              <a:rPr lang="en-US" altLang="ko-KR" sz="2000" dirty="0"/>
              <a:t>Developers write code correctly most of the time: target code that is repeated frequently is not likely to be buggy</a:t>
            </a:r>
          </a:p>
          <a:p>
            <a:pPr lvl="2"/>
            <a:endParaRPr lang="en-US" altLang="ko-KR" sz="2000" dirty="0"/>
          </a:p>
          <a:p>
            <a:pPr lvl="2"/>
            <a:endParaRPr lang="en-US" altLang="ko-KR" sz="2000" dirty="0"/>
          </a:p>
          <a:p>
            <a:pPr lvl="2"/>
            <a:endParaRPr lang="en-US" altLang="ko-KR" sz="2000" dirty="0"/>
          </a:p>
          <a:p>
            <a:pPr lvl="2"/>
            <a:endParaRPr lang="en-US" altLang="ko-KR" sz="2000" dirty="0"/>
          </a:p>
          <a:p>
            <a:pPr lvl="2"/>
            <a:endParaRPr lang="en-US" altLang="ko-KR" sz="2000" dirty="0"/>
          </a:p>
          <a:p>
            <a:endParaRPr lang="en-US" altLang="ko-KR" sz="2400" dirty="0"/>
          </a:p>
          <a:p>
            <a:endParaRPr lang="en-US" altLang="ko-KR" sz="2400" dirty="0"/>
          </a:p>
          <a:p>
            <a:r>
              <a:rPr lang="en-US" altLang="ko-KR" sz="2400" dirty="0"/>
              <a:t>CONBOL reports alarms whose scores are </a:t>
            </a:r>
            <a:r>
              <a:rPr lang="en-US" altLang="ko-KR" sz="2400" b="1" dirty="0">
                <a:solidFill>
                  <a:srgbClr val="FF0000"/>
                </a:solidFill>
              </a:rPr>
              <a:t>6</a:t>
            </a:r>
            <a:r>
              <a:rPr lang="en-US" altLang="ko-KR" sz="2400" dirty="0"/>
              <a:t> or above</a:t>
            </a:r>
            <a:endParaRPr lang="ko-KR" altLang="en-US" sz="2400" dirty="0"/>
          </a:p>
          <a:p>
            <a:pPr lvl="1"/>
            <a:endParaRPr lang="en-US" altLang="ko-KR" sz="20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3594349013"/>
              </p:ext>
            </p:extLst>
          </p:nvPr>
        </p:nvGraphicFramePr>
        <p:xfrm>
          <a:off x="1547664" y="2996952"/>
          <a:ext cx="6615113" cy="2377440"/>
        </p:xfrm>
        <a:graphic>
          <a:graphicData uri="http://schemas.openxmlformats.org/drawingml/2006/table">
            <a:tbl>
              <a:tblPr firstRow="1" bandRow="1">
                <a:tableStyleId>{7E9639D4-E3E2-4D34-9284-5A2195B3D0D7}</a:tableStyleId>
              </a:tblPr>
              <a:tblGrid>
                <a:gridCol w="543243">
                  <a:extLst>
                    <a:ext uri="{9D8B030D-6E8A-4147-A177-3AD203B41FA5}">
                      <a16:colId xmlns:a16="http://schemas.microsoft.com/office/drawing/2014/main" val="20000"/>
                    </a:ext>
                  </a:extLst>
                </a:gridCol>
                <a:gridCol w="743267">
                  <a:extLst>
                    <a:ext uri="{9D8B030D-6E8A-4147-A177-3AD203B41FA5}">
                      <a16:colId xmlns:a16="http://schemas.microsoft.com/office/drawing/2014/main" val="20001"/>
                    </a:ext>
                  </a:extLst>
                </a:gridCol>
                <a:gridCol w="1648143">
                  <a:extLst>
                    <a:ext uri="{9D8B030D-6E8A-4147-A177-3AD203B41FA5}">
                      <a16:colId xmlns:a16="http://schemas.microsoft.com/office/drawing/2014/main" val="20002"/>
                    </a:ext>
                  </a:extLst>
                </a:gridCol>
                <a:gridCol w="2773680">
                  <a:extLst>
                    <a:ext uri="{9D8B030D-6E8A-4147-A177-3AD203B41FA5}">
                      <a16:colId xmlns:a16="http://schemas.microsoft.com/office/drawing/2014/main" val="20003"/>
                    </a:ext>
                  </a:extLst>
                </a:gridCol>
                <a:gridCol w="906780">
                  <a:extLst>
                    <a:ext uri="{9D8B030D-6E8A-4147-A177-3AD203B41FA5}">
                      <a16:colId xmlns:a16="http://schemas.microsoft.com/office/drawing/2014/main" val="20004"/>
                    </a:ext>
                  </a:extLst>
                </a:gridCol>
              </a:tblGrid>
              <a:tr h="145504">
                <a:tc>
                  <a:txBody>
                    <a:bodyPr/>
                    <a:lstStyle/>
                    <a:p>
                      <a:pPr algn="ctr" latinLnBrk="1"/>
                      <a:r>
                        <a:rPr lang="en-US" altLang="ko-KR" sz="2000" dirty="0">
                          <a:latin typeface="Calibri" panose="020F0502020204030204" pitchFamily="34" charset="0"/>
                        </a:rPr>
                        <a:t>No</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Type</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Location</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Assert</a:t>
                      </a:r>
                      <a:r>
                        <a:rPr lang="en-US" altLang="ko-KR" sz="2000" baseline="0" dirty="0">
                          <a:latin typeface="Calibri" panose="020F0502020204030204" pitchFamily="34" charset="0"/>
                        </a:rPr>
                        <a:t> Expression</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Score</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latinLnBrk="1"/>
                      <a:r>
                        <a:rPr lang="en-US" altLang="ko-KR" sz="2000" dirty="0">
                          <a:latin typeface="Calibri" panose="020F0502020204030204" pitchFamily="34" charset="0"/>
                        </a:rPr>
                        <a:t>1</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OOB</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kern="0" dirty="0" err="1">
                          <a:latin typeface="Calibri" panose="020F0502020204030204" pitchFamily="34" charset="0"/>
                        </a:rPr>
                        <a:t>src.c:f</a:t>
                      </a:r>
                      <a:r>
                        <a:rPr lang="en-US" altLang="ko-KR" sz="2000" kern="0" dirty="0">
                          <a:latin typeface="Calibri" panose="020F0502020204030204" pitchFamily="34" charset="0"/>
                        </a:rPr>
                        <a:t>():1287</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kern="0" dirty="0" err="1">
                          <a:latin typeface="Courier New" panose="02070309020205020404" pitchFamily="49" charset="0"/>
                          <a:cs typeface="Courier New" panose="02070309020205020404" pitchFamily="49" charset="0"/>
                        </a:rPr>
                        <a:t>A.index</a:t>
                      </a:r>
                      <a:r>
                        <a:rPr lang="en-US" altLang="ko-KR" sz="2000" kern="0" dirty="0">
                          <a:latin typeface="Courier New" panose="02070309020205020404" pitchFamily="49" charset="0"/>
                          <a:cs typeface="Courier New" panose="02070309020205020404" pitchFamily="49" charset="0"/>
                        </a:rPr>
                        <a:t> - 1 &gt;= 0</a:t>
                      </a:r>
                      <a:endParaRPr lang="en-US" altLang="ko-KR" sz="2000" b="1" kern="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2000" b="0" kern="0" dirty="0">
                          <a:latin typeface="Calibri" panose="020F0502020204030204" pitchFamily="34" charset="0"/>
                          <a:cs typeface="Courier New" pitchFamily="49" charset="0"/>
                        </a:rPr>
                        <a:t>4(=5-1)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2</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OOB</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kern="0" dirty="0" err="1">
                          <a:latin typeface="Calibri" panose="020F0502020204030204" pitchFamily="34" charset="0"/>
                        </a:rPr>
                        <a:t>src.c:g</a:t>
                      </a:r>
                      <a:r>
                        <a:rPr lang="en-US" altLang="ko-KR" sz="2000" kern="0" dirty="0">
                          <a:latin typeface="Calibri" panose="020F0502020204030204" pitchFamily="34" charset="0"/>
                        </a:rPr>
                        <a:t>():1300</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kern="0" dirty="0" err="1">
                          <a:latin typeface="Courier New" panose="02070309020205020404" pitchFamily="49" charset="0"/>
                          <a:cs typeface="Courier New" panose="02070309020205020404" pitchFamily="49" charset="0"/>
                        </a:rPr>
                        <a:t>A.index</a:t>
                      </a:r>
                      <a:r>
                        <a:rPr lang="en-US" altLang="ko-KR" sz="2000" kern="0" dirty="0">
                          <a:latin typeface="Courier New" panose="02070309020205020404" pitchFamily="49" charset="0"/>
                          <a:cs typeface="Courier New" panose="02070309020205020404" pitchFamily="49" charset="0"/>
                        </a:rPr>
                        <a:t> - 1 &gt;= 0</a:t>
                      </a:r>
                      <a:endParaRPr lang="ko-KR" altLang="en-US" sz="20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2000" b="0" kern="0" dirty="0">
                          <a:latin typeface="Calibri" panose="020F0502020204030204" pitchFamily="34" charset="0"/>
                          <a:cs typeface="Courier New" pitchFamily="49" charset="0"/>
                        </a:rPr>
                        <a:t>4(=5-1)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3</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OOB</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kern="0" dirty="0" err="1">
                          <a:latin typeface="Calibri" panose="020F0502020204030204" pitchFamily="34" charset="0"/>
                        </a:rPr>
                        <a:t>src.c:h</a:t>
                      </a:r>
                      <a:r>
                        <a:rPr lang="en-US" altLang="ko-KR" sz="2000" kern="0" dirty="0">
                          <a:latin typeface="Calibri" panose="020F0502020204030204" pitchFamily="34" charset="0"/>
                        </a:rPr>
                        <a:t>():1313</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kern="0" dirty="0" err="1">
                          <a:latin typeface="Courier New" panose="02070309020205020404" pitchFamily="49" charset="0"/>
                          <a:cs typeface="Courier New" panose="02070309020205020404" pitchFamily="49" charset="0"/>
                        </a:rPr>
                        <a:t>A.index</a:t>
                      </a:r>
                      <a:r>
                        <a:rPr lang="en-US" altLang="ko-KR" sz="2000" kern="0" dirty="0">
                          <a:latin typeface="Courier New" panose="02070309020205020404" pitchFamily="49" charset="0"/>
                          <a:cs typeface="Courier New" panose="02070309020205020404" pitchFamily="49" charset="0"/>
                        </a:rPr>
                        <a:t> - 1 &gt;= 0</a:t>
                      </a:r>
                      <a:endParaRPr lang="ko-KR" altLang="en-US" sz="20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2000" b="0" kern="0" dirty="0">
                          <a:latin typeface="Calibri" panose="020F0502020204030204" pitchFamily="34" charset="0"/>
                          <a:cs typeface="Courier New" pitchFamily="49" charset="0"/>
                        </a:rPr>
                        <a:t>4(=5-1)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4</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OOB</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kern="0" dirty="0" err="1">
                          <a:latin typeface="Calibri" panose="020F0502020204030204" pitchFamily="34" charset="0"/>
                        </a:rPr>
                        <a:t>src.c:x</a:t>
                      </a:r>
                      <a:r>
                        <a:rPr lang="en-US" altLang="ko-KR" sz="2000" kern="0" dirty="0">
                          <a:latin typeface="Calibri" panose="020F0502020204030204" pitchFamily="34" charset="0"/>
                        </a:rPr>
                        <a:t>():1326</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kern="0" dirty="0" err="1">
                          <a:latin typeface="Courier New" panose="02070309020205020404" pitchFamily="49" charset="0"/>
                          <a:cs typeface="Courier New" panose="02070309020205020404" pitchFamily="49" charset="0"/>
                        </a:rPr>
                        <a:t>A.index</a:t>
                      </a:r>
                      <a:r>
                        <a:rPr lang="en-US" altLang="ko-KR" sz="2000" kern="0" dirty="0">
                          <a:latin typeface="Courier New" panose="02070309020205020404" pitchFamily="49" charset="0"/>
                          <a:cs typeface="Courier New" panose="02070309020205020404" pitchFamily="49" charset="0"/>
                        </a:rPr>
                        <a:t> - 1 &gt;= 0</a:t>
                      </a:r>
                      <a:endParaRPr lang="ko-KR" altLang="en-US" sz="20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2000" b="0" kern="0" dirty="0">
                          <a:latin typeface="Calibri" panose="020F0502020204030204" pitchFamily="34" charset="0"/>
                          <a:cs typeface="Courier New" pitchFamily="49" charset="0"/>
                        </a:rPr>
                        <a:t>4(=5-1)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5</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OOB</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2000" kern="0" dirty="0" err="1">
                          <a:latin typeface="Calibri" panose="020F0502020204030204" pitchFamily="34" charset="0"/>
                        </a:rPr>
                        <a:t>src.c:y</a:t>
                      </a:r>
                      <a:r>
                        <a:rPr lang="en-US" altLang="ko-KR" sz="2000" kern="0" dirty="0">
                          <a:latin typeface="Calibri" panose="020F0502020204030204" pitchFamily="34" charset="0"/>
                        </a:rPr>
                        <a:t>():1339</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kern="0" dirty="0" err="1">
                          <a:latin typeface="Courier New" panose="02070309020205020404" pitchFamily="49" charset="0"/>
                          <a:cs typeface="Courier New" panose="02070309020205020404" pitchFamily="49" charset="0"/>
                        </a:rPr>
                        <a:t>A.index</a:t>
                      </a:r>
                      <a:r>
                        <a:rPr lang="en-US" altLang="ko-KR" sz="2000" kern="0" dirty="0">
                          <a:latin typeface="Courier New" panose="02070309020205020404" pitchFamily="49" charset="0"/>
                          <a:cs typeface="Courier New" panose="02070309020205020404" pitchFamily="49" charset="0"/>
                        </a:rPr>
                        <a:t> - 1 &gt;= 0</a:t>
                      </a:r>
                      <a:endParaRPr lang="ko-KR" altLang="en-US" sz="20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2000" b="0" kern="0" dirty="0">
                          <a:latin typeface="Calibri" panose="020F0502020204030204" pitchFamily="34" charset="0"/>
                          <a:cs typeface="Courier New" pitchFamily="49" charset="0"/>
                        </a:rPr>
                        <a:t>4(=5-1)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802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600" dirty="0"/>
              <a:t>Inserting Constraints to Satisfy Pre-conditions</a:t>
            </a:r>
            <a:endParaRPr lang="ko-KR" altLang="en-US" sz="3600"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19</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800" dirty="0"/>
              <a:t>The pre-processor module automatically inserts </a:t>
            </a:r>
            <a:r>
              <a:rPr lang="en-US" altLang="ko-KR" sz="2000" dirty="0">
                <a:latin typeface="Courier New" pitchFamily="49" charset="0"/>
                <a:cs typeface="Courier New" pitchFamily="49" charset="0"/>
              </a:rPr>
              <a:t>assume() </a:t>
            </a:r>
            <a:r>
              <a:rPr lang="en-US" altLang="ko-KR" sz="2800" dirty="0"/>
              <a:t>to avoid false alarms due to violation of implicit pre-conditions</a:t>
            </a:r>
          </a:p>
          <a:p>
            <a:pPr lvl="1"/>
            <a:r>
              <a:rPr lang="en-US" altLang="ko-KR" sz="2400" dirty="0"/>
              <a:t>Pre-conditions for array indexes</a:t>
            </a:r>
          </a:p>
          <a:p>
            <a:pPr lvl="2"/>
            <a:r>
              <a:rPr lang="en-US" altLang="ko-KR" sz="2000" dirty="0"/>
              <a:t>Insert array pre-conditions if the target function does not check an array index variable</a:t>
            </a:r>
          </a:p>
          <a:p>
            <a:pPr lvl="1"/>
            <a:r>
              <a:rPr lang="en-US" altLang="ko-KR" sz="2400" dirty="0"/>
              <a:t>Pre-conditions for constant parameters</a:t>
            </a:r>
          </a:p>
          <a:p>
            <a:pPr lvl="2"/>
            <a:r>
              <a:rPr lang="en-US" altLang="ko-KR" sz="2000" dirty="0"/>
              <a:t>Insert constant parameter pre-conditions if the parameter of the target function is one of some constant values for all invocations</a:t>
            </a:r>
          </a:p>
          <a:p>
            <a:pPr lvl="3"/>
            <a:r>
              <a:rPr lang="en-US" altLang="ko-KR" sz="1800" dirty="0"/>
              <a:t>Ex.) the third parameter of </a:t>
            </a:r>
            <a:r>
              <a:rPr lang="en-US" altLang="ko-KR" sz="1400" dirty="0" err="1">
                <a:latin typeface="Courier New" panose="02070309020205020404" pitchFamily="49" charset="0"/>
                <a:cs typeface="Courier New" panose="02070309020205020404" pitchFamily="49" charset="0"/>
              </a:rPr>
              <a:t>fseek</a:t>
            </a:r>
            <a:r>
              <a:rPr lang="en-US" altLang="ko-KR" sz="1400" dirty="0">
                <a:latin typeface="Courier New" panose="02070309020205020404" pitchFamily="49" charset="0"/>
                <a:cs typeface="Courier New" panose="02070309020205020404" pitchFamily="49" charset="0"/>
              </a:rPr>
              <a:t>()</a:t>
            </a:r>
            <a:r>
              <a:rPr lang="en-US" altLang="ko-KR" sz="1400" dirty="0"/>
              <a:t> </a:t>
            </a:r>
            <a:r>
              <a:rPr lang="en-US" altLang="ko-KR" sz="1800" dirty="0"/>
              <a:t>should be one of </a:t>
            </a:r>
            <a:r>
              <a:rPr lang="en-US" altLang="ko-KR" sz="1400" dirty="0">
                <a:latin typeface="Courier New" panose="02070309020205020404" pitchFamily="49" charset="0"/>
                <a:cs typeface="Courier New" panose="02070309020205020404" pitchFamily="49" charset="0"/>
              </a:rPr>
              <a:t>SEEK_SET</a:t>
            </a:r>
            <a:r>
              <a:rPr lang="en-US" altLang="ko-KR" sz="1800" dirty="0"/>
              <a:t>, </a:t>
            </a:r>
            <a:r>
              <a:rPr lang="en-US" altLang="ko-KR" sz="1400" dirty="0">
                <a:latin typeface="Courier New" panose="02070309020205020404" pitchFamily="49" charset="0"/>
                <a:cs typeface="Courier New" panose="02070309020205020404" pitchFamily="49" charset="0"/>
              </a:rPr>
              <a:t>SEEK_CUR</a:t>
            </a:r>
            <a:r>
              <a:rPr lang="en-US" altLang="ko-KR" sz="1800" dirty="0"/>
              <a:t>, or </a:t>
            </a:r>
            <a:r>
              <a:rPr lang="en-US" altLang="ko-KR" sz="1400" dirty="0">
                <a:latin typeface="Courier New" panose="02070309020205020404" pitchFamily="49" charset="0"/>
                <a:cs typeface="Courier New" panose="02070309020205020404" pitchFamily="49" charset="0"/>
              </a:rPr>
              <a:t>SEEK_END</a:t>
            </a:r>
            <a:endParaRPr lang="en-US" altLang="ko-KR" sz="1800" dirty="0">
              <a:latin typeface="Courier New" panose="02070309020205020404" pitchFamily="49" charset="0"/>
              <a:cs typeface="Courier New" panose="02070309020205020404" pitchFamily="49" charset="0"/>
            </a:endParaRPr>
          </a:p>
          <a:p>
            <a:pPr lvl="1"/>
            <a:r>
              <a:rPr lang="en-US" altLang="ko-KR" sz="2400" dirty="0"/>
              <a:t>Pre-conditions for </a:t>
            </a:r>
            <a:r>
              <a:rPr lang="en-US" altLang="ko-KR" sz="1800" dirty="0" err="1">
                <a:latin typeface="Courier New" panose="02070309020205020404" pitchFamily="49" charset="0"/>
                <a:cs typeface="Courier New" panose="02070309020205020404" pitchFamily="49" charset="0"/>
              </a:rPr>
              <a:t>enum</a:t>
            </a:r>
            <a:r>
              <a:rPr lang="en-US" altLang="ko-KR" sz="1800" dirty="0"/>
              <a:t> </a:t>
            </a:r>
            <a:r>
              <a:rPr lang="en-US" altLang="ko-KR" sz="2400" dirty="0"/>
              <a:t>values</a:t>
            </a:r>
          </a:p>
          <a:p>
            <a:pPr lvl="2"/>
            <a:r>
              <a:rPr lang="en-US" altLang="ko-KR" sz="2000" dirty="0"/>
              <a:t>CONBOL considers an </a:t>
            </a:r>
            <a:r>
              <a:rPr lang="en-US" altLang="ko-KR" sz="1600" dirty="0" err="1">
                <a:latin typeface="Courier New" panose="02070309020205020404" pitchFamily="49" charset="0"/>
                <a:cs typeface="Courier New" panose="02070309020205020404" pitchFamily="49" charset="0"/>
              </a:rPr>
              <a:t>enum</a:t>
            </a:r>
            <a:r>
              <a:rPr lang="en-US" altLang="ko-KR" sz="1600" dirty="0"/>
              <a:t> </a:t>
            </a:r>
            <a:r>
              <a:rPr lang="en-US" altLang="ko-KR" sz="2000" dirty="0"/>
              <a:t>type as a special </a:t>
            </a:r>
            <a:r>
              <a:rPr lang="en-US" altLang="ko-KR" sz="1600" dirty="0" err="1">
                <a:latin typeface="Courier New" panose="02070309020205020404" pitchFamily="49" charset="0"/>
                <a:cs typeface="Courier New" panose="02070309020205020404" pitchFamily="49" charset="0"/>
              </a:rPr>
              <a:t>int</a:t>
            </a:r>
            <a:r>
              <a:rPr lang="en-US" altLang="ko-KR" sz="1600" dirty="0"/>
              <a:t> </a:t>
            </a:r>
            <a:r>
              <a:rPr lang="en-US" altLang="ko-KR" sz="2000" dirty="0"/>
              <a:t>type and generates concrete test cases defined in the corresponding the </a:t>
            </a:r>
            <a:r>
              <a:rPr lang="en-US" altLang="ko-KR" sz="1600" dirty="0" err="1">
                <a:latin typeface="Courier New" panose="02070309020205020404" pitchFamily="49" charset="0"/>
                <a:cs typeface="Courier New" panose="02070309020205020404" pitchFamily="49" charset="0"/>
              </a:rPr>
              <a:t>enum</a:t>
            </a:r>
            <a:r>
              <a:rPr lang="en-US" altLang="ko-KR" sz="1600" dirty="0"/>
              <a:t> </a:t>
            </a:r>
            <a:r>
              <a:rPr lang="en-US" altLang="ko-KR" sz="2000" dirty="0"/>
              <a:t>type</a:t>
            </a:r>
          </a:p>
          <a:p>
            <a:pPr lvl="1"/>
            <a:endParaRPr lang="en-US" altLang="ko-KR" sz="2400" dirty="0"/>
          </a:p>
          <a:p>
            <a:pPr lvl="1"/>
            <a:endParaRPr lang="en-US" altLang="ko-KR" sz="24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401961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cs typeface="Calibri" pitchFamily="34" charset="0"/>
              </a:rPr>
              <a:t>Strong IT Industry in South Korea</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a:t>
            </a:fld>
            <a:r>
              <a:rPr lang="en-US" altLang="ko-KR" dirty="0"/>
              <a:t>/23</a:t>
            </a:r>
            <a:endParaRPr lang="ko-KR" altLang="en-US"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pic>
        <p:nvPicPr>
          <p:cNvPr id="8" name="Picture 2" descr="Blue Doctor Man Sitting at a Computer and Viewing an Xray of a Head Clipar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042119"/>
            <a:ext cx="1496513" cy="14965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amsung-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966" y="1676400"/>
            <a:ext cx="2463146"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t0.gstatic.com/images?q=tbn:ANd9GcTe0mnF2yvUz0ajAuScSg497WuLENYtlgKXNdrxhRf6Snag9M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506" y="4952999"/>
            <a:ext cx="2496555" cy="11430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file.agora.media.daum.net/pcp_download.php?fhandle=b1htYkBmaWxlLmFnb3JhLm1lZGlhLmRhdW0ubmV0Oi9LMTU3LzAvMjUuanBn&amp;filename=hyundai.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5353" y="4759796"/>
            <a:ext cx="2039211" cy="15294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autonorth.ca/storage/kia-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1457446"/>
            <a:ext cx="2415293" cy="12857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techdigest.tv/samsung_r87_lcd_hd_tv-thumb.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3800" y="3484371"/>
            <a:ext cx="1801313" cy="13009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http://cfile26.uf.tistory.com/image/1676F43B4D69449C0F226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2890895"/>
            <a:ext cx="1828800" cy="19933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www.lin-subbus.org/img/diagram_target_application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5023" y="2745306"/>
            <a:ext cx="2830377" cy="2207694"/>
          </a:xfrm>
          <a:prstGeom prst="rect">
            <a:avLst/>
          </a:prstGeom>
          <a:noFill/>
          <a:extLst>
            <a:ext uri="{909E8E84-426E-40DD-AFC4-6F175D3DCCD1}">
              <a14:hiddenFill xmlns:a14="http://schemas.microsoft.com/office/drawing/2010/main">
                <a:solidFill>
                  <a:srgbClr val="FFFFFF"/>
                </a:solidFill>
              </a14:hiddenFill>
            </a:ext>
          </a:extLst>
        </p:spPr>
      </p:pic>
      <p:sp>
        <p:nvSpPr>
          <p:cNvPr id="16" name="구름 모양 설명선 15"/>
          <p:cNvSpPr/>
          <p:nvPr/>
        </p:nvSpPr>
        <p:spPr>
          <a:xfrm>
            <a:off x="2514600" y="921495"/>
            <a:ext cx="1828800" cy="1143000"/>
          </a:xfrm>
          <a:prstGeom prst="cloudCallout">
            <a:avLst>
              <a:gd name="adj1" fmla="val 47859"/>
              <a:gd name="adj2" fmla="val 43061"/>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en-US" altLang="ko-KR" sz="2400" dirty="0">
                <a:solidFill>
                  <a:prstClr val="black"/>
                </a:solidFill>
                <a:latin typeface="Calibri" panose="020F0502020204030204" pitchFamily="34" charset="0"/>
              </a:rPr>
              <a:t>Time-to-Market?</a:t>
            </a:r>
            <a:endParaRPr lang="ko-KR" altLang="en-US" sz="2400" dirty="0">
              <a:solidFill>
                <a:prstClr val="black"/>
              </a:solidFill>
              <a:latin typeface="Calibri" panose="020F0502020204030204" pitchFamily="34" charset="0"/>
            </a:endParaRPr>
          </a:p>
        </p:txBody>
      </p:sp>
      <p:sp>
        <p:nvSpPr>
          <p:cNvPr id="17" name="구름 모양 설명선 16"/>
          <p:cNvSpPr/>
          <p:nvPr/>
        </p:nvSpPr>
        <p:spPr>
          <a:xfrm>
            <a:off x="4876800" y="899119"/>
            <a:ext cx="1828800" cy="1143000"/>
          </a:xfrm>
          <a:prstGeom prst="cloudCallout">
            <a:avLst>
              <a:gd name="adj1" fmla="val -56814"/>
              <a:gd name="adj2" fmla="val 52780"/>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en-US" altLang="ko-KR" sz="2400" dirty="0">
                <a:solidFill>
                  <a:prstClr val="black"/>
                </a:solidFill>
                <a:latin typeface="Calibri" panose="020F0502020204030204" pitchFamily="34" charset="0"/>
              </a:rPr>
              <a:t>SW Quality?</a:t>
            </a:r>
            <a:endParaRPr lang="ko-KR" altLang="en-US" sz="2400" dirty="0">
              <a:solidFill>
                <a:prstClr val="black"/>
              </a:solidFill>
              <a:latin typeface="Calibri" panose="020F0502020204030204" pitchFamily="34" charset="0"/>
            </a:endParaRPr>
          </a:p>
        </p:txBody>
      </p:sp>
      <p:pic>
        <p:nvPicPr>
          <p:cNvPr id="18" name="Picture 10" descr="http://sammyhub.com/wp-content/uploads/16gbnandflash.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36504" y="4779893"/>
            <a:ext cx="1926096" cy="15294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3400" y="1124744"/>
            <a:ext cx="588640" cy="461665"/>
          </a:xfrm>
          <a:prstGeom prst="rect">
            <a:avLst/>
          </a:prstGeom>
          <a:noFill/>
        </p:spPr>
        <p:txBody>
          <a:bodyPr wrap="square" rtlCol="0">
            <a:spAutoFit/>
          </a:bodyPr>
          <a:lstStyle/>
          <a:p>
            <a:r>
              <a:rPr lang="en-US" altLang="ko-KR" sz="2400" b="1" dirty="0">
                <a:latin typeface="Calibri" panose="020F0502020204030204" pitchFamily="34" charset="0"/>
              </a:rPr>
              <a:t>V.S</a:t>
            </a:r>
            <a:endParaRPr lang="ko-KR" altLang="en-US" sz="2400" b="1" dirty="0">
              <a:latin typeface="Calibri" panose="020F0502020204030204" pitchFamily="34" charset="0"/>
            </a:endParaRPr>
          </a:p>
        </p:txBody>
      </p:sp>
    </p:spTree>
    <p:extLst>
      <p:ext uri="{BB962C8B-B14F-4D97-AF65-F5344CB8AC3E}">
        <p14:creationId xmlns:p14="http://schemas.microsoft.com/office/powerpoint/2010/main" val="111853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a:t>Inserting Constraints to Satisfy Pre-conditions(1/3)</a:t>
            </a:r>
            <a:endParaRPr lang="ko-KR" altLang="en-US" sz="3200"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20</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800" dirty="0"/>
              <a:t>An automatically generated unit test driver can violate implicit pre-conditions of a target unit function</a:t>
            </a:r>
          </a:p>
          <a:p>
            <a:pPr lvl="1"/>
            <a:r>
              <a:rPr lang="en-US" altLang="ko-KR" sz="2400" dirty="0"/>
              <a:t>Violation of implicit pre-conditions raises false alarms</a:t>
            </a:r>
            <a:endParaRPr lang="ko-KR" altLang="en-US" sz="24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
        <p:nvSpPr>
          <p:cNvPr id="7" name="TextBox 6"/>
          <p:cNvSpPr txBox="1"/>
          <p:nvPr/>
        </p:nvSpPr>
        <p:spPr>
          <a:xfrm>
            <a:off x="394792" y="2483018"/>
            <a:ext cx="5472608" cy="3970318"/>
          </a:xfrm>
          <a:prstGeom prst="rect">
            <a:avLst/>
          </a:prstGeom>
          <a:noFill/>
        </p:spPr>
        <p:txBody>
          <a:bodyPr wrap="square" rtlCol="0">
            <a:spAutoFit/>
          </a:bodyPr>
          <a:lstStyle/>
          <a:p>
            <a:r>
              <a:rPr lang="en-US" altLang="ko-KR" dirty="0">
                <a:solidFill>
                  <a:prstClr val="black"/>
                </a:solidFill>
                <a:latin typeface="Courier New" pitchFamily="49" charset="0"/>
                <a:cs typeface="Courier New" pitchFamily="49" charset="0"/>
              </a:rPr>
              <a:t>01:int array[10];</a:t>
            </a:r>
          </a:p>
          <a:p>
            <a:r>
              <a:rPr lang="en-US" altLang="ko-KR" dirty="0">
                <a:solidFill>
                  <a:prstClr val="black"/>
                </a:solidFill>
                <a:latin typeface="Courier New" pitchFamily="49" charset="0"/>
                <a:cs typeface="Courier New" pitchFamily="49" charset="0"/>
              </a:rPr>
              <a:t>02:void </a:t>
            </a:r>
            <a:r>
              <a:rPr lang="en-US" altLang="ko-KR" dirty="0" err="1">
                <a:solidFill>
                  <a:prstClr val="black"/>
                </a:solidFill>
                <a:latin typeface="Courier New" pitchFamily="49" charset="0"/>
                <a:cs typeface="Courier New" pitchFamily="49" charset="0"/>
              </a:rPr>
              <a:t>get_ith_element</a:t>
            </a:r>
            <a:r>
              <a:rPr lang="en-US" altLang="ko-KR" dirty="0">
                <a:solidFill>
                  <a:prstClr val="black"/>
                </a:solidFill>
                <a:latin typeface="Courier New" pitchFamily="49" charset="0"/>
                <a:cs typeface="Courier New" pitchFamily="49" charset="0"/>
              </a:rPr>
              <a:t>(</a:t>
            </a:r>
            <a:r>
              <a:rPr lang="en-US" altLang="ko-KR" dirty="0" err="1">
                <a:solidFill>
                  <a:prstClr val="black"/>
                </a:solidFill>
                <a:latin typeface="Courier New" pitchFamily="49" charset="0"/>
                <a:cs typeface="Courier New" pitchFamily="49" charset="0"/>
              </a:rPr>
              <a:t>int</a:t>
            </a:r>
            <a:r>
              <a:rPr lang="en-US" altLang="ko-KR" dirty="0">
                <a:solidFill>
                  <a:prstClr val="black"/>
                </a:solidFill>
                <a:latin typeface="Courier New" pitchFamily="49" charset="0"/>
                <a:cs typeface="Courier New" pitchFamily="49" charset="0"/>
              </a:rPr>
              <a:t>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03:  return array[</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04:}</a:t>
            </a:r>
          </a:p>
          <a:p>
            <a:r>
              <a:rPr lang="en-US" altLang="ko-KR" b="1" dirty="0">
                <a:solidFill>
                  <a:prstClr val="black"/>
                </a:solidFill>
                <a:latin typeface="Courier New" pitchFamily="49" charset="0"/>
                <a:cs typeface="Courier New" pitchFamily="49" charset="0"/>
              </a:rPr>
              <a:t>05:// Test driver for </a:t>
            </a:r>
            <a:r>
              <a:rPr lang="en-US" altLang="ko-KR" b="1" dirty="0" err="1">
                <a:solidFill>
                  <a:prstClr val="black"/>
                </a:solidFill>
                <a:latin typeface="Courier New" pitchFamily="49" charset="0"/>
                <a:cs typeface="Courier New" pitchFamily="49" charset="0"/>
              </a:rPr>
              <a:t>get_ith_element</a:t>
            </a:r>
            <a:r>
              <a:rPr lang="en-US" altLang="ko-KR" b="1"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06:void </a:t>
            </a:r>
            <a:r>
              <a:rPr lang="en-US" altLang="ko-KR" dirty="0" err="1">
                <a:solidFill>
                  <a:prstClr val="black"/>
                </a:solidFill>
                <a:latin typeface="Courier New" pitchFamily="49" charset="0"/>
                <a:cs typeface="Courier New" pitchFamily="49" charset="0"/>
              </a:rPr>
              <a:t>test_get_ith_element</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07:  </a:t>
            </a:r>
            <a:r>
              <a:rPr lang="en-US" altLang="ko-KR" dirty="0" err="1">
                <a:solidFill>
                  <a:prstClr val="black"/>
                </a:solidFill>
                <a:latin typeface="Courier New" pitchFamily="49" charset="0"/>
                <a:cs typeface="Courier New" pitchFamily="49" charset="0"/>
              </a:rPr>
              <a:t>int</a:t>
            </a:r>
            <a:r>
              <a:rPr lang="en-US" altLang="ko-KR" dirty="0">
                <a:solidFill>
                  <a:prstClr val="black"/>
                </a:solidFill>
                <a:latin typeface="Courier New" pitchFamily="49" charset="0"/>
                <a:cs typeface="Courier New" pitchFamily="49" charset="0"/>
              </a:rPr>
              <a:t>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 </a:t>
            </a:r>
            <a:r>
              <a:rPr lang="en-US" altLang="ko-KR" dirty="0" err="1">
                <a:solidFill>
                  <a:prstClr val="black"/>
                </a:solidFill>
                <a:latin typeface="Courier New" pitchFamily="49" charset="0"/>
                <a:cs typeface="Courier New" pitchFamily="49" charset="0"/>
              </a:rPr>
              <a:t>idx</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08:  for(</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=0;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&lt;10;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09:    </a:t>
            </a:r>
            <a:r>
              <a:rPr lang="en-US" altLang="ko-KR" dirty="0" err="1">
                <a:solidFill>
                  <a:prstClr val="black"/>
                </a:solidFill>
                <a:latin typeface="Courier New" pitchFamily="49" charset="0"/>
                <a:cs typeface="Courier New" pitchFamily="49" charset="0"/>
              </a:rPr>
              <a:t>SYM_int</a:t>
            </a:r>
            <a:r>
              <a:rPr lang="en-US" altLang="ko-KR" dirty="0">
                <a:solidFill>
                  <a:prstClr val="black"/>
                </a:solidFill>
                <a:latin typeface="Courier New" pitchFamily="49" charset="0"/>
                <a:cs typeface="Courier New" pitchFamily="49" charset="0"/>
              </a:rPr>
              <a:t>(array[</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10:  }</a:t>
            </a:r>
          </a:p>
          <a:p>
            <a:r>
              <a:rPr lang="en-US" altLang="ko-KR" dirty="0">
                <a:solidFill>
                  <a:prstClr val="black"/>
                </a:solidFill>
                <a:latin typeface="Courier New" pitchFamily="49" charset="0"/>
                <a:cs typeface="Courier New" pitchFamily="49" charset="0"/>
              </a:rPr>
              <a:t>11:  </a:t>
            </a:r>
            <a:r>
              <a:rPr lang="en-US" altLang="ko-KR" dirty="0" err="1">
                <a:solidFill>
                  <a:prstClr val="black"/>
                </a:solidFill>
                <a:latin typeface="Courier New" pitchFamily="49" charset="0"/>
                <a:cs typeface="Courier New" pitchFamily="49" charset="0"/>
              </a:rPr>
              <a:t>SYM_int</a:t>
            </a:r>
            <a:r>
              <a:rPr lang="en-US" altLang="ko-KR" dirty="0">
                <a:solidFill>
                  <a:prstClr val="black"/>
                </a:solidFill>
                <a:latin typeface="Courier New" pitchFamily="49" charset="0"/>
                <a:cs typeface="Courier New" pitchFamily="49" charset="0"/>
              </a:rPr>
              <a:t>(</a:t>
            </a:r>
            <a:r>
              <a:rPr lang="en-US" altLang="ko-KR" dirty="0" err="1">
                <a:solidFill>
                  <a:prstClr val="black"/>
                </a:solidFill>
                <a:latin typeface="Courier New" pitchFamily="49" charset="0"/>
                <a:cs typeface="Courier New" pitchFamily="49" charset="0"/>
              </a:rPr>
              <a:t>idx</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12:</a:t>
            </a:r>
          </a:p>
          <a:p>
            <a:r>
              <a:rPr lang="en-US" altLang="ko-KR" dirty="0">
                <a:solidFill>
                  <a:prstClr val="black"/>
                </a:solidFill>
                <a:latin typeface="Courier New" pitchFamily="49" charset="0"/>
                <a:cs typeface="Courier New" pitchFamily="49" charset="0"/>
              </a:rPr>
              <a:t>13:  </a:t>
            </a:r>
            <a:r>
              <a:rPr lang="en-US" altLang="ko-KR" dirty="0" err="1">
                <a:solidFill>
                  <a:prstClr val="black"/>
                </a:solidFill>
                <a:latin typeface="Courier New" pitchFamily="49" charset="0"/>
                <a:cs typeface="Courier New" pitchFamily="49" charset="0"/>
              </a:rPr>
              <a:t>get_ith_element</a:t>
            </a:r>
            <a:r>
              <a:rPr lang="en-US" altLang="ko-KR" dirty="0">
                <a:solidFill>
                  <a:prstClr val="black"/>
                </a:solidFill>
                <a:latin typeface="Courier New" pitchFamily="49" charset="0"/>
                <a:cs typeface="Courier New" pitchFamily="49" charset="0"/>
              </a:rPr>
              <a:t>(</a:t>
            </a:r>
            <a:r>
              <a:rPr lang="en-US" altLang="ko-KR" dirty="0" err="1">
                <a:solidFill>
                  <a:prstClr val="black"/>
                </a:solidFill>
                <a:latin typeface="Courier New" pitchFamily="49" charset="0"/>
                <a:cs typeface="Courier New" pitchFamily="49" charset="0"/>
              </a:rPr>
              <a:t>idx</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14:}</a:t>
            </a:r>
            <a:endParaRPr lang="ko-KR" altLang="en-US" dirty="0">
              <a:solidFill>
                <a:prstClr val="black"/>
              </a:solidFill>
              <a:latin typeface="Courier New" pitchFamily="49" charset="0"/>
              <a:cs typeface="Courier New" pitchFamily="49" charset="0"/>
            </a:endParaRPr>
          </a:p>
        </p:txBody>
      </p:sp>
      <p:sp>
        <p:nvSpPr>
          <p:cNvPr id="8" name="직사각형 7"/>
          <p:cNvSpPr/>
          <p:nvPr/>
        </p:nvSpPr>
        <p:spPr>
          <a:xfrm>
            <a:off x="394792" y="2771050"/>
            <a:ext cx="4320480"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TextBox 8"/>
          <p:cNvSpPr txBox="1"/>
          <p:nvPr/>
        </p:nvSpPr>
        <p:spPr>
          <a:xfrm>
            <a:off x="4932040" y="2699042"/>
            <a:ext cx="3312368" cy="923330"/>
          </a:xfrm>
          <a:prstGeom prst="rect">
            <a:avLst/>
          </a:prstGeom>
          <a:noFill/>
        </p:spPr>
        <p:txBody>
          <a:bodyPr wrap="square" rtlCol="0">
            <a:spAutoFit/>
          </a:bodyPr>
          <a:lstStyle/>
          <a:p>
            <a:r>
              <a:rPr lang="en-US" altLang="ko-KR" dirty="0">
                <a:solidFill>
                  <a:prstClr val="black"/>
                </a:solidFill>
                <a:latin typeface="Calibri" panose="020F0502020204030204" pitchFamily="34" charset="0"/>
              </a:rPr>
              <a:t>Line 3 can raise an OOB alarm because </a:t>
            </a:r>
            <a:r>
              <a:rPr lang="en-US" altLang="ko-KR" dirty="0" err="1">
                <a:solidFill>
                  <a:prstClr val="black"/>
                </a:solidFill>
                <a:latin typeface="Courier New" panose="02070309020205020404" pitchFamily="49" charset="0"/>
                <a:cs typeface="Courier New" panose="02070309020205020404" pitchFamily="49" charset="0"/>
              </a:rPr>
              <a:t>i</a:t>
            </a:r>
            <a:r>
              <a:rPr lang="en-US" altLang="ko-KR" dirty="0">
                <a:solidFill>
                  <a:prstClr val="black"/>
                </a:solidFill>
                <a:latin typeface="Calibri" panose="020F0502020204030204" pitchFamily="34" charset="0"/>
              </a:rPr>
              <a:t> can be greater than or equal to 10 </a:t>
            </a:r>
            <a:endParaRPr lang="ko-KR" altLang="en-US" dirty="0">
              <a:solidFill>
                <a:prstClr val="black"/>
              </a:solidFill>
              <a:latin typeface="Calibri" panose="020F0502020204030204" pitchFamily="34" charset="0"/>
            </a:endParaRPr>
          </a:p>
        </p:txBody>
      </p:sp>
      <p:sp>
        <p:nvSpPr>
          <p:cNvPr id="10" name="TextBox 9"/>
          <p:cNvSpPr txBox="1"/>
          <p:nvPr/>
        </p:nvSpPr>
        <p:spPr>
          <a:xfrm>
            <a:off x="4910724" y="4006511"/>
            <a:ext cx="3960440" cy="923330"/>
          </a:xfrm>
          <a:prstGeom prst="rect">
            <a:avLst/>
          </a:prstGeom>
          <a:noFill/>
        </p:spPr>
        <p:txBody>
          <a:bodyPr wrap="square" rtlCol="0">
            <a:spAutoFit/>
          </a:bodyPr>
          <a:lstStyle/>
          <a:p>
            <a:r>
              <a:rPr lang="en-US" altLang="ko-KR" dirty="0">
                <a:solidFill>
                  <a:prstClr val="black"/>
                </a:solidFill>
                <a:latin typeface="Calibri" panose="020F0502020204030204" pitchFamily="34" charset="0"/>
              </a:rPr>
              <a:t>However, developers often assume that </a:t>
            </a:r>
            <a:r>
              <a:rPr lang="en-US" altLang="ko-KR" sz="1600" dirty="0" err="1">
                <a:solidFill>
                  <a:prstClr val="black"/>
                </a:solidFill>
                <a:latin typeface="Courier New" panose="02070309020205020404" pitchFamily="49" charset="0"/>
                <a:cs typeface="Courier New" panose="02070309020205020404" pitchFamily="49" charset="0"/>
              </a:rPr>
              <a:t>get_ith_element</a:t>
            </a:r>
            <a:r>
              <a:rPr lang="en-US" altLang="ko-KR" sz="1600" dirty="0">
                <a:solidFill>
                  <a:prstClr val="black"/>
                </a:solidFill>
                <a:latin typeface="Courier New" panose="02070309020205020404" pitchFamily="49" charset="0"/>
                <a:cs typeface="Courier New" panose="02070309020205020404" pitchFamily="49" charset="0"/>
              </a:rPr>
              <a:t>()</a:t>
            </a:r>
            <a:r>
              <a:rPr lang="en-US" altLang="ko-KR" dirty="0">
                <a:solidFill>
                  <a:prstClr val="black"/>
                </a:solidFill>
                <a:latin typeface="Calibri" panose="020F0502020204030204" pitchFamily="34" charset="0"/>
              </a:rPr>
              <a:t> is always called under a pre-condition </a:t>
            </a:r>
            <a:r>
              <a:rPr lang="en-US" altLang="ko-KR" sz="1600" dirty="0">
                <a:solidFill>
                  <a:prstClr val="black"/>
                </a:solidFill>
                <a:latin typeface="Courier New" panose="02070309020205020404" pitchFamily="49" charset="0"/>
                <a:cs typeface="Courier New" panose="02070309020205020404" pitchFamily="49" charset="0"/>
              </a:rPr>
              <a:t>(0&lt;=</a:t>
            </a:r>
            <a:r>
              <a:rPr lang="en-US" altLang="ko-KR" sz="1600" dirty="0" err="1">
                <a:solidFill>
                  <a:prstClr val="black"/>
                </a:solidFill>
                <a:latin typeface="Courier New" panose="02070309020205020404" pitchFamily="49" charset="0"/>
                <a:cs typeface="Courier New" panose="02070309020205020404" pitchFamily="49" charset="0"/>
              </a:rPr>
              <a:t>i</a:t>
            </a:r>
            <a:r>
              <a:rPr lang="en-US" altLang="ko-KR" sz="1600" dirty="0">
                <a:solidFill>
                  <a:prstClr val="black"/>
                </a:solidFill>
                <a:latin typeface="Courier New" panose="02070309020205020404" pitchFamily="49" charset="0"/>
                <a:cs typeface="Courier New" panose="02070309020205020404" pitchFamily="49" charset="0"/>
              </a:rPr>
              <a:t> &amp;&amp; </a:t>
            </a:r>
            <a:r>
              <a:rPr lang="en-US" altLang="ko-KR" sz="1600" dirty="0" err="1">
                <a:solidFill>
                  <a:prstClr val="black"/>
                </a:solidFill>
                <a:latin typeface="Courier New" panose="02070309020205020404" pitchFamily="49" charset="0"/>
                <a:cs typeface="Courier New" panose="02070309020205020404" pitchFamily="49" charset="0"/>
              </a:rPr>
              <a:t>i</a:t>
            </a:r>
            <a:r>
              <a:rPr lang="en-US" altLang="ko-KR" sz="1600" dirty="0">
                <a:solidFill>
                  <a:prstClr val="black"/>
                </a:solidFill>
                <a:latin typeface="Courier New" panose="02070309020205020404" pitchFamily="49" charset="0"/>
                <a:cs typeface="Courier New" panose="02070309020205020404" pitchFamily="49" charset="0"/>
              </a:rPr>
              <a:t>&lt;10)</a:t>
            </a:r>
            <a:endParaRPr lang="ko-KR" altLang="en-US" sz="16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217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a:t>Inserting Constraints to Satisfy Pre-conditions(3/3)</a:t>
            </a:r>
            <a:endParaRPr lang="ko-KR" altLang="en-US" sz="3200"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21</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800" dirty="0"/>
              <a:t>An example of pre-conditions for array index</a:t>
            </a:r>
            <a:endParaRPr lang="ko-KR" altLang="en-US" sz="28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
        <p:nvSpPr>
          <p:cNvPr id="7" name="TextBox 6"/>
          <p:cNvSpPr txBox="1"/>
          <p:nvPr/>
        </p:nvSpPr>
        <p:spPr>
          <a:xfrm>
            <a:off x="393176" y="2049436"/>
            <a:ext cx="5472608" cy="3970318"/>
          </a:xfrm>
          <a:prstGeom prst="rect">
            <a:avLst/>
          </a:prstGeom>
          <a:noFill/>
        </p:spPr>
        <p:txBody>
          <a:bodyPr wrap="square" rtlCol="0">
            <a:spAutoFit/>
          </a:bodyPr>
          <a:lstStyle/>
          <a:p>
            <a:r>
              <a:rPr lang="en-US" altLang="ko-KR" dirty="0">
                <a:solidFill>
                  <a:prstClr val="black"/>
                </a:solidFill>
                <a:latin typeface="Courier New" pitchFamily="49" charset="0"/>
                <a:cs typeface="Courier New" pitchFamily="49" charset="0"/>
              </a:rPr>
              <a:t>01:int array[10];</a:t>
            </a:r>
          </a:p>
          <a:p>
            <a:r>
              <a:rPr lang="en-US" altLang="ko-KR" dirty="0">
                <a:solidFill>
                  <a:prstClr val="black"/>
                </a:solidFill>
                <a:latin typeface="Courier New" pitchFamily="49" charset="0"/>
                <a:cs typeface="Courier New" pitchFamily="49" charset="0"/>
              </a:rPr>
              <a:t>02:void </a:t>
            </a:r>
            <a:r>
              <a:rPr lang="en-US" altLang="ko-KR" dirty="0" err="1">
                <a:solidFill>
                  <a:prstClr val="black"/>
                </a:solidFill>
                <a:latin typeface="Courier New" pitchFamily="49" charset="0"/>
                <a:cs typeface="Courier New" pitchFamily="49" charset="0"/>
              </a:rPr>
              <a:t>get_ith_element</a:t>
            </a:r>
            <a:r>
              <a:rPr lang="en-US" altLang="ko-KR" dirty="0">
                <a:solidFill>
                  <a:prstClr val="black"/>
                </a:solidFill>
                <a:latin typeface="Courier New" pitchFamily="49" charset="0"/>
                <a:cs typeface="Courier New" pitchFamily="49" charset="0"/>
              </a:rPr>
              <a:t>(</a:t>
            </a:r>
            <a:r>
              <a:rPr lang="en-US" altLang="ko-KR" dirty="0" err="1">
                <a:solidFill>
                  <a:prstClr val="black"/>
                </a:solidFill>
                <a:latin typeface="Courier New" pitchFamily="49" charset="0"/>
                <a:cs typeface="Courier New" pitchFamily="49" charset="0"/>
              </a:rPr>
              <a:t>int</a:t>
            </a:r>
            <a:r>
              <a:rPr lang="en-US" altLang="ko-KR" dirty="0">
                <a:solidFill>
                  <a:prstClr val="black"/>
                </a:solidFill>
                <a:latin typeface="Courier New" pitchFamily="49" charset="0"/>
                <a:cs typeface="Courier New" pitchFamily="49" charset="0"/>
              </a:rPr>
              <a:t>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03:  return array[</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04:}</a:t>
            </a:r>
          </a:p>
          <a:p>
            <a:r>
              <a:rPr lang="en-US" altLang="ko-KR" b="1" dirty="0">
                <a:solidFill>
                  <a:prstClr val="black"/>
                </a:solidFill>
                <a:latin typeface="Courier New" pitchFamily="49" charset="0"/>
                <a:cs typeface="Courier New" pitchFamily="49" charset="0"/>
              </a:rPr>
              <a:t>05:// Test driver for </a:t>
            </a:r>
            <a:r>
              <a:rPr lang="en-US" altLang="ko-KR" b="1" dirty="0" err="1">
                <a:solidFill>
                  <a:prstClr val="black"/>
                </a:solidFill>
                <a:latin typeface="Courier New" pitchFamily="49" charset="0"/>
                <a:cs typeface="Courier New" pitchFamily="49" charset="0"/>
              </a:rPr>
              <a:t>get_ith_element</a:t>
            </a:r>
            <a:r>
              <a:rPr lang="en-US" altLang="ko-KR" b="1"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06:void </a:t>
            </a:r>
            <a:r>
              <a:rPr lang="en-US" altLang="ko-KR" dirty="0" err="1">
                <a:solidFill>
                  <a:prstClr val="black"/>
                </a:solidFill>
                <a:latin typeface="Courier New" pitchFamily="49" charset="0"/>
                <a:cs typeface="Courier New" pitchFamily="49" charset="0"/>
              </a:rPr>
              <a:t>test_get_ith_element</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07:  </a:t>
            </a:r>
            <a:r>
              <a:rPr lang="en-US" altLang="ko-KR" dirty="0" err="1">
                <a:solidFill>
                  <a:prstClr val="black"/>
                </a:solidFill>
                <a:latin typeface="Courier New" pitchFamily="49" charset="0"/>
                <a:cs typeface="Courier New" pitchFamily="49" charset="0"/>
              </a:rPr>
              <a:t>int</a:t>
            </a:r>
            <a:r>
              <a:rPr lang="en-US" altLang="ko-KR" dirty="0">
                <a:solidFill>
                  <a:prstClr val="black"/>
                </a:solidFill>
                <a:latin typeface="Courier New" pitchFamily="49" charset="0"/>
                <a:cs typeface="Courier New" pitchFamily="49" charset="0"/>
              </a:rPr>
              <a:t>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 </a:t>
            </a:r>
            <a:r>
              <a:rPr lang="en-US" altLang="ko-KR" dirty="0" err="1">
                <a:solidFill>
                  <a:prstClr val="black"/>
                </a:solidFill>
                <a:latin typeface="Courier New" pitchFamily="49" charset="0"/>
                <a:cs typeface="Courier New" pitchFamily="49" charset="0"/>
              </a:rPr>
              <a:t>idx</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08:  for(</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=0;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&lt;10; </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09:    </a:t>
            </a:r>
            <a:r>
              <a:rPr lang="en-US" altLang="ko-KR" dirty="0" err="1">
                <a:solidFill>
                  <a:prstClr val="black"/>
                </a:solidFill>
                <a:latin typeface="Courier New" pitchFamily="49" charset="0"/>
                <a:cs typeface="Courier New" pitchFamily="49" charset="0"/>
              </a:rPr>
              <a:t>SYM_int</a:t>
            </a:r>
            <a:r>
              <a:rPr lang="en-US" altLang="ko-KR" dirty="0">
                <a:solidFill>
                  <a:prstClr val="black"/>
                </a:solidFill>
                <a:latin typeface="Courier New" pitchFamily="49" charset="0"/>
                <a:cs typeface="Courier New" pitchFamily="49" charset="0"/>
              </a:rPr>
              <a:t>(array[</a:t>
            </a:r>
            <a:r>
              <a:rPr lang="en-US" altLang="ko-KR" dirty="0" err="1">
                <a:solidFill>
                  <a:prstClr val="black"/>
                </a:solidFill>
                <a:latin typeface="Courier New" pitchFamily="49" charset="0"/>
                <a:cs typeface="Courier New" pitchFamily="49" charset="0"/>
              </a:rPr>
              <a:t>i</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10:  }</a:t>
            </a:r>
          </a:p>
          <a:p>
            <a:r>
              <a:rPr lang="en-US" altLang="ko-KR" dirty="0">
                <a:solidFill>
                  <a:prstClr val="black"/>
                </a:solidFill>
                <a:latin typeface="Courier New" pitchFamily="49" charset="0"/>
                <a:cs typeface="Courier New" pitchFamily="49" charset="0"/>
              </a:rPr>
              <a:t>11:  </a:t>
            </a:r>
            <a:r>
              <a:rPr lang="en-US" altLang="ko-KR" dirty="0" err="1">
                <a:solidFill>
                  <a:prstClr val="black"/>
                </a:solidFill>
                <a:latin typeface="Courier New" pitchFamily="49" charset="0"/>
                <a:cs typeface="Courier New" pitchFamily="49" charset="0"/>
              </a:rPr>
              <a:t>SYM_int</a:t>
            </a:r>
            <a:r>
              <a:rPr lang="en-US" altLang="ko-KR" dirty="0">
                <a:solidFill>
                  <a:prstClr val="black"/>
                </a:solidFill>
                <a:latin typeface="Courier New" pitchFamily="49" charset="0"/>
                <a:cs typeface="Courier New" pitchFamily="49" charset="0"/>
              </a:rPr>
              <a:t>(</a:t>
            </a:r>
            <a:r>
              <a:rPr lang="en-US" altLang="ko-KR" dirty="0" err="1">
                <a:solidFill>
                  <a:prstClr val="black"/>
                </a:solidFill>
                <a:latin typeface="Courier New" pitchFamily="49" charset="0"/>
                <a:cs typeface="Courier New" pitchFamily="49" charset="0"/>
              </a:rPr>
              <a:t>idx</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12:  </a:t>
            </a:r>
            <a:r>
              <a:rPr lang="en-US" altLang="ko-KR" b="1" dirty="0">
                <a:solidFill>
                  <a:srgbClr val="FF0000"/>
                </a:solidFill>
                <a:latin typeface="Courier New" pitchFamily="49" charset="0"/>
                <a:cs typeface="Courier New" pitchFamily="49" charset="0"/>
              </a:rPr>
              <a:t>assume(0&lt;=</a:t>
            </a:r>
            <a:r>
              <a:rPr lang="en-US" altLang="ko-KR" b="1" dirty="0" err="1">
                <a:solidFill>
                  <a:srgbClr val="FF0000"/>
                </a:solidFill>
                <a:latin typeface="Courier New" pitchFamily="49" charset="0"/>
                <a:cs typeface="Courier New" pitchFamily="49" charset="0"/>
              </a:rPr>
              <a:t>idx</a:t>
            </a:r>
            <a:r>
              <a:rPr lang="en-US" altLang="ko-KR" b="1" dirty="0">
                <a:solidFill>
                  <a:srgbClr val="FF0000"/>
                </a:solidFill>
                <a:latin typeface="Courier New" pitchFamily="49" charset="0"/>
                <a:cs typeface="Courier New" pitchFamily="49" charset="0"/>
              </a:rPr>
              <a:t> &amp;&amp; </a:t>
            </a:r>
            <a:r>
              <a:rPr lang="en-US" altLang="ko-KR" b="1" dirty="0" err="1">
                <a:solidFill>
                  <a:srgbClr val="FF0000"/>
                </a:solidFill>
                <a:latin typeface="Courier New" pitchFamily="49" charset="0"/>
                <a:cs typeface="Courier New" pitchFamily="49" charset="0"/>
              </a:rPr>
              <a:t>idx</a:t>
            </a:r>
            <a:r>
              <a:rPr lang="en-US" altLang="ko-KR" b="1" dirty="0">
                <a:solidFill>
                  <a:srgbClr val="FF0000"/>
                </a:solidFill>
                <a:latin typeface="Courier New" pitchFamily="49" charset="0"/>
                <a:cs typeface="Courier New" pitchFamily="49" charset="0"/>
              </a:rPr>
              <a:t>&lt;10);</a:t>
            </a:r>
          </a:p>
          <a:p>
            <a:r>
              <a:rPr lang="en-US" altLang="ko-KR" dirty="0">
                <a:solidFill>
                  <a:prstClr val="black"/>
                </a:solidFill>
                <a:latin typeface="Courier New" pitchFamily="49" charset="0"/>
                <a:cs typeface="Courier New" pitchFamily="49" charset="0"/>
              </a:rPr>
              <a:t>13:  </a:t>
            </a:r>
            <a:r>
              <a:rPr lang="en-US" altLang="ko-KR" dirty="0" err="1">
                <a:solidFill>
                  <a:prstClr val="black"/>
                </a:solidFill>
                <a:latin typeface="Courier New" pitchFamily="49" charset="0"/>
                <a:cs typeface="Courier New" pitchFamily="49" charset="0"/>
              </a:rPr>
              <a:t>get_ith_element</a:t>
            </a:r>
            <a:r>
              <a:rPr lang="en-US" altLang="ko-KR" dirty="0">
                <a:solidFill>
                  <a:prstClr val="black"/>
                </a:solidFill>
                <a:latin typeface="Courier New" pitchFamily="49" charset="0"/>
                <a:cs typeface="Courier New" pitchFamily="49" charset="0"/>
              </a:rPr>
              <a:t>(</a:t>
            </a:r>
            <a:r>
              <a:rPr lang="en-US" altLang="ko-KR" dirty="0" err="1">
                <a:solidFill>
                  <a:prstClr val="black"/>
                </a:solidFill>
                <a:latin typeface="Courier New" pitchFamily="49" charset="0"/>
                <a:cs typeface="Courier New" pitchFamily="49" charset="0"/>
              </a:rPr>
              <a:t>idx</a:t>
            </a:r>
            <a:r>
              <a:rPr lang="en-US" altLang="ko-KR" dirty="0">
                <a:solidFill>
                  <a:prstClr val="black"/>
                </a:solidFill>
                <a:latin typeface="Courier New" pitchFamily="49" charset="0"/>
                <a:cs typeface="Courier New" pitchFamily="49" charset="0"/>
              </a:rPr>
              <a:t>);</a:t>
            </a:r>
          </a:p>
          <a:p>
            <a:r>
              <a:rPr lang="en-US" altLang="ko-KR" dirty="0">
                <a:solidFill>
                  <a:prstClr val="black"/>
                </a:solidFill>
                <a:latin typeface="Courier New" pitchFamily="49" charset="0"/>
                <a:cs typeface="Courier New" pitchFamily="49" charset="0"/>
              </a:rPr>
              <a:t>14:}</a:t>
            </a:r>
            <a:endParaRPr lang="ko-KR" altLang="en-US" dirty="0">
              <a:solidFill>
                <a:prstClr val="black"/>
              </a:solidFill>
              <a:latin typeface="Courier New" pitchFamily="49" charset="0"/>
              <a:cs typeface="Courier New" pitchFamily="49" charset="0"/>
            </a:endParaRPr>
          </a:p>
        </p:txBody>
      </p:sp>
      <p:sp>
        <p:nvSpPr>
          <p:cNvPr id="8" name="직사각형 7"/>
          <p:cNvSpPr/>
          <p:nvPr/>
        </p:nvSpPr>
        <p:spPr>
          <a:xfrm>
            <a:off x="449160" y="5073772"/>
            <a:ext cx="475252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TextBox 8"/>
          <p:cNvSpPr txBox="1"/>
          <p:nvPr/>
        </p:nvSpPr>
        <p:spPr>
          <a:xfrm>
            <a:off x="5222032" y="4857748"/>
            <a:ext cx="3312368" cy="646331"/>
          </a:xfrm>
          <a:prstGeom prst="rect">
            <a:avLst/>
          </a:prstGeom>
          <a:noFill/>
        </p:spPr>
        <p:txBody>
          <a:bodyPr wrap="square" rtlCol="0">
            <a:spAutoFit/>
          </a:bodyPr>
          <a:lstStyle/>
          <a:p>
            <a:r>
              <a:rPr lang="en-US" altLang="ko-KR" sz="1600" dirty="0">
                <a:solidFill>
                  <a:prstClr val="black"/>
                </a:solidFill>
                <a:latin typeface="Courier New" panose="02070309020205020404" pitchFamily="49" charset="0"/>
                <a:cs typeface="Courier New" panose="02070309020205020404" pitchFamily="49" charset="0"/>
              </a:rPr>
              <a:t>assume(</a:t>
            </a:r>
            <a:r>
              <a:rPr lang="en-US" altLang="ko-KR" sz="1600" dirty="0" err="1">
                <a:solidFill>
                  <a:prstClr val="black"/>
                </a:solidFill>
                <a:latin typeface="Courier New" panose="02070309020205020404" pitchFamily="49" charset="0"/>
                <a:cs typeface="Courier New" panose="02070309020205020404" pitchFamily="49" charset="0"/>
              </a:rPr>
              <a:t>expr</a:t>
            </a:r>
            <a:r>
              <a:rPr lang="en-US" altLang="ko-KR" sz="1600" dirty="0">
                <a:solidFill>
                  <a:prstClr val="black"/>
                </a:solidFill>
                <a:latin typeface="Courier New" panose="02070309020205020404" pitchFamily="49" charset="0"/>
                <a:cs typeface="Courier New" panose="02070309020205020404" pitchFamily="49" charset="0"/>
              </a:rPr>
              <a:t>)</a:t>
            </a:r>
            <a:r>
              <a:rPr lang="en-US" altLang="ko-KR" sz="1600" dirty="0">
                <a:solidFill>
                  <a:prstClr val="black"/>
                </a:solidFill>
                <a:latin typeface="Calibri" panose="020F0502020204030204" pitchFamily="34" charset="0"/>
              </a:rPr>
              <a:t> </a:t>
            </a:r>
            <a:r>
              <a:rPr lang="en-US" altLang="ko-KR" dirty="0">
                <a:solidFill>
                  <a:prstClr val="black"/>
                </a:solidFill>
                <a:latin typeface="Calibri" panose="020F0502020204030204" pitchFamily="34" charset="0"/>
              </a:rPr>
              <a:t>enforces symbolic values to satisfy </a:t>
            </a:r>
            <a:r>
              <a:rPr lang="en-US" altLang="ko-KR" sz="1600" dirty="0" err="1">
                <a:solidFill>
                  <a:prstClr val="black"/>
                </a:solidFill>
                <a:latin typeface="Courier New" panose="02070309020205020404" pitchFamily="49" charset="0"/>
                <a:cs typeface="Courier New" panose="02070309020205020404" pitchFamily="49" charset="0"/>
              </a:rPr>
              <a:t>expr</a:t>
            </a:r>
            <a:endParaRPr lang="ko-KR" altLang="en-US" dirty="0">
              <a:solidFill>
                <a:prstClr val="black"/>
              </a:solidFill>
              <a:latin typeface="Courier New" panose="02070309020205020404" pitchFamily="49" charset="0"/>
              <a:cs typeface="Courier New" panose="02070309020205020404" pitchFamily="49" charset="0"/>
            </a:endParaRPr>
          </a:p>
        </p:txBody>
      </p:sp>
      <p:sp>
        <p:nvSpPr>
          <p:cNvPr id="10" name="TextBox 9"/>
          <p:cNvSpPr txBox="1"/>
          <p:nvPr/>
        </p:nvSpPr>
        <p:spPr>
          <a:xfrm>
            <a:off x="5003822" y="1833412"/>
            <a:ext cx="3842003" cy="1200329"/>
          </a:xfrm>
          <a:prstGeom prst="rect">
            <a:avLst/>
          </a:prstGeom>
          <a:noFill/>
        </p:spPr>
        <p:txBody>
          <a:bodyPr wrap="square" rtlCol="0">
            <a:spAutoFit/>
          </a:bodyPr>
          <a:lstStyle/>
          <a:p>
            <a:r>
              <a:rPr lang="en-US" altLang="ko-KR" dirty="0">
                <a:solidFill>
                  <a:prstClr val="black"/>
                </a:solidFill>
                <a:latin typeface="Calibri" panose="020F0502020204030204" pitchFamily="34" charset="0"/>
                <a:cs typeface="Courier New" pitchFamily="49" charset="0"/>
              </a:rPr>
              <a:t>Developers assume that callers of </a:t>
            </a:r>
            <a:r>
              <a:rPr lang="en-US" altLang="ko-KR" sz="1600" dirty="0" err="1">
                <a:solidFill>
                  <a:prstClr val="black"/>
                </a:solidFill>
                <a:latin typeface="Courier New" panose="02070309020205020404" pitchFamily="49" charset="0"/>
                <a:cs typeface="Courier New" panose="02070309020205020404" pitchFamily="49" charset="0"/>
              </a:rPr>
              <a:t>get_ith_element</a:t>
            </a:r>
            <a:r>
              <a:rPr lang="en-US" altLang="ko-KR" sz="1600" dirty="0">
                <a:solidFill>
                  <a:prstClr val="black"/>
                </a:solidFill>
                <a:latin typeface="Courier New" panose="02070309020205020404" pitchFamily="49" charset="0"/>
                <a:cs typeface="Courier New" panose="02070309020205020404" pitchFamily="49" charset="0"/>
              </a:rPr>
              <a:t>()</a:t>
            </a:r>
            <a:r>
              <a:rPr lang="en-US" altLang="ko-KR" dirty="0">
                <a:solidFill>
                  <a:prstClr val="black"/>
                </a:solidFill>
                <a:latin typeface="Calibri" panose="020F0502020204030204" pitchFamily="34" charset="0"/>
                <a:cs typeface="Courier New" pitchFamily="49" charset="0"/>
              </a:rPr>
              <a:t> performs sanity checking of the parameter before they invoke </a:t>
            </a:r>
            <a:r>
              <a:rPr lang="en-US" altLang="ko-KR" sz="1600" dirty="0" err="1">
                <a:solidFill>
                  <a:prstClr val="black"/>
                </a:solidFill>
                <a:latin typeface="Courier New" panose="02070309020205020404" pitchFamily="49" charset="0"/>
                <a:cs typeface="Courier New" panose="02070309020205020404" pitchFamily="49" charset="0"/>
              </a:rPr>
              <a:t>get_ith_element</a:t>
            </a:r>
            <a:r>
              <a:rPr lang="en-US" altLang="ko-KR" sz="1600" dirty="0">
                <a:solidFill>
                  <a:prstClr val="black"/>
                </a:solidFill>
                <a:latin typeface="Courier New" panose="02070309020205020404" pitchFamily="49" charset="0"/>
                <a:cs typeface="Courier New" panose="02070309020205020404" pitchFamily="49" charset="0"/>
              </a:rPr>
              <a:t>()</a:t>
            </a:r>
            <a:endParaRPr lang="ko-KR" altLang="en-US" sz="16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121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a:t>Statistics of Project S</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22</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800" dirty="0"/>
              <a:t>Project S, our target program, is an industrial embedded software for smartphones developed by Samsung Electronics</a:t>
            </a:r>
          </a:p>
          <a:p>
            <a:pPr lvl="1"/>
            <a:r>
              <a:rPr lang="en-US" altLang="ko-KR" sz="2400" dirty="0"/>
              <a:t>Project S targets ARM platforms</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3705794052"/>
              </p:ext>
            </p:extLst>
          </p:nvPr>
        </p:nvGraphicFramePr>
        <p:xfrm>
          <a:off x="2123728" y="3068960"/>
          <a:ext cx="4831080" cy="2865120"/>
        </p:xfrm>
        <a:graphic>
          <a:graphicData uri="http://schemas.openxmlformats.org/drawingml/2006/table">
            <a:tbl>
              <a:tblPr firstRow="1" bandRow="1">
                <a:tableStyleId>{7E9639D4-E3E2-4D34-9284-5A2195B3D0D7}</a:tableStyleId>
              </a:tblPr>
              <a:tblGrid>
                <a:gridCol w="1295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83080">
                  <a:extLst>
                    <a:ext uri="{9D8B030D-6E8A-4147-A177-3AD203B41FA5}">
                      <a16:colId xmlns:a16="http://schemas.microsoft.com/office/drawing/2014/main" val="20002"/>
                    </a:ext>
                  </a:extLst>
                </a:gridCol>
              </a:tblGrid>
              <a:tr h="370840">
                <a:tc gridSpan="2">
                  <a:txBody>
                    <a:bodyPr/>
                    <a:lstStyle/>
                    <a:p>
                      <a:pPr algn="ctr" latinLnBrk="1"/>
                      <a:r>
                        <a:rPr lang="en-US" altLang="ko-KR" dirty="0">
                          <a:latin typeface="Calibri" panose="020F0502020204030204" pitchFamily="34" charset="0"/>
                        </a:rPr>
                        <a:t>Metric</a:t>
                      </a:r>
                      <a:endParaRPr lang="ko-KR" altLang="en-US"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ctr" latinLnBrk="1"/>
                      <a:r>
                        <a:rPr lang="en-US" altLang="ko-KR" dirty="0">
                          <a:latin typeface="Calibri" panose="020F0502020204030204" pitchFamily="34" charset="0"/>
                        </a:rPr>
                        <a:t>Data</a:t>
                      </a:r>
                      <a:endParaRPr lang="ko-KR" altLang="en-US" dirty="0">
                        <a:latin typeface="Calibri" panose="020F0502020204030204" pitchFamily="34" charset="0"/>
                      </a:endParaRPr>
                    </a:p>
                  </a:txBody>
                  <a:tcPr/>
                </a:tc>
                <a:extLst>
                  <a:ext uri="{0D108BD9-81ED-4DB2-BD59-A6C34878D82A}">
                    <a16:rowId xmlns:a16="http://schemas.microsoft.com/office/drawing/2014/main" val="10000"/>
                  </a:ext>
                </a:extLst>
              </a:tr>
              <a:tr h="370840">
                <a:tc gridSpan="2">
                  <a:txBody>
                    <a:bodyPr/>
                    <a:lstStyle/>
                    <a:p>
                      <a:pPr latinLnBrk="1"/>
                      <a:r>
                        <a:rPr lang="en-US" altLang="ko-KR" dirty="0">
                          <a:latin typeface="Calibri" panose="020F0502020204030204" pitchFamily="34" charset="0"/>
                        </a:rPr>
                        <a:t>Total lines</a:t>
                      </a:r>
                      <a:r>
                        <a:rPr lang="en-US" altLang="ko-KR" baseline="0" dirty="0">
                          <a:latin typeface="Calibri" panose="020F0502020204030204" pitchFamily="34" charset="0"/>
                        </a:rPr>
                        <a:t> of code</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r" latinLnBrk="1"/>
                      <a:r>
                        <a:rPr lang="en-US" altLang="ko-KR" dirty="0">
                          <a:latin typeface="Calibri" panose="020F0502020204030204" pitchFamily="34" charset="0"/>
                        </a:rPr>
                        <a:t>About 4,000,000</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gridSpan="2">
                  <a:txBody>
                    <a:bodyPr/>
                    <a:lstStyle/>
                    <a:p>
                      <a:pPr latinLnBrk="1"/>
                      <a:r>
                        <a:rPr lang="en-US" altLang="ko-KR" dirty="0">
                          <a:latin typeface="Calibri" panose="020F0502020204030204" pitchFamily="34" charset="0"/>
                        </a:rPr>
                        <a:t># of branches</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r" latinLnBrk="1"/>
                      <a:r>
                        <a:rPr lang="en-US" altLang="ko-KR" dirty="0">
                          <a:latin typeface="Calibri" panose="020F0502020204030204" pitchFamily="34" charset="0"/>
                        </a:rPr>
                        <a:t>397,854</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rowSpan="2">
                  <a:txBody>
                    <a:bodyPr/>
                    <a:lstStyle/>
                    <a:p>
                      <a:pPr latinLnBrk="1"/>
                      <a:r>
                        <a:rPr lang="en-US" altLang="ko-KR" dirty="0">
                          <a:latin typeface="Calibri" panose="020F0502020204030204" pitchFamily="34" charset="0"/>
                        </a:rPr>
                        <a:t># of functions</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latin typeface="Calibri" panose="020F0502020204030204" pitchFamily="34" charset="0"/>
                        </a:rPr>
                        <a:t>Total</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dirty="0">
                          <a:latin typeface="Calibri" panose="020F0502020204030204" pitchFamily="34" charset="0"/>
                        </a:rPr>
                        <a:t>48,743</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vMerge="1">
                  <a:txBody>
                    <a:bodyPr/>
                    <a:lstStyle/>
                    <a:p>
                      <a:pPr latinLnBrk="1"/>
                      <a:endParaRPr lang="ko-KR" altLang="en-US" dirty="0"/>
                    </a:p>
                  </a:txBody>
                  <a:tcPr/>
                </a:tc>
                <a:tc>
                  <a:txBody>
                    <a:bodyPr/>
                    <a:lstStyle/>
                    <a:p>
                      <a:pPr latinLnBrk="1"/>
                      <a:r>
                        <a:rPr lang="en-US" altLang="ko-KR" dirty="0">
                          <a:latin typeface="Calibri" panose="020F0502020204030204" pitchFamily="34" charset="0"/>
                        </a:rPr>
                        <a:t>Having more than one branch</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dirty="0">
                          <a:latin typeface="Calibri" panose="020F0502020204030204" pitchFamily="34" charset="0"/>
                        </a:rPr>
                        <a:t>29,324</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rowSpan="2">
                  <a:txBody>
                    <a:bodyPr/>
                    <a:lstStyle/>
                    <a:p>
                      <a:pPr latinLnBrk="1"/>
                      <a:r>
                        <a:rPr lang="en-US" altLang="ko-KR" dirty="0">
                          <a:latin typeface="Calibri" panose="020F0502020204030204" pitchFamily="34" charset="0"/>
                        </a:rPr>
                        <a:t># of files</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latin typeface="Calibri" panose="020F0502020204030204" pitchFamily="34" charset="0"/>
                        </a:rPr>
                        <a:t>Sources</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dirty="0">
                          <a:latin typeface="Calibri" panose="020F0502020204030204" pitchFamily="34" charset="0"/>
                        </a:rPr>
                        <a:t>7,243</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vMerge="1">
                  <a:txBody>
                    <a:bodyPr/>
                    <a:lstStyle/>
                    <a:p>
                      <a:pPr latinLnBrk="1"/>
                      <a:endParaRPr lang="ko-KR" altLang="en-US" dirty="0"/>
                    </a:p>
                  </a:txBody>
                  <a:tcPr/>
                </a:tc>
                <a:tc>
                  <a:txBody>
                    <a:bodyPr/>
                    <a:lstStyle/>
                    <a:p>
                      <a:pPr latinLnBrk="1"/>
                      <a:r>
                        <a:rPr lang="en-US" altLang="ko-KR" dirty="0">
                          <a:latin typeface="Calibri" panose="020F0502020204030204" pitchFamily="34" charset="0"/>
                        </a:rPr>
                        <a:t>Headers</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r>
                        <a:rPr lang="en-US" altLang="ko-KR" dirty="0">
                          <a:latin typeface="Calibri" panose="020F0502020204030204" pitchFamily="34" charset="0"/>
                        </a:rPr>
                        <a:t>10,401</a:t>
                      </a:r>
                      <a:endParaRPr lang="ko-KR" altLang="en-US" dirty="0">
                        <a:latin typeface="Calibri" panose="020F050202020403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3920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a:t>Test Experiment Setting</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23</a:t>
            </a:fld>
            <a:r>
              <a:rPr lang="en-US" altLang="ko-KR" dirty="0"/>
              <a:t>/23</a:t>
            </a:r>
            <a:endParaRPr lang="ko-KR" altLang="en-US" dirty="0"/>
          </a:p>
        </p:txBody>
      </p:sp>
      <p:sp>
        <p:nvSpPr>
          <p:cNvPr id="5" name="내용 개체 틀 4"/>
          <p:cNvSpPr>
            <a:spLocks noGrp="1"/>
          </p:cNvSpPr>
          <p:nvPr>
            <p:ph sz="quarter" idx="13"/>
          </p:nvPr>
        </p:nvSpPr>
        <p:spPr/>
        <p:txBody>
          <a:bodyPr>
            <a:noAutofit/>
          </a:bodyPr>
          <a:lstStyle/>
          <a:p>
            <a:r>
              <a:rPr lang="en-US" altLang="ko-KR" sz="2400" dirty="0"/>
              <a:t>CONBOL uses a DFS strategy used by CREST-BV in Kim et al. [</a:t>
            </a:r>
            <a:r>
              <a:rPr lang="en-US" altLang="ko-KR" sz="2400"/>
              <a:t>ICSE12 SEIP</a:t>
            </a:r>
            <a:r>
              <a:rPr lang="en-US" altLang="ko-KR" sz="2400" dirty="0"/>
              <a:t>]</a:t>
            </a:r>
          </a:p>
          <a:p>
            <a:r>
              <a:rPr lang="en-US" altLang="ko-KR" sz="2400" dirty="0"/>
              <a:t>Termination criteria and timeout setting</a:t>
            </a:r>
          </a:p>
          <a:p>
            <a:pPr lvl="1"/>
            <a:r>
              <a:rPr lang="en-US" altLang="ko-KR" sz="2000" dirty="0"/>
              <a:t>Concolic unit testing of a target function terminates when</a:t>
            </a:r>
          </a:p>
          <a:p>
            <a:pPr lvl="2"/>
            <a:r>
              <a:rPr lang="en-US" altLang="ko-KR" sz="1800" dirty="0"/>
              <a:t>CONBOL detect a violation of an assertion, or</a:t>
            </a:r>
          </a:p>
          <a:p>
            <a:pPr lvl="2"/>
            <a:r>
              <a:rPr lang="en-US" altLang="ko-KR" sz="1800" dirty="0"/>
              <a:t>All possible execution paths are explored, or</a:t>
            </a:r>
          </a:p>
          <a:p>
            <a:pPr lvl="2"/>
            <a:r>
              <a:rPr lang="en-US" altLang="ko-KR" sz="1800" dirty="0"/>
              <a:t>Concolic unit testing spends 30 seconds (Timeout1)</a:t>
            </a:r>
          </a:p>
          <a:p>
            <a:pPr lvl="1"/>
            <a:r>
              <a:rPr lang="en-US" altLang="ko-KR" sz="2000" dirty="0"/>
              <a:t>In addition, a single test execution of a target unit should not spend more than 15 seconds (Timeout2)</a:t>
            </a:r>
          </a:p>
          <a:p>
            <a:r>
              <a:rPr lang="en-US" altLang="ko-KR" sz="2400" dirty="0"/>
              <a:t>HW setting</a:t>
            </a:r>
          </a:p>
          <a:p>
            <a:pPr lvl="1"/>
            <a:r>
              <a:rPr lang="en-US" altLang="ko-KR" sz="2000" dirty="0"/>
              <a:t>Intel i5 3570K @ 3.4 GHz, 4GB RAM running </a:t>
            </a:r>
            <a:r>
              <a:rPr lang="en-US" altLang="ko-KR" sz="2000" dirty="0" err="1"/>
              <a:t>Debian</a:t>
            </a:r>
            <a:r>
              <a:rPr lang="en-US" altLang="ko-KR" sz="2000" dirty="0"/>
              <a:t> Linux 6.0.4 32bit</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81003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Results (1/2)</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24</a:t>
            </a:fld>
            <a:r>
              <a:rPr lang="en-US" altLang="ko-KR" dirty="0"/>
              <a:t>/23</a:t>
            </a:r>
            <a:endParaRPr lang="ko-KR" altLang="en-US" dirty="0"/>
          </a:p>
        </p:txBody>
      </p:sp>
      <p:sp>
        <p:nvSpPr>
          <p:cNvPr id="5" name="내용 개체 틀 4"/>
          <p:cNvSpPr>
            <a:spLocks noGrp="1"/>
          </p:cNvSpPr>
          <p:nvPr>
            <p:ph sz="quarter" idx="13"/>
          </p:nvPr>
        </p:nvSpPr>
        <p:spPr>
          <a:xfrm>
            <a:off x="285720" y="1214422"/>
            <a:ext cx="8822784" cy="5214974"/>
          </a:xfrm>
        </p:spPr>
        <p:txBody>
          <a:bodyPr>
            <a:normAutofit/>
          </a:bodyPr>
          <a:lstStyle/>
          <a:p>
            <a:r>
              <a:rPr lang="en-US" altLang="ko-KR" sz="2800" dirty="0"/>
              <a:t>Results of branch coverage and time cost</a:t>
            </a:r>
          </a:p>
          <a:p>
            <a:pPr lvl="1"/>
            <a:r>
              <a:rPr lang="en-US" altLang="ko-KR" sz="2400" dirty="0"/>
              <a:t>CONBOL tested </a:t>
            </a:r>
            <a:r>
              <a:rPr lang="en-US" altLang="ko-KR" sz="2400" b="1" dirty="0">
                <a:solidFill>
                  <a:srgbClr val="FF0000"/>
                </a:solidFill>
              </a:rPr>
              <a:t>86.7%(=25,425)</a:t>
            </a:r>
            <a:r>
              <a:rPr lang="en-US" altLang="ko-KR" sz="2400" dirty="0">
                <a:solidFill>
                  <a:srgbClr val="FF0000"/>
                </a:solidFill>
              </a:rPr>
              <a:t> </a:t>
            </a:r>
            <a:r>
              <a:rPr lang="en-US" altLang="ko-KR" sz="2400" dirty="0"/>
              <a:t>of target functions on a host PC</a:t>
            </a:r>
          </a:p>
          <a:p>
            <a:pPr lvl="2"/>
            <a:r>
              <a:rPr lang="en-US" altLang="ko-KR" sz="2000" dirty="0"/>
              <a:t>13.3% of functions were not inherently portable to a host PC due to inline ARM assembly,  direct memory access, </a:t>
            </a:r>
            <a:r>
              <a:rPr lang="en-US" altLang="ko-KR" sz="2000" dirty="0" err="1"/>
              <a:t>etc</a:t>
            </a:r>
            <a:endParaRPr lang="en-US" altLang="ko-KR" sz="2000" dirty="0"/>
          </a:p>
          <a:p>
            <a:pPr lvl="1"/>
            <a:r>
              <a:rPr lang="en-US" altLang="ko-KR" sz="2400" dirty="0"/>
              <a:t>CONBOL covered </a:t>
            </a:r>
            <a:r>
              <a:rPr lang="en-US" altLang="ko-KR" sz="2400" b="1" dirty="0">
                <a:solidFill>
                  <a:srgbClr val="FF0000"/>
                </a:solidFill>
              </a:rPr>
              <a:t>59.6%</a:t>
            </a:r>
            <a:r>
              <a:rPr lang="en-US" altLang="ko-KR" sz="2400" dirty="0"/>
              <a:t> of branches in </a:t>
            </a:r>
            <a:r>
              <a:rPr lang="en-US" altLang="ko-KR" sz="2400" b="1" dirty="0">
                <a:solidFill>
                  <a:srgbClr val="FF0000"/>
                </a:solidFill>
              </a:rPr>
              <a:t>15.8 hours</a:t>
            </a:r>
            <a:endParaRPr lang="en-US" altLang="ko-KR" sz="24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1337469052"/>
              </p:ext>
            </p:extLst>
          </p:nvPr>
        </p:nvGraphicFramePr>
        <p:xfrm>
          <a:off x="1907704" y="3429000"/>
          <a:ext cx="5139413" cy="2834640"/>
        </p:xfrm>
        <a:graphic>
          <a:graphicData uri="http://schemas.openxmlformats.org/drawingml/2006/table">
            <a:tbl>
              <a:tblPr firstRow="1" bandRow="1">
                <a:tableStyleId>{7E9639D4-E3E2-4D34-9284-5A2195B3D0D7}</a:tableStyleId>
              </a:tblPr>
              <a:tblGrid>
                <a:gridCol w="3744278">
                  <a:extLst>
                    <a:ext uri="{9D8B030D-6E8A-4147-A177-3AD203B41FA5}">
                      <a16:colId xmlns:a16="http://schemas.microsoft.com/office/drawing/2014/main" val="20000"/>
                    </a:ext>
                  </a:extLst>
                </a:gridCol>
                <a:gridCol w="1395135">
                  <a:extLst>
                    <a:ext uri="{9D8B030D-6E8A-4147-A177-3AD203B41FA5}">
                      <a16:colId xmlns:a16="http://schemas.microsoft.com/office/drawing/2014/main" val="20001"/>
                    </a:ext>
                  </a:extLst>
                </a:gridCol>
              </a:tblGrid>
              <a:tr h="220781">
                <a:tc>
                  <a:txBody>
                    <a:bodyPr/>
                    <a:lstStyle/>
                    <a:p>
                      <a:pPr algn="ctr" latinLnBrk="1"/>
                      <a:r>
                        <a:rPr lang="en-US" altLang="ko-KR" dirty="0">
                          <a:latin typeface="Calibri" panose="020F0502020204030204" pitchFamily="34" charset="0"/>
                        </a:rPr>
                        <a:t>Statistics</a:t>
                      </a:r>
                      <a:endParaRPr lang="ko-KR" altLang="en-US" dirty="0">
                        <a:latin typeface="Calibri" panose="020F0502020204030204" pitchFamily="34" charset="0"/>
                      </a:endParaRPr>
                    </a:p>
                  </a:txBody>
                  <a:tcPr/>
                </a:tc>
                <a:tc>
                  <a:txBody>
                    <a:bodyPr/>
                    <a:lstStyle/>
                    <a:p>
                      <a:pPr algn="ctr" latinLnBrk="1"/>
                      <a:r>
                        <a:rPr lang="en-US" altLang="ko-KR" dirty="0">
                          <a:latin typeface="Calibri" panose="020F0502020204030204" pitchFamily="34" charset="0"/>
                        </a:rPr>
                        <a:t>Number</a:t>
                      </a:r>
                    </a:p>
                  </a:txBody>
                  <a:tcPr/>
                </a:tc>
                <a:extLst>
                  <a:ext uri="{0D108BD9-81ED-4DB2-BD59-A6C34878D82A}">
                    <a16:rowId xmlns:a16="http://schemas.microsoft.com/office/drawing/2014/main" val="10000"/>
                  </a:ext>
                </a:extLst>
              </a:tr>
              <a:tr h="0">
                <a:tc>
                  <a:txBody>
                    <a:bodyPr/>
                    <a:lstStyle/>
                    <a:p>
                      <a:pPr latinLnBrk="1"/>
                      <a:r>
                        <a:rPr lang="en-US" altLang="ko-KR" dirty="0">
                          <a:latin typeface="Calibri" panose="020F0502020204030204" pitchFamily="34" charset="0"/>
                        </a:rPr>
                        <a:t>Total # of test cases generated</a:t>
                      </a:r>
                      <a:endParaRPr lang="ko-KR" altLang="en-US" dirty="0">
                        <a:latin typeface="Calibri" panose="020F0502020204030204" pitchFamily="34" charset="0"/>
                      </a:endParaRPr>
                    </a:p>
                  </a:txBody>
                  <a:tcPr/>
                </a:tc>
                <a:tc>
                  <a:txBody>
                    <a:bodyPr/>
                    <a:lstStyle/>
                    <a:p>
                      <a:pPr algn="r" latinLnBrk="1"/>
                      <a:r>
                        <a:rPr lang="en-US" altLang="ko-KR" dirty="0">
                          <a:latin typeface="Calibri" panose="020F0502020204030204" pitchFamily="34" charset="0"/>
                        </a:rPr>
                        <a:t> About 800,000</a:t>
                      </a:r>
                      <a:endParaRPr lang="ko-KR" altLang="en-US" dirty="0">
                        <a:latin typeface="Calibri" panose="020F0502020204030204" pitchFamily="34" charset="0"/>
                      </a:endParaRPr>
                    </a:p>
                  </a:txBody>
                  <a:tcPr/>
                </a:tc>
                <a:extLst>
                  <a:ext uri="{0D108BD9-81ED-4DB2-BD59-A6C34878D82A}">
                    <a16:rowId xmlns:a16="http://schemas.microsoft.com/office/drawing/2014/main" val="10001"/>
                  </a:ext>
                </a:extLst>
              </a:tr>
              <a:tr h="0">
                <a:tc>
                  <a:txBody>
                    <a:bodyPr/>
                    <a:lstStyle/>
                    <a:p>
                      <a:pPr latinLnBrk="1"/>
                      <a:r>
                        <a:rPr lang="en-US" altLang="ko-KR" dirty="0">
                          <a:latin typeface="Calibri" panose="020F0502020204030204" pitchFamily="34" charset="0"/>
                        </a:rPr>
                        <a:t>Branch coverage (%)</a:t>
                      </a:r>
                      <a:endParaRPr lang="ko-KR" altLang="en-US" dirty="0">
                        <a:latin typeface="Calibri" panose="020F0502020204030204" pitchFamily="34" charset="0"/>
                      </a:endParaRPr>
                    </a:p>
                  </a:txBody>
                  <a:tcPr/>
                </a:tc>
                <a:tc>
                  <a:txBody>
                    <a:bodyPr/>
                    <a:lstStyle/>
                    <a:p>
                      <a:pPr algn="r" latinLnBrk="1"/>
                      <a:r>
                        <a:rPr lang="en-US" altLang="ko-KR" dirty="0">
                          <a:latin typeface="Calibri" panose="020F0502020204030204" pitchFamily="34" charset="0"/>
                        </a:rPr>
                        <a:t>59.6</a:t>
                      </a:r>
                      <a:endParaRPr lang="ko-KR" altLang="en-US" dirty="0">
                        <a:latin typeface="Calibri" panose="020F0502020204030204" pitchFamily="34" charset="0"/>
                      </a:endParaRPr>
                    </a:p>
                  </a:txBody>
                  <a:tcPr/>
                </a:tc>
                <a:extLst>
                  <a:ext uri="{0D108BD9-81ED-4DB2-BD59-A6C34878D82A}">
                    <a16:rowId xmlns:a16="http://schemas.microsoft.com/office/drawing/2014/main" val="10002"/>
                  </a:ext>
                </a:extLst>
              </a:tr>
              <a:tr h="0">
                <a:tc>
                  <a:txBody>
                    <a:bodyPr/>
                    <a:lstStyle/>
                    <a:p>
                      <a:pPr latinLnBrk="1"/>
                      <a:r>
                        <a:rPr lang="en-US" altLang="ko-KR" dirty="0">
                          <a:latin typeface="Calibri" panose="020F0502020204030204" pitchFamily="34" charset="0"/>
                        </a:rPr>
                        <a:t>Execution</a:t>
                      </a:r>
                      <a:r>
                        <a:rPr lang="en-US" altLang="ko-KR" baseline="0" dirty="0">
                          <a:latin typeface="Calibri" panose="020F0502020204030204" pitchFamily="34" charset="0"/>
                        </a:rPr>
                        <a:t> time (hour)</a:t>
                      </a:r>
                      <a:endParaRPr lang="ko-KR" altLang="en-US" dirty="0">
                        <a:latin typeface="Calibri" panose="020F0502020204030204" pitchFamily="34" charset="0"/>
                      </a:endParaRPr>
                    </a:p>
                  </a:txBody>
                  <a:tcPr/>
                </a:tc>
                <a:tc>
                  <a:txBody>
                    <a:bodyPr/>
                    <a:lstStyle/>
                    <a:p>
                      <a:pPr algn="r" latinLnBrk="1"/>
                      <a:r>
                        <a:rPr lang="en-US" altLang="ko-KR" dirty="0">
                          <a:latin typeface="Calibri" panose="020F0502020204030204" pitchFamily="34" charset="0"/>
                        </a:rPr>
                        <a:t>15.8</a:t>
                      </a:r>
                      <a:endParaRPr lang="ko-KR" altLang="en-US" dirty="0">
                        <a:latin typeface="Calibri" panose="020F0502020204030204" pitchFamily="34" charset="0"/>
                      </a:endParaRPr>
                    </a:p>
                  </a:txBody>
                  <a:tcPr/>
                </a:tc>
                <a:extLst>
                  <a:ext uri="{0D108BD9-81ED-4DB2-BD59-A6C34878D82A}">
                    <a16:rowId xmlns:a16="http://schemas.microsoft.com/office/drawing/2014/main" val="10003"/>
                  </a:ext>
                </a:extLst>
              </a:tr>
              <a:tr h="274320">
                <a:tc>
                  <a:txBody>
                    <a:bodyPr/>
                    <a:lstStyle/>
                    <a:p>
                      <a:pPr latinLnBrk="1"/>
                      <a:r>
                        <a:rPr lang="en-US" altLang="ko-KR" dirty="0">
                          <a:latin typeface="Calibri" panose="020F0502020204030204" pitchFamily="34" charset="0"/>
                        </a:rPr>
                        <a:t># of functions reaching</a:t>
                      </a:r>
                      <a:r>
                        <a:rPr lang="en-US" altLang="ko-KR" baseline="0" dirty="0">
                          <a:latin typeface="Calibri" panose="020F0502020204030204" pitchFamily="34" charset="0"/>
                        </a:rPr>
                        <a:t> timtout1 (30s)</a:t>
                      </a:r>
                      <a:endParaRPr lang="ko-KR" altLang="en-US" dirty="0">
                        <a:latin typeface="Calibri" panose="020F0502020204030204" pitchFamily="34" charset="0"/>
                      </a:endParaRPr>
                    </a:p>
                  </a:txBody>
                  <a:tcPr/>
                </a:tc>
                <a:tc>
                  <a:txBody>
                    <a:bodyPr/>
                    <a:lstStyle/>
                    <a:p>
                      <a:pPr algn="r" latinLnBrk="1"/>
                      <a:r>
                        <a:rPr lang="en-US" altLang="ko-KR" dirty="0">
                          <a:latin typeface="Calibri" panose="020F0502020204030204" pitchFamily="34" charset="0"/>
                        </a:rPr>
                        <a:t>742</a:t>
                      </a:r>
                      <a:endParaRPr lang="ko-KR" altLang="en-US" dirty="0">
                        <a:latin typeface="Calibri" panose="020F0502020204030204" pitchFamily="34" charset="0"/>
                      </a:endParaRPr>
                    </a:p>
                  </a:txBody>
                  <a:tcPr/>
                </a:tc>
                <a:extLst>
                  <a:ext uri="{0D108BD9-81ED-4DB2-BD59-A6C34878D82A}">
                    <a16:rowId xmlns:a16="http://schemas.microsoft.com/office/drawing/2014/main" val="10004"/>
                  </a:ext>
                </a:extLst>
              </a:tr>
              <a:tr h="18288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latin typeface="Calibri" panose="020F0502020204030204" pitchFamily="34" charset="0"/>
                        </a:rPr>
                        <a:t># of functions reaching</a:t>
                      </a:r>
                      <a:r>
                        <a:rPr lang="en-US" altLang="ko-KR" baseline="0" dirty="0">
                          <a:latin typeface="Calibri" panose="020F0502020204030204" pitchFamily="34" charset="0"/>
                        </a:rPr>
                        <a:t> timtout2 (15s)</a:t>
                      </a:r>
                      <a:endParaRPr lang="ko-KR" altLang="en-US" dirty="0">
                        <a:latin typeface="Calibri" panose="020F0502020204030204" pitchFamily="34" charset="0"/>
                      </a:endParaRPr>
                    </a:p>
                  </a:txBody>
                  <a:tcPr/>
                </a:tc>
                <a:tc>
                  <a:txBody>
                    <a:bodyPr/>
                    <a:lstStyle/>
                    <a:p>
                      <a:pPr algn="r" latinLnBrk="1"/>
                      <a:r>
                        <a:rPr lang="en-US" altLang="ko-KR" dirty="0">
                          <a:latin typeface="Calibri" panose="020F0502020204030204" pitchFamily="34" charset="0"/>
                        </a:rPr>
                        <a:t>134</a:t>
                      </a:r>
                      <a:endParaRPr lang="ko-KR" altLang="en-US" dirty="0">
                        <a:latin typeface="Calibri" panose="020F0502020204030204" pitchFamily="34" charset="0"/>
                      </a:endParaRPr>
                    </a:p>
                  </a:txBody>
                  <a:tcPr/>
                </a:tc>
                <a:extLst>
                  <a:ext uri="{0D108BD9-81ED-4DB2-BD59-A6C34878D82A}">
                    <a16:rowId xmlns:a16="http://schemas.microsoft.com/office/drawing/2014/main" val="10005"/>
                  </a:ext>
                </a:extLst>
              </a:tr>
              <a:tr h="0">
                <a:tc>
                  <a:txBody>
                    <a:bodyPr/>
                    <a:lstStyle/>
                    <a:p>
                      <a:pPr latinLnBrk="1"/>
                      <a:r>
                        <a:rPr lang="en-US" altLang="ko-KR" dirty="0">
                          <a:latin typeface="Calibri" panose="020F0502020204030204" pitchFamily="34" charset="0"/>
                        </a:rPr>
                        <a:t>Execution</a:t>
                      </a:r>
                      <a:r>
                        <a:rPr lang="en-US" altLang="ko-KR" baseline="0" dirty="0">
                          <a:latin typeface="Calibri" panose="020F0502020204030204" pitchFamily="34" charset="0"/>
                        </a:rPr>
                        <a:t> time w/o timeout (hour)</a:t>
                      </a:r>
                      <a:endParaRPr lang="ko-KR" altLang="en-US" dirty="0">
                        <a:latin typeface="Calibri" panose="020F0502020204030204" pitchFamily="34" charset="0"/>
                      </a:endParaRPr>
                    </a:p>
                  </a:txBody>
                  <a:tcPr/>
                </a:tc>
                <a:tc>
                  <a:txBody>
                    <a:bodyPr/>
                    <a:lstStyle/>
                    <a:p>
                      <a:pPr algn="r" latinLnBrk="1"/>
                      <a:r>
                        <a:rPr lang="en-US" altLang="ko-KR" dirty="0">
                          <a:latin typeface="Calibri" panose="020F0502020204030204" pitchFamily="34" charset="0"/>
                        </a:rPr>
                        <a:t>9.0</a:t>
                      </a:r>
                      <a:endParaRPr lang="ko-KR" altLang="en-US" dirty="0">
                        <a:latin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3564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7384"/>
            <a:ext cx="9144000" cy="857256"/>
          </a:xfrm>
        </p:spPr>
        <p:txBody>
          <a:bodyPr>
            <a:noAutofit/>
          </a:bodyPr>
          <a:lstStyle/>
          <a:p>
            <a:r>
              <a:rPr lang="en-US" altLang="ko-KR" dirty="0"/>
              <a:t>Results (2/2)</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25</a:t>
            </a:fld>
            <a:r>
              <a:rPr lang="en-US" altLang="ko-KR" dirty="0"/>
              <a:t>/23</a:t>
            </a:r>
            <a:endParaRPr lang="ko-KR" altLang="en-US" dirty="0"/>
          </a:p>
        </p:txBody>
      </p:sp>
      <p:sp>
        <p:nvSpPr>
          <p:cNvPr id="5" name="내용 개체 틀 4"/>
          <p:cNvSpPr>
            <a:spLocks noGrp="1"/>
          </p:cNvSpPr>
          <p:nvPr>
            <p:ph sz="quarter" idx="13"/>
          </p:nvPr>
        </p:nvSpPr>
        <p:spPr>
          <a:xfrm>
            <a:off x="285720" y="692696"/>
            <a:ext cx="8429655" cy="2736304"/>
          </a:xfrm>
        </p:spPr>
        <p:txBody>
          <a:bodyPr>
            <a:noAutofit/>
          </a:bodyPr>
          <a:lstStyle/>
          <a:p>
            <a:r>
              <a:rPr lang="en-US" altLang="ko-KR" sz="2000" dirty="0"/>
              <a:t>CONBOL raised 277 alarms</a:t>
            </a:r>
          </a:p>
          <a:p>
            <a:r>
              <a:rPr lang="en-US" altLang="ko-KR" sz="2000" dirty="0"/>
              <a:t>2 Samsung engineers (w/o prior knowledge on the target program) took 1 week to remove 227 false alarms out of 277 alarms</a:t>
            </a:r>
          </a:p>
          <a:p>
            <a:pPr lvl="1"/>
            <a:r>
              <a:rPr lang="en-US" altLang="ko-KR" sz="2000" dirty="0"/>
              <a:t>We reported 50 alarms and </a:t>
            </a:r>
            <a:r>
              <a:rPr lang="en-US" altLang="ko-KR" sz="2000" b="1" dirty="0">
                <a:solidFill>
                  <a:srgbClr val="FF0000"/>
                </a:solidFill>
              </a:rPr>
              <a:t>24 crash bugs</a:t>
            </a:r>
            <a:r>
              <a:rPr lang="en-US" altLang="ko-KR" sz="2000" b="1" dirty="0"/>
              <a:t> </a:t>
            </a:r>
            <a:r>
              <a:rPr lang="en-US" altLang="ko-KR" sz="2000" dirty="0"/>
              <a:t>were confirmed by the developers of Project S</a:t>
            </a:r>
          </a:p>
          <a:p>
            <a:pPr marL="342900" lvl="1" indent="-342900">
              <a:buFont typeface="Arial" pitchFamily="34" charset="0"/>
              <a:buChar char="•"/>
            </a:pPr>
            <a:r>
              <a:rPr lang="en-US" altLang="ko-KR" sz="2000" dirty="0"/>
              <a:t>Pre-conditions and scoring rules filtered out </a:t>
            </a:r>
            <a:r>
              <a:rPr lang="en-US" altLang="ko-KR" sz="2000" b="1" dirty="0">
                <a:solidFill>
                  <a:srgbClr val="FF0000"/>
                </a:solidFill>
              </a:rPr>
              <a:t>14.1% and 81.2% </a:t>
            </a:r>
            <a:r>
              <a:rPr lang="en-US" altLang="ko-KR" sz="2000" dirty="0"/>
              <a:t>of likely false alarms, respectively</a:t>
            </a:r>
          </a:p>
          <a:p>
            <a:r>
              <a:rPr lang="en-US" altLang="ko-KR" sz="2000" dirty="0"/>
              <a:t>Note that </a:t>
            </a:r>
            <a:r>
              <a:rPr lang="en-US" altLang="ko-KR" sz="2000" dirty="0" err="1"/>
              <a:t>Coverity</a:t>
            </a:r>
            <a:r>
              <a:rPr lang="en-US" altLang="ko-KR" sz="2000" dirty="0"/>
              <a:t> prevent could </a:t>
            </a:r>
            <a:r>
              <a:rPr lang="en-US" altLang="ko-KR" sz="2000" b="1" dirty="0">
                <a:solidFill>
                  <a:srgbClr val="FF0000"/>
                </a:solidFill>
              </a:rPr>
              <a:t>not</a:t>
            </a:r>
            <a:r>
              <a:rPr lang="en-US" altLang="ko-KR" sz="2000" dirty="0">
                <a:solidFill>
                  <a:srgbClr val="FF0000"/>
                </a:solidFill>
              </a:rPr>
              <a:t> </a:t>
            </a:r>
            <a:r>
              <a:rPr lang="en-US" altLang="ko-KR" sz="2000" dirty="0"/>
              <a:t>detect any of these crash bugs</a:t>
            </a:r>
          </a:p>
          <a:p>
            <a:pPr lvl="1"/>
            <a:endParaRPr lang="en-US" altLang="ko-KR" sz="2000" dirty="0"/>
          </a:p>
          <a:p>
            <a:endParaRPr lang="en-US" altLang="ko-KR" sz="24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4114436886"/>
              </p:ext>
            </p:extLst>
          </p:nvPr>
        </p:nvGraphicFramePr>
        <p:xfrm>
          <a:off x="251518" y="3429000"/>
          <a:ext cx="8627242" cy="2991360"/>
        </p:xfrm>
        <a:graphic>
          <a:graphicData uri="http://schemas.openxmlformats.org/drawingml/2006/table">
            <a:tbl>
              <a:tblPr firstRow="1" bandRow="1">
                <a:tableStyleId>{7E9639D4-E3E2-4D34-9284-5A2195B3D0D7}</a:tableStyleId>
              </a:tblPr>
              <a:tblGrid>
                <a:gridCol w="2391962">
                  <a:extLst>
                    <a:ext uri="{9D8B030D-6E8A-4147-A177-3AD203B41FA5}">
                      <a16:colId xmlns:a16="http://schemas.microsoft.com/office/drawing/2014/main" val="20000"/>
                    </a:ext>
                  </a:extLst>
                </a:gridCol>
                <a:gridCol w="851521">
                  <a:extLst>
                    <a:ext uri="{9D8B030D-6E8A-4147-A177-3AD203B41FA5}">
                      <a16:colId xmlns:a16="http://schemas.microsoft.com/office/drawing/2014/main" val="20001"/>
                    </a:ext>
                  </a:extLst>
                </a:gridCol>
                <a:gridCol w="707299">
                  <a:extLst>
                    <a:ext uri="{9D8B030D-6E8A-4147-A177-3AD203B41FA5}">
                      <a16:colId xmlns:a16="http://schemas.microsoft.com/office/drawing/2014/main" val="20002"/>
                    </a:ext>
                  </a:extLst>
                </a:gridCol>
                <a:gridCol w="851521">
                  <a:extLst>
                    <a:ext uri="{9D8B030D-6E8A-4147-A177-3AD203B41FA5}">
                      <a16:colId xmlns:a16="http://schemas.microsoft.com/office/drawing/2014/main" val="20003"/>
                    </a:ext>
                  </a:extLst>
                </a:gridCol>
                <a:gridCol w="707299">
                  <a:extLst>
                    <a:ext uri="{9D8B030D-6E8A-4147-A177-3AD203B41FA5}">
                      <a16:colId xmlns:a16="http://schemas.microsoft.com/office/drawing/2014/main" val="20004"/>
                    </a:ext>
                  </a:extLst>
                </a:gridCol>
                <a:gridCol w="851521">
                  <a:extLst>
                    <a:ext uri="{9D8B030D-6E8A-4147-A177-3AD203B41FA5}">
                      <a16:colId xmlns:a16="http://schemas.microsoft.com/office/drawing/2014/main" val="20005"/>
                    </a:ext>
                  </a:extLst>
                </a:gridCol>
                <a:gridCol w="707299">
                  <a:extLst>
                    <a:ext uri="{9D8B030D-6E8A-4147-A177-3AD203B41FA5}">
                      <a16:colId xmlns:a16="http://schemas.microsoft.com/office/drawing/2014/main" val="20006"/>
                    </a:ext>
                  </a:extLst>
                </a:gridCol>
                <a:gridCol w="851521">
                  <a:extLst>
                    <a:ext uri="{9D8B030D-6E8A-4147-A177-3AD203B41FA5}">
                      <a16:colId xmlns:a16="http://schemas.microsoft.com/office/drawing/2014/main" val="20007"/>
                    </a:ext>
                  </a:extLst>
                </a:gridCol>
                <a:gridCol w="707299">
                  <a:extLst>
                    <a:ext uri="{9D8B030D-6E8A-4147-A177-3AD203B41FA5}">
                      <a16:colId xmlns:a16="http://schemas.microsoft.com/office/drawing/2014/main" val="20008"/>
                    </a:ext>
                  </a:extLst>
                </a:gridCol>
              </a:tblGrid>
              <a:tr h="182880">
                <a:tc rowSpan="2">
                  <a:txBody>
                    <a:bodyPr/>
                    <a:lstStyle/>
                    <a:p>
                      <a:pPr latinLnBrk="1"/>
                      <a:r>
                        <a:rPr lang="en-US" altLang="ko-KR" sz="1600" dirty="0">
                          <a:latin typeface="Calibri" panose="020F0502020204030204" pitchFamily="34" charset="0"/>
                        </a:rPr>
                        <a:t># of reported alarms</a:t>
                      </a:r>
                      <a:endParaRPr lang="ko-KR" altLang="en-US" sz="1600"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gridSpan="2">
                  <a:txBody>
                    <a:bodyPr/>
                    <a:lstStyle/>
                    <a:p>
                      <a:pPr algn="ctr" latinLnBrk="1"/>
                      <a:r>
                        <a:rPr lang="en-US" altLang="ko-KR" sz="1600" dirty="0">
                          <a:latin typeface="Calibri" panose="020F0502020204030204" pitchFamily="34" charset="0"/>
                        </a:rPr>
                        <a:t>Out-of-bound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latinLnBrk="1"/>
                      <a:endParaRPr lang="en-US" altLang="ko-KR" dirty="0">
                        <a:latin typeface="Calibri" panose="020F0502020204030204" pitchFamily="34" charset="0"/>
                      </a:endParaRPr>
                    </a:p>
                  </a:txBody>
                  <a:tcPr/>
                </a:tc>
                <a:tc gridSpan="2">
                  <a:txBody>
                    <a:bodyPr/>
                    <a:lstStyle/>
                    <a:p>
                      <a:pPr algn="ctr" latinLnBrk="1"/>
                      <a:r>
                        <a:rPr lang="en-US" altLang="ko-KR" sz="1600" dirty="0">
                          <a:latin typeface="Calibri" panose="020F0502020204030204" pitchFamily="34" charset="0"/>
                        </a:rPr>
                        <a:t>NULL</a:t>
                      </a:r>
                      <a:r>
                        <a:rPr lang="en-US" altLang="ko-KR" sz="1600" baseline="0" dirty="0">
                          <a:latin typeface="Calibri" panose="020F0502020204030204" pitchFamily="34" charset="0"/>
                        </a:rPr>
                        <a:t>-pointer-dereference</a:t>
                      </a:r>
                      <a:endParaRPr lang="en-US" altLang="ko-KR" sz="16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tcPr>
                </a:tc>
                <a:tc hMerge="1">
                  <a:txBody>
                    <a:bodyPr/>
                    <a:lstStyle/>
                    <a:p>
                      <a:pPr latinLnBrk="1"/>
                      <a:endParaRPr lang="en-US" altLang="ko-KR" dirty="0">
                        <a:latin typeface="Calibri" panose="020F0502020204030204" pitchFamily="34" charset="0"/>
                      </a:endParaRPr>
                    </a:p>
                  </a:txBody>
                  <a:tcPr/>
                </a:tc>
                <a:tc gridSpan="2">
                  <a:txBody>
                    <a:bodyPr/>
                    <a:lstStyle/>
                    <a:p>
                      <a:pPr algn="ctr" latinLnBrk="1"/>
                      <a:r>
                        <a:rPr lang="en-US" altLang="ko-KR" sz="1600" dirty="0">
                          <a:latin typeface="Calibri" panose="020F0502020204030204" pitchFamily="34" charset="0"/>
                        </a:rPr>
                        <a:t>Divide-by-zero</a:t>
                      </a:r>
                    </a:p>
                  </a:txBody>
                  <a:tcPr/>
                </a:tc>
                <a:tc hMerge="1">
                  <a:txBody>
                    <a:bodyPr/>
                    <a:lstStyle/>
                    <a:p>
                      <a:endParaRPr lang="ko-KR" altLang="en-US" dirty="0"/>
                    </a:p>
                  </a:txBody>
                  <a:tcPr/>
                </a:tc>
                <a:tc gridSpan="2">
                  <a:txBody>
                    <a:bodyPr/>
                    <a:lstStyle/>
                    <a:p>
                      <a:pPr algn="ctr" latinLnBrk="1"/>
                      <a:r>
                        <a:rPr lang="en-US" altLang="ko-KR" sz="1600" dirty="0">
                          <a:latin typeface="Calibri" panose="020F0502020204030204" pitchFamily="34" charset="0"/>
                        </a:rPr>
                        <a:t>Total</a:t>
                      </a:r>
                    </a:p>
                  </a:txBody>
                  <a:tcPr/>
                </a:tc>
                <a:tc hMerge="1">
                  <a:txBody>
                    <a:bodyPr/>
                    <a:lstStyle/>
                    <a:p>
                      <a:pPr latinLnBrk="1"/>
                      <a:endParaRPr lang="en-US" altLang="ko-KR" dirty="0">
                        <a:latin typeface="Calibri" panose="020F0502020204030204" pitchFamily="34" charset="0"/>
                      </a:endParaRPr>
                    </a:p>
                  </a:txBody>
                  <a:tcPr/>
                </a:tc>
                <a:extLst>
                  <a:ext uri="{0D108BD9-81ED-4DB2-BD59-A6C34878D82A}">
                    <a16:rowId xmlns:a16="http://schemas.microsoft.com/office/drawing/2014/main" val="10000"/>
                  </a:ext>
                </a:extLst>
              </a:tr>
              <a:tr h="182880">
                <a:tc vMerge="1">
                  <a:txBody>
                    <a:bodyPr/>
                    <a:lstStyle/>
                    <a:p>
                      <a:pPr latinLnBrk="1"/>
                      <a:endParaRPr lang="ko-KR" altLang="en-US"/>
                    </a:p>
                  </a:txBody>
                  <a:tcPr/>
                </a:tc>
                <a:tc>
                  <a:txBody>
                    <a:bodyPr/>
                    <a:lstStyle/>
                    <a:p>
                      <a:pPr algn="ctr" latinLnBrk="1"/>
                      <a:r>
                        <a:rPr lang="en-US" altLang="ko-KR" sz="1600" dirty="0">
                          <a:latin typeface="Calibri" panose="020F0502020204030204" pitchFamily="34" charset="0"/>
                        </a:rPr>
                        <a:t># of </a:t>
                      </a:r>
                    </a:p>
                    <a:p>
                      <a:pPr algn="ctr" latinLnBrk="1"/>
                      <a:r>
                        <a:rPr lang="en-US" altLang="ko-KR" sz="1600" dirty="0">
                          <a:latin typeface="Calibri" panose="020F0502020204030204" pitchFamily="34" charset="0"/>
                        </a:rPr>
                        <a:t>alarms</a:t>
                      </a:r>
                    </a:p>
                  </a:txBody>
                  <a:tcPr>
                    <a:lnL w="12700" cap="flat" cmpd="sng" algn="ctr">
                      <a:solidFill>
                        <a:schemeClr val="tx1"/>
                      </a:solidFill>
                      <a:prstDash val="solid"/>
                      <a:round/>
                      <a:headEnd type="none" w="med" len="med"/>
                      <a:tailEnd type="none" w="med" len="med"/>
                    </a:lnL>
                  </a:tcPr>
                </a:tc>
                <a:tc>
                  <a:txBody>
                    <a:bodyPr/>
                    <a:lstStyle/>
                    <a:p>
                      <a:pPr algn="ctr" latinLnBrk="1"/>
                      <a:r>
                        <a:rPr lang="en-US" altLang="ko-KR" sz="1600" dirty="0">
                          <a:latin typeface="Calibri" panose="020F0502020204030204" pitchFamily="34" charset="0"/>
                        </a:rPr>
                        <a:t>Ratio</a:t>
                      </a:r>
                    </a:p>
                    <a:p>
                      <a:pPr algn="ctr" latinLnBrk="1"/>
                      <a:r>
                        <a:rPr lang="en-US" altLang="ko-KR" sz="1600" dirty="0">
                          <a:latin typeface="Calibri" panose="020F0502020204030204" pitchFamily="34" charset="0"/>
                        </a:rPr>
                        <a:t>(%)</a:t>
                      </a:r>
                      <a:endParaRPr lang="ko-KR" altLang="en-US" sz="1600"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sz="1600" dirty="0">
                          <a:latin typeface="Calibri" panose="020F0502020204030204" pitchFamily="34" charset="0"/>
                        </a:rPr>
                        <a:t># of </a:t>
                      </a:r>
                    </a:p>
                    <a:p>
                      <a:pPr algn="ctr" latinLnBrk="1"/>
                      <a:r>
                        <a:rPr lang="en-US" altLang="ko-KR" sz="1600" dirty="0">
                          <a:latin typeface="Calibri" panose="020F0502020204030204" pitchFamily="34" charset="0"/>
                        </a:rPr>
                        <a:t>alarms</a:t>
                      </a:r>
                    </a:p>
                  </a:txBody>
                  <a:tcPr>
                    <a:lnL w="12700" cap="flat" cmpd="sng" algn="ctr">
                      <a:solidFill>
                        <a:schemeClr val="tx1"/>
                      </a:solidFill>
                      <a:prstDash val="solid"/>
                      <a:round/>
                      <a:headEnd type="none" w="med" len="med"/>
                      <a:tailEnd type="none" w="med" len="med"/>
                    </a:lnL>
                  </a:tcPr>
                </a:tc>
                <a:tc>
                  <a:txBody>
                    <a:bodyPr/>
                    <a:lstStyle/>
                    <a:p>
                      <a:pPr algn="ctr" latinLnBrk="1"/>
                      <a:r>
                        <a:rPr lang="en-US" altLang="ko-KR" sz="1600" dirty="0">
                          <a:latin typeface="Calibri" panose="020F0502020204030204" pitchFamily="34" charset="0"/>
                        </a:rPr>
                        <a:t>Ratio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a:t>
                      </a:r>
                      <a:endParaRPr lang="ko-KR" altLang="en-US" sz="1600"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sz="1600" dirty="0">
                          <a:latin typeface="Calibri" panose="020F0502020204030204" pitchFamily="34" charset="0"/>
                        </a:rPr>
                        <a:t># of </a:t>
                      </a:r>
                    </a:p>
                    <a:p>
                      <a:pPr algn="ctr" latinLnBrk="1"/>
                      <a:r>
                        <a:rPr lang="en-US" altLang="ko-KR" sz="1600" dirty="0">
                          <a:latin typeface="Calibri" panose="020F0502020204030204" pitchFamily="34" charset="0"/>
                        </a:rPr>
                        <a:t>alarms</a:t>
                      </a:r>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Ratio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a:t>
                      </a:r>
                      <a:endParaRPr lang="ko-KR" altLang="en-US" sz="1600"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sz="1600" dirty="0">
                          <a:latin typeface="Calibri" panose="020F0502020204030204" pitchFamily="34" charset="0"/>
                        </a:rPr>
                        <a:t># of </a:t>
                      </a:r>
                    </a:p>
                    <a:p>
                      <a:pPr algn="ctr" latinLnBrk="1"/>
                      <a:r>
                        <a:rPr lang="en-US" altLang="ko-KR" sz="1600" dirty="0">
                          <a:latin typeface="Calibri" panose="020F0502020204030204" pitchFamily="34" charset="0"/>
                        </a:rPr>
                        <a:t>alarms</a:t>
                      </a:r>
                    </a:p>
                  </a:txBody>
                  <a:tcPr>
                    <a:lnL w="12700" cap="flat" cmpd="sng" algn="ctr">
                      <a:solidFill>
                        <a:schemeClr val="tx1"/>
                      </a:solidFill>
                      <a:prstDash val="solid"/>
                      <a:round/>
                      <a:headEnd type="none" w="med" len="med"/>
                      <a:tailEnd type="none" w="med" len="med"/>
                    </a:lnL>
                  </a:tcPr>
                </a:tc>
                <a:tc>
                  <a:txBody>
                    <a:bodyPr/>
                    <a:lstStyle/>
                    <a:p>
                      <a:pPr algn="ctr" latinLnBrk="1"/>
                      <a:r>
                        <a:rPr lang="en-US" altLang="ko-KR" sz="1600" dirty="0">
                          <a:latin typeface="Calibri" panose="020F0502020204030204" pitchFamily="34" charset="0"/>
                        </a:rPr>
                        <a:t>Ratio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Calibri" panose="020F0502020204030204" pitchFamily="34" charset="0"/>
                        </a:rPr>
                        <a:t>(%)</a:t>
                      </a:r>
                      <a:endParaRPr lang="ko-KR" altLang="en-US" sz="1600" dirty="0">
                        <a:latin typeface="Calibri" panose="020F0502020204030204" pitchFamily="34" charset="0"/>
                      </a:endParaRPr>
                    </a:p>
                  </a:txBody>
                  <a:tcPr/>
                </a:tc>
                <a:extLst>
                  <a:ext uri="{0D108BD9-81ED-4DB2-BD59-A6C34878D82A}">
                    <a16:rowId xmlns:a16="http://schemas.microsoft.com/office/drawing/2014/main" val="10001"/>
                  </a:ext>
                </a:extLst>
              </a:tr>
              <a:tr h="0">
                <a:tc>
                  <a:txBody>
                    <a:bodyPr/>
                    <a:lstStyle/>
                    <a:p>
                      <a:pPr latinLnBrk="1"/>
                      <a:r>
                        <a:rPr lang="en-US" altLang="ko-KR" sz="1600" dirty="0">
                          <a:latin typeface="Calibri" panose="020F0502020204030204" pitchFamily="34" charset="0"/>
                        </a:rPr>
                        <a:t>W/O any heuristics</a:t>
                      </a:r>
                      <a:endParaRPr lang="ko-KR" altLang="en-US" sz="1600"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3235</a:t>
                      </a:r>
                      <a:endParaRPr lang="ko-KR" altLang="en-US" sz="1600" dirty="0">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100.0</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2588</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100.0</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61</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100.0</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5884</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100.0</a:t>
                      </a:r>
                      <a:endParaRPr lang="en-US" altLang="ko-KR" sz="1600" b="0" i="0" u="none" strike="noStrike" dirty="0">
                        <a:solidFill>
                          <a:schemeClr val="tx1"/>
                        </a:solidFill>
                        <a:effectLst/>
                        <a:latin typeface="Calibri" panose="020F0502020204030204" pitchFamily="34" charset="0"/>
                      </a:endParaRPr>
                    </a:p>
                  </a:txBody>
                  <a:tcPr marL="90000" marR="90000" marT="46800" marB="46800"/>
                </a:tc>
                <a:extLst>
                  <a:ext uri="{0D108BD9-81ED-4DB2-BD59-A6C34878D82A}">
                    <a16:rowId xmlns:a16="http://schemas.microsoft.com/office/drawing/2014/main" val="10002"/>
                  </a:ext>
                </a:extLst>
              </a:tr>
              <a:tr h="0">
                <a:tc>
                  <a:txBody>
                    <a:bodyPr/>
                    <a:lstStyle/>
                    <a:p>
                      <a:pPr latinLnBrk="1"/>
                      <a:r>
                        <a:rPr lang="en-US" altLang="ko-KR" sz="1600" dirty="0">
                          <a:latin typeface="Calibri" panose="020F0502020204030204" pitchFamily="34" charset="0"/>
                        </a:rPr>
                        <a:t>W/ inserted pre-conditions</a:t>
                      </a:r>
                      <a:endParaRPr lang="ko-KR" altLang="en-US" sz="1600"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2486</a:t>
                      </a:r>
                      <a:endParaRPr lang="ko-KR" altLang="en-US" sz="1600" dirty="0">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76.8</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2511</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97.0</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58</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95.1</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5055</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a:effectLst/>
                          <a:latin typeface="Calibri" panose="020F0502020204030204" pitchFamily="34" charset="0"/>
                        </a:rPr>
                        <a:t>85.9</a:t>
                      </a:r>
                      <a:endParaRPr lang="en-US" altLang="ko-KR" sz="1600" b="0" i="0" u="none" strike="noStrike">
                        <a:solidFill>
                          <a:schemeClr val="tx1"/>
                        </a:solidFill>
                        <a:effectLst/>
                        <a:latin typeface="Calibri" panose="020F0502020204030204" pitchFamily="34" charset="0"/>
                      </a:endParaRPr>
                    </a:p>
                  </a:txBody>
                  <a:tcPr marL="90000" marR="90000" marT="46800" marB="46800"/>
                </a:tc>
                <a:extLst>
                  <a:ext uri="{0D108BD9-81ED-4DB2-BD59-A6C34878D82A}">
                    <a16:rowId xmlns:a16="http://schemas.microsoft.com/office/drawing/2014/main" val="10003"/>
                  </a:ext>
                </a:extLst>
              </a:tr>
              <a:tr h="0">
                <a:tc>
                  <a:txBody>
                    <a:bodyPr/>
                    <a:lstStyle/>
                    <a:p>
                      <a:pPr latinLnBrk="1"/>
                      <a:r>
                        <a:rPr lang="en-US" altLang="ko-KR" sz="1600" dirty="0">
                          <a:latin typeface="Calibri" panose="020F0502020204030204" pitchFamily="34" charset="0"/>
                        </a:rPr>
                        <a:t>W/ inserted</a:t>
                      </a:r>
                      <a:r>
                        <a:rPr lang="en-US" altLang="ko-KR" sz="1600" baseline="0" dirty="0">
                          <a:latin typeface="Calibri" panose="020F0502020204030204" pitchFamily="34" charset="0"/>
                        </a:rPr>
                        <a:t> pre-conditions + scoring rules</a:t>
                      </a:r>
                      <a:endParaRPr lang="ko-KR" altLang="en-US" sz="1600"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220</a:t>
                      </a:r>
                      <a:endParaRPr lang="ko-KR" altLang="en-US" sz="1600" dirty="0">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6.8</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42</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1.6</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15</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24.6</a:t>
                      </a:r>
                      <a:endParaRPr lang="en-US" altLang="ko-KR" sz="1600" b="0"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dirty="0">
                          <a:latin typeface="Calibri" panose="020F0502020204030204" pitchFamily="34" charset="0"/>
                        </a:rPr>
                        <a:t>277</a:t>
                      </a:r>
                      <a:endParaRPr lang="ko-KR" altLang="en-US" sz="1600" b="0"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u="none" strike="noStrike" dirty="0">
                          <a:effectLst/>
                          <a:latin typeface="Calibri" panose="020F0502020204030204" pitchFamily="34" charset="0"/>
                        </a:rPr>
                        <a:t>4.7</a:t>
                      </a:r>
                      <a:endParaRPr lang="en-US" altLang="ko-KR" sz="1600" b="0" i="0" u="none" strike="noStrike" dirty="0">
                        <a:solidFill>
                          <a:schemeClr val="tx1"/>
                        </a:solidFill>
                        <a:effectLst/>
                        <a:latin typeface="Calibri" panose="020F0502020204030204" pitchFamily="34" charset="0"/>
                      </a:endParaRPr>
                    </a:p>
                  </a:txBody>
                  <a:tcPr marL="90000" marR="90000" marT="46800" marB="46800"/>
                </a:tc>
                <a:extLst>
                  <a:ext uri="{0D108BD9-81ED-4DB2-BD59-A6C34878D82A}">
                    <a16:rowId xmlns:a16="http://schemas.microsoft.com/office/drawing/2014/main" val="10004"/>
                  </a:ext>
                </a:extLst>
              </a:tr>
              <a:tr h="0">
                <a:tc>
                  <a:txBody>
                    <a:bodyPr/>
                    <a:lstStyle/>
                    <a:p>
                      <a:pPr latinLnBrk="1"/>
                      <a:r>
                        <a:rPr lang="en-US" altLang="ko-KR" sz="1600" b="1" dirty="0">
                          <a:latin typeface="Calibri" panose="020F0502020204030204" pitchFamily="34" charset="0"/>
                        </a:rPr>
                        <a:t>Confirmed and fixed bugs</a:t>
                      </a:r>
                      <a:endParaRPr lang="ko-KR" altLang="en-US" sz="1600" b="1" dirty="0">
                        <a:latin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r" latinLnBrk="1"/>
                      <a:r>
                        <a:rPr lang="en-US" altLang="ko-KR" sz="1600" b="1" dirty="0">
                          <a:latin typeface="Calibri" panose="020F0502020204030204" pitchFamily="34" charset="0"/>
                        </a:rPr>
                        <a:t>13</a:t>
                      </a:r>
                      <a:endParaRPr lang="ko-KR" altLang="en-US" sz="1600" b="1" dirty="0">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b="1" u="none" strike="noStrike" dirty="0">
                          <a:effectLst/>
                          <a:latin typeface="Calibri" panose="020F0502020204030204" pitchFamily="34" charset="0"/>
                        </a:rPr>
                        <a:t>0.4</a:t>
                      </a:r>
                      <a:endParaRPr lang="en-US" altLang="ko-KR" sz="1600" b="1"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b="1" dirty="0">
                          <a:latin typeface="Calibri" panose="020F0502020204030204" pitchFamily="34" charset="0"/>
                        </a:rPr>
                        <a:t>5</a:t>
                      </a:r>
                      <a:endParaRPr lang="ko-KR" altLang="en-US" sz="1600" b="1"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b="1" u="none" strike="noStrike" dirty="0">
                          <a:effectLst/>
                          <a:latin typeface="Calibri" panose="020F0502020204030204" pitchFamily="34" charset="0"/>
                        </a:rPr>
                        <a:t>0.2</a:t>
                      </a:r>
                      <a:endParaRPr lang="en-US" altLang="ko-KR" sz="1600" b="1"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b="1" dirty="0">
                          <a:latin typeface="Calibri" panose="020F0502020204030204" pitchFamily="34" charset="0"/>
                        </a:rPr>
                        <a:t>6</a:t>
                      </a:r>
                      <a:endParaRPr lang="ko-KR" altLang="en-US" sz="1600" b="1"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b="1" u="none" strike="noStrike" dirty="0">
                          <a:effectLst/>
                          <a:latin typeface="Calibri" panose="020F0502020204030204" pitchFamily="34" charset="0"/>
                        </a:rPr>
                        <a:t>9.8</a:t>
                      </a:r>
                      <a:endParaRPr lang="en-US" altLang="ko-KR" sz="1600" b="1" i="0" u="none" strike="noStrike" dirty="0">
                        <a:solidFill>
                          <a:schemeClr val="tx1"/>
                        </a:solidFill>
                        <a:effectLst/>
                        <a:latin typeface="Calibri" panose="020F0502020204030204" pitchFamily="34" charset="0"/>
                      </a:endParaRPr>
                    </a:p>
                  </a:txBody>
                  <a:tcPr marL="90000" marR="90000" marT="46800" marB="46800">
                    <a:lnR w="12700" cap="flat" cmpd="sng" algn="ctr">
                      <a:solidFill>
                        <a:schemeClr val="tx1"/>
                      </a:solidFill>
                      <a:prstDash val="solid"/>
                      <a:round/>
                      <a:headEnd type="none" w="med" len="med"/>
                      <a:tailEnd type="none" w="med" len="med"/>
                    </a:lnR>
                  </a:tcPr>
                </a:tc>
                <a:tc>
                  <a:txBody>
                    <a:bodyPr/>
                    <a:lstStyle/>
                    <a:p>
                      <a:pPr algn="r" latinLnBrk="1"/>
                      <a:r>
                        <a:rPr lang="en-US" altLang="ko-KR" sz="1600" b="1" dirty="0">
                          <a:latin typeface="Calibri" panose="020F0502020204030204" pitchFamily="34" charset="0"/>
                        </a:rPr>
                        <a:t>24</a:t>
                      </a:r>
                      <a:endParaRPr lang="ko-KR" altLang="en-US" sz="1600" b="1" dirty="0">
                        <a:solidFill>
                          <a:schemeClr val="tx1"/>
                        </a:solidFill>
                        <a:latin typeface="Calibri" panose="020F0502020204030204" pitchFamily="34" charset="0"/>
                      </a:endParaRPr>
                    </a:p>
                  </a:txBody>
                  <a:tcPr marL="90000" marR="90000" marT="46800" marB="46800">
                    <a:lnL w="12700" cap="flat" cmpd="sng" algn="ctr">
                      <a:solidFill>
                        <a:schemeClr val="tx1"/>
                      </a:solidFill>
                      <a:prstDash val="solid"/>
                      <a:round/>
                      <a:headEnd type="none" w="med" len="med"/>
                      <a:tailEnd type="none" w="med" len="med"/>
                    </a:lnL>
                  </a:tcPr>
                </a:tc>
                <a:tc>
                  <a:txBody>
                    <a:bodyPr/>
                    <a:lstStyle/>
                    <a:p>
                      <a:pPr algn="r" rtl="0" fontAlgn="ctr"/>
                      <a:r>
                        <a:rPr lang="en-US" altLang="ko-KR" sz="1600" b="1" u="none" strike="noStrike" dirty="0">
                          <a:effectLst/>
                          <a:latin typeface="Calibri" panose="020F0502020204030204" pitchFamily="34" charset="0"/>
                        </a:rPr>
                        <a:t>0.4</a:t>
                      </a:r>
                      <a:endParaRPr lang="en-US" altLang="ko-KR" sz="1600" b="1" i="0" u="none" strike="noStrike" dirty="0">
                        <a:solidFill>
                          <a:schemeClr val="tx1"/>
                        </a:solidFill>
                        <a:effectLst/>
                        <a:latin typeface="Calibri" panose="020F0502020204030204" pitchFamily="34" charset="0"/>
                      </a:endParaRPr>
                    </a:p>
                  </a:txBody>
                  <a:tcPr marL="90000" marR="90000" marT="46800" marB="46800"/>
                </a:tc>
                <a:extLst>
                  <a:ext uri="{0D108BD9-81ED-4DB2-BD59-A6C34878D82A}">
                    <a16:rowId xmlns:a16="http://schemas.microsoft.com/office/drawing/2014/main" val="10005"/>
                  </a:ext>
                </a:extLst>
              </a:tr>
            </a:tbl>
          </a:graphicData>
        </a:graphic>
      </p:graphicFrame>
      <p:sp>
        <p:nvSpPr>
          <p:cNvPr id="8" name="직사각형 7"/>
          <p:cNvSpPr/>
          <p:nvPr/>
        </p:nvSpPr>
        <p:spPr>
          <a:xfrm>
            <a:off x="251520" y="6093296"/>
            <a:ext cx="8640960" cy="360040"/>
          </a:xfrm>
          <a:prstGeom prst="rect">
            <a:avLst/>
          </a:prstGeom>
          <a:ln w="31750">
            <a:solidFill>
              <a:srgbClr val="FF0000"/>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dirty="0">
              <a:solidFill>
                <a:prstClr val="black"/>
              </a:solidFill>
              <a:ea typeface="굴림" pitchFamily="50" charset="-127"/>
              <a:sym typeface="Wingdings"/>
            </a:endParaRPr>
          </a:p>
        </p:txBody>
      </p:sp>
    </p:spTree>
    <p:extLst>
      <p:ext uri="{BB962C8B-B14F-4D97-AF65-F5344CB8AC3E}">
        <p14:creationId xmlns:p14="http://schemas.microsoft.com/office/powerpoint/2010/main" val="198003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142852"/>
            <a:ext cx="9144000" cy="857256"/>
          </a:xfrm>
        </p:spPr>
        <p:txBody>
          <a:bodyPr>
            <a:normAutofit fontScale="90000"/>
          </a:bodyPr>
          <a:lstStyle/>
          <a:p>
            <a:r>
              <a:rPr lang="en-US" altLang="ko-KR" dirty="0"/>
              <a:t>Recognition of Success of CONBOL</a:t>
            </a:r>
            <a:br>
              <a:rPr lang="en-US" altLang="ko-KR" dirty="0"/>
            </a:br>
            <a:r>
              <a:rPr lang="en-US" altLang="ko-KR" dirty="0"/>
              <a:t> at Samsung Electronics</a:t>
            </a:r>
            <a:endParaRPr lang="ko-KR" altLang="en-US" dirty="0"/>
          </a:p>
        </p:txBody>
      </p:sp>
      <p:sp>
        <p:nvSpPr>
          <p:cNvPr id="3" name="날짜 개체 틀 2"/>
          <p:cNvSpPr>
            <a:spLocks noGrp="1"/>
          </p:cNvSpPr>
          <p:nvPr>
            <p:ph type="dt" sz="half" idx="10"/>
          </p:nvPr>
        </p:nvSpPr>
        <p:spPr/>
        <p:txBody>
          <a:bodyPr/>
          <a:lstStyle/>
          <a:p>
            <a:r>
              <a:rPr lang="en-US" altLang="ko-KR"/>
              <a:t>Yunho Kim</a:t>
            </a:r>
          </a:p>
          <a:p>
            <a:r>
              <a:rPr lang="en-US" altLang="ko-KR"/>
              <a:t>SWTV Group</a:t>
            </a:r>
            <a:endParaRPr lang="ko-KR" altLang="en-US" dirty="0"/>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26</a:t>
            </a:fld>
            <a:r>
              <a:rPr lang="en-US" altLang="ko-KR" dirty="0"/>
              <a:t>/23</a:t>
            </a:r>
            <a:endParaRPr lang="ko-KR" altLang="en-US" dirty="0"/>
          </a:p>
        </p:txBody>
      </p:sp>
      <p:sp>
        <p:nvSpPr>
          <p:cNvPr id="5" name="내용 개체 틀 4"/>
          <p:cNvSpPr>
            <a:spLocks noGrp="1"/>
          </p:cNvSpPr>
          <p:nvPr>
            <p:ph sz="quarter" idx="13"/>
          </p:nvPr>
        </p:nvSpPr>
        <p:spPr>
          <a:xfrm>
            <a:off x="5940152" y="1214422"/>
            <a:ext cx="3203848" cy="5214974"/>
          </a:xfrm>
        </p:spPr>
        <p:txBody>
          <a:bodyPr>
            <a:normAutofit/>
          </a:bodyPr>
          <a:lstStyle/>
          <a:p>
            <a:r>
              <a:rPr lang="en-US" altLang="ko-KR" dirty="0"/>
              <a:t>Bronze Award at Samsung Best Paper Award</a:t>
            </a:r>
          </a:p>
          <a:p>
            <a:r>
              <a:rPr lang="en-US" altLang="ko-KR" dirty="0"/>
              <a:t>Oct’s Best Practice Award</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a:t>
            </a:r>
            <a:r>
              <a:rPr lang="en-US" altLang="ko-KR" dirty="0" err="1"/>
              <a:t>Concolic</a:t>
            </a:r>
            <a:r>
              <a:rPr lang="en-US" altLang="ko-KR" dirty="0"/>
              <a:t> Testing</a:t>
            </a:r>
            <a:endParaRPr lang="ko-KR" alt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05" y="1772816"/>
            <a:ext cx="5969115" cy="4476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198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a:t>Lessons Learned</a:t>
            </a:r>
            <a:endParaRPr lang="ko-KR" altLang="en-US" dirty="0"/>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solidFill>
                  <a:prstClr val="black">
                    <a:tint val="75000"/>
                  </a:prstClr>
                </a:solidFill>
              </a:rPr>
              <a:pPr/>
              <a:t>27</a:t>
            </a:fld>
            <a:r>
              <a:rPr lang="en-US" altLang="ko-KR" dirty="0">
                <a:solidFill>
                  <a:prstClr val="black">
                    <a:tint val="75000"/>
                  </a:prstClr>
                </a:solidFill>
              </a:rPr>
              <a:t>/57</a:t>
            </a:r>
            <a:endParaRPr lang="ko-KR" altLang="en-US" dirty="0">
              <a:solidFill>
                <a:prstClr val="black">
                  <a:tint val="75000"/>
                </a:prstClr>
              </a:solidFill>
            </a:endParaRPr>
          </a:p>
        </p:txBody>
      </p:sp>
      <p:sp>
        <p:nvSpPr>
          <p:cNvPr id="5" name="내용 개체 틀 4"/>
          <p:cNvSpPr>
            <a:spLocks noGrp="1"/>
          </p:cNvSpPr>
          <p:nvPr>
            <p:ph sz="quarter" idx="13"/>
          </p:nvPr>
        </p:nvSpPr>
        <p:spPr>
          <a:xfrm>
            <a:off x="285720" y="990600"/>
            <a:ext cx="8429655" cy="5214974"/>
          </a:xfrm>
        </p:spPr>
        <p:txBody>
          <a:bodyPr>
            <a:noAutofit/>
          </a:bodyPr>
          <a:lstStyle/>
          <a:p>
            <a:r>
              <a:rPr lang="en-US" altLang="ko-KR" sz="2800" dirty="0"/>
              <a:t>Effective and efficient automated concolic unit testing approach for industrial embedded software</a:t>
            </a:r>
          </a:p>
          <a:p>
            <a:pPr lvl="1"/>
            <a:r>
              <a:rPr lang="en-US" altLang="ko-KR" sz="2400" dirty="0"/>
              <a:t>Detected 24 critical crash bugs in 4 MLOC embedded SW</a:t>
            </a:r>
          </a:p>
          <a:p>
            <a:r>
              <a:rPr lang="en-US" altLang="ko-KR" sz="2800" dirty="0"/>
              <a:t>Samsung engineers were sensitive to false positives very much ( &gt;10 false/true alarms ratio)</a:t>
            </a:r>
          </a:p>
          <a:p>
            <a:pPr lvl="1"/>
            <a:r>
              <a:rPr lang="en-US" altLang="ko-KR" sz="2400" dirty="0"/>
              <a:t>False alarm reduction techniques are very important</a:t>
            </a:r>
          </a:p>
          <a:p>
            <a:r>
              <a:rPr lang="en-US" altLang="ko-KR" sz="2800" dirty="0"/>
              <a:t>We have developed a new automated unit testing platform CONCERT which reduces false alarms by</a:t>
            </a:r>
          </a:p>
          <a:p>
            <a:pPr lvl="1"/>
            <a:r>
              <a:rPr lang="en-US" altLang="ko-KR" sz="2400" dirty="0"/>
              <a:t>Synthesizing realistic target unit contexts based on dynamic function correlation observed in system testing</a:t>
            </a:r>
          </a:p>
          <a:p>
            <a:pPr lvl="1"/>
            <a:r>
              <a:rPr lang="en-US" altLang="ko-KR" sz="2400" dirty="0"/>
              <a:t>Utilizing common dynamic invariants of various contexts</a:t>
            </a:r>
            <a:endParaRPr lang="ko-KR" altLang="en-US" sz="2400" dirty="0"/>
          </a:p>
        </p:txBody>
      </p:sp>
    </p:spTree>
    <p:extLst>
      <p:ext uri="{BB962C8B-B14F-4D97-AF65-F5344CB8AC3E}">
        <p14:creationId xmlns:p14="http://schemas.microsoft.com/office/powerpoint/2010/main" val="3836173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1" y="211088"/>
            <a:ext cx="2771799" cy="6458272"/>
          </a:xfrm>
        </p:spPr>
        <p:txBody>
          <a:bodyPr>
            <a:normAutofit/>
          </a:bodyPr>
          <a:lstStyle/>
          <a:p>
            <a:pPr>
              <a:spcBef>
                <a:spcPts val="0"/>
              </a:spcBef>
            </a:pPr>
            <a:r>
              <a:rPr lang="en-US" altLang="ko-KR" sz="4000" u="none" dirty="0">
                <a:solidFill>
                  <a:srgbClr val="FF0000"/>
                </a:solidFill>
              </a:rPr>
              <a:t>CON BRIO [ICSE2018]: </a:t>
            </a:r>
            <a:r>
              <a:rPr lang="en-US" altLang="ko-KR" sz="4000" u="none" dirty="0"/>
              <a:t>Detecting </a:t>
            </a:r>
            <a:r>
              <a:rPr lang="en-US" altLang="ko-KR" sz="4000" u="none" dirty="0">
                <a:solidFill>
                  <a:srgbClr val="FF0000"/>
                </a:solidFill>
              </a:rPr>
              <a:t>91% </a:t>
            </a:r>
            <a:r>
              <a:rPr lang="en-US" altLang="ko-KR" sz="4000" u="none" dirty="0"/>
              <a:t>of target crash bugs on SIR and SPEC06 </a:t>
            </a:r>
            <a:r>
              <a:rPr lang="en-US" altLang="ko-KR" sz="4000" u="none" dirty="0">
                <a:solidFill>
                  <a:srgbClr val="FF0000"/>
                </a:solidFill>
              </a:rPr>
              <a:t>w/ 4.5 F/T</a:t>
            </a:r>
            <a:r>
              <a:rPr lang="ko-KR" altLang="en-US" sz="4000" u="none" dirty="0">
                <a:solidFill>
                  <a:srgbClr val="FF0000"/>
                </a:solidFill>
              </a:rPr>
              <a:t> </a:t>
            </a:r>
            <a:r>
              <a:rPr lang="en-US" altLang="ko-KR" sz="4000" u="none" dirty="0">
                <a:solidFill>
                  <a:srgbClr val="FF0000"/>
                </a:solidFill>
              </a:rPr>
              <a:t>alarm ratio  </a:t>
            </a:r>
          </a:p>
        </p:txBody>
      </p:sp>
      <p:pic>
        <p:nvPicPr>
          <p:cNvPr id="4" name="그림 3"/>
          <p:cNvPicPr>
            <a:picLocks noChangeAspect="1"/>
          </p:cNvPicPr>
          <p:nvPr/>
        </p:nvPicPr>
        <p:blipFill>
          <a:blip r:embed="rId3"/>
          <a:stretch>
            <a:fillRect/>
          </a:stretch>
        </p:blipFill>
        <p:spPr>
          <a:xfrm>
            <a:off x="3455876" y="-171400"/>
            <a:ext cx="5652628" cy="3888432"/>
          </a:xfrm>
          <a:prstGeom prst="rect">
            <a:avLst/>
          </a:prstGeom>
        </p:spPr>
      </p:pic>
      <p:pic>
        <p:nvPicPr>
          <p:cNvPr id="5" name="그림 4"/>
          <p:cNvPicPr>
            <a:picLocks noChangeAspect="1"/>
          </p:cNvPicPr>
          <p:nvPr/>
        </p:nvPicPr>
        <p:blipFill>
          <a:blip r:embed="rId4"/>
          <a:stretch>
            <a:fillRect/>
          </a:stretch>
        </p:blipFill>
        <p:spPr>
          <a:xfrm>
            <a:off x="3419872" y="3429001"/>
            <a:ext cx="6120680" cy="3528392"/>
          </a:xfrm>
          <a:prstGeom prst="rect">
            <a:avLst/>
          </a:prstGeom>
        </p:spPr>
      </p:pic>
    </p:spTree>
    <p:extLst>
      <p:ext uri="{BB962C8B-B14F-4D97-AF65-F5344CB8AC3E}">
        <p14:creationId xmlns:p14="http://schemas.microsoft.com/office/powerpoint/2010/main" val="71504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dirty="0"/>
              <a:t>Conclusion</a:t>
            </a:r>
            <a:endParaRPr lang="ko-KR" altLang="en-US" dirty="0"/>
          </a:p>
        </p:txBody>
      </p:sp>
      <p:sp>
        <p:nvSpPr>
          <p:cNvPr id="3" name="날짜 개체 틀 2"/>
          <p:cNvSpPr>
            <a:spLocks noGrp="1"/>
          </p:cNvSpPr>
          <p:nvPr>
            <p:ph type="dt" sz="half" idx="10"/>
          </p:nvPr>
        </p:nvSpPr>
        <p:spPr/>
        <p:txBody>
          <a:bodyPr/>
          <a:lstStyle/>
          <a:p>
            <a:r>
              <a:rPr lang="en-US" altLang="ko-KR" dirty="0" err="1">
                <a:solidFill>
                  <a:prstClr val="black">
                    <a:tint val="75000"/>
                  </a:prstClr>
                </a:solidFill>
              </a:rPr>
              <a:t>Moonzoo</a:t>
            </a:r>
            <a:r>
              <a:rPr lang="en-US" altLang="ko-KR" dirty="0">
                <a:solidFill>
                  <a:prstClr val="black">
                    <a:tint val="75000"/>
                  </a:prstClr>
                </a:solidFill>
              </a:rPr>
              <a:t> Kim </a:t>
            </a:r>
          </a:p>
          <a:p>
            <a:r>
              <a:rPr lang="en-US" altLang="ko-KR" dirty="0">
                <a:solidFill>
                  <a:prstClr val="black">
                    <a:tint val="75000"/>
                  </a:prstClr>
                </a:solidFill>
              </a:rPr>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solidFill>
                  <a:prstClr val="black">
                    <a:tint val="75000"/>
                  </a:prstClr>
                </a:solidFill>
              </a:rPr>
              <a:pPr/>
              <a:t>29</a:t>
            </a:fld>
            <a:r>
              <a:rPr lang="en-US" altLang="ko-KR" dirty="0">
                <a:solidFill>
                  <a:prstClr val="black">
                    <a:tint val="75000"/>
                  </a:prstClr>
                </a:solidFill>
              </a:rPr>
              <a:t>/57</a:t>
            </a:r>
            <a:endParaRPr lang="ko-KR" altLang="en-US" dirty="0">
              <a:solidFill>
                <a:prstClr val="black">
                  <a:tint val="75000"/>
                </a:prstClr>
              </a:solidFill>
            </a:endParaRPr>
          </a:p>
        </p:txBody>
      </p:sp>
      <p:sp>
        <p:nvSpPr>
          <p:cNvPr id="5" name="내용 개체 틀 4"/>
          <p:cNvSpPr>
            <a:spLocks noGrp="1"/>
          </p:cNvSpPr>
          <p:nvPr>
            <p:ph sz="quarter" idx="13"/>
          </p:nvPr>
        </p:nvSpPr>
        <p:spPr>
          <a:xfrm>
            <a:off x="107503" y="836712"/>
            <a:ext cx="4555364" cy="5214974"/>
          </a:xfrm>
        </p:spPr>
        <p:txBody>
          <a:bodyPr>
            <a:noAutofit/>
          </a:bodyPr>
          <a:lstStyle/>
          <a:p>
            <a:pPr algn="just"/>
            <a:r>
              <a:rPr lang="en-US" altLang="ko-KR" sz="2000" u="sng" dirty="0"/>
              <a:t>Automated </a:t>
            </a:r>
            <a:r>
              <a:rPr lang="en-US" altLang="ko-KR" sz="2000" u="sng" dirty="0" err="1"/>
              <a:t>concolic</a:t>
            </a:r>
            <a:r>
              <a:rPr lang="en-US" altLang="ko-KR" sz="2000" u="sng" dirty="0"/>
              <a:t> testing</a:t>
            </a:r>
            <a:r>
              <a:rPr lang="en-US" altLang="ko-KR" sz="2000" dirty="0"/>
              <a:t> is</a:t>
            </a:r>
            <a:r>
              <a:rPr lang="ko-KR" altLang="en-US" sz="2000" u="sng" dirty="0"/>
              <a:t> </a:t>
            </a:r>
            <a:r>
              <a:rPr lang="en-US" altLang="ko-KR" sz="2000" dirty="0"/>
              <a:t>effective and efficient for testing industrial embedded software including vehicle domain as well as consumer electronics domain</a:t>
            </a:r>
          </a:p>
          <a:p>
            <a:pPr lvl="1" algn="just"/>
            <a:r>
              <a:rPr lang="en-US" altLang="ko-KR" sz="1800" dirty="0"/>
              <a:t>LG electronics introduced the technique from 2014 (c.f. ICSE SEIP 2015 paper)</a:t>
            </a:r>
          </a:p>
          <a:p>
            <a:pPr lvl="1" algn="just"/>
            <a:r>
              <a:rPr lang="en-US" altLang="ko-KR" sz="1800" dirty="0"/>
              <a:t>Hyundai motors started to apply the technique from </a:t>
            </a:r>
            <a:r>
              <a:rPr lang="en-US" altLang="ko-KR" sz="1800"/>
              <a:t>2015  </a:t>
            </a:r>
            <a:endParaRPr lang="en-US" altLang="ko-KR" sz="1800" dirty="0"/>
          </a:p>
          <a:p>
            <a:pPr algn="just"/>
            <a:r>
              <a:rPr lang="en-US" altLang="ko-KR" sz="2000" dirty="0"/>
              <a:t>Successful application of automated testing techniques requires </a:t>
            </a:r>
            <a:r>
              <a:rPr lang="en-US" altLang="ko-KR" sz="2000" u="sng" dirty="0"/>
              <a:t>expertise of human engineers</a:t>
            </a:r>
          </a:p>
          <a:p>
            <a:pPr lvl="1"/>
            <a:endParaRPr lang="en-US" altLang="ko-KR" sz="1800" dirty="0"/>
          </a:p>
        </p:txBody>
      </p:sp>
      <p:sp>
        <p:nvSpPr>
          <p:cNvPr id="6" name="바닥글 개체 틀 5"/>
          <p:cNvSpPr>
            <a:spLocks noGrp="1"/>
          </p:cNvSpPr>
          <p:nvPr>
            <p:ph type="ftr" sz="quarter" idx="3"/>
          </p:nvPr>
        </p:nvSpPr>
        <p:spPr/>
        <p:txBody>
          <a:bodyPr/>
          <a:lstStyle/>
          <a:p>
            <a:r>
              <a:rPr lang="en-US" altLang="ko-KR" dirty="0">
                <a:solidFill>
                  <a:prstClr val="black">
                    <a:tint val="75000"/>
                  </a:prstClr>
                </a:solidFill>
              </a:rPr>
              <a:t> </a:t>
            </a:r>
          </a:p>
          <a:p>
            <a:endParaRPr lang="ko-KR" altLang="en-US" dirty="0">
              <a:solidFill>
                <a:prstClr val="black">
                  <a:tint val="75000"/>
                </a:prstClr>
              </a:solidFill>
            </a:endParaRPr>
          </a:p>
        </p:txBody>
      </p:sp>
      <p:sp>
        <p:nvSpPr>
          <p:cNvPr id="11" name="TextBox 10"/>
          <p:cNvSpPr txBox="1"/>
          <p:nvPr/>
        </p:nvSpPr>
        <p:spPr>
          <a:xfrm>
            <a:off x="1043608" y="4887201"/>
            <a:ext cx="2109104" cy="400110"/>
          </a:xfrm>
          <a:prstGeom prst="rect">
            <a:avLst/>
          </a:prstGeom>
          <a:noFill/>
        </p:spPr>
        <p:txBody>
          <a:bodyPr wrap="none" rtlCol="0">
            <a:spAutoFit/>
          </a:bodyPr>
          <a:lstStyle/>
          <a:p>
            <a:pPr latinLnBrk="1"/>
            <a:r>
              <a:rPr lang="en-US" altLang="ko-KR" sz="2000" b="1" dirty="0">
                <a:solidFill>
                  <a:prstClr val="black"/>
                </a:solidFill>
                <a:latin typeface="Calibri" panose="020F0502020204030204" pitchFamily="34" charset="0"/>
                <a:cs typeface="Calibri" panose="020F0502020204030204" pitchFamily="34" charset="0"/>
              </a:rPr>
              <a:t>Traditional testing</a:t>
            </a:r>
            <a:endParaRPr lang="ko-KR" altLang="en-US" sz="2000" b="1" dirty="0">
              <a:solidFill>
                <a:prstClr val="black"/>
              </a:solidFill>
              <a:latin typeface="Calibri" panose="020F0502020204030204" pitchFamily="34" charset="0"/>
              <a:cs typeface="Calibri" panose="020F0502020204030204" pitchFamily="34" charset="0"/>
            </a:endParaRPr>
          </a:p>
        </p:txBody>
      </p:sp>
      <p:sp>
        <p:nvSpPr>
          <p:cNvPr id="12" name="TextBox 11"/>
          <p:cNvSpPr txBox="1"/>
          <p:nvPr/>
        </p:nvSpPr>
        <p:spPr>
          <a:xfrm>
            <a:off x="5791200" y="4919139"/>
            <a:ext cx="1855701" cy="400110"/>
          </a:xfrm>
          <a:prstGeom prst="rect">
            <a:avLst/>
          </a:prstGeom>
          <a:noFill/>
        </p:spPr>
        <p:txBody>
          <a:bodyPr wrap="none" rtlCol="0">
            <a:spAutoFit/>
          </a:bodyPr>
          <a:lstStyle/>
          <a:p>
            <a:pPr latinLnBrk="1"/>
            <a:r>
              <a:rPr lang="en-US" altLang="ko-KR" sz="2000" b="1" dirty="0" err="1">
                <a:solidFill>
                  <a:srgbClr val="FF0000"/>
                </a:solidFill>
                <a:latin typeface="Calibri" panose="020F0502020204030204" pitchFamily="34" charset="0"/>
                <a:cs typeface="Calibri" panose="020F0502020204030204" pitchFamily="34" charset="0"/>
              </a:rPr>
              <a:t>Concolic</a:t>
            </a:r>
            <a:r>
              <a:rPr lang="en-US" altLang="ko-KR" sz="2000" b="1" dirty="0">
                <a:solidFill>
                  <a:srgbClr val="FF0000"/>
                </a:solidFill>
                <a:latin typeface="Calibri" panose="020F0502020204030204" pitchFamily="34" charset="0"/>
                <a:cs typeface="Calibri" panose="020F0502020204030204" pitchFamily="34" charset="0"/>
              </a:rPr>
              <a:t> testing</a:t>
            </a:r>
            <a:endParaRPr lang="ko-KR" altLang="en-US" sz="2000" b="1" dirty="0">
              <a:solidFill>
                <a:srgbClr val="FF0000"/>
              </a:solidFill>
              <a:latin typeface="Calibri" panose="020F0502020204030204" pitchFamily="34" charset="0"/>
              <a:cs typeface="Calibri" panose="020F0502020204030204" pitchFamily="34" charset="0"/>
            </a:endParaRPr>
          </a:p>
        </p:txBody>
      </p:sp>
      <p:sp>
        <p:nvSpPr>
          <p:cNvPr id="7" name="모서리가 둥근 직사각형 6"/>
          <p:cNvSpPr/>
          <p:nvPr/>
        </p:nvSpPr>
        <p:spPr>
          <a:xfrm>
            <a:off x="488416" y="5319249"/>
            <a:ext cx="3384376"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latinLnBrk="1">
              <a:buFont typeface="Arial" panose="020B0604020202020204" pitchFamily="34" charset="0"/>
              <a:buChar char="•"/>
            </a:pPr>
            <a:r>
              <a:rPr lang="en-US" altLang="ko-KR" dirty="0">
                <a:solidFill>
                  <a:prstClr val="black"/>
                </a:solidFill>
                <a:latin typeface="Calibri" panose="020F0502020204030204" pitchFamily="34" charset="0"/>
              </a:rPr>
              <a:t>Manual TC gen</a:t>
            </a:r>
          </a:p>
          <a:p>
            <a:pPr marL="285750" indent="-285750" latinLnBrk="1">
              <a:buFont typeface="Arial" panose="020B0604020202020204" pitchFamily="34" charset="0"/>
              <a:buChar char="•"/>
            </a:pPr>
            <a:r>
              <a:rPr lang="en-US" altLang="ko-KR" dirty="0">
                <a:solidFill>
                  <a:prstClr val="black"/>
                </a:solidFill>
                <a:latin typeface="Calibri" panose="020F0502020204030204" pitchFamily="34" charset="0"/>
              </a:rPr>
              <a:t>Testing main scenarios</a:t>
            </a:r>
          </a:p>
          <a:p>
            <a:pPr marL="285750" indent="-285750" latinLnBrk="1">
              <a:buFont typeface="Arial" panose="020B0604020202020204" pitchFamily="34" charset="0"/>
              <a:buChar char="•"/>
            </a:pPr>
            <a:r>
              <a:rPr lang="en-US" altLang="ko-KR" dirty="0">
                <a:solidFill>
                  <a:prstClr val="black"/>
                </a:solidFill>
                <a:latin typeface="Calibri" panose="020F0502020204030204" pitchFamily="34" charset="0"/>
              </a:rPr>
              <a:t>System-level testing</a:t>
            </a:r>
          </a:p>
          <a:p>
            <a:pPr marL="285750" indent="-285750" latinLnBrk="1">
              <a:buFont typeface="Arial" panose="020B0604020202020204" pitchFamily="34" charset="0"/>
              <a:buChar char="•"/>
            </a:pPr>
            <a:r>
              <a:rPr lang="en-US" altLang="ko-KR" dirty="0">
                <a:solidFill>
                  <a:prstClr val="black"/>
                </a:solidFill>
                <a:latin typeface="Calibri" panose="020F0502020204030204" pitchFamily="34" charset="0"/>
              </a:rPr>
              <a:t>Small # of TCs</a:t>
            </a:r>
            <a:endParaRPr lang="ko-KR" altLang="en-US" dirty="0">
              <a:solidFill>
                <a:prstClr val="black"/>
              </a:solidFill>
              <a:latin typeface="Calibri" panose="020F0502020204030204" pitchFamily="34" charset="0"/>
            </a:endParaRPr>
          </a:p>
        </p:txBody>
      </p:sp>
      <p:sp>
        <p:nvSpPr>
          <p:cNvPr id="14" name="모서리가 둥근 직사각형 13"/>
          <p:cNvSpPr/>
          <p:nvPr/>
        </p:nvSpPr>
        <p:spPr>
          <a:xfrm>
            <a:off x="4940833" y="5319249"/>
            <a:ext cx="3672408"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285750" indent="-285750" latinLnBrk="1">
              <a:buFont typeface="Arial" panose="020B0604020202020204" pitchFamily="34" charset="0"/>
              <a:buChar char="•"/>
            </a:pPr>
            <a:r>
              <a:rPr lang="en-US" altLang="ko-KR" dirty="0">
                <a:solidFill>
                  <a:srgbClr val="FF0000"/>
                </a:solidFill>
                <a:latin typeface="Calibri" panose="020F0502020204030204" pitchFamily="34" charset="0"/>
              </a:rPr>
              <a:t>Automated TC gen</a:t>
            </a:r>
          </a:p>
          <a:p>
            <a:pPr marL="285750" indent="-285750" latinLnBrk="1">
              <a:buFont typeface="Arial" panose="020B0604020202020204" pitchFamily="34" charset="0"/>
              <a:buChar char="•"/>
            </a:pPr>
            <a:r>
              <a:rPr lang="en-US" altLang="ko-KR" dirty="0">
                <a:solidFill>
                  <a:srgbClr val="FF0000"/>
                </a:solidFill>
                <a:latin typeface="Calibri" panose="020F0502020204030204" pitchFamily="34" charset="0"/>
              </a:rPr>
              <a:t>Testing exceptional scenarios</a:t>
            </a:r>
          </a:p>
          <a:p>
            <a:pPr marL="285750" indent="-285750" latinLnBrk="1">
              <a:buFont typeface="Arial" panose="020B0604020202020204" pitchFamily="34" charset="0"/>
              <a:buChar char="•"/>
            </a:pPr>
            <a:r>
              <a:rPr lang="en-US" altLang="ko-KR" dirty="0">
                <a:solidFill>
                  <a:srgbClr val="FF0000"/>
                </a:solidFill>
                <a:latin typeface="Calibri" panose="020F0502020204030204" pitchFamily="34" charset="0"/>
              </a:rPr>
              <a:t>Unit-level testing</a:t>
            </a:r>
          </a:p>
          <a:p>
            <a:pPr marL="285750" indent="-285750" latinLnBrk="1">
              <a:buFont typeface="Arial" panose="020B0604020202020204" pitchFamily="34" charset="0"/>
              <a:buChar char="•"/>
            </a:pPr>
            <a:r>
              <a:rPr lang="en-US" altLang="ko-KR" dirty="0">
                <a:solidFill>
                  <a:srgbClr val="FF0000"/>
                </a:solidFill>
                <a:latin typeface="Calibri" panose="020F0502020204030204" pitchFamily="34" charset="0"/>
              </a:rPr>
              <a:t>Large # of TCs</a:t>
            </a:r>
            <a:endParaRPr lang="ko-KR" altLang="en-US" dirty="0">
              <a:solidFill>
                <a:srgbClr val="FF0000"/>
              </a:solidFill>
              <a:latin typeface="Calibri" panose="020F0502020204030204" pitchFamily="34" charset="0"/>
            </a:endParaRPr>
          </a:p>
        </p:txBody>
      </p:sp>
      <p:grpSp>
        <p:nvGrpSpPr>
          <p:cNvPr id="18" name="Group 6"/>
          <p:cNvGrpSpPr>
            <a:grpSpLocks/>
          </p:cNvGrpSpPr>
          <p:nvPr/>
        </p:nvGrpSpPr>
        <p:grpSpPr bwMode="auto">
          <a:xfrm>
            <a:off x="4795837" y="891564"/>
            <a:ext cx="4343400" cy="3581400"/>
            <a:chOff x="672" y="1296"/>
            <a:chExt cx="4416" cy="2448"/>
          </a:xfrm>
        </p:grpSpPr>
        <p:sp>
          <p:nvSpPr>
            <p:cNvPr id="19" name="Line 4"/>
            <p:cNvSpPr>
              <a:spLocks noChangeShapeType="1"/>
            </p:cNvSpPr>
            <p:nvPr/>
          </p:nvSpPr>
          <p:spPr bwMode="auto">
            <a:xfrm>
              <a:off x="672" y="3744"/>
              <a:ext cx="4416" cy="0"/>
            </a:xfrm>
            <a:prstGeom prst="line">
              <a:avLst/>
            </a:prstGeom>
            <a:noFill/>
            <a:ln w="12700">
              <a:solidFill>
                <a:schemeClr val="tx1"/>
              </a:solidFill>
              <a:round/>
              <a:headEnd/>
              <a:tailEnd type="triangle" w="med" len="med"/>
            </a:ln>
          </p:spPr>
          <p:txBody>
            <a:bodyPr>
              <a:spAutoFit/>
            </a:bodyPr>
            <a:lstStyle/>
            <a:p>
              <a:pPr latinLnBrk="1"/>
              <a:endParaRPr lang="ko-KR" altLang="en-US">
                <a:solidFill>
                  <a:prstClr val="black"/>
                </a:solidFill>
                <a:latin typeface="Calibri" pitchFamily="34" charset="0"/>
              </a:endParaRPr>
            </a:p>
          </p:txBody>
        </p:sp>
        <p:sp>
          <p:nvSpPr>
            <p:cNvPr id="20" name="Line 5"/>
            <p:cNvSpPr>
              <a:spLocks noChangeShapeType="1"/>
            </p:cNvSpPr>
            <p:nvPr/>
          </p:nvSpPr>
          <p:spPr bwMode="auto">
            <a:xfrm flipV="1">
              <a:off x="672" y="1296"/>
              <a:ext cx="0" cy="2448"/>
            </a:xfrm>
            <a:prstGeom prst="line">
              <a:avLst/>
            </a:prstGeom>
            <a:noFill/>
            <a:ln w="12700">
              <a:solidFill>
                <a:schemeClr val="tx1"/>
              </a:solidFill>
              <a:round/>
              <a:headEnd/>
              <a:tailEnd type="triangle" w="med" len="med"/>
            </a:ln>
          </p:spPr>
          <p:txBody>
            <a:bodyPr>
              <a:spAutoFit/>
            </a:bodyPr>
            <a:lstStyle/>
            <a:p>
              <a:pPr latinLnBrk="1"/>
              <a:endParaRPr lang="ko-KR" altLang="en-US">
                <a:solidFill>
                  <a:prstClr val="black"/>
                </a:solidFill>
                <a:latin typeface="Calibri" pitchFamily="34" charset="0"/>
              </a:endParaRPr>
            </a:p>
          </p:txBody>
        </p:sp>
      </p:grpSp>
      <p:sp>
        <p:nvSpPr>
          <p:cNvPr id="21" name="Freeform 8"/>
          <p:cNvSpPr>
            <a:spLocks/>
          </p:cNvSpPr>
          <p:nvPr/>
        </p:nvSpPr>
        <p:spPr bwMode="auto">
          <a:xfrm>
            <a:off x="4795812" y="1052736"/>
            <a:ext cx="2714644" cy="2767773"/>
          </a:xfrm>
          <a:custGeom>
            <a:avLst/>
            <a:gdLst>
              <a:gd name="T0" fmla="*/ 0 w 2439"/>
              <a:gd name="T1" fmla="*/ 2714644 h 2023"/>
              <a:gd name="T2" fmla="*/ 1730856 w 2439"/>
              <a:gd name="T3" fmla="*/ 2187281 h 2023"/>
              <a:gd name="T4" fmla="*/ 2547692 w 2439"/>
              <a:gd name="T5" fmla="*/ 1392882 h 2023"/>
              <a:gd name="T6" fmla="*/ 3000396 w 2439"/>
              <a:gd name="T7" fmla="*/ 0 h 2023"/>
              <a:gd name="T8" fmla="*/ 0 60000 65536"/>
              <a:gd name="T9" fmla="*/ 0 60000 65536"/>
              <a:gd name="T10" fmla="*/ 0 60000 65536"/>
              <a:gd name="T11" fmla="*/ 0 60000 65536"/>
              <a:gd name="T12" fmla="*/ 0 w 2439"/>
              <a:gd name="T13" fmla="*/ 0 h 2023"/>
              <a:gd name="T14" fmla="*/ 2439 w 2439"/>
              <a:gd name="T15" fmla="*/ 2023 h 2023"/>
            </a:gdLst>
            <a:ahLst/>
            <a:cxnLst>
              <a:cxn ang="T8">
                <a:pos x="T0" y="T1"/>
              </a:cxn>
              <a:cxn ang="T9">
                <a:pos x="T2" y="T3"/>
              </a:cxn>
              <a:cxn ang="T10">
                <a:pos x="T4" y="T5"/>
              </a:cxn>
              <a:cxn ang="T11">
                <a:pos x="T6" y="T7"/>
              </a:cxn>
            </a:cxnLst>
            <a:rect l="T12" t="T13" r="T14" b="T15"/>
            <a:pathLst>
              <a:path w="2439" h="2023">
                <a:moveTo>
                  <a:pt x="0" y="2023"/>
                </a:moveTo>
                <a:cubicBezTo>
                  <a:pt x="226" y="2001"/>
                  <a:pt x="1062" y="1794"/>
                  <a:pt x="1407" y="1630"/>
                </a:cubicBezTo>
                <a:cubicBezTo>
                  <a:pt x="1752" y="1466"/>
                  <a:pt x="1899" y="1310"/>
                  <a:pt x="2071" y="1038"/>
                </a:cubicBezTo>
                <a:cubicBezTo>
                  <a:pt x="2243" y="766"/>
                  <a:pt x="2373" y="304"/>
                  <a:pt x="2439" y="0"/>
                </a:cubicBezTo>
              </a:path>
            </a:pathLst>
          </a:custGeom>
          <a:noFill/>
          <a:ln w="38100">
            <a:solidFill>
              <a:schemeClr val="accent1"/>
            </a:solidFill>
            <a:round/>
            <a:headEnd/>
            <a:tailEnd/>
          </a:ln>
        </p:spPr>
        <p:txBody>
          <a:bodyPr/>
          <a:lstStyle/>
          <a:p>
            <a:pPr latinLnBrk="1"/>
            <a:endParaRPr lang="ko-KR" altLang="en-US" b="1">
              <a:solidFill>
                <a:prstClr val="black"/>
              </a:solidFill>
              <a:latin typeface="Calibri" pitchFamily="34" charset="0"/>
            </a:endParaRPr>
          </a:p>
        </p:txBody>
      </p:sp>
      <p:sp>
        <p:nvSpPr>
          <p:cNvPr id="22" name="Text Box 9"/>
          <p:cNvSpPr txBox="1">
            <a:spLocks noChangeArrowheads="1"/>
          </p:cNvSpPr>
          <p:nvPr/>
        </p:nvSpPr>
        <p:spPr bwMode="auto">
          <a:xfrm>
            <a:off x="6415087" y="4653136"/>
            <a:ext cx="1503681" cy="369332"/>
          </a:xfrm>
          <a:prstGeom prst="rect">
            <a:avLst/>
          </a:prstGeom>
          <a:noFill/>
          <a:ln w="12700" algn="ctr">
            <a:noFill/>
            <a:miter lim="800000"/>
            <a:headEnd/>
            <a:tailEnd/>
          </a:ln>
        </p:spPr>
        <p:txBody>
          <a:bodyPr wrap="none">
            <a:spAutoFit/>
          </a:bodyPr>
          <a:lstStyle/>
          <a:p>
            <a:pPr latinLnBrk="1"/>
            <a:r>
              <a:rPr lang="en-US" altLang="ko-KR" b="1" dirty="0">
                <a:solidFill>
                  <a:prstClr val="black"/>
                </a:solidFill>
                <a:latin typeface="Calibri" pitchFamily="34" charset="0"/>
              </a:rPr>
              <a:t>SW Reliability</a:t>
            </a:r>
          </a:p>
        </p:txBody>
      </p:sp>
      <p:sp>
        <p:nvSpPr>
          <p:cNvPr id="23" name="Text Box 10"/>
          <p:cNvSpPr txBox="1">
            <a:spLocks noChangeArrowheads="1"/>
          </p:cNvSpPr>
          <p:nvPr/>
        </p:nvSpPr>
        <p:spPr bwMode="auto">
          <a:xfrm>
            <a:off x="4734716" y="1052736"/>
            <a:ext cx="851452" cy="923330"/>
          </a:xfrm>
          <a:prstGeom prst="rect">
            <a:avLst/>
          </a:prstGeom>
          <a:noFill/>
          <a:ln w="12700" algn="ctr">
            <a:noFill/>
            <a:miter lim="800000"/>
            <a:headEnd/>
            <a:tailEnd/>
          </a:ln>
        </p:spPr>
        <p:txBody>
          <a:bodyPr wrap="none">
            <a:spAutoFit/>
          </a:bodyPr>
          <a:lstStyle/>
          <a:p>
            <a:pPr algn="ctr" latinLnBrk="1"/>
            <a:r>
              <a:rPr lang="en-US" altLang="ko-KR" b="1" dirty="0">
                <a:solidFill>
                  <a:prstClr val="black"/>
                </a:solidFill>
                <a:latin typeface="Calibri" pitchFamily="34" charset="0"/>
              </a:rPr>
              <a:t>SW </a:t>
            </a:r>
          </a:p>
          <a:p>
            <a:pPr algn="ctr" latinLnBrk="1"/>
            <a:r>
              <a:rPr lang="en-US" altLang="ko-KR" b="1" dirty="0">
                <a:solidFill>
                  <a:prstClr val="black"/>
                </a:solidFill>
                <a:latin typeface="Calibri" pitchFamily="34" charset="0"/>
              </a:rPr>
              <a:t>Testing</a:t>
            </a:r>
          </a:p>
          <a:p>
            <a:pPr algn="ctr" latinLnBrk="1"/>
            <a:r>
              <a:rPr lang="en-US" altLang="ko-KR" b="1" dirty="0">
                <a:solidFill>
                  <a:prstClr val="black"/>
                </a:solidFill>
                <a:latin typeface="Calibri" pitchFamily="34" charset="0"/>
              </a:rPr>
              <a:t>Cost</a:t>
            </a:r>
          </a:p>
        </p:txBody>
      </p:sp>
      <p:sp>
        <p:nvSpPr>
          <p:cNvPr id="24" name="Line 12"/>
          <p:cNvSpPr>
            <a:spLocks noChangeShapeType="1"/>
          </p:cNvSpPr>
          <p:nvPr/>
        </p:nvSpPr>
        <p:spPr bwMode="auto">
          <a:xfrm>
            <a:off x="8142287" y="4396764"/>
            <a:ext cx="0" cy="0"/>
          </a:xfrm>
          <a:prstGeom prst="line">
            <a:avLst/>
          </a:prstGeom>
          <a:noFill/>
          <a:ln w="12700">
            <a:solidFill>
              <a:schemeClr val="tx1"/>
            </a:solidFill>
            <a:round/>
            <a:headEnd/>
            <a:tailEnd/>
          </a:ln>
        </p:spPr>
        <p:txBody>
          <a:bodyPr>
            <a:spAutoFit/>
          </a:bodyPr>
          <a:lstStyle/>
          <a:p>
            <a:pPr latinLnBrk="1"/>
            <a:endParaRPr lang="ko-KR" altLang="en-US">
              <a:solidFill>
                <a:prstClr val="black"/>
              </a:solidFill>
              <a:latin typeface="Calibri" pitchFamily="34" charset="0"/>
            </a:endParaRPr>
          </a:p>
        </p:txBody>
      </p:sp>
      <p:sp>
        <p:nvSpPr>
          <p:cNvPr id="25" name="Line 13"/>
          <p:cNvSpPr>
            <a:spLocks noChangeShapeType="1"/>
          </p:cNvSpPr>
          <p:nvPr/>
        </p:nvSpPr>
        <p:spPr bwMode="auto">
          <a:xfrm>
            <a:off x="7837487" y="4396764"/>
            <a:ext cx="0" cy="152400"/>
          </a:xfrm>
          <a:prstGeom prst="line">
            <a:avLst/>
          </a:prstGeom>
          <a:noFill/>
          <a:ln w="12700">
            <a:solidFill>
              <a:schemeClr val="tx1"/>
            </a:solidFill>
            <a:round/>
            <a:headEnd/>
            <a:tailEnd/>
          </a:ln>
        </p:spPr>
        <p:txBody>
          <a:bodyPr>
            <a:spAutoFit/>
          </a:bodyPr>
          <a:lstStyle/>
          <a:p>
            <a:pPr latinLnBrk="1"/>
            <a:endParaRPr lang="ko-KR" altLang="en-US">
              <a:solidFill>
                <a:prstClr val="black"/>
              </a:solidFill>
              <a:latin typeface="Calibri" pitchFamily="34" charset="0"/>
            </a:endParaRPr>
          </a:p>
        </p:txBody>
      </p:sp>
      <p:sp>
        <p:nvSpPr>
          <p:cNvPr id="26" name="Line 14"/>
          <p:cNvSpPr>
            <a:spLocks noChangeShapeType="1"/>
          </p:cNvSpPr>
          <p:nvPr/>
        </p:nvSpPr>
        <p:spPr bwMode="auto">
          <a:xfrm>
            <a:off x="6777037" y="4396764"/>
            <a:ext cx="0" cy="152400"/>
          </a:xfrm>
          <a:prstGeom prst="line">
            <a:avLst/>
          </a:prstGeom>
          <a:noFill/>
          <a:ln w="12700">
            <a:solidFill>
              <a:schemeClr val="tx1"/>
            </a:solidFill>
            <a:round/>
            <a:headEnd/>
            <a:tailEnd/>
          </a:ln>
        </p:spPr>
        <p:txBody>
          <a:bodyPr>
            <a:spAutoFit/>
          </a:bodyPr>
          <a:lstStyle/>
          <a:p>
            <a:pPr latinLnBrk="1"/>
            <a:endParaRPr lang="ko-KR" altLang="en-US">
              <a:solidFill>
                <a:prstClr val="black"/>
              </a:solidFill>
              <a:latin typeface="Calibri" pitchFamily="34" charset="0"/>
            </a:endParaRPr>
          </a:p>
        </p:txBody>
      </p:sp>
      <p:sp>
        <p:nvSpPr>
          <p:cNvPr id="27" name="Line 15"/>
          <p:cNvSpPr>
            <a:spLocks noChangeShapeType="1"/>
          </p:cNvSpPr>
          <p:nvPr/>
        </p:nvSpPr>
        <p:spPr bwMode="auto">
          <a:xfrm>
            <a:off x="5710237" y="4396764"/>
            <a:ext cx="0" cy="152400"/>
          </a:xfrm>
          <a:prstGeom prst="line">
            <a:avLst/>
          </a:prstGeom>
          <a:noFill/>
          <a:ln w="12700">
            <a:solidFill>
              <a:schemeClr val="tx1"/>
            </a:solidFill>
            <a:round/>
            <a:headEnd/>
            <a:tailEnd/>
          </a:ln>
        </p:spPr>
        <p:txBody>
          <a:bodyPr>
            <a:spAutoFit/>
          </a:bodyPr>
          <a:lstStyle/>
          <a:p>
            <a:pPr latinLnBrk="1"/>
            <a:endParaRPr lang="ko-KR" altLang="en-US">
              <a:solidFill>
                <a:prstClr val="black"/>
              </a:solidFill>
              <a:latin typeface="Calibri" pitchFamily="34" charset="0"/>
            </a:endParaRPr>
          </a:p>
        </p:txBody>
      </p:sp>
      <p:sp>
        <p:nvSpPr>
          <p:cNvPr id="28" name="Text Box 16"/>
          <p:cNvSpPr txBox="1">
            <a:spLocks noChangeArrowheads="1"/>
          </p:cNvSpPr>
          <p:nvPr/>
        </p:nvSpPr>
        <p:spPr bwMode="auto">
          <a:xfrm>
            <a:off x="5481637" y="4472964"/>
            <a:ext cx="498855" cy="307777"/>
          </a:xfrm>
          <a:prstGeom prst="rect">
            <a:avLst/>
          </a:prstGeom>
          <a:noFill/>
          <a:ln w="12700" algn="ctr">
            <a:noFill/>
            <a:miter lim="800000"/>
            <a:headEnd/>
            <a:tailEnd/>
          </a:ln>
        </p:spPr>
        <p:txBody>
          <a:bodyPr wrap="none">
            <a:spAutoFit/>
          </a:bodyPr>
          <a:lstStyle/>
          <a:p>
            <a:pPr latinLnBrk="1"/>
            <a:r>
              <a:rPr lang="en-US" altLang="ko-KR" sz="1400" b="1" dirty="0">
                <a:solidFill>
                  <a:prstClr val="black"/>
                </a:solidFill>
                <a:latin typeface="Calibri" pitchFamily="34" charset="0"/>
              </a:rPr>
              <a:t>25%</a:t>
            </a:r>
          </a:p>
        </p:txBody>
      </p:sp>
      <p:sp>
        <p:nvSpPr>
          <p:cNvPr id="29" name="Text Box 17"/>
          <p:cNvSpPr txBox="1">
            <a:spLocks noChangeArrowheads="1"/>
          </p:cNvSpPr>
          <p:nvPr/>
        </p:nvSpPr>
        <p:spPr bwMode="auto">
          <a:xfrm>
            <a:off x="6542087" y="4472964"/>
            <a:ext cx="498855" cy="307777"/>
          </a:xfrm>
          <a:prstGeom prst="rect">
            <a:avLst/>
          </a:prstGeom>
          <a:noFill/>
          <a:ln w="12700" algn="ctr">
            <a:noFill/>
            <a:miter lim="800000"/>
            <a:headEnd/>
            <a:tailEnd/>
          </a:ln>
        </p:spPr>
        <p:txBody>
          <a:bodyPr wrap="none">
            <a:spAutoFit/>
          </a:bodyPr>
          <a:lstStyle/>
          <a:p>
            <a:pPr latinLnBrk="1"/>
            <a:r>
              <a:rPr lang="en-US" altLang="ko-KR" sz="1400" b="1">
                <a:solidFill>
                  <a:prstClr val="black"/>
                </a:solidFill>
                <a:latin typeface="Calibri" pitchFamily="34" charset="0"/>
              </a:rPr>
              <a:t>50%</a:t>
            </a:r>
          </a:p>
        </p:txBody>
      </p:sp>
      <p:sp>
        <p:nvSpPr>
          <p:cNvPr id="30" name="Text Box 18"/>
          <p:cNvSpPr txBox="1">
            <a:spLocks noChangeArrowheads="1"/>
          </p:cNvSpPr>
          <p:nvPr/>
        </p:nvSpPr>
        <p:spPr bwMode="auto">
          <a:xfrm>
            <a:off x="7608887" y="4472964"/>
            <a:ext cx="498855" cy="307777"/>
          </a:xfrm>
          <a:prstGeom prst="rect">
            <a:avLst/>
          </a:prstGeom>
          <a:noFill/>
          <a:ln w="12700" algn="ctr">
            <a:noFill/>
            <a:miter lim="800000"/>
            <a:headEnd/>
            <a:tailEnd/>
          </a:ln>
        </p:spPr>
        <p:txBody>
          <a:bodyPr wrap="none">
            <a:spAutoFit/>
          </a:bodyPr>
          <a:lstStyle/>
          <a:p>
            <a:pPr latinLnBrk="1"/>
            <a:r>
              <a:rPr lang="en-US" altLang="ko-KR" sz="1400" b="1">
                <a:solidFill>
                  <a:prstClr val="black"/>
                </a:solidFill>
                <a:latin typeface="Calibri" pitchFamily="34" charset="0"/>
              </a:rPr>
              <a:t>75%</a:t>
            </a:r>
          </a:p>
        </p:txBody>
      </p:sp>
      <p:sp>
        <p:nvSpPr>
          <p:cNvPr id="31" name="Line 19"/>
          <p:cNvSpPr>
            <a:spLocks noChangeShapeType="1"/>
          </p:cNvSpPr>
          <p:nvPr/>
        </p:nvSpPr>
        <p:spPr bwMode="auto">
          <a:xfrm>
            <a:off x="9180512" y="4396764"/>
            <a:ext cx="0" cy="0"/>
          </a:xfrm>
          <a:prstGeom prst="line">
            <a:avLst/>
          </a:prstGeom>
          <a:noFill/>
          <a:ln w="12700">
            <a:solidFill>
              <a:schemeClr val="tx1"/>
            </a:solidFill>
            <a:round/>
            <a:headEnd/>
            <a:tailEnd/>
          </a:ln>
        </p:spPr>
        <p:txBody>
          <a:bodyPr>
            <a:spAutoFit/>
          </a:bodyPr>
          <a:lstStyle/>
          <a:p>
            <a:pPr latinLnBrk="1"/>
            <a:endParaRPr lang="ko-KR" altLang="en-US">
              <a:solidFill>
                <a:prstClr val="black"/>
              </a:solidFill>
              <a:latin typeface="Calibri" pitchFamily="34" charset="0"/>
            </a:endParaRPr>
          </a:p>
        </p:txBody>
      </p:sp>
      <p:sp>
        <p:nvSpPr>
          <p:cNvPr id="32" name="Line 20"/>
          <p:cNvSpPr>
            <a:spLocks noChangeShapeType="1"/>
          </p:cNvSpPr>
          <p:nvPr/>
        </p:nvSpPr>
        <p:spPr bwMode="auto">
          <a:xfrm>
            <a:off x="8875712" y="4396764"/>
            <a:ext cx="0" cy="152400"/>
          </a:xfrm>
          <a:prstGeom prst="line">
            <a:avLst/>
          </a:prstGeom>
          <a:noFill/>
          <a:ln w="12700">
            <a:solidFill>
              <a:schemeClr val="tx1"/>
            </a:solidFill>
            <a:round/>
            <a:headEnd/>
            <a:tailEnd/>
          </a:ln>
        </p:spPr>
        <p:txBody>
          <a:bodyPr>
            <a:spAutoFit/>
          </a:bodyPr>
          <a:lstStyle/>
          <a:p>
            <a:pPr latinLnBrk="1"/>
            <a:endParaRPr lang="ko-KR" altLang="en-US">
              <a:solidFill>
                <a:prstClr val="black"/>
              </a:solidFill>
              <a:latin typeface="Calibri" pitchFamily="34" charset="0"/>
            </a:endParaRPr>
          </a:p>
        </p:txBody>
      </p:sp>
      <p:sp>
        <p:nvSpPr>
          <p:cNvPr id="33" name="Text Box 21"/>
          <p:cNvSpPr txBox="1">
            <a:spLocks noChangeArrowheads="1"/>
          </p:cNvSpPr>
          <p:nvPr/>
        </p:nvSpPr>
        <p:spPr bwMode="auto">
          <a:xfrm>
            <a:off x="8577262" y="4472964"/>
            <a:ext cx="590226" cy="307777"/>
          </a:xfrm>
          <a:prstGeom prst="rect">
            <a:avLst/>
          </a:prstGeom>
          <a:noFill/>
          <a:ln w="12700" algn="ctr">
            <a:noFill/>
            <a:miter lim="800000"/>
            <a:headEnd/>
            <a:tailEnd/>
          </a:ln>
        </p:spPr>
        <p:txBody>
          <a:bodyPr wrap="none">
            <a:spAutoFit/>
          </a:bodyPr>
          <a:lstStyle/>
          <a:p>
            <a:pPr latinLnBrk="1"/>
            <a:r>
              <a:rPr lang="en-US" altLang="ko-KR" sz="1400" b="1">
                <a:solidFill>
                  <a:prstClr val="black"/>
                </a:solidFill>
                <a:latin typeface="Calibri" pitchFamily="34" charset="0"/>
              </a:rPr>
              <a:t>100%</a:t>
            </a:r>
          </a:p>
        </p:txBody>
      </p:sp>
      <p:sp>
        <p:nvSpPr>
          <p:cNvPr id="34" name="Text Box 23"/>
          <p:cNvSpPr txBox="1">
            <a:spLocks noChangeArrowheads="1"/>
          </p:cNvSpPr>
          <p:nvPr/>
        </p:nvSpPr>
        <p:spPr bwMode="auto">
          <a:xfrm>
            <a:off x="6081712" y="3534752"/>
            <a:ext cx="1357312" cy="646112"/>
          </a:xfrm>
          <a:prstGeom prst="rect">
            <a:avLst/>
          </a:prstGeom>
          <a:noFill/>
          <a:ln w="12700" algn="ctr">
            <a:noFill/>
            <a:miter lim="800000"/>
            <a:headEnd/>
            <a:tailEnd/>
          </a:ln>
        </p:spPr>
        <p:txBody>
          <a:bodyPr>
            <a:spAutoFit/>
          </a:bodyPr>
          <a:lstStyle/>
          <a:p>
            <a:pPr algn="ctr" latinLnBrk="1"/>
            <a:r>
              <a:rPr lang="en-US" altLang="ko-KR" b="1" dirty="0">
                <a:solidFill>
                  <a:srgbClr val="4F81BD"/>
                </a:solidFill>
                <a:latin typeface="Calibri" pitchFamily="34" charset="0"/>
              </a:rPr>
              <a:t>Manual</a:t>
            </a:r>
          </a:p>
          <a:p>
            <a:pPr algn="ctr" latinLnBrk="1"/>
            <a:r>
              <a:rPr lang="en-US" altLang="ko-KR" b="1" dirty="0">
                <a:solidFill>
                  <a:srgbClr val="4F81BD"/>
                </a:solidFill>
                <a:latin typeface="Calibri" pitchFamily="34" charset="0"/>
              </a:rPr>
              <a:t>Testing</a:t>
            </a:r>
          </a:p>
        </p:txBody>
      </p:sp>
      <p:sp>
        <p:nvSpPr>
          <p:cNvPr id="35" name="Text Box 25"/>
          <p:cNvSpPr txBox="1">
            <a:spLocks noChangeArrowheads="1"/>
          </p:cNvSpPr>
          <p:nvPr/>
        </p:nvSpPr>
        <p:spPr bwMode="auto">
          <a:xfrm>
            <a:off x="5224462" y="2534627"/>
            <a:ext cx="1500187" cy="646112"/>
          </a:xfrm>
          <a:prstGeom prst="rect">
            <a:avLst/>
          </a:prstGeom>
          <a:noFill/>
          <a:ln w="12700" algn="ctr">
            <a:noFill/>
            <a:miter lim="800000"/>
            <a:headEnd/>
            <a:tailEnd/>
          </a:ln>
          <a:effectLst/>
        </p:spPr>
        <p:txBody>
          <a:bodyPr>
            <a:spAutoFit/>
          </a:bodyPr>
          <a:lstStyle/>
          <a:p>
            <a:pPr algn="ctr" latinLnBrk="1">
              <a:defRPr/>
            </a:pPr>
            <a:r>
              <a:rPr lang="en-US" altLang="ko-KR" b="1" dirty="0">
                <a:solidFill>
                  <a:srgbClr val="FF0000"/>
                </a:solidFill>
                <a:effectLst>
                  <a:outerShdw blurRad="38100" dist="38100" dir="2700000" algn="tl">
                    <a:srgbClr val="C0C0C0"/>
                  </a:outerShdw>
                </a:effectLst>
                <a:latin typeface="Calibri" pitchFamily="34" charset="0"/>
              </a:rPr>
              <a:t>Automated</a:t>
            </a:r>
          </a:p>
          <a:p>
            <a:pPr algn="ctr" latinLnBrk="1">
              <a:defRPr/>
            </a:pPr>
            <a:r>
              <a:rPr lang="en-US" altLang="ko-KR" b="1" dirty="0">
                <a:solidFill>
                  <a:srgbClr val="FF0000"/>
                </a:solidFill>
                <a:effectLst>
                  <a:outerShdw blurRad="38100" dist="38100" dir="2700000" algn="tl">
                    <a:srgbClr val="C0C0C0"/>
                  </a:outerShdw>
                </a:effectLst>
                <a:latin typeface="Calibri" pitchFamily="34" charset="0"/>
              </a:rPr>
              <a:t>Testing</a:t>
            </a:r>
          </a:p>
        </p:txBody>
      </p:sp>
      <p:sp>
        <p:nvSpPr>
          <p:cNvPr id="36" name="Freeform 8"/>
          <p:cNvSpPr>
            <a:spLocks/>
          </p:cNvSpPr>
          <p:nvPr/>
        </p:nvSpPr>
        <p:spPr bwMode="auto">
          <a:xfrm>
            <a:off x="4795837" y="2248877"/>
            <a:ext cx="3643312" cy="1252537"/>
          </a:xfrm>
          <a:custGeom>
            <a:avLst/>
            <a:gdLst>
              <a:gd name="T0" fmla="*/ 0 w 2439"/>
              <a:gd name="T1" fmla="*/ 1252627 h 1816"/>
              <a:gd name="T2" fmla="*/ 1653618 w 2439"/>
              <a:gd name="T3" fmla="*/ 1018794 h 1816"/>
              <a:gd name="T4" fmla="*/ 2986073 w 2439"/>
              <a:gd name="T5" fmla="*/ 577340 h 1816"/>
              <a:gd name="T6" fmla="*/ 3643338 w 2439"/>
              <a:gd name="T7" fmla="*/ 0 h 1816"/>
              <a:gd name="T8" fmla="*/ 0 60000 65536"/>
              <a:gd name="T9" fmla="*/ 0 60000 65536"/>
              <a:gd name="T10" fmla="*/ 0 60000 65536"/>
              <a:gd name="T11" fmla="*/ 0 60000 65536"/>
              <a:gd name="T12" fmla="*/ 0 w 2439"/>
              <a:gd name="T13" fmla="*/ 0 h 1816"/>
              <a:gd name="T14" fmla="*/ 2439 w 2439"/>
              <a:gd name="T15" fmla="*/ 1816 h 1816"/>
            </a:gdLst>
            <a:ahLst/>
            <a:cxnLst>
              <a:cxn ang="T8">
                <a:pos x="T0" y="T1"/>
              </a:cxn>
              <a:cxn ang="T9">
                <a:pos x="T2" y="T3"/>
              </a:cxn>
              <a:cxn ang="T10">
                <a:pos x="T4" y="T5"/>
              </a:cxn>
              <a:cxn ang="T11">
                <a:pos x="T6" y="T7"/>
              </a:cxn>
            </a:cxnLst>
            <a:rect l="T12" t="T13" r="T14" b="T15"/>
            <a:pathLst>
              <a:path w="2439" h="1816">
                <a:moveTo>
                  <a:pt x="0" y="1816"/>
                </a:moveTo>
                <a:cubicBezTo>
                  <a:pt x="226" y="1794"/>
                  <a:pt x="774" y="1640"/>
                  <a:pt x="1107" y="1477"/>
                </a:cubicBezTo>
                <a:cubicBezTo>
                  <a:pt x="1440" y="1314"/>
                  <a:pt x="1777" y="1083"/>
                  <a:pt x="1999" y="837"/>
                </a:cubicBezTo>
                <a:cubicBezTo>
                  <a:pt x="2221" y="591"/>
                  <a:pt x="2373" y="304"/>
                  <a:pt x="2439" y="0"/>
                </a:cubicBezTo>
              </a:path>
            </a:pathLst>
          </a:custGeom>
          <a:noFill/>
          <a:ln w="38100">
            <a:solidFill>
              <a:srgbClr val="FF0000"/>
            </a:solidFill>
            <a:round/>
            <a:headEnd/>
            <a:tailEnd/>
          </a:ln>
        </p:spPr>
        <p:txBody>
          <a:bodyPr/>
          <a:lstStyle/>
          <a:p>
            <a:pPr latinLnBrk="1"/>
            <a:endParaRPr lang="ko-KR" altLang="en-US" b="1">
              <a:solidFill>
                <a:prstClr val="black"/>
              </a:solidFill>
              <a:latin typeface="Calibri" pitchFamily="34" charset="0"/>
            </a:endParaRPr>
          </a:p>
        </p:txBody>
      </p:sp>
      <p:sp>
        <p:nvSpPr>
          <p:cNvPr id="8" name="덧셈 기호 7"/>
          <p:cNvSpPr/>
          <p:nvPr/>
        </p:nvSpPr>
        <p:spPr>
          <a:xfrm>
            <a:off x="3999741" y="5445224"/>
            <a:ext cx="864096" cy="864096"/>
          </a:xfrm>
          <a:prstGeom prst="mathPlus">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a:solidFill>
                <a:prstClr val="white"/>
              </a:solidFill>
            </a:endParaRPr>
          </a:p>
        </p:txBody>
      </p:sp>
    </p:spTree>
    <p:extLst>
      <p:ext uri="{BB962C8B-B14F-4D97-AF65-F5344CB8AC3E}">
        <p14:creationId xmlns:p14="http://schemas.microsoft.com/office/powerpoint/2010/main" val="408162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7384"/>
            <a:ext cx="9144000" cy="857256"/>
          </a:xfrm>
        </p:spPr>
        <p:txBody>
          <a:bodyPr/>
          <a:lstStyle/>
          <a:p>
            <a:r>
              <a:rPr lang="en-US" altLang="ko-KR" dirty="0"/>
              <a:t>Summary of the Talk</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3</a:t>
            </a:fld>
            <a:r>
              <a:rPr lang="en-US" altLang="ko-KR" dirty="0"/>
              <a:t>/23</a:t>
            </a:r>
            <a:endParaRPr lang="ko-KR" altLang="en-US" dirty="0"/>
          </a:p>
        </p:txBody>
      </p:sp>
      <p:sp>
        <p:nvSpPr>
          <p:cNvPr id="5" name="내용 개체 틀 4"/>
          <p:cNvSpPr>
            <a:spLocks noGrp="1"/>
          </p:cNvSpPr>
          <p:nvPr>
            <p:ph sz="quarter" idx="13"/>
          </p:nvPr>
        </p:nvSpPr>
        <p:spPr>
          <a:xfrm>
            <a:off x="36512" y="1052736"/>
            <a:ext cx="8927976" cy="3888432"/>
          </a:xfrm>
        </p:spPr>
        <p:txBody>
          <a:bodyPr>
            <a:normAutofit lnSpcReduction="10000"/>
          </a:bodyPr>
          <a:lstStyle/>
          <a:p>
            <a:r>
              <a:rPr lang="en-US" altLang="ko-KR" sz="2400" dirty="0"/>
              <a:t>Embedded SW is</a:t>
            </a:r>
            <a:r>
              <a:rPr lang="ko-KR" altLang="en-US" sz="2400" dirty="0"/>
              <a:t> </a:t>
            </a:r>
            <a:r>
              <a:rPr lang="en-US" altLang="ko-KR" sz="2400" dirty="0"/>
              <a:t>becoming larger and more complex</a:t>
            </a:r>
          </a:p>
          <a:p>
            <a:pPr lvl="1"/>
            <a:r>
              <a:rPr lang="en-US" altLang="ko-KR" sz="2000" dirty="0"/>
              <a:t>Ex. Android: 12 MLOC, </a:t>
            </a:r>
            <a:r>
              <a:rPr lang="en-US" altLang="ko-KR" sz="2000" dirty="0" err="1"/>
              <a:t>Tizen</a:t>
            </a:r>
            <a:r>
              <a:rPr lang="en-US" altLang="ko-KR" sz="2000" dirty="0"/>
              <a:t> &gt; 6 MLOC</a:t>
            </a:r>
          </a:p>
          <a:p>
            <a:r>
              <a:rPr lang="en-US" altLang="ko-KR" sz="2400" dirty="0"/>
              <a:t>Smartphone development period is very short  </a:t>
            </a:r>
          </a:p>
          <a:p>
            <a:pPr lvl="1"/>
            <a:r>
              <a:rPr lang="en-US" altLang="ko-KR" sz="2000" dirty="0"/>
              <a:t>No time to manually test smartphones sufficiently</a:t>
            </a:r>
          </a:p>
          <a:p>
            <a:r>
              <a:rPr lang="en-US" altLang="ko-KR" sz="2400" dirty="0"/>
              <a:t>Solution: </a:t>
            </a:r>
            <a:r>
              <a:rPr lang="en-US" altLang="ko-KR" sz="2400" dirty="0">
                <a:solidFill>
                  <a:srgbClr val="FF0000"/>
                </a:solidFill>
              </a:rPr>
              <a:t>Automated unit test generation </a:t>
            </a:r>
            <a:r>
              <a:rPr lang="en-US" altLang="ko-KR" sz="2400" dirty="0"/>
              <a:t>for industrial embedded SW using </a:t>
            </a:r>
            <a:r>
              <a:rPr lang="en-US" altLang="ko-KR" sz="2400" dirty="0">
                <a:solidFill>
                  <a:srgbClr val="FF0000"/>
                </a:solidFill>
              </a:rPr>
              <a:t>CONBOL</a:t>
            </a:r>
            <a:r>
              <a:rPr lang="en-US" altLang="ko-KR" sz="2400" dirty="0"/>
              <a:t> (</a:t>
            </a:r>
            <a:r>
              <a:rPr lang="en-US" altLang="ko-KR" sz="2400" dirty="0" err="1"/>
              <a:t>CONcrete</a:t>
            </a:r>
            <a:r>
              <a:rPr lang="en-US" altLang="ko-KR" sz="2400" dirty="0"/>
              <a:t> and </a:t>
            </a:r>
            <a:r>
              <a:rPr lang="en-US" altLang="ko-KR" sz="2400" dirty="0" err="1"/>
              <a:t>symBOLic</a:t>
            </a:r>
            <a:r>
              <a:rPr lang="en-US" altLang="ko-KR" sz="2400" dirty="0"/>
              <a:t> testing) </a:t>
            </a:r>
          </a:p>
          <a:p>
            <a:pPr lvl="1"/>
            <a:r>
              <a:rPr lang="en-US" altLang="ko-KR" sz="2000" dirty="0"/>
              <a:t>CONBOL automatically generates unit-test driver/stubs</a:t>
            </a:r>
          </a:p>
          <a:p>
            <a:pPr lvl="1"/>
            <a:r>
              <a:rPr lang="en-US" altLang="ko-KR" sz="2000" dirty="0"/>
              <a:t>CONBOL automatically generates test cases using concolic testing  </a:t>
            </a:r>
          </a:p>
          <a:p>
            <a:pPr lvl="1"/>
            <a:r>
              <a:rPr lang="en-US" altLang="ko-KR" sz="2000" dirty="0"/>
              <a:t>CONBOL targets crash bugs (i.e. null pointer dereference, etc.)</a:t>
            </a:r>
          </a:p>
          <a:p>
            <a:pPr marL="342900" lvl="1" indent="-342900">
              <a:buFont typeface="Arial" pitchFamily="34" charset="0"/>
              <a:buChar char="•"/>
            </a:pPr>
            <a:r>
              <a:rPr lang="en-US" altLang="ko-KR" sz="2400" dirty="0"/>
              <a:t>CONBOL detected </a:t>
            </a:r>
            <a:r>
              <a:rPr lang="en-US" altLang="ko-KR" sz="2400" dirty="0">
                <a:solidFill>
                  <a:srgbClr val="FF0000"/>
                </a:solidFill>
              </a:rPr>
              <a:t>24 crash bugs </a:t>
            </a:r>
            <a:r>
              <a:rPr lang="en-US" altLang="ko-KR" sz="2400" dirty="0"/>
              <a:t>in 4 MLOC Android SW in 16 hours</a:t>
            </a:r>
          </a:p>
          <a:p>
            <a:endParaRPr lang="en-US" altLang="ko-KR" sz="24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pic>
        <p:nvPicPr>
          <p:cNvPr id="7" name="Picture 12" descr="http://cfile26.uf.tistory.com/image/1676F43B4D69449C0F22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4653136"/>
            <a:ext cx="2016224" cy="21976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030" y="5027346"/>
            <a:ext cx="1952250" cy="627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4333" y="5654855"/>
            <a:ext cx="1947947" cy="74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http://i.telegraph.co.uk/multimedia/archive/02210/galaxy3b_2210472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70" y="4946668"/>
            <a:ext cx="2627784" cy="18478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encrypted-tbn2.google.com/images?q=tbn:ANd9GcQdjRkTJNkyHDezDbHvin9NqROD0DWSa2np7SEm0WIX714i5TB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808" y="5147875"/>
            <a:ext cx="2012785" cy="125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73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Contents</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4</a:t>
            </a:fld>
            <a:r>
              <a:rPr lang="en-US" altLang="ko-KR" dirty="0"/>
              <a:t>/23</a:t>
            </a:r>
            <a:endParaRPr lang="ko-KR" altLang="en-US" dirty="0"/>
          </a:p>
        </p:txBody>
      </p:sp>
      <p:sp>
        <p:nvSpPr>
          <p:cNvPr id="5" name="내용 개체 틀 4"/>
          <p:cNvSpPr>
            <a:spLocks noGrp="1"/>
          </p:cNvSpPr>
          <p:nvPr>
            <p:ph sz="quarter" idx="13"/>
          </p:nvPr>
        </p:nvSpPr>
        <p:spPr/>
        <p:txBody>
          <a:bodyPr/>
          <a:lstStyle/>
          <a:p>
            <a:r>
              <a:rPr lang="en-US" altLang="ko-KR" dirty="0"/>
              <a:t>Motivation </a:t>
            </a:r>
          </a:p>
          <a:p>
            <a:r>
              <a:rPr lang="en-US" altLang="ko-KR" dirty="0"/>
              <a:t>Background on </a:t>
            </a:r>
            <a:r>
              <a:rPr lang="en-US" altLang="ko-KR" dirty="0" err="1"/>
              <a:t>concolic</a:t>
            </a:r>
            <a:r>
              <a:rPr lang="en-US" altLang="ko-KR" dirty="0"/>
              <a:t> testing</a:t>
            </a:r>
          </a:p>
          <a:p>
            <a:r>
              <a:rPr lang="en-US" altLang="ko-KR" dirty="0"/>
              <a:t>Overview of CONBOL</a:t>
            </a:r>
          </a:p>
          <a:p>
            <a:pPr lvl="1"/>
            <a:r>
              <a:rPr lang="en-US" altLang="ko-KR" dirty="0"/>
              <a:t>Unit test driver/stub generator</a:t>
            </a:r>
          </a:p>
          <a:p>
            <a:pPr lvl="1"/>
            <a:r>
              <a:rPr lang="en-US" altLang="ko-KR" dirty="0"/>
              <a:t>Pre-processor module</a:t>
            </a:r>
          </a:p>
          <a:p>
            <a:r>
              <a:rPr lang="en-US" altLang="ko-KR" dirty="0"/>
              <a:t>Real-world application: Project S on Samsung smartphones</a:t>
            </a:r>
          </a:p>
          <a:p>
            <a:r>
              <a:rPr lang="en-US" altLang="ko-KR" dirty="0"/>
              <a:t>Lessons learned and conclusion</a:t>
            </a:r>
          </a:p>
          <a:p>
            <a:endParaRPr lang="en-US" altLang="ko-KR" dirty="0"/>
          </a:p>
          <a:p>
            <a:pPr>
              <a:buNone/>
            </a:pPr>
            <a:endParaRPr lang="en-US" altLang="ko-KR" dirty="0"/>
          </a:p>
          <a:p>
            <a:endParaRPr lang="en-US" altLang="ko-KR" dirty="0"/>
          </a:p>
          <a:p>
            <a:endParaRPr lang="ko-KR" altLang="en-US" dirty="0"/>
          </a:p>
          <a:p>
            <a:endParaRPr lang="ko-KR" altLang="en-US"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103020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Motivation</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5</a:t>
            </a:fld>
            <a:r>
              <a:rPr lang="en-US" altLang="ko-KR" dirty="0"/>
              <a:t>/23</a:t>
            </a:r>
            <a:endParaRPr lang="ko-KR" altLang="en-US" dirty="0"/>
          </a:p>
        </p:txBody>
      </p:sp>
      <p:sp>
        <p:nvSpPr>
          <p:cNvPr id="5" name="내용 개체 틀 4"/>
          <p:cNvSpPr>
            <a:spLocks noGrp="1"/>
          </p:cNvSpPr>
          <p:nvPr>
            <p:ph sz="quarter" idx="13"/>
          </p:nvPr>
        </p:nvSpPr>
        <p:spPr/>
        <p:txBody>
          <a:bodyPr>
            <a:normAutofit fontScale="92500" lnSpcReduction="20000"/>
          </a:bodyPr>
          <a:lstStyle/>
          <a:p>
            <a:r>
              <a:rPr lang="en-US" altLang="ko-KR" sz="3600" dirty="0"/>
              <a:t>Manual testing of SW is often </a:t>
            </a:r>
            <a:r>
              <a:rPr lang="en-US" altLang="ko-KR" sz="3600" b="1" dirty="0">
                <a:solidFill>
                  <a:srgbClr val="FF0000"/>
                </a:solidFill>
              </a:rPr>
              <a:t>ineffective</a:t>
            </a:r>
            <a:r>
              <a:rPr lang="en-US" altLang="ko-KR" sz="3600" dirty="0">
                <a:solidFill>
                  <a:srgbClr val="FF0000"/>
                </a:solidFill>
              </a:rPr>
              <a:t> </a:t>
            </a:r>
            <a:r>
              <a:rPr lang="en-US" altLang="ko-KR" sz="3600" dirty="0"/>
              <a:t>and </a:t>
            </a:r>
            <a:r>
              <a:rPr lang="en-US" altLang="ko-KR" sz="3600" b="1" dirty="0">
                <a:solidFill>
                  <a:srgbClr val="FF0000"/>
                </a:solidFill>
              </a:rPr>
              <a:t>inefficient</a:t>
            </a:r>
          </a:p>
          <a:p>
            <a:pPr lvl="1"/>
            <a:r>
              <a:rPr lang="en-US" altLang="ko-KR" sz="3200" b="1" dirty="0">
                <a:solidFill>
                  <a:srgbClr val="FF0000"/>
                </a:solidFill>
                <a:cs typeface="Calibri" pitchFamily="34" charset="0"/>
              </a:rPr>
              <a:t>Ineffectiveness:</a:t>
            </a:r>
            <a:r>
              <a:rPr lang="en-US" altLang="ko-KR" sz="3200" dirty="0">
                <a:cs typeface="Calibri" pitchFamily="34" charset="0"/>
              </a:rPr>
              <a:t> SW bugs usually exist in corner cases that are difficult to expect</a:t>
            </a:r>
          </a:p>
          <a:p>
            <a:pPr lvl="1"/>
            <a:r>
              <a:rPr lang="en-US" altLang="ko-KR" sz="3200" b="1" dirty="0">
                <a:solidFill>
                  <a:srgbClr val="FF0000"/>
                </a:solidFill>
                <a:cs typeface="Calibri" pitchFamily="34" charset="0"/>
              </a:rPr>
              <a:t>Inefficiency: </a:t>
            </a:r>
            <a:r>
              <a:rPr lang="en-US" altLang="ko-KR" sz="3200" dirty="0">
                <a:cs typeface="Calibri" pitchFamily="34" charset="0"/>
              </a:rPr>
              <a:t>It is hard to generate a sufficient # of test cases in a given amount of project time </a:t>
            </a:r>
          </a:p>
          <a:p>
            <a:r>
              <a:rPr lang="en-US" altLang="ko-KR" sz="3600" dirty="0"/>
              <a:t>For consumer electronics, these limitations become more threatening</a:t>
            </a:r>
          </a:p>
          <a:p>
            <a:pPr lvl="1"/>
            <a:r>
              <a:rPr lang="en-US" altLang="ko-KR" dirty="0"/>
              <a:t>Complex control logic</a:t>
            </a:r>
          </a:p>
          <a:p>
            <a:pPr lvl="1"/>
            <a:r>
              <a:rPr lang="en-US" altLang="ko-KR" dirty="0"/>
              <a:t>Large software size</a:t>
            </a:r>
          </a:p>
          <a:p>
            <a:pPr lvl="1"/>
            <a:r>
              <a:rPr lang="en-US" altLang="ko-KR" dirty="0"/>
              <a:t>Short development time</a:t>
            </a:r>
          </a:p>
          <a:p>
            <a:pPr lvl="1"/>
            <a:r>
              <a:rPr lang="en-US" altLang="ko-KR" dirty="0"/>
              <a:t>Testing platform limitation</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301707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Concolic Testing</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6</a:t>
            </a:fld>
            <a:r>
              <a:rPr lang="en-US" altLang="ko-KR" dirty="0"/>
              <a:t>/23</a:t>
            </a:r>
            <a:endParaRPr lang="ko-KR" altLang="en-US" dirty="0"/>
          </a:p>
        </p:txBody>
      </p:sp>
      <p:sp>
        <p:nvSpPr>
          <p:cNvPr id="5" name="내용 개체 틀 4"/>
          <p:cNvSpPr>
            <a:spLocks noGrp="1"/>
          </p:cNvSpPr>
          <p:nvPr>
            <p:ph sz="quarter" idx="13"/>
          </p:nvPr>
        </p:nvSpPr>
        <p:spPr>
          <a:xfrm>
            <a:off x="107504" y="1214422"/>
            <a:ext cx="8928992" cy="5214974"/>
          </a:xfrm>
        </p:spPr>
        <p:txBody>
          <a:bodyPr>
            <a:normAutofit/>
          </a:bodyPr>
          <a:lstStyle/>
          <a:p>
            <a:r>
              <a:rPr lang="en-US" altLang="ko-KR" sz="2800" dirty="0">
                <a:ea typeface="굴림" pitchFamily="50" charset="-127"/>
              </a:rPr>
              <a:t>Combine concrete execution and symbolic execution</a:t>
            </a:r>
          </a:p>
          <a:p>
            <a:pPr lvl="1"/>
            <a:r>
              <a:rPr lang="en-US" altLang="ko-KR" sz="2400" b="1" dirty="0">
                <a:solidFill>
                  <a:srgbClr val="000099"/>
                </a:solidFill>
                <a:ea typeface="굴림" pitchFamily="50" charset="-127"/>
              </a:rPr>
              <a:t>Conc</a:t>
            </a:r>
            <a:r>
              <a:rPr lang="en-US" altLang="ko-KR" sz="2400" dirty="0">
                <a:ea typeface="굴림" pitchFamily="50" charset="-127"/>
              </a:rPr>
              <a:t>rete + Symb</a:t>
            </a:r>
            <a:r>
              <a:rPr lang="en-US" altLang="ko-KR" sz="2400" b="1" dirty="0">
                <a:solidFill>
                  <a:srgbClr val="000099"/>
                </a:solidFill>
                <a:ea typeface="굴림" pitchFamily="50" charset="-127"/>
              </a:rPr>
              <a:t>olic</a:t>
            </a:r>
            <a:r>
              <a:rPr lang="en-US" altLang="ko-KR" sz="2400" dirty="0">
                <a:ea typeface="굴림" pitchFamily="50" charset="-127"/>
              </a:rPr>
              <a:t> = </a:t>
            </a:r>
            <a:r>
              <a:rPr lang="en-US" altLang="ko-KR" sz="2400" b="1" dirty="0">
                <a:solidFill>
                  <a:srgbClr val="000099"/>
                </a:solidFill>
                <a:ea typeface="굴림" pitchFamily="50" charset="-127"/>
              </a:rPr>
              <a:t>Concolic</a:t>
            </a:r>
          </a:p>
          <a:p>
            <a:r>
              <a:rPr lang="en-US" altLang="ko-KR" sz="2800" dirty="0">
                <a:ea typeface="굴림" pitchFamily="50" charset="-127"/>
              </a:rPr>
              <a:t>In a nutshell, concrete execution over a concrete input guides symbolic execution</a:t>
            </a:r>
          </a:p>
          <a:p>
            <a:pPr lvl="1"/>
            <a:r>
              <a:rPr lang="en-US" altLang="ko-KR" sz="2400" dirty="0">
                <a:ea typeface="굴림" pitchFamily="50" charset="-127"/>
              </a:rPr>
              <a:t>Symbolic execution is performed along with a concrete execution path</a:t>
            </a:r>
          </a:p>
          <a:p>
            <a:r>
              <a:rPr lang="en-US" altLang="ko-KR" sz="2800" b="1" dirty="0">
                <a:solidFill>
                  <a:schemeClr val="tx2"/>
                </a:solidFill>
                <a:ea typeface="굴림" pitchFamily="50" charset="-127"/>
              </a:rPr>
              <a:t>Automated</a:t>
            </a:r>
            <a:r>
              <a:rPr lang="en-US" altLang="ko-KR" sz="2800" dirty="0">
                <a:solidFill>
                  <a:schemeClr val="tx2"/>
                </a:solidFill>
                <a:ea typeface="굴림" pitchFamily="50" charset="-127"/>
              </a:rPr>
              <a:t> </a:t>
            </a:r>
            <a:r>
              <a:rPr lang="en-US" altLang="ko-KR" sz="2800" dirty="0">
                <a:ea typeface="굴림" pitchFamily="50" charset="-127"/>
              </a:rPr>
              <a:t>test case generation technique</a:t>
            </a:r>
          </a:p>
          <a:p>
            <a:pPr lvl="1"/>
            <a:r>
              <a:rPr lang="en-US" altLang="ko-KR" sz="2400" dirty="0">
                <a:ea typeface="굴림" pitchFamily="50" charset="-127"/>
              </a:rPr>
              <a:t>Execute a target program on </a:t>
            </a:r>
            <a:r>
              <a:rPr lang="en-US" altLang="ko-KR" sz="2400" b="1" dirty="0">
                <a:solidFill>
                  <a:schemeClr val="tx2"/>
                </a:solidFill>
                <a:ea typeface="굴림" pitchFamily="50" charset="-127"/>
              </a:rPr>
              <a:t>automatically</a:t>
            </a:r>
            <a:r>
              <a:rPr lang="en-US" altLang="ko-KR" sz="2400" dirty="0">
                <a:solidFill>
                  <a:schemeClr val="tx2"/>
                </a:solidFill>
                <a:ea typeface="굴림" pitchFamily="50" charset="-127"/>
              </a:rPr>
              <a:t> </a:t>
            </a:r>
            <a:r>
              <a:rPr lang="en-US" altLang="ko-KR" sz="2400" dirty="0">
                <a:ea typeface="굴림" pitchFamily="50" charset="-127"/>
              </a:rPr>
              <a:t>generated test inputs</a:t>
            </a:r>
          </a:p>
          <a:p>
            <a:pPr lvl="1"/>
            <a:r>
              <a:rPr lang="en-US" altLang="ko-KR" sz="2400" b="1" dirty="0">
                <a:solidFill>
                  <a:schemeClr val="tx2"/>
                </a:solidFill>
                <a:ea typeface="굴림" pitchFamily="50" charset="-127"/>
              </a:rPr>
              <a:t>All possible execution paths </a:t>
            </a:r>
            <a:r>
              <a:rPr lang="en-US" altLang="ko-KR" sz="2400" dirty="0">
                <a:ea typeface="굴림" pitchFamily="50" charset="-127"/>
              </a:rPr>
              <a:t>are to be explored  </a:t>
            </a:r>
          </a:p>
          <a:p>
            <a:pPr lvl="1"/>
            <a:r>
              <a:rPr lang="en-US" altLang="ko-KR" sz="2400" dirty="0">
                <a:ea typeface="굴림" pitchFamily="50" charset="-127"/>
              </a:rPr>
              <a:t>Higher branch coverage than random testing</a:t>
            </a:r>
          </a:p>
          <a:p>
            <a:endParaRPr lang="en-US" altLang="ko-KR" dirty="0">
              <a:ea typeface="굴림" pitchFamily="50" charset="-127"/>
            </a:endParaRPr>
          </a:p>
          <a:p>
            <a:endParaRPr lang="en-US" altLang="ko-KR" sz="2800" dirty="0"/>
          </a:p>
        </p:txBody>
      </p:sp>
      <p:sp>
        <p:nvSpPr>
          <p:cNvPr id="6" name="바닥글 개체 틀 5"/>
          <p:cNvSpPr>
            <a:spLocks noGrp="1"/>
          </p:cNvSpPr>
          <p:nvPr>
            <p:ph type="ftr" sz="quarter" idx="3"/>
          </p:nvPr>
        </p:nvSpPr>
        <p:spPr/>
        <p:txBody>
          <a:bodyPr/>
          <a:lstStyle/>
          <a:p>
            <a:r>
              <a:rPr lang="en-US" altLang="ko-KR" dirty="0"/>
              <a:t>Industrial Application of </a:t>
            </a:r>
            <a:r>
              <a:rPr lang="en-US" altLang="ko-KR" dirty="0" err="1"/>
              <a:t>Concolic</a:t>
            </a:r>
            <a:r>
              <a:rPr lang="en-US" altLang="ko-KR" dirty="0"/>
              <a:t> Testing Approach: </a:t>
            </a:r>
          </a:p>
          <a:p>
            <a:r>
              <a:rPr lang="en-US" altLang="ko-KR" dirty="0"/>
              <a:t>A Case Study on </a:t>
            </a:r>
            <a:r>
              <a:rPr lang="en-US" altLang="ko-KR" dirty="0" err="1"/>
              <a:t>libexif</a:t>
            </a:r>
            <a:r>
              <a:rPr lang="en-US" altLang="ko-KR" dirty="0"/>
              <a:t> by using CREST-BV and KLEE</a:t>
            </a:r>
            <a:endParaRPr lang="ko-KR" altLang="en-US" dirty="0"/>
          </a:p>
        </p:txBody>
      </p:sp>
    </p:spTree>
    <p:extLst>
      <p:ext uri="{BB962C8B-B14F-4D97-AF65-F5344CB8AC3E}">
        <p14:creationId xmlns:p14="http://schemas.microsoft.com/office/powerpoint/2010/main" val="355436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cs typeface="Calibri" pitchFamily="34" charset="0"/>
              </a:rPr>
              <a:t>Industrial Experience w/ </a:t>
            </a:r>
            <a:r>
              <a:rPr lang="en-US" altLang="ko-KR" dirty="0" err="1">
                <a:cs typeface="Calibri" pitchFamily="34" charset="0"/>
              </a:rPr>
              <a:t>Concolic</a:t>
            </a:r>
            <a:r>
              <a:rPr lang="en-US" altLang="ko-KR" dirty="0">
                <a:cs typeface="Calibri" pitchFamily="34" charset="0"/>
              </a:rPr>
              <a:t> Testing </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7</a:t>
            </a:fld>
            <a:r>
              <a:rPr lang="en-US" altLang="ko-KR" dirty="0"/>
              <a:t>/23</a:t>
            </a:r>
            <a:endParaRPr lang="ko-KR" altLang="en-US" dirty="0"/>
          </a:p>
        </p:txBody>
      </p:sp>
      <p:sp>
        <p:nvSpPr>
          <p:cNvPr id="5" name="내용 개체 틀 4"/>
          <p:cNvSpPr>
            <a:spLocks noGrp="1"/>
          </p:cNvSpPr>
          <p:nvPr>
            <p:ph sz="quarter" idx="13"/>
          </p:nvPr>
        </p:nvSpPr>
        <p:spPr>
          <a:xfrm>
            <a:off x="395536" y="908720"/>
            <a:ext cx="8429655" cy="5214974"/>
          </a:xfrm>
        </p:spPr>
        <p:txBody>
          <a:bodyPr>
            <a:normAutofit/>
          </a:bodyPr>
          <a:lstStyle/>
          <a:p>
            <a:pPr marL="0" indent="0">
              <a:lnSpc>
                <a:spcPct val="90000"/>
              </a:lnSpc>
              <a:buNone/>
            </a:pPr>
            <a:r>
              <a:rPr lang="en-US" altLang="ko-KR" sz="2800" dirty="0">
                <a:solidFill>
                  <a:prstClr val="black"/>
                </a:solidFill>
                <a:cs typeface="Calibri" pitchFamily="34" charset="0"/>
              </a:rPr>
              <a:t>Target platform: Samsung smartphone platforms</a:t>
            </a:r>
            <a:endParaRPr lang="en-US" altLang="ko-KR" sz="2800" dirty="0"/>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2685227381"/>
              </p:ext>
            </p:extLst>
          </p:nvPr>
        </p:nvGraphicFramePr>
        <p:xfrm>
          <a:off x="323528" y="1412776"/>
          <a:ext cx="8712968" cy="5120640"/>
        </p:xfrm>
        <a:graphic>
          <a:graphicData uri="http://schemas.openxmlformats.org/drawingml/2006/table">
            <a:tbl>
              <a:tblPr firstRow="1" bandRow="1">
                <a:tableStyleId>{7E9639D4-E3E2-4D34-9284-5A2195B3D0D7}</a:tableStyleId>
              </a:tblPr>
              <a:tblGrid>
                <a:gridCol w="108012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4141505">
                  <a:extLst>
                    <a:ext uri="{9D8B030D-6E8A-4147-A177-3AD203B41FA5}">
                      <a16:colId xmlns:a16="http://schemas.microsoft.com/office/drawing/2014/main" val="20002"/>
                    </a:ext>
                  </a:extLst>
                </a:gridCol>
                <a:gridCol w="1691143">
                  <a:extLst>
                    <a:ext uri="{9D8B030D-6E8A-4147-A177-3AD203B41FA5}">
                      <a16:colId xmlns:a16="http://schemas.microsoft.com/office/drawing/2014/main" val="20003"/>
                    </a:ext>
                  </a:extLst>
                </a:gridCol>
              </a:tblGrid>
              <a:tr h="370840">
                <a:tc>
                  <a:txBody>
                    <a:bodyPr/>
                    <a:lstStyle/>
                    <a:p>
                      <a:pPr algn="ctr" latinLnBrk="1"/>
                      <a:r>
                        <a:rPr lang="en-US" altLang="ko-KR" sz="2000" dirty="0">
                          <a:latin typeface="Calibri" panose="020F0502020204030204" pitchFamily="34" charset="0"/>
                        </a:rPr>
                        <a:t>Testing</a:t>
                      </a:r>
                    </a:p>
                    <a:p>
                      <a:pPr algn="ctr" latinLnBrk="1"/>
                      <a:r>
                        <a:rPr lang="en-US" altLang="ko-KR" sz="2000" dirty="0">
                          <a:latin typeface="Calibri" panose="020F0502020204030204" pitchFamily="34" charset="0"/>
                        </a:rPr>
                        <a:t>Level</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Target</a:t>
                      </a:r>
                    </a:p>
                    <a:p>
                      <a:pPr algn="ctr" latinLnBrk="1"/>
                      <a:r>
                        <a:rPr lang="en-US" altLang="ko-KR" sz="2000" dirty="0">
                          <a:latin typeface="Calibri" panose="020F0502020204030204" pitchFamily="34" charset="0"/>
                        </a:rPr>
                        <a:t>Programs</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Results</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latinLnBrk="1"/>
                      <a:r>
                        <a:rPr lang="en-US" altLang="ko-KR" sz="2000" dirty="0">
                          <a:latin typeface="Calibri" panose="020F0502020204030204" pitchFamily="34" charset="0"/>
                        </a:rPr>
                        <a:t>Publication</a:t>
                      </a:r>
                      <a:endParaRPr lang="ko-KR" altLang="en-US" sz="20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2">
                  <a:txBody>
                    <a:bodyPr/>
                    <a:lstStyle/>
                    <a:p>
                      <a:pPr latinLnBrk="1"/>
                      <a:r>
                        <a:rPr lang="en-US" altLang="ko-KR" sz="2000" dirty="0">
                          <a:latin typeface="Calibri" panose="020F0502020204030204" pitchFamily="34" charset="0"/>
                        </a:rPr>
                        <a:t>Unit-testing</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err="1">
                          <a:latin typeface="Calibri" panose="020F0502020204030204" pitchFamily="34" charset="0"/>
                        </a:rPr>
                        <a:t>Busybox</a:t>
                      </a:r>
                      <a:r>
                        <a:rPr lang="en-US" altLang="ko-KR" sz="2000" dirty="0">
                          <a:latin typeface="Calibri" panose="020F0502020204030204" pitchFamily="34" charset="0"/>
                        </a:rPr>
                        <a:t> </a:t>
                      </a:r>
                      <a:r>
                        <a:rPr lang="en-US" altLang="ko-KR" sz="2000" dirty="0" err="1">
                          <a:latin typeface="Calibri" panose="020F0502020204030204" pitchFamily="34" charset="0"/>
                        </a:rPr>
                        <a:t>ls</a:t>
                      </a:r>
                      <a:r>
                        <a:rPr lang="en-US" altLang="ko-KR" sz="2000" dirty="0">
                          <a:latin typeface="Calibri" panose="020F0502020204030204" pitchFamily="34" charset="0"/>
                        </a:rPr>
                        <a:t> </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Detected</a:t>
                      </a:r>
                      <a:r>
                        <a:rPr lang="en-US" altLang="ko-KR" sz="2000" baseline="0" dirty="0">
                          <a:latin typeface="Calibri" panose="020F0502020204030204" pitchFamily="34" charset="0"/>
                        </a:rPr>
                        <a:t> </a:t>
                      </a:r>
                      <a:r>
                        <a:rPr lang="en-US" altLang="ko-KR" sz="2000" b="1" baseline="0" dirty="0">
                          <a:solidFill>
                            <a:srgbClr val="FF0000"/>
                          </a:solidFill>
                          <a:latin typeface="Calibri" panose="020F0502020204030204" pitchFamily="34" charset="0"/>
                        </a:rPr>
                        <a:t>4 bugs </a:t>
                      </a:r>
                      <a:r>
                        <a:rPr lang="en-US" altLang="ko-KR" sz="2000" baseline="0" dirty="0">
                          <a:latin typeface="Calibri" panose="020F0502020204030204" pitchFamily="34" charset="0"/>
                        </a:rPr>
                        <a:t>and covered </a:t>
                      </a:r>
                      <a:r>
                        <a:rPr lang="en-US" altLang="ko-KR" sz="2000" dirty="0">
                          <a:latin typeface="Calibri" panose="020F0502020204030204" pitchFamily="34" charset="0"/>
                        </a:rPr>
                        <a:t>98% of branches</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Kim et al. </a:t>
                      </a:r>
                    </a:p>
                    <a:p>
                      <a:pPr latinLnBrk="1"/>
                      <a:r>
                        <a:rPr lang="en-US" altLang="ko-KR" sz="2000" dirty="0">
                          <a:latin typeface="Calibri" panose="020F0502020204030204" pitchFamily="34" charset="0"/>
                        </a:rPr>
                        <a:t>[ICST12]</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pPr latinLnBrk="1"/>
                      <a:endParaRPr lang="ko-KR" altLang="en-US" dirty="0"/>
                    </a:p>
                  </a:txBody>
                  <a:tcPr/>
                </a:tc>
                <a:tc>
                  <a:txBody>
                    <a:bodyPr/>
                    <a:lstStyle/>
                    <a:p>
                      <a:pPr latinLnBrk="1"/>
                      <a:r>
                        <a:rPr lang="en-US" altLang="ko-KR" sz="2000" dirty="0">
                          <a:latin typeface="Calibri" panose="020F0502020204030204" pitchFamily="34" charset="0"/>
                        </a:rPr>
                        <a:t>Samsung security library </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Detected </a:t>
                      </a:r>
                      <a:r>
                        <a:rPr lang="en-US" altLang="ko-KR" sz="2000" b="1" dirty="0">
                          <a:solidFill>
                            <a:srgbClr val="FF0000"/>
                          </a:solidFill>
                          <a:latin typeface="Calibri" panose="020F0502020204030204" pitchFamily="34" charset="0"/>
                        </a:rPr>
                        <a:t>1 memory bug </a:t>
                      </a:r>
                      <a:r>
                        <a:rPr lang="en-US" altLang="ko-KR" sz="2000" dirty="0">
                          <a:latin typeface="Calibri" panose="020F0502020204030204" pitchFamily="34" charset="0"/>
                        </a:rPr>
                        <a:t>and covered 73%</a:t>
                      </a:r>
                      <a:r>
                        <a:rPr lang="en-US" altLang="ko-KR" sz="2000" baseline="0" dirty="0">
                          <a:latin typeface="Calibri" panose="020F0502020204030204" pitchFamily="34" charset="0"/>
                        </a:rPr>
                        <a:t> of branches</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Kim et al.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[ICST12]</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rowSpan="3">
                  <a:txBody>
                    <a:bodyPr/>
                    <a:lstStyle/>
                    <a:p>
                      <a:pPr latinLnBrk="1"/>
                      <a:r>
                        <a:rPr lang="en-US" altLang="ko-KR" sz="2000" dirty="0">
                          <a:latin typeface="Calibri" panose="020F0502020204030204" pitchFamily="34" charset="0"/>
                        </a:rPr>
                        <a:t>System-testing</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Samsung Linux Platform (SLP) file manager </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Detected </a:t>
                      </a:r>
                      <a:r>
                        <a:rPr lang="en-US" altLang="ko-KR" sz="2000" b="1" dirty="0">
                          <a:solidFill>
                            <a:srgbClr val="FF0000"/>
                          </a:solidFill>
                          <a:latin typeface="Calibri" panose="020F0502020204030204" pitchFamily="34" charset="0"/>
                        </a:rPr>
                        <a:t>1 infinite loop bug </a:t>
                      </a:r>
                      <a:r>
                        <a:rPr lang="en-US" altLang="ko-KR" sz="2000" dirty="0">
                          <a:latin typeface="Calibri" panose="020F0502020204030204" pitchFamily="34" charset="0"/>
                        </a:rPr>
                        <a:t>and covered 20% of branches</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Kim et al. </a:t>
                      </a:r>
                    </a:p>
                    <a:p>
                      <a:pPr latinLnBrk="1"/>
                      <a:r>
                        <a:rPr lang="en-US" altLang="ko-KR" sz="2000" dirty="0">
                          <a:latin typeface="Calibri" panose="020F0502020204030204" pitchFamily="34" charset="0"/>
                        </a:rPr>
                        <a:t>[FSE11]</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pPr latinLnBrk="1"/>
                      <a:endParaRPr lang="ko-KR" altLang="en-US" dirty="0"/>
                    </a:p>
                  </a:txBody>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2000" dirty="0">
                          <a:latin typeface="Calibri" panose="020F0502020204030204" pitchFamily="34" charset="0"/>
                        </a:rPr>
                        <a:t>10 </a:t>
                      </a:r>
                      <a:r>
                        <a:rPr lang="en-US" altLang="ko-KR" sz="2000" dirty="0" err="1">
                          <a:latin typeface="Calibri" panose="020F0502020204030204" pitchFamily="34" charset="0"/>
                        </a:rPr>
                        <a:t>Busybox</a:t>
                      </a:r>
                      <a:r>
                        <a:rPr lang="en-US" altLang="ko-KR" sz="2000" dirty="0">
                          <a:latin typeface="Calibri" panose="020F0502020204030204" pitchFamily="34" charset="0"/>
                        </a:rPr>
                        <a:t> utilities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Detected</a:t>
                      </a:r>
                      <a:r>
                        <a:rPr lang="en-US" altLang="ko-KR" sz="2000" baseline="0" dirty="0">
                          <a:latin typeface="Calibri" panose="020F0502020204030204" pitchFamily="34" charset="0"/>
                        </a:rPr>
                        <a:t> </a:t>
                      </a:r>
                      <a:r>
                        <a:rPr lang="en-US" altLang="ko-KR" sz="2000" b="1" baseline="0" dirty="0">
                          <a:solidFill>
                            <a:srgbClr val="FF0000"/>
                          </a:solidFill>
                          <a:latin typeface="Calibri" panose="020F0502020204030204" pitchFamily="34" charset="0"/>
                        </a:rPr>
                        <a:t>1 bug in </a:t>
                      </a:r>
                      <a:r>
                        <a:rPr lang="en-US" altLang="ko-KR" sz="2000" b="1" baseline="0" dirty="0" err="1">
                          <a:solidFill>
                            <a:srgbClr val="FF0000"/>
                          </a:solidFill>
                          <a:latin typeface="Calibri" panose="020F0502020204030204" pitchFamily="34" charset="0"/>
                        </a:rPr>
                        <a:t>grep</a:t>
                      </a:r>
                      <a:r>
                        <a:rPr lang="en-US" altLang="ko-KR" sz="2000" b="1" baseline="0" dirty="0">
                          <a:solidFill>
                            <a:srgbClr val="FF0000"/>
                          </a:solidFill>
                          <a:latin typeface="Calibri" panose="020F0502020204030204" pitchFamily="34" charset="0"/>
                        </a:rPr>
                        <a:t> </a:t>
                      </a:r>
                      <a:r>
                        <a:rPr lang="en-US" altLang="ko-KR" sz="2000" baseline="0" dirty="0">
                          <a:latin typeface="Calibri" panose="020F0502020204030204" pitchFamily="34" charset="0"/>
                        </a:rPr>
                        <a:t>and covered 80% of branches</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vMerge="1">
                  <a:txBody>
                    <a:bodyPr/>
                    <a:lstStyle/>
                    <a:p>
                      <a:pPr latinLnBrk="1"/>
                      <a:endParaRPr lang="ko-KR" altLang="en-US" dirty="0"/>
                    </a:p>
                  </a:txBody>
                  <a:tcPr/>
                </a:tc>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2000" dirty="0" err="1">
                          <a:latin typeface="Calibri" panose="020F0502020204030204" pitchFamily="34" charset="0"/>
                        </a:rPr>
                        <a:t>Libexif</a:t>
                      </a:r>
                      <a:r>
                        <a:rPr lang="en-US" altLang="ko-KR" sz="2000" dirty="0">
                          <a:latin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Detected </a:t>
                      </a:r>
                      <a:r>
                        <a:rPr lang="en-US" altLang="ko-KR" sz="2000" b="1" dirty="0">
                          <a:solidFill>
                            <a:srgbClr val="FF0000"/>
                          </a:solidFill>
                          <a:latin typeface="Calibri" panose="020F0502020204030204" pitchFamily="34" charset="0"/>
                        </a:rPr>
                        <a:t>6 bugs including 2 security bugs </a:t>
                      </a:r>
                      <a:r>
                        <a:rPr lang="en-US" altLang="ko-KR" sz="2000" b="0" dirty="0">
                          <a:solidFill>
                            <a:schemeClr val="tx1"/>
                          </a:solidFill>
                          <a:latin typeface="Calibri" panose="020F0502020204030204" pitchFamily="34" charset="0"/>
                        </a:rPr>
                        <a:t>registered </a:t>
                      </a:r>
                      <a:r>
                        <a:rPr lang="en-US" altLang="ko-KR" sz="2000" b="0" baseline="0" dirty="0">
                          <a:solidFill>
                            <a:schemeClr val="tx1"/>
                          </a:solidFill>
                          <a:latin typeface="Calibri" panose="020F0502020204030204" pitchFamily="34" charset="0"/>
                        </a:rPr>
                        <a:t>in Common Vulnerabilities and Exposures</a:t>
                      </a:r>
                      <a:r>
                        <a:rPr lang="en-US" altLang="ko-KR" sz="2000" baseline="0" dirty="0">
                          <a:latin typeface="Calibri" panose="020F0502020204030204" pitchFamily="34" charset="0"/>
                        </a:rPr>
                        <a:t>, and covered 43% of branches</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2000" dirty="0">
                          <a:latin typeface="Calibri" panose="020F0502020204030204" pitchFamily="34" charset="0"/>
                        </a:rPr>
                        <a:t>Kim et</a:t>
                      </a:r>
                      <a:r>
                        <a:rPr lang="en-US" altLang="ko-KR" sz="2000" baseline="0" dirty="0">
                          <a:latin typeface="Calibri" panose="020F0502020204030204" pitchFamily="34" charset="0"/>
                        </a:rPr>
                        <a:t> al. </a:t>
                      </a:r>
                    </a:p>
                    <a:p>
                      <a:pPr latinLnBrk="1"/>
                      <a:r>
                        <a:rPr lang="en-US" altLang="ko-KR" sz="2000" baseline="0" dirty="0">
                          <a:latin typeface="Calibri" panose="020F0502020204030204" pitchFamily="34" charset="0"/>
                        </a:rPr>
                        <a:t>[ICSE12]</a:t>
                      </a:r>
                      <a:endParaRPr lang="ko-KR" alt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0946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Obstacles of Concolic Testing </a:t>
            </a:r>
            <a:br>
              <a:rPr lang="en-US" altLang="ko-KR" dirty="0"/>
            </a:br>
            <a:r>
              <a:rPr lang="en-US" altLang="ko-KR" dirty="0"/>
              <a:t>for Industrial Embedded SW</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8</a:t>
            </a:fld>
            <a:r>
              <a:rPr lang="en-US" altLang="ko-KR" dirty="0"/>
              <a:t>/23</a:t>
            </a:r>
            <a:endParaRPr lang="ko-KR" altLang="en-US" dirty="0"/>
          </a:p>
        </p:txBody>
      </p:sp>
      <p:sp>
        <p:nvSpPr>
          <p:cNvPr id="5" name="내용 개체 틀 4"/>
          <p:cNvSpPr>
            <a:spLocks noGrp="1"/>
          </p:cNvSpPr>
          <p:nvPr>
            <p:ph sz="quarter" idx="13"/>
          </p:nvPr>
        </p:nvSpPr>
        <p:spPr/>
        <p:txBody>
          <a:bodyPr/>
          <a:lstStyle/>
          <a:p>
            <a:pPr marL="514350" indent="-514350">
              <a:buFont typeface="+mj-lt"/>
              <a:buAutoNum type="arabicPeriod"/>
            </a:pPr>
            <a:r>
              <a:rPr lang="en-US" altLang="ko-KR" dirty="0"/>
              <a:t>Each execution path can be very long, which causes a huge state space to analyze</a:t>
            </a:r>
          </a:p>
          <a:p>
            <a:pPr lvl="1"/>
            <a:r>
              <a:rPr lang="en-US" altLang="ko-KR" dirty="0"/>
              <a:t>Generating and running test cases on embedded platforms would take significant amount of time</a:t>
            </a:r>
          </a:p>
          <a:p>
            <a:pPr marL="514350" indent="-514350">
              <a:buFont typeface="+mj-lt"/>
              <a:buAutoNum type="arabicPeriod"/>
            </a:pPr>
            <a:r>
              <a:rPr lang="en-US" altLang="ko-KR" dirty="0"/>
              <a:t>Porting of a concolic testing tool to a target embedded OS can be difficult</a:t>
            </a:r>
          </a:p>
          <a:p>
            <a:pPr lvl="1"/>
            <a:r>
              <a:rPr lang="en-US" altLang="ko-KR" dirty="0"/>
              <a:t>Due to resource constraint of embedded platforms</a:t>
            </a:r>
          </a:p>
          <a:p>
            <a:pPr marL="514350" indent="-514350">
              <a:buFont typeface="+mj-lt"/>
              <a:buAutoNum type="arabicPeriod"/>
            </a:pPr>
            <a:r>
              <a:rPr lang="en-US" altLang="ko-KR" dirty="0"/>
              <a:t>Embedded SW often uses target-specific compiler extensions </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389828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Solutions of CONBOL</a:t>
            </a:r>
            <a:endParaRPr lang="ko-KR" altLang="en-US" dirty="0"/>
          </a:p>
        </p:txBody>
      </p:sp>
      <p:sp>
        <p:nvSpPr>
          <p:cNvPr id="3" name="날짜 개체 틀 2"/>
          <p:cNvSpPr>
            <a:spLocks noGrp="1"/>
          </p:cNvSpPr>
          <p:nvPr>
            <p:ph type="dt" sz="half" idx="10"/>
          </p:nvPr>
        </p:nvSpPr>
        <p:spPr/>
        <p:txBody>
          <a:bodyPr/>
          <a:lstStyle/>
          <a:p>
            <a:r>
              <a:rPr lang="en-US" altLang="ko-KR" dirty="0" err="1"/>
              <a:t>Yunho</a:t>
            </a:r>
            <a:r>
              <a:rPr lang="en-US" altLang="ko-KR" dirty="0"/>
              <a:t> Kim </a:t>
            </a:r>
          </a:p>
          <a:p>
            <a:r>
              <a:rPr lang="en-US" altLang="ko-KR" dirty="0"/>
              <a:t>SWTV Group</a:t>
            </a:r>
          </a:p>
        </p:txBody>
      </p:sp>
      <p:sp>
        <p:nvSpPr>
          <p:cNvPr id="4" name="슬라이드 번호 개체 틀 3"/>
          <p:cNvSpPr>
            <a:spLocks noGrp="1"/>
          </p:cNvSpPr>
          <p:nvPr>
            <p:ph type="sldNum" sz="quarter" idx="12"/>
          </p:nvPr>
        </p:nvSpPr>
        <p:spPr/>
        <p:txBody>
          <a:bodyPr/>
          <a:lstStyle/>
          <a:p>
            <a:fld id="{653EB63F-210B-426B-8655-095B3862437C}" type="slidenum">
              <a:rPr lang="ko-KR" altLang="en-US" smtClean="0"/>
              <a:pPr/>
              <a:t>9</a:t>
            </a:fld>
            <a:r>
              <a:rPr lang="en-US" altLang="ko-KR" dirty="0"/>
              <a:t>/23</a:t>
            </a:r>
            <a:endParaRPr lang="ko-KR" altLang="en-US" dirty="0"/>
          </a:p>
        </p:txBody>
      </p:sp>
      <p:sp>
        <p:nvSpPr>
          <p:cNvPr id="5" name="내용 개체 틀 4"/>
          <p:cNvSpPr>
            <a:spLocks noGrp="1"/>
          </p:cNvSpPr>
          <p:nvPr>
            <p:ph sz="quarter" idx="13"/>
          </p:nvPr>
        </p:nvSpPr>
        <p:spPr/>
        <p:txBody>
          <a:bodyPr/>
          <a:lstStyle/>
          <a:p>
            <a:pPr marL="514350" indent="-514350">
              <a:buFont typeface="+mj-lt"/>
              <a:buAutoNum type="arabicPeriod"/>
            </a:pPr>
            <a:r>
              <a:rPr lang="en-US" altLang="ko-KR" dirty="0"/>
              <a:t>Automatically generate unit tests including test drivers/stubs</a:t>
            </a:r>
          </a:p>
          <a:p>
            <a:pPr lvl="1"/>
            <a:r>
              <a:rPr lang="en-US" altLang="ko-KR" dirty="0"/>
              <a:t>We can apply concolic testing on industrial embedded SW that has 4 MLOC</a:t>
            </a:r>
          </a:p>
          <a:p>
            <a:pPr marL="514350" indent="-514350">
              <a:buFont typeface="+mj-lt"/>
              <a:buAutoNum type="arabicPeriod"/>
            </a:pPr>
            <a:r>
              <a:rPr lang="en-US" altLang="ko-KR" dirty="0"/>
              <a:t>Test embedded SW on a host PC</a:t>
            </a:r>
          </a:p>
          <a:p>
            <a:pPr lvl="1"/>
            <a:r>
              <a:rPr lang="en-US" altLang="ko-KR" dirty="0"/>
              <a:t>Most unit functions can run on a host PC</a:t>
            </a:r>
          </a:p>
          <a:p>
            <a:pPr lvl="2"/>
            <a:r>
              <a:rPr lang="en-US" altLang="ko-KR" dirty="0"/>
              <a:t>Only a few unit functions are tightly coupled with target embedded platforms</a:t>
            </a:r>
          </a:p>
          <a:p>
            <a:pPr marL="514350" indent="-514350">
              <a:buFont typeface="+mj-lt"/>
              <a:buAutoNum type="arabicPeriod"/>
            </a:pPr>
            <a:r>
              <a:rPr lang="en-US" altLang="ko-KR" dirty="0"/>
              <a:t>Port target-specific compiler extensions to GCC compatible ones</a:t>
            </a:r>
          </a:p>
        </p:txBody>
      </p:sp>
      <p:sp>
        <p:nvSpPr>
          <p:cNvPr id="6" name="바닥글 개체 틀 5"/>
          <p:cNvSpPr>
            <a:spLocks noGrp="1"/>
          </p:cNvSpPr>
          <p:nvPr>
            <p:ph type="ftr" sz="quarter" idx="3"/>
          </p:nvPr>
        </p:nvSpPr>
        <p:spPr/>
        <p:txBody>
          <a:bodyPr/>
          <a:lstStyle/>
          <a:p>
            <a:r>
              <a:rPr lang="en-US" altLang="ko-KR" dirty="0"/>
              <a:t> Automated Unit Testing of Large Industrial </a:t>
            </a:r>
          </a:p>
          <a:p>
            <a:r>
              <a:rPr lang="en-US" altLang="ko-KR" dirty="0"/>
              <a:t>Embedded Software using Concolic Testing</a:t>
            </a:r>
            <a:endParaRPr lang="ko-KR" altLang="en-US" dirty="0"/>
          </a:p>
        </p:txBody>
      </p:sp>
    </p:spTree>
    <p:extLst>
      <p:ext uri="{BB962C8B-B14F-4D97-AF65-F5344CB8AC3E}">
        <p14:creationId xmlns:p14="http://schemas.microsoft.com/office/powerpoint/2010/main" val="33390182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MOONZOO@EDKHRHUXAVWXY5M7" val="3157"/>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minar">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lIns="0" tIns="0" rIns="0" bIns="0">
        <a:spAutoFit/>
      </a:bodyPr>
      <a:lstStyle>
        <a:defPPr>
          <a:defRPr dirty="0">
            <a:ea typeface="굴림" pitchFamily="50" charset="-127"/>
            <a:sym typeface="Wingdings"/>
          </a:defRPr>
        </a:defPPr>
      </a:lstStyle>
    </a:spDef>
  </a:objectDefaults>
  <a:extraClrSchemeLst/>
</a:theme>
</file>

<file path=ppt/theme/theme3.xml><?xml version="1.0" encoding="utf-8"?>
<a:theme xmlns:a="http://schemas.openxmlformats.org/drawingml/2006/main" name="1_Seminar">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lIns="0" tIns="0" rIns="0" bIns="0">
        <a:spAutoFit/>
      </a:bodyPr>
      <a:lstStyle>
        <a:defPPr>
          <a:defRPr dirty="0">
            <a:ea typeface="굴림" pitchFamily="50" charset="-127"/>
            <a:sym typeface="Wingdings"/>
          </a:defRPr>
        </a:defPPr>
      </a:lstStyle>
    </a:spDef>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20247</TotalTime>
  <Words>5191</Words>
  <Application>Microsoft Office PowerPoint</Application>
  <PresentationFormat>화면 슬라이드 쇼(4:3)</PresentationFormat>
  <Paragraphs>734</Paragraphs>
  <Slides>29</Slides>
  <Notes>27</Notes>
  <HiddenSlides>1</HiddenSlides>
  <MMClips>0</MMClips>
  <ScaleCrop>false</ScaleCrop>
  <HeadingPairs>
    <vt:vector size="6" baseType="variant">
      <vt:variant>
        <vt:lpstr>사용한 글꼴</vt:lpstr>
      </vt:variant>
      <vt:variant>
        <vt:i4>15</vt:i4>
      </vt:variant>
      <vt:variant>
        <vt:lpstr>테마</vt:lpstr>
      </vt:variant>
      <vt:variant>
        <vt:i4>3</vt:i4>
      </vt:variant>
      <vt:variant>
        <vt:lpstr>슬라이드 제목</vt:lpstr>
      </vt:variant>
      <vt:variant>
        <vt:i4>29</vt:i4>
      </vt:variant>
    </vt:vector>
  </HeadingPairs>
  <TitlesOfParts>
    <vt:vector size="47" baseType="lpstr">
      <vt:lpstr>Wingdings 3</vt:lpstr>
      <vt:lpstr>돋움</vt:lpstr>
      <vt:lpstr>Gill Sans MT</vt:lpstr>
      <vt:lpstr>华文新魏</vt:lpstr>
      <vt:lpstr>Arial</vt:lpstr>
      <vt:lpstr>SimSun</vt:lpstr>
      <vt:lpstr>Courier New</vt:lpstr>
      <vt:lpstr>맑은 고딕</vt:lpstr>
      <vt:lpstr>굴림</vt:lpstr>
      <vt:lpstr>Arial Unicode MS</vt:lpstr>
      <vt:lpstr>Microsoft Sans Serif</vt:lpstr>
      <vt:lpstr>cmmi10</vt:lpstr>
      <vt:lpstr>Bookman Old Style</vt:lpstr>
      <vt:lpstr>Wingdings</vt:lpstr>
      <vt:lpstr>Calibri</vt:lpstr>
      <vt:lpstr>Office 테마</vt:lpstr>
      <vt:lpstr>Seminar</vt:lpstr>
      <vt:lpstr>1_Seminar</vt:lpstr>
      <vt:lpstr> Automated Unit Testing of Large Industrial Embedded Software using Concolic Testing</vt:lpstr>
      <vt:lpstr>Strong IT Industry in South Korea</vt:lpstr>
      <vt:lpstr>Summary of the Talk</vt:lpstr>
      <vt:lpstr>Contents</vt:lpstr>
      <vt:lpstr>Motivation</vt:lpstr>
      <vt:lpstr>Concolic Testing</vt:lpstr>
      <vt:lpstr>Industrial Experience w/ Concolic Testing </vt:lpstr>
      <vt:lpstr>Obstacles of Concolic Testing  for Industrial Embedded SW</vt:lpstr>
      <vt:lpstr>Solutions of CONBOL</vt:lpstr>
      <vt:lpstr>Overview of CONBOL</vt:lpstr>
      <vt:lpstr>Porting Module</vt:lpstr>
      <vt:lpstr>Unit Test Driver/Stub Generator(1/2)</vt:lpstr>
      <vt:lpstr>Unit Test Driver/Stub Generator(2/2)</vt:lpstr>
      <vt:lpstr>Pre-processor Module</vt:lpstr>
      <vt:lpstr>Unit-testing Strategy to Reduce False Alarms </vt:lpstr>
      <vt:lpstr>Inserting assert() Statements</vt:lpstr>
      <vt:lpstr>Scoring of Alarms (1/2)</vt:lpstr>
      <vt:lpstr>Scoring of Alarms (2/2) </vt:lpstr>
      <vt:lpstr>Inserting Constraints to Satisfy Pre-conditions</vt:lpstr>
      <vt:lpstr>Inserting Constraints to Satisfy Pre-conditions(1/3)</vt:lpstr>
      <vt:lpstr>Inserting Constraints to Satisfy Pre-conditions(3/3)</vt:lpstr>
      <vt:lpstr>Statistics of Project S</vt:lpstr>
      <vt:lpstr>Test Experiment Setting</vt:lpstr>
      <vt:lpstr>Results (1/2)</vt:lpstr>
      <vt:lpstr>Results (2/2)</vt:lpstr>
      <vt:lpstr>Recognition of Success of CONBOL  at Samsung Electronics</vt:lpstr>
      <vt:lpstr>Lessons Learned</vt:lpstr>
      <vt:lpstr>CON BRIO [ICSE2018]: Detecting 91% of target crash bugs on SIR and SPEC06 w/ 4.5 F/T alarm ratio  </vt:lpstr>
      <vt:lpstr>Conclusion</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Moonzoo Kim</dc:creator>
  <cp:lastModifiedBy>vpluslab1</cp:lastModifiedBy>
  <cp:revision>974</cp:revision>
  <cp:lastPrinted>2022-11-30T18:23:23Z</cp:lastPrinted>
  <dcterms:created xsi:type="dcterms:W3CDTF">2008-08-23T08:36:32Z</dcterms:created>
  <dcterms:modified xsi:type="dcterms:W3CDTF">2022-11-30T18:26:53Z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-1139279997</vt:i4>
  </property>
  <property fmtid="{D5CDD505-2E9C-101B-9397-08002B2CF9AE}" pid="3" name="_NewReviewCycle">
    <vt:lpwstr/>
  </property>
  <property fmtid="{D5CDD505-2E9C-101B-9397-08002B2CF9AE}" pid="4" name="_EmailSubject">
    <vt:lpwstr>ASE 2013 slides draft</vt:lpwstr>
  </property>
  <property fmtid="{D5CDD505-2E9C-101B-9397-08002B2CF9AE}" pid="5" name="_AuthorEmail">
    <vt:lpwstr>moonzoo@cs.kaist.ac.kr</vt:lpwstr>
  </property>
  <property fmtid="{D5CDD505-2E9C-101B-9397-08002B2CF9AE}" pid="6" name="_AuthorEmailDisplayName">
    <vt:lpwstr>Moonzoo Kim</vt:lpwstr>
  </property>
</Properties>
</file>