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2"/>
  </p:notesMasterIdLst>
  <p:sldIdLst>
    <p:sldId id="256" r:id="rId3"/>
    <p:sldId id="257" r:id="rId4"/>
    <p:sldId id="268" r:id="rId5"/>
    <p:sldId id="291" r:id="rId6"/>
    <p:sldId id="258" r:id="rId7"/>
    <p:sldId id="259" r:id="rId8"/>
    <p:sldId id="263" r:id="rId9"/>
    <p:sldId id="261" r:id="rId10"/>
    <p:sldId id="264" r:id="rId11"/>
    <p:sldId id="269" r:id="rId12"/>
    <p:sldId id="265" r:id="rId13"/>
    <p:sldId id="267" r:id="rId14"/>
    <p:sldId id="271" r:id="rId15"/>
    <p:sldId id="273" r:id="rId16"/>
    <p:sldId id="272" r:id="rId17"/>
    <p:sldId id="270" r:id="rId18"/>
    <p:sldId id="275" r:id="rId19"/>
    <p:sldId id="278" r:id="rId20"/>
    <p:sldId id="276" r:id="rId21"/>
    <p:sldId id="274" r:id="rId22"/>
    <p:sldId id="279" r:id="rId23"/>
    <p:sldId id="277" r:id="rId24"/>
    <p:sldId id="294" r:id="rId25"/>
    <p:sldId id="293" r:id="rId26"/>
    <p:sldId id="296" r:id="rId27"/>
    <p:sldId id="29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95" r:id="rId39"/>
    <p:sldId id="289" r:id="rId40"/>
    <p:sldId id="266" r:id="rId4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9" d="100"/>
          <a:sy n="159" d="100"/>
        </p:scale>
        <p:origin x="156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/>
          <a:lstStyle>
            <a:lvl1pPr algn="r">
              <a:defRPr sz="1200"/>
            </a:lvl1pPr>
          </a:lstStyle>
          <a:p>
            <a:fld id="{C7FD2924-D280-4505-BAC6-AD9B19A15CC3}" type="datetimeFigureOut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9" tIns="45720" rIns="91439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39" tIns="45720" rIns="91439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1439" tIns="45720" rIns="91439" bIns="45720" rtlCol="0" anchor="b"/>
          <a:lstStyle>
            <a:lvl1pPr algn="r">
              <a:defRPr sz="1200"/>
            </a:lvl1pPr>
          </a:lstStyle>
          <a:p>
            <a:fld id="{006801D2-EBE6-42D3-BD0D-EFDB94422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4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B033-409F-4DD7-9B05-7DB411F8F62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7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#0:</a:t>
            </a:r>
            <a:r>
              <a:rPr lang="en-US" altLang="ko-KR" baseline="0" dirty="0"/>
              <a:t> attribute groups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01D2-EBE6-42D3-BD0D-EFDB944223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1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030A-28C9-4AA6-9564-7355F2F06A57}" type="datetime1">
              <a:rPr lang="ko-KR" altLang="en-US" smtClean="0"/>
              <a:t>2023-04-15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7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2A64-17FC-4D1B-A4C5-869316C2C14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FC80-6EA7-47D6-BABE-A62610B56D28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4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2130425"/>
            <a:ext cx="6429420" cy="1470025"/>
          </a:xfrm>
        </p:spPr>
        <p:txBody>
          <a:bodyPr/>
          <a:lstStyle>
            <a:lvl1pPr>
              <a:defRPr sz="2800">
                <a:solidFill>
                  <a:srgbClr val="003399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042D-A2D0-47F1-BD09-2140B020721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143108" y="714356"/>
            <a:ext cx="5917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003399"/>
                </a:solidFill>
                <a:latin typeface="Arial"/>
              </a:rPr>
              <a:t>CS492B </a:t>
            </a:r>
            <a:br>
              <a:rPr lang="en-US" altLang="ko-KR" sz="2800" b="1" dirty="0">
                <a:solidFill>
                  <a:srgbClr val="003399"/>
                </a:solidFill>
                <a:latin typeface="Arial"/>
              </a:rPr>
            </a:br>
            <a:r>
              <a:rPr lang="en-US" altLang="ko-KR" sz="2800" b="1" dirty="0">
                <a:solidFill>
                  <a:srgbClr val="003399"/>
                </a:solidFill>
                <a:latin typeface="Arial"/>
              </a:rPr>
              <a:t>Analysis of Concurrent Programs</a:t>
            </a:r>
            <a:endParaRPr lang="ko-KR" altLang="en-US" sz="2800" b="1" dirty="0">
              <a:solidFill>
                <a:srgbClr val="003399"/>
              </a:solidFill>
              <a:latin typeface="Arial"/>
            </a:endParaRPr>
          </a:p>
        </p:txBody>
      </p:sp>
      <p:pic>
        <p:nvPicPr>
          <p:cNvPr id="9" name="Picture 8" descr="amd_barcelona_die_shot_medium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7224" y="714356"/>
            <a:ext cx="1296254" cy="12858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00034" y="714356"/>
            <a:ext cx="285752" cy="12858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8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4286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7150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0392-AD01-456F-8CCD-8F23BD5998B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500034" y="642918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56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536D-1753-4215-8DF9-C04AECA94CB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59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0649-3197-4FE3-A0A4-9A105BDBAE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46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23A6-BEE7-47D9-971B-9680AF85B67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30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341313"/>
            <a:ext cx="7648575" cy="831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90613" y="1314450"/>
            <a:ext cx="3376612" cy="4678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9625" y="1314450"/>
            <a:ext cx="3378200" cy="4678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828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1F8D562-3255-4B23-A99D-3F47AD6FE6D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2023-04-15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772400" y="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L24-</a:t>
            </a:r>
            <a:fld id="{D68BA281-C415-4EFF-BB7B-1F43A2FB4DF6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8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2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05B7-D8F1-4AB2-815F-B5764F6CE49F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3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A14C-B1E0-4FEF-A05F-72154AB14455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6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6CA7-359E-4B5D-91F3-6B3B9A5EED8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0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2C6A-3284-451C-BFBD-D3E6B47C2A82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7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0B8E-6B5C-4492-A32D-82C93727986C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3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ABBB-793D-4587-9055-908626D07AE3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8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26C1-F9FB-4935-B547-5805BAE95E9E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4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18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F68B58-71AB-438A-852A-D262459D036E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68512" y="6356350"/>
            <a:ext cx="620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812360" y="6356350"/>
            <a:ext cx="4251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172400" y="6381328"/>
            <a:ext cx="75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/37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5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0"/>
            <a:ext cx="8229600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AEC0A-512F-40E4-9D4F-982153B5361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Tutorial for LLVM Intermediate Representation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KAIST_뒷배경 흰색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58116" y="142852"/>
            <a:ext cx="1285884" cy="357190"/>
          </a:xfrm>
          <a:prstGeom prst="rect">
            <a:avLst/>
          </a:prstGeom>
        </p:spPr>
      </p:pic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428596" y="6643710"/>
            <a:ext cx="8229600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2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rgbClr val="0033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lvm.org/docs/Pass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496944" cy="1971650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Tutorial for LLVM Intermediate Representation 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31568"/>
            <a:ext cx="6400800" cy="120168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</a:t>
            </a:r>
            <a:r>
              <a:rPr lang="en-US" altLang="ko-KR" sz="3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Moonzoo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Kim</a:t>
            </a:r>
          </a:p>
          <a:p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 Dept., KAIST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7281-C594-49E1-931C-993FD6DEDE1F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6093296"/>
            <a:ext cx="871296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4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 altLang="ko-KR" dirty="0"/>
              <a:t>LLVM IR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8352928" cy="49685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RISC-like instruction set</a:t>
            </a:r>
          </a:p>
          <a:p>
            <a:pPr lvl="1"/>
            <a:r>
              <a:rPr lang="en-US" altLang="ko-KR" sz="2000" dirty="0"/>
              <a:t>Only 31 op-codes (types of instructions) exist</a:t>
            </a:r>
          </a:p>
          <a:p>
            <a:pPr lvl="1">
              <a:spcAft>
                <a:spcPts val="600"/>
              </a:spcAft>
            </a:pPr>
            <a:r>
              <a:rPr lang="en-US" altLang="ko-KR" sz="2000" dirty="0"/>
              <a:t>Most instructions (e.g. computational instructions) are in three-address form: one or two operands, and one result</a:t>
            </a:r>
          </a:p>
          <a:p>
            <a:r>
              <a:rPr lang="en-US" altLang="ko-KR" sz="2800" dirty="0"/>
              <a:t>Load/store architecture</a:t>
            </a:r>
          </a:p>
          <a:p>
            <a:pPr lvl="1"/>
            <a:r>
              <a:rPr lang="en-US" altLang="ko-KR" sz="2000" dirty="0"/>
              <a:t>Memory can be accessed via load/store instruction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/>
              <a:t>Computational instructions operate on registers</a:t>
            </a:r>
          </a:p>
          <a:p>
            <a:r>
              <a:rPr lang="en-US" altLang="ko-KR" sz="2800" dirty="0"/>
              <a:t>Infinite and typed </a:t>
            </a:r>
            <a:r>
              <a:rPr lang="en-US" altLang="ko-KR" sz="2800" i="1" dirty="0"/>
              <a:t>virtual registers</a:t>
            </a:r>
          </a:p>
          <a:p>
            <a:pPr lvl="1"/>
            <a:r>
              <a:rPr lang="en-US" altLang="ko-KR" sz="2000" dirty="0"/>
              <a:t>It is possible to declare a new register any point </a:t>
            </a:r>
            <a:br>
              <a:rPr lang="en-US" altLang="ko-KR" sz="2000" dirty="0"/>
            </a:br>
            <a:r>
              <a:rPr lang="en-US" altLang="ko-KR" sz="2000" dirty="0"/>
              <a:t>(the backend maps virtual registers to physical ones).</a:t>
            </a:r>
          </a:p>
          <a:p>
            <a:pPr lvl="1"/>
            <a:r>
              <a:rPr lang="en-US" altLang="ko-KR" sz="2000" dirty="0"/>
              <a:t>A register is declared with a primitive type (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 float, pointer)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C4C1D-8DC3-44B3-AE55-6B75A33AEA66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14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Static Single Assignment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5902" y="1484784"/>
            <a:ext cx="8616577" cy="276490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 SSA, each variable is assigned exactly once, and every variable is defined before its uses.</a:t>
            </a:r>
          </a:p>
          <a:p>
            <a:r>
              <a:rPr lang="en-US" altLang="ko-KR" sz="2400" dirty="0"/>
              <a:t>Conversion</a:t>
            </a:r>
          </a:p>
          <a:p>
            <a:pPr lvl="1"/>
            <a:r>
              <a:rPr lang="en-US" altLang="ko-KR" sz="2200" dirty="0"/>
              <a:t>For each definition, create a new version of the target variable (left-hand side) and replace the target variable with the new variable.</a:t>
            </a:r>
          </a:p>
          <a:p>
            <a:pPr lvl="1"/>
            <a:r>
              <a:rPr lang="en-US" altLang="ko-KR" sz="2200" dirty="0"/>
              <a:t>For each use, replace the original referred variable with the versioned variable reaching the use point.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1D5-4EB3-4E53-82A3-627CC477DA58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91680" y="4294795"/>
            <a:ext cx="259228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y + x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 +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0)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+ 1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128" y="4294795"/>
            <a:ext cx="259228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x1 = y0 + x0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y1 = x1 + y0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(y1 &gt; 0)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x2 = y1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x3 = y1 + 1 ;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923928" y="5069414"/>
            <a:ext cx="108012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7624" y="4293096"/>
            <a:ext cx="50405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4312146"/>
            <a:ext cx="50405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0889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Static Single Assignment (2/2)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68478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Use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altLang="ko-KR" sz="2400" dirty="0"/>
                  <a:t> function if two versions of a variable are reaching one use point at a joining basic block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𝜙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returns a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depending on which block was executed 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684784"/>
              </a:xfrm>
              <a:blipFill rotWithShape="0">
                <a:blip r:embed="rId2"/>
                <a:stretch>
                  <a:fillRect l="-963" t="-2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10FC-9C7E-448C-BCD2-92836878804D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03648" y="3429000"/>
            <a:ext cx="2592288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y + x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 +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0)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 = y + 1 ;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 – y 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24128" y="3429000"/>
                <a:ext cx="2592288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x1 = y0 + x0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y1 = x1 + y0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(y1 &gt; 0) 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x2 = y1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x3 = y1 + 1 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x4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33CC"/>
                        </a:solidFill>
                        <a:latin typeface="Cambria Math"/>
                        <a:cs typeface="Courier New" panose="02070309020205020404" pitchFamily="49" charset="0"/>
                      </a:rPr>
                      <m:t>𝜙</m:t>
                    </m:r>
                  </m:oMath>
                </a14:m>
                <a:r>
                  <a:rPr lang="en-US" altLang="ko-KR" sz="2000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(x2, x3);</a:t>
                </a:r>
              </a:p>
              <a:p>
                <a:pPr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US" altLang="ko-KR" sz="2000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y2 = x4 – y1 ;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429000"/>
                <a:ext cx="2592288" cy="2723823"/>
              </a:xfrm>
              <a:prstGeom prst="rect">
                <a:avLst/>
              </a:prstGeom>
              <a:blipFill rotWithShape="1">
                <a:blip r:embed="rId3"/>
                <a:stretch>
                  <a:fillRect l="-2588" t="-2242" b="-3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71600" y="3470816"/>
            <a:ext cx="50405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2080" y="3438525"/>
            <a:ext cx="50405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4029844" y="4149080"/>
            <a:ext cx="108012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Data Representations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600200"/>
            <a:ext cx="7632848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Primitive types</a:t>
            </a:r>
          </a:p>
          <a:p>
            <a:r>
              <a:rPr lang="en-US" altLang="ko-KR" sz="2800" dirty="0"/>
              <a:t>Constants</a:t>
            </a:r>
          </a:p>
          <a:p>
            <a:r>
              <a:rPr lang="en-US" altLang="ko-KR" sz="2800" dirty="0"/>
              <a:t>Registers (virtual registers)</a:t>
            </a:r>
          </a:p>
          <a:p>
            <a:r>
              <a:rPr lang="en-US" altLang="ko-KR" sz="2800" dirty="0"/>
              <a:t>Variables</a:t>
            </a:r>
          </a:p>
          <a:p>
            <a:pPr lvl="1"/>
            <a:r>
              <a:rPr lang="en-US" altLang="ko-KR" sz="2400" dirty="0"/>
              <a:t>local variables, heap variables, global variables</a:t>
            </a:r>
          </a:p>
          <a:p>
            <a:r>
              <a:rPr lang="en-US" altLang="ko-KR" sz="2800" dirty="0"/>
              <a:t>Load and store instructions</a:t>
            </a:r>
          </a:p>
          <a:p>
            <a:r>
              <a:rPr lang="en-US" altLang="ko-KR" sz="2800" dirty="0"/>
              <a:t>Aggregated types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60C5-5DE2-4F1D-A3CA-2B9C99772244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9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Primitive Types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Language independent primitive types with predefined sizes</a:t>
            </a:r>
          </a:p>
          <a:p>
            <a:pPr lvl="1"/>
            <a:r>
              <a:rPr lang="en-US" altLang="ko-KR" sz="2400" dirty="0"/>
              <a:t>void: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en-US" altLang="ko-KR" sz="20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 err="1"/>
              <a:t>bool</a:t>
            </a:r>
            <a:r>
              <a:rPr lang="en-US" altLang="ko-KR" sz="2400" dirty="0"/>
              <a:t>: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</a:p>
          <a:p>
            <a:pPr lvl="1"/>
            <a:r>
              <a:rPr lang="en-US" altLang="ko-KR" sz="2400" dirty="0"/>
              <a:t>integers:  </a:t>
            </a:r>
            <a:r>
              <a:rPr lang="en-US" altLang="ko-KR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  <a:r>
              <a:rPr lang="en-US" altLang="ko-KR" sz="2400" dirty="0"/>
              <a:t> where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2400" dirty="0"/>
              <a:t> is </a:t>
            </a:r>
            <a:r>
              <a:rPr lang="en-US" altLang="ko-KR" sz="2400" dirty="0">
                <a:solidFill>
                  <a:srgbClr val="0033CC"/>
                </a:solidFill>
              </a:rPr>
              <a:t>1 </a:t>
            </a:r>
            <a:r>
              <a:rPr lang="en-US" altLang="ko-KR" sz="2400" dirty="0"/>
              <a:t>to </a:t>
            </a:r>
            <a:r>
              <a:rPr lang="en-US" altLang="ko-KR" sz="2400" dirty="0">
                <a:solidFill>
                  <a:srgbClr val="0033CC"/>
                </a:solidFill>
              </a:rPr>
              <a:t>2</a:t>
            </a:r>
            <a:r>
              <a:rPr lang="en-US" altLang="ko-KR" sz="2400" baseline="30000" dirty="0">
                <a:solidFill>
                  <a:srgbClr val="0033CC"/>
                </a:solidFill>
              </a:rPr>
              <a:t>23</a:t>
            </a:r>
            <a:r>
              <a:rPr lang="en-US" altLang="ko-KR" sz="2400" dirty="0">
                <a:solidFill>
                  <a:srgbClr val="0033CC"/>
                </a:solidFill>
              </a:rPr>
              <a:t>-1 </a:t>
            </a:r>
            <a:br>
              <a:rPr lang="en-US" altLang="ko-KR" sz="2400" dirty="0">
                <a:solidFill>
                  <a:srgbClr val="0033CC"/>
                </a:solidFill>
              </a:rPr>
            </a:br>
            <a:r>
              <a:rPr lang="en-US" altLang="ko-KR" sz="2000" dirty="0"/>
              <a:t>		  e.g.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i16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i1942652</a:t>
            </a:r>
          </a:p>
          <a:p>
            <a:pPr lvl="1"/>
            <a:r>
              <a:rPr lang="en-US" altLang="ko-KR" sz="2400" dirty="0"/>
              <a:t>floating-point types:</a:t>
            </a:r>
            <a:br>
              <a:rPr lang="en-US" altLang="ko-KR" sz="2400" dirty="0"/>
            </a:b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half</a:t>
            </a:r>
            <a:r>
              <a:rPr lang="en-US" altLang="ko-KR" sz="2000" dirty="0"/>
              <a:t> (16-bit floating point value)</a:t>
            </a:r>
            <a:br>
              <a:rPr lang="en-US" altLang="ko-KR" sz="2000" dirty="0"/>
            </a:b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(32-bit floating point value)</a:t>
            </a:r>
            <a:br>
              <a:rPr lang="en-US" altLang="ko-KR" sz="2000" dirty="0"/>
            </a:br>
            <a:r>
              <a:rPr lang="en-US" altLang="ko-KR" sz="2400" dirty="0"/>
              <a:t>		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ko-KR" sz="2400" dirty="0"/>
              <a:t> </a:t>
            </a:r>
            <a:r>
              <a:rPr lang="en-US" altLang="ko-KR" sz="2000" dirty="0"/>
              <a:t>(64-bit floating point value)</a:t>
            </a:r>
          </a:p>
          <a:p>
            <a:endParaRPr lang="en-US" altLang="ko-KR" sz="1400" dirty="0"/>
          </a:p>
          <a:p>
            <a:r>
              <a:rPr lang="en-US" altLang="ko-KR" sz="2400" dirty="0"/>
              <a:t>Pointer type is a form of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&lt;type&gt;*</a:t>
            </a:r>
            <a:r>
              <a:rPr lang="en-US" altLang="ko-KR" sz="2400" dirty="0"/>
              <a:t> </a:t>
            </a:r>
            <a:r>
              <a:rPr lang="en-US" altLang="ko-KR" sz="2000" dirty="0"/>
              <a:t>(e.g. 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2000" dirty="0"/>
              <a:t>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(i32*)*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14E7-2A19-42D3-9611-ED78C0C865B8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Constants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578" y="1600200"/>
            <a:ext cx="8435280" cy="45259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ko-KR" sz="2800" dirty="0"/>
              <a:t>Boolean (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2800" dirty="0"/>
              <a:t>):  </a:t>
            </a:r>
            <a:r>
              <a:rPr lang="en-US" altLang="ko-KR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2800" dirty="0">
                <a:solidFill>
                  <a:srgbClr val="0033CC"/>
                </a:solidFill>
              </a:rPr>
              <a:t> </a:t>
            </a:r>
            <a:r>
              <a:rPr lang="en-US" altLang="ko-KR" sz="2800" dirty="0"/>
              <a:t>and </a:t>
            </a:r>
            <a:r>
              <a:rPr lang="en-US" altLang="ko-KR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ko-KR" sz="2800" dirty="0">
                <a:solidFill>
                  <a:srgbClr val="0033CC"/>
                </a:solidFill>
              </a:rPr>
              <a:t> </a:t>
            </a:r>
          </a:p>
          <a:p>
            <a:pPr>
              <a:spcBef>
                <a:spcPts val="2400"/>
              </a:spcBef>
            </a:pPr>
            <a:r>
              <a:rPr lang="en-US" altLang="ko-KR" sz="2800" dirty="0"/>
              <a:t>Integer: standard integers including negative numbers</a:t>
            </a:r>
          </a:p>
          <a:p>
            <a:pPr>
              <a:spcBef>
                <a:spcPts val="2400"/>
              </a:spcBef>
            </a:pPr>
            <a:r>
              <a:rPr lang="en-US" altLang="ko-KR" sz="2800" dirty="0"/>
              <a:t>Floating point: decimal notation, exponential notation, or hexadecimal notation (IEEE754 Std.)</a:t>
            </a:r>
          </a:p>
          <a:p>
            <a:pPr>
              <a:spcBef>
                <a:spcPts val="2400"/>
              </a:spcBef>
            </a:pPr>
            <a:r>
              <a:rPr lang="en-US" altLang="ko-KR" sz="2800" dirty="0"/>
              <a:t>Pointer: </a:t>
            </a:r>
            <a:r>
              <a:rPr lang="en-US" altLang="ko-KR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2800" dirty="0">
                <a:cs typeface="Courier New" panose="02070309020205020404" pitchFamily="49" charset="0"/>
              </a:rPr>
              <a:t> is treated as a special value</a:t>
            </a:r>
            <a:endParaRPr lang="ko-KR" altLang="en-US" sz="2800" dirty="0"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0FD3-2CBF-4CD1-9910-09BECA7471ED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6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Registers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637111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Identifier syntax</a:t>
            </a:r>
          </a:p>
          <a:p>
            <a:pPr lvl="1"/>
            <a:r>
              <a:rPr lang="en-US" altLang="ko-KR" sz="2400" dirty="0"/>
              <a:t>Named registers: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[%][a-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-Z$._][a-zA-Z$._0-9]*</a:t>
            </a:r>
          </a:p>
          <a:p>
            <a:pPr lvl="1"/>
            <a:r>
              <a:rPr lang="en-US" altLang="ko-KR" sz="2400" dirty="0"/>
              <a:t>Unnamed registers: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[%][0-9][0-9]*</a:t>
            </a:r>
          </a:p>
          <a:p>
            <a:pPr lvl="1"/>
            <a:endParaRPr lang="en-US" altLang="ko-KR" sz="1100" dirty="0">
              <a:solidFill>
                <a:srgbClr val="0033CC"/>
              </a:solidFill>
            </a:endParaRPr>
          </a:p>
          <a:p>
            <a:r>
              <a:rPr lang="en-US" altLang="ko-KR" sz="2800" dirty="0"/>
              <a:t>A register has a function-level scope.</a:t>
            </a:r>
          </a:p>
          <a:p>
            <a:pPr lvl="1"/>
            <a:r>
              <a:rPr lang="en-US" altLang="ko-KR" sz="2400" dirty="0"/>
              <a:t>Two registers in different functions may have the same identifier</a:t>
            </a:r>
          </a:p>
          <a:p>
            <a:pPr lvl="1"/>
            <a:endParaRPr lang="en-US" altLang="ko-KR" sz="1200" dirty="0"/>
          </a:p>
          <a:p>
            <a:r>
              <a:rPr lang="en-US" altLang="ko-KR" sz="2800" dirty="0"/>
              <a:t>A register is assigned for a particular type and a value at its first (and the only) definition</a:t>
            </a:r>
            <a:endParaRPr lang="ko-KR" altLang="en-US" sz="2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8E35-5020-4556-B7D5-014EC4FE70CC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6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496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Variables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2400" dirty="0"/>
              <a:t>In LLVM, all addressable objects (“</a:t>
            </a:r>
            <a:r>
              <a:rPr lang="en-US" altLang="ko-KR" sz="2400" dirty="0" err="1"/>
              <a:t>lvalues</a:t>
            </a:r>
            <a:r>
              <a:rPr lang="en-US" altLang="ko-KR" sz="2400" dirty="0"/>
              <a:t>”) are explicitly allocated.</a:t>
            </a:r>
          </a:p>
          <a:p>
            <a:pPr>
              <a:spcBef>
                <a:spcPts val="0"/>
              </a:spcBef>
            </a:pPr>
            <a:endParaRPr lang="en-US" altLang="ko-KR" sz="14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Global variables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Each variable has a global scope symbol that points to the memory address of the object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Variable identifier: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[@][a-</a:t>
            </a:r>
            <a:r>
              <a:rPr lang="en-US" altLang="ko-KR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-Z$._][a-zA-Z$._0-9]*</a:t>
            </a:r>
            <a:endParaRPr lang="en-US" altLang="ko-KR" sz="2400" dirty="0"/>
          </a:p>
          <a:p>
            <a:pPr>
              <a:spcBef>
                <a:spcPts val="0"/>
              </a:spcBef>
            </a:pPr>
            <a:endParaRPr lang="en-US" altLang="ko-KR" sz="14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Local variables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The 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2000" dirty="0"/>
              <a:t> </a:t>
            </a:r>
            <a:r>
              <a:rPr lang="en-US" altLang="ko-KR" sz="2400" dirty="0"/>
              <a:t>instruction allocates memory in the stack frame.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 err="1"/>
              <a:t>Deallocated</a:t>
            </a:r>
            <a:r>
              <a:rPr lang="en-US" altLang="ko-KR" sz="2400" dirty="0"/>
              <a:t> automatically if the function returns.</a:t>
            </a:r>
          </a:p>
          <a:p>
            <a:pPr>
              <a:spcBef>
                <a:spcPts val="0"/>
              </a:spcBef>
            </a:pPr>
            <a:endParaRPr lang="en-US" altLang="ko-KR" sz="16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Heap variables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The 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sz="2400" dirty="0"/>
              <a:t> function call allocates memory on the heap.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/>
              <a:t>The </a:t>
            </a:r>
            <a:r>
              <a:rPr lang="en-US" altLang="ko-K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altLang="ko-KR" sz="2400" dirty="0"/>
              <a:t> function call frees the memory allocated by </a:t>
            </a:r>
            <a:r>
              <a:rPr lang="en-US" altLang="ko-K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3FFF-ADC3-4DBF-AD15-A00414FAE676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8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Load and Store Instructions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332012"/>
            <a:ext cx="4252317" cy="375317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Load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&lt;result&gt;=load &lt;type&gt;* &lt;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altLang="ko-KR" sz="2000" dirty="0"/>
              <a:t>result: the target register</a:t>
            </a:r>
          </a:p>
          <a:p>
            <a:pPr lvl="1"/>
            <a:r>
              <a:rPr lang="en-US" altLang="ko-KR" sz="2000" dirty="0"/>
              <a:t>type: the type of the data</a:t>
            </a:r>
            <a:br>
              <a:rPr lang="en-US" altLang="ko-KR" sz="2000" dirty="0"/>
            </a:br>
            <a:r>
              <a:rPr lang="en-US" altLang="ko-KR" sz="2000" dirty="0"/>
              <a:t> (a pointer type)</a:t>
            </a:r>
          </a:p>
          <a:p>
            <a:pPr lvl="1"/>
            <a:r>
              <a:rPr lang="en-US" altLang="ko-KR" sz="2000" dirty="0" err="1"/>
              <a:t>ptr</a:t>
            </a:r>
            <a:r>
              <a:rPr lang="en-US" altLang="ko-KR" sz="2000" dirty="0"/>
              <a:t>: the register that has the address of the data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81932"/>
              </p:ext>
            </p:extLst>
          </p:nvPr>
        </p:nvGraphicFramePr>
        <p:xfrm>
          <a:off x="1475656" y="4186768"/>
          <a:ext cx="182386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0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6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4361309" y="1268761"/>
            <a:ext cx="4891211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Store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 &lt;type&gt; &lt;value&gt;,&lt;type&gt;* &lt;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en-US" altLang="ko-KR" sz="2000" dirty="0"/>
              <a:t>type: the type of the value</a:t>
            </a:r>
          </a:p>
          <a:p>
            <a:pPr lvl="1"/>
            <a:r>
              <a:rPr lang="en-US" altLang="ko-KR" sz="2000" dirty="0"/>
              <a:t>value: either a constant or a register that holds the value</a:t>
            </a:r>
          </a:p>
          <a:p>
            <a:pPr lvl="1"/>
            <a:r>
              <a:rPr lang="en-US" altLang="ko-KR" sz="2000" dirty="0" err="1"/>
              <a:t>ptr</a:t>
            </a:r>
            <a:r>
              <a:rPr lang="en-US" altLang="ko-KR" sz="2000" dirty="0"/>
              <a:t>: the register that has the address where the data should be stored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644008" y="4174058"/>
            <a:ext cx="3600400" cy="1631206"/>
            <a:chOff x="5364088" y="4725144"/>
            <a:chExt cx="2448272" cy="1631206"/>
          </a:xfrm>
        </p:grpSpPr>
        <p:sp>
          <p:nvSpPr>
            <p:cNvPr id="9" name="직사각형 8"/>
            <p:cNvSpPr/>
            <p:nvPr/>
          </p:nvSpPr>
          <p:spPr>
            <a:xfrm>
              <a:off x="5364088" y="4725144"/>
              <a:ext cx="2448272" cy="1631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80112" y="5373216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49604" y="5373216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80112" y="5877272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49604" y="5877272"/>
              <a:ext cx="38596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%y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/>
            <p:cNvCxnSpPr>
              <a:endCxn id="15" idx="3"/>
            </p:cNvCxnSpPr>
            <p:nvPr/>
          </p:nvCxnSpPr>
          <p:spPr>
            <a:xfrm flipH="1">
              <a:off x="6435567" y="6057292"/>
              <a:ext cx="299553" cy="0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436096" y="4859868"/>
              <a:ext cx="1243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Virtual registers</a:t>
              </a:r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21122" y="3779748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endCxn id="14" idx="1"/>
          </p:cNvCxnSpPr>
          <p:nvPr/>
        </p:nvCxnSpPr>
        <p:spPr>
          <a:xfrm>
            <a:off x="2987824" y="5182170"/>
            <a:ext cx="1973867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35896" y="5003884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load 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5" idx="2"/>
          </p:cNvCxnSpPr>
          <p:nvPr/>
        </p:nvCxnSpPr>
        <p:spPr>
          <a:xfrm flipH="1">
            <a:off x="2987824" y="5686226"/>
            <a:ext cx="2948093" cy="11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5896" y="5733256"/>
            <a:ext cx="70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store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6219712" y="4977206"/>
            <a:ext cx="440519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6883180" y="4880220"/>
            <a:ext cx="1073196" cy="709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36343" y="3789040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CPU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7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Variable Example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96" y="1574790"/>
            <a:ext cx="39794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1 #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2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3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g = 0 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4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5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6 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7 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8  p=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9  free(p);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10 }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9409" y="1556792"/>
            <a:ext cx="4716016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  </a:t>
            </a:r>
            <a:r>
              <a:rPr lang="en-US" altLang="ko-KR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global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8 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#0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457200" indent="-457200">
              <a:buAutoNum type="arabicPlain" startAt="10"/>
            </a:pP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4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12 %p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8</a:t>
            </a:r>
          </a:p>
          <a:p>
            <a:endParaRPr lang="en-US" altLang="ko-K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noalias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4)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bitcast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align 8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i32**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 8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16474" y="2492896"/>
            <a:ext cx="81151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7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13792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Motivation for Learning LLVM Low-level Language (i.e., Handling Intermediate Representation)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783357"/>
            <a:ext cx="9144000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800"/>
              </a:spcBef>
            </a:pPr>
            <a:r>
              <a:rPr lang="en-US" altLang="ko-KR" sz="2800" dirty="0"/>
              <a:t>Biologists know how to </a:t>
            </a:r>
            <a:r>
              <a:rPr lang="en-US" altLang="ko-KR" sz="2800" b="1" u="sng" dirty="0"/>
              <a:t>analyze</a:t>
            </a:r>
            <a:r>
              <a:rPr lang="en-US" altLang="ko-KR" sz="2800" dirty="0"/>
              <a:t> laboratory mice.  In addition, they know how to </a:t>
            </a:r>
            <a:r>
              <a:rPr lang="en-US" altLang="ko-KR" sz="2800" b="1" u="sng" dirty="0"/>
              <a:t>modify</a:t>
            </a:r>
            <a:r>
              <a:rPr lang="en-US" altLang="ko-KR" sz="2800" dirty="0"/>
              <a:t> the mice by applying new medicine or artificial organ</a:t>
            </a:r>
            <a:endParaRPr lang="ko-KR" altLang="en-US" sz="2400" dirty="0"/>
          </a:p>
          <a:p>
            <a:pPr>
              <a:spcBef>
                <a:spcPts val="1800"/>
              </a:spcBef>
            </a:pPr>
            <a:r>
              <a:rPr lang="en-US" altLang="ko-KR" sz="2800" dirty="0"/>
              <a:t>Mechanical engineers know how to analyze and modify mechanical products using CAD </a:t>
            </a:r>
            <a:r>
              <a:rPr lang="en-US" altLang="ko-KR" sz="2800" b="1" u="sng" dirty="0"/>
              <a:t>tools</a:t>
            </a:r>
            <a:r>
              <a:rPr lang="en-US" altLang="ko-KR" sz="2800" dirty="0"/>
              <a:t>. </a:t>
            </a:r>
            <a:endParaRPr lang="en-US" altLang="ko-KR" sz="2800" b="1" u="sng" dirty="0"/>
          </a:p>
          <a:p>
            <a:pPr>
              <a:spcBef>
                <a:spcPts val="1800"/>
              </a:spcBef>
            </a:pPr>
            <a:r>
              <a:rPr lang="en-US" altLang="ko-KR" sz="2800" dirty="0"/>
              <a:t>Software engineers also have to know how to analyze and modify software code which is far more complex than any engineering product.  Thus, software analysis/modification requires </a:t>
            </a:r>
            <a:r>
              <a:rPr lang="en-US" altLang="ko-KR" sz="2800" b="1" u="sng" dirty="0"/>
              <a:t>automated analysis tools. </a:t>
            </a:r>
          </a:p>
          <a:p>
            <a:pPr lvl="1">
              <a:spcBef>
                <a:spcPts val="1800"/>
              </a:spcBef>
            </a:pPr>
            <a:r>
              <a:rPr lang="en-US" altLang="ko-KR" sz="2400" dirty="0"/>
              <a:t>Using source level analysis framework (e.g., Clang, C Intermediate Language (CIL), EDG parser)</a:t>
            </a:r>
          </a:p>
          <a:p>
            <a:pPr lvl="1">
              <a:spcBef>
                <a:spcPts val="1800"/>
              </a:spcBef>
            </a:pPr>
            <a:r>
              <a:rPr lang="en-US" altLang="ko-KR" sz="2400" dirty="0"/>
              <a:t>Using low-level intermediate representation (IR) analysis framework (e.g., LLVM IR)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A7DB-55D9-4729-85D7-E7D6C30D80C4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Aggregate Types and Function Type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486" y="1600200"/>
            <a:ext cx="8660010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Array: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[&lt;# of elements&gt; x &lt;type&gt;] </a:t>
            </a:r>
          </a:p>
          <a:p>
            <a:pPr lvl="1"/>
            <a:r>
              <a:rPr lang="en-US" altLang="ko-KR" sz="2000" dirty="0"/>
              <a:t>Single dimensional array ex: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[40 x i32]</a:t>
            </a:r>
            <a:r>
              <a:rPr lang="en-US" altLang="ko-KR" sz="1800" dirty="0"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[4 x i8]</a:t>
            </a:r>
          </a:p>
          <a:p>
            <a:pPr lvl="1"/>
            <a:r>
              <a:rPr lang="en-US" altLang="ko-KR" sz="2000" dirty="0"/>
              <a:t>Multi dimensional array ex: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[3 x [4 x i8]]</a:t>
            </a:r>
            <a:r>
              <a:rPr lang="en-US" altLang="ko-KR" sz="1800" dirty="0"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[12 x [10 x float]]</a:t>
            </a:r>
            <a:endParaRPr lang="en-US" altLang="ko-K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sz="2400" dirty="0"/>
          </a:p>
          <a:p>
            <a:r>
              <a:rPr lang="en-US" altLang="ko-KR" sz="2400" dirty="0"/>
              <a:t>Structure: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{&lt;a list of types&gt;}</a:t>
            </a:r>
          </a:p>
          <a:p>
            <a:pPr lvl="1"/>
            <a:r>
              <a:rPr lang="en-US" altLang="ko-KR" sz="2000" dirty="0"/>
              <a:t>E.g.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type{ i32, i32, i32 }</a:t>
            </a:r>
            <a:r>
              <a:rPr lang="en-US" altLang="ko-KR" sz="2000" dirty="0"/>
              <a:t>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type{ i8, i32 }</a:t>
            </a:r>
          </a:p>
          <a:p>
            <a:pPr lvl="1"/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>
                <a:cs typeface="Courier New" panose="02070309020205020404" pitchFamily="49" charset="0"/>
              </a:rPr>
              <a:t>Function:</a:t>
            </a:r>
            <a:r>
              <a:rPr lang="en-US" altLang="ko-KR" sz="2200" b="1" dirty="0">
                <a:solidFill>
                  <a:srgbClr val="0033CC"/>
                </a:solidFill>
                <a:cs typeface="Courier New" panose="02070309020205020404" pitchFamily="49" charset="0"/>
              </a:rPr>
              <a:t>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&lt;return type&gt; (a list of parameter types)</a:t>
            </a:r>
          </a:p>
          <a:p>
            <a:pPr lvl="1"/>
            <a:r>
              <a:rPr lang="en-US" altLang="ko-KR" sz="2000" dirty="0">
                <a:cs typeface="Courier New" panose="02070309020205020404" pitchFamily="49" charset="0"/>
              </a:rPr>
              <a:t>E.g.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i32 (i32)</a:t>
            </a:r>
            <a:r>
              <a:rPr lang="en-US" altLang="ko-KR" sz="2000" dirty="0">
                <a:cs typeface="Courier New" panose="02070309020205020404" pitchFamily="49" charset="0"/>
              </a:rPr>
              <a:t>,  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 (i16, i32*)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C4F5-BB8F-4185-A285-1182BDFFE680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9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3600" dirty="0"/>
              <a:t> Instruction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 memory in an aggregate type variable can be accessed by </a:t>
            </a:r>
            <a:r>
              <a:rPr lang="en-US" altLang="ko-K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2400" dirty="0"/>
              <a:t>/</a:t>
            </a:r>
            <a:r>
              <a:rPr lang="en-US" altLang="ko-K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2400" dirty="0"/>
              <a:t> instruction and </a:t>
            </a:r>
            <a:r>
              <a:rPr lang="en-US" altLang="ko-K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400" dirty="0"/>
              <a:t> instruction that obtains the pointer to the element.</a:t>
            </a:r>
          </a:p>
          <a:p>
            <a:endParaRPr lang="en-US" altLang="ko-KR" sz="1600" dirty="0"/>
          </a:p>
          <a:p>
            <a:r>
              <a:rPr lang="en-US" altLang="ko-KR" sz="2400" dirty="0"/>
              <a:t>Syntax: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&lt;res&gt; = 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&gt;*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ptrval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&gt;{,&lt;t&gt;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&gt;}*</a:t>
            </a:r>
          </a:p>
          <a:p>
            <a:pPr lvl="2"/>
            <a:r>
              <a:rPr lang="en-US" altLang="ko-KR" sz="2000" dirty="0">
                <a:cs typeface="Courier New" panose="02070309020205020404" pitchFamily="49" charset="0"/>
              </a:rPr>
              <a:t>res: the target register</a:t>
            </a:r>
          </a:p>
          <a:p>
            <a:pPr lvl="2"/>
            <a:r>
              <a:rPr lang="en-US" altLang="ko-KR" sz="2000" dirty="0" err="1">
                <a:cs typeface="Courier New" panose="02070309020205020404" pitchFamily="49" charset="0"/>
              </a:rPr>
              <a:t>pty</a:t>
            </a:r>
            <a:r>
              <a:rPr lang="en-US" altLang="ko-KR" sz="2000" dirty="0">
                <a:cs typeface="Courier New" panose="02070309020205020404" pitchFamily="49" charset="0"/>
              </a:rPr>
              <a:t>: the register that defines the aggregate type</a:t>
            </a:r>
          </a:p>
          <a:p>
            <a:pPr lvl="2"/>
            <a:r>
              <a:rPr lang="en-US" altLang="ko-KR" sz="2000" dirty="0" err="1">
                <a:cs typeface="Courier New" panose="02070309020205020404" pitchFamily="49" charset="0"/>
              </a:rPr>
              <a:t>ptrval</a:t>
            </a:r>
            <a:r>
              <a:rPr lang="en-US" altLang="ko-KR" sz="2000" dirty="0">
                <a:cs typeface="Courier New" panose="02070309020205020404" pitchFamily="49" charset="0"/>
              </a:rPr>
              <a:t>: the register that points to the data variable</a:t>
            </a:r>
          </a:p>
          <a:p>
            <a:pPr lvl="2"/>
            <a:r>
              <a:rPr lang="en-US" altLang="ko-KR" sz="2000" dirty="0">
                <a:cs typeface="Courier New" panose="02070309020205020404" pitchFamily="49" charset="0"/>
              </a:rPr>
              <a:t>t: the type of index</a:t>
            </a:r>
          </a:p>
          <a:p>
            <a:pPr lvl="2"/>
            <a:r>
              <a:rPr lang="en-US" altLang="ko-KR" sz="2000" dirty="0" err="1">
                <a:cs typeface="Courier New" panose="02070309020205020404" pitchFamily="49" charset="0"/>
              </a:rPr>
              <a:t>idx</a:t>
            </a:r>
            <a:r>
              <a:rPr lang="en-US" altLang="ko-KR" sz="2000" dirty="0">
                <a:cs typeface="Courier New" panose="02070309020205020404" pitchFamily="49" charset="0"/>
              </a:rPr>
              <a:t>: the index value</a:t>
            </a:r>
          </a:p>
          <a:p>
            <a:pPr lvl="2"/>
            <a:endParaRPr lang="ko-KR" alt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65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Aggregate Type Example 1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378" y="1647850"/>
            <a:ext cx="3585542" cy="35569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second;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pair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384551" y="1647850"/>
            <a:ext cx="4752528" cy="4373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@main()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entry: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[10 x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arrayidx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endParaRPr lang="en-US" altLang="ko-K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[10 x i32]*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%arr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arrayidx</a:t>
            </a:r>
            <a:b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2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store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043561" y="1653183"/>
            <a:ext cx="720080" cy="4373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059832" y="1772816"/>
            <a:ext cx="81151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647850"/>
            <a:ext cx="2808312" cy="120508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89393" y="1589062"/>
            <a:ext cx="4975095" cy="42237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1520" y="3012819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95936" y="2222116"/>
            <a:ext cx="4975095" cy="562183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1520" y="3284984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95935" y="2743424"/>
            <a:ext cx="49750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95936" y="3022403"/>
            <a:ext cx="49750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95936" y="3573016"/>
            <a:ext cx="4975095" cy="108012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95936" y="4725144"/>
            <a:ext cx="4975095" cy="108012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1520" y="3573016"/>
            <a:ext cx="2808312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6210" y="4119775"/>
            <a:ext cx="1310098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67744" y="4123202"/>
            <a:ext cx="984295" cy="31733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0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Aggregate Type Example 1 (2/2)</a:t>
            </a:r>
            <a:endParaRPr lang="ko-KR" altLang="en-US" sz="36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32048" y="1556792"/>
            <a:ext cx="8460432" cy="23762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struct.pair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b="1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/>
              <a:t>1. The first operand of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cs typeface="Courier New" panose="02070309020205020404" pitchFamily="49" charset="0"/>
              </a:rPr>
              <a:t>(e.g.,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2000" dirty="0">
                <a:cs typeface="Courier New" panose="02070309020205020404" pitchFamily="49" charset="0"/>
              </a:rPr>
              <a:t>)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is a pointer to a data structure.</a:t>
            </a:r>
          </a:p>
          <a:p>
            <a:pPr marL="0" indent="0">
              <a:buNone/>
            </a:pPr>
            <a:r>
              <a:rPr lang="en-US" altLang="ko-KR" sz="2000" dirty="0"/>
              <a:t>2. An element of an aggregate data structure must be accessed by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2000" dirty="0"/>
              <a:t> with a pointer (e.g.,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2000" dirty="0"/>
              <a:t>) and </a:t>
            </a:r>
            <a:r>
              <a:rPr lang="en-US" altLang="ko-KR" sz="2000" u="sng" dirty="0"/>
              <a:t>an offset index</a:t>
            </a:r>
            <a:r>
              <a:rPr lang="en-US" altLang="ko-KR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en-US" altLang="ko-KR" sz="1800" dirty="0"/>
              <a:t>(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a.first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ko-KR" sz="1800" dirty="0"/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(&amp;a)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.first</a:t>
            </a:r>
            <a:r>
              <a:rPr lang="en-US" altLang="ko-KR" sz="1800" dirty="0">
                <a:ea typeface="바탕" panose="02030600000101010101" pitchFamily="18" charset="-127"/>
                <a:cs typeface="Courier New" panose="02070309020205020404" pitchFamily="49" charset="0"/>
              </a:rPr>
              <a:t>, and/or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(&amp;a)-&gt;first == (&amp;a)</a:t>
            </a:r>
            <a:r>
              <a:rPr lang="en-US" altLang="ko-KR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.first)</a:t>
            </a:r>
            <a:endParaRPr lang="ko-KR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432048" y="4077072"/>
            <a:ext cx="2880320" cy="26444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point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point* p;};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point s, 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=&amp;s1; // (&amp;s)[0].p=&amp;s1;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)-&gt;x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3419872" y="4077072"/>
            <a:ext cx="5472608" cy="26444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type { i32,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define i32 @main() #0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%s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%s1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=&amp;s1;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%p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%s, i32 0, i32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store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%s1,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** %p,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// (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)-&gt;x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%p1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%s, i32 0, i32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%0 = load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** %p1, align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%x = 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altLang="ko-K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struct.point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%0, i32 0, i32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store i32 0, i32* %x, align 4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ret i32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2669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ko-KR" dirty="0"/>
              <a:t>Aggregate Type Example 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1" y="1412776"/>
            <a:ext cx="3623510" cy="36557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24" y="1427417"/>
            <a:ext cx="4590604" cy="33254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1680" y="5589240"/>
            <a:ext cx="143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pointer </a:t>
            </a:r>
            <a:br>
              <a:rPr lang="en-US" altLang="ko-KR" dirty="0"/>
            </a:br>
            <a:r>
              <a:rPr lang="en-US" altLang="ko-KR" dirty="0"/>
              <a:t>parameter s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68315" y="5301208"/>
            <a:ext cx="864096" cy="3970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5" idx="1"/>
          </p:cNvCxnSpPr>
          <p:nvPr/>
        </p:nvCxnSpPr>
        <p:spPr>
          <a:xfrm flipV="1">
            <a:off x="3104219" y="5499722"/>
            <a:ext cx="864096" cy="37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968315" y="6165304"/>
            <a:ext cx="864096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>
            <a:off x="3112575" y="6010445"/>
            <a:ext cx="855740" cy="4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351915">
            <a:off x="2989348" y="547600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index 0</a:t>
            </a:r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3896307" y="500388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(s)[0]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96307" y="579597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(s)[1]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282682">
            <a:off x="3061384" y="615752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index 1</a:t>
            </a:r>
            <a:endParaRPr lang="ko-KR" altLang="en-US" sz="1400"/>
          </a:p>
        </p:txBody>
      </p:sp>
      <p:sp>
        <p:nvSpPr>
          <p:cNvPr id="21" name="직사각형 20"/>
          <p:cNvSpPr/>
          <p:nvPr/>
        </p:nvSpPr>
        <p:spPr>
          <a:xfrm>
            <a:off x="4067944" y="6237311"/>
            <a:ext cx="675693" cy="3950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45378" y="6320163"/>
            <a:ext cx="498630" cy="2144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2" idx="1"/>
            <a:endCxn id="22" idx="3"/>
          </p:cNvCxnSpPr>
          <p:nvPr/>
        </p:nvCxnSpPr>
        <p:spPr>
          <a:xfrm>
            <a:off x="4145378" y="6427400"/>
            <a:ext cx="4986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2" idx="0"/>
            <a:endCxn id="22" idx="2"/>
          </p:cNvCxnSpPr>
          <p:nvPr/>
        </p:nvCxnSpPr>
        <p:spPr>
          <a:xfrm>
            <a:off x="4394693" y="6320163"/>
            <a:ext cx="0" cy="2144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458512" y="6417412"/>
            <a:ext cx="79113" cy="826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40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Aggregate Type Example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global { [10 x i32] }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%idx1=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0,i32 0,i64 1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%idx2=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1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idx1</a:t>
            </a:r>
            <a:r>
              <a:rPr lang="en-US" altLang="ko-KR" dirty="0"/>
              <a:t> computes the address of the 2</a:t>
            </a:r>
            <a:r>
              <a:rPr lang="en-US" altLang="ko-KR" baseline="30000" dirty="0"/>
              <a:t>nd</a:t>
            </a:r>
            <a:r>
              <a:rPr lang="en-US" altLang="ko-KR" dirty="0"/>
              <a:t> integer in the array that is in the structure in %</a:t>
            </a:r>
            <a:r>
              <a:rPr lang="en-US" altLang="ko-KR" dirty="0" err="1"/>
              <a:t>MyVar</a:t>
            </a:r>
            <a:r>
              <a:rPr lang="en-US" altLang="ko-KR" dirty="0"/>
              <a:t>, that is MyVar+4. </a:t>
            </a:r>
          </a:p>
          <a:p>
            <a:pPr lvl="1"/>
            <a:r>
              <a:rPr lang="en-US" altLang="ko-KR" dirty="0"/>
              <a:t>The type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idx1</a:t>
            </a:r>
            <a:r>
              <a:rPr lang="en-US" altLang="ko-KR" dirty="0"/>
              <a:t> is i32*. 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idx2</a:t>
            </a:r>
            <a:r>
              <a:rPr lang="en-US" altLang="ko-KR" dirty="0"/>
              <a:t> computes the address of the next structure after %</a:t>
            </a:r>
            <a:r>
              <a:rPr lang="en-US" altLang="ko-KR" dirty="0" err="1"/>
              <a:t>MyVar</a:t>
            </a:r>
            <a:r>
              <a:rPr lang="en-US" altLang="ko-KR" dirty="0"/>
              <a:t>. The value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idx2 </a:t>
            </a:r>
            <a:r>
              <a:rPr lang="en-US" altLang="ko-KR" dirty="0"/>
              <a:t>is </a:t>
            </a:r>
            <a:r>
              <a:rPr lang="en-US" altLang="ko-KR" dirty="0" err="1"/>
              <a:t>MyVar</a:t>
            </a:r>
            <a:r>
              <a:rPr lang="en-US" altLang="ko-KR" dirty="0"/>
              <a:t> + 40 because it indexes past the ten 4-byte integers in </a:t>
            </a:r>
            <a:r>
              <a:rPr lang="en-US" altLang="ko-KR" dirty="0" err="1"/>
              <a:t>MyVar</a:t>
            </a:r>
            <a:r>
              <a:rPr lang="en-US" altLang="ko-KR" dirty="0"/>
              <a:t>.  </a:t>
            </a:r>
          </a:p>
          <a:p>
            <a:pPr lvl="1"/>
            <a:r>
              <a:rPr lang="en-US" altLang="ko-KR" dirty="0"/>
              <a:t> The type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idx2 </a:t>
            </a:r>
            <a:r>
              <a:rPr lang="en-US" altLang="ko-KR" dirty="0"/>
              <a:t>is { [10 x i32] }*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84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Aggregate Type Example 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global { [10 x i32] }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%idx1=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1,i32 0,i64 0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%idx2=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{[10xi32]},{[10xi32]}* %MyVar,i64 1</a:t>
            </a:r>
          </a:p>
          <a:p>
            <a:r>
              <a:rPr lang="en-US" altLang="ko-KR" dirty="0"/>
              <a:t>The value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%idx1</a:t>
            </a:r>
            <a:r>
              <a:rPr lang="en-US" altLang="ko-KR" dirty="0"/>
              <a:t> is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%MyVar</a:t>
            </a:r>
            <a:r>
              <a:rPr lang="en-US" altLang="ko-KR" dirty="0"/>
              <a:t>+40 </a:t>
            </a:r>
          </a:p>
          <a:p>
            <a:pPr lvl="1"/>
            <a:r>
              <a:rPr lang="en-US" altLang="ko-KR" dirty="0"/>
              <a:t>its type is i32*</a:t>
            </a:r>
          </a:p>
          <a:p>
            <a:r>
              <a:rPr lang="en-US" altLang="ko-KR" dirty="0"/>
              <a:t>The value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%idx2</a:t>
            </a:r>
            <a:r>
              <a:rPr lang="en-US" altLang="ko-KR" dirty="0"/>
              <a:t> is also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%MyVar</a:t>
            </a:r>
            <a:r>
              <a:rPr lang="en-US" altLang="ko-KR" dirty="0"/>
              <a:t>+40 </a:t>
            </a:r>
          </a:p>
          <a:p>
            <a:pPr lvl="1"/>
            <a:r>
              <a:rPr lang="en-US" altLang="ko-KR" dirty="0"/>
              <a:t>but its type is { [10 x i32] }*.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19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Integer Conversion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Truncate</a:t>
            </a:r>
          </a:p>
          <a:p>
            <a:pPr lvl="1"/>
            <a:r>
              <a:rPr lang="en-US" altLang="ko-KR" sz="2400" dirty="0"/>
              <a:t>Syntax: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&lt;iN1&gt; &lt;value&gt; to &lt;iN2&gt;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dirty="0"/>
              <a:t>where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400" dirty="0"/>
              <a:t> and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400" dirty="0"/>
              <a:t> are of integer type, and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400" dirty="0"/>
              <a:t> &gt;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  <a:p>
            <a:pPr lvl="1"/>
            <a:r>
              <a:rPr lang="en-US" altLang="ko-KR" sz="2400" dirty="0"/>
              <a:t>Examples </a:t>
            </a: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257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i8:1</a:t>
            </a: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123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i1:true</a:t>
            </a:r>
          </a:p>
          <a:p>
            <a:pPr lvl="2"/>
            <a:r>
              <a:rPr lang="pl-PL" altLang="ko-KR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%Z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122 </a:t>
            </a:r>
            <a:r>
              <a:rPr lang="pl-PL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%Z becomes</a:t>
            </a:r>
            <a:r>
              <a:rPr lang="pl-PL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i1:false</a:t>
            </a:r>
            <a:endParaRPr lang="en-US" altLang="ko-K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0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3848"/>
            <a:ext cx="8229600" cy="73773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Integer Conversion (2/2)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38" y="1269209"/>
            <a:ext cx="8313173" cy="489654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Zero extension</a:t>
            </a:r>
          </a:p>
          <a:p>
            <a:pPr lvl="1"/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18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&lt;iN1&gt; &lt;value&gt; to &lt;iN2&gt; </a:t>
            </a:r>
            <a:r>
              <a:rPr lang="en-US" altLang="ko-KR" sz="2000" dirty="0"/>
              <a:t>where </a:t>
            </a:r>
            <a:br>
              <a:rPr lang="en-US" altLang="ko-KR" sz="2000" dirty="0"/>
            </a:b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000" dirty="0"/>
              <a:t>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000" dirty="0"/>
              <a:t> are of integer type,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000" dirty="0"/>
              <a:t> &lt;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  <a:p>
            <a:pPr lvl="1"/>
            <a:r>
              <a:rPr lang="en-US" altLang="ko-KR" sz="2000" dirty="0"/>
              <a:t>Fill the remaining bits with zero</a:t>
            </a:r>
          </a:p>
          <a:p>
            <a:pPr lvl="1"/>
            <a:r>
              <a:rPr lang="en-US" altLang="ko-KR" sz="2000" dirty="0"/>
              <a:t>Examples </a:t>
            </a: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257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257</a:t>
            </a:r>
            <a:endParaRPr lang="pl-PL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zext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ko-KR" sz="2400" dirty="0"/>
              <a:t>Sign extension</a:t>
            </a:r>
          </a:p>
          <a:p>
            <a:pPr lvl="1"/>
            <a:r>
              <a:rPr lang="en-US" altLang="ko-KR" sz="1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sext &lt;iN1&gt; &lt;value&gt; to &lt;iN2&gt;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where </a:t>
            </a:r>
            <a:br>
              <a:rPr lang="en-US" altLang="ko-KR" sz="2000" dirty="0"/>
            </a:b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altLang="ko-KR" sz="2000" dirty="0"/>
              <a:t>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iN2</a:t>
            </a:r>
            <a:r>
              <a:rPr lang="en-US" altLang="ko-KR" sz="2000" dirty="0"/>
              <a:t> are of integer type, and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altLang="ko-KR" sz="2000" dirty="0"/>
              <a:t> &lt; 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  <a:p>
            <a:pPr lvl="1"/>
            <a:r>
              <a:rPr lang="en-US" altLang="ko-KR" sz="2000" dirty="0"/>
              <a:t>Fill the remaining bits with the sign bit (the highest order bit) of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altLang="ko-KR" sz="2000" dirty="0"/>
          </a:p>
          <a:p>
            <a:pPr lvl="1"/>
            <a:r>
              <a:rPr lang="en-US" altLang="ko-KR" sz="2000" dirty="0"/>
              <a:t>Examples </a:t>
            </a: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sext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%X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65535</a:t>
            </a:r>
            <a:endParaRPr lang="pl-PL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l-PL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sext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%Y becomes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pl-PL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pl-PL" altLang="ko-KR" sz="16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9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Other Conversions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9301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Float-to-float</a:t>
            </a:r>
          </a:p>
          <a:p>
            <a:pPr lvl="1"/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fptrunc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fpext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</a:p>
          <a:p>
            <a:r>
              <a:rPr lang="en-US" altLang="ko-KR" sz="2400" dirty="0"/>
              <a:t>Float-to-integer (vice versa)</a:t>
            </a:r>
          </a:p>
          <a:p>
            <a:pPr lvl="1"/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fptoui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/>
              <a:t>, </a:t>
            </a:r>
            <a:r>
              <a:rPr lang="en-US" altLang="ko-KR" sz="2200">
                <a:latin typeface="Courier New" panose="02070309020205020404" pitchFamily="49" charset="0"/>
                <a:cs typeface="Courier New" panose="02070309020205020404" pitchFamily="49" charset="0"/>
              </a:rPr>
              <a:t>fptosi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uitofp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sitofp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</a:p>
          <a:p>
            <a:r>
              <a:rPr lang="en-US" altLang="ko-KR" sz="2400" dirty="0"/>
              <a:t>Pointer-to-integer</a:t>
            </a:r>
          </a:p>
          <a:p>
            <a:pPr lvl="1"/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ptrtoint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  <a:r>
              <a:rPr lang="en-US" altLang="ko-KR" sz="2200" dirty="0"/>
              <a:t>,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inttoptr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 to</a:t>
            </a:r>
          </a:p>
          <a:p>
            <a:pPr lvl="1"/>
            <a:endParaRPr lang="en-US" altLang="ko-KR" sz="1100" dirty="0"/>
          </a:p>
          <a:p>
            <a:r>
              <a:rPr lang="en-US" altLang="ko-KR" sz="2400" dirty="0" err="1"/>
              <a:t>Bitcast</a:t>
            </a:r>
            <a:endParaRPr lang="en-US" altLang="ko-KR" sz="2400" dirty="0"/>
          </a:p>
          <a:p>
            <a:pPr lvl="1"/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bitcast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&lt;t1&gt; &lt;value&gt; to &lt;t2&gt;</a:t>
            </a:r>
            <a:b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200" dirty="0"/>
              <a:t>where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altLang="ko-KR" sz="2200" dirty="0"/>
              <a:t> and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altLang="ko-KR" sz="2200" dirty="0"/>
              <a:t> should be different types and have the </a:t>
            </a:r>
            <a:r>
              <a:rPr lang="en-US" altLang="ko-KR" sz="2200"/>
              <a:t>same size</a:t>
            </a:r>
          </a:p>
          <a:p>
            <a:pPr lvl="1"/>
            <a:r>
              <a:rPr lang="en-US" altLang="ko-KR" sz="2200"/>
              <a:t>bitcast does not change any bit (i.e., no-op cast)</a:t>
            </a:r>
          </a:p>
          <a:p>
            <a:pPr lvl="1"/>
            <a:r>
              <a:rPr lang="en-US" altLang="ko-KR" sz="2200"/>
              <a:t>%z = bitcast &lt;2 x int&gt; %v to i64   </a:t>
            </a:r>
            <a:endParaRPr lang="ko-KR" altLang="en-US" sz="2200"/>
          </a:p>
          <a:p>
            <a:pPr lvl="1"/>
            <a:r>
              <a:rPr lang="en-US" altLang="ko-KR" sz="2200"/>
              <a:t>%z = bitcast &lt;2 x i32*&gt; %v to &lt;2 x i64*&gt;   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4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is Professional Compiler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2103" y="1412776"/>
            <a:ext cx="8435280" cy="489654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Clang, the LLVM C/C++ front-end supports the full-features of C/C++ and compatible with GCC</a:t>
            </a:r>
          </a:p>
          <a:p>
            <a:endParaRPr lang="en-US" altLang="ko-KR" sz="1200" dirty="0"/>
          </a:p>
          <a:p>
            <a:r>
              <a:rPr lang="en-US" altLang="ko-KR" sz="2400" dirty="0"/>
              <a:t>The executable compiled by Clang/LLVM is as fast as the executable by GCC</a:t>
            </a:r>
          </a:p>
          <a:p>
            <a:endParaRPr lang="en-US" altLang="ko-KR" sz="1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299-BD43-4BCF-8355-CF484E9A3053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58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Computational Instructions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Binary operations: </a:t>
            </a:r>
          </a:p>
          <a:p>
            <a:pPr lvl="1"/>
            <a:r>
              <a:rPr lang="en-US" altLang="ko-KR" sz="2400" dirty="0"/>
              <a:t>Add: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ko-KR" sz="2400">
                <a:cs typeface="Courier New" panose="02070309020205020404" pitchFamily="49" charset="0"/>
              </a:rPr>
              <a:t>, </a:t>
            </a:r>
            <a:r>
              <a:rPr lang="en-US" altLang="ko-KR" sz="2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fadd</a:t>
            </a:r>
            <a:r>
              <a:rPr lang="en-US" altLang="ko-KR" sz="2400">
                <a:cs typeface="Courier New" panose="02070309020205020404" pitchFamily="49" charset="0"/>
              </a:rPr>
              <a:t> ,</a:t>
            </a:r>
            <a:r>
              <a:rPr lang="en-US" altLang="ko-KR" sz="2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ko-KR" sz="2400">
                <a:cs typeface="Courier New" panose="02070309020205020404" pitchFamily="49" charset="0"/>
              </a:rPr>
              <a:t>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fsub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Multiplication: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fmul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Division: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udiv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sdiv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fdiv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Remainder: 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urem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srem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frem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600" dirty="0"/>
          </a:p>
          <a:p>
            <a:r>
              <a:rPr lang="en-US" altLang="ko-KR" sz="2800" dirty="0"/>
              <a:t>Bitwise binary operations</a:t>
            </a:r>
          </a:p>
          <a:p>
            <a:pPr lvl="1"/>
            <a:r>
              <a:rPr lang="en-US" altLang="ko-KR" sz="2400" dirty="0"/>
              <a:t>shift operations: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shl</a:t>
            </a:r>
            <a:r>
              <a:rPr lang="en-US" altLang="ko-KR" sz="2400" dirty="0">
                <a:cs typeface="Courier New" panose="02070309020205020404" pitchFamily="49" charset="0"/>
              </a:rPr>
              <a:t> </a:t>
            </a:r>
            <a:r>
              <a:rPr lang="en-US" altLang="ko-KR" sz="2400">
                <a:cs typeface="Courier New" panose="02070309020205020404" pitchFamily="49" charset="0"/>
              </a:rPr>
              <a:t>, </a:t>
            </a:r>
            <a:r>
              <a:rPr lang="en-US" altLang="ko-KR" sz="2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lshr</a:t>
            </a:r>
            <a:r>
              <a:rPr lang="en-US" altLang="ko-KR" sz="2400">
                <a:cs typeface="Courier New" panose="02070309020205020404" pitchFamily="49" charset="0"/>
              </a:rPr>
              <a:t> </a:t>
            </a:r>
            <a:r>
              <a:rPr lang="en-US" altLang="ko-KR" sz="2400" dirty="0">
                <a:cs typeface="Courier New" panose="02070309020205020404" pitchFamily="49" charset="0"/>
              </a:rPr>
              <a:t>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ashr</a:t>
            </a:r>
            <a:endParaRPr lang="en-US" altLang="ko-KR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400" dirty="0"/>
              <a:t>logical operations: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ko-KR" sz="2400" dirty="0">
                <a:cs typeface="Courier New" panose="02070309020205020404" pitchFamily="49" charset="0"/>
              </a:rPr>
              <a:t> , 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endParaRPr lang="ko-KR" altLang="en-US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0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Add Instruction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add [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nuw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</a:t>
            </a:r>
            <a:r>
              <a:rPr lang="en-US" altLang="ko-KR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&lt;op1&gt;, &lt;op2&gt;</a:t>
            </a:r>
          </a:p>
          <a:p>
            <a:pPr lvl="1">
              <a:spcBef>
                <a:spcPts val="600"/>
              </a:spcBef>
            </a:pPr>
            <a:endParaRPr lang="en-US" altLang="ko-KR" sz="300" dirty="0"/>
          </a:p>
          <a:p>
            <a:pPr lvl="1">
              <a:spcBef>
                <a:spcPts val="600"/>
              </a:spcBef>
            </a:pPr>
            <a:r>
              <a:rPr lang="en-US" altLang="ko-KR" sz="2400" dirty="0" err="1"/>
              <a:t>nuw</a:t>
            </a:r>
            <a:r>
              <a:rPr lang="en-US" altLang="ko-KR" sz="2400" dirty="0"/>
              <a:t> (no unsigned wrap): if unsigned overflow occurs, </a:t>
            </a:r>
            <a:br>
              <a:rPr lang="en-US" altLang="ko-KR" sz="2400" dirty="0"/>
            </a:br>
            <a:r>
              <a:rPr lang="en-US" altLang="ko-KR" sz="2400" dirty="0"/>
              <a:t>the result value becomes a </a:t>
            </a:r>
            <a:r>
              <a:rPr lang="en-US" altLang="ko-KR" sz="2400" b="1" dirty="0"/>
              <a:t>poison value (undefined)</a:t>
            </a:r>
          </a:p>
          <a:p>
            <a:pPr lvl="2">
              <a:spcBef>
                <a:spcPts val="600"/>
              </a:spcBef>
            </a:pPr>
            <a:r>
              <a:rPr lang="en-US" altLang="ko-KR" sz="2000" dirty="0" err="1"/>
              <a:t>E</a:t>
            </a:r>
            <a:r>
              <a:rPr lang="en-US" altLang="ko-KR" sz="2000" err="1"/>
              <a:t>.</a:t>
            </a:r>
            <a:r>
              <a:rPr lang="en-US" altLang="ko-KR" sz="2000"/>
              <a:t>g.</a:t>
            </a:r>
            <a:r>
              <a:rPr lang="en-US" altLang="ko-KR" sz="2000" dirty="0"/>
              <a:t>,</a:t>
            </a:r>
            <a:r>
              <a:rPr lang="en-US" altLang="ko-KR" sz="2000"/>
              <a:t> 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nuw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i8 255, i8 1</a:t>
            </a:r>
          </a:p>
          <a:p>
            <a:pPr lvl="1">
              <a:spcBef>
                <a:spcPts val="600"/>
              </a:spcBef>
            </a:pPr>
            <a:endParaRPr lang="en-US" altLang="ko-KR" sz="800" dirty="0"/>
          </a:p>
          <a:p>
            <a:pPr lvl="1">
              <a:spcBef>
                <a:spcPts val="600"/>
              </a:spcBef>
            </a:pPr>
            <a:r>
              <a:rPr lang="en-US" altLang="ko-KR" sz="2400" dirty="0" err="1"/>
              <a:t>nsw</a:t>
            </a:r>
            <a:r>
              <a:rPr lang="en-US" altLang="ko-KR" sz="2400" dirty="0"/>
              <a:t> (no signed wrap): if signed overflow occurs, </a:t>
            </a:r>
            <a:br>
              <a:rPr lang="en-US" altLang="ko-KR" sz="2400" dirty="0"/>
            </a:br>
            <a:r>
              <a:rPr lang="en-US" altLang="ko-KR" sz="2400" dirty="0"/>
              <a:t>the result value becomes a poison value</a:t>
            </a:r>
          </a:p>
          <a:p>
            <a:pPr lvl="2">
              <a:spcBef>
                <a:spcPts val="600"/>
              </a:spcBef>
            </a:pPr>
            <a:r>
              <a:rPr lang="en-US" altLang="ko-KR" sz="2000" dirty="0"/>
              <a:t>E.</a:t>
            </a:r>
            <a:r>
              <a:rPr lang="en-US" altLang="ko-KR" sz="2000"/>
              <a:t>g.,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i8 127, i8 1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54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Control Representation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The LLVM front-end constructs the control flow graph (CFG) of every function explicitly in LLVM IR</a:t>
            </a:r>
          </a:p>
          <a:p>
            <a:pPr lvl="1"/>
            <a:r>
              <a:rPr lang="en-US" altLang="ko-KR" sz="2000" dirty="0"/>
              <a:t>A function has a set of basic blocks each of which is a sequence of instructions</a:t>
            </a:r>
          </a:p>
          <a:p>
            <a:pPr lvl="1"/>
            <a:r>
              <a:rPr lang="en-US" altLang="ko-KR" sz="2000" dirty="0"/>
              <a:t>A function has exactly one entry basic block</a:t>
            </a:r>
          </a:p>
          <a:p>
            <a:pPr lvl="1"/>
            <a:r>
              <a:rPr lang="en-US" altLang="ko-KR" sz="2000" dirty="0"/>
              <a:t>Every basic block is ended with exactly one </a:t>
            </a:r>
            <a:r>
              <a:rPr lang="en-US" altLang="ko-KR" sz="2000" i="1" dirty="0">
                <a:solidFill>
                  <a:srgbClr val="FF0000"/>
                </a:solidFill>
              </a:rPr>
              <a:t>terminator</a:t>
            </a:r>
            <a:r>
              <a:rPr lang="en-US" altLang="ko-KR" sz="2000" dirty="0">
                <a:solidFill>
                  <a:srgbClr val="FF0000"/>
                </a:solidFill>
              </a:rPr>
              <a:t> instruction</a:t>
            </a:r>
            <a:r>
              <a:rPr lang="en-US" altLang="ko-KR" sz="2000" dirty="0"/>
              <a:t> which explicitly specifies its successor basic blocks if there exist.</a:t>
            </a:r>
          </a:p>
          <a:p>
            <a:pPr lvl="2"/>
            <a:r>
              <a:rPr lang="en-US" altLang="ko-KR" sz="1800" dirty="0"/>
              <a:t>Terminator instructions: branches (conditional, unconditional), return</a:t>
            </a:r>
            <a:r>
              <a:rPr lang="en-US" altLang="ko-KR" sz="1800"/>
              <a:t>, etc.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2200" dirty="0"/>
              <a:t>Due to its simple control flow structure, it is convenient to analyze, transform the target program in LLVM IR</a:t>
            </a:r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8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Label, Return, and Unconditional Branch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 label is located at the start of a basic block</a:t>
            </a:r>
          </a:p>
          <a:p>
            <a:pPr lvl="1"/>
            <a:r>
              <a:rPr lang="en-US" altLang="ko-KR" sz="2200" dirty="0"/>
              <a:t>Each basic block is addressed as the start label</a:t>
            </a:r>
          </a:p>
          <a:p>
            <a:pPr lvl="1"/>
            <a:r>
              <a:rPr lang="en-US" altLang="ko-KR" sz="2200" dirty="0"/>
              <a:t>A label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2200" dirty="0"/>
              <a:t> is referenced as register 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US" altLang="ko-KR" sz="2200" dirty="0"/>
              <a:t> whose type is label</a:t>
            </a:r>
          </a:p>
          <a:p>
            <a:pPr lvl="1"/>
            <a:r>
              <a:rPr lang="en-US" altLang="ko-KR" sz="2200" dirty="0"/>
              <a:t>The label of the entry block of a function is “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ko-KR" sz="2200" dirty="0"/>
              <a:t>”</a:t>
            </a:r>
          </a:p>
          <a:p>
            <a:pPr lvl="1"/>
            <a:endParaRPr lang="en-US" altLang="ko-KR" sz="1400" dirty="0"/>
          </a:p>
          <a:p>
            <a:r>
              <a:rPr lang="en-US" altLang="ko-KR" sz="2400" dirty="0"/>
              <a:t>Return </a:t>
            </a:r>
            <a:r>
              <a:rPr lang="en-US" altLang="ko-KR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 &lt;type&gt; &lt;value&gt; | ret void</a:t>
            </a:r>
          </a:p>
          <a:p>
            <a:pPr lvl="1"/>
            <a:endParaRPr lang="en-US" altLang="ko-KR" sz="11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/>
              <a:t>Unconditional branch </a:t>
            </a:r>
            <a:r>
              <a:rPr lang="en-US" altLang="ko-KR" sz="2400" b="1" dirty="0"/>
              <a:t> 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 &lt;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ko-KR" sz="2200" dirty="0"/>
              <a:t>At the end of a basic block, this instruction makes a transition to the basic block starting with label 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22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ko-KR" sz="2200" dirty="0" err="1"/>
              <a:t>E.g</a:t>
            </a:r>
            <a:r>
              <a:rPr lang="en-US" altLang="ko-KR" sz="2200" dirty="0"/>
              <a:t>: </a:t>
            </a:r>
            <a:r>
              <a:rPr lang="en-US" altLang="ko-K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label %entry</a:t>
            </a:r>
          </a:p>
          <a:p>
            <a:pPr lvl="1"/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14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Conditional Branch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744416"/>
          </a:xfrm>
        </p:spPr>
        <p:txBody>
          <a:bodyPr>
            <a:normAutofit lnSpcReduction="10000"/>
          </a:bodyPr>
          <a:lstStyle/>
          <a:p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&lt;ty&gt; &lt;op1&gt;, &lt;op2&gt;</a:t>
            </a:r>
          </a:p>
          <a:p>
            <a:pPr lvl="1"/>
            <a:r>
              <a:rPr lang="en-US" altLang="ko-KR" sz="1800" dirty="0"/>
              <a:t>Returns either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1800" dirty="0"/>
              <a:t> or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ko-KR" sz="1800" dirty="0"/>
              <a:t> (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800" dirty="0"/>
              <a:t>) based on comparison of two variables (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op1</a:t>
            </a:r>
            <a:r>
              <a:rPr lang="en-US" altLang="ko-KR" sz="1800" dirty="0"/>
              <a:t> and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op2</a:t>
            </a:r>
            <a:r>
              <a:rPr lang="en-US" altLang="ko-KR" sz="1800" dirty="0"/>
              <a:t>) of the same type (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800" dirty="0"/>
              <a:t>:  comparison option</a:t>
            </a:r>
          </a:p>
          <a:p>
            <a:pPr marL="1371600" lvl="3" indent="0">
              <a:buNone/>
            </a:pP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altLang="ko-KR" sz="1600" dirty="0"/>
              <a:t> (equal),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ne</a:t>
            </a:r>
            <a:r>
              <a:rPr lang="en-US" altLang="ko-KR" sz="1600" dirty="0"/>
              <a:t> (not equal),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ugt</a:t>
            </a:r>
            <a:r>
              <a:rPr lang="en-US" altLang="ko-KR" sz="1600" dirty="0"/>
              <a:t> (unsigned greater than), </a:t>
            </a:r>
            <a:br>
              <a:rPr lang="en-US" altLang="ko-KR" sz="1600" dirty="0"/>
            </a:b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uge</a:t>
            </a:r>
            <a:r>
              <a:rPr lang="en-US" altLang="ko-KR" sz="1600" dirty="0"/>
              <a:t> (unsigned greater or equal),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</a:t>
            </a:r>
            <a:r>
              <a:rPr lang="en-US" altLang="ko-KR" sz="1600" dirty="0"/>
              <a:t> (unsigned less than), </a:t>
            </a:r>
            <a:br>
              <a:rPr lang="en-US" altLang="ko-KR" sz="1600" dirty="0"/>
            </a:b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ule</a:t>
            </a:r>
            <a:r>
              <a:rPr lang="en-US" altLang="ko-KR" sz="1600" dirty="0"/>
              <a:t> (unsigned less or equal),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/>
              <a:t> (signed greater than), </a:t>
            </a:r>
            <a:br>
              <a:rPr lang="en-US" altLang="ko-KR" sz="1600" dirty="0"/>
            </a:b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sge</a:t>
            </a:r>
            <a:r>
              <a:rPr lang="en-US" altLang="ko-KR" sz="1600" dirty="0"/>
              <a:t> (signed greater or equal),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altLang="ko-KR" sz="1600" dirty="0"/>
              <a:t> (signed less than),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/>
              <a:t>(signed less or equal)</a:t>
            </a:r>
          </a:p>
          <a:p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i1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thenbb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2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elsebb</a:t>
            </a: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ko-KR" sz="1800" dirty="0"/>
              <a:t>Causes the current execution to transfer to the basic block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thenbb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if the value of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/>
              <a:t> is true; to the basic block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elsebb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800" dirty="0"/>
              <a:t> otherwise.</a:t>
            </a:r>
          </a:p>
          <a:p>
            <a:endParaRPr lang="en-US" altLang="ko-KR" sz="1400" dirty="0"/>
          </a:p>
          <a:p>
            <a:r>
              <a:rPr lang="en-US" altLang="ko-KR" sz="2200" dirty="0"/>
              <a:t>Example: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4869160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 &gt; y)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 ;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4725144"/>
            <a:ext cx="56166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8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2882181" y="4869160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089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496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Switch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476872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&lt;value&gt;, label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defaultdest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[&lt;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label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…]</a:t>
            </a:r>
          </a:p>
          <a:p>
            <a:pPr lvl="1"/>
            <a:r>
              <a:rPr lang="en-US" altLang="ko-KR" sz="2000" dirty="0"/>
              <a:t>Transfer control flow to one of many possible destinations</a:t>
            </a:r>
          </a:p>
          <a:p>
            <a:pPr lvl="1"/>
            <a:r>
              <a:rPr lang="en-US" altLang="ko-KR" sz="2000" dirty="0"/>
              <a:t>If the value is found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2000" dirty="0"/>
              <a:t>), control flow is transferred to the corresponding destination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ko-KR" sz="2000" dirty="0"/>
              <a:t>); or to the default destination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defaultdest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Examples: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9672" y="3548740"/>
            <a:ext cx="1872208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 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 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3501008"/>
            <a:ext cx="43924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sw.default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%sw.bb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%sw.bb1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sw.bb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sw.bb1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sw.default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endParaRPr lang="en-US" altLang="ko-KR" sz="1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sw.epilog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602261" y="3685492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87624" y="3548740"/>
            <a:ext cx="576064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3968" y="3505837"/>
            <a:ext cx="504056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>
              <a:lnSpc>
                <a:spcPct val="80000"/>
              </a:lnSpc>
            </a:pP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906046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0" dirty="0"/>
                  <a:t>PHI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𝛷</m:t>
                    </m:r>
                  </m:oMath>
                </a14:m>
                <a:r>
                  <a:rPr lang="en-US" altLang="ko-KR" dirty="0"/>
                  <a:t>) instruction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229600" cy="2188840"/>
          </a:xfrm>
        </p:spPr>
        <p:txBody>
          <a:bodyPr/>
          <a:lstStyle/>
          <a:p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phi &lt;t&gt; [ &lt;val_0&gt;, &lt;label_0&gt;], </a:t>
            </a:r>
            <a:b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 &lt;val_1&gt;, &lt;label_1&gt;], …</a:t>
            </a:r>
          </a:p>
          <a:p>
            <a:pPr lvl="1"/>
            <a:r>
              <a:rPr lang="en-US" altLang="ko-KR" sz="2000" dirty="0"/>
              <a:t>Return a value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val_i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/>
              <a:t>of type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2000" dirty="0"/>
              <a:t> such that the basic block executed right before the current one is of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label_i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600" dirty="0">
              <a:cs typeface="Courier New" panose="02070309020205020404" pitchFamily="49" charset="0"/>
            </a:endParaRPr>
          </a:p>
          <a:p>
            <a:r>
              <a:rPr lang="en-US" altLang="ko-KR" sz="2400" dirty="0">
                <a:cs typeface="Courier New" panose="02070309020205020404" pitchFamily="49" charset="0"/>
              </a:rPr>
              <a:t>Example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88253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y = (x &gt; 0) ? x : 0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5936" y="3645024"/>
            <a:ext cx="5112568" cy="262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 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i32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 0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 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20 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%res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[0,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%res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3386237" y="3784013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92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>
                <a:solidFill>
                  <a:srgbClr val="0033CC"/>
                </a:solidFill>
              </a:rPr>
              <a:t>&lt;result&gt; = </a:t>
            </a:r>
            <a:r>
              <a:rPr lang="en-US" altLang="ko-KR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ko-KR" sz="2800" dirty="0">
                <a:solidFill>
                  <a:srgbClr val="0033CC"/>
                </a:solidFill>
              </a:rPr>
              <a:t> &lt;</a:t>
            </a:r>
            <a:r>
              <a:rPr lang="en-US" altLang="ko-KR" sz="2800" dirty="0" err="1">
                <a:solidFill>
                  <a:srgbClr val="0033CC"/>
                </a:solidFill>
              </a:rPr>
              <a:t>selty</a:t>
            </a:r>
            <a:r>
              <a:rPr lang="en-US" altLang="ko-KR" sz="2800" dirty="0">
                <a:solidFill>
                  <a:srgbClr val="0033CC"/>
                </a:solidFill>
              </a:rPr>
              <a:t>&gt; &lt;</a:t>
            </a:r>
            <a:r>
              <a:rPr lang="en-US" altLang="ko-KR" sz="2800" dirty="0" err="1">
                <a:solidFill>
                  <a:srgbClr val="0033CC"/>
                </a:solidFill>
              </a:rPr>
              <a:t>cond</a:t>
            </a:r>
            <a:r>
              <a:rPr lang="en-US" altLang="ko-KR" sz="2800" dirty="0">
                <a:solidFill>
                  <a:srgbClr val="0033CC"/>
                </a:solidFill>
              </a:rPr>
              <a:t>&gt;, &lt;ty&gt; &lt;val1&gt;, &lt;ty&gt; &lt;val2&gt; ; </a:t>
            </a:r>
          </a:p>
          <a:p>
            <a:pPr lvl="1"/>
            <a:r>
              <a:rPr lang="en-US" altLang="ko-KR" sz="2400" dirty="0"/>
              <a:t>&lt;</a:t>
            </a:r>
            <a:r>
              <a:rPr lang="en-US" altLang="ko-KR" sz="2400" dirty="0" err="1"/>
              <a:t>selty</a:t>
            </a:r>
            <a:r>
              <a:rPr lang="en-US" altLang="ko-KR" sz="2400" dirty="0"/>
              <a:t>&gt; is either i1 or {&lt;N x i1&gt;}</a:t>
            </a:r>
          </a:p>
          <a:p>
            <a:pPr lvl="1"/>
            <a:r>
              <a:rPr lang="en-US" altLang="ko-KR" sz="2400" dirty="0"/>
              <a:t>Ex&gt; %X = select i1 true, i8 17, i8 42          ; yields i8:17</a:t>
            </a:r>
          </a:p>
          <a:p>
            <a:pPr lvl="1"/>
            <a:endParaRPr lang="en-US" altLang="ko-KR" sz="2400" dirty="0"/>
          </a:p>
          <a:p>
            <a:r>
              <a:rPr lang="en-US" altLang="ko-KR" sz="2800" dirty="0"/>
              <a:t>The ‘select‘ instruction is used to choose one value based on a condition, without IR-level branching.</a:t>
            </a:r>
          </a:p>
          <a:p>
            <a:pPr lvl="1"/>
            <a:r>
              <a:rPr lang="en-US" altLang="ko-KR" sz="2400" dirty="0"/>
              <a:t>If &lt;</a:t>
            </a:r>
            <a:r>
              <a:rPr lang="en-US" altLang="ko-KR" sz="2400" dirty="0" err="1"/>
              <a:t>cond</a:t>
            </a:r>
            <a:r>
              <a:rPr lang="en-US" altLang="ko-KR" sz="2400" dirty="0"/>
              <a:t>&gt; ==1, the instruction returns the first value argument; the second value argument otherwise</a:t>
            </a:r>
          </a:p>
          <a:p>
            <a:pPr lvl="1"/>
            <a:r>
              <a:rPr lang="en-US" altLang="ko-KR" sz="2400" dirty="0"/>
              <a:t>If the condition is a vector of i1, then the value arguments must be vectors of the same size, and the selection is done element by element.</a:t>
            </a:r>
          </a:p>
          <a:p>
            <a:pPr lvl="1"/>
            <a:r>
              <a:rPr lang="en-US" altLang="ko-KR" sz="2400" dirty="0"/>
              <a:t>If the condition is an i1 and the value arguments are vectors of the same size, then an entire vector is selected.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1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Function Call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54888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&lt;res&gt; = call &lt;t&gt; [&lt;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fnty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&gt;*] 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fnptrval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endParaRPr lang="en-US" altLang="ko-KR" sz="24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2000" dirty="0"/>
              <a:t>: the type of the call return value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fnty</a:t>
            </a:r>
            <a:r>
              <a:rPr lang="en-US" altLang="ko-KR" sz="2000" dirty="0"/>
              <a:t>: the signature of the pointer to the target function (optional)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fnptrval</a:t>
            </a:r>
            <a:r>
              <a:rPr lang="en-US" altLang="ko-KR" sz="2000" dirty="0"/>
              <a:t>: an LLVM value containing a pointer to a target function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2000" dirty="0"/>
              <a:t>: argument list whose types match the function signature</a:t>
            </a:r>
          </a:p>
          <a:p>
            <a:pPr lvl="1"/>
            <a:endParaRPr lang="en-US" altLang="ko-KR" sz="1100" dirty="0"/>
          </a:p>
          <a:p>
            <a:r>
              <a:rPr lang="en-US" altLang="ko-KR" sz="2400" dirty="0"/>
              <a:t>Examples:</a:t>
            </a: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FA16-56DC-42C5-8299-62A03231F761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417056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abs(x));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3924052"/>
            <a:ext cx="468052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= constant [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x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c”%d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\00”</a:t>
            </a:r>
          </a:p>
          <a:p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%abs_x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@abs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%printf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...)*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 x i8]*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0),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%abs_x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02261" y="4077072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55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Unaddressed Issues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23317"/>
            <a:ext cx="807524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Many options/attributes of instructions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Vector data type (SIMD style)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Exception handling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Object-oriented programming specific features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Concurrency issues</a:t>
            </a:r>
          </a:p>
          <a:p>
            <a:pPr lvl="1"/>
            <a:r>
              <a:rPr lang="en-US" altLang="ko-KR" sz="2000" dirty="0"/>
              <a:t>Memory model, synchronization, atomic instructions</a:t>
            </a:r>
          </a:p>
          <a:p>
            <a:pPr lvl="1"/>
            <a:endParaRPr lang="en-US" altLang="ko-KR" sz="2000" dirty="0"/>
          </a:p>
          <a:p>
            <a:pPr marL="0" lvl="1" indent="0">
              <a:buNone/>
            </a:pPr>
            <a:r>
              <a:rPr lang="en-US" altLang="ko-KR" sz="2000" dirty="0"/>
              <a:t>*</a:t>
            </a:r>
            <a:r>
              <a:rPr lang="en-US" altLang="ko-KR" sz="2000" i="1" dirty="0"/>
              <a:t> http://llvm.org/docs/LangRef.html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ADAD-AB32-46D0-B90F-5835826F9A25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2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LLVM Compiler Infrastructure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>
            <a:normAutofit/>
          </a:bodyPr>
          <a:lstStyle/>
          <a:p>
            <a:r>
              <a:rPr lang="en-US" altLang="ko-KR" dirty="0"/>
              <a:t>Clang, the LLVM C/C++ front-end supports the full-features of C/C++ and compatible with GCC</a:t>
            </a:r>
            <a:endParaRPr lang="en-US" altLang="ko-KR" sz="1600" dirty="0"/>
          </a:p>
          <a:p>
            <a:r>
              <a:rPr lang="en-US" altLang="ko-KR" dirty="0"/>
              <a:t>The executable compiled by Clang/LLVM is as fast as the executable by GCC</a:t>
            </a:r>
          </a:p>
          <a:p>
            <a:pPr lvl="1"/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0" y="4869160"/>
            <a:ext cx="903180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8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3096450" y="5517232"/>
            <a:ext cx="2827499" cy="1325761"/>
          </a:xfrm>
          <a:prstGeom prst="roundRect">
            <a:avLst>
              <a:gd name="adj" fmla="val 654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783" y="332656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Compiler Infrastructure (2/2)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0121" y="1245684"/>
            <a:ext cx="8698383" cy="743156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A collection of modular compilers and analyzers written in C++ with STL.</a:t>
            </a:r>
          </a:p>
          <a:p>
            <a:r>
              <a:rPr lang="en-US" altLang="ko-KR" sz="2000" dirty="0"/>
              <a:t>LLVM provides 108</a:t>
            </a:r>
            <a:r>
              <a:rPr lang="en-US" altLang="ko-KR" sz="2000" baseline="30000" dirty="0"/>
              <a:t>+</a:t>
            </a:r>
            <a:r>
              <a:rPr lang="en-US" altLang="ko-KR" sz="2000" dirty="0"/>
              <a:t> Passes </a:t>
            </a:r>
            <a:r>
              <a:rPr lang="en-US" altLang="ko-KR" sz="1800" dirty="0">
                <a:hlinkClick r:id="rId2"/>
              </a:rPr>
              <a:t>http://llvm.org/docs/Passes.html</a:t>
            </a:r>
            <a:endParaRPr lang="en-US" altLang="ko-KR" sz="1800" dirty="0"/>
          </a:p>
          <a:p>
            <a:pPr lvl="1"/>
            <a:r>
              <a:rPr lang="en-US" altLang="ko-KR" sz="1800" dirty="0"/>
              <a:t>Analyzers (41)</a:t>
            </a:r>
            <a:r>
              <a:rPr lang="en-US" altLang="ko-KR" sz="2000" dirty="0"/>
              <a:t>: </a:t>
            </a:r>
            <a:r>
              <a:rPr lang="en-US" altLang="ko-KR" sz="1800" dirty="0"/>
              <a:t>alias analysis, call graph constructions, dependence analysis, etc.</a:t>
            </a:r>
          </a:p>
          <a:p>
            <a:pPr lvl="1"/>
            <a:r>
              <a:rPr lang="en-US" altLang="ko-KR" sz="1800" dirty="0"/>
              <a:t>Transformers (57)</a:t>
            </a:r>
            <a:r>
              <a:rPr lang="en-US" altLang="ko-KR" sz="2000" dirty="0"/>
              <a:t>:</a:t>
            </a:r>
            <a:r>
              <a:rPr lang="en-US" altLang="ko-KR" sz="1800" dirty="0"/>
              <a:t> dead code elimination, function </a:t>
            </a:r>
            <a:r>
              <a:rPr lang="en-US" altLang="ko-KR" sz="1800" dirty="0" err="1"/>
              <a:t>inlining</a:t>
            </a:r>
            <a:r>
              <a:rPr lang="en-US" altLang="ko-KR" sz="1800" dirty="0"/>
              <a:t>, constant propagation, loop unrolling, etc.</a:t>
            </a:r>
          </a:p>
          <a:p>
            <a:pPr lvl="1"/>
            <a:r>
              <a:rPr lang="en-US" altLang="ko-KR" sz="1800" dirty="0"/>
              <a:t>Utilities (10)</a:t>
            </a:r>
            <a:r>
              <a:rPr lang="en-US" altLang="ko-KR" sz="2000" dirty="0"/>
              <a:t>:</a:t>
            </a:r>
            <a:r>
              <a:rPr lang="en-US" altLang="ko-KR" sz="1800" dirty="0"/>
              <a:t> CFG viewer, basic block extractor, etc.</a:t>
            </a:r>
          </a:p>
          <a:p>
            <a:pPr lvl="1"/>
            <a:endParaRPr lang="ko-KR" altLang="en-US" sz="2000" dirty="0"/>
          </a:p>
          <a:p>
            <a:endParaRPr lang="en-US" altLang="ko-KR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3CFB-505E-4A5C-99AA-BACF9C1949BD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 descr="[Retargetablity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71" y="3573016"/>
            <a:ext cx="53054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65757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65757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56549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69886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90096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09932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38516" y="6045178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38516" y="5617785"/>
            <a:ext cx="416575" cy="3570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978476" y="6034389"/>
            <a:ext cx="312979" cy="201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978476" y="5606996"/>
            <a:ext cx="312979" cy="201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54496" y="6184619"/>
            <a:ext cx="12893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33CC"/>
                </a:solidFill>
                <a:latin typeface="Calibri" panose="020F0502020204030204" pitchFamily="34" charset="0"/>
              </a:rPr>
              <a:t>LLVM IR</a:t>
            </a:r>
            <a:endParaRPr lang="ko-KR" altLang="en-US" sz="24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75978" y="6184010"/>
            <a:ext cx="13483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33CC"/>
                </a:solidFill>
                <a:latin typeface="Calibri" panose="020F0502020204030204" pitchFamily="34" charset="0"/>
              </a:rPr>
              <a:t>LLVM IR’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813520" y="6415452"/>
            <a:ext cx="331482" cy="18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5868144" y="6414843"/>
            <a:ext cx="304955" cy="24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이등변 삼각형 32"/>
          <p:cNvSpPr/>
          <p:nvPr/>
        </p:nvSpPr>
        <p:spPr>
          <a:xfrm>
            <a:off x="4134291" y="4725144"/>
            <a:ext cx="437709" cy="846094"/>
          </a:xfrm>
          <a:prstGeom prst="triangle">
            <a:avLst>
              <a:gd name="adj" fmla="val 7680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18314" y="4444818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27307" y="5058550"/>
            <a:ext cx="9361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Object-C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66778" y="3823547"/>
            <a:ext cx="9361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27784" y="3745744"/>
            <a:ext cx="936104" cy="34820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C Frontend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27784" y="4437352"/>
            <a:ext cx="958680" cy="22530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C++ Frontend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27784" y="4976716"/>
            <a:ext cx="95868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Object-C</a:t>
            </a:r>
            <a:b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1741040" y="5422576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709592" y="5386573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07420" y="6381328"/>
            <a:ext cx="262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33CC"/>
                </a:solidFill>
                <a:latin typeface="Calibri" panose="020F0502020204030204" pitchFamily="34" charset="0"/>
              </a:rPr>
              <a:t>LLVM Passes</a:t>
            </a:r>
            <a:endParaRPr lang="ko-KR" altLang="en-US" sz="24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20" grpId="0" animBg="1"/>
      <p:bldP spid="22" grpId="0" animBg="1"/>
      <p:bldP spid="23" grpId="0"/>
      <p:bldP spid="25" grpId="0"/>
      <p:bldP spid="8" grpId="0"/>
      <p:bldP spid="27" grpId="0"/>
      <p:bldP spid="33" grpId="0" animBg="1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92697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</a:t>
            </a:r>
            <a:r>
              <a:rPr lang="en-US" altLang="ko-KR" sz="3600"/>
              <a:t>IR as </a:t>
            </a:r>
            <a:r>
              <a:rPr lang="en-US" altLang="ko-KR" sz="3600" dirty="0"/>
              <a:t>Analysis Target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484784"/>
            <a:ext cx="8784976" cy="470912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/>
              <a:t>The LLVM IR of a program is a </a:t>
            </a:r>
            <a:r>
              <a:rPr lang="en-US" altLang="ko-KR" sz="2400" i="1" dirty="0"/>
              <a:t>better target for analysis and engineering </a:t>
            </a:r>
            <a:r>
              <a:rPr lang="en-US" altLang="ko-KR" sz="2400" dirty="0"/>
              <a:t>than the program source code.</a:t>
            </a:r>
          </a:p>
          <a:p>
            <a:pPr lvl="1"/>
            <a:r>
              <a:rPr lang="en-US" altLang="ko-KR" sz="2400" dirty="0"/>
              <a:t>Language-independent</a:t>
            </a:r>
          </a:p>
          <a:p>
            <a:pPr lvl="2"/>
            <a:r>
              <a:rPr lang="en-US" altLang="ko-KR" sz="2000" dirty="0"/>
              <a:t>Able to represent C/C++/Object-C programs</a:t>
            </a:r>
          </a:p>
          <a:p>
            <a:pPr lvl="1"/>
            <a:r>
              <a:rPr lang="en-US" altLang="ko-KR" sz="2400" dirty="0"/>
              <a:t>Simple</a:t>
            </a:r>
          </a:p>
          <a:p>
            <a:pPr lvl="2"/>
            <a:r>
              <a:rPr lang="en-US" altLang="ko-KR" sz="2000" dirty="0"/>
              <a:t>register machine</a:t>
            </a:r>
          </a:p>
          <a:p>
            <a:pPr lvl="3"/>
            <a:r>
              <a:rPr lang="en-US" altLang="ko-KR" sz="1600" dirty="0"/>
              <a:t>Infinite set of typed virtual registers</a:t>
            </a:r>
          </a:p>
          <a:p>
            <a:pPr lvl="3"/>
            <a:r>
              <a:rPr lang="en-US" altLang="ko-KR" sz="1600" dirty="0"/>
              <a:t>3-address form instruction</a:t>
            </a:r>
          </a:p>
          <a:p>
            <a:pPr lvl="3"/>
            <a:r>
              <a:rPr lang="en-US" altLang="ko-KR" sz="1600" dirty="0"/>
              <a:t>Only 31 instruction </a:t>
            </a:r>
            <a:r>
              <a:rPr lang="en-US" altLang="ko-KR" sz="1600" dirty="0" err="1"/>
              <a:t>opcodes</a:t>
            </a:r>
            <a:endParaRPr lang="en-US" altLang="ko-KR" sz="1600" dirty="0"/>
          </a:p>
          <a:p>
            <a:pPr lvl="2"/>
            <a:r>
              <a:rPr lang="en-US" altLang="ko-KR" sz="2000" dirty="0"/>
              <a:t>static single assignment (SSA)</a:t>
            </a:r>
          </a:p>
          <a:p>
            <a:pPr lvl="2"/>
            <a:r>
              <a:rPr lang="en-US" altLang="ko-KR" sz="2000" dirty="0"/>
              <a:t>composed as basic blocks</a:t>
            </a:r>
          </a:p>
          <a:p>
            <a:pPr lvl="1"/>
            <a:r>
              <a:rPr lang="en-US" altLang="ko-KR" sz="2400" dirty="0"/>
              <a:t>Informative</a:t>
            </a:r>
          </a:p>
          <a:p>
            <a:pPr lvl="2"/>
            <a:r>
              <a:rPr lang="en-US" altLang="ko-KR" sz="2000" dirty="0"/>
              <a:t>typed language</a:t>
            </a:r>
          </a:p>
          <a:p>
            <a:pPr lvl="2"/>
            <a:r>
              <a:rPr lang="en-US" altLang="ko-KR" sz="2000" dirty="0"/>
              <a:t>control-flow</a:t>
            </a:r>
          </a:p>
          <a:p>
            <a:r>
              <a:rPr lang="en-US" altLang="ko-KR" sz="2400" dirty="0"/>
              <a:t>LLVM IR is also called as LLVM language, assembly, </a:t>
            </a:r>
            <a:r>
              <a:rPr lang="en-US" altLang="ko-KR" sz="2400" dirty="0" err="1"/>
              <a:t>bitcode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bytecode</a:t>
            </a:r>
            <a:r>
              <a:rPr lang="en-US" altLang="ko-KR" sz="2400" dirty="0"/>
              <a:t>, code representation</a:t>
            </a:r>
          </a:p>
          <a:p>
            <a:pPr lvl="2"/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B591-FAE3-4FF9-8AC0-A51260853EB3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1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5461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IR At a Glance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FB73-842F-4FB6-B266-27DC623DA568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7612" y="72463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>
                <a:latin typeface="Calibri" panose="020F0502020204030204" pitchFamily="34" charset="0"/>
              </a:rPr>
              <a:t>C program language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0100" y="724634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>
                <a:latin typeface="Calibri" panose="020F0502020204030204" pitchFamily="34" charset="0"/>
              </a:rPr>
              <a:t>LLVM IR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620" y="1196752"/>
            <a:ext cx="275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Scope: </a:t>
            </a:r>
            <a:r>
              <a:rPr lang="en-US" altLang="ko-KR" sz="2000" i="1" dirty="0">
                <a:latin typeface="Calibri" panose="020F0502020204030204" pitchFamily="34" charset="0"/>
              </a:rPr>
              <a:t>file, function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8092" y="1196752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module, function</a:t>
            </a:r>
            <a:endParaRPr lang="ko-KR" altLang="en-US" sz="2000" i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620" y="3219946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Data-flow: </a:t>
            </a:r>
            <a:br>
              <a:rPr lang="en-US" altLang="ko-KR" sz="2000" dirty="0">
                <a:latin typeface="Calibri" panose="020F0502020204030204" pitchFamily="34" charset="0"/>
              </a:rPr>
            </a:br>
            <a:r>
              <a:rPr lang="en-US" altLang="ko-KR" sz="2000" dirty="0">
                <a:latin typeface="Calibri" panose="020F0502020204030204" pitchFamily="34" charset="0"/>
              </a:rPr>
              <a:t>a sequence of reads/writes on variables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38092" y="3140968"/>
            <a:ext cx="4392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1. load the values of memory addresses </a:t>
            </a:r>
            <a:b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   (variables) to registers;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2. compute the values in registers;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3. store the values of registers to  </a:t>
            </a:r>
            <a:b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    memory addresses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* each register must be assigned exactly </a:t>
            </a:r>
            <a:b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</a:b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  once (SSA)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620" y="5373216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Control-flow in a function:</a:t>
            </a:r>
            <a:br>
              <a:rPr lang="en-US" altLang="ko-KR" sz="2000" dirty="0">
                <a:latin typeface="Calibri" panose="020F0502020204030204" pitchFamily="34" charset="0"/>
              </a:rPr>
            </a:br>
            <a:r>
              <a:rPr lang="en-US" altLang="ko-KR" sz="2000" dirty="0">
                <a:latin typeface="Calibri" panose="020F0502020204030204" pitchFamily="34" charset="0"/>
              </a:rPr>
              <a:t>if, for, while, do while, switch-case,…</a:t>
            </a:r>
            <a:endParaRPr lang="ko-KR" altLang="en-US" sz="2000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8092" y="5452775"/>
            <a:ext cx="449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A set of basic blocks each of which ends with a conditional jump (or return)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620" y="236107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A statement with multiple expressions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38092" y="236107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A sequence of instructions each of which is in a form of “x = y </a:t>
            </a:r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op</a:t>
            </a: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 z”.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620" y="180475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</a:rPr>
              <a:t>Type: </a:t>
            </a:r>
            <a:r>
              <a:rPr lang="en-US" altLang="ko-KR" sz="2000" i="1" dirty="0" err="1">
                <a:latin typeface="Calibri" panose="020F0502020204030204" pitchFamily="34" charset="0"/>
              </a:rPr>
              <a:t>bool</a:t>
            </a:r>
            <a:r>
              <a:rPr lang="en-US" altLang="ko-KR" sz="2000" i="1" dirty="0">
                <a:latin typeface="Calibri" panose="020F0502020204030204" pitchFamily="34" charset="0"/>
              </a:rPr>
              <a:t>, char, </a:t>
            </a:r>
            <a:r>
              <a:rPr lang="en-US" altLang="ko-KR" sz="2000" i="1" dirty="0" err="1">
                <a:latin typeface="Calibri" panose="020F0502020204030204" pitchFamily="34" charset="0"/>
              </a:rPr>
              <a:t>int</a:t>
            </a:r>
            <a:r>
              <a:rPr lang="en-US" altLang="ko-KR" sz="2000" i="1" dirty="0">
                <a:latin typeface="Calibri" panose="020F0502020204030204" pitchFamily="34" charset="0"/>
              </a:rPr>
              <a:t>, </a:t>
            </a:r>
            <a:r>
              <a:rPr lang="en-US" altLang="ko-KR" sz="2000" i="1" dirty="0" err="1">
                <a:latin typeface="Calibri" panose="020F0502020204030204" pitchFamily="34" charset="0"/>
              </a:rPr>
              <a:t>struct</a:t>
            </a:r>
            <a:r>
              <a:rPr lang="en-US" altLang="ko-KR" sz="2000" i="1" dirty="0">
                <a:latin typeface="Calibri" panose="020F0502020204030204" pitchFamily="34" charset="0"/>
              </a:rPr>
              <a:t>{</a:t>
            </a:r>
            <a:r>
              <a:rPr lang="en-US" altLang="ko-KR" sz="2000" i="1" dirty="0" err="1">
                <a:latin typeface="Calibri" panose="020F0502020204030204" pitchFamily="34" charset="0"/>
              </a:rPr>
              <a:t>int</a:t>
            </a:r>
            <a:r>
              <a:rPr lang="en-US" altLang="ko-KR" sz="2000" i="1" dirty="0">
                <a:latin typeface="Calibri" panose="020F0502020204030204" pitchFamily="34" charset="0"/>
              </a:rPr>
              <a:t>, char}</a:t>
            </a:r>
            <a:endParaRPr lang="ko-KR" altLang="en-US" sz="2000" i="1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092" y="1804754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i1, i8, i32, </a:t>
            </a: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{</a:t>
            </a:r>
            <a:r>
              <a:rPr lang="en-US" altLang="ko-KR" sz="2000" i="1" dirty="0">
                <a:solidFill>
                  <a:srgbClr val="0033CC"/>
                </a:solidFill>
                <a:latin typeface="Calibri" panose="020F0502020204030204" pitchFamily="34" charset="0"/>
              </a:rPr>
              <a:t>i32, i8</a:t>
            </a:r>
            <a:r>
              <a:rPr lang="en-US" altLang="ko-KR" sz="2000" dirty="0">
                <a:solidFill>
                  <a:srgbClr val="0033CC"/>
                </a:solidFill>
                <a:latin typeface="Calibri" panose="020F0502020204030204" pitchFamily="34" charset="0"/>
              </a:rPr>
              <a:t>}</a:t>
            </a:r>
            <a:endParaRPr lang="ko-KR" altLang="en-US" sz="2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89620" y="1700808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32170" y="2314972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2170" y="3140968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32170" y="5373216"/>
            <a:ext cx="856895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04056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Example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AAB-17BE-4E17-9571-643E7C3B8464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121" y="1241200"/>
            <a:ext cx="576064" cy="3771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121" y="5711169"/>
            <a:ext cx="372536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clang –S –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emit-</a:t>
            </a:r>
            <a:r>
              <a:rPr lang="en-US" altLang="ko-KR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-fno-discard-value-names simple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endParaRPr lang="ko-KR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161" y="1240160"/>
            <a:ext cx="3268746" cy="377301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x, y ;</a:t>
            </a:r>
          </a:p>
          <a:p>
            <a:pPr marL="0" indent="0"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 ; 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(“%d %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d”,&amp;x,&amp;y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 = x – y 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(t &gt; 0) 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(“x &gt; y”) 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 ;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1040766"/>
            <a:ext cx="4896544" cy="548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common global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common global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0, align 4</a:t>
            </a:r>
          </a:p>
          <a:p>
            <a:pPr>
              <a:lnSpc>
                <a:spcPct val="80000"/>
              </a:lnSpc>
            </a:pP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@main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#0 {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i8*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...)*     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@__isoc99_scanf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b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@y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%sub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%0 %1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%sub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align 4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label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24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if.then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  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%call1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altLang="ko-KR" sz="1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ko-KR" sz="16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26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label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endParaRPr lang="en-US" altLang="ko-KR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27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if.end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28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21" y="7647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err="1">
                <a:latin typeface="Calibri" panose="020F0502020204030204" pitchFamily="34" charset="0"/>
              </a:rPr>
              <a:t>simple.c</a:t>
            </a:r>
            <a:endParaRPr lang="ko-KR" altLang="en-US" i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0005" y="75541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 err="1">
                <a:latin typeface="Calibri" panose="020F0502020204030204" pitchFamily="34" charset="0"/>
              </a:rPr>
              <a:t>simple.ll</a:t>
            </a:r>
            <a:r>
              <a:rPr lang="en-US" altLang="ko-KR" i="1" dirty="0">
                <a:latin typeface="Calibri" panose="020F0502020204030204" pitchFamily="34" charset="0"/>
              </a:rPr>
              <a:t>  </a:t>
            </a:r>
            <a:r>
              <a:rPr lang="en-US" altLang="ko-KR" dirty="0">
                <a:latin typeface="Calibri" panose="020F0502020204030204" pitchFamily="34" charset="0"/>
              </a:rPr>
              <a:t>(simplified)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9912" y="1301170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2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89434" y="195757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4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89434" y="2453298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5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89434" y="2840722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6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89434" y="3360827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7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89434" y="432550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8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89434" y="5216986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9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89434" y="5865058"/>
            <a:ext cx="270504" cy="19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10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23534" y="1260156"/>
            <a:ext cx="5136951" cy="399411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7504" y="1594593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7504" y="2234812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7504" y="2564904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7504" y="2901934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7504" y="3212976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7504" y="3530956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504" y="3889623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7504" y="4221088"/>
            <a:ext cx="3604403" cy="330092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813820" y="1793585"/>
            <a:ext cx="5136951" cy="48328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808487" y="2380261"/>
            <a:ext cx="5136951" cy="30008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13820" y="2747462"/>
            <a:ext cx="5136951" cy="53161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818012" y="3299217"/>
            <a:ext cx="5136951" cy="85617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823345" y="4209960"/>
            <a:ext cx="5136951" cy="856174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818012" y="5136397"/>
            <a:ext cx="5136951" cy="64325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823345" y="5793892"/>
            <a:ext cx="5136951" cy="531616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9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71095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Contents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8064896" cy="50405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2400" dirty="0"/>
              <a:t>LLVM IR Instruction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architecture, static single assignment</a:t>
            </a:r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>
              <a:spcBef>
                <a:spcPts val="0"/>
              </a:spcBef>
            </a:pPr>
            <a:r>
              <a:rPr lang="en-US" altLang="ko-KR" sz="2400"/>
              <a:t>Data representation (</a:t>
            </a:r>
            <a:r>
              <a:rPr lang="en-US" altLang="ko-KR" sz="2400">
                <a:hlinkClick r:id="rId2" action="ppaction://hlinksldjump"/>
              </a:rPr>
              <a:t>page 13</a:t>
            </a:r>
            <a:r>
              <a:rPr lang="en-US" altLang="ko-KR" sz="2400"/>
              <a:t>)</a:t>
            </a:r>
            <a:endParaRPr lang="en-US" altLang="ko-KR" sz="2400" dirty="0"/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types, constants, registers, variables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load/store instructions, cast instructions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computational instructions</a:t>
            </a:r>
          </a:p>
          <a:p>
            <a:pPr lvl="1">
              <a:spcBef>
                <a:spcPts val="0"/>
              </a:spcBef>
            </a:pPr>
            <a:endParaRPr lang="en-US" altLang="ko-KR" sz="2000" dirty="0"/>
          </a:p>
          <a:p>
            <a:pPr>
              <a:spcBef>
                <a:spcPts val="0"/>
              </a:spcBef>
            </a:pPr>
            <a:r>
              <a:rPr lang="en-US" altLang="ko-KR" sz="2400" dirty="0"/>
              <a:t>Control </a:t>
            </a:r>
            <a:r>
              <a:rPr lang="en-US" altLang="ko-KR" sz="2400"/>
              <a:t>representation (</a:t>
            </a:r>
            <a:r>
              <a:rPr lang="en-US" altLang="ko-KR" sz="2400">
                <a:hlinkClick r:id="rId3" action="ppaction://hlinksldjump"/>
              </a:rPr>
              <a:t>page 32</a:t>
            </a:r>
            <a:r>
              <a:rPr lang="en-US" altLang="ko-KR" sz="2400"/>
              <a:t>)</a:t>
            </a:r>
            <a:endParaRPr lang="en-US" altLang="ko-KR" sz="2400" dirty="0"/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control flow (basic block)</a:t>
            </a:r>
          </a:p>
          <a:p>
            <a:pPr lvl="1">
              <a:spcBef>
                <a:spcPts val="0"/>
              </a:spcBef>
            </a:pPr>
            <a:r>
              <a:rPr lang="en-US" altLang="ko-KR" sz="2000" dirty="0"/>
              <a:t>control instructions</a:t>
            </a:r>
          </a:p>
          <a:p>
            <a:pPr lvl="1">
              <a:spcBef>
                <a:spcPts val="0"/>
              </a:spcBef>
            </a:pPr>
            <a:endParaRPr lang="en-US" altLang="ko-KR" sz="1050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LLVM Language Reference Manual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http://llvm.org/docs/LangRef.html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</a:t>
            </a:r>
            <a: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Mapping High-Level Constructs to LLVM IR </a:t>
            </a:r>
            <a:br>
              <a:rPr lang="en-US" altLang="ko-K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http://llvm.lyngvig.org/Articles/Mapping-High-Level-Constructs-to-LLVM-IR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C6A6-2EED-4FEE-B0DE-52C668F8AF84}" type="datetime1">
              <a:rPr lang="ko-KR" altLang="en-US" smtClean="0"/>
              <a:t>2023-04-15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Tutorial for LLVM Intermediate Representation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32760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n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">
      <a:majorFont>
        <a:latin typeface="Arial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note</Template>
  <TotalTime>1678</TotalTime>
  <Words>4724</Words>
  <Application>Microsoft Office PowerPoint</Application>
  <PresentationFormat>화면 슬라이드 쇼(4:3)</PresentationFormat>
  <Paragraphs>726</Paragraphs>
  <Slides>39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맑은 고딕</vt:lpstr>
      <vt:lpstr>바탕</vt:lpstr>
      <vt:lpstr>Arial</vt:lpstr>
      <vt:lpstr>Calibri</vt:lpstr>
      <vt:lpstr>Cambria Math</vt:lpstr>
      <vt:lpstr>Courier New</vt:lpstr>
      <vt:lpstr>Times New Roman</vt:lpstr>
      <vt:lpstr>Lecture note</vt:lpstr>
      <vt:lpstr>Office Theme</vt:lpstr>
      <vt:lpstr>Tutorial for LLVM Intermediate Representation </vt:lpstr>
      <vt:lpstr>Motivation for Learning LLVM Low-level Language (i.e., Handling Intermediate Representation)</vt:lpstr>
      <vt:lpstr>LLVM is Professional Compiler</vt:lpstr>
      <vt:lpstr>LLVM Compiler Infrastructure (1/2)</vt:lpstr>
      <vt:lpstr>LLVM Compiler Infrastructure (2/2)</vt:lpstr>
      <vt:lpstr>LLVM IR as Analysis Target</vt:lpstr>
      <vt:lpstr>LLVM IR At a Glance</vt:lpstr>
      <vt:lpstr>Example</vt:lpstr>
      <vt:lpstr>Contents</vt:lpstr>
      <vt:lpstr>LLVM IR Architecture</vt:lpstr>
      <vt:lpstr>Static Single Assignment (1/2)</vt:lpstr>
      <vt:lpstr>Static Single Assignment (2/2)</vt:lpstr>
      <vt:lpstr>Data Representations</vt:lpstr>
      <vt:lpstr>Primitive Types</vt:lpstr>
      <vt:lpstr>Constants</vt:lpstr>
      <vt:lpstr>Registers</vt:lpstr>
      <vt:lpstr>Variables</vt:lpstr>
      <vt:lpstr>Load and Store Instructions</vt:lpstr>
      <vt:lpstr>Variable Example</vt:lpstr>
      <vt:lpstr>Aggregate Types and Function Type</vt:lpstr>
      <vt:lpstr>Getelementptr Instruction</vt:lpstr>
      <vt:lpstr>Aggregate Type Example 1 (1/2)</vt:lpstr>
      <vt:lpstr>Aggregate Type Example 1 (2/2)</vt:lpstr>
      <vt:lpstr>Aggregate Type Example 2</vt:lpstr>
      <vt:lpstr>Aggregate Type Example 3</vt:lpstr>
      <vt:lpstr>Aggregate Type Example 4</vt:lpstr>
      <vt:lpstr>Integer Conversion (1/2)</vt:lpstr>
      <vt:lpstr>Integer Conversion (2/2)</vt:lpstr>
      <vt:lpstr>Other Conversions</vt:lpstr>
      <vt:lpstr>Computational Instructions</vt:lpstr>
      <vt:lpstr>Add Instruction</vt:lpstr>
      <vt:lpstr>Control Representation</vt:lpstr>
      <vt:lpstr>Label, Return, and Unconditional Branch</vt:lpstr>
      <vt:lpstr>Conditional Branch</vt:lpstr>
      <vt:lpstr>Switch</vt:lpstr>
      <vt:lpstr>PHI (Φ) instruction</vt:lpstr>
      <vt:lpstr>Select</vt:lpstr>
      <vt:lpstr>Function Call</vt:lpstr>
      <vt:lpstr>Unaddressed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hongshin</dc:creator>
  <cp:lastModifiedBy>vpluslab1</cp:lastModifiedBy>
  <cp:revision>402</cp:revision>
  <cp:lastPrinted>2015-10-16T14:03:58Z</cp:lastPrinted>
  <dcterms:created xsi:type="dcterms:W3CDTF">2014-09-27T07:04:29Z</dcterms:created>
  <dcterms:modified xsi:type="dcterms:W3CDTF">2023-04-14T17:43:41Z</dcterms:modified>
</cp:coreProperties>
</file>