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6" r:id="rId3"/>
    <p:sldId id="310" r:id="rId4"/>
    <p:sldId id="291" r:id="rId5"/>
    <p:sldId id="292" r:id="rId6"/>
    <p:sldId id="309" r:id="rId7"/>
    <p:sldId id="300" r:id="rId8"/>
    <p:sldId id="294" r:id="rId9"/>
    <p:sldId id="307" r:id="rId10"/>
    <p:sldId id="293" r:id="rId11"/>
    <p:sldId id="306" r:id="rId12"/>
    <p:sldId id="295" r:id="rId13"/>
    <p:sldId id="296" r:id="rId14"/>
    <p:sldId id="297" r:id="rId15"/>
    <p:sldId id="299" r:id="rId16"/>
    <p:sldId id="308" r:id="rId17"/>
    <p:sldId id="298" r:id="rId18"/>
    <p:sldId id="302" r:id="rId19"/>
    <p:sldId id="305" r:id="rId20"/>
    <p:sldId id="304" r:id="rId21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58" autoAdjust="0"/>
  </p:normalViewPr>
  <p:slideViewPr>
    <p:cSldViewPr showGuides="1">
      <p:cViewPr varScale="1">
        <p:scale>
          <a:sx n="161" d="100"/>
          <a:sy n="161" d="100"/>
        </p:scale>
        <p:origin x="1482" y="150"/>
      </p:cViewPr>
      <p:guideLst>
        <p:guide orient="horz" pos="225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D2924-D280-4505-BAC6-AD9B19A15CC3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801D2-EBE6-42D3-BD0D-EFDB94422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4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M.getContext</a:t>
            </a:r>
            <a:r>
              <a:rPr lang="en-US" altLang="ko-KR" dirty="0" smtClean="0"/>
              <a:t>()</a:t>
            </a:r>
            <a:r>
              <a:rPr lang="en-US" altLang="ko-KR" baseline="0" dirty="0" smtClean="0"/>
              <a:t> to handle multiple instances of LLVM  (e.g., multithreaded LLVM pass)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01D2-EBE6-42D3-BD0D-EFDB944223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073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 basic block containing a phi instruction must have the</a:t>
            </a:r>
            <a:r>
              <a:rPr lang="en-US" altLang="ko-KR" baseline="0" dirty="0" smtClean="0"/>
              <a:t> phi instruction at the beginning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01D2-EBE6-42D3-BD0D-EFDB944223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19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Dyn_cast</a:t>
            </a:r>
            <a:r>
              <a:rPr lang="en-US" altLang="ko-KR" dirty="0" smtClean="0"/>
              <a:t>&lt;xxx&gt;()</a:t>
            </a:r>
            <a:r>
              <a:rPr lang="en-US" altLang="ko-KR" baseline="0" dirty="0" smtClean="0"/>
              <a:t> is a type casting statement in C++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01D2-EBE6-42D3-BD0D-EFDB944223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53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C4C0-8F6C-42FA-98A6-A9AD4FDF7AE9}" type="datetime1">
              <a:rPr lang="ko-KR" altLang="en-US" smtClean="0"/>
              <a:t>2015-10-27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74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36E-6748-45D1-9C92-964912C12B7B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4D57-71BF-43E4-9728-6C69D5847D48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24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2130425"/>
            <a:ext cx="6429420" cy="1470025"/>
          </a:xfrm>
        </p:spPr>
        <p:txBody>
          <a:bodyPr/>
          <a:lstStyle>
            <a:lvl1pPr>
              <a:defRPr sz="2800">
                <a:solidFill>
                  <a:srgbClr val="003399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0012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E4AD-E1AE-41F1-A797-0E91117E2E8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LLVM Pass and Code Instrumentation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143108" y="714356"/>
            <a:ext cx="5917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3399"/>
                </a:solidFill>
                <a:latin typeface="Arial"/>
              </a:rPr>
              <a:t>CS492B </a:t>
            </a:r>
            <a:br>
              <a:rPr lang="en-US" altLang="ko-KR" sz="2800" b="1" dirty="0" smtClean="0">
                <a:solidFill>
                  <a:srgbClr val="003399"/>
                </a:solidFill>
                <a:latin typeface="Arial"/>
              </a:rPr>
            </a:br>
            <a:r>
              <a:rPr lang="en-US" altLang="ko-KR" sz="2800" b="1" dirty="0" smtClean="0">
                <a:solidFill>
                  <a:srgbClr val="003399"/>
                </a:solidFill>
                <a:latin typeface="Arial"/>
              </a:rPr>
              <a:t>Analysis of Concurrent Programs</a:t>
            </a:r>
            <a:endParaRPr lang="ko-KR" altLang="en-US" sz="2800" b="1" dirty="0">
              <a:solidFill>
                <a:srgbClr val="003399"/>
              </a:solidFill>
              <a:latin typeface="Arial"/>
            </a:endParaRPr>
          </a:p>
        </p:txBody>
      </p:sp>
      <p:pic>
        <p:nvPicPr>
          <p:cNvPr id="9" name="Picture 8" descr="amd_barcelona_die_shot_medium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7224" y="714356"/>
            <a:ext cx="1296254" cy="12858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00034" y="714356"/>
            <a:ext cx="285752" cy="12858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8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42862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7150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59CF-812B-4163-94BC-DB31F21D583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LLVM Pass and Code Instrumentation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500034" y="642918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56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7377-B78E-40EE-99B4-C81F081EFC7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LLVM Pass and Code Instrumentation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59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08E3-F26F-41D6-AA61-06B2200DF37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LLVM Pass and Code Instrumentation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46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81FB-8493-4DA6-B934-6BCF822A3DA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LLVM Pass and Code Instrumentation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30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341313"/>
            <a:ext cx="7648575" cy="8318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90613" y="1314450"/>
            <a:ext cx="3376612" cy="46783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9625" y="1314450"/>
            <a:ext cx="3378200" cy="46783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828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BE0377B-0405-4D51-8FFA-615F982625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2015-10-27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LLVM Pass and Code Instrumentation</a:t>
            </a: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772400" y="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L24-</a:t>
            </a:r>
            <a:fld id="{D68BA281-C415-4EFF-BB7B-1F43A2FB4DF6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8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449B-8938-4DE6-95E2-7CA93F695E49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22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9A45-DCFA-49C5-B553-A6BA7A9590BD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3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49E-1BCB-4662-AE6C-E4543F74B898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36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535-DDCF-4AFC-A0BC-3AFE24B213D7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0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0597-04EA-4D55-BF0D-6FCDC5F1D61B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7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A3AF-EBBE-4081-B711-56502AA58F54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3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5F25-3CA4-4DAA-B0A7-8D887108215D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8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1FCB-DCFA-4727-9541-5B2A0992CB9A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4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18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757580F-9066-458D-817E-9FEBE3523811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468512" y="6356350"/>
            <a:ext cx="620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812360" y="6356350"/>
            <a:ext cx="4251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172400" y="6381328"/>
            <a:ext cx="75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/ 17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5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0"/>
            <a:ext cx="8229600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DB859-ABBC-4E42-8465-7E818021EAC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LLVM Pass and Code Instrumentation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00834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KAIST_뒷배경 흰색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58116" y="142852"/>
            <a:ext cx="1285884" cy="357190"/>
          </a:xfrm>
          <a:prstGeom prst="rect">
            <a:avLst/>
          </a:prstGeom>
        </p:spPr>
      </p:pic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428596" y="6643710"/>
            <a:ext cx="8229600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2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rgbClr val="00339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lvm.org/doxygen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8496944" cy="1971650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LLVM Pass and Code Instrumentation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31568"/>
            <a:ext cx="6400800" cy="1201688"/>
          </a:xfrm>
        </p:spPr>
        <p:txBody>
          <a:bodyPr>
            <a:norm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Prof. </a:t>
            </a:r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Moonzoo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Kim</a:t>
            </a:r>
          </a:p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 Dept., KAIST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B335-B9F9-4B25-94C2-CCCE4EEC3920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1680" y="1412776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smtClean="0">
                <a:latin typeface="Calibri" panose="020F0502020204030204" pitchFamily="34" charset="0"/>
              </a:rPr>
              <a:t>CS453 Automated Software Testing</a:t>
            </a:r>
            <a:endParaRPr lang="ko-KR" altLang="en-US" sz="2400" i="1" dirty="0">
              <a:latin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6093296"/>
            <a:ext cx="871296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61032" y="3751536"/>
            <a:ext cx="8421936" cy="1072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8032" y="2426924"/>
            <a:ext cx="8424936" cy="12526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Example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146876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IntWrite</a:t>
            </a:r>
            <a:r>
              <a:rPr lang="en-US" altLang="ko-KR" sz="2400" dirty="0" smtClean="0"/>
              <a:t> should inserts a new function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ko-KR" sz="2400" dirty="0" smtClean="0"/>
              <a:t> at the beginning of the target program’s main function</a:t>
            </a:r>
          </a:p>
          <a:p>
            <a:pPr lvl="1"/>
            <a:r>
              <a:rPr lang="en-US" altLang="ko-KR" sz="2000" dirty="0" smtClean="0"/>
              <a:t>_</a:t>
            </a:r>
            <a:r>
              <a:rPr lang="en-US" altLang="ko-KR" sz="2000" dirty="0" err="1" smtClean="0"/>
              <a:t>init</a:t>
            </a:r>
            <a:r>
              <a:rPr lang="en-US" altLang="ko-KR" sz="2000" dirty="0" smtClean="0"/>
              <a:t>_() is to open an output file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8F36-73D1-42A4-810C-3A0B46445EF9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8032" y="2398236"/>
            <a:ext cx="8424936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 virtual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doInitialization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(Module &amp; M) {</a:t>
            </a:r>
          </a:p>
          <a:p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   if(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M.getFunction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StartingRef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(“_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_”))!=NULL){ </a:t>
            </a:r>
          </a:p>
          <a:p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03     errs() &lt;&lt; “_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_() already exists.” ; </a:t>
            </a:r>
          </a:p>
          <a:p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04     exit(1) ;</a:t>
            </a:r>
          </a:p>
          <a:p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05   }</a:t>
            </a:r>
          </a:p>
          <a:p>
            <a:endParaRPr lang="en-US" altLang="ko-KR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06  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FunctionType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fty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b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FunctionType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get(Type::</a:t>
            </a:r>
            <a:r>
              <a:rPr lang="en-US" altLang="ko-KR" sz="16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getVoidTy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M.getContext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,false) ;</a:t>
            </a:r>
          </a:p>
          <a:p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07  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fp_init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 = </a:t>
            </a:r>
            <a:r>
              <a:rPr lang="en-US" altLang="ko-KR" sz="16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M.getOrInsertFunction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(“_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_”,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fty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;</a:t>
            </a:r>
          </a:p>
          <a:p>
            <a:endParaRPr lang="en-US" altLang="ko-KR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  <a:endParaRPr lang="en-US" altLang="ko-K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08   return true ;</a:t>
            </a:r>
          </a:p>
          <a:p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09 }</a:t>
            </a:r>
          </a:p>
          <a:p>
            <a:endParaRPr lang="ko-KR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58632" y="3293363"/>
            <a:ext cx="320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33CC"/>
                </a:solidFill>
                <a:latin typeface="Calibri" panose="020F0502020204030204" pitchFamily="34" charset="0"/>
              </a:rPr>
              <a:t>check if _</a:t>
            </a:r>
            <a:r>
              <a:rPr lang="en-US" altLang="ko-KR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init</a:t>
            </a:r>
            <a:r>
              <a:rPr lang="en-US" altLang="ko-KR" dirty="0" smtClean="0">
                <a:solidFill>
                  <a:srgbClr val="0033CC"/>
                </a:solidFill>
                <a:latin typeface="Calibri" panose="020F0502020204030204" pitchFamily="34" charset="0"/>
              </a:rPr>
              <a:t>_() already exists</a:t>
            </a:r>
            <a:endParaRPr lang="ko-KR" altLang="en-US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8632" y="4508454"/>
            <a:ext cx="299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33CC"/>
                </a:solidFill>
                <a:latin typeface="Calibri" panose="020F0502020204030204" pitchFamily="34" charset="0"/>
              </a:rPr>
              <a:t>add a new declaration _</a:t>
            </a:r>
            <a:r>
              <a:rPr lang="en-US" altLang="ko-KR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init</a:t>
            </a:r>
            <a:r>
              <a:rPr lang="en-US" altLang="ko-KR" dirty="0" smtClean="0">
                <a:solidFill>
                  <a:srgbClr val="0033CC"/>
                </a:solidFill>
                <a:latin typeface="Calibri" panose="020F0502020204030204" pitchFamily="34" charset="0"/>
              </a:rPr>
              <a:t>_()</a:t>
            </a:r>
            <a:endParaRPr lang="ko-KR" altLang="en-US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FunctionPass</a:t>
            </a:r>
            <a:r>
              <a:rPr lang="en-US" altLang="ko-KR" sz="3600" dirty="0" smtClean="0"/>
              <a:t> Class (2/2)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runOnFunction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 &amp;)</a:t>
            </a:r>
          </a:p>
          <a:p>
            <a:pPr lvl="1"/>
            <a:r>
              <a:rPr lang="en-US" altLang="ko-KR" sz="2000" dirty="0" smtClean="0"/>
              <a:t>Executed once for every function defined in the module</a:t>
            </a:r>
          </a:p>
          <a:p>
            <a:pPr lvl="1"/>
            <a:r>
              <a:rPr lang="en-US" altLang="ko-KR" sz="2000" dirty="0" smtClean="0"/>
              <a:t>Read and modify the target function definition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ko-KR" sz="2000" dirty="0" smtClean="0">
                <a:cs typeface="Courier New" panose="02070309020205020404" pitchFamily="49" charset="0"/>
              </a:rPr>
              <a:t> Class</a:t>
            </a:r>
          </a:p>
          <a:p>
            <a:pPr lvl="1"/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getFunctionType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 smtClean="0">
                <a:cs typeface="Courier New" panose="02070309020205020404" pitchFamily="49" charset="0"/>
              </a:rPr>
              <a:t>: returns the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FunctionType</a:t>
            </a:r>
            <a:r>
              <a:rPr lang="en-US" altLang="ko-KR" sz="2000" dirty="0" smtClean="0">
                <a:cs typeface="Courier New" panose="02070309020205020404" pitchFamily="49" charset="0"/>
              </a:rPr>
              <a:t> instance that contains the information on the types of function arguments.</a:t>
            </a:r>
          </a:p>
          <a:p>
            <a:pPr lvl="1"/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getEntryBlock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 smtClean="0">
                <a:cs typeface="Courier New" panose="02070309020205020404" pitchFamily="49" charset="0"/>
              </a:rPr>
              <a:t>: returns the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BasicBlock</a:t>
            </a:r>
            <a:r>
              <a:rPr lang="en-US" altLang="ko-KR" sz="2000" dirty="0" smtClean="0">
                <a:cs typeface="Courier New" panose="02070309020205020404" pitchFamily="49" charset="0"/>
              </a:rPr>
              <a:t> instance of the entry basic block.</a:t>
            </a:r>
          </a:p>
          <a:p>
            <a:pPr lvl="1"/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altLang="ko-KR" sz="2000" dirty="0" smtClean="0">
                <a:cs typeface="Courier New" panose="02070309020205020404" pitchFamily="49" charset="0"/>
              </a:rPr>
              <a:t>: the head of the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BasicBlock</a:t>
            </a:r>
            <a:r>
              <a:rPr lang="en-US" altLang="ko-KR" sz="2000" dirty="0" smtClean="0">
                <a:cs typeface="Courier New" panose="02070309020205020404" pitchFamily="49" charset="0"/>
              </a:rPr>
              <a:t> iterator</a:t>
            </a:r>
          </a:p>
          <a:p>
            <a:pPr lvl="1"/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  <a:r>
              <a:rPr lang="en-US" altLang="ko-KR" sz="2000" dirty="0" smtClean="0">
                <a:cs typeface="Courier New" panose="02070309020205020404" pitchFamily="49" charset="0"/>
              </a:rPr>
              <a:t>: the end of the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BasicBlock</a:t>
            </a:r>
            <a:r>
              <a:rPr lang="en-US" altLang="ko-KR" sz="2000" dirty="0" smtClean="0">
                <a:cs typeface="Courier New" panose="02070309020205020404" pitchFamily="49" charset="0"/>
              </a:rPr>
              <a:t> iterator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9CEC-3383-477E-B677-D89F5650C4EB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7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cs typeface="Courier New" panose="02070309020205020404" pitchFamily="49" charset="0"/>
              </a:rPr>
              <a:t>Example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3DA1-8B30-46A5-9226-A6398448F4C3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3674" y="1628800"/>
            <a:ext cx="86303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  virtual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runOnFunction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&amp;F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   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“Analyzing “ &lt;&lt; F-&gt;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&lt;&lt; “\n” ;</a:t>
            </a:r>
            <a:endParaRPr lang="en-US" altLang="ko-K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03    for (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::iterator </a:t>
            </a:r>
            <a:r>
              <a:rPr lang="en-US" altLang="ko-KR" sz="16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F.begin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ko-KR" sz="16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F.end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ko-KR" sz="16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ko-K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04     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runOnBasicBlock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05    }</a:t>
            </a:r>
            <a:endParaRPr lang="en-US" altLang="ko-K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06    return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;//</a:t>
            </a:r>
            <a:r>
              <a:rPr lang="en-US" altLang="ko-KR" sz="16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You should return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ko-KR" sz="16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if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ko-KR" sz="16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was modified.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ko-KR" sz="16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otherwise.</a:t>
            </a:r>
            <a:endParaRPr lang="en-US" altLang="ko-KR" sz="1600" b="1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07  }</a:t>
            </a:r>
            <a:endParaRPr lang="ko-KR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BasicBlock</a:t>
            </a:r>
            <a:r>
              <a:rPr lang="en-US" altLang="ko-KR" sz="3600" dirty="0" smtClean="0"/>
              <a:t> Class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0040" y="1600200"/>
            <a:ext cx="8280920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 smtClean="0"/>
              <a:t>A </a:t>
            </a:r>
            <a:r>
              <a:rPr lang="en-US" altLang="ko-K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BasicBlock</a:t>
            </a:r>
            <a:r>
              <a:rPr lang="en-US" altLang="ko-KR" sz="2400" dirty="0" smtClean="0"/>
              <a:t> instance contains a list of instructions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 smtClean="0"/>
              <a:t>APIs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altLang="ko-KR" sz="2000" dirty="0" smtClean="0"/>
              <a:t>: return the iterator of the beginning of the basic block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  <a:r>
              <a:rPr lang="en-US" altLang="ko-KR" sz="2000" dirty="0" smtClean="0"/>
              <a:t>: return the iterator of the end of the basic block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getFirstInsertionPt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 smtClean="0"/>
              <a:t>: return the first iterator (i.e., the first instruction location) where a new instruction can be added safely (i.e., after phi instruction and debug intrinsic)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getTerminator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/>
              <a:t>: return the terminator </a:t>
            </a:r>
            <a:r>
              <a:rPr lang="en-US" altLang="ko-KR" sz="2000" dirty="0" smtClean="0"/>
              <a:t>instruction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splitBasicBlock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(iterator I, …)</a:t>
            </a:r>
            <a:r>
              <a:rPr lang="en-US" altLang="ko-KR" sz="2000" dirty="0" smtClean="0"/>
              <a:t>: split the basic block into two at the instruction of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by inserting an unconditional jump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8FA3-A3BA-49EB-A96E-B85B0857D31C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6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Instruction</a:t>
            </a:r>
            <a:r>
              <a:rPr lang="en-US" altLang="ko-KR" sz="3600" dirty="0" smtClean="0"/>
              <a:t> Class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An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Instruction</a:t>
            </a:r>
            <a:r>
              <a:rPr lang="en-US" altLang="ko-KR" sz="2000" dirty="0" smtClean="0"/>
              <a:t> </a:t>
            </a:r>
            <a:r>
              <a:rPr lang="en-US" altLang="ko-KR" sz="2400" dirty="0" smtClean="0"/>
              <a:t>instance contains the information of an LLVM IR instruction.</a:t>
            </a:r>
          </a:p>
          <a:p>
            <a:r>
              <a:rPr lang="en-US" altLang="ko-KR" sz="2400" dirty="0" smtClean="0"/>
              <a:t>Each type of instruction has a subclass of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Instruction</a:t>
            </a:r>
            <a:r>
              <a:rPr lang="en-US" altLang="ko-KR" sz="2400" dirty="0" smtClean="0"/>
              <a:t> </a:t>
            </a:r>
            <a:br>
              <a:rPr lang="en-US" altLang="ko-KR" sz="2400" dirty="0" smtClean="0"/>
            </a:br>
            <a:r>
              <a:rPr lang="en-US" altLang="ko-KR" sz="2400" dirty="0" smtClean="0"/>
              <a:t>(e.g.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LoadInst</a:t>
            </a:r>
            <a:r>
              <a:rPr lang="en-US" altLang="ko-KR" sz="2400" dirty="0" smtClean="0"/>
              <a:t>,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BranchInst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APIs</a:t>
            </a:r>
          </a:p>
          <a:p>
            <a:pPr lvl="1"/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getOpcode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 smtClean="0"/>
              <a:t>: returns the </a:t>
            </a:r>
            <a:r>
              <a:rPr lang="en-US" altLang="ko-KR" sz="2000" dirty="0" err="1" smtClean="0"/>
              <a:t>opcode</a:t>
            </a:r>
            <a:r>
              <a:rPr lang="en-US" altLang="ko-KR" sz="2000" dirty="0" smtClean="0"/>
              <a:t> which indicates the instruction type</a:t>
            </a:r>
          </a:p>
          <a:p>
            <a:pPr lvl="1"/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getOperand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(unsigned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2000" dirty="0" smtClean="0"/>
              <a:t>: return the </a:t>
            </a:r>
            <a:r>
              <a:rPr lang="en-US" altLang="ko-KR" sz="2000" dirty="0" err="1" smtClean="0"/>
              <a:t>i-th</a:t>
            </a:r>
            <a:r>
              <a:rPr lang="en-US" altLang="ko-KR" sz="2000" dirty="0" smtClean="0"/>
              <a:t> operand</a:t>
            </a:r>
          </a:p>
          <a:p>
            <a:pPr lvl="1"/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getDebugLoc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 smtClean="0"/>
              <a:t>: obtain the debugging data that contains the information on the corresponding code location</a:t>
            </a:r>
          </a:p>
          <a:p>
            <a:pPr lvl="1"/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isTerminator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1800" dirty="0" smtClean="0">
                <a:cs typeface="Courier New" panose="02070309020205020404" pitchFamily="49" charset="0"/>
              </a:rPr>
              <a:t>,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isBinaryOp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1800" dirty="0">
                <a:cs typeface="Courier New" panose="02070309020205020404" pitchFamily="49" charset="0"/>
              </a:rPr>
              <a:t> , </a:t>
            </a:r>
            <a:r>
              <a:rPr lang="en-US" altLang="ko-KR" sz="1800" dirty="0" smtClean="0">
                <a:cs typeface="Courier New" panose="02070309020205020404" pitchFamily="49" charset="0"/>
              </a:rPr>
              <a:t>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isCast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….</a:t>
            </a: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DBC-9593-47A2-B5E8-FC7D6578AEB3}" type="datetime1">
              <a:rPr lang="ko-KR" altLang="en-US" smtClean="0"/>
              <a:t>2015-10-27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872" y="1556792"/>
            <a:ext cx="8229600" cy="424847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runOnBasicBlock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BasicBlock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&amp;B)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altLang="ko-KR" sz="16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BasicBlock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::iterator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B.begin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B.end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altLang="ko-KR" sz="16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getOpcode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Instruction::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 &amp;&amp;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getOperand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(0)-&gt;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Type::getInt32Ty(</a:t>
            </a:r>
            <a:r>
              <a:rPr lang="en-US" altLang="ko-KR" sz="16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StoreInst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dyn_cast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StoreInst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getDebugLoc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//code location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getPointerOperand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//variable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getOperand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value   </a:t>
            </a:r>
            <a:endParaRPr lang="en-US" altLang="ko-KR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/* insert a function call */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84E8-BB3E-4DB2-8797-A631A6583AFF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08390" y="1591296"/>
            <a:ext cx="504056" cy="4922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03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04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05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06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07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08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09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954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How to Insert New Instructions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1704" y="1600200"/>
            <a:ext cx="8147248" cy="4525963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IBBuilder</a:t>
            </a:r>
            <a:r>
              <a:rPr lang="en-US" altLang="ko-KR" sz="2400" dirty="0" smtClean="0"/>
              <a:t> class provides a uniform API for inserting instructions to a basic block.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IRBuilder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(Instruction *p)</a:t>
            </a:r>
            <a:r>
              <a:rPr lang="en-US" altLang="ko-KR" sz="2000" dirty="0" smtClean="0"/>
              <a:t>: create an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IRBuilder</a:t>
            </a:r>
            <a:r>
              <a:rPr lang="en-US" altLang="ko-KR" sz="2000" dirty="0" smtClean="0"/>
              <a:t> instance that can insert instructions right before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Instruction</a:t>
            </a:r>
            <a:r>
              <a:rPr lang="en-US" altLang="ko-KR" sz="2000" dirty="0" smtClean="0"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r>
              <a:rPr lang="en-US" altLang="ko-KR" sz="2400" dirty="0" smtClean="0">
                <a:cs typeface="Courier New" panose="02070309020205020404" pitchFamily="49" charset="0"/>
              </a:rPr>
              <a:t>APIs</a:t>
            </a:r>
          </a:p>
          <a:p>
            <a:pPr lvl="1"/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CreateAdd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 *LHS, Value *RHS, …)</a:t>
            </a:r>
            <a:r>
              <a:rPr lang="en-US" altLang="ko-KR" sz="2000" dirty="0" smtClean="0"/>
              <a:t>: create an add instruction whose operands are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altLang="ko-KR" sz="2000" dirty="0" smtClean="0"/>
              <a:t> and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ko-KR" sz="2000" dirty="0" smtClean="0"/>
              <a:t> at the predefined location, and then returns the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sz="2000" dirty="0" smtClean="0"/>
              <a:t> instance of the target operand</a:t>
            </a:r>
          </a:p>
          <a:p>
            <a:pPr lvl="1"/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CreateCall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 *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Callee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Value *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,…)</a:t>
            </a:r>
            <a:r>
              <a:rPr lang="en-US" altLang="ko-KR" sz="2000" dirty="0" smtClean="0"/>
              <a:t>: add a new call instruction to function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Callee</a:t>
            </a:r>
            <a:r>
              <a:rPr lang="en-US" altLang="ko-KR" sz="2000" dirty="0" smtClean="0"/>
              <a:t> with the argument as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CreateSub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CreateMul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CreateAnd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 smtClean="0"/>
              <a:t>, …</a:t>
            </a:r>
          </a:p>
          <a:p>
            <a:pPr lvl="1"/>
            <a:endParaRPr lang="en-US" altLang="ko-KR" sz="20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9DA9-B4F7-48B0-A1D5-CB62833B14FA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5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A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sz="2400" dirty="0" smtClean="0"/>
              <a:t> is a super class of all entities in LLVM IR such as a constant, a register, a variable, and a function.</a:t>
            </a:r>
          </a:p>
          <a:p>
            <a:pPr lvl="1"/>
            <a:endParaRPr lang="ko-KR" altLang="en-US" sz="1100" dirty="0"/>
          </a:p>
          <a:p>
            <a:r>
              <a:rPr lang="en-US" altLang="ko-KR" sz="2400" dirty="0" smtClean="0"/>
              <a:t>The register defined by an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Instruction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is represented as </a:t>
            </a:r>
            <a:br>
              <a:rPr lang="en-US" altLang="ko-KR" sz="2400" dirty="0" smtClean="0"/>
            </a:br>
            <a:r>
              <a:rPr lang="en-US" altLang="ko-KR" sz="2400" dirty="0" smtClean="0"/>
              <a:t>a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sz="2400" dirty="0" smtClean="0"/>
              <a:t> instance.</a:t>
            </a:r>
          </a:p>
          <a:p>
            <a:r>
              <a:rPr lang="en-US" altLang="ko-KR" sz="2400" dirty="0" smtClean="0"/>
              <a:t>APIs</a:t>
            </a:r>
          </a:p>
          <a:p>
            <a:pPr lvl="1"/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 smtClean="0"/>
              <a:t>: returns the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ko-KR" sz="2000" dirty="0" smtClean="0"/>
              <a:t> instance of a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sz="2000" dirty="0" smtClean="0"/>
              <a:t> instance.</a:t>
            </a:r>
          </a:p>
          <a:p>
            <a:pPr lvl="1"/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 smtClean="0"/>
              <a:t>: return the name from the source code.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E6CA-B417-4451-A583-590DC41C4766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484784"/>
            <a:ext cx="8568952" cy="49685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if(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getOpcode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Instruction::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   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getOperand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(0)-&gt;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Type::getInt32Ty(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   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StoreInst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dyn_cast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StoreInst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03   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getDebugLoc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//code location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    Value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getPointerOperand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//variable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    Value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getOperand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target register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06    </a:t>
            </a:r>
            <a:r>
              <a:rPr lang="en-US" altLang="ko-KR" sz="16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IRBuilder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 builder(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07    Value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[3]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08   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ConstantInt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::get(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intTy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false) ; </a:t>
            </a:r>
            <a:endParaRPr lang="en-US" altLang="ko-KR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09   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altLang="ko-KR" sz="16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builder.CreateGlobalStringPtr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(),"")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 </a:t>
            </a:r>
            <a:r>
              <a:rPr lang="en-US" altLang="ko-KR" sz="16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builder.CreateCall</a:t>
            </a:r>
            <a:r>
              <a:rPr lang="en-US" altLang="ko-KR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p_probe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Twine(""))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p_probe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should be created before by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getOrInsertFunction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and target code should be compiled </a:t>
            </a:r>
            <a:b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with the function definition pointed by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p_probe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See IntWrite.cpp and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IntWrite.c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which contains the   </a:t>
            </a:r>
            <a:b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definition of probe function</a:t>
            </a:r>
            <a:endParaRPr lang="en-US" altLang="ko-KR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}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84E8-BB3E-4DB2-8797-A631A6583AFF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60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Writing an LLVM Pass</a:t>
            </a:r>
          </a:p>
          <a:p>
            <a:pPr lvl="1"/>
            <a:r>
              <a:rPr lang="en-US" altLang="ko-KR" sz="2000" dirty="0" smtClean="0"/>
              <a:t>http:// llvm.org/docs/WritingAnLLVMPass.html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 smtClean="0"/>
              <a:t>LLVM API Documentation</a:t>
            </a:r>
          </a:p>
          <a:p>
            <a:pPr lvl="1"/>
            <a:r>
              <a:rPr lang="en-US" altLang="ko-KR" sz="2000" dirty="0"/>
              <a:t>http://llvm.org/doxygen/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How </a:t>
            </a:r>
            <a:r>
              <a:rPr lang="en-US" altLang="ko-KR" sz="2400" dirty="0"/>
              <a:t>to Build and Run an LLVM Pass for </a:t>
            </a:r>
            <a:r>
              <a:rPr lang="en-US" altLang="ko-KR" sz="2400" dirty="0" smtClean="0"/>
              <a:t>Homework#4</a:t>
            </a:r>
          </a:p>
          <a:p>
            <a:pPr lvl="1"/>
            <a:r>
              <a:rPr lang="en-US" altLang="ko-KR" sz="2000" dirty="0" smtClean="0"/>
              <a:t>http://swtv.kaist.ac.kr/courses/s453-14fall/hw4-manual.pdf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5BFC-DB8E-4049-BA8F-439697D40BA4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4186808" cy="4133056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altLang="ko-KR" dirty="0"/>
              <a:t>(30 pts) Find bugs in the following program that has multiple bugs </a:t>
            </a:r>
            <a:endParaRPr lang="ko-KR" altLang="ko-KR" sz="2800" dirty="0"/>
          </a:p>
          <a:p>
            <a:pPr lvl="1"/>
            <a:r>
              <a:rPr lang="en-US" altLang="ko-KR" dirty="0"/>
              <a:t>Write down buggy lines, bugs,  and explain the bugs as many as possible</a:t>
            </a:r>
            <a:endParaRPr lang="ko-KR" altLang="ko-KR" sz="2400" dirty="0"/>
          </a:p>
          <a:p>
            <a:pPr lvl="1"/>
            <a:r>
              <a:rPr lang="en-US" altLang="ko-KR" dirty="0"/>
              <a:t>Write down a code </a:t>
            </a:r>
            <a:r>
              <a:rPr lang="en-US" altLang="ko-KR" dirty="0" err="1"/>
              <a:t>instrumentor</a:t>
            </a:r>
            <a:r>
              <a:rPr lang="en-US" altLang="ko-KR" dirty="0"/>
              <a:t> using Clang which inserts assert() to report runtime failures due to the bugs you detected.  </a:t>
            </a:r>
            <a:endParaRPr lang="ko-KR" altLang="ko-KR" sz="2400" dirty="0"/>
          </a:p>
          <a:p>
            <a:r>
              <a:rPr lang="en-US" altLang="ko-KR" dirty="0"/>
              <a:t>For example, to report a div-by-zero crash, your code should insert assert(z!=0) immediately before x=y/z; </a:t>
            </a:r>
            <a:endParaRPr lang="ko-KR" altLang="ko-KR" sz="28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449B-8938-4DE6-95E2-7CA93F695E49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4820232" y="1517297"/>
            <a:ext cx="4000240" cy="4431983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//example1.c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#include &lt;malloc.h&gt;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#include &lt;stdio.h&gt;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#include &lt;string.h&gt;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void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f() {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char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* mem = NULL;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length;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char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buf[100];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    // file descriptor 0 is connected to keyboard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read(0, &amp;length, sizeof(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));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r=read(0, &amp;buf,length&gt;100 ? </a:t>
            </a:r>
            <a:b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100:length);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mem = malloc(r + 1);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buf[r] = 0;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strcpy(mem, buf);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printf(mem);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fflush(stdout);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  <a:endParaRPr kumimoji="0" lang="en-US" altLang="ko-K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1720" y="6021288"/>
            <a:ext cx="54425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alibri" panose="020F0502020204030204" pitchFamily="34" charset="0"/>
              </a:rPr>
              <a:t>Which tool do you prefer for the task?  Clang?  LLVM IR? 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40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Pass in LLVM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87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A Pass receives an LLVM IR and performs analyses and/or transformations.</a:t>
            </a:r>
          </a:p>
          <a:p>
            <a:pPr lvl="1"/>
            <a:r>
              <a:rPr lang="en-US" altLang="ko-KR" sz="2000" dirty="0" smtClean="0">
                <a:cs typeface="Courier New" panose="02070309020205020404" pitchFamily="49" charset="0"/>
              </a:rPr>
              <a:t>Using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en-US" altLang="ko-KR" sz="2000" dirty="0" smtClean="0"/>
              <a:t>, it is possible to run each Pass.</a:t>
            </a:r>
          </a:p>
          <a:p>
            <a:r>
              <a:rPr lang="en-US" altLang="ko-KR" sz="2400" dirty="0" smtClean="0"/>
              <a:t>A Pass can be executed in a middle of compiling process from  source code to binary code.</a:t>
            </a:r>
          </a:p>
          <a:p>
            <a:pPr lvl="1"/>
            <a:r>
              <a:rPr lang="en-US" altLang="ko-KR" sz="2000" dirty="0" smtClean="0"/>
              <a:t>The pipeline of Passes is arranged by Pass Manager</a:t>
            </a:r>
          </a:p>
          <a:p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5B27-56DB-4372-A68A-ADF6FDA563DF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71258" y="4656741"/>
            <a:ext cx="939104" cy="91409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dirty="0" smtClean="0">
                <a:latin typeface="Calibri" panose="020F0502020204030204" pitchFamily="34" charset="0"/>
              </a:rPr>
              <a:t>C/C++</a:t>
            </a:r>
          </a:p>
          <a:p>
            <a:pPr algn="ctr">
              <a:lnSpc>
                <a:spcPct val="80000"/>
              </a:lnSpc>
            </a:pPr>
            <a:r>
              <a:rPr lang="en-US" altLang="ko-KR" dirty="0" smtClean="0">
                <a:latin typeface="Calibri" panose="020F0502020204030204" pitchFamily="34" charset="0"/>
              </a:rPr>
              <a:t>front</a:t>
            </a:r>
          </a:p>
          <a:p>
            <a:pPr algn="ctr">
              <a:lnSpc>
                <a:spcPct val="80000"/>
              </a:lnSpc>
            </a:pPr>
            <a:r>
              <a:rPr lang="en-US" altLang="ko-KR" dirty="0" smtClean="0">
                <a:latin typeface="Calibri" panose="020F0502020204030204" pitchFamily="34" charset="0"/>
              </a:rPr>
              <a:t>end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6175" y="4829998"/>
            <a:ext cx="889380" cy="567583"/>
          </a:xfrm>
          <a:prstGeom prst="rect">
            <a:avLst/>
          </a:prstGeom>
          <a:ln w="12700">
            <a:solidFill>
              <a:srgbClr val="0033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33CC"/>
                </a:solidFill>
                <a:latin typeface="Calibri" panose="020F0502020204030204" pitchFamily="34" charset="0"/>
              </a:rPr>
              <a:t>Pass</a:t>
            </a:r>
            <a:r>
              <a:rPr lang="en-US" altLang="ko-KR" baseline="-250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1</a:t>
            </a:r>
            <a:endParaRPr lang="ko-KR" altLang="en-US" baseline="-25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03707" y="4829998"/>
            <a:ext cx="792088" cy="567583"/>
          </a:xfrm>
          <a:prstGeom prst="rect">
            <a:avLst/>
          </a:prstGeom>
          <a:ln w="12700">
            <a:solidFill>
              <a:srgbClr val="0033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Pass</a:t>
            </a:r>
            <a:r>
              <a:rPr lang="en-US" altLang="ko-KR" baseline="-25000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n</a:t>
            </a:r>
            <a:endParaRPr lang="ko-KR" altLang="en-US" baseline="-25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1508" y="4656742"/>
            <a:ext cx="867964" cy="91409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Calibri" panose="020F0502020204030204" pitchFamily="34" charset="0"/>
              </a:rPr>
              <a:t>llc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43638" y="4698292"/>
            <a:ext cx="316300" cy="8309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</a:rPr>
              <a:t>IR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cxnSp>
        <p:nvCxnSpPr>
          <p:cNvPr id="17" name="직선 화살표 연결선 16"/>
          <p:cNvCxnSpPr>
            <a:stCxn id="9" idx="3"/>
            <a:endCxn id="14" idx="1"/>
          </p:cNvCxnSpPr>
          <p:nvPr/>
        </p:nvCxnSpPr>
        <p:spPr>
          <a:xfrm>
            <a:off x="2210362" y="5113790"/>
            <a:ext cx="23327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4" idx="3"/>
            <a:endCxn id="10" idx="1"/>
          </p:cNvCxnSpPr>
          <p:nvPr/>
        </p:nvCxnSpPr>
        <p:spPr>
          <a:xfrm flipV="1">
            <a:off x="2759938" y="5113790"/>
            <a:ext cx="28623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267326" y="4698292"/>
            <a:ext cx="316300" cy="8309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IR</a:t>
            </a:r>
            <a:r>
              <a:rPr lang="en-US" altLang="ko-KR" baseline="-25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  <a:endParaRPr lang="ko-KR" altLang="en-US" baseline="-25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25" name="직선 화살표 연결선 24"/>
          <p:cNvCxnSpPr>
            <a:stCxn id="10" idx="3"/>
            <a:endCxn id="24" idx="1"/>
          </p:cNvCxnSpPr>
          <p:nvPr/>
        </p:nvCxnSpPr>
        <p:spPr>
          <a:xfrm>
            <a:off x="3935555" y="5113790"/>
            <a:ext cx="33177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4" idx="3"/>
            <a:endCxn id="29" idx="1"/>
          </p:cNvCxnSpPr>
          <p:nvPr/>
        </p:nvCxnSpPr>
        <p:spPr>
          <a:xfrm>
            <a:off x="4583626" y="5113791"/>
            <a:ext cx="216024" cy="1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99650" y="4947892"/>
            <a:ext cx="331772" cy="33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cxnSp>
        <p:nvCxnSpPr>
          <p:cNvPr id="31" name="직선 화살표 연결선 30"/>
          <p:cNvCxnSpPr>
            <a:stCxn id="29" idx="3"/>
            <a:endCxn id="11" idx="1"/>
          </p:cNvCxnSpPr>
          <p:nvPr/>
        </p:nvCxnSpPr>
        <p:spPr>
          <a:xfrm flipV="1">
            <a:off x="5131422" y="5113790"/>
            <a:ext cx="172285" cy="19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1" idx="3"/>
            <a:endCxn id="39" idx="1"/>
          </p:cNvCxnSpPr>
          <p:nvPr/>
        </p:nvCxnSpPr>
        <p:spPr>
          <a:xfrm>
            <a:off x="6095795" y="5113790"/>
            <a:ext cx="28803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383826" y="4698292"/>
            <a:ext cx="316300" cy="8309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IR</a:t>
            </a:r>
            <a:r>
              <a:rPr lang="en-US" altLang="ko-KR" baseline="-25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n</a:t>
            </a:r>
            <a:endParaRPr lang="ko-KR" altLang="en-US" baseline="-25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42" name="직선 화살표 연결선 41"/>
          <p:cNvCxnSpPr>
            <a:stCxn id="39" idx="3"/>
            <a:endCxn id="12" idx="1"/>
          </p:cNvCxnSpPr>
          <p:nvPr/>
        </p:nvCxnSpPr>
        <p:spPr>
          <a:xfrm>
            <a:off x="6700126" y="5113791"/>
            <a:ext cx="1313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2" idx="3"/>
            <a:endCxn id="46" idx="1"/>
          </p:cNvCxnSpPr>
          <p:nvPr/>
        </p:nvCxnSpPr>
        <p:spPr>
          <a:xfrm>
            <a:off x="7699472" y="5113791"/>
            <a:ext cx="2569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956376" y="4698292"/>
            <a:ext cx="1080120" cy="8309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</a:rPr>
              <a:t>Executable code</a:t>
            </a:r>
            <a:endParaRPr lang="ko-KR" altLang="en-US" baseline="-25000" dirty="0">
              <a:latin typeface="Calibri" panose="020F050202020403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9512" y="4698292"/>
            <a:ext cx="792088" cy="8309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</a:rPr>
              <a:t>Source </a:t>
            </a:r>
            <a:br>
              <a:rPr lang="en-US" altLang="ko-KR" dirty="0" smtClean="0">
                <a:latin typeface="Calibri" panose="020F0502020204030204" pitchFamily="34" charset="0"/>
              </a:rPr>
            </a:br>
            <a:r>
              <a:rPr lang="en-US" altLang="ko-KR" dirty="0" smtClean="0">
                <a:latin typeface="Calibri" panose="020F0502020204030204" pitchFamily="34" charset="0"/>
              </a:rPr>
              <a:t>code</a:t>
            </a:r>
          </a:p>
        </p:txBody>
      </p:sp>
      <p:cxnSp>
        <p:nvCxnSpPr>
          <p:cNvPr id="53" name="직선 화살표 연결선 52"/>
          <p:cNvCxnSpPr>
            <a:stCxn id="52" idx="3"/>
            <a:endCxn id="9" idx="1"/>
          </p:cNvCxnSpPr>
          <p:nvPr/>
        </p:nvCxnSpPr>
        <p:spPr>
          <a:xfrm flipV="1">
            <a:off x="971600" y="5113790"/>
            <a:ext cx="29965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2855434" y="4656742"/>
            <a:ext cx="3382740" cy="9140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libri" panose="020F0502020204030204" pitchFamily="34" charset="0"/>
              </a:rPr>
              <a:t>Opt</a:t>
            </a:r>
            <a:endParaRPr lang="ko-KR" altLang="en-US" baseline="-25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121243" y="4293096"/>
            <a:ext cx="6690368" cy="142175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</a:rPr>
              <a:t>Clang</a:t>
            </a:r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0811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LLVM Pass Framework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75252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The LLVM Pass Framework is the library to manipulate an AST of </a:t>
            </a:r>
            <a:r>
              <a:rPr lang="en-US" altLang="ko-KR" sz="2400" dirty="0"/>
              <a:t>LLVM IR (</a:t>
            </a:r>
            <a:r>
              <a:rPr lang="en-US" altLang="ko-KR" sz="2400" dirty="0">
                <a:hlinkClick r:id="rId2"/>
              </a:rPr>
              <a:t>http://</a:t>
            </a:r>
            <a:r>
              <a:rPr lang="en-US" altLang="ko-KR" sz="2400" dirty="0" smtClean="0">
                <a:hlinkClick r:id="rId2"/>
              </a:rPr>
              <a:t>llvm.org/doxygen/index.html</a:t>
            </a:r>
            <a:r>
              <a:rPr lang="en-US" altLang="ko-KR" sz="24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2400" dirty="0" smtClean="0"/>
              <a:t>An LLVM Pass is an implementation of a  subclass of the Pass class </a:t>
            </a:r>
          </a:p>
          <a:p>
            <a:pPr lvl="1"/>
            <a:r>
              <a:rPr lang="en-US" altLang="ko-KR" sz="2000" dirty="0"/>
              <a:t>Each Pass is defined as </a:t>
            </a:r>
            <a:r>
              <a:rPr lang="en-US" altLang="ko-KR" sz="2000" dirty="0" smtClean="0"/>
              <a:t>visitor </a:t>
            </a:r>
            <a:r>
              <a:rPr lang="en-US" altLang="ko-KR" sz="2000" dirty="0"/>
              <a:t>on a certain type of LLVM AST nodes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There are six subclasses of Pass</a:t>
            </a:r>
          </a:p>
          <a:p>
            <a:pPr lvl="2"/>
            <a:r>
              <a:rPr lang="en-US" altLang="ko-KR" sz="2000" dirty="0" err="1" smtClean="0"/>
              <a:t>ModulePass</a:t>
            </a:r>
            <a:r>
              <a:rPr lang="en-US" altLang="ko-KR" sz="2000" dirty="0" smtClean="0"/>
              <a:t>: visit each module (file)</a:t>
            </a:r>
          </a:p>
          <a:p>
            <a:pPr lvl="2"/>
            <a:r>
              <a:rPr lang="en-US" altLang="ko-KR" sz="2000" dirty="0" err="1" smtClean="0"/>
              <a:t>CallGraphSCCPass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visit each </a:t>
            </a:r>
            <a:r>
              <a:rPr lang="en-US" altLang="ko-KR" sz="2000" dirty="0" smtClean="0"/>
              <a:t>set of functions with caller-call relations in a module (useful to draw a call graph)</a:t>
            </a:r>
          </a:p>
          <a:p>
            <a:pPr lvl="2"/>
            <a:r>
              <a:rPr lang="en-US" altLang="ko-KR" sz="2000" u="sng" dirty="0" err="1" smtClean="0"/>
              <a:t>FunctionPass</a:t>
            </a:r>
            <a:r>
              <a:rPr lang="en-US" altLang="ko-KR" sz="2000" dirty="0" smtClean="0"/>
              <a:t>: visit each function in a module</a:t>
            </a:r>
          </a:p>
          <a:p>
            <a:pPr lvl="2"/>
            <a:r>
              <a:rPr lang="en-US" altLang="ko-KR" sz="2000" dirty="0" err="1" smtClean="0"/>
              <a:t>LoopPass</a:t>
            </a:r>
            <a:r>
              <a:rPr lang="en-US" altLang="ko-KR" sz="2000" dirty="0" smtClean="0"/>
              <a:t>: visit each set of basic blocks of a loop in each function</a:t>
            </a:r>
            <a:endParaRPr lang="en-US" altLang="ko-KR" sz="2000" dirty="0"/>
          </a:p>
          <a:p>
            <a:pPr lvl="2"/>
            <a:r>
              <a:rPr lang="en-US" altLang="ko-KR" sz="2000" dirty="0" err="1" smtClean="0"/>
              <a:t>RegionPass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visit </a:t>
            </a:r>
            <a:r>
              <a:rPr lang="en-US" altLang="ko-KR" sz="2000" dirty="0" smtClean="0"/>
              <a:t>the basic blocks not in any loop in each function</a:t>
            </a:r>
          </a:p>
          <a:p>
            <a:pPr lvl="2"/>
            <a:r>
              <a:rPr lang="en-US" altLang="ko-KR" sz="2000" dirty="0" err="1" smtClean="0"/>
              <a:t>BasicBlockPass</a:t>
            </a:r>
            <a:r>
              <a:rPr lang="en-US" altLang="ko-KR" sz="2000" dirty="0" smtClean="0"/>
              <a:t>: visit each basic block in each function</a:t>
            </a:r>
          </a:p>
          <a:p>
            <a:pPr lvl="1"/>
            <a:endParaRPr lang="en-US" altLang="ko-KR" sz="20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1122-4AE1-49F4-9B13-C8839DB7370E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5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Control Flow Graph (CFG) at LLVM IR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449B-8938-4DE6-95E2-7CA93F695E49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102079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= (x &gt; 0) ? x : 0 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y;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9952" y="1020792"/>
            <a:ext cx="51125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altLang="ko-KR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entry: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…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 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i32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endParaRPr lang="en-US" altLang="ko-KR" sz="1600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en-US" altLang="ko-KR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endParaRPr lang="en-US" altLang="ko-KR" sz="1600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</a:t>
            </a:r>
            <a:r>
              <a:rPr lang="en-US" altLang="ko-KR" sz="16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endParaRPr lang="en-US" altLang="ko-KR" sz="1600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phi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],[0,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%c.f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return i32 %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80000"/>
              </a:lnSpc>
              <a:buAutoNum type="arabicPlain" startAt="13"/>
            </a:pPr>
            <a:endParaRPr lang="en-US" altLang="ko-KR" sz="1600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386237" y="1159781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95989" y="206084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CFG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45895"/>
              </p:ext>
            </p:extLst>
          </p:nvPr>
        </p:nvGraphicFramePr>
        <p:xfrm>
          <a:off x="2339752" y="2806828"/>
          <a:ext cx="144016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</a:tblGrid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en-US" altLang="ko-KR" baseline="0" dirty="0" smtClean="0"/>
                        <a:t> …</a:t>
                      </a:r>
                      <a:endParaRPr lang="ko-KR" altLang="en-US" dirty="0"/>
                    </a:p>
                  </a:txBody>
                  <a:tcPr marT="0" marB="0"/>
                </a:tc>
              </a:tr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3 %0=…</a:t>
                      </a:r>
                      <a:endParaRPr lang="ko-KR" altLang="en-US" dirty="0"/>
                    </a:p>
                  </a:txBody>
                  <a:tcPr marT="0"/>
                </a:tc>
              </a:tr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4 %c=…</a:t>
                      </a:r>
                      <a:endParaRPr lang="ko-KR" altLang="en-US" dirty="0"/>
                    </a:p>
                  </a:txBody>
                  <a:tcPr marT="0" marB="0"/>
                </a:tc>
              </a:tr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 </a:t>
                      </a:r>
                      <a:r>
                        <a:rPr lang="en-US" altLang="ko-KR" dirty="0" err="1" smtClean="0"/>
                        <a:t>br</a:t>
                      </a:r>
                      <a:r>
                        <a:rPr lang="en-US" altLang="ko-KR" baseline="0" dirty="0" smtClean="0"/>
                        <a:t> i1 %c…</a:t>
                      </a:r>
                      <a:endParaRPr lang="ko-KR" altLang="en-US" dirty="0"/>
                    </a:p>
                  </a:txBody>
                  <a:tcPr marT="0"/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336049" y="2466996"/>
            <a:ext cx="101181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u="sng" dirty="0">
                <a:latin typeface="Courier New" panose="02070309020205020404" pitchFamily="49" charset="0"/>
                <a:cs typeface="Courier New" panose="02070309020205020404" pitchFamily="49" charset="0"/>
              </a:rPr>
              <a:t>entry: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7504" y="4253592"/>
            <a:ext cx="736099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c.t:</a:t>
            </a:r>
            <a:endParaRPr lang="en-US" altLang="ko-KR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68111"/>
              </p:ext>
            </p:extLst>
          </p:nvPr>
        </p:nvGraphicFramePr>
        <p:xfrm>
          <a:off x="179511" y="4586956"/>
          <a:ext cx="20882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233"/>
              </a:tblGrid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7 %1=load i32* …</a:t>
                      </a:r>
                      <a:endParaRPr lang="ko-KR" altLang="en-US" dirty="0"/>
                    </a:p>
                  </a:txBody>
                  <a:tcPr marT="0" marB="0"/>
                </a:tc>
              </a:tr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 </a:t>
                      </a:r>
                      <a:r>
                        <a:rPr lang="en-US" altLang="ko-KR" dirty="0" err="1" smtClean="0"/>
                        <a:t>br</a:t>
                      </a:r>
                      <a:r>
                        <a:rPr lang="en-US" altLang="ko-KR" dirty="0" smtClean="0"/>
                        <a:t> label</a:t>
                      </a:r>
                      <a:r>
                        <a:rPr lang="en-US" altLang="ko-KR" baseline="0" dirty="0" smtClean="0"/>
                        <a:t> %</a:t>
                      </a:r>
                      <a:r>
                        <a:rPr lang="en-US" altLang="ko-KR" baseline="0" dirty="0" err="1" smtClean="0"/>
                        <a:t>c.end</a:t>
                      </a:r>
                      <a:endParaRPr lang="ko-KR" altLang="en-US" dirty="0"/>
                    </a:p>
                  </a:txBody>
                  <a:tcPr marT="0"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635896" y="4437112"/>
            <a:ext cx="736099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r>
              <a:rPr lang="en-US" altLang="ko-KR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ko-KR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75152"/>
              </p:ext>
            </p:extLst>
          </p:nvPr>
        </p:nvGraphicFramePr>
        <p:xfrm>
          <a:off x="3707903" y="4770476"/>
          <a:ext cx="223224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9"/>
              </a:tblGrid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 </a:t>
                      </a:r>
                      <a:r>
                        <a:rPr lang="en-US" altLang="ko-KR" dirty="0" err="1" smtClean="0"/>
                        <a:t>br</a:t>
                      </a:r>
                      <a:r>
                        <a:rPr lang="en-US" altLang="ko-KR" dirty="0" smtClean="0"/>
                        <a:t> label %</a:t>
                      </a:r>
                      <a:r>
                        <a:rPr lang="en-US" altLang="ko-KR" dirty="0" err="1" smtClean="0"/>
                        <a:t>c.end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 marT="0" marB="0"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23936"/>
              </p:ext>
            </p:extLst>
          </p:nvPr>
        </p:nvGraphicFramePr>
        <p:xfrm>
          <a:off x="2123728" y="5944696"/>
          <a:ext cx="1872208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/>
              </a:tblGrid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12 %</a:t>
                      </a:r>
                      <a:r>
                        <a:rPr lang="en-US" altLang="ko-KR" dirty="0" err="1" smtClean="0"/>
                        <a:t>cond</a:t>
                      </a:r>
                      <a:r>
                        <a:rPr lang="en-US" altLang="ko-KR" dirty="0" smtClean="0"/>
                        <a:t>=phi</a:t>
                      </a:r>
                      <a:endParaRPr lang="ko-KR" altLang="en-US" dirty="0"/>
                    </a:p>
                  </a:txBody>
                  <a:tcPr marT="0" marB="0"/>
                </a:tc>
              </a:tr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 store …</a:t>
                      </a:r>
                      <a:endParaRPr lang="ko-KR" altLang="en-US" dirty="0"/>
                    </a:p>
                  </a:txBody>
                  <a:tcPr marT="0"/>
                </a:tc>
              </a:tr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 return …</a:t>
                      </a:r>
                      <a:endParaRPr lang="ko-KR" altLang="en-US" dirty="0"/>
                    </a:p>
                  </a:txBody>
                  <a:tcPr marT="0" marB="0"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547664" y="5635348"/>
            <a:ext cx="101181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altLang="ko-KR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ko-KR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직선 화살표 연결선 24"/>
          <p:cNvCxnSpPr>
            <a:stCxn id="15" idx="2"/>
            <a:endCxn id="19" idx="0"/>
          </p:cNvCxnSpPr>
          <p:nvPr/>
        </p:nvCxnSpPr>
        <p:spPr>
          <a:xfrm flipH="1">
            <a:off x="1223627" y="3995548"/>
            <a:ext cx="1836205" cy="591408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2"/>
          </p:cNvCxnSpPr>
          <p:nvPr/>
        </p:nvCxnSpPr>
        <p:spPr>
          <a:xfrm>
            <a:off x="3059832" y="3995548"/>
            <a:ext cx="1836203" cy="774928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2" idx="0"/>
          </p:cNvCxnSpPr>
          <p:nvPr/>
        </p:nvCxnSpPr>
        <p:spPr>
          <a:xfrm flipH="1">
            <a:off x="3059832" y="5044796"/>
            <a:ext cx="1692188" cy="89990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2"/>
            <a:endCxn id="22" idx="0"/>
          </p:cNvCxnSpPr>
          <p:nvPr/>
        </p:nvCxnSpPr>
        <p:spPr>
          <a:xfrm>
            <a:off x="1223627" y="5181316"/>
            <a:ext cx="1836205" cy="76338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1325" y="3635732"/>
            <a:ext cx="12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terminator</a:t>
            </a:r>
            <a:endParaRPr lang="ko-KR" alt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3995936" y="64533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/>
              <a:t>terminator</a:t>
            </a:r>
            <a:endParaRPr lang="ko-KR" alt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5868144" y="47158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/>
              <a:t>terminator</a:t>
            </a:r>
            <a:endParaRPr lang="ko-KR" alt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195736" y="48598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/>
              <a:t>terminator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65448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854968"/>
          </a:xfrm>
        </p:spPr>
        <p:txBody>
          <a:bodyPr/>
          <a:lstStyle/>
          <a:p>
            <a:r>
              <a:rPr lang="en-US" altLang="ko-KR" dirty="0" smtClean="0"/>
              <a:t>Example Pass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80920" cy="2908920"/>
          </a:xfrm>
        </p:spPr>
        <p:txBody>
          <a:bodyPr>
            <a:normAutofit fontScale="92500"/>
          </a:bodyPr>
          <a:lstStyle/>
          <a:p>
            <a:r>
              <a:rPr lang="en-US" altLang="ko-KR" sz="2400" dirty="0" smtClean="0"/>
              <a:t>Let’s create </a:t>
            </a:r>
            <a:r>
              <a:rPr lang="en-US" altLang="ko-KR" sz="2400" i="1" dirty="0" err="1" smtClean="0"/>
              <a:t>IntWrite</a:t>
            </a:r>
            <a:r>
              <a:rPr lang="en-US" altLang="ko-KR" sz="2400" i="1" dirty="0" smtClean="0"/>
              <a:t> </a:t>
            </a:r>
            <a:r>
              <a:rPr lang="en-US" altLang="ko-KR" sz="2400" dirty="0" smtClean="0"/>
              <a:t>that aim to monitor all history of 32-bit integer variable updates (definitions)</a:t>
            </a:r>
          </a:p>
          <a:p>
            <a:pPr lvl="1"/>
            <a:r>
              <a:rPr lang="en-US" altLang="ko-KR" sz="2000" dirty="0" smtClean="0"/>
              <a:t>Implemented as a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FunctionPass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 dirty="0" smtClean="0"/>
              <a:t>Produces a text file where it records which variable is defined as which value at which code location.</a:t>
            </a:r>
          </a:p>
          <a:p>
            <a:pPr lvl="1"/>
            <a:endParaRPr lang="en-US" altLang="ko-KR" sz="1200" dirty="0"/>
          </a:p>
          <a:p>
            <a:r>
              <a:rPr lang="en-US" altLang="ko-KR" sz="2400" dirty="0" err="1" smtClean="0"/>
              <a:t>IntWrite</a:t>
            </a:r>
            <a:r>
              <a:rPr lang="en-US" altLang="ko-KR" sz="2400" dirty="0" smtClean="0"/>
              <a:t> instruments a target program to insert a </a:t>
            </a:r>
            <a:r>
              <a:rPr lang="en-US" altLang="ko-KR" sz="2400" i="1" dirty="0" smtClean="0"/>
              <a:t>probe</a:t>
            </a:r>
            <a:r>
              <a:rPr lang="en-US" altLang="ko-KR" sz="2400" dirty="0" smtClean="0"/>
              <a:t> before every integer writing operation, which extracts runtime information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E131-6B4B-4AD8-9C0A-C96D216A43D6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436510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y = x ;</a:t>
            </a:r>
          </a:p>
          <a:p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z = y + x ;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936" y="4293096"/>
            <a:ext cx="5148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_probe_(10, “y”, x);</a:t>
            </a:r>
          </a:p>
          <a:p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y = x ;</a:t>
            </a:r>
          </a:p>
          <a:p>
            <a:r>
              <a:rPr lang="en-US" altLang="ko-KR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_probe_(11, “z”, </a:t>
            </a:r>
            <a:r>
              <a:rPr lang="en-US" altLang="ko-KR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y+x</a:t>
            </a:r>
            <a:r>
              <a:rPr lang="en-US" altLang="ko-KR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z = y + x ;</a:t>
            </a:r>
          </a:p>
          <a:p>
            <a:r>
              <a:rPr lang="en-US" altLang="ko-K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altLang="ko-KR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_probe_(</a:t>
            </a:r>
            <a:r>
              <a:rPr lang="en-US" altLang="ko-KR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l,char</a:t>
            </a:r>
            <a:r>
              <a:rPr lang="en-US" altLang="ko-KR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</a:t>
            </a:r>
            <a:r>
              <a:rPr lang="en-US" altLang="ko-KR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v){</a:t>
            </a:r>
          </a:p>
          <a:p>
            <a:r>
              <a:rPr lang="en-US" altLang="ko-KR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altLang="ko-KR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altLang="ko-KR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“%d %s %d\n”,…);}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2987824" y="4477580"/>
            <a:ext cx="81151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ko-KR" sz="3600" dirty="0" smtClean="0"/>
              <a:t>Class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dirty="0" smtClean="0"/>
              <a:t>A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altLang="ko-KR" sz="2000" dirty="0" smtClean="0"/>
              <a:t> instance stores all information related to the LLVM IR created by a target program file (functions, global variables, etc.)</a:t>
            </a:r>
          </a:p>
          <a:p>
            <a:pPr>
              <a:spcBef>
                <a:spcPts val="1200"/>
              </a:spcBef>
            </a:pPr>
            <a:r>
              <a:rPr lang="en-US" altLang="ko-KR" sz="2000" dirty="0" smtClean="0"/>
              <a:t>APIs (public methods)</a:t>
            </a:r>
          </a:p>
          <a:p>
            <a:pPr lvl="1">
              <a:spcBef>
                <a:spcPts val="1200"/>
              </a:spcBef>
            </a:pP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getModuleIdentifier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 smtClean="0"/>
              <a:t>: return the name of the module</a:t>
            </a:r>
          </a:p>
          <a:p>
            <a:pPr lvl="1">
              <a:spcBef>
                <a:spcPts val="1200"/>
              </a:spcBef>
            </a:pP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getFunction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StringRef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Name)</a:t>
            </a:r>
            <a:r>
              <a:rPr lang="en-US" altLang="ko-KR" sz="2000" dirty="0" smtClean="0"/>
              <a:t>: return the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ko-KR" sz="2000" dirty="0" smtClean="0"/>
              <a:t>instance whose identifier is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ko-KR" sz="2000" dirty="0" smtClean="0"/>
              <a:t> in the module</a:t>
            </a:r>
          </a:p>
          <a:p>
            <a:pPr lvl="1">
              <a:spcBef>
                <a:spcPts val="1200"/>
              </a:spcBef>
            </a:pP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getOrInsertFunction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StringRef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Name, Type *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ReturnType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,…)</a:t>
            </a:r>
            <a:r>
              <a:rPr lang="en-US" altLang="ko-KR" sz="2000" dirty="0" smtClean="0"/>
              <a:t>: add a new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ko-KR" sz="2000" dirty="0"/>
              <a:t>instance whose identifier is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to </a:t>
            </a:r>
            <a:r>
              <a:rPr lang="en-US" altLang="ko-KR" sz="2000" dirty="0"/>
              <a:t>the </a:t>
            </a:r>
            <a:r>
              <a:rPr lang="en-US" altLang="ko-KR" sz="2000" dirty="0" smtClean="0"/>
              <a:t>module</a:t>
            </a:r>
          </a:p>
          <a:p>
            <a:pPr lvl="1">
              <a:spcBef>
                <a:spcPts val="1200"/>
              </a:spcBef>
            </a:pP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getGlobalVariable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StringRef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Name)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return the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GlobalVariable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instance whose identifier is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ko-KR" sz="2000" dirty="0" smtClean="0"/>
              <a:t> in the module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32D-3F30-49F2-ACAA-4481DFBE042D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8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ko-KR" sz="3600" dirty="0" smtClean="0"/>
              <a:t>Class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A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ko-KR" sz="2400" dirty="0" smtClean="0"/>
              <a:t> instance is used for representing the data type of registers, variables, and function arguments.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Static members</a:t>
            </a:r>
          </a:p>
          <a:p>
            <a:pPr lvl="1"/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Type::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getVoidTy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altLang="ko-KR" sz="2000" dirty="0" smtClean="0"/>
              <a:t>: void type</a:t>
            </a:r>
          </a:p>
          <a:p>
            <a:pPr lvl="1"/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Type::getInt8Ty(…)</a:t>
            </a:r>
            <a:r>
              <a:rPr lang="en-US" altLang="ko-KR" sz="2000" dirty="0" smtClean="0"/>
              <a:t>: 8-bit unsigned integer (char) type</a:t>
            </a:r>
          </a:p>
          <a:p>
            <a:pPr lvl="1"/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Type::getInt32Ty(…)</a:t>
            </a:r>
            <a:r>
              <a:rPr lang="en-US" altLang="ko-KR" sz="2000" dirty="0" smtClean="0"/>
              <a:t>: 32-bit unsigned integer type</a:t>
            </a:r>
          </a:p>
          <a:p>
            <a:pPr lvl="1"/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Type::getInt8PtrTy(…)</a:t>
            </a:r>
            <a:r>
              <a:rPr lang="en-US" altLang="ko-KR" sz="2000" dirty="0" smtClean="0"/>
              <a:t>: 8-bit pointer type</a:t>
            </a:r>
          </a:p>
          <a:p>
            <a:pPr lvl="1"/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Type::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getDoubleTy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altLang="ko-KR" sz="2000" dirty="0" smtClean="0"/>
              <a:t>: 64-bit IEEE floating pointer type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5F2-1258-465D-B0D0-04C55817DB62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FunctionPass</a:t>
            </a:r>
            <a:r>
              <a:rPr lang="en-US" altLang="ko-KR" sz="3600" dirty="0" smtClean="0"/>
              <a:t> Class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FunctionPass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doInitialization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(Module &amp;)</a:t>
            </a:r>
          </a:p>
          <a:p>
            <a:pPr lvl="1"/>
            <a:r>
              <a:rPr lang="en-US" altLang="ko-KR" sz="2000" dirty="0" smtClean="0"/>
              <a:t>Executed once for a module (file) before any visitor method execution</a:t>
            </a:r>
          </a:p>
          <a:p>
            <a:pPr lvl="1"/>
            <a:r>
              <a:rPr lang="en-US" altLang="ko-KR" sz="2000" dirty="0" smtClean="0"/>
              <a:t>Do necessary initializations, and modify the given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altLang="ko-KR" sz="2000" dirty="0" smtClean="0"/>
              <a:t> instances (e.g., add a new function declaration)</a:t>
            </a:r>
          </a:p>
          <a:p>
            <a:pPr lvl="1"/>
            <a:endParaRPr lang="en-US" altLang="ko-KR" sz="2000" dirty="0" smtClean="0"/>
          </a:p>
          <a:p>
            <a:pPr lvl="1"/>
            <a:endParaRPr lang="en-US" altLang="ko-KR" sz="1100" dirty="0" smtClean="0"/>
          </a:p>
          <a:p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FunctionPass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doFinalization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(Module &amp;)</a:t>
            </a:r>
          </a:p>
          <a:p>
            <a:pPr lvl="1"/>
            <a:r>
              <a:rPr lang="en-US" altLang="ko-KR" sz="2000" dirty="0"/>
              <a:t>Executed once for a module (file) before </a:t>
            </a:r>
            <a:r>
              <a:rPr lang="en-US" altLang="ko-KR" sz="2000" dirty="0" smtClean="0"/>
              <a:t>after all visitor </a:t>
            </a:r>
            <a:r>
              <a:rPr lang="en-US" altLang="ko-KR" sz="2000" dirty="0"/>
              <a:t>method </a:t>
            </a:r>
            <a:r>
              <a:rPr lang="en-US" altLang="ko-KR" sz="2000" dirty="0" smtClean="0"/>
              <a:t>executions</a:t>
            </a:r>
          </a:p>
          <a:p>
            <a:pPr lvl="1"/>
            <a:r>
              <a:rPr lang="en-US" altLang="ko-KR" sz="2000" dirty="0" smtClean="0"/>
              <a:t>Export the information obtained from the analysis or the transformation, any wrap-up </a:t>
            </a:r>
            <a:endParaRPr lang="en-US" altLang="ko-KR" sz="2000" dirty="0"/>
          </a:p>
          <a:p>
            <a:pPr lvl="1"/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7297-BECB-48DC-833F-D33E88E90584}" type="datetime1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no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">
      <a:majorFont>
        <a:latin typeface="Arial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note</Template>
  <TotalTime>1559</TotalTime>
  <Words>1811</Words>
  <Application>Microsoft Office PowerPoint</Application>
  <PresentationFormat>화면 슬라이드 쇼(4:3)</PresentationFormat>
  <Paragraphs>321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맑은 고딕</vt:lpstr>
      <vt:lpstr>바탕</vt:lpstr>
      <vt:lpstr>Arial</vt:lpstr>
      <vt:lpstr>Calibri</vt:lpstr>
      <vt:lpstr>Consolas</vt:lpstr>
      <vt:lpstr>Courier New</vt:lpstr>
      <vt:lpstr>Times New Roman</vt:lpstr>
      <vt:lpstr>Lecture note</vt:lpstr>
      <vt:lpstr>Office Theme</vt:lpstr>
      <vt:lpstr>LLVM Pass and Code Instrumentation</vt:lpstr>
      <vt:lpstr>Motivating Example</vt:lpstr>
      <vt:lpstr>Pass in LLVM</vt:lpstr>
      <vt:lpstr>LLVM Pass Framework</vt:lpstr>
      <vt:lpstr>Control Flow Graph (CFG) at LLVM IR </vt:lpstr>
      <vt:lpstr>Example Pass</vt:lpstr>
      <vt:lpstr>Module Class</vt:lpstr>
      <vt:lpstr>Type Class</vt:lpstr>
      <vt:lpstr>FunctionPass Class (1/2)</vt:lpstr>
      <vt:lpstr>Example</vt:lpstr>
      <vt:lpstr>FunctionPass Class (2/2)</vt:lpstr>
      <vt:lpstr>Example</vt:lpstr>
      <vt:lpstr>BasicBlock Class</vt:lpstr>
      <vt:lpstr>Instruction Class</vt:lpstr>
      <vt:lpstr>Example</vt:lpstr>
      <vt:lpstr>How to Insert New Instructions</vt:lpstr>
      <vt:lpstr>Value Class</vt:lpstr>
      <vt:lpstr>Example</vt:lpstr>
      <vt:lpstr>More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hongshin</dc:creator>
  <cp:lastModifiedBy>Moonzoo Kim</cp:lastModifiedBy>
  <cp:revision>377</cp:revision>
  <cp:lastPrinted>2015-10-26T23:01:18Z</cp:lastPrinted>
  <dcterms:created xsi:type="dcterms:W3CDTF">2014-09-27T07:04:29Z</dcterms:created>
  <dcterms:modified xsi:type="dcterms:W3CDTF">2015-10-26T23:39:32Z</dcterms:modified>
</cp:coreProperties>
</file>