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356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95" r:id="rId12"/>
    <p:sldId id="397" r:id="rId13"/>
    <p:sldId id="398" r:id="rId14"/>
    <p:sldId id="260" r:id="rId15"/>
    <p:sldId id="547" r:id="rId16"/>
    <p:sldId id="541" r:id="rId17"/>
    <p:sldId id="543" r:id="rId18"/>
    <p:sldId id="544" r:id="rId19"/>
    <p:sldId id="545" r:id="rId20"/>
    <p:sldId id="546" r:id="rId21"/>
    <p:sldId id="3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4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3CDB-A322-461D-B693-DE5A4C8ABAF4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ED9AC-F1F4-43F2-ACF2-43FEED64AC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0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3310"/>
            <a:ext cx="10363200" cy="1793839"/>
          </a:xfrm>
        </p:spPr>
        <p:txBody>
          <a:bodyPr anchor="ctr">
            <a:normAutofit/>
          </a:bodyPr>
          <a:lstStyle>
            <a:lvl1pPr algn="ctr">
              <a:defRPr sz="3600">
                <a:latin typeface="Gill Sans MT" panose="020B05020201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5720"/>
            <a:ext cx="9144000" cy="136839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35656"/>
            <a:ext cx="1233055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E101F86D-7438-45F7-8E92-095DB35B3F8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0355" y="6344646"/>
            <a:ext cx="9211293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6546" y="6335656"/>
            <a:ext cx="1116281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C1C7-782D-498A-B41F-C56BDD5812F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0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9320-1667-4CBD-AC84-860FEE1831B8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186998"/>
            <a:ext cx="11567160" cy="858032"/>
          </a:xfrm>
        </p:spPr>
        <p:txBody>
          <a:bodyPr>
            <a:normAutofit/>
          </a:bodyPr>
          <a:lstStyle>
            <a:lvl1pPr>
              <a:defRPr sz="2700">
                <a:latin typeface="Gill Sans MT" panose="020B0502020104020203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273428"/>
            <a:ext cx="11567160" cy="4925497"/>
          </a:xfrm>
        </p:spPr>
        <p:txBody>
          <a:bodyPr/>
          <a:lstStyle>
            <a:lvl1pPr>
              <a:lnSpc>
                <a:spcPct val="100000"/>
              </a:lnSpc>
              <a:defRPr sz="2100">
                <a:latin typeface="Gill Sans MT" panose="020B0502020104020203" pitchFamily="34" charset="0"/>
              </a:defRPr>
            </a:lvl1pPr>
            <a:lvl2pPr marL="514350" indent="-171450">
              <a:lnSpc>
                <a:spcPct val="100000"/>
              </a:lnSpc>
              <a:buFont typeface="Calibri" panose="020F0502020204030204" pitchFamily="34" charset="0"/>
              <a:buChar char="-"/>
              <a:defRPr>
                <a:latin typeface="Gill Sans MT" panose="020B0502020104020203" pitchFamily="34" charset="0"/>
              </a:defRPr>
            </a:lvl2pPr>
            <a:lvl3pPr>
              <a:lnSpc>
                <a:spcPct val="100000"/>
              </a:lnSpc>
              <a:defRPr>
                <a:latin typeface="Gill Sans MT" panose="020B0502020104020203" pitchFamily="34" charset="0"/>
              </a:defRPr>
            </a:lvl3pPr>
            <a:lvl4pPr marL="1200150" indent="-171450">
              <a:lnSpc>
                <a:spcPct val="100000"/>
              </a:lnSpc>
              <a:buFont typeface="Calibri" panose="020F0502020204030204" pitchFamily="34" charset="0"/>
              <a:buChar char="-"/>
              <a:defRPr sz="1500">
                <a:latin typeface="Gill Sans MT" panose="020B0502020104020203" pitchFamily="34" charset="0"/>
              </a:defRPr>
            </a:lvl4pPr>
            <a:lvl5pPr>
              <a:lnSpc>
                <a:spcPct val="100000"/>
              </a:lnSpc>
              <a:defRPr sz="15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" y="6353469"/>
            <a:ext cx="13105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F7BF5B0D-CD42-4C62-9357-F3D1241506A9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5782" y="6356354"/>
            <a:ext cx="88204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9040" y="6356354"/>
            <a:ext cx="13105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3860BE-E5CF-4BD6-A910-0F11AA6439F3}"/>
              </a:ext>
            </a:extLst>
          </p:cNvPr>
          <p:cNvSpPr/>
          <p:nvPr/>
        </p:nvSpPr>
        <p:spPr>
          <a:xfrm>
            <a:off x="-3142" y="-2881"/>
            <a:ext cx="193147" cy="1190414"/>
          </a:xfrm>
          <a:prstGeom prst="rect">
            <a:avLst/>
          </a:prstGeom>
          <a:gradFill flip="none" rotWithShape="1">
            <a:gsLst>
              <a:gs pos="0">
                <a:srgbClr val="000099">
                  <a:shade val="30000"/>
                  <a:satMod val="115000"/>
                </a:srgbClr>
              </a:gs>
              <a:gs pos="50000">
                <a:srgbClr val="000099">
                  <a:shade val="67500"/>
                  <a:satMod val="115000"/>
                </a:srgbClr>
              </a:gs>
              <a:gs pos="100000">
                <a:srgbClr val="00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3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DB18-E8E9-4CFC-B207-6AA7936FFC7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3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D9B7B-6FEB-49FA-BF37-004871BD3F89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9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3AC-4736-405F-AFD5-C12855B0BF28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6FBA-BFEE-44CC-B6B0-44BB75A34CD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AFD2-A7AC-4AF5-8AA0-F3BA8A8F40EE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64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36B3-F8E8-454E-8CEF-4D2AA8C3B158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0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5A6D-27E6-4EC2-890E-7EE2F0342EDF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71D2E32C-1E97-4F3B-9BF2-BF432D61B2C2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F66FF7D2-46D9-457C-8742-27A443E1E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-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-"/>
        <a:defRPr sz="135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LibFuzzer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gle.github.io/clusterfuzz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LibFuzzer.html" TargetMode="External"/><Relationship Id="rId2" Type="http://schemas.openxmlformats.org/officeDocument/2006/relationships/hyperlink" Target="https://www.fuzzingboo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pages.cs.wisc.edu/~bart/fuzz/Foreword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5E34F-C44E-4D6A-B340-BC955974B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15" y="2124845"/>
            <a:ext cx="11379570" cy="1268366"/>
          </a:xfrm>
        </p:spPr>
        <p:txBody>
          <a:bodyPr>
            <a:normAutofit/>
          </a:bodyPr>
          <a:lstStyle/>
          <a:p>
            <a:r>
              <a:rPr lang="en-US" altLang="ko-KR" sz="7200">
                <a:solidFill>
                  <a:srgbClr val="002060"/>
                </a:solidFill>
              </a:rPr>
              <a:t>Greybox Fuzzing</a:t>
            </a:r>
            <a:endParaRPr lang="ko-KR" altLang="en-US" sz="7200" dirty="0">
              <a:solidFill>
                <a:srgbClr val="00206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A8490-7952-4CCE-8360-5FA3BA72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001" y="3810001"/>
            <a:ext cx="9127998" cy="170106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Shin Hong</a:t>
            </a:r>
          </a:p>
          <a:p>
            <a:r>
              <a:rPr lang="en-US" altLang="ko-KR" sz="4000" dirty="0" err="1"/>
              <a:t>CSEE</a:t>
            </a:r>
            <a:r>
              <a:rPr lang="en-US" altLang="ko-KR" sz="4000" dirty="0"/>
              <a:t> </a:t>
            </a:r>
            <a:r>
              <a:rPr lang="en-US" altLang="ko-KR" sz="4000" dirty="0" err="1"/>
              <a:t>Handong</a:t>
            </a:r>
            <a:r>
              <a:rPr lang="ko-KR" altLang="en-US" sz="4000" dirty="0"/>
              <a:t> </a:t>
            </a:r>
            <a:r>
              <a:rPr lang="en-US" altLang="ko-KR" sz="4000" dirty="0"/>
              <a:t>Global Univ.</a:t>
            </a:r>
            <a:r>
              <a:rPr lang="ko-KR" altLang="en-US" sz="4000" dirty="0"/>
              <a:t> 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FAF9F-1064-48CB-B8E2-411EB30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A754-00E8-461F-965E-092B98A12E12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E7BDD-A313-44D3-B0D0-015A578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70E8CE5-DC91-44B0-8997-6E31DFF8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1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6ACC5C-C6E0-4F91-A517-2276FF10270E}"/>
              </a:ext>
            </a:extLst>
          </p:cNvPr>
          <p:cNvSpPr/>
          <p:nvPr/>
        </p:nvSpPr>
        <p:spPr>
          <a:xfrm>
            <a:off x="542691" y="2141034"/>
            <a:ext cx="10340899" cy="4632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E70574-1D69-4FF3-AE0C-759EA31C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16" y="107263"/>
            <a:ext cx="5684194" cy="747664"/>
          </a:xfrm>
        </p:spPr>
        <p:txBody>
          <a:bodyPr>
            <a:normAutofit/>
          </a:bodyPr>
          <a:lstStyle/>
          <a:p>
            <a:r>
              <a:rPr lang="en-US" altLang="ko-KR" sz="4000"/>
              <a:t>Basic Algorithm</a:t>
            </a:r>
            <a:endParaRPr lang="ko-KR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F13478-2EA8-4CB3-A107-A84AD5B1E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049" y="929265"/>
                <a:ext cx="10987482" cy="59483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Input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: 	a target program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		a set of seeds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= {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1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2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... </a:t>
                </a:r>
                <a:r>
                  <a:rPr lang="en-US" altLang="ko-KR" sz="2600" i="1" dirty="0" err="1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i="1" baseline="-25000" dirty="0" err="1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n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}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Output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: 	two sets of tests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= {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2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1</a:t>
                </a:r>
                <a:r>
                  <a:rPr lang="en-US" altLang="ko-KR" sz="22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2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2</a:t>
                </a:r>
                <a:r>
                  <a:rPr lang="en-US" altLang="ko-KR" sz="22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..., 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200" i="1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m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},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={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2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1</a:t>
                </a:r>
                <a:r>
                  <a:rPr lang="en-US" altLang="ko-KR" sz="22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2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200" baseline="-250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2</a:t>
                </a:r>
                <a:r>
                  <a:rPr lang="en-US" altLang="ko-KR" sz="22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..., </a:t>
                </a:r>
                <a:r>
                  <a:rPr lang="en-US" altLang="ko-KR" sz="2200" i="1" dirty="0" err="1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200" i="1" baseline="-25000" dirty="0" err="1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k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}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Procedure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:</a:t>
                </a:r>
                <a:br>
                  <a:rPr lang="en-US" altLang="ko-KR" sz="24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</a:br>
                <a:endParaRPr lang="en-US" altLang="ko-KR" sz="1400" dirty="0"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endParaRP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S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,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←∅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←∅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while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∈ </m:t>
                    </m:r>
                  </m:oMath>
                </a14:m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 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begin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ko-KR" sz="260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∪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dirty="0" err="1">
                    <a:latin typeface="Ubuntu Mono" panose="020B0509030602030204" pitchFamily="49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Cov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(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)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end while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while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termination condition is not satisfied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begin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select a random test input from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mutate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with a certain mutation operator</a:t>
                </a:r>
                <a:endParaRPr lang="en-US" altLang="ko-KR" sz="2600" dirty="0">
                  <a:latin typeface="Linux Biolinum" panose="02000503000000000000" pitchFamily="2" charset="0"/>
                  <a:ea typeface="Linux Biolinum" panose="02000503000000000000" pitchFamily="2" charset="0"/>
                  <a:cs typeface="Linux Biolinum" panose="02000503000000000000" pitchFamily="2" charset="0"/>
                </a:endParaRP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if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(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) fails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then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∪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{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}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else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if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dirty="0" err="1">
                    <a:latin typeface="Ubuntu Mono" panose="020B0509030602030204" pitchFamily="49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Cov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(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) –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≠∅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then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∪</m:t>
                    </m:r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 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{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}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        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←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∪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</a:t>
                </a:r>
                <a:r>
                  <a:rPr lang="en-US" altLang="ko-KR" sz="2600" dirty="0" err="1">
                    <a:latin typeface="Ubuntu Mono" panose="020B0509030602030204" pitchFamily="49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Cov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(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Prog</a:t>
                </a: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, </a:t>
                </a:r>
                <a:r>
                  <a:rPr lang="en-US" altLang="ko-KR" sz="2600" i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  <a:ea typeface="Linux Biolinum" panose="02000503000000000000" pitchFamily="2" charset="0"/>
                        <a:cs typeface="Linux Biolinum" panose="02000503000000000000" pitchFamily="2" charset="0"/>
                      </a:rPr>
                      <m:t>′</m:t>
                    </m:r>
                  </m:oMath>
                </a14:m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)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          end if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       </a:t>
                </a: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end if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0"/>
                  </a:spcBef>
                  <a:buNone/>
                </a:pPr>
                <a:r>
                  <a:rPr lang="en-US" altLang="ko-KR" sz="2600" b="1" dirty="0">
                    <a:latin typeface="Linux Biolinum" panose="02000503000000000000" pitchFamily="2" charset="0"/>
                    <a:ea typeface="Linux Biolinum" panose="02000503000000000000" pitchFamily="2" charset="0"/>
                    <a:cs typeface="Linux Biolinum" panose="02000503000000000000" pitchFamily="2" charset="0"/>
                  </a:rPr>
                  <a:t>  end while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F13478-2EA8-4CB3-A107-A84AD5B1E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49" y="929265"/>
                <a:ext cx="10987482" cy="5948328"/>
              </a:xfrm>
              <a:blipFill>
                <a:blip r:embed="rId2"/>
                <a:stretch>
                  <a:fillRect l="-721" t="-1844" b="-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8565F-18C2-4564-8C8A-958AA884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F7E61-B561-43E5-A115-376333A3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82C4-1D32-46F0-A0B3-6648B2E4E11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817C314-657C-4775-B3FD-EFF19CA6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3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6D36E1-4089-498A-AE12-28D02395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925" y="5583534"/>
            <a:ext cx="1400537" cy="11274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E40ACB-6C37-49BE-A169-39F21DEB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186998"/>
            <a:ext cx="11567160" cy="984854"/>
          </a:xfrm>
        </p:spPr>
        <p:txBody>
          <a:bodyPr>
            <a:normAutofit fontScale="90000"/>
          </a:bodyPr>
          <a:lstStyle/>
          <a:p>
            <a:r>
              <a:rPr lang="en-US" altLang="ko-KR" sz="4800"/>
              <a:t>libFuzzer: Fuzzing Tool for LLVM</a:t>
            </a:r>
            <a:br>
              <a:rPr lang="en-US" altLang="ko-KR" sz="4800"/>
            </a:br>
            <a:r>
              <a:rPr lang="en-US" altLang="ko-KR" sz="2400">
                <a:hlinkClick r:id="rId3"/>
              </a:rPr>
              <a:t>https://llvm.org/docs/LibFuzzer.html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1BC5C-B822-43B9-B79E-47BE22EC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487024"/>
            <a:ext cx="11567160" cy="5223942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ko-KR" sz="2800" dirty="0"/>
              <a:t> </a:t>
            </a:r>
            <a:r>
              <a:rPr lang="en-US" altLang="ko-KR" sz="2800" dirty="0" err="1"/>
              <a:t>libFuzzer</a:t>
            </a:r>
            <a:r>
              <a:rPr lang="en-US" altLang="ko-KR" sz="2800" dirty="0"/>
              <a:t> is a </a:t>
            </a:r>
            <a:r>
              <a:rPr lang="en-US" altLang="ko-KR" sz="2800" dirty="0" err="1"/>
              <a:t>greybox</a:t>
            </a:r>
            <a:r>
              <a:rPr lang="en-US" altLang="ko-KR" sz="2800" dirty="0"/>
              <a:t> </a:t>
            </a:r>
            <a:r>
              <a:rPr lang="en-US" altLang="ko-KR" sz="2800" dirty="0" err="1"/>
              <a:t>fuzzer</a:t>
            </a:r>
            <a:r>
              <a:rPr lang="en-US" altLang="ko-KR" sz="2800" dirty="0"/>
              <a:t> inspired by AFL for testing C/C++ libraries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developed as a component of </a:t>
            </a:r>
            <a:r>
              <a:rPr lang="en-US" altLang="ko-KR" sz="2400" dirty="0" err="1"/>
              <a:t>LLVM</a:t>
            </a:r>
            <a:endParaRPr lang="en-US" altLang="ko-KR" sz="2400" dirty="0"/>
          </a:p>
          <a:p>
            <a:pPr lvl="2">
              <a:lnSpc>
                <a:spcPct val="125000"/>
              </a:lnSpc>
            </a:pPr>
            <a:r>
              <a:rPr lang="en-US" altLang="ko-KR" sz="2400" dirty="0"/>
              <a:t> target C/C++ programs</a:t>
            </a:r>
          </a:p>
          <a:p>
            <a:pPr lvl="2">
              <a:lnSpc>
                <a:spcPct val="125000"/>
              </a:lnSpc>
            </a:pPr>
            <a:r>
              <a:rPr lang="en-US" altLang="ko-KR" sz="2400" dirty="0"/>
              <a:t> well integrated with the </a:t>
            </a:r>
            <a:r>
              <a:rPr lang="en-US" altLang="ko-KR" sz="2400" dirty="0" err="1"/>
              <a:t>LLVM</a:t>
            </a:r>
            <a:r>
              <a:rPr lang="en-US" altLang="ko-KR" sz="2400" dirty="0"/>
              <a:t> sanitizer suites</a:t>
            </a:r>
            <a:endParaRPr lang="en-US" altLang="ko-KR" sz="2800" dirty="0"/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 generate inputs to public APIs in a unit test driver (rather than a system input)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provide a plugin API for defining and managing </a:t>
            </a:r>
            <a:r>
              <a:rPr lang="en-US" altLang="ko-KR" sz="2400" dirty="0">
                <a:solidFill>
                  <a:srgbClr val="00B050"/>
                </a:solidFill>
              </a:rPr>
              <a:t>custom mutation operators </a:t>
            </a:r>
          </a:p>
          <a:p>
            <a:pPr lvl="2">
              <a:lnSpc>
                <a:spcPct val="125000"/>
              </a:lnSpc>
            </a:pPr>
            <a:r>
              <a:rPr lang="en-US" altLang="ko-KR" sz="2400" dirty="0"/>
              <a:t> easy to implement structure-aware, grammar-based fuzzing</a:t>
            </a:r>
          </a:p>
          <a:p>
            <a:pPr>
              <a:lnSpc>
                <a:spcPct val="125000"/>
              </a:lnSpc>
            </a:pPr>
            <a:r>
              <a:rPr lang="en-US" altLang="ko-KR" sz="2800" dirty="0"/>
              <a:t> </a:t>
            </a:r>
            <a:r>
              <a:rPr lang="en-US" altLang="ko-KR" sz="2800" dirty="0" err="1"/>
              <a:t>libFuzzer</a:t>
            </a:r>
            <a:r>
              <a:rPr lang="en-US" altLang="ko-KR" sz="2800" dirty="0"/>
              <a:t>, together with AFL, is used as a core component of OSS-Fuzz </a:t>
            </a:r>
            <a:br>
              <a:rPr lang="en-US" altLang="ko-KR" sz="2800" dirty="0"/>
            </a:br>
            <a:r>
              <a:rPr lang="en-US" altLang="ko-KR" sz="2800" dirty="0"/>
              <a:t> and </a:t>
            </a:r>
            <a:r>
              <a:rPr lang="en-US" altLang="ko-KR" sz="2800" dirty="0" err="1"/>
              <a:t>ClusterFuzz</a:t>
            </a:r>
            <a:r>
              <a:rPr lang="en-US" altLang="ko-KR" sz="2800" dirty="0"/>
              <a:t> </a:t>
            </a:r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err="1">
                <a:hlinkClick r:id="rId4"/>
              </a:rPr>
              <a:t>google.github.io</a:t>
            </a:r>
            <a:r>
              <a:rPr lang="en-US" altLang="ko-KR" sz="2400" dirty="0">
                <a:hlinkClick r:id="rId4"/>
              </a:rPr>
              <a:t>/</a:t>
            </a:r>
            <a:r>
              <a:rPr lang="en-US" altLang="ko-KR" sz="2400" dirty="0" err="1">
                <a:hlinkClick r:id="rId4"/>
              </a:rPr>
              <a:t>clusterfuzz</a:t>
            </a:r>
            <a:r>
              <a:rPr lang="en-US" altLang="ko-KR" sz="2400" dirty="0">
                <a:hlinkClick r:id="rId4"/>
              </a:rPr>
              <a:t>/</a:t>
            </a:r>
            <a:endParaRPr lang="en-US" altLang="ko-KR" sz="2800" dirty="0"/>
          </a:p>
          <a:p>
            <a:pPr marL="0" indent="0">
              <a:lnSpc>
                <a:spcPct val="125000"/>
              </a:lnSpc>
              <a:buNone/>
            </a:pPr>
            <a:endParaRPr lang="en-US" altLang="ko-KR" sz="2800" dirty="0"/>
          </a:p>
          <a:p>
            <a:pPr>
              <a:lnSpc>
                <a:spcPct val="125000"/>
              </a:lnSpc>
            </a:pPr>
            <a:endParaRPr lang="ko-KR" altLang="en-US" sz="27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E497A-4C66-4CBE-AF13-70D2D4F0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FB9-8F78-4A20-A4BA-2F7AD3D9991D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34BA3-6151-44D1-8EA7-7735CC8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2F241-21C5-4C15-B4E9-05238096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0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A144B-8CB7-41DD-B7AB-A6050E0A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 libFuzzer Mutation Operators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76ABC-F70D-4211-B2BB-F1C7A55B3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872" y="1361918"/>
            <a:ext cx="5348514" cy="4925497"/>
          </a:xfrm>
        </p:spPr>
        <p:txBody>
          <a:bodyPr>
            <a:normAutofit/>
          </a:bodyPr>
          <a:lstStyle/>
          <a:p>
            <a:r>
              <a:rPr lang="en-US" altLang="ko-KR" sz="2400"/>
              <a:t>Domain-specific word dictionary can be configured for a specific target function</a:t>
            </a:r>
          </a:p>
          <a:p>
            <a:pPr lvl="1"/>
            <a:endParaRPr lang="en-US" altLang="ko-KR" sz="2100"/>
          </a:p>
          <a:p>
            <a:r>
              <a:rPr lang="en-US" altLang="ko-KR" sz="2400"/>
              <a:t>We can add custom mutation operators </a:t>
            </a:r>
          </a:p>
          <a:p>
            <a:pPr lvl="1"/>
            <a:r>
              <a:rPr lang="en-US" altLang="ko-KR" sz="2100"/>
              <a:t>alternate an input text considering its grammar or constraints on input validity</a:t>
            </a:r>
            <a:endParaRPr lang="ko-KR" altLang="en-US" sz="2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F9E89D-56F8-4334-AF73-5BAFE239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9" r="3534" b="924"/>
          <a:stretch/>
        </p:blipFill>
        <p:spPr>
          <a:xfrm>
            <a:off x="239614" y="1273428"/>
            <a:ext cx="6291581" cy="5397574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D7E85-D5A7-4B36-BE8C-DBDA3A50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AD10-EE37-4471-ABAD-94B83F58549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87F6B-1702-40E9-918A-8FC4075C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95D75-439F-4079-957A-E5E37FF3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1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5D87F-A9E3-48BA-9FDE-9096A6E7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Writing Unit Fuzzing Driver (parameterized unit test case)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FA813-DF29-4E77-B9C2-9D7D00DA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282700"/>
            <a:ext cx="11567160" cy="5575300"/>
          </a:xfrm>
        </p:spPr>
        <p:txBody>
          <a:bodyPr>
            <a:normAutofit/>
          </a:bodyPr>
          <a:lstStyle/>
          <a:p>
            <a:r>
              <a:rPr lang="en-US" altLang="ko-KR" sz="2400" i="1" dirty="0">
                <a:latin typeface="Gill Sans MT" panose="020B0502020104020203" pitchFamily="34" charset="0"/>
              </a:rPr>
              <a:t>target function</a:t>
            </a:r>
            <a:r>
              <a:rPr lang="en-US" altLang="ko-KR" sz="2400" dirty="0">
                <a:latin typeface="Gill Sans MT" panose="020B0502020104020203" pitchFamily="34" charset="0"/>
              </a:rPr>
              <a:t> accepts array of bytes, and feed accepted data into the API under test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400" dirty="0"/>
          </a:p>
          <a:p>
            <a:r>
              <a:rPr lang="en-US" altLang="ko-KR" sz="2400" dirty="0"/>
              <a:t>aspects</a:t>
            </a:r>
          </a:p>
          <a:p>
            <a:pPr lvl="1"/>
            <a:r>
              <a:rPr lang="en-US" altLang="ko-KR" sz="2200" dirty="0"/>
              <a:t>set prerequisite environment to run target API</a:t>
            </a:r>
          </a:p>
          <a:p>
            <a:pPr lvl="2"/>
            <a:r>
              <a:rPr lang="en-US" altLang="ko-KR" sz="2200" dirty="0"/>
              <a:t> configure test execution environment</a:t>
            </a:r>
          </a:p>
          <a:p>
            <a:pPr lvl="2"/>
            <a:r>
              <a:rPr lang="en-US" altLang="ko-KR" sz="2200" dirty="0"/>
              <a:t> invoke other APIs to set the starting state and also mock objects</a:t>
            </a:r>
          </a:p>
          <a:p>
            <a:pPr lvl="1"/>
            <a:r>
              <a:rPr lang="en-US" altLang="ko-KR" sz="2200" dirty="0"/>
              <a:t>cast given fuzzed input to the arguments of a target API</a:t>
            </a:r>
          </a:p>
          <a:p>
            <a:pPr lvl="2"/>
            <a:r>
              <a:rPr lang="en-US" altLang="ko-KR" sz="2200" dirty="0"/>
              <a:t> typecasting (e.g., a region of string to an integer)</a:t>
            </a:r>
          </a:p>
          <a:p>
            <a:pPr lvl="2"/>
            <a:r>
              <a:rPr lang="en-US" altLang="ko-KR" sz="2200" dirty="0"/>
              <a:t> precondition checking</a:t>
            </a:r>
          </a:p>
          <a:p>
            <a:pPr lvl="2"/>
            <a:r>
              <a:rPr lang="en-US" altLang="ko-KR" sz="2200" dirty="0"/>
              <a:t> selecting sub-cases of a test scenario</a:t>
            </a:r>
          </a:p>
          <a:p>
            <a:pPr lvl="1"/>
            <a:r>
              <a:rPr lang="en-US" altLang="ko-KR" sz="2200" dirty="0"/>
              <a:t>configure fuzzing engine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854DB-88FD-4EAE-89A0-DEDC15D1903A}"/>
              </a:ext>
            </a:extLst>
          </p:cNvPr>
          <p:cNvSpPr/>
          <p:nvPr/>
        </p:nvSpPr>
        <p:spPr>
          <a:xfrm>
            <a:off x="814614" y="1797784"/>
            <a:ext cx="10537371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altLang="ko-Kore-KR" sz="2000" i="1" dirty="0">
                <a:solidFill>
                  <a:srgbClr val="60A0B0"/>
                </a:solidFill>
              </a:rPr>
              <a:t>// </a:t>
            </a:r>
            <a:r>
              <a:rPr lang="en" altLang="ko-Kore-KR" sz="2000" i="1" dirty="0" err="1">
                <a:solidFill>
                  <a:srgbClr val="60A0B0"/>
                </a:solidFill>
              </a:rPr>
              <a:t>target.cc</a:t>
            </a:r>
            <a:r>
              <a:rPr lang="en" altLang="ko-Kore-KR" sz="2000" dirty="0"/>
              <a:t> </a:t>
            </a:r>
          </a:p>
          <a:p>
            <a:r>
              <a:rPr lang="en" altLang="ko-Kore-KR" sz="2000" b="1" dirty="0">
                <a:solidFill>
                  <a:srgbClr val="007020"/>
                </a:solidFill>
              </a:rPr>
              <a:t>extern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4070A0"/>
                </a:solidFill>
              </a:rPr>
              <a:t>"C"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902000"/>
                </a:solidFill>
              </a:rPr>
              <a:t>int</a:t>
            </a:r>
            <a:r>
              <a:rPr lang="en" altLang="ko-Kore-KR" sz="2000" dirty="0"/>
              <a:t> </a:t>
            </a:r>
            <a:r>
              <a:rPr lang="en" altLang="ko-Kore-KR" sz="2000" dirty="0" err="1">
                <a:highlight>
                  <a:srgbClr val="FFFF00"/>
                </a:highlight>
              </a:rPr>
              <a:t>LLVMFuzzerTestOneInput</a:t>
            </a:r>
            <a:r>
              <a:rPr lang="en" altLang="ko-Kore-KR" sz="2000" dirty="0"/>
              <a:t>(</a:t>
            </a:r>
            <a:r>
              <a:rPr lang="en" altLang="ko-Kore-KR" sz="2000" b="1" dirty="0">
                <a:solidFill>
                  <a:srgbClr val="007020"/>
                </a:solidFill>
              </a:rPr>
              <a:t>const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902000"/>
                </a:solidFill>
              </a:rPr>
              <a:t>uint8_t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666666"/>
                </a:solidFill>
              </a:rPr>
              <a:t>*</a:t>
            </a:r>
            <a:r>
              <a:rPr lang="en" altLang="ko-Kore-KR" sz="2000" dirty="0"/>
              <a:t>Data, </a:t>
            </a:r>
            <a:r>
              <a:rPr lang="en" altLang="ko-Kore-KR" sz="2000" dirty="0" err="1">
                <a:solidFill>
                  <a:srgbClr val="902000"/>
                </a:solidFill>
              </a:rPr>
              <a:t>size_t</a:t>
            </a:r>
            <a:r>
              <a:rPr lang="en" altLang="ko-Kore-KR" sz="2000" dirty="0"/>
              <a:t> Size) { </a:t>
            </a:r>
          </a:p>
          <a:p>
            <a:pPr lvl="1"/>
            <a:r>
              <a:rPr lang="en" altLang="ko-Kore-KR" sz="2000" dirty="0" err="1"/>
              <a:t>DoSomethingInterestingWithMyAPI</a:t>
            </a:r>
            <a:r>
              <a:rPr lang="en" altLang="ko-Kore-KR" sz="2000" dirty="0"/>
              <a:t>(Data, Size); </a:t>
            </a:r>
          </a:p>
          <a:p>
            <a:pPr lvl="1"/>
            <a:r>
              <a:rPr lang="en" altLang="ko-Kore-KR" sz="2000" b="1" dirty="0">
                <a:solidFill>
                  <a:srgbClr val="007020"/>
                </a:solidFill>
              </a:rPr>
              <a:t>return</a:t>
            </a:r>
            <a:r>
              <a:rPr lang="en" altLang="ko-Kore-KR" sz="2000" dirty="0"/>
              <a:t> </a:t>
            </a:r>
            <a:r>
              <a:rPr lang="en" altLang="ko-Kore-KR" sz="2000" dirty="0">
                <a:solidFill>
                  <a:srgbClr val="40A070"/>
                </a:solidFill>
              </a:rPr>
              <a:t>0</a:t>
            </a:r>
            <a:r>
              <a:rPr lang="en" altLang="ko-Kore-KR" sz="2000" dirty="0"/>
              <a:t>; </a:t>
            </a:r>
            <a:r>
              <a:rPr lang="en" altLang="ko-Kore-KR" sz="2000" i="1" dirty="0">
                <a:solidFill>
                  <a:srgbClr val="60A0B0"/>
                </a:solidFill>
              </a:rPr>
              <a:t>// Non-zero return values are reserved for future use.</a:t>
            </a:r>
            <a:r>
              <a:rPr lang="en" altLang="ko-Kore-KR" sz="2000" dirty="0"/>
              <a:t> </a:t>
            </a:r>
          </a:p>
          <a:p>
            <a:r>
              <a:rPr lang="en" altLang="ko-Kore-KR" sz="2000" dirty="0"/>
              <a:t>}</a:t>
            </a:r>
            <a:endParaRPr lang="ko-Kore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C9A0B-F993-48CD-B36D-2B2BEB1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FA8-F32C-403C-BB77-E8FCC38DA3D0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DD2B2-684E-40B6-A10A-8602FCF7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A6871-830B-4482-9755-25C6A448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6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FAC983-E933-4D5F-BB7D-16AB58E75CE9}"/>
              </a:ext>
            </a:extLst>
          </p:cNvPr>
          <p:cNvSpPr txBox="1"/>
          <p:nvPr/>
        </p:nvSpPr>
        <p:spPr>
          <a:xfrm>
            <a:off x="638917" y="4558518"/>
            <a:ext cx="9794768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CF48A5-8F3B-47DD-B282-C2F8ABE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- Triangle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9763F-7872-4AB8-8E6C-FB674E5C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Fuzzing target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Commands</a:t>
            </a:r>
          </a:p>
          <a:p>
            <a:pPr marL="0" indent="0">
              <a:buNone/>
            </a:pPr>
            <a:r>
              <a:rPr lang="en-US" altLang="ko-KR" sz="1800" dirty="0"/>
              <a:t>      clang -g -</a:t>
            </a:r>
            <a:r>
              <a:rPr lang="en-US" altLang="ko-KR" sz="1800" dirty="0" err="1"/>
              <a:t>O1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fsanitize</a:t>
            </a:r>
            <a:r>
              <a:rPr lang="en-US" altLang="ko-KR" sz="1800" dirty="0"/>
              <a:t>=</a:t>
            </a:r>
            <a:r>
              <a:rPr lang="en-US" altLang="ko-KR" sz="1800" dirty="0" err="1"/>
              <a:t>fuzzer,signed</a:t>
            </a:r>
            <a:r>
              <a:rPr lang="en-US" altLang="ko-KR" sz="1800" dirty="0"/>
              <a:t>-integer-overflow </a:t>
            </a:r>
            <a:r>
              <a:rPr lang="en-US" altLang="ko-KR" sz="1800" dirty="0" err="1"/>
              <a:t>triangle.c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fuzz_target.c</a:t>
            </a:r>
            <a:r>
              <a:rPr lang="en-US" altLang="ko-KR" sz="1800" dirty="0"/>
              <a:t> -o test-target</a:t>
            </a:r>
          </a:p>
          <a:p>
            <a:pPr marL="0" indent="0">
              <a:buNone/>
            </a:pPr>
            <a:r>
              <a:rPr lang="en-US" altLang="ko-KR" sz="1800" dirty="0"/>
              <a:t>      export </a:t>
            </a:r>
            <a:r>
              <a:rPr lang="en-US" altLang="ko-KR" sz="1800" dirty="0" err="1"/>
              <a:t>UBSAN_OPTIONS</a:t>
            </a:r>
            <a:r>
              <a:rPr lang="en-US" altLang="ko-KR" sz="1800" dirty="0"/>
              <a:t>=</a:t>
            </a:r>
            <a:r>
              <a:rPr lang="en-US" altLang="ko-KR" sz="1800" dirty="0" err="1"/>
              <a:t>halt_on_error</a:t>
            </a:r>
            <a:r>
              <a:rPr lang="en-US" altLang="ko-KR" sz="1800" dirty="0"/>
              <a:t>=1</a:t>
            </a:r>
          </a:p>
          <a:p>
            <a:pPr marL="0" indent="0">
              <a:buNone/>
            </a:pPr>
            <a:r>
              <a:rPr lang="en-US" altLang="ko-KR" sz="1800" dirty="0"/>
              <a:t>     ./test-target corpus seed -</a:t>
            </a:r>
            <a:r>
              <a:rPr lang="en-US" altLang="ko-KR" sz="1800" dirty="0" err="1"/>
              <a:t>max_len</a:t>
            </a:r>
            <a:r>
              <a:rPr lang="en-US" altLang="ko-KR" sz="1800" dirty="0"/>
              <a:t>=100</a:t>
            </a:r>
            <a:endParaRPr lang="ko-KR" altLang="en-US" sz="1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C833E-B8F3-4754-824A-60B1AF9A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09F3-35E3-4444-9C16-EF568BF65B20}" type="datetime1">
              <a:rPr lang="ko-KR" altLang="en-US" smtClean="0"/>
              <a:t>2023-05-16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7DBE7-0DE0-4BAB-895E-77B63563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DC7-3BCC-4250-8EE0-A29ABC6E30DD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F5B30-248A-4D8B-8F72-8AC959EFD05A}"/>
              </a:ext>
            </a:extLst>
          </p:cNvPr>
          <p:cNvSpPr txBox="1"/>
          <p:nvPr/>
        </p:nvSpPr>
        <p:spPr>
          <a:xfrm>
            <a:off x="535694" y="1826898"/>
            <a:ext cx="832185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extern int </a:t>
            </a:r>
            <a:r>
              <a:rPr lang="en-US" altLang="ko-KR" dirty="0" err="1">
                <a:highlight>
                  <a:srgbClr val="FFFF00"/>
                </a:highlight>
              </a:rPr>
              <a:t>LLVMFuzzerTestOneInput</a:t>
            </a:r>
            <a:r>
              <a:rPr lang="en-US" altLang="ko-KR" dirty="0"/>
              <a:t> (const </a:t>
            </a:r>
            <a:r>
              <a:rPr lang="en-US" altLang="ko-KR" dirty="0" err="1"/>
              <a:t>uint8_t</a:t>
            </a:r>
            <a:r>
              <a:rPr lang="en-US" altLang="ko-KR" dirty="0"/>
              <a:t> *Data, </a:t>
            </a:r>
            <a:r>
              <a:rPr lang="en-US" altLang="ko-KR" dirty="0" err="1"/>
              <a:t>size_t</a:t>
            </a:r>
            <a:r>
              <a:rPr lang="en-US" altLang="ko-KR" dirty="0"/>
              <a:t> Size) {</a:t>
            </a:r>
          </a:p>
          <a:p>
            <a:r>
              <a:rPr lang="en-US" altLang="ko-KR" dirty="0"/>
              <a:t>        if (Size != 12)</a:t>
            </a:r>
          </a:p>
          <a:p>
            <a:r>
              <a:rPr lang="en-US" altLang="ko-KR" dirty="0"/>
              <a:t>                return 0 ;</a:t>
            </a:r>
          </a:p>
          <a:p>
            <a:r>
              <a:rPr lang="en-US" altLang="ko-KR" dirty="0"/>
              <a:t>        int a, b, c ;</a:t>
            </a:r>
          </a:p>
          <a:p>
            <a:r>
              <a:rPr lang="en-US" altLang="ko-KR" dirty="0"/>
              <a:t>        a = *((int *) (Data + 0)) ;  b = *((int *) (Data + 4)) ;  c = *((int *) (Data + 8)) 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triangle_type</a:t>
            </a:r>
            <a:r>
              <a:rPr lang="en-US" altLang="ko-KR" dirty="0"/>
              <a:t>(a, b, c) 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08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9B4F0-ABE2-5387-3EDE-F4D6FED4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2436903"/>
            <a:ext cx="11567160" cy="858032"/>
          </a:xfrm>
        </p:spPr>
        <p:txBody>
          <a:bodyPr/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Advanced Fuzzing Techniques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CCEBA-FCB3-F4C0-B3D2-D8439777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2F4C-B9B7-4D8A-A848-A6CDE50A6B7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438D9-A61F-F317-D13D-4324706E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Improving Configurability of Unit-level Continuous Fuzzing: A Case of SAP HANA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A475E-FE89-8802-1359-002AFE81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F033158E-77B1-49B8-8074-42E1FD3D02F7}"/>
              </a:ext>
            </a:extLst>
          </p:cNvPr>
          <p:cNvSpPr/>
          <p:nvPr/>
        </p:nvSpPr>
        <p:spPr>
          <a:xfrm>
            <a:off x="428804" y="2539555"/>
            <a:ext cx="1896303" cy="721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CCBCFE-2BE6-4573-80C5-9E971223D030}"/>
              </a:ext>
            </a:extLst>
          </p:cNvPr>
          <p:cNvSpPr/>
          <p:nvPr/>
        </p:nvSpPr>
        <p:spPr>
          <a:xfrm>
            <a:off x="7836203" y="3320448"/>
            <a:ext cx="1663759" cy="881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3D30FB-F499-4DAC-BA54-C2B5620487CA}"/>
              </a:ext>
            </a:extLst>
          </p:cNvPr>
          <p:cNvSpPr/>
          <p:nvPr/>
        </p:nvSpPr>
        <p:spPr>
          <a:xfrm>
            <a:off x="4296280" y="3383402"/>
            <a:ext cx="3488635" cy="1150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3E8FA8-E94E-4627-BC2C-84B5A9B8F55B}"/>
              </a:ext>
            </a:extLst>
          </p:cNvPr>
          <p:cNvSpPr/>
          <p:nvPr/>
        </p:nvSpPr>
        <p:spPr>
          <a:xfrm>
            <a:off x="2526796" y="3329693"/>
            <a:ext cx="3546941" cy="881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E718B-A313-4175-B9B4-CD4C9A298679}"/>
              </a:ext>
            </a:extLst>
          </p:cNvPr>
          <p:cNvSpPr/>
          <p:nvPr/>
        </p:nvSpPr>
        <p:spPr>
          <a:xfrm>
            <a:off x="208881" y="3329693"/>
            <a:ext cx="4036510" cy="881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B50501-D751-D748-AF52-7C26BB02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3" y="417628"/>
            <a:ext cx="9277451" cy="858032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Recent Advances of Fuzz Testing Techniques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BE301-CA3D-B04C-B9B3-8BEA4C88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Fuzzing for Software Testing                                                   (Shin Hong @ Handong Global University)</a:t>
            </a:r>
            <a:endParaRPr lang="ko-KR" altLang="en-US" dirty="0"/>
          </a:p>
        </p:txBody>
      </p:sp>
      <p:sp>
        <p:nvSpPr>
          <p:cNvPr id="7" name="순서도: 자기 디스크 10">
            <a:extLst>
              <a:ext uri="{FF2B5EF4-FFF2-40B4-BE49-F238E27FC236}">
                <a16:creationId xmlns:a16="http://schemas.microsoft.com/office/drawing/2014/main" id="{52938D91-5673-7848-9090-6D746E2036A8}"/>
              </a:ext>
            </a:extLst>
          </p:cNvPr>
          <p:cNvSpPr/>
          <p:nvPr/>
        </p:nvSpPr>
        <p:spPr>
          <a:xfrm>
            <a:off x="1005558" y="4263525"/>
            <a:ext cx="1221578" cy="66040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</a:t>
            </a:r>
            <a:endParaRPr lang="ko-KR" altLang="en-US" dirty="0"/>
          </a:p>
        </p:txBody>
      </p:sp>
      <p:sp>
        <p:nvSpPr>
          <p:cNvPr id="8" name="사각형: 둥근 모서리 11">
            <a:extLst>
              <a:ext uri="{FF2B5EF4-FFF2-40B4-BE49-F238E27FC236}">
                <a16:creationId xmlns:a16="http://schemas.microsoft.com/office/drawing/2014/main" id="{1141EF8B-BC73-724E-B319-A5EBE3CCBC09}"/>
              </a:ext>
            </a:extLst>
          </p:cNvPr>
          <p:cNvSpPr/>
          <p:nvPr/>
        </p:nvSpPr>
        <p:spPr>
          <a:xfrm>
            <a:off x="4418053" y="3429000"/>
            <a:ext cx="1538516" cy="716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mutation</a:t>
            </a:r>
            <a:endParaRPr lang="ko-KR" altLang="en-US"/>
          </a:p>
        </p:txBody>
      </p:sp>
      <p:sp>
        <p:nvSpPr>
          <p:cNvPr id="9" name="사각형: 둥근 모서리 12">
            <a:extLst>
              <a:ext uri="{FF2B5EF4-FFF2-40B4-BE49-F238E27FC236}">
                <a16:creationId xmlns:a16="http://schemas.microsoft.com/office/drawing/2014/main" id="{74BD171E-107D-D840-BCA6-1E4E4C1C2FAE}"/>
              </a:ext>
            </a:extLst>
          </p:cNvPr>
          <p:cNvSpPr/>
          <p:nvPr/>
        </p:nvSpPr>
        <p:spPr>
          <a:xfrm>
            <a:off x="6166662" y="3429001"/>
            <a:ext cx="1538516" cy="716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cxnSp>
        <p:nvCxnSpPr>
          <p:cNvPr id="10" name="연결선: 꺾임 13">
            <a:extLst>
              <a:ext uri="{FF2B5EF4-FFF2-40B4-BE49-F238E27FC236}">
                <a16:creationId xmlns:a16="http://schemas.microsoft.com/office/drawing/2014/main" id="{994B8A0A-6B9A-7A4E-ABF0-19DC18CC8822}"/>
              </a:ext>
            </a:extLst>
          </p:cNvPr>
          <p:cNvCxnSpPr>
            <a:cxnSpLocks/>
            <a:stCxn id="13" idx="2"/>
            <a:endCxn id="7" idx="3"/>
          </p:cNvCxnSpPr>
          <p:nvPr/>
        </p:nvCxnSpPr>
        <p:spPr>
          <a:xfrm rot="5400000">
            <a:off x="4756085" y="1006005"/>
            <a:ext cx="778182" cy="7057658"/>
          </a:xfrm>
          <a:prstGeom prst="bentConnector3">
            <a:avLst>
              <a:gd name="adj1" fmla="val 129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A9E35F-8C5C-654B-93CF-57C302BC24BF}"/>
              </a:ext>
            </a:extLst>
          </p:cNvPr>
          <p:cNvCxnSpPr>
            <a:cxnSpLocks/>
            <a:stCxn id="7" idx="4"/>
            <a:endCxn id="25" idx="1"/>
          </p:cNvCxnSpPr>
          <p:nvPr/>
        </p:nvCxnSpPr>
        <p:spPr>
          <a:xfrm flipV="1">
            <a:off x="2227136" y="3787372"/>
            <a:ext cx="369737" cy="80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3D5AEDE-16D5-0A42-B236-DD3D8BFA740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56569" y="3787372"/>
            <a:ext cx="2100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6">
            <a:extLst>
              <a:ext uri="{FF2B5EF4-FFF2-40B4-BE49-F238E27FC236}">
                <a16:creationId xmlns:a16="http://schemas.microsoft.com/office/drawing/2014/main" id="{57F058BD-22AC-AE43-BDC3-58EE60A63630}"/>
              </a:ext>
            </a:extLst>
          </p:cNvPr>
          <p:cNvSpPr/>
          <p:nvPr/>
        </p:nvSpPr>
        <p:spPr>
          <a:xfrm>
            <a:off x="7904747" y="3429000"/>
            <a:ext cx="1538516" cy="716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 management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63E28AB-2167-CC47-AC4A-F482A178E25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7705178" y="3787372"/>
            <a:ext cx="1995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FD7736-709F-D847-9E4C-96C0DF3C4516}"/>
              </a:ext>
            </a:extLst>
          </p:cNvPr>
          <p:cNvSpPr/>
          <p:nvPr/>
        </p:nvSpPr>
        <p:spPr>
          <a:xfrm>
            <a:off x="484040" y="2573212"/>
            <a:ext cx="766793" cy="646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target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D16824-0A9F-7F40-836E-B56DE692FEB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235542" y="2890811"/>
            <a:ext cx="361331" cy="89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11">
            <a:extLst>
              <a:ext uri="{FF2B5EF4-FFF2-40B4-BE49-F238E27FC236}">
                <a16:creationId xmlns:a16="http://schemas.microsoft.com/office/drawing/2014/main" id="{C6F546BB-A45F-3746-B323-6AD196135417}"/>
              </a:ext>
            </a:extLst>
          </p:cNvPr>
          <p:cNvSpPr/>
          <p:nvPr/>
        </p:nvSpPr>
        <p:spPr>
          <a:xfrm>
            <a:off x="2596873" y="3429000"/>
            <a:ext cx="1538516" cy="716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mutation</a:t>
            </a:r>
          </a:p>
          <a:p>
            <a:pPr algn="ctr"/>
            <a:r>
              <a:rPr lang="en-US" altLang="ko-KR" dirty="0"/>
              <a:t>scheduling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0BF7A0-9C2B-1B48-ABEB-424958ABE7C9}"/>
              </a:ext>
            </a:extLst>
          </p:cNvPr>
          <p:cNvCxnSpPr>
            <a:cxnSpLocks/>
            <a:stCxn id="25" idx="3"/>
            <a:endCxn id="8" idx="1"/>
          </p:cNvCxnSpPr>
          <p:nvPr/>
        </p:nvCxnSpPr>
        <p:spPr>
          <a:xfrm>
            <a:off x="4135389" y="3787372"/>
            <a:ext cx="282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E7379D-3249-4C5F-8388-F149DF8F1A0F}"/>
              </a:ext>
            </a:extLst>
          </p:cNvPr>
          <p:cNvSpPr/>
          <p:nvPr/>
        </p:nvSpPr>
        <p:spPr>
          <a:xfrm>
            <a:off x="1272303" y="2567719"/>
            <a:ext cx="963239" cy="646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fuzzing driver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2ADDB8-B2DC-4D07-A81C-60B6D4184E6E}"/>
              </a:ext>
            </a:extLst>
          </p:cNvPr>
          <p:cNvGrpSpPr/>
          <p:nvPr/>
        </p:nvGrpSpPr>
        <p:grpSpPr>
          <a:xfrm>
            <a:off x="1272303" y="3471395"/>
            <a:ext cx="711485" cy="656306"/>
            <a:chOff x="-1390499" y="714520"/>
            <a:chExt cx="711485" cy="65630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5831F46-5CF6-4D39-A86F-E8EF14DEA822}"/>
                </a:ext>
              </a:extLst>
            </p:cNvPr>
            <p:cNvSpPr/>
            <p:nvPr/>
          </p:nvSpPr>
          <p:spPr>
            <a:xfrm>
              <a:off x="-1390499" y="714520"/>
              <a:ext cx="711485" cy="646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ko-Kore-KR" dirty="0"/>
            </a:p>
          </p:txBody>
        </p:sp>
        <p:pic>
          <p:nvPicPr>
            <p:cNvPr id="24" name="그래픽 23" descr="톱니바퀴 윤곽선">
              <a:extLst>
                <a:ext uri="{FF2B5EF4-FFF2-40B4-BE49-F238E27FC236}">
                  <a16:creationId xmlns:a16="http://schemas.microsoft.com/office/drawing/2014/main" id="{F804DACD-B9E3-4951-8EC8-DB9FCAF1E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71917">
              <a:off x="-1357849" y="724642"/>
              <a:ext cx="646184" cy="646184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D343806-E771-4CA6-AA22-2D40C29079DB}"/>
              </a:ext>
            </a:extLst>
          </p:cNvPr>
          <p:cNvGrpSpPr/>
          <p:nvPr/>
        </p:nvGrpSpPr>
        <p:grpSpPr>
          <a:xfrm>
            <a:off x="1192551" y="3425884"/>
            <a:ext cx="711485" cy="656306"/>
            <a:chOff x="-1390499" y="714520"/>
            <a:chExt cx="711485" cy="65630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C14BEA7-D30D-49A3-985C-52EA94385611}"/>
                </a:ext>
              </a:extLst>
            </p:cNvPr>
            <p:cNvSpPr/>
            <p:nvPr/>
          </p:nvSpPr>
          <p:spPr>
            <a:xfrm>
              <a:off x="-1390499" y="714520"/>
              <a:ext cx="711485" cy="646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ko-Kore-KR" dirty="0"/>
            </a:p>
          </p:txBody>
        </p:sp>
        <p:pic>
          <p:nvPicPr>
            <p:cNvPr id="35" name="그래픽 34" descr="톱니바퀴 윤곽선">
              <a:extLst>
                <a:ext uri="{FF2B5EF4-FFF2-40B4-BE49-F238E27FC236}">
                  <a16:creationId xmlns:a16="http://schemas.microsoft.com/office/drawing/2014/main" id="{19FC8113-0DC7-46C9-906E-18AC64F3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71917">
              <a:off x="-1357849" y="724642"/>
              <a:ext cx="646184" cy="646184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FAD267-5840-4297-90F7-A7B96B8A22EC}"/>
              </a:ext>
            </a:extLst>
          </p:cNvPr>
          <p:cNvGrpSpPr/>
          <p:nvPr/>
        </p:nvGrpSpPr>
        <p:grpSpPr>
          <a:xfrm>
            <a:off x="1087701" y="3380899"/>
            <a:ext cx="711485" cy="656306"/>
            <a:chOff x="-1390499" y="714520"/>
            <a:chExt cx="711485" cy="6563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8AEE080-6727-49E1-8D63-71871219BAEE}"/>
                </a:ext>
              </a:extLst>
            </p:cNvPr>
            <p:cNvSpPr/>
            <p:nvPr/>
          </p:nvSpPr>
          <p:spPr>
            <a:xfrm>
              <a:off x="-1390499" y="714520"/>
              <a:ext cx="711485" cy="646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ko-Kore-KR" dirty="0"/>
            </a:p>
          </p:txBody>
        </p:sp>
        <p:pic>
          <p:nvPicPr>
            <p:cNvPr id="38" name="그래픽 37" descr="톱니바퀴 윤곽선">
              <a:extLst>
                <a:ext uri="{FF2B5EF4-FFF2-40B4-BE49-F238E27FC236}">
                  <a16:creationId xmlns:a16="http://schemas.microsoft.com/office/drawing/2014/main" id="{4FAE238F-DD69-41EC-B728-5D418C28B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71917">
              <a:off x="-1357849" y="724642"/>
              <a:ext cx="646184" cy="646184"/>
            </a:xfrm>
            <a:prstGeom prst="rect">
              <a:avLst/>
            </a:prstGeom>
          </p:spPr>
        </p:pic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C3EFFBB-9AD3-4547-9ADA-D7A8708813A0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 flipV="1">
            <a:off x="1983788" y="3787372"/>
            <a:ext cx="613085" cy="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4BD41A2-4A94-4A7B-91ED-ED9AFB49533F}"/>
              </a:ext>
            </a:extLst>
          </p:cNvPr>
          <p:cNvSpPr txBox="1"/>
          <p:nvPr/>
        </p:nvSpPr>
        <p:spPr>
          <a:xfrm>
            <a:off x="289173" y="3539525"/>
            <a:ext cx="88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fuzzers</a:t>
            </a:r>
            <a:endParaRPr lang="ko-KR" altLang="en-US" dirty="0"/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196649E0-3B55-4A97-B61A-A4A286AEE806}"/>
              </a:ext>
            </a:extLst>
          </p:cNvPr>
          <p:cNvSpPr/>
          <p:nvPr/>
        </p:nvSpPr>
        <p:spPr>
          <a:xfrm>
            <a:off x="2596872" y="1676400"/>
            <a:ext cx="3651527" cy="716743"/>
          </a:xfrm>
          <a:prstGeom prst="flowChartProcess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0099"/>
                </a:solidFill>
              </a:rPr>
              <a:t>automated construction of </a:t>
            </a:r>
          </a:p>
          <a:p>
            <a:r>
              <a:rPr lang="en-US" altLang="ko-KR" sz="2400" dirty="0">
                <a:solidFill>
                  <a:srgbClr val="000099"/>
                </a:solidFill>
              </a:rPr>
              <a:t>unit fuzzing drivers</a:t>
            </a:r>
            <a:endParaRPr lang="ko-KR" altLang="en-US" sz="2400" dirty="0">
              <a:solidFill>
                <a:srgbClr val="000099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18809ED-62D1-4530-8076-3CABB09F5492}"/>
              </a:ext>
            </a:extLst>
          </p:cNvPr>
          <p:cNvCxnSpPr>
            <a:stCxn id="46" idx="1"/>
          </p:cNvCxnSpPr>
          <p:nvPr/>
        </p:nvCxnSpPr>
        <p:spPr>
          <a:xfrm flipH="1">
            <a:off x="2034676" y="2034772"/>
            <a:ext cx="562196" cy="532947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154F363-4343-4A9C-98BD-87B68AAC4161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3339736" y="2937316"/>
            <a:ext cx="359884" cy="374025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B268A199-6DA1-4115-BECC-0C658B6F73F6}"/>
              </a:ext>
            </a:extLst>
          </p:cNvPr>
          <p:cNvSpPr/>
          <p:nvPr/>
        </p:nvSpPr>
        <p:spPr>
          <a:xfrm>
            <a:off x="3699620" y="2714795"/>
            <a:ext cx="4205127" cy="445041"/>
          </a:xfrm>
          <a:prstGeom prst="flowChartProcess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0099"/>
                </a:solidFill>
              </a:rPr>
              <a:t>hybrid uses of different </a:t>
            </a:r>
            <a:r>
              <a:rPr lang="en-US" altLang="ko-KR" sz="2400" dirty="0" err="1">
                <a:solidFill>
                  <a:srgbClr val="000099"/>
                </a:solidFill>
              </a:rPr>
              <a:t>fuzzers</a:t>
            </a:r>
            <a:endParaRPr lang="ko-KR" altLang="en-US" sz="2400" dirty="0">
              <a:solidFill>
                <a:srgbClr val="000099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C98FA4D-1995-4B73-81B8-7C23B403E68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3630196" y="4145742"/>
            <a:ext cx="666084" cy="679514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F2A839BB-981B-4834-95A1-99746DC1FA82}"/>
              </a:ext>
            </a:extLst>
          </p:cNvPr>
          <p:cNvSpPr/>
          <p:nvPr/>
        </p:nvSpPr>
        <p:spPr>
          <a:xfrm>
            <a:off x="4296280" y="4602735"/>
            <a:ext cx="4205127" cy="445041"/>
          </a:xfrm>
          <a:prstGeom prst="flowChartProcess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0099"/>
                </a:solidFill>
              </a:rPr>
              <a:t>directed searching</a:t>
            </a:r>
            <a:endParaRPr lang="ko-KR" altLang="en-US" sz="2400" dirty="0">
              <a:solidFill>
                <a:srgbClr val="000099"/>
              </a:solidFill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32068A6-99B1-4FE7-BF31-9D6D36E4F7DF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061615" y="3271440"/>
            <a:ext cx="1" cy="1748609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2ED922A-004C-422C-B85F-CE26067BAEF3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5350914" y="4496999"/>
            <a:ext cx="287774" cy="421820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1C549DEB-2443-48FC-ACA1-A768F56F705C}"/>
              </a:ext>
            </a:extLst>
          </p:cNvPr>
          <p:cNvSpPr/>
          <p:nvPr/>
        </p:nvSpPr>
        <p:spPr>
          <a:xfrm>
            <a:off x="5638688" y="4751636"/>
            <a:ext cx="3035317" cy="334366"/>
          </a:xfrm>
          <a:prstGeom prst="flowChartProcess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rgbClr val="000099"/>
                </a:solidFill>
              </a:rPr>
              <a:t>input model extraction</a:t>
            </a:r>
            <a:endParaRPr lang="ko-KR" altLang="en-US" sz="2400" dirty="0">
              <a:solidFill>
                <a:srgbClr val="000099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4448CA9-8043-4B6B-96B5-8F3CBBB64E19}"/>
              </a:ext>
            </a:extLst>
          </p:cNvPr>
          <p:cNvCxnSpPr>
            <a:cxnSpLocks/>
          </p:cNvCxnSpPr>
          <p:nvPr/>
        </p:nvCxnSpPr>
        <p:spPr>
          <a:xfrm flipV="1">
            <a:off x="6611174" y="4201995"/>
            <a:ext cx="1266666" cy="660492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7" grpId="0" animBg="1"/>
      <p:bldP spid="60" grpId="0" animBg="1"/>
      <p:bldP spid="56" grpId="0" animBg="1"/>
      <p:bldP spid="49" grpId="0" animBg="1"/>
      <p:bldP spid="46" grpId="0" animBg="1"/>
      <p:bldP spid="52" grpId="0" animBg="1"/>
      <p:bldP spid="58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BE5D2-8172-EA4F-B9AA-1F1991B4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3" y="539423"/>
            <a:ext cx="8947817" cy="858032"/>
          </a:xfrm>
        </p:spPr>
        <p:txBody>
          <a:bodyPr/>
          <a:lstStyle/>
          <a:p>
            <a:r>
              <a:rPr kumimoji="1" lang="en-US" altLang="en-US" dirty="0"/>
              <a:t>Unit Fuzzing Driver Generation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F25A7-6DFD-B741-98F8-0B217B27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73" y="1581149"/>
            <a:ext cx="9512052" cy="5043813"/>
          </a:xfrm>
        </p:spPr>
        <p:txBody>
          <a:bodyPr>
            <a:normAutofit/>
          </a:bodyPr>
          <a:lstStyle/>
          <a:p>
            <a:pPr latinLnBrk="0"/>
            <a:r>
              <a:rPr kumimoji="1" lang="en-US" altLang="en-US" sz="2400" dirty="0"/>
              <a:t>Challenges: unit fuzzing requires </a:t>
            </a:r>
            <a:r>
              <a:rPr kumimoji="1" lang="en-US" altLang="en-US" sz="2400" dirty="0">
                <a:solidFill>
                  <a:srgbClr val="FF0000"/>
                </a:solidFill>
              </a:rPr>
              <a:t>fuzzing drivers </a:t>
            </a:r>
            <a:r>
              <a:rPr kumimoji="1" lang="en-US" altLang="en-US" sz="2400" dirty="0"/>
              <a:t>for testing an API function, but writing a unit fuzzing driver is </a:t>
            </a:r>
            <a:r>
              <a:rPr kumimoji="1" lang="en-US" altLang="en-US" sz="2400" dirty="0" err="1"/>
              <a:t>laborsome</a:t>
            </a:r>
            <a:r>
              <a:rPr kumimoji="1" lang="en-US" altLang="en-US" sz="2400" dirty="0"/>
              <a:t> and tricky</a:t>
            </a:r>
          </a:p>
          <a:p>
            <a:pPr lvl="1" latinLnBrk="0"/>
            <a:r>
              <a:rPr kumimoji="1" lang="en-US" altLang="en-US" dirty="0"/>
              <a:t>soundness issues</a:t>
            </a:r>
          </a:p>
          <a:p>
            <a:pPr lvl="1" latinLnBrk="0"/>
            <a:r>
              <a:rPr kumimoji="1" lang="en-US" altLang="en-US" dirty="0"/>
              <a:t>comprehensiveness issue</a:t>
            </a:r>
          </a:p>
          <a:p>
            <a:pPr lvl="1" latinLnBrk="0"/>
            <a:endParaRPr kumimoji="1" lang="en-US" altLang="en-US" sz="1600" dirty="0"/>
          </a:p>
          <a:p>
            <a:pPr latinLnBrk="0"/>
            <a:r>
              <a:rPr kumimoji="1" lang="en-US" altLang="en-US" sz="2400" dirty="0"/>
              <a:t>Approaches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/>
              <a:t>FUDGE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extracts a fuzzing driver of a specific function via slicing from where the function is used in the production code [ESEC/FSE’19]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 err="1"/>
              <a:t>FuzzGen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infers API dependency graphs from the source code and synthesize likely API sequences as fuzzing drivers [USENIX Sec’20]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/>
              <a:t>G-</a:t>
            </a:r>
            <a:r>
              <a:rPr kumimoji="1" lang="en-US" altLang="en-US" b="1" dirty="0" err="1"/>
              <a:t>EvoSuite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generates unit fuzzing drivers by extending their method sequences according to coverage feedback [ASE’20]</a:t>
            </a:r>
          </a:p>
          <a:p>
            <a:pPr lvl="1" latinLnBrk="0"/>
            <a:endParaRPr kumimoji="1" lang="en-US" altLang="en-US" dirty="0"/>
          </a:p>
          <a:p>
            <a:pPr lvl="1" latinLnBrk="0"/>
            <a:endParaRPr kumimoji="1" lang="en-US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8F030-C267-834A-9704-69714730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Fuzzing for Software Testing                                                   (Shin Hong @ Handong Global University)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18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38856-75AE-A942-AAB2-1C6FDA7B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2" y="287602"/>
            <a:ext cx="8947817" cy="858032"/>
          </a:xfrm>
        </p:spPr>
        <p:txBody>
          <a:bodyPr/>
          <a:lstStyle/>
          <a:p>
            <a:r>
              <a:rPr kumimoji="1" lang="en-US" altLang="en-US" dirty="0"/>
              <a:t>Hybrid Use of Different </a:t>
            </a:r>
            <a:r>
              <a:rPr kumimoji="1" lang="en-US" altLang="en-US" dirty="0" err="1"/>
              <a:t>Fuzzers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49BB-366F-E843-8516-0C394049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72" y="1255497"/>
            <a:ext cx="9769228" cy="5474241"/>
          </a:xfrm>
        </p:spPr>
        <p:txBody>
          <a:bodyPr>
            <a:normAutofit/>
          </a:bodyPr>
          <a:lstStyle/>
          <a:p>
            <a:pPr latinLnBrk="0"/>
            <a:r>
              <a:rPr kumimoji="1" lang="en-US" altLang="en-US" sz="2400" dirty="0"/>
              <a:t>Challenges: no single golden </a:t>
            </a:r>
            <a:r>
              <a:rPr kumimoji="1" lang="en-US" altLang="en-US" sz="2400" dirty="0" err="1"/>
              <a:t>fuzzer</a:t>
            </a:r>
            <a:r>
              <a:rPr kumimoji="1" lang="en-US" altLang="en-US" sz="2400" dirty="0"/>
              <a:t> exists – the effectiveness of a certain </a:t>
            </a:r>
            <a:r>
              <a:rPr kumimoji="1" lang="en-US" altLang="en-US" sz="2400" dirty="0" err="1"/>
              <a:t>fuzzer</a:t>
            </a:r>
            <a:r>
              <a:rPr kumimoji="1" lang="en-US" altLang="en-US" sz="2400" dirty="0"/>
              <a:t> varies depending on target program characteristics</a:t>
            </a:r>
          </a:p>
          <a:p>
            <a:pPr lvl="2" latinLnBrk="0"/>
            <a:endParaRPr kumimoji="1" lang="en-US" altLang="en-US" sz="1600" dirty="0"/>
          </a:p>
          <a:p>
            <a:pPr latinLnBrk="0"/>
            <a:r>
              <a:rPr kumimoji="1" lang="en-US" altLang="en-US" sz="2400" dirty="0"/>
              <a:t>Approaches: intermix different </a:t>
            </a:r>
            <a:r>
              <a:rPr kumimoji="1" lang="en-US" altLang="en-US" sz="2400" dirty="0" err="1"/>
              <a:t>fuzzers</a:t>
            </a:r>
            <a:r>
              <a:rPr kumimoji="1" lang="en-US" altLang="en-US" sz="2400" dirty="0"/>
              <a:t> and test generation techniques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/>
              <a:t>Zest</a:t>
            </a:r>
            <a:r>
              <a:rPr kumimoji="1"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cooperates grammar-aware input construction and mutation fuzzing to induce synergetic effects [ISSTA’19]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 err="1"/>
              <a:t>EnFuzzer</a:t>
            </a:r>
            <a:r>
              <a:rPr kumimoji="1"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collaboratively runs multiple </a:t>
            </a:r>
            <a:r>
              <a:rPr kumimoji="1"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fuzzers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via seed synchronization [USENIX-Sec’19]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/>
              <a:t>MUEZZ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learns an effective seed scheduling scheme for hybrid uses of </a:t>
            </a:r>
            <a:r>
              <a:rPr kumimoji="1"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greybox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fuzzing and concolic testing techniques [RAID’20]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/>
              <a:t>HFL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combines fuzzing and symbolic execution for testing kernel code [NDSS’20]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/>
              <a:t>CUPID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automatically suggests for a combination of different </a:t>
            </a:r>
            <a:r>
              <a:rPr kumimoji="1"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fuzzers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that provide reliable performance to various targets [ACSAC’20]</a:t>
            </a:r>
            <a:endParaRPr kumimoji="1" lang="ko-Kore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EB451-FAD5-E84A-86CE-1BB21871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Fuzzing for Software Testing                                                   (Shin Hong @ Handong Global University)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2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CFDF0-9294-3349-BC85-920EAD7A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3" y="367973"/>
            <a:ext cx="8947817" cy="858032"/>
          </a:xfrm>
        </p:spPr>
        <p:txBody>
          <a:bodyPr>
            <a:normAutofit/>
          </a:bodyPr>
          <a:lstStyle/>
          <a:p>
            <a:r>
              <a:rPr kumimoji="1" lang="en-US" altLang="en-US" dirty="0"/>
              <a:t>Directed Searching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4476D-0810-0545-92D3-D07769AE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73" y="1231093"/>
            <a:ext cx="9550152" cy="5498645"/>
          </a:xfrm>
        </p:spPr>
        <p:txBody>
          <a:bodyPr>
            <a:normAutofit/>
          </a:bodyPr>
          <a:lstStyle/>
          <a:p>
            <a:pPr latinLnBrk="0"/>
            <a:r>
              <a:rPr kumimoji="1" lang="en-US" altLang="en-US" sz="2400" dirty="0"/>
              <a:t>Challenge: conventional </a:t>
            </a:r>
            <a:r>
              <a:rPr kumimoji="1" lang="en-US" altLang="en-US" sz="2400" dirty="0" err="1"/>
              <a:t>fuzzers</a:t>
            </a:r>
            <a:r>
              <a:rPr kumimoji="1" lang="en-US" altLang="en-US" sz="2400" dirty="0"/>
              <a:t> simply explores diverse paths without considering their values under testing context</a:t>
            </a:r>
          </a:p>
          <a:p>
            <a:pPr lvl="2" latinLnBrk="0"/>
            <a:endParaRPr kumimoji="1" lang="en-US" altLang="en-US" sz="900" dirty="0"/>
          </a:p>
          <a:p>
            <a:pPr latinLnBrk="0"/>
            <a:r>
              <a:rPr kumimoji="1" lang="en-US" altLang="en-US" sz="2400" dirty="0"/>
              <a:t>Approaches</a:t>
            </a:r>
          </a:p>
          <a:p>
            <a:pPr lvl="1" latinLnBrk="0"/>
            <a:r>
              <a:rPr kumimoji="1" lang="en-US" altLang="en-US" b="1" dirty="0" err="1"/>
              <a:t>ParmaSan</a:t>
            </a:r>
            <a:r>
              <a:rPr kumimoji="1" lang="en-US" altLang="en-US" dirty="0"/>
              <a:t> 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gives high priorities to the seeds that cover more sanitizer warnings for detecting memory errors quickly [USENIX-Sec’20]</a:t>
            </a:r>
          </a:p>
          <a:p>
            <a:pPr lvl="1" latinLnBrk="0"/>
            <a:r>
              <a:rPr kumimoji="1" lang="en-US" altLang="en-US" b="1" dirty="0"/>
              <a:t>IJSON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receives and interprets developer’s annotations in guiding a fuzzing process  [SP’20]</a:t>
            </a:r>
          </a:p>
          <a:p>
            <a:pPr lvl="1" latinLnBrk="0"/>
            <a:r>
              <a:rPr kumimoji="1" lang="en-US" altLang="en-US" b="1" dirty="0" err="1"/>
              <a:t>Wustholz</a:t>
            </a:r>
            <a:r>
              <a:rPr kumimoji="1" lang="en-US" altLang="en-US" b="1" dirty="0"/>
              <a:t> et al.</a:t>
            </a:r>
            <a:r>
              <a:rPr kumimoji="1"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utilizes static analyses to predict likely paths to target code locations and uses the prediction as fuzzing guidance [ICSE’20]</a:t>
            </a:r>
            <a:endParaRPr kumimoji="1"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latinLnBrk="0"/>
            <a:r>
              <a:rPr kumimoji="1" lang="en-US" altLang="en-US" b="1" dirty="0" err="1"/>
              <a:t>TortoiseFuzzer</a:t>
            </a:r>
            <a:r>
              <a:rPr kumimoji="1" lang="en-US" altLang="en-US" b="1" dirty="0"/>
              <a:t> 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assigns higher weights to the code that seem relevant to memory corruption faults to avoid searching meaningless paths [NDSS’22]</a:t>
            </a:r>
            <a:endParaRPr kumimoji="1"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latinLnBrk="0"/>
            <a:r>
              <a:rPr kumimoji="1" lang="en-US" altLang="en-US" b="1" dirty="0"/>
              <a:t>TOFU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prioritizes seeds that reaches to closer paths to the given target code locations [preprint]</a:t>
            </a:r>
          </a:p>
          <a:p>
            <a:pPr lvl="1" latinLnBrk="0"/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D1830-462D-7A47-8CDE-F2D6DB29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Fuzzing for Software Testing                                                   (Shin Hong @ </a:t>
            </a:r>
            <a:r>
              <a:rPr lang="en-US" altLang="ko-KR" dirty="0" err="1"/>
              <a:t>Handong</a:t>
            </a:r>
            <a:r>
              <a:rPr lang="en-US" altLang="ko-KR" dirty="0"/>
              <a:t> Global University)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6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42A6B-51B2-4154-9202-DD3986C7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Topics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1F719-82F4-4247-83DF-6F199D363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474839"/>
            <a:ext cx="11567160" cy="4724086"/>
          </a:xfrm>
        </p:spPr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ko-KR" sz="3200"/>
              <a:t> fuzzing background</a:t>
            </a:r>
            <a:endParaRPr lang="en-US" altLang="ko-KR" sz="3200" dirty="0"/>
          </a:p>
          <a:p>
            <a:pPr lvl="1">
              <a:lnSpc>
                <a:spcPct val="125000"/>
              </a:lnSpc>
            </a:pPr>
            <a:r>
              <a:rPr lang="en-US" altLang="ko-KR" sz="2900"/>
              <a:t> mutation-based fuzzing</a:t>
            </a:r>
          </a:p>
          <a:p>
            <a:pPr lvl="1">
              <a:lnSpc>
                <a:spcPct val="125000"/>
              </a:lnSpc>
            </a:pPr>
            <a:r>
              <a:rPr lang="en-US" altLang="ko-KR" sz="2900"/>
              <a:t> greybox fuzzing</a:t>
            </a:r>
            <a:endParaRPr lang="en-US" altLang="ko-KR" sz="2900" dirty="0"/>
          </a:p>
          <a:p>
            <a:pPr>
              <a:lnSpc>
                <a:spcPct val="125000"/>
              </a:lnSpc>
            </a:pPr>
            <a:r>
              <a:rPr lang="en-US" altLang="ko-KR" sz="3200"/>
              <a:t> introduction to the libFuzzer tool</a:t>
            </a:r>
          </a:p>
          <a:p>
            <a:pPr lvl="1">
              <a:lnSpc>
                <a:spcPct val="125000"/>
              </a:lnSpc>
            </a:pPr>
            <a:r>
              <a:rPr lang="en-US" altLang="ko-KR" sz="2900"/>
              <a:t>  functionalities</a:t>
            </a:r>
          </a:p>
          <a:p>
            <a:pPr lvl="1">
              <a:lnSpc>
                <a:spcPct val="125000"/>
              </a:lnSpc>
            </a:pPr>
            <a:r>
              <a:rPr lang="en-US" altLang="ko-KR" sz="2900"/>
              <a:t>  tool structure</a:t>
            </a:r>
          </a:p>
          <a:p>
            <a:pPr lvl="1">
              <a:lnSpc>
                <a:spcPct val="125000"/>
              </a:lnSpc>
            </a:pPr>
            <a:r>
              <a:rPr lang="en-US" altLang="ko-KR" sz="2900"/>
              <a:t>  walkthrough example</a:t>
            </a:r>
            <a:endParaRPr lang="en-US" altLang="ko-KR" sz="2900" dirty="0"/>
          </a:p>
          <a:p>
            <a:pPr>
              <a:lnSpc>
                <a:spcPct val="125000"/>
              </a:lnSpc>
            </a:pPr>
            <a:r>
              <a:rPr lang="en-US" altLang="ko-KR" sz="3200"/>
              <a:t> engineering aspects of unit test fuzzing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35111-89E6-4A5A-B846-919A2ED4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08A-1D18-4558-A02E-2550F1005DD6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66D82-FCED-457C-B783-EFE37A35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2FCEC-3808-4893-9A93-3FA94857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4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CDE5-AD2C-2E4B-92C4-AF7B6444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3" y="463223"/>
            <a:ext cx="8947817" cy="858032"/>
          </a:xfrm>
        </p:spPr>
        <p:txBody>
          <a:bodyPr/>
          <a:lstStyle/>
          <a:p>
            <a:r>
              <a:rPr kumimoji="1" lang="en-US" altLang="en-US" dirty="0"/>
              <a:t>Input Model Extraction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7F0AF-8CFF-3549-8539-E25839BB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73" y="1495425"/>
            <a:ext cx="9550152" cy="5124449"/>
          </a:xfrm>
        </p:spPr>
        <p:txBody>
          <a:bodyPr>
            <a:normAutofit/>
          </a:bodyPr>
          <a:lstStyle/>
          <a:p>
            <a:pPr latinLnBrk="0"/>
            <a:r>
              <a:rPr kumimoji="1" lang="en-US" altLang="en-US" sz="2400" dirty="0"/>
              <a:t>Challenges: </a:t>
            </a:r>
            <a:r>
              <a:rPr kumimoji="1" lang="en-US" altLang="en-US" sz="2400" dirty="0" err="1"/>
              <a:t>fuzzers</a:t>
            </a:r>
            <a:r>
              <a:rPr kumimoji="1" lang="en-US" altLang="en-US" sz="2400" dirty="0"/>
              <a:t> must be aware of the constraints on structured inputs, but it is hard for users to specify input grammar correctly and completely</a:t>
            </a:r>
          </a:p>
          <a:p>
            <a:pPr latinLnBrk="0"/>
            <a:endParaRPr kumimoji="1" lang="en-US" altLang="en-US" sz="1600" dirty="0"/>
          </a:p>
          <a:p>
            <a:pPr latinLnBrk="0"/>
            <a:r>
              <a:rPr kumimoji="1" lang="en-US" altLang="en-US" sz="2400" dirty="0"/>
              <a:t>Approaches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 err="1"/>
              <a:t>LFuzzer</a:t>
            </a:r>
            <a:r>
              <a:rPr kumimoji="1" lang="en-US" altLang="en-US" dirty="0"/>
              <a:t> 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extracts useful input tokens online and uses the extracted tokens within the fuzzing process [ISSTA’20]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 err="1"/>
              <a:t>FuzzGuard</a:t>
            </a:r>
            <a:r>
              <a:rPr kumimoji="1" lang="en-US" altLang="en-US" dirty="0"/>
              <a:t> 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trains a CNN to predict if an input will reach to a target location and uses the model to reject useless inputs [USENIX-Sec’20]</a:t>
            </a:r>
          </a:p>
          <a:p>
            <a:pPr lvl="1" latinLnBrk="0">
              <a:spcAft>
                <a:spcPts val="1200"/>
              </a:spcAft>
            </a:pPr>
            <a:r>
              <a:rPr kumimoji="1" lang="en-US" altLang="en-US" b="1" dirty="0" err="1"/>
              <a:t>MTFuzz</a:t>
            </a:r>
            <a:r>
              <a:rPr kumimoji="1" lang="en-US" altLang="en-US" dirty="0"/>
              <a:t> </a:t>
            </a:r>
            <a:r>
              <a:rPr kumimoji="1"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trains a neural model to predict which coverage items are covered from input offsets and uses the model to guide mutations [ESEC/FSE’20]</a:t>
            </a:r>
          </a:p>
          <a:p>
            <a:pPr lvl="1" latinLnBrk="0"/>
            <a:endParaRPr kumimoji="1" lang="ko-Kore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177E3-E4CF-2340-80B6-CFE4985A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Fuzzing for Software Testing                                                   (Shin Hong @ Handong Global University)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70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8F3AA-C9D7-48F7-A2B7-E1353C9E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References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27E13-92EF-451B-A883-BD3617CB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The Fuzzing Book:  Tools and Techniques for Generating Software Tests</a:t>
            </a:r>
          </a:p>
          <a:p>
            <a:pPr marL="0" indent="0">
              <a:buNone/>
            </a:pPr>
            <a:r>
              <a:rPr lang="en-US" altLang="ko-KR" dirty="0"/>
              <a:t>	Andreas Zeller, Rahul Gopinath, Marcel </a:t>
            </a:r>
            <a:r>
              <a:rPr lang="en-US" altLang="ko-KR" dirty="0" err="1"/>
              <a:t>Böhme</a:t>
            </a:r>
            <a:r>
              <a:rPr lang="en-US" altLang="ko-KR" dirty="0"/>
              <a:t>, Gordon Fraser, and Christian </a:t>
            </a:r>
            <a:r>
              <a:rPr lang="en-US" altLang="ko-KR" dirty="0" err="1"/>
              <a:t>Holle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2"/>
              </a:rPr>
              <a:t>https://www.fuzzingbook.org/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libFuzzer</a:t>
            </a:r>
            <a:r>
              <a:rPr lang="en-US" altLang="ko-KR" dirty="0"/>
              <a:t> – a library for coverage-guided fuzz testing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3"/>
              </a:rPr>
              <a:t>https://llvm.org/docs/LibFuzzer.html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Art, Science and Engineering of Fuzzing: A Survey</a:t>
            </a:r>
          </a:p>
          <a:p>
            <a:pPr marL="0" indent="0">
              <a:buNone/>
            </a:pPr>
            <a:r>
              <a:rPr lang="en-US" altLang="ko-KR" dirty="0"/>
              <a:t>	V. J.M. Manes, H. Han, C. Han, S. K. Cha, M. </a:t>
            </a:r>
            <a:r>
              <a:rPr lang="en-US" altLang="ko-KR" dirty="0" err="1"/>
              <a:t>Egele</a:t>
            </a:r>
            <a:r>
              <a:rPr lang="en-US" altLang="ko-KR" dirty="0"/>
              <a:t>, E. J. Schwartz, and M. Woo</a:t>
            </a:r>
          </a:p>
          <a:p>
            <a:pPr marL="0" indent="0">
              <a:buNone/>
            </a:pPr>
            <a:r>
              <a:rPr lang="en-US" altLang="ko-KR" dirty="0"/>
              <a:t>	IEEE Transactions on Software Engineering,  Volume: 47, Issue: 11, 01 November 2021 </a:t>
            </a:r>
            <a:br>
              <a:rPr lang="en-US" altLang="ko-KR" dirty="0"/>
            </a:br>
            <a:r>
              <a:rPr lang="en-US" altLang="ko-KR" dirty="0"/>
              <a:t>          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9FA42-9F37-4967-837C-90F2802A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38C5-0675-4D0E-AB61-5594C69648A7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FE409-5C62-436C-99AD-81C3660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3188-2712-4F7A-A56E-F4FB003B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358C3-5758-4818-92F9-BCD9BABE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88777"/>
            <a:ext cx="10131844" cy="1089603"/>
          </a:xfrm>
        </p:spPr>
        <p:txBody>
          <a:bodyPr>
            <a:normAutofit/>
          </a:bodyPr>
          <a:lstStyle/>
          <a:p>
            <a:r>
              <a:rPr lang="en-US" altLang="ko-KR" sz="3600"/>
              <a:t>It was a Dark and Stormy Night in the Fall of 1988</a:t>
            </a:r>
            <a:br>
              <a:rPr lang="en-US" altLang="ko-KR" sz="3600"/>
            </a:br>
            <a:r>
              <a:rPr lang="en-US" altLang="ko-KR" sz="2400">
                <a:hlinkClick r:id="rId2"/>
              </a:rPr>
              <a:t>http://pages.cs.wisc.edu/~bart/fuzz/Foreword1.html</a:t>
            </a:r>
            <a:endParaRPr lang="ko-KR" altLang="en-US" sz="360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A117FF-DB21-4F5C-9212-7C508698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" y="1410441"/>
            <a:ext cx="11454581" cy="303588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Barton Miller, a professor of U. Wisconsin-Madison experienced that UNIX systems crashed extraordinary frequently</a:t>
            </a:r>
            <a:r>
              <a:rPr lang="en-US" altLang="ko-KR" sz="2400"/>
              <a:t>. </a:t>
            </a:r>
          </a:p>
          <a:p>
            <a:r>
              <a:rPr lang="en-US" altLang="ko-KR" sz="2400"/>
              <a:t>He conjected that it was because unexpectedly strong electric noise induced multiple tweaks in packets </a:t>
            </a:r>
            <a:endParaRPr lang="en-US" altLang="ko-KR" sz="2000" dirty="0"/>
          </a:p>
          <a:p>
            <a:r>
              <a:rPr lang="en-US" altLang="ko-KR" sz="2400" dirty="0"/>
              <a:t>To test his conjecture, Miller gave an assignment to students to test UNIX utilities by feeding intentionally </a:t>
            </a:r>
            <a:r>
              <a:rPr lang="en-US" altLang="ko-KR" sz="2400"/>
              <a:t>randomized inputs</a:t>
            </a:r>
          </a:p>
          <a:p>
            <a:pPr lvl="2"/>
            <a:r>
              <a:rPr lang="en-US" altLang="ko-KR" sz="2200">
                <a:solidFill>
                  <a:schemeClr val="tx1">
                    <a:lumMod val="75000"/>
                    <a:lumOff val="25000"/>
                  </a:schemeClr>
                </a:solidFill>
              </a:rPr>
              <a:t>Miller et al., An empirical study of the reliability of UNIX utilities, CACM, 1990</a:t>
            </a:r>
          </a:p>
        </p:txBody>
      </p:sp>
      <p:pic>
        <p:nvPicPr>
          <p:cNvPr id="7" name="Picture 2" descr="Picture of Barton Miller">
            <a:extLst>
              <a:ext uri="{FF2B5EF4-FFF2-40B4-BE49-F238E27FC236}">
                <a16:creationId xmlns:a16="http://schemas.microsoft.com/office/drawing/2014/main" id="{A55754B6-AF71-4237-98D5-987151BB2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128" y="4446329"/>
            <a:ext cx="2049022" cy="221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underlight strike and Lightning Storm - Livorno, Italy (… | Flickr">
            <a:extLst>
              <a:ext uri="{FF2B5EF4-FFF2-40B4-BE49-F238E27FC236}">
                <a16:creationId xmlns:a16="http://schemas.microsoft.com/office/drawing/2014/main" id="{730A817B-714E-4C22-8343-BB0893DA9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8" r="6903"/>
          <a:stretch/>
        </p:blipFill>
        <p:spPr bwMode="auto">
          <a:xfrm>
            <a:off x="3876871" y="4446329"/>
            <a:ext cx="2720275" cy="221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AEBA6F-8B3C-4923-9EB0-60B61A641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867" y="4340932"/>
            <a:ext cx="3621338" cy="2322777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D36AE6-FEDA-49BE-9E36-E0029A91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5D5C-6882-496F-8104-47C4614D9923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42C00-3026-454E-A4F1-FDFE7C93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49CAA-0CD5-4DEC-8138-80FFADD2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CA5BF3-D32A-9346-AFFD-2A271B772469}"/>
              </a:ext>
            </a:extLst>
          </p:cNvPr>
          <p:cNvSpPr/>
          <p:nvPr/>
        </p:nvSpPr>
        <p:spPr>
          <a:xfrm>
            <a:off x="1492250" y="2407618"/>
            <a:ext cx="8940800" cy="337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B341FB-0524-4E2A-ACCB-CE661C53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Ancient </a:t>
            </a:r>
            <a:r>
              <a:rPr lang="en-US" altLang="ko-KR" sz="4000" dirty="0" err="1"/>
              <a:t>Fuzzers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27573-5FE5-40E7-9F2F-D14C272A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" y="1274883"/>
            <a:ext cx="12136727" cy="301692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Generate a long sequence of random texts that have similar aspects as formatted text input for testing UNIX command utilities</a:t>
            </a:r>
          </a:p>
          <a:p>
            <a:pPr lvl="1"/>
            <a:r>
              <a:rPr lang="en-US" altLang="ko-KR" sz="2400" dirty="0"/>
              <a:t>intermix comma, semicolon, and many control characters</a:t>
            </a:r>
          </a:p>
          <a:p>
            <a:pPr lvl="2"/>
            <a:r>
              <a:rPr lang="en-US" altLang="ko-KR" sz="2200" dirty="0"/>
              <a:t>e.g., </a:t>
            </a:r>
            <a:r>
              <a:rPr lang="en-US" altLang="ko-KR" sz="2200" dirty="0">
                <a:solidFill>
                  <a:srgbClr val="002060"/>
                </a:solidFill>
                <a:latin typeface="Ubuntu Mono" panose="020B0509030602030204" pitchFamily="49" charset="0"/>
              </a:rPr>
              <a:t>'!7#%"*#0=)$;%6*;&gt;638:*&gt;80"=&lt;/&gt;(/*:-(2&lt;4 !:5*6856&amp;?""11&lt;7+%&lt;%7,4.8</a:t>
            </a:r>
            <a:endParaRPr lang="en-US" altLang="ko-KR" sz="2200" dirty="0">
              <a:solidFill>
                <a:srgbClr val="002060"/>
              </a:solidFill>
            </a:endParaRPr>
          </a:p>
          <a:p>
            <a:pPr lvl="1"/>
            <a:r>
              <a:rPr lang="en-US" altLang="ko-KR" sz="2100" dirty="0"/>
              <a:t>Feed randomly generated texts</a:t>
            </a:r>
            <a:r>
              <a:rPr lang="ko-KR" altLang="en-US" sz="2100" dirty="0"/>
              <a:t> </a:t>
            </a:r>
            <a:r>
              <a:rPr lang="en-US" altLang="ko-KR" sz="2100" dirty="0"/>
              <a:t>to a target UNIX utility, and repeat this for many hours</a:t>
            </a:r>
          </a:p>
          <a:p>
            <a:r>
              <a:rPr lang="en-US" altLang="ko-KR" sz="2400" dirty="0"/>
              <a:t>By using this kind of ancient </a:t>
            </a:r>
            <a:r>
              <a:rPr lang="en-US" altLang="ko-KR" sz="2400" dirty="0" err="1"/>
              <a:t>fuzzers</a:t>
            </a:r>
            <a:r>
              <a:rPr lang="en-US" altLang="ko-KR" sz="2400" dirty="0"/>
              <a:t>, new bugs were found from </a:t>
            </a:r>
            <a:r>
              <a:rPr lang="en-US" altLang="ko-KR" sz="2400" dirty="0">
                <a:solidFill>
                  <a:srgbClr val="FF0000"/>
                </a:solidFill>
              </a:rPr>
              <a:t>one third </a:t>
            </a:r>
            <a:r>
              <a:rPr lang="en-US" altLang="ko-KR" sz="2400" dirty="0"/>
              <a:t>of the UNIX utilities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BBE56-82C2-40D9-A774-382217C3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42" y="6090231"/>
            <a:ext cx="982906" cy="365125"/>
          </a:xfrm>
        </p:spPr>
        <p:txBody>
          <a:bodyPr/>
          <a:lstStyle/>
          <a:p>
            <a:fld id="{73C6791F-A7F7-45D8-BFBD-88495EB5852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42CF2D-3F14-4434-8CBC-2D194193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0" y="4168042"/>
            <a:ext cx="3431198" cy="2431254"/>
          </a:xfrm>
          <a:prstGeom prst="rect">
            <a:avLst/>
          </a:prstGeom>
        </p:spPr>
      </p:pic>
      <p:pic>
        <p:nvPicPr>
          <p:cNvPr id="6" name="Picture 4" descr="Pix For Questioning Face Clip Art , Free Transparent Clipart - ClipartKey">
            <a:extLst>
              <a:ext uri="{FF2B5EF4-FFF2-40B4-BE49-F238E27FC236}">
                <a16:creationId xmlns:a16="http://schemas.microsoft.com/office/drawing/2014/main" id="{B7B6AB77-9A29-457E-88A7-390842FF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28" y="4836793"/>
            <a:ext cx="833437" cy="160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CC89BD-0FEF-4E65-B9E7-54BE21F459E4}"/>
              </a:ext>
            </a:extLst>
          </p:cNvPr>
          <p:cNvSpPr/>
          <p:nvPr/>
        </p:nvSpPr>
        <p:spPr>
          <a:xfrm>
            <a:off x="6836569" y="4744531"/>
            <a:ext cx="4464844" cy="1847346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12852F-9388-4FB4-9372-228569C64450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H="1">
            <a:off x="10223917" y="3995915"/>
            <a:ext cx="246589" cy="71331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C0E96F-CD9C-40D4-A225-44C4842801EF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>
            <a:off x="7696982" y="3980364"/>
            <a:ext cx="222678" cy="71331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13BDA3-43AC-42D9-AA10-BCC55839370F}"/>
              </a:ext>
            </a:extLst>
          </p:cNvPr>
          <p:cNvSpPr/>
          <p:nvPr/>
        </p:nvSpPr>
        <p:spPr>
          <a:xfrm>
            <a:off x="6983837" y="3980363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Requirement gathering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41E82A-F7DD-44BE-A68B-5D461D8C7213}"/>
              </a:ext>
            </a:extLst>
          </p:cNvPr>
          <p:cNvSpPr/>
          <p:nvPr/>
        </p:nvSpPr>
        <p:spPr>
          <a:xfrm>
            <a:off x="7056482" y="4233160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System Analysis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C921E-9A35-4AD2-B500-65A1ED9A810E}"/>
              </a:ext>
            </a:extLst>
          </p:cNvPr>
          <p:cNvSpPr/>
          <p:nvPr/>
        </p:nvSpPr>
        <p:spPr>
          <a:xfrm>
            <a:off x="7206515" y="4478004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Software Design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0E4EC-E9A0-4CF3-97DC-71DC8BB9E87B}"/>
              </a:ext>
            </a:extLst>
          </p:cNvPr>
          <p:cNvSpPr/>
          <p:nvPr/>
        </p:nvSpPr>
        <p:spPr>
          <a:xfrm>
            <a:off x="9757360" y="3995914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Acceptance Testing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4CF90F-37F1-4048-9FEE-86138741FCC7}"/>
              </a:ext>
            </a:extLst>
          </p:cNvPr>
          <p:cNvSpPr/>
          <p:nvPr/>
        </p:nvSpPr>
        <p:spPr>
          <a:xfrm>
            <a:off x="9654269" y="4247064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System Testing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CFFF4B-6B32-456B-971A-EE7F89BCB00E}"/>
              </a:ext>
            </a:extLst>
          </p:cNvPr>
          <p:cNvSpPr/>
          <p:nvPr/>
        </p:nvSpPr>
        <p:spPr>
          <a:xfrm>
            <a:off x="9510771" y="4493555"/>
            <a:ext cx="1426291" cy="2156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+mj-lt"/>
              </a:rPr>
              <a:t>Integration Testing</a:t>
            </a:r>
            <a:endParaRPr lang="ko-KR" alt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0B40F8-1829-4C79-BECC-2DAFB55D9F93}"/>
              </a:ext>
            </a:extLst>
          </p:cNvPr>
          <p:cNvSpPr/>
          <p:nvPr/>
        </p:nvSpPr>
        <p:spPr>
          <a:xfrm>
            <a:off x="7263267" y="4763261"/>
            <a:ext cx="1426291" cy="28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28BBD6-9BC8-40D1-BB9F-B7B61E207A4F}"/>
              </a:ext>
            </a:extLst>
          </p:cNvPr>
          <p:cNvSpPr/>
          <p:nvPr/>
        </p:nvSpPr>
        <p:spPr>
          <a:xfrm>
            <a:off x="9438763" y="4763261"/>
            <a:ext cx="1426291" cy="28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687030-78EB-4FB9-BE00-EC22331A920F}"/>
              </a:ext>
            </a:extLst>
          </p:cNvPr>
          <p:cNvSpPr/>
          <p:nvPr/>
        </p:nvSpPr>
        <p:spPr>
          <a:xfrm>
            <a:off x="7335275" y="5017983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7B5E2C-883C-4D5B-9128-8F46C77268F7}"/>
              </a:ext>
            </a:extLst>
          </p:cNvPr>
          <p:cNvSpPr/>
          <p:nvPr/>
        </p:nvSpPr>
        <p:spPr>
          <a:xfrm>
            <a:off x="9366755" y="4999175"/>
            <a:ext cx="1426291" cy="273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2FA592-26C3-4A7A-BB25-EB9B84C69F7C}"/>
              </a:ext>
            </a:extLst>
          </p:cNvPr>
          <p:cNvSpPr/>
          <p:nvPr/>
        </p:nvSpPr>
        <p:spPr>
          <a:xfrm>
            <a:off x="7407283" y="5251570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F39178-2013-4627-B96C-8A0986C6F5CE}"/>
              </a:ext>
            </a:extLst>
          </p:cNvPr>
          <p:cNvSpPr/>
          <p:nvPr/>
        </p:nvSpPr>
        <p:spPr>
          <a:xfrm>
            <a:off x="9272581" y="5251569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Tesitng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E88AAD-6FEB-4374-AABF-A9AF27BCEADC}"/>
              </a:ext>
            </a:extLst>
          </p:cNvPr>
          <p:cNvSpPr/>
          <p:nvPr/>
        </p:nvSpPr>
        <p:spPr>
          <a:xfrm>
            <a:off x="7468932" y="5506422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826A6C-84E3-4C9D-8F33-B5A60D2656F4}"/>
              </a:ext>
            </a:extLst>
          </p:cNvPr>
          <p:cNvSpPr/>
          <p:nvPr/>
        </p:nvSpPr>
        <p:spPr>
          <a:xfrm>
            <a:off x="9238250" y="5502558"/>
            <a:ext cx="1426291" cy="2758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B9EDF2-A84D-4EC6-A6E5-7FB816C9628F}"/>
              </a:ext>
            </a:extLst>
          </p:cNvPr>
          <p:cNvSpPr/>
          <p:nvPr/>
        </p:nvSpPr>
        <p:spPr>
          <a:xfrm>
            <a:off x="7508415" y="5750311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0D6381-BE3B-4E67-920E-8D17A99EAB31}"/>
              </a:ext>
            </a:extLst>
          </p:cNvPr>
          <p:cNvSpPr/>
          <p:nvPr/>
        </p:nvSpPr>
        <p:spPr>
          <a:xfrm>
            <a:off x="9198767" y="5749081"/>
            <a:ext cx="1426291" cy="277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65404A-5FAA-4B01-8E6D-A07ECB153519}"/>
              </a:ext>
            </a:extLst>
          </p:cNvPr>
          <p:cNvSpPr/>
          <p:nvPr/>
        </p:nvSpPr>
        <p:spPr>
          <a:xfrm>
            <a:off x="7657499" y="6005163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791B0F-A9D9-4F41-953E-027FD68F2B50}"/>
              </a:ext>
            </a:extLst>
          </p:cNvPr>
          <p:cNvSpPr/>
          <p:nvPr/>
        </p:nvSpPr>
        <p:spPr>
          <a:xfrm>
            <a:off x="7696982" y="6249052"/>
            <a:ext cx="1426291" cy="27585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Coding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5A2E3F-F7E9-4261-AE63-1AFA2114C3BC}"/>
              </a:ext>
            </a:extLst>
          </p:cNvPr>
          <p:cNvSpPr/>
          <p:nvPr/>
        </p:nvSpPr>
        <p:spPr>
          <a:xfrm>
            <a:off x="9164640" y="6005163"/>
            <a:ext cx="1426291" cy="27585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8CFA89-3FA1-42A9-B773-91A14050E625}"/>
              </a:ext>
            </a:extLst>
          </p:cNvPr>
          <p:cNvSpPr/>
          <p:nvPr/>
        </p:nvSpPr>
        <p:spPr>
          <a:xfrm>
            <a:off x="9125157" y="6251686"/>
            <a:ext cx="1426291" cy="277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Unit Testing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날짜 개체 틀 26">
            <a:extLst>
              <a:ext uri="{FF2B5EF4-FFF2-40B4-BE49-F238E27FC236}">
                <a16:creationId xmlns:a16="http://schemas.microsoft.com/office/drawing/2014/main" id="{9D939D80-7662-4493-8294-9EDAB563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13C2-07A2-4AD4-904D-99FD3BC8BBCA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28" name="바닥글 개체 틀 27">
            <a:extLst>
              <a:ext uri="{FF2B5EF4-FFF2-40B4-BE49-F238E27FC236}">
                <a16:creationId xmlns:a16="http://schemas.microsoft.com/office/drawing/2014/main" id="{8A9C28BD-7F8B-4446-807B-43F9FA9B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1" grpId="0" animBg="1"/>
      <p:bldP spid="33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341FB-0524-4E2A-ACCB-CE661C53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Shortcomings of Ancient Fuzzers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27573-5FE5-40E7-9F2F-D14C272A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494502"/>
            <a:ext cx="11673102" cy="517649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Ancient </a:t>
            </a:r>
            <a:r>
              <a:rPr lang="en-US" altLang="ko-KR" sz="2800" dirty="0" err="1"/>
              <a:t>fuzzers</a:t>
            </a:r>
            <a:r>
              <a:rPr lang="en-US" altLang="ko-KR" sz="2800" dirty="0"/>
              <a:t> detect only crashes and hangs, but cannot uncover </a:t>
            </a:r>
            <a:r>
              <a:rPr lang="en-US" altLang="ko-KR" sz="2800" dirty="0">
                <a:solidFill>
                  <a:srgbClr val="C00000"/>
                </a:solidFill>
              </a:rPr>
              <a:t>silent illegal behaviors</a:t>
            </a:r>
            <a:r>
              <a:rPr lang="en-US" altLang="ko-KR" sz="2800" dirty="0"/>
              <a:t> which can result much critical consequences</a:t>
            </a:r>
          </a:p>
          <a:p>
            <a:pPr lvl="2"/>
            <a:r>
              <a:rPr lang="en-US" altLang="ko-KR" sz="2400" dirty="0"/>
              <a:t>reliability issue </a:t>
            </a:r>
            <a:r>
              <a:rPr lang="en-US" altLang="ko-KR" sz="2400" dirty="0">
                <a:latin typeface="Abadi Extra Light" panose="020B0604020202020204" pitchFamily="34" charset="0"/>
              </a:rPr>
              <a:t>⇒ </a:t>
            </a:r>
            <a:r>
              <a:rPr lang="en-US" altLang="ko-KR" sz="2400" dirty="0">
                <a:sym typeface="Wingdings" panose="05000000000000000000" pitchFamily="2" charset="2"/>
              </a:rPr>
              <a:t>security issue (adversarial users)</a:t>
            </a:r>
            <a:endParaRPr lang="en-US" altLang="ko-KR" sz="2400" dirty="0"/>
          </a:p>
          <a:p>
            <a:pPr lvl="2"/>
            <a:r>
              <a:rPr lang="en-US" altLang="ko-KR" sz="2400" dirty="0"/>
              <a:t>employ dynamic analyzers to detect and/or predict silent violations</a:t>
            </a:r>
          </a:p>
          <a:p>
            <a:pPr lvl="4"/>
            <a:r>
              <a:rPr lang="en-US" altLang="ko-KR" sz="2400" dirty="0"/>
              <a:t>e.g., </a:t>
            </a:r>
            <a:r>
              <a:rPr lang="en-US" altLang="ko-KR" sz="2400" dirty="0" err="1"/>
              <a:t>valgrind</a:t>
            </a:r>
            <a:r>
              <a:rPr lang="en-US" altLang="ko-KR" sz="2400" dirty="0"/>
              <a:t>, electric fence, LLVM sanitizer suites (</a:t>
            </a:r>
            <a:r>
              <a:rPr lang="en-US" altLang="ko-KR" sz="2400" dirty="0" err="1"/>
              <a:t>AddressSanitizer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MemorySanitizer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UndefinedBehaviorSanitizer</a:t>
            </a:r>
            <a:r>
              <a:rPr lang="en-US" altLang="ko-KR" sz="2400" dirty="0"/>
              <a:t>)</a:t>
            </a:r>
          </a:p>
          <a:p>
            <a:endParaRPr lang="en-US" altLang="ko-KR" sz="1800" dirty="0"/>
          </a:p>
          <a:p>
            <a:r>
              <a:rPr lang="en-US" altLang="ko-KR" sz="2800" dirty="0"/>
              <a:t>Randomly generated inputs </a:t>
            </a:r>
            <a:r>
              <a:rPr lang="en-US" altLang="ko-KR" sz="2800" dirty="0">
                <a:solidFill>
                  <a:srgbClr val="C00000"/>
                </a:solidFill>
              </a:rPr>
              <a:t>cover only restricted portion of the source code</a:t>
            </a:r>
            <a:endParaRPr lang="en-US" altLang="ko-KR" sz="2800" dirty="0"/>
          </a:p>
          <a:p>
            <a:pPr lvl="1"/>
            <a:r>
              <a:rPr lang="en-US" altLang="ko-KR" sz="2400" dirty="0"/>
              <a:t>random inputs are often rejected quickly because they likely have trivial input grammar errors</a:t>
            </a:r>
          </a:p>
          <a:p>
            <a:pPr lvl="1"/>
            <a:r>
              <a:rPr lang="en-US" altLang="ko-KR" sz="2400" dirty="0"/>
              <a:t>extremely low probability for a randomly generated text to pass grammar checks</a:t>
            </a:r>
            <a:endParaRPr lang="ko-KR" altLang="en-US" sz="2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12829-F04B-4605-9A96-5CFF3E0E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BE687-EB26-4FD2-BF60-1C33A24C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2261-9738-415E-B39C-C23FB8CF1724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E4193-FE99-4D6A-919A-CD5D6B67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7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60A03D7-F7BD-E946-A09F-6143A9B98AEE}"/>
              </a:ext>
            </a:extLst>
          </p:cNvPr>
          <p:cNvSpPr/>
          <p:nvPr/>
        </p:nvSpPr>
        <p:spPr>
          <a:xfrm>
            <a:off x="578767" y="1498600"/>
            <a:ext cx="10824337" cy="1358900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704160-EDB0-4953-869E-94D1BCC7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Mutation-based Fuzzing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05334-D2C6-461B-A42C-6F758D60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32" y="1045031"/>
            <a:ext cx="10980673" cy="562597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Ideas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start with a set of </a:t>
            </a:r>
            <a:r>
              <a:rPr lang="en-US" altLang="ko-KR" sz="2400" dirty="0">
                <a:solidFill>
                  <a:srgbClr val="0000CC"/>
                </a:solidFill>
              </a:rPr>
              <a:t>valid inputs</a:t>
            </a:r>
            <a:r>
              <a:rPr lang="en-US" altLang="ko-KR" sz="2400" dirty="0"/>
              <a:t> (</a:t>
            </a:r>
            <a:r>
              <a:rPr lang="en-US" altLang="ko-KR" sz="2400" i="1" dirty="0"/>
              <a:t>seeds</a:t>
            </a:r>
            <a:r>
              <a:rPr lang="en-US" altLang="ko-KR" sz="2400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ko-KR" sz="2400" dirty="0"/>
              <a:t>repeatedly introduce </a:t>
            </a:r>
            <a:r>
              <a:rPr lang="en-US" altLang="ko-KR" sz="2400" dirty="0">
                <a:solidFill>
                  <a:srgbClr val="0000CC"/>
                </a:solidFill>
              </a:rPr>
              <a:t>small changes</a:t>
            </a:r>
            <a:r>
              <a:rPr lang="en-US" altLang="ko-KR" sz="2400" dirty="0"/>
              <a:t> to the existing inputs (</a:t>
            </a:r>
            <a:r>
              <a:rPr lang="en-US" altLang="ko-KR" sz="2400" i="1" dirty="0"/>
              <a:t>mutation</a:t>
            </a:r>
            <a:r>
              <a:rPr lang="en-US" altLang="ko-KR" sz="2400" dirty="0"/>
              <a:t>) with a hope that they exercise new behaviors</a:t>
            </a:r>
            <a:endParaRPr lang="en-US" altLang="ko-KR" sz="1700" dirty="0"/>
          </a:p>
          <a:p>
            <a:endParaRPr lang="en-US" altLang="ko-KR" sz="1000" dirty="0"/>
          </a:p>
          <a:p>
            <a:r>
              <a:rPr lang="en-US" altLang="ko-KR" sz="2400" dirty="0"/>
              <a:t>Example: fuzzing a URL parsing </a:t>
            </a:r>
            <a:r>
              <a:rPr lang="en-US" altLang="ko-KR" sz="2400" dirty="0" err="1"/>
              <a:t>libary</a:t>
            </a:r>
            <a:endParaRPr lang="en-US" altLang="ko-KR" sz="2400" dirty="0"/>
          </a:p>
          <a:p>
            <a:pPr lvl="1"/>
            <a:r>
              <a:rPr lang="en-US" altLang="ko-KR" sz="2200" dirty="0"/>
              <a:t>Seed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http://www.google.com/search?q=fuzzing</a:t>
            </a:r>
          </a:p>
          <a:p>
            <a:pPr lvl="1"/>
            <a:r>
              <a:rPr lang="en-US" altLang="ko-KR" sz="2200" dirty="0"/>
              <a:t>Fuzzed inputs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http://www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.</a:t>
            </a:r>
            <a:r>
              <a:rPr lang="en-US" altLang="ko-KR" sz="2200" dirty="0">
                <a:latin typeface="Ubuntu Mono" panose="020B0509030602030204" pitchFamily="49" charset="0"/>
              </a:rPr>
              <a:t>g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=</a:t>
            </a:r>
            <a:r>
              <a:rPr lang="en-US" altLang="ko-KR" sz="2200" dirty="0">
                <a:latin typeface="Ubuntu Mono" panose="020B0509030602030204" pitchFamily="49" charset="0"/>
              </a:rPr>
              <a:t>o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N</a:t>
            </a:r>
            <a:r>
              <a:rPr lang="en-US" altLang="ko-KR" sz="2200" dirty="0">
                <a:latin typeface="Ubuntu Mono" panose="020B0509030602030204" pitchFamily="49" charset="0"/>
              </a:rPr>
              <a:t>ogl.om/search?q=fuzzing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/</a:t>
            </a:r>
          </a:p>
          <a:p>
            <a:pPr lvl="2"/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R</a:t>
            </a:r>
            <a:r>
              <a:rPr lang="en-US" altLang="ko-KR" sz="2200" dirty="0">
                <a:latin typeface="Ubuntu Mono" panose="020B0509030602030204" pitchFamily="49" charset="0"/>
              </a:rPr>
              <a:t>ttp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X</a:t>
            </a:r>
            <a:r>
              <a:rPr lang="en-US" altLang="ko-KR" sz="2200" dirty="0">
                <a:latin typeface="Ubuntu Mono" panose="020B0509030602030204" pitchFamily="49" charset="0"/>
              </a:rPr>
              <a:t>://w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en-US" altLang="ko-KR" sz="2200" dirty="0">
                <a:latin typeface="Ubuntu Mono" panose="020B0509030602030204" pitchFamily="49" charset="0"/>
              </a:rPr>
              <a:t>ww.goo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en-US" altLang="ko-KR" sz="2200" dirty="0">
                <a:latin typeface="Ubuntu Mono" panose="020B0509030602030204" pitchFamily="49" charset="0"/>
              </a:rPr>
              <a:t>gle.com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q</a:t>
            </a:r>
            <a:r>
              <a:rPr lang="en-US" altLang="ko-KR" sz="2200" dirty="0">
                <a:latin typeface="Ubuntu Mono" panose="020B0509030602030204" pitchFamily="49" charset="0"/>
              </a:rPr>
              <a:t>/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sarc(</a:t>
            </a:r>
            <a:r>
              <a:rPr lang="en-US" altLang="ko-KR" sz="2200" dirty="0">
                <a:latin typeface="Ubuntu Mono" panose="020B0509030602030204" pitchFamily="49" charset="0"/>
              </a:rPr>
              <a:t>q=fuzzng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dt8</a:t>
            </a:r>
            <a:r>
              <a:rPr lang="en-US" altLang="ko-KR" sz="2200" dirty="0">
                <a:latin typeface="Ubuntu Mono" panose="020B0509030602030204" pitchFamily="49" charset="0"/>
              </a:rPr>
              <a:t>p://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"</a:t>
            </a:r>
            <a:r>
              <a:rPr lang="en-US" altLang="ko-KR" sz="2200" dirty="0">
                <a:latin typeface="Ubuntu Mono" panose="020B0509030602030204" pitchFamily="49" charset="0"/>
              </a:rPr>
              <a:t>wWw.goole.com/se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Darb`*</a:t>
            </a:r>
            <a:r>
              <a:rPr lang="en-US" altLang="ko-KR" sz="2200" dirty="0">
                <a:latin typeface="Ubuntu Mono" panose="020B0509030602030204" pitchFamily="49" charset="0"/>
              </a:rPr>
              <a:t>?q=fuzzing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u</a:t>
            </a:r>
            <a:r>
              <a:rPr lang="en-US" altLang="ko-KR" sz="2200" dirty="0">
                <a:latin typeface="Ubuntu Mono" panose="020B0509030602030204" pitchFamily="49" charset="0"/>
              </a:rPr>
              <a:t>p://www.google.com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C</a:t>
            </a:r>
            <a:r>
              <a:rPr lang="en-US" altLang="ko-KR" sz="2200" dirty="0">
                <a:latin typeface="Ubuntu Mono" panose="020B0509030602030204" pitchFamily="49" charset="0"/>
              </a:rPr>
              <a:t>/search?q=fuzzing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http://w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7</a:t>
            </a:r>
            <a:r>
              <a:rPr lang="en-US" altLang="ko-KR" sz="2200" dirty="0">
                <a:latin typeface="Ubuntu Mono" panose="020B0509030602030204" pitchFamily="49" charset="0"/>
              </a:rPr>
              <a:t>w.google.com/search?q=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ufu</a:t>
            </a:r>
            <a:r>
              <a:rPr lang="en-US" altLang="ko-KR" sz="2200" dirty="0">
                <a:latin typeface="Ubuntu Mono" panose="020B0509030602030204" pitchFamily="49" charset="0"/>
              </a:rPr>
              <a:t>zgzing</a:t>
            </a:r>
          </a:p>
          <a:p>
            <a:pPr lvl="2"/>
            <a:r>
              <a:rPr lang="en-US" altLang="ko-KR" sz="2200" dirty="0">
                <a:latin typeface="Ubuntu Mono" panose="020B0509030602030204" pitchFamily="49" charset="0"/>
              </a:rPr>
              <a:t>http://w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&amp;</a:t>
            </a:r>
            <a:r>
              <a:rPr lang="en-US" altLang="ko-KR" sz="2200" dirty="0">
                <a:latin typeface="Ubuntu Mono" panose="020B0509030602030204" pitchFamily="49" charset="0"/>
              </a:rPr>
              <a:t>ww.google.c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K</a:t>
            </a:r>
            <a:r>
              <a:rPr lang="en-US" altLang="ko-KR" sz="2200" dirty="0">
                <a:latin typeface="Ubuntu Mono" panose="020B0509030602030204" pitchFamily="49" charset="0"/>
              </a:rPr>
              <a:t>om/search</a:t>
            </a:r>
            <a:r>
              <a:rPr lang="en-US" altLang="ko-KR" sz="2200" dirty="0">
                <a:highlight>
                  <a:srgbClr val="FFFF00"/>
                </a:highlight>
                <a:latin typeface="Ubuntu Mono" panose="020B0509030602030204" pitchFamily="49" charset="0"/>
              </a:rPr>
              <a:t>7</a:t>
            </a:r>
            <a:r>
              <a:rPr lang="en-US" altLang="ko-KR" sz="2200" dirty="0">
                <a:latin typeface="Ubuntu Mono" panose="020B0509030602030204" pitchFamily="49" charset="0"/>
              </a:rPr>
              <a:t>q=fuzzing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3CDF6-86DA-4E02-BB5A-36223B94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91F-A7F7-45D8-BFBD-88495EB5852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D1F19EB-763B-4B27-A992-2742A9EE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E9D1-38B6-4B44-BC22-E7A48AD91E8E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E27642F-7556-440B-9EE7-AA061DC0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1D371-EEA8-4A05-AF2F-A7A2997B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Mutation Operators</a:t>
            </a:r>
            <a:endParaRPr lang="ko-KR" altLang="en-US" sz="36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B0409-3198-4289-B502-50CE0954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3428"/>
            <a:ext cx="8820151" cy="52607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/>
              <a:t>Flip one random bit 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Alternate one or multiple consecutive bytes 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Erase one or multiple bytes from random offsets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Insert one or multiple bytes to random offsets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Repeat existing bytes multiple times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Add a word from a predefined dictionary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Shuffle consecutive bytes (reorder multiple bytes randomly)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Copy a substring and paste it randomly offsets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Crossover</a:t>
            </a:r>
          </a:p>
          <a:p>
            <a:pPr>
              <a:lnSpc>
                <a:spcPct val="110000"/>
              </a:lnSpc>
            </a:pPr>
            <a:r>
              <a:rPr lang="en-US" altLang="ko-KR" sz="2400" dirty="0"/>
              <a:t>Apply mutation one or more times on a single seed input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A329626-9197-4AF2-9061-FF887406B6F0}"/>
              </a:ext>
            </a:extLst>
          </p:cNvPr>
          <p:cNvSpPr/>
          <p:nvPr/>
        </p:nvSpPr>
        <p:spPr>
          <a:xfrm>
            <a:off x="8670930" y="1549400"/>
            <a:ext cx="279400" cy="48006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5BC9F-D58E-492F-BF29-EB1CF5B5DC4A}"/>
              </a:ext>
            </a:extLst>
          </p:cNvPr>
          <p:cNvSpPr txBox="1"/>
          <p:nvPr/>
        </p:nvSpPr>
        <p:spPr>
          <a:xfrm>
            <a:off x="9028111" y="1549400"/>
            <a:ext cx="13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  <a:latin typeface="Gill Sans MT" panose="020B0502020104020203" pitchFamily="34" charset="0"/>
              </a:rPr>
              <a:t>Fine-grained</a:t>
            </a:r>
            <a:endParaRPr lang="ko-KR" altLang="en-US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0C9B3-AD17-406D-BFE1-0FB3C2628B0B}"/>
              </a:ext>
            </a:extLst>
          </p:cNvPr>
          <p:cNvSpPr txBox="1"/>
          <p:nvPr/>
        </p:nvSpPr>
        <p:spPr>
          <a:xfrm>
            <a:off x="9028111" y="5962511"/>
            <a:ext cx="164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2060"/>
                </a:solidFill>
                <a:latin typeface="Gill Sans MT" panose="020B0502020104020203" pitchFamily="34" charset="0"/>
              </a:rPr>
              <a:t>Coarse-grained</a:t>
            </a:r>
            <a:endParaRPr lang="ko-KR" altLang="en-US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E519E-5C6B-4D7D-9159-A636E33D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72AC-A3E1-4AA0-88FA-0BEC95B060C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280C2-9B74-407B-AFAD-1D45E725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BFD63-C556-4FFF-BBEF-EB3E8CB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2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07494-8633-44A3-A68D-65CEE41D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Why Mutation Effectively Disclose Subtle Behaviors?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73116-9DEC-405C-BA76-83E9501E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19" y="1504334"/>
            <a:ext cx="11567160" cy="528484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It is likely to obtain quality seed inputs from existing test cases</a:t>
            </a:r>
          </a:p>
          <a:p>
            <a:endParaRPr lang="en-US" altLang="ko-KR" sz="600" dirty="0"/>
          </a:p>
          <a:p>
            <a:r>
              <a:rPr lang="en-US" altLang="ko-KR" sz="2400" dirty="0"/>
              <a:t>An error-revealing input mostly resides close to a valid input </a:t>
            </a:r>
            <a:endParaRPr lang="en-US" altLang="ko-KR" sz="2000" dirty="0"/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 in lexical distance, or numerical distance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competent programmer hypothesis</a:t>
            </a:r>
            <a:endParaRPr lang="en-US" altLang="ko-KR" sz="1600" dirty="0"/>
          </a:p>
          <a:p>
            <a:pPr lvl="2"/>
            <a:endParaRPr lang="en-US" altLang="ko-KR" sz="400" dirty="0"/>
          </a:p>
          <a:p>
            <a:r>
              <a:rPr lang="en-US" altLang="ko-KR" sz="2400" dirty="0"/>
              <a:t>A part of a program input is likely associated with only few program components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aspect of an input text can be represented as a short subsequence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strong locality exists in a well-modularized program</a:t>
            </a:r>
            <a:endParaRPr lang="en-US" altLang="ko-KR" sz="2000" dirty="0"/>
          </a:p>
          <a:p>
            <a:pPr lvl="2"/>
            <a:endParaRPr lang="en-US" altLang="ko-KR" sz="1000" dirty="0"/>
          </a:p>
          <a:p>
            <a:r>
              <a:rPr lang="en-US" altLang="ko-KR" sz="2400" dirty="0"/>
              <a:t>A critical value of a specific part of input is likely found in the other parts of the inputs</a:t>
            </a:r>
            <a:endParaRPr lang="en-US" altLang="ko-KR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E5A90-CEDC-4E45-BBD1-AA332FBF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F0B68-3EFB-4879-A63D-BA7737668311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2BFB7-9D08-4494-8139-35E1099B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F325E-3993-4BED-B68A-A37E65F5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D8BEFA9-71FD-7540-A500-39C4122EF0D3}"/>
              </a:ext>
            </a:extLst>
          </p:cNvPr>
          <p:cNvSpPr/>
          <p:nvPr/>
        </p:nvSpPr>
        <p:spPr>
          <a:xfrm>
            <a:off x="724817" y="1835150"/>
            <a:ext cx="10824337" cy="2076450"/>
          </a:xfrm>
          <a:prstGeom prst="roundRect">
            <a:avLst>
              <a:gd name="adj" fmla="val 91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59D7BF-8A23-452B-B5F4-F2047A28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186997"/>
            <a:ext cx="11567160" cy="1050131"/>
          </a:xfrm>
        </p:spPr>
        <p:txBody>
          <a:bodyPr>
            <a:normAutofit fontScale="90000"/>
          </a:bodyPr>
          <a:lstStyle/>
          <a:p>
            <a:r>
              <a:rPr lang="en-US" altLang="ko-KR" sz="4000" dirty="0" err="1"/>
              <a:t>Greybox</a:t>
            </a:r>
            <a:r>
              <a:rPr lang="en-US" altLang="ko-KR" sz="4000" dirty="0"/>
              <a:t> Fuzzing: Use Structural Coverage to Guide Fuzzing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DB128-EAC7-4C0E-8AFB-EB38D0B0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" y="1357086"/>
            <a:ext cx="11502572" cy="513805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Idea</a:t>
            </a:r>
          </a:p>
          <a:p>
            <a:pPr lvl="1"/>
            <a:r>
              <a:rPr lang="en-US" altLang="ko-KR" sz="2500" dirty="0"/>
              <a:t>Start with a set of valid inputs</a:t>
            </a:r>
          </a:p>
          <a:p>
            <a:pPr lvl="1"/>
            <a:r>
              <a:rPr lang="en-US" altLang="ko-KR" sz="2500" dirty="0"/>
              <a:t>Repeatedly introduce small changes to the existing inputs while expecting </a:t>
            </a:r>
            <a:br>
              <a:rPr lang="en-US" altLang="ko-KR" sz="2500" dirty="0"/>
            </a:br>
            <a:r>
              <a:rPr lang="en-US" altLang="ko-KR" sz="2500" dirty="0"/>
              <a:t>they exercise new behaviors</a:t>
            </a:r>
          </a:p>
          <a:p>
            <a:pPr lvl="1"/>
            <a:r>
              <a:rPr lang="en-US" altLang="ko-KR" sz="2500" dirty="0">
                <a:solidFill>
                  <a:srgbClr val="0000CC"/>
                </a:solidFill>
              </a:rPr>
              <a:t>Include the mutated input as a seed only if it explores a new behavior </a:t>
            </a:r>
          </a:p>
          <a:p>
            <a:pPr lvl="2"/>
            <a:r>
              <a:rPr lang="en-US" altLang="ko-KR" sz="2500" dirty="0">
                <a:solidFill>
                  <a:srgbClr val="0000CC"/>
                </a:solidFill>
              </a:rPr>
              <a:t>covering a new structural test requirement</a:t>
            </a:r>
          </a:p>
          <a:p>
            <a:pPr marL="1028700" lvl="3" indent="0">
              <a:buNone/>
            </a:pPr>
            <a:endParaRPr lang="en-US" altLang="ko-KR" sz="2400" u="sng" dirty="0"/>
          </a:p>
          <a:p>
            <a:r>
              <a:rPr lang="en-US" altLang="ko-KR" sz="2800" dirty="0" err="1"/>
              <a:t>Greybox</a:t>
            </a:r>
            <a:r>
              <a:rPr lang="en-US" altLang="ko-KR" sz="2800" dirty="0"/>
              <a:t> </a:t>
            </a:r>
            <a:r>
              <a:rPr lang="en-US" altLang="ko-KR" sz="2800" dirty="0" err="1"/>
              <a:t>fuzzers</a:t>
            </a:r>
            <a:r>
              <a:rPr lang="en-US" altLang="ko-KR" sz="2800" dirty="0"/>
              <a:t> (e.g., AFL, </a:t>
            </a:r>
            <a:r>
              <a:rPr lang="en-US" altLang="ko-KR" sz="2800" dirty="0" err="1"/>
              <a:t>libFuzzer</a:t>
            </a:r>
            <a:r>
              <a:rPr lang="en-US" altLang="ko-KR" sz="2800" dirty="0"/>
              <a:t>) show in practice that use of structural coverage dramatically improves effectiveness of mutation-based fuzzing</a:t>
            </a:r>
          </a:p>
          <a:p>
            <a:pPr lvl="1"/>
            <a:r>
              <a:rPr lang="en-US" altLang="ko-KR" sz="2500" dirty="0"/>
              <a:t>Google runs fuzzing on 160 open-source projects </a:t>
            </a:r>
            <a:r>
              <a:rPr lang="en-US" altLang="ko-KR" sz="2500"/>
              <a:t>with 250,000 </a:t>
            </a:r>
            <a:r>
              <a:rPr lang="en-US" altLang="ko-KR" sz="2500" dirty="0"/>
              <a:t>machines</a:t>
            </a:r>
          </a:p>
          <a:p>
            <a:pPr lvl="1"/>
            <a:r>
              <a:rPr lang="en-US" altLang="ko-KR" sz="2500" dirty="0"/>
              <a:t>Google found more than 16,000 bugs in </a:t>
            </a:r>
            <a:r>
              <a:rPr lang="en-US" altLang="ko-KR" sz="2500"/>
              <a:t>Chrome by </a:t>
            </a:r>
            <a:r>
              <a:rPr lang="en-US" altLang="ko-KR" sz="2500" dirty="0"/>
              <a:t>fuzzing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5A157-9368-40AE-B2EC-4D1A9EEB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4006-9369-4F68-BBB2-946A140C8A75}" type="datetime1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0B5E7-7684-4A6A-A6B3-64FA09A1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Greybox Fuzzing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683C6-086A-4B1D-93EE-218E60B7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F7D2-46D9-457C-8742-27A443E1E9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ill Sans MT-Blu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ll Sans MT-Blue" id="{88E321C0-3EFC-4BD5-9B27-9654FDC98228}" vid="{C9D9855D-5953-4CD9-A2FD-8B4C3D42F15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 Sans MT-Blue</Template>
  <TotalTime>6868</TotalTime>
  <Words>2079</Words>
  <Application>Microsoft Office PowerPoint</Application>
  <PresentationFormat>와이드스크린</PresentationFormat>
  <Paragraphs>293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Linux Biolinum</vt:lpstr>
      <vt:lpstr>Ubuntu Mono</vt:lpstr>
      <vt:lpstr>나눔스퀘어</vt:lpstr>
      <vt:lpstr>맑은 고딕</vt:lpstr>
      <vt:lpstr>Abadi Extra Light</vt:lpstr>
      <vt:lpstr>Arial</vt:lpstr>
      <vt:lpstr>Calibri</vt:lpstr>
      <vt:lpstr>Calibri Light</vt:lpstr>
      <vt:lpstr>Cambria Math</vt:lpstr>
      <vt:lpstr>Gill Sans MT</vt:lpstr>
      <vt:lpstr>Wingdings</vt:lpstr>
      <vt:lpstr>Gill Sans MT-Blue</vt:lpstr>
      <vt:lpstr>Greybox Fuzzing</vt:lpstr>
      <vt:lpstr>Topics</vt:lpstr>
      <vt:lpstr>It was a Dark and Stormy Night in the Fall of 1988 http://pages.cs.wisc.edu/~bart/fuzz/Foreword1.html</vt:lpstr>
      <vt:lpstr>Ancient Fuzzers</vt:lpstr>
      <vt:lpstr>Shortcomings of Ancient Fuzzers</vt:lpstr>
      <vt:lpstr>Mutation-based Fuzzing</vt:lpstr>
      <vt:lpstr>Mutation Operators</vt:lpstr>
      <vt:lpstr>Why Mutation Effectively Disclose Subtle Behaviors?</vt:lpstr>
      <vt:lpstr>Greybox Fuzzing: Use Structural Coverage to Guide Fuzzing</vt:lpstr>
      <vt:lpstr>Basic Algorithm</vt:lpstr>
      <vt:lpstr>libFuzzer: Fuzzing Tool for LLVM https://llvm.org/docs/LibFuzzer.html</vt:lpstr>
      <vt:lpstr> libFuzzer Mutation Operators</vt:lpstr>
      <vt:lpstr>Writing Unit Fuzzing Driver (parameterized unit test case)</vt:lpstr>
      <vt:lpstr>Example - Triangle</vt:lpstr>
      <vt:lpstr>Advanced Fuzzing Techniques</vt:lpstr>
      <vt:lpstr>Recent Advances of Fuzz Testing Techniques</vt:lpstr>
      <vt:lpstr>Unit Fuzzing Driver Generation</vt:lpstr>
      <vt:lpstr>Hybrid Use of Different Fuzzers</vt:lpstr>
      <vt:lpstr>Directed Searching</vt:lpstr>
      <vt:lpstr>Input Model Extraction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Windows 사용자</cp:lastModifiedBy>
  <cp:revision>133</cp:revision>
  <dcterms:created xsi:type="dcterms:W3CDTF">2020-08-09T10:14:52Z</dcterms:created>
  <dcterms:modified xsi:type="dcterms:W3CDTF">2023-05-16T06:14:53Z</dcterms:modified>
</cp:coreProperties>
</file>