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5" r:id="rId1"/>
  </p:sldMasterIdLst>
  <p:notesMasterIdLst>
    <p:notesMasterId r:id="rId13"/>
  </p:notesMasterIdLst>
  <p:sldIdLst>
    <p:sldId id="373" r:id="rId2"/>
    <p:sldId id="372" r:id="rId3"/>
    <p:sldId id="374" r:id="rId4"/>
    <p:sldId id="377" r:id="rId5"/>
    <p:sldId id="376" r:id="rId6"/>
    <p:sldId id="379" r:id="rId7"/>
    <p:sldId id="383" r:id="rId8"/>
    <p:sldId id="384" r:id="rId9"/>
    <p:sldId id="386" r:id="rId10"/>
    <p:sldId id="385" r:id="rId11"/>
    <p:sldId id="382" r:id="rId12"/>
  </p:sldIdLst>
  <p:sldSz cx="9144000" cy="6858000" type="screen4x3"/>
  <p:notesSz cx="6669088" cy="9926638"/>
  <p:custDataLst>
    <p:tags r:id="rId14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>
          <p15:clr>
            <a:srgbClr val="A4A3A4"/>
          </p15:clr>
        </p15:guide>
        <p15:guide id="2" pos="2143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rkYongbae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9FF"/>
    <a:srgbClr val="632523"/>
    <a:srgbClr val="F2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790" autoAdjust="0"/>
    <p:restoredTop sz="50117" autoAdjust="0"/>
  </p:normalViewPr>
  <p:slideViewPr>
    <p:cSldViewPr>
      <p:cViewPr varScale="1">
        <p:scale>
          <a:sx n="78" d="100"/>
          <a:sy n="78" d="100"/>
        </p:scale>
        <p:origin x="102" y="13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30"/>
    </p:cViewPr>
  </p:sorterViewPr>
  <p:notesViewPr>
    <p:cSldViewPr>
      <p:cViewPr varScale="1">
        <p:scale>
          <a:sx n="132" d="100"/>
          <a:sy n="132" d="100"/>
        </p:scale>
        <p:origin x="-4062" y="-78"/>
      </p:cViewPr>
      <p:guideLst>
        <p:guide orient="horz" pos="3129"/>
        <p:guide pos="2143"/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9938" cy="496331"/>
          </a:xfrm>
          <a:prstGeom prst="rect">
            <a:avLst/>
          </a:prstGeom>
        </p:spPr>
        <p:txBody>
          <a:bodyPr vert="horz" lIns="90705" tIns="45353" rIns="90705" bIns="4535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8" y="1"/>
            <a:ext cx="2889938" cy="496331"/>
          </a:xfrm>
          <a:prstGeom prst="rect">
            <a:avLst/>
          </a:prstGeom>
        </p:spPr>
        <p:txBody>
          <a:bodyPr vert="horz" lIns="90705" tIns="45353" rIns="90705" bIns="45353" rtlCol="0"/>
          <a:lstStyle>
            <a:lvl1pPr algn="r">
              <a:defRPr sz="1200"/>
            </a:lvl1pPr>
          </a:lstStyle>
          <a:p>
            <a:fld id="{66519C4B-957B-48D8-9FA5-433F329C300C}" type="datetimeFigureOut">
              <a:rPr lang="ko-KR" altLang="en-US" smtClean="0"/>
              <a:t>2023-03-09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5" tIns="45353" rIns="90705" bIns="45353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10" y="4715154"/>
            <a:ext cx="5335270" cy="4466986"/>
          </a:xfrm>
          <a:prstGeom prst="rect">
            <a:avLst/>
          </a:prstGeom>
        </p:spPr>
        <p:txBody>
          <a:bodyPr vert="horz" lIns="90705" tIns="45353" rIns="90705" bIns="4535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889938" cy="496331"/>
          </a:xfrm>
          <a:prstGeom prst="rect">
            <a:avLst/>
          </a:prstGeom>
        </p:spPr>
        <p:txBody>
          <a:bodyPr vert="horz" lIns="90705" tIns="45353" rIns="90705" bIns="45353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8" y="9428584"/>
            <a:ext cx="2889938" cy="496331"/>
          </a:xfrm>
          <a:prstGeom prst="rect">
            <a:avLst/>
          </a:prstGeom>
        </p:spPr>
        <p:txBody>
          <a:bodyPr vert="horz" lIns="90705" tIns="45353" rIns="90705" bIns="45353" rtlCol="0" anchor="b"/>
          <a:lstStyle>
            <a:lvl1pPr algn="r">
              <a:defRPr sz="1200"/>
            </a:lvl1pPr>
          </a:lstStyle>
          <a:p>
            <a:fld id="{1B12F7CE-E3B0-4251-8E99-980AF0E6D4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82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{"gcc_version": "9.4.0", "files": [{"lines": [{"branches": [], "count": 1, "line_number": 2, "unexecuted_block": false, "function_name": "main"}, {"branches": [], "count": 1, "line_number": 3, "unexecuted_block": false, "function_name": "main"}, </a:t>
            </a:r>
          </a:p>
          <a:p>
            <a:r>
              <a:rPr lang="en-US" altLang="ko-KR"/>
              <a:t>	</a:t>
            </a:r>
          </a:p>
          <a:p>
            <a:r>
              <a:rPr lang="en-US" altLang="ko-KR"/>
              <a:t>	{"branches": [{"fallthrough": true, "count": 0, "throw": false}, {"fallthrough": false, "count": 1, "throw": false}], "count": 1, "line_number": 4, "unexecuted_block": false, "function_name": "main"}, </a:t>
            </a:r>
          </a:p>
          <a:p>
            <a:r>
              <a:rPr lang="en-US" altLang="ko-KR"/>
              <a:t>	{"branches": [], "count": 0, "line_number": 5, "unexecuted_block": true, "function_name": "main"}, </a:t>
            </a:r>
          </a:p>
          <a:p>
            <a:r>
              <a:rPr lang="en-US" altLang="ko-KR"/>
              <a:t>	{"branches": [], "count": 1, "line_number": 6, "unexecuted_block": false, "function_name": "main"}, </a:t>
            </a:r>
          </a:p>
          <a:p>
            <a:r>
              <a:rPr lang="en-US" altLang="ko-KR"/>
              <a:t>	{"branches": [], "count": 1, "line_number": 7, "unexecuted_block": false, "function_name": "main"}, </a:t>
            </a:r>
          </a:p>
          <a:p>
            <a:r>
              <a:rPr lang="en-US" altLang="ko-KR"/>
              <a:t>	{"branches": [{"fallthrough": true, "count": 0, "throw": false}, {"fallthrough": false, "count": 1, "throw": false}], "count": 1, "line_number": 9, "unexecuted_block": false, "function_name": "main"}, </a:t>
            </a:r>
          </a:p>
          <a:p>
            <a:r>
              <a:rPr lang="en-US" altLang="ko-KR"/>
              <a:t>	{"branches": [], "count": 0, "line_number": 10, "unexecuted_block": true, "function_name": "main"}, </a:t>
            </a:r>
          </a:p>
          <a:p>
            <a:r>
              <a:rPr lang="en-US" altLang="ko-KR"/>
              <a:t>	{"branches": [{"fallthrough": true, "count": 0, "throw": false}, {"fallthrough": false, "count": 1, "throw": false}], "count": 1, "line_number": 12, "unexecuted_block": false, "function_name": "main"}, </a:t>
            </a:r>
          </a:p>
          <a:p>
            <a:r>
              <a:rPr lang="en-US" altLang="ko-KR"/>
              <a:t>	{"branches": [], "count": 0, "line_number": 13, "unexecuted_block": true, "function_name": "main"}, </a:t>
            </a:r>
          </a:p>
          <a:p>
            <a:r>
              <a:rPr lang="en-US" altLang="ko-KR"/>
              <a:t>	{"branches": [{"fallthrough": true, "count": 1, "throw": false}, {"fallthrough": false, "count": 0, "throw": false}, {"fallthrough": true, "count": 1, "throw": false}, {"fallthrough": false, "count": 0, "throw": false}], "count": 1, "line_number": 14, "unexecuted_block": false, "function_name": "main"}, </a:t>
            </a:r>
          </a:p>
          <a:p>
            <a:r>
              <a:rPr lang="en-US" altLang="ko-KR"/>
              <a:t>	{"branches": [], "count": 1, "line_number": 15, "unexecuted_block": false, "function_name": "main"}, </a:t>
            </a:r>
          </a:p>
          <a:p>
            <a:r>
              <a:rPr lang="en-US" altLang="ko-KR"/>
              <a:t>	{"branches": [], "count": 1, "line_number": 17, "unexecuted_block": false, "function_name": "main"}], </a:t>
            </a:r>
          </a:p>
          <a:p>
            <a:r>
              <a:rPr lang="en-US" altLang="ko-KR"/>
              <a:t>	</a:t>
            </a:r>
          </a:p>
          <a:p>
            <a:r>
              <a:rPr lang="en-US" altLang="ko-KR"/>
              <a:t>	</a:t>
            </a:r>
          </a:p>
          <a:p>
            <a:r>
              <a:rPr lang="en-US" altLang="ko-KR"/>
              <a:t>	"functions": [{"blocks": 15, "end_column": 1, "start_line": 2, "name": "main", "blocks_executed": 11, "execution_count": 1, "demangled_name": "main", "start_column": 5, "end_line": 18}], "file": "example.c"}], "format_version": "1", "current_working_directory": "/home/user/tmp", "data_file": "example.c"}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2F7CE-E3B0-4251-8E99-980AF0E6D4B3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139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clang -fsanitize=address -fsanitize-coverage=trace-pc-guard</a:t>
            </a:r>
          </a:p>
          <a:p>
            <a:pPr marL="0" indent="0">
              <a:buNone/>
            </a:pPr>
            <a:r>
              <a:rPr lang="en-US" altLang="ko-KR"/>
              <a:t>ASAN_OPTIONS=coverage=1 ./a.out</a:t>
            </a:r>
          </a:p>
          <a:p>
            <a:pPr marL="0" indent="0">
              <a:buNone/>
            </a:pPr>
            <a:r>
              <a:rPr lang="en-US" altLang="ko-KR"/>
              <a:t>sancov symbolize</a:t>
            </a:r>
            <a:endParaRPr lang="ko-KR" altLang="en-US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2F7CE-E3B0-4251-8E99-980AF0E6D4B3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12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4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0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1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50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60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75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3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4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35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1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6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03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/grcov" TargetMode="External"/><Relationship Id="rId2" Type="http://schemas.openxmlformats.org/officeDocument/2006/relationships/hyperlink" Target="https://github.com/linux-test-project/lco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GNU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 dirty="0"/>
              <a:t> </a:t>
            </a:r>
            <a:r>
              <a:rPr lang="en-US" altLang="ko-KR"/>
              <a:t>(1/6) </a:t>
            </a:r>
            <a:r>
              <a:rPr lang="en-US" altLang="ko-KR" dirty="0"/>
              <a:t>[from Wikipedia]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95325"/>
            <a:ext cx="8686800" cy="4525963"/>
          </a:xfrm>
        </p:spPr>
        <p:txBody>
          <a:bodyPr>
            <a:noAutofit/>
          </a:bodyPr>
          <a:lstStyle/>
          <a:p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 sz="2800" dirty="0">
                <a:latin typeface="Calibri" panose="020F0502020204030204" pitchFamily="34" charset="0"/>
              </a:rPr>
              <a:t> is a source code coverage analysis and statement-by-statement profiling tool. </a:t>
            </a:r>
          </a:p>
          <a:p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 sz="2800" dirty="0">
                <a:latin typeface="Calibri" panose="020F0502020204030204" pitchFamily="34" charset="0"/>
              </a:rPr>
              <a:t> generates exact counts of the number of times each statement in a program has been executed</a:t>
            </a:r>
          </a:p>
          <a:p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 sz="2800" dirty="0">
                <a:latin typeface="Calibri" panose="020F0502020204030204" pitchFamily="34" charset="0"/>
              </a:rPr>
              <a:t> does not produce any time-based data (you should use </a:t>
            </a:r>
            <a:r>
              <a:rPr lang="en-US" altLang="ko-K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gprof</a:t>
            </a:r>
            <a:r>
              <a:rPr lang="en-US" altLang="ko-KR" sz="2800" dirty="0">
                <a:latin typeface="Calibri" panose="020F0502020204030204" pitchFamily="34" charset="0"/>
              </a:rPr>
              <a:t> for</a:t>
            </a:r>
            <a:r>
              <a:rPr lang="ko-KR" altLang="en-US" sz="2800" dirty="0">
                <a:latin typeface="Calibri" panose="020F0502020204030204" pitchFamily="34" charset="0"/>
              </a:rPr>
              <a:t> </a:t>
            </a:r>
            <a:r>
              <a:rPr lang="en-US" altLang="ko-KR" sz="2800" dirty="0">
                <a:latin typeface="Calibri" panose="020F0502020204030204" pitchFamily="34" charset="0"/>
              </a:rPr>
              <a:t>this</a:t>
            </a:r>
            <a:r>
              <a:rPr lang="ko-KR" altLang="en-US" sz="2800" dirty="0">
                <a:latin typeface="Calibri" panose="020F0502020204030204" pitchFamily="34" charset="0"/>
              </a:rPr>
              <a:t> </a:t>
            </a:r>
            <a:r>
              <a:rPr lang="en-US" altLang="ko-KR" sz="2800" dirty="0">
                <a:latin typeface="Calibri" panose="020F0502020204030204" pitchFamily="34" charset="0"/>
              </a:rPr>
              <a:t>purpose) and works only on code compiled with the GCC suite</a:t>
            </a:r>
            <a:r>
              <a:rPr lang="en-US" altLang="ko-KR" sz="2800">
                <a:latin typeface="Calibri" panose="020F0502020204030204" pitchFamily="34" charset="0"/>
              </a:rPr>
              <a:t>. </a:t>
            </a:r>
          </a:p>
          <a:p>
            <a:r>
              <a:rPr lang="ko-KR" altLang="ko-KR" sz="2400" b="1">
                <a:latin typeface="Calibri" panose="020F0502020204030204" pitchFamily="34" charset="0"/>
                <a:cs typeface="Courier New" panose="02070309020205020404" pitchFamily="49" charset="0"/>
              </a:rPr>
              <a:t>gcov [-b] [-c] [-v] [-n] [-l] [-f] [-o directory] </a:t>
            </a:r>
            <a:r>
              <a:rPr lang="ko-KR" altLang="ko-KR" sz="2400" b="1" i="1">
                <a:latin typeface="Calibri" panose="020F0502020204030204" pitchFamily="34" charset="0"/>
                <a:cs typeface="Courier New" panose="02070309020205020404" pitchFamily="49" charset="0"/>
              </a:rPr>
              <a:t>sourcefile</a:t>
            </a:r>
            <a:r>
              <a:rPr lang="ko-KR" altLang="ko-KR" sz="2400" b="1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endParaRPr lang="en-US" altLang="ko-KR" sz="2400" b="1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1400">
                <a:latin typeface="Calibri" panose="020F0502020204030204" pitchFamily="34" charset="0"/>
              </a:rPr>
              <a:t>-a: Write individual execution counts for every basic block. </a:t>
            </a:r>
          </a:p>
          <a:p>
            <a:pPr lvl="1"/>
            <a:r>
              <a:rPr lang="en-US" altLang="ko-KR" sz="1400">
                <a:latin typeface="Calibri" panose="020F0502020204030204" pitchFamily="34" charset="0"/>
              </a:rPr>
              <a:t>-</a:t>
            </a:r>
            <a:r>
              <a:rPr lang="ko-KR" altLang="ko-KR" sz="1400">
                <a:latin typeface="Calibri" panose="020F0502020204030204" pitchFamily="34" charset="0"/>
              </a:rPr>
              <a:t>b</a:t>
            </a:r>
            <a:r>
              <a:rPr lang="en-US" altLang="ko-KR" sz="1400">
                <a:latin typeface="Calibri" panose="020F0502020204030204" pitchFamily="34" charset="0"/>
              </a:rPr>
              <a:t>: </a:t>
            </a:r>
            <a:r>
              <a:rPr lang="ko-KR" altLang="ko-KR" sz="1400">
                <a:latin typeface="Calibri" panose="020F0502020204030204" pitchFamily="34" charset="0"/>
              </a:rPr>
              <a:t>Write branch frequencies to the output file</a:t>
            </a:r>
            <a:r>
              <a:rPr lang="en-US" altLang="ko-KR" sz="1400">
                <a:latin typeface="Calibri" panose="020F0502020204030204" pitchFamily="34" charset="0"/>
              </a:rPr>
              <a:t> </a:t>
            </a:r>
            <a:endParaRPr lang="ko-KR" altLang="ko-KR" sz="1400">
              <a:latin typeface="Calibri" panose="020F0502020204030204" pitchFamily="34" charset="0"/>
            </a:endParaRPr>
          </a:p>
          <a:p>
            <a:pPr lvl="1"/>
            <a:r>
              <a:rPr lang="ko-KR" altLang="ko-KR" sz="1400">
                <a:latin typeface="Calibri" panose="020F0502020204030204" pitchFamily="34" charset="0"/>
              </a:rPr>
              <a:t>-c</a:t>
            </a:r>
            <a:r>
              <a:rPr lang="en-US" altLang="ko-KR" sz="1400">
                <a:latin typeface="Calibri" panose="020F0502020204030204" pitchFamily="34" charset="0"/>
              </a:rPr>
              <a:t>:</a:t>
            </a:r>
            <a:r>
              <a:rPr lang="ko-KR" altLang="ko-KR" sz="1400">
                <a:latin typeface="Calibri" panose="020F0502020204030204" pitchFamily="34" charset="0"/>
              </a:rPr>
              <a:t> Write branch frequencies as the number of branches taken</a:t>
            </a:r>
            <a:r>
              <a:rPr lang="en-US" altLang="ko-KR" sz="1400">
                <a:latin typeface="Calibri" panose="020F0502020204030204" pitchFamily="34" charset="0"/>
              </a:rPr>
              <a:t> </a:t>
            </a:r>
            <a:endParaRPr lang="ko-KR" altLang="ko-KR" sz="1400">
              <a:latin typeface="Calibri" panose="020F0502020204030204" pitchFamily="34" charset="0"/>
            </a:endParaRPr>
          </a:p>
          <a:p>
            <a:pPr lvl="1"/>
            <a:r>
              <a:rPr lang="ko-KR" altLang="ko-KR" sz="1400">
                <a:latin typeface="Calibri" panose="020F0502020204030204" pitchFamily="34" charset="0"/>
              </a:rPr>
              <a:t>-f</a:t>
            </a:r>
            <a:r>
              <a:rPr lang="en-US" altLang="ko-KR" sz="1400">
                <a:latin typeface="Calibri" panose="020F0502020204030204" pitchFamily="34" charset="0"/>
              </a:rPr>
              <a:t>:</a:t>
            </a:r>
            <a:r>
              <a:rPr lang="ko-KR" altLang="ko-KR" sz="1400">
                <a:latin typeface="Calibri" panose="020F0502020204030204" pitchFamily="34" charset="0"/>
              </a:rPr>
              <a:t> Output summaries for each function in addition to the file level summary. </a:t>
            </a:r>
          </a:p>
          <a:p>
            <a:pPr lvl="1"/>
            <a:r>
              <a:rPr lang="ko-KR" altLang="ko-KR" sz="1400">
                <a:latin typeface="Calibri" panose="020F0502020204030204" pitchFamily="34" charset="0"/>
              </a:rPr>
              <a:t>-o The directory where the object files live. Gcov will search for `.bb', `.bbg', and `.da' files in this directory</a:t>
            </a:r>
            <a:endParaRPr kumimoji="1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굴림" pitchFamily="50" charset="-127"/>
            </a:endParaRPr>
          </a:p>
          <a:p>
            <a:endParaRPr lang="en-US" altLang="ko-KR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5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5175B-2B78-D711-37BC-1F2BBC0F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707" y="21967"/>
            <a:ext cx="1850931" cy="1143000"/>
          </a:xfrm>
        </p:spPr>
        <p:txBody>
          <a:bodyPr/>
          <a:lstStyle/>
          <a:p>
            <a:r>
              <a:rPr lang="en-US" altLang="ko-KR"/>
              <a:t>gcovr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8001F-0C52-827F-9DE3-59F81E9F5213}"/>
              </a:ext>
            </a:extLst>
          </p:cNvPr>
          <p:cNvSpPr txBox="1"/>
          <p:nvPr/>
        </p:nvSpPr>
        <p:spPr>
          <a:xfrm>
            <a:off x="1750988" y="-1984"/>
            <a:ext cx="7384776" cy="68634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/>
              <a:t>grep-v2.0-simplified$ </a:t>
            </a:r>
            <a:r>
              <a:rPr lang="ko-KR" altLang="en-US" sz="1400" b="1">
                <a:solidFill>
                  <a:srgbClr val="00B050"/>
                </a:solidFill>
              </a:rPr>
              <a:t>gcovr -b</a:t>
            </a:r>
            <a:endParaRPr lang="ko-KR" altLang="en-US" sz="1100" b="1">
              <a:solidFill>
                <a:srgbClr val="00B050"/>
              </a:solidFill>
            </a:endParaRPr>
          </a:p>
          <a:p>
            <a:r>
              <a:rPr lang="ko-KR" altLang="en-US" sz="1100"/>
              <a:t>------------------------------------------------------------------------------</a:t>
            </a:r>
          </a:p>
          <a:p>
            <a:r>
              <a:rPr lang="ko-KR" altLang="en-US" sz="1100"/>
              <a:t>                           GCC Code Coverage Report</a:t>
            </a:r>
          </a:p>
          <a:p>
            <a:r>
              <a:rPr lang="ko-KR" altLang="en-US" sz="1100"/>
              <a:t>Directory: .</a:t>
            </a:r>
          </a:p>
          <a:p>
            <a:r>
              <a:rPr lang="ko-KR" altLang="en-US" sz="1100"/>
              <a:t>------------------------------------------------------------------------------</a:t>
            </a:r>
          </a:p>
          <a:p>
            <a:r>
              <a:rPr lang="ko-KR" altLang="en-US" sz="1100"/>
              <a:t>File                                    Branches   Taken  Cover   Missing</a:t>
            </a:r>
          </a:p>
          <a:p>
            <a:r>
              <a:rPr lang="ko-KR" altLang="en-US" sz="1100"/>
              <a:t>------------------------------------------------------------------------------</a:t>
            </a:r>
          </a:p>
          <a:p>
            <a:r>
              <a:rPr lang="ko-KR" altLang="en-US" sz="1100"/>
              <a:t>grep.c                                      3416    1856    54%   147,175,192,252,259,284,287,289,293,311,312,317,402,419,457,508,552,579,588,643,657,679,686,691,696,704,725,726,741,789,800,810,813,821,825,835,838,846,848,851,854,1712,2782,2806,2808,2818,2828,2839,2840,2854,2855,2865,2870,2872,2874,2898,2900,2901,2904,2906,2908,2909,2929,2948,2955,2956,2957,2958,2973,2974,2987,2997,3005,3009,3015,3023,3030,3036,3038,3041,3043,3045,3053,3058,3065,3066,3067,3068,3072,3075,3080,3083,3089,3093,3097,3101,3102,3103,3112,3128,3132,3134,3140,3157,3173,3195,3209,3216,3221,3233,3237,3256,3259,3277,3278,3284,3289,3297,3298,3327,3333,3341,3344,3349,3377,3387,3390,3391,3403,3405,3411,3415,3422,3423,3425,3433,3435,3438,3440,3449,3451,3453,3462,3464,3481,3483,3490,3502,3545,3547,3549,3577,3583,3588,3592,3596,3600,3604,3608,3613,3618,3622,3626,3642,3658,3661,3663,3664,3665,3666,3668,3674,3678,3690,3787,3791,3793,3807,3812,3814,3815,3829,3832,3862,3880,3881,3889,4211,4216,4218,4234,4257,4258,4265,4268,4269,4275,4276,4282,4283,4290,4294,4299,4355,4363,4364,4372,4373,4391,4393,4399,4414,4474,4544,4549,4551,4556,4558,4565,4566,4576,4578,4584,4587,4591,4592,4593,4597,4604,4608,4614,4615,4620,4623,4627,4629,4917,4924,4936,4937,4955,4977,4988,5005,5039,5041,5046,5047,5064,5075,5076,5078,5089,5099,5103,5107,5112,5126,5129,5137,5141,5142,5161,5174,5193,5197,5198,5201,5207,5220,5222,5223,5226,5240,5241,5253,5270,5280,5281,5296,5316,5317,5329,5340,5350,5364,5365,5366,5372,5381,5395,5396,5408,5415,5420,5426,5446,5457,5458,5459,5464,5466,5467,5474,5477,5484,5489,5505,5507,5509,5521,5523,5527,5528,5538,5546,5573,5611,5614,5621,5626,5652,5653,5654,5658,5669,5671,5678,5685,5686,5690,5691,5696,5732,5765,5778,5796,5835,5841,5847,5853,5854,5918,5919,5927,5928,5930,5943,5956,5962,5973,5974,5975,5983,5990,6020,6026,6036,6056,6062,6072,6079,6092,6107,6128,6133,6143,6167,6193,6196,6203,6214,6225,6252,6254,6399,6412,6417,6421,6422,6428,6446,6478,6490,6495,6500,6505,6507,6511,6541,6542,6553,6558,6560,6579,6586,6591,6718,6730,6743,6974,6993,7001,7007,7012,7017,7019,7021,7022,7023,7024,7025,7026,7027,7028,7041,7069,7073,7078,7080,7085,7089,7094,7104,7105,7110,7111,7116,7121,7130,7132,7134,7140,7148,7149,7150,7165,7172,7176,7178,7197,7200,7203,7216,7217,7225,7228,7229,7230,7233,7234,7244,7245,7246,7247,7269,7388,7402,7442,7508,7516,7522,7584,7586,7607,7610,7643,7645,7647,7665,7666,7667,7668,7670,7710,7716,7876,7924,8148,8210,8240,8255,8297,8327,8329,8330,8335,8347,8350,8353,8475,8479,8493,8507,8551,8590,8593,8594,8597,8598,8600,8605,8701,8711,8742,8752,8769,8771,8799,8819,8822,8831,8839,8852,8857,8874,8877,8885,8892,8932,8943,8944,8958,8960,8977,8984,9009,9011,9015,9023,9029,9038,9050,9058,9061,9066,9074,9081,9087,9095,9100,9117,9286,9292,9293,9362,9364,9368,9370,9402,9405,9423,9434,9587,9591,9599,9704,9706,9726,9731,9743,9745,9747,9760,9762,9764,9766,9794,9801,9833,9839,9841,9843,9844,9861,9874,9876,9879,9884,9890,9892,9894,9895,9899,9902,9912,9917,9921,9948,9951,9971,10577,10602,10611,10614,10632,10687,10698,10773,10775,10782,10806,10809,10817,10818,10820,10821,10823,10830,10833,10866,10874,10888,10893,10895,10897,10901,10902,10904,10906,10921</a:t>
            </a:r>
          </a:p>
          <a:p>
            <a:r>
              <a:rPr lang="ko-KR" altLang="en-US" sz="1100"/>
              <a:t>------------------------------------------------------------------------------</a:t>
            </a:r>
          </a:p>
          <a:p>
            <a:r>
              <a:rPr lang="ko-KR" altLang="en-US" sz="1100"/>
              <a:t>TOTAL                                       3416    1856    54%</a:t>
            </a:r>
          </a:p>
          <a:p>
            <a:r>
              <a:rPr lang="ko-KR" altLang="en-US" sz="1100"/>
              <a:t>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87775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30" y="8834"/>
            <a:ext cx="8229600" cy="1143000"/>
          </a:xfrm>
        </p:spPr>
        <p:txBody>
          <a:bodyPr/>
          <a:lstStyle/>
          <a:p>
            <a:pPr algn="l"/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clang, llvm-cov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11560" y="2070140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clang </a:t>
            </a:r>
            <a:r>
              <a:rPr lang="en-US" altLang="ko-KR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--coverage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example.c –o example </a:t>
            </a:r>
            <a:endParaRPr lang="en-US" altLang="ko-KR"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C6885-9AFD-4F5E-ADE6-AC9BD95A409F}"/>
              </a:ext>
            </a:extLst>
          </p:cNvPr>
          <p:cNvSpPr txBox="1"/>
          <p:nvPr/>
        </p:nvSpPr>
        <p:spPr>
          <a:xfrm>
            <a:off x="251520" y="105273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You can use clang/llvm-cov tools in a similar way to gcc/gcov. 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A6D54-C18F-4B70-8789-0BCAE8020A21}"/>
              </a:ext>
            </a:extLst>
          </p:cNvPr>
          <p:cNvSpPr txBox="1"/>
          <p:nvPr/>
        </p:nvSpPr>
        <p:spPr>
          <a:xfrm>
            <a:off x="323528" y="170080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To build a coverage-enabled executable, run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17D3A2-D7B0-4FBE-886E-97B75FA63F62}"/>
              </a:ext>
            </a:extLst>
          </p:cNvPr>
          <p:cNvSpPr txBox="1"/>
          <p:nvPr/>
        </p:nvSpPr>
        <p:spPr>
          <a:xfrm>
            <a:off x="330776" y="262413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 Run generated executable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74569B-F80E-491E-B105-D7699B716998}"/>
              </a:ext>
            </a:extLst>
          </p:cNvPr>
          <p:cNvSpPr/>
          <p:nvPr/>
        </p:nvSpPr>
        <p:spPr>
          <a:xfrm>
            <a:off x="644352" y="3015020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./example</a:t>
            </a:r>
            <a:endParaRPr lang="en-US" altLang="ko-KR">
              <a:latin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721428-BDD4-409A-982A-98FDCF64DFC0}"/>
              </a:ext>
            </a:extLst>
          </p:cNvPr>
          <p:cNvSpPr txBox="1"/>
          <p:nvPr/>
        </p:nvSpPr>
        <p:spPr>
          <a:xfrm>
            <a:off x="317476" y="345803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3. To get coverage of example.c, run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9E54DB-C8F4-4BE4-81A0-24F79F1EEF52}"/>
              </a:ext>
            </a:extLst>
          </p:cNvPr>
          <p:cNvSpPr/>
          <p:nvPr/>
        </p:nvSpPr>
        <p:spPr>
          <a:xfrm>
            <a:off x="602512" y="3864531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llvm-cov gcov –b example.c</a:t>
            </a:r>
            <a:endParaRPr lang="en-US" altLang="ko-KR">
              <a:latin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538796-FEAB-4A9A-83F5-E9E0057C0205}"/>
              </a:ext>
            </a:extLst>
          </p:cNvPr>
          <p:cNvSpPr/>
          <p:nvPr/>
        </p:nvSpPr>
        <p:spPr>
          <a:xfrm>
            <a:off x="644352" y="502943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File 'example.c'</a:t>
            </a:r>
          </a:p>
          <a:p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Lines executed:28.57% of 14</a:t>
            </a:r>
          </a:p>
          <a:p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Branches executed:20.00% of 10</a:t>
            </a:r>
          </a:p>
          <a:p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Taken at least once:10.00% of 10</a:t>
            </a:r>
          </a:p>
          <a:p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No calls</a:t>
            </a:r>
          </a:p>
          <a:p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Creating 'example.c.gcov'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9371A2-2FEB-43D1-809C-2208085E7112}"/>
              </a:ext>
            </a:extLst>
          </p:cNvPr>
          <p:cNvSpPr txBox="1"/>
          <p:nvPr/>
        </p:nvSpPr>
        <p:spPr>
          <a:xfrm>
            <a:off x="330856" y="4438853"/>
            <a:ext cx="841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4. Then, you will get the same result as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/>
              <a:t> (including the same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example.c.gcov</a:t>
            </a:r>
            <a:r>
              <a:rPr lang="en-US" altLang="ko-KR"/>
              <a:t> file)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76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GNU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 dirty="0"/>
              <a:t> </a:t>
            </a:r>
            <a:r>
              <a:rPr lang="en-US" altLang="ko-KR"/>
              <a:t>(2/6)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17638"/>
            <a:ext cx="8686800" cy="45259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>
                <a:latin typeface="Calibri" panose="020F0502020204030204" pitchFamily="34" charset="0"/>
                <a:cs typeface="Courier New" panose="02070309020205020404" pitchFamily="49" charset="0"/>
              </a:rPr>
              <a:t>Each </a:t>
            </a:r>
            <a:r>
              <a:rPr lang="en-US" altLang="ko-KR" sz="2400" dirty="0">
                <a:latin typeface="Calibri" panose="020F0502020204030204" pitchFamily="34" charset="0"/>
                <a:cs typeface="Courier New" panose="02070309020205020404" pitchFamily="49" charset="0"/>
              </a:rPr>
              <a:t>source file should </a:t>
            </a:r>
            <a:r>
              <a:rPr lang="en-US" altLang="ko-KR" sz="2400">
                <a:latin typeface="Calibri" panose="020F0502020204030204" pitchFamily="34" charset="0"/>
                <a:cs typeface="Courier New" panose="02070309020205020404" pitchFamily="49" charset="0"/>
              </a:rPr>
              <a:t>be compiled by </a:t>
            </a:r>
            <a:r>
              <a:rPr lang="en-US" altLang="ko-KR" sz="240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ko-KR" sz="2400">
                <a:latin typeface="Calibri" panose="020F0502020204030204" pitchFamily="34" charset="0"/>
                <a:cs typeface="Courier New" panose="02070309020205020404" pitchFamily="49" charset="0"/>
              </a:rPr>
              <a:t> with </a:t>
            </a:r>
            <a:r>
              <a:rPr lang="en-US" altLang="ko-KR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--coverage</a:t>
            </a:r>
            <a:r>
              <a:rPr lang="en-US" altLang="ko-KR" sz="240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altLang="ko-KR" sz="2400" dirty="0">
                <a:latin typeface="Calibri" panose="020F0502020204030204" pitchFamily="34" charset="0"/>
                <a:cs typeface="Courier New" panose="02070309020205020404" pitchFamily="49" charset="0"/>
              </a:rPr>
              <a:t>which generates </a:t>
            </a:r>
            <a:r>
              <a:rPr lang="en-US" altLang="ko-KR" sz="2400">
                <a:latin typeface="Calibri" panose="020F0502020204030204" pitchFamily="34" charset="0"/>
                <a:cs typeface="Courier New" panose="02070309020205020404" pitchFamily="49" charset="0"/>
              </a:rPr>
              <a:t>a </a:t>
            </a:r>
            <a:r>
              <a:rPr lang="en-US" altLang="ko-KR" sz="2400">
                <a:highlight>
                  <a:srgbClr val="FFFF00"/>
                </a:highlight>
                <a:latin typeface="Calibri" panose="020F0502020204030204" pitchFamily="34" charset="0"/>
                <a:cs typeface="Courier New" panose="02070309020205020404" pitchFamily="49" charset="0"/>
              </a:rPr>
              <a:t>&lt;source filename&gt;</a:t>
            </a:r>
            <a:r>
              <a:rPr lang="en-US" altLang="ko-KR" sz="240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gcno</a:t>
            </a:r>
            <a:r>
              <a:rPr lang="en-US" altLang="ko-KR" sz="2400" dirty="0">
                <a:latin typeface="Calibri" panose="020F0502020204030204" pitchFamily="34" charset="0"/>
                <a:cs typeface="Courier New" panose="02070309020205020404" pitchFamily="49" charset="0"/>
              </a:rPr>
              <a:t> file that is a graph file of the </a:t>
            </a:r>
            <a:r>
              <a:rPr lang="en-US" altLang="ko-KR" sz="2400">
                <a:latin typeface="Calibri" panose="020F0502020204030204" pitchFamily="34" charset="0"/>
                <a:cs typeface="Courier New" panose="02070309020205020404" pitchFamily="49" charset="0"/>
              </a:rPr>
              <a:t>source file in the current working directory.</a:t>
            </a:r>
            <a:endParaRPr lang="en-US" altLang="ko-KR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latin typeface="Calibri" panose="020F0502020204030204" pitchFamily="34" charset="0"/>
                <a:cs typeface="Courier New" panose="02070309020205020404" pitchFamily="49" charset="0"/>
              </a:rPr>
              <a:t>After the instrumented target program completes its execution, execution statistics is recorded in </a:t>
            </a:r>
            <a:r>
              <a:rPr lang="en-US" altLang="ko-KR" sz="2400">
                <a:latin typeface="Calibri" panose="020F0502020204030204" pitchFamily="34" charset="0"/>
                <a:cs typeface="Courier New" panose="02070309020205020404" pitchFamily="49" charset="0"/>
              </a:rPr>
              <a:t>a </a:t>
            </a:r>
            <a:r>
              <a:rPr lang="en-US" altLang="ko-KR" sz="2400">
                <a:highlight>
                  <a:srgbClr val="FFFF00"/>
                </a:highlight>
                <a:latin typeface="Calibri" panose="020F0502020204030204" pitchFamily="34" charset="0"/>
                <a:cs typeface="Courier New" panose="02070309020205020404" pitchFamily="49" charset="0"/>
              </a:rPr>
              <a:t>&lt;source filename&gt;</a:t>
            </a:r>
            <a:r>
              <a:rPr lang="en-US" altLang="ko-KR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sz="240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gcda</a:t>
            </a:r>
            <a:r>
              <a:rPr lang="en-US" altLang="ko-KR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400">
                <a:latin typeface="Calibri" panose="020F0502020204030204" pitchFamily="34" charset="0"/>
                <a:cs typeface="Courier New" panose="02070309020205020404" pitchFamily="49" charset="0"/>
              </a:rPr>
              <a:t>file in the same directory to the  current working directory.</a:t>
            </a:r>
            <a:endParaRPr lang="en-US" altLang="ko-KR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ko-KR" sz="2400" dirty="0">
                <a:latin typeface="Calibri" panose="020F0502020204030204" pitchFamily="34" charset="0"/>
                <a:cs typeface="Courier New" panose="02070309020205020404" pitchFamily="49" charset="0"/>
              </a:rPr>
              <a:t>gcov</a:t>
            </a:r>
            <a:r>
              <a:rPr lang="ko-KR" altLang="ko-KR" sz="2400" dirty="0">
                <a:latin typeface="Calibri" panose="020F0502020204030204" pitchFamily="34" charset="0"/>
              </a:rPr>
              <a:t> creates a </a:t>
            </a:r>
            <a:r>
              <a:rPr lang="en-US" altLang="ko-KR" sz="2400" dirty="0">
                <a:latin typeface="Calibri" panose="020F0502020204030204" pitchFamily="34" charset="0"/>
              </a:rPr>
              <a:t>human readable </a:t>
            </a:r>
            <a:r>
              <a:rPr lang="ko-KR" altLang="ko-KR" sz="2400" dirty="0">
                <a:latin typeface="Calibri" panose="020F0502020204030204" pitchFamily="34" charset="0"/>
              </a:rPr>
              <a:t>logfile </a:t>
            </a:r>
            <a:r>
              <a:rPr lang="ko-KR" altLang="ko-K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.gcov</a:t>
            </a:r>
            <a:r>
              <a:rPr lang="ko-KR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</a:rPr>
              <a:t>from a </a:t>
            </a:r>
            <a:r>
              <a:rPr lang="en-US" altLang="ko-KR" sz="2400" dirty="0" err="1">
                <a:latin typeface="Calibri" panose="020F0502020204030204" pitchFamily="34" charset="0"/>
              </a:rPr>
              <a:t>binary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.gcda</a:t>
            </a:r>
            <a:r>
              <a:rPr lang="en-US" altLang="ko-KR" sz="2400" dirty="0">
                <a:latin typeface="Calibri" panose="020F0502020204030204" pitchFamily="34" charset="0"/>
              </a:rPr>
              <a:t> file, w</a:t>
            </a:r>
            <a:r>
              <a:rPr lang="ko-KR" altLang="ko-KR" sz="2400" dirty="0">
                <a:latin typeface="Calibri" panose="020F0502020204030204" pitchFamily="34" charset="0"/>
              </a:rPr>
              <a:t>hich indicates how many times each line of a source file has executed. </a:t>
            </a:r>
            <a:endParaRPr lang="en-US" altLang="ko-KR" sz="2400" dirty="0">
              <a:latin typeface="Calibri" panose="020F0502020204030204" pitchFamily="34" charset="0"/>
            </a:endParaRPr>
          </a:p>
          <a:p>
            <a:pPr lvl="2">
              <a:buFont typeface="+mj-lt"/>
              <a:buAutoNum type="arabicPeriod"/>
            </a:pPr>
            <a:endParaRPr lang="ko-KR" altLang="ko-KR" sz="700" b="1" dirty="0">
              <a:latin typeface="Calibri" panose="020F0502020204030204" pitchFamily="34" charset="0"/>
            </a:endParaRPr>
          </a:p>
          <a:p>
            <a:pPr lvl="2">
              <a:buFont typeface="+mj-lt"/>
              <a:buAutoNum type="arabicPeriod"/>
            </a:pPr>
            <a:endParaRPr lang="ko-KR" altLang="ko-KR" sz="700" dirty="0">
              <a:latin typeface="Calibri" panose="020F0502020204030204" pitchFamily="34" charset="0"/>
            </a:endParaRPr>
          </a:p>
          <a:p>
            <a:endParaRPr lang="ko-KR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9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188640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GNU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 dirty="0"/>
              <a:t> </a:t>
            </a:r>
            <a:r>
              <a:rPr lang="en-US" altLang="ko-KR"/>
              <a:t>(3/6)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484784"/>
            <a:ext cx="4578048" cy="4525963"/>
          </a:xfrm>
        </p:spPr>
        <p:txBody>
          <a:bodyPr>
            <a:noAutofit/>
          </a:bodyPr>
          <a:lstStyle/>
          <a:p>
            <a:r>
              <a:rPr lang="en-US" altLang="ko-KR" sz="2000" dirty="0">
                <a:latin typeface="+mj-lt"/>
                <a:cs typeface="Courier New" panose="02070309020205020404" pitchFamily="49" charset="0"/>
              </a:rPr>
              <a:t>For example, if you measure</a:t>
            </a:r>
            <a:r>
              <a:rPr lang="ko-KR" alt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ko-KR" sz="2000" dirty="0">
                <a:latin typeface="+mj-lt"/>
                <a:cs typeface="Courier New" panose="02070309020205020404" pitchFamily="49" charset="0"/>
              </a:rPr>
              <a:t>coverage of </a:t>
            </a:r>
            <a:r>
              <a:rPr lang="en-US" altLang="ko-KR" sz="2000" dirty="0" err="1">
                <a:latin typeface="+mj-lt"/>
                <a:cs typeface="Courier New" panose="02070309020205020404" pitchFamily="49" charset="0"/>
              </a:rPr>
              <a:t>example.c</a:t>
            </a:r>
            <a:r>
              <a:rPr lang="en-US" altLang="ko-KR" sz="2000" dirty="0">
                <a:latin typeface="+mj-lt"/>
                <a:cs typeface="Courier New" panose="02070309020205020404" pitchFamily="49" charset="0"/>
              </a:rPr>
              <a:t>,  </a:t>
            </a:r>
          </a:p>
          <a:p>
            <a:endParaRPr lang="en-US" altLang="ko-KR" sz="20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[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moonzoo@verifier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 gcov]$ l</a:t>
            </a:r>
          </a:p>
          <a:p>
            <a:pPr marL="0" indent="0">
              <a:buNone/>
            </a:pP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example.c</a:t>
            </a:r>
            <a:endParaRPr lang="en-US" altLang="ko-KR" sz="16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[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moonzoo@verifier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 gcov]$ 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gcc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 -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fprofile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-arcs </a:t>
            </a:r>
            <a:br>
              <a:rPr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     -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ftest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-coverage 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example.c</a:t>
            </a:r>
            <a:endParaRPr lang="en-US" altLang="ko-KR" sz="16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[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moonzoo@verifier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 gcov]$ 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a.out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 5</a:t>
            </a:r>
          </a:p>
          <a:p>
            <a:pPr marL="0" indent="0">
              <a:buNone/>
            </a:pP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=5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j=2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[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moonzoo@verifier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 gcov]$ gcov -b 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example.c</a:t>
            </a:r>
            <a:endParaRPr lang="en-US" altLang="ko-KR" sz="16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File '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example.c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Lines executed:78.57% of 14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Branches executed:100.00% of 10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Taken at least once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:50.00% of 10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Calls executed:60.00% of 5</a:t>
            </a:r>
          </a:p>
          <a:p>
            <a:pPr marL="0" indent="0">
              <a:buNone/>
            </a:pP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example.c:creating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 '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example.c.gcov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en-US" altLang="ko-KR" sz="16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66080" y="1519039"/>
            <a:ext cx="4170416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  1 #include &lt;stdio.h&gt;</a:t>
            </a:r>
          </a:p>
          <a:p>
            <a:r>
              <a:rPr lang="ko-KR" altLang="en-US" dirty="0"/>
              <a:t>  2 int main(int argc, char **argv){</a:t>
            </a:r>
          </a:p>
          <a:p>
            <a:r>
              <a:rPr lang="ko-KR" altLang="en-US" dirty="0"/>
              <a:t>  3     int i=0,j=0;</a:t>
            </a:r>
          </a:p>
          <a:p>
            <a:r>
              <a:rPr lang="ko-KR" altLang="en-US" dirty="0"/>
              <a:t>  4     if (argc &lt; 2) {</a:t>
            </a:r>
          </a:p>
          <a:p>
            <a:r>
              <a:rPr lang="ko-KR" altLang="en-US" dirty="0"/>
              <a:t>  5         printf("Usage:</a:t>
            </a:r>
            <a:r>
              <a:rPr lang="en-US" altLang="ko-KR" dirty="0"/>
              <a:t>…\n”);</a:t>
            </a:r>
            <a:r>
              <a:rPr lang="ko-KR" altLang="en-US" dirty="0"/>
              <a:t>exit(-1);}</a:t>
            </a:r>
          </a:p>
          <a:p>
            <a:r>
              <a:rPr lang="ko-KR" altLang="en-US" dirty="0"/>
              <a:t>  6     i = atoi(argv[1]);</a:t>
            </a:r>
          </a:p>
          <a:p>
            <a:r>
              <a:rPr lang="ko-KR" altLang="en-US" dirty="0"/>
              <a:t>  7     printf("i=%d\n",i);</a:t>
            </a:r>
          </a:p>
          <a:p>
            <a:r>
              <a:rPr lang="ko-KR" altLang="en-US" dirty="0"/>
              <a:t>  8</a:t>
            </a:r>
          </a:p>
          <a:p>
            <a:r>
              <a:rPr lang="ko-KR" altLang="en-US" dirty="0"/>
              <a:t>  9     if( i == 0)</a:t>
            </a:r>
          </a:p>
          <a:p>
            <a:r>
              <a:rPr lang="ko-KR" altLang="en-US" dirty="0"/>
              <a:t> 10         j=0;</a:t>
            </a:r>
          </a:p>
          <a:p>
            <a:r>
              <a:rPr lang="ko-KR" altLang="en-US" dirty="0"/>
              <a:t> 11     else {</a:t>
            </a:r>
          </a:p>
          <a:p>
            <a:r>
              <a:rPr lang="ko-KR" altLang="en-US" dirty="0"/>
              <a:t> 12         if (i == 1)</a:t>
            </a:r>
          </a:p>
          <a:p>
            <a:r>
              <a:rPr lang="ko-KR" altLang="en-US" dirty="0"/>
              <a:t> 13             j=1;</a:t>
            </a:r>
          </a:p>
          <a:p>
            <a:r>
              <a:rPr lang="ko-KR" altLang="en-US" dirty="0"/>
              <a:t> 14         if (i &gt; 1 &amp;&amp; i &lt; 10)</a:t>
            </a:r>
          </a:p>
          <a:p>
            <a:r>
              <a:rPr lang="ko-KR" altLang="en-US" dirty="0"/>
              <a:t> 15             j=2;</a:t>
            </a:r>
          </a:p>
          <a:p>
            <a:r>
              <a:rPr lang="ko-KR" altLang="en-US" dirty="0"/>
              <a:t> 16     }</a:t>
            </a:r>
          </a:p>
          <a:p>
            <a:r>
              <a:rPr lang="ko-KR" altLang="en-US" dirty="0"/>
              <a:t> 17     printf("j=%d\n",j);</a:t>
            </a:r>
          </a:p>
          <a:p>
            <a:r>
              <a:rPr lang="ko-KR" altLang="en-US" dirty="0"/>
              <a:t> 18 }</a:t>
            </a:r>
          </a:p>
        </p:txBody>
      </p:sp>
    </p:spTree>
    <p:extLst>
      <p:ext uri="{BB962C8B-B14F-4D97-AF65-F5344CB8AC3E}">
        <p14:creationId xmlns:p14="http://schemas.microsoft.com/office/powerpoint/2010/main" val="284448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90264" y="869975"/>
            <a:ext cx="9324528" cy="1143000"/>
          </a:xfrm>
        </p:spPr>
        <p:txBody>
          <a:bodyPr>
            <a:noAutofit/>
          </a:bodyPr>
          <a:lstStyle/>
          <a:p>
            <a:pPr marL="0" indent="0"/>
            <a:r>
              <a:rPr lang="en-US" altLang="ko-KR" sz="3200" b="1" dirty="0">
                <a:cs typeface="Courier New" panose="02070309020205020404" pitchFamily="49" charset="0"/>
              </a:rPr>
              <a:t>“Branches executed” vs</a:t>
            </a:r>
            <a:r>
              <a:rPr lang="en-US" altLang="ko-KR" sz="3200" b="1">
                <a:cs typeface="Courier New" panose="02070309020205020404" pitchFamily="49" charset="0"/>
              </a:rPr>
              <a:t>. “</a:t>
            </a:r>
            <a:r>
              <a:rPr lang="en-US" altLang="ko-KR" sz="3200" b="1" dirty="0">
                <a:cs typeface="Courier New" panose="02070309020205020404" pitchFamily="49" charset="0"/>
              </a:rPr>
              <a:t>Taken at least once”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972" y="1814090"/>
            <a:ext cx="8229600" cy="4525963"/>
          </a:xfrm>
        </p:spPr>
        <p:txBody>
          <a:bodyPr/>
          <a:lstStyle/>
          <a:p>
            <a:r>
              <a:rPr lang="en-US" altLang="ko-KR" dirty="0"/>
              <a:t>For measuring branch coverage, be </a:t>
            </a:r>
            <a:r>
              <a:rPr lang="en-US" altLang="ko-KR"/>
              <a:t>careful to use </a:t>
            </a:r>
            <a:r>
              <a:rPr lang="en-US" altLang="ko-KR" dirty="0"/>
              <a:t>“</a:t>
            </a:r>
            <a:r>
              <a:rPr lang="en-US" altLang="ko-KR" dirty="0">
                <a:cs typeface="Courier New" panose="02070309020205020404" pitchFamily="49" charset="0"/>
              </a:rPr>
              <a:t>Taken at least once”, not “Branches executed”</a:t>
            </a:r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879034" y="2996952"/>
            <a:ext cx="4093466" cy="3567183"/>
            <a:chOff x="4427984" y="2924944"/>
            <a:chExt cx="4093466" cy="3567183"/>
          </a:xfrm>
        </p:grpSpPr>
        <p:grpSp>
          <p:nvGrpSpPr>
            <p:cNvPr id="12" name="그룹 11"/>
            <p:cNvGrpSpPr/>
            <p:nvPr/>
          </p:nvGrpSpPr>
          <p:grpSpPr>
            <a:xfrm>
              <a:off x="4427984" y="3068960"/>
              <a:ext cx="3528392" cy="3423167"/>
              <a:chOff x="3851920" y="3429000"/>
              <a:chExt cx="3528392" cy="3423167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5004048" y="3429000"/>
                <a:ext cx="2376264" cy="342316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 flipH="1">
                <a:off x="3851920" y="3429000"/>
                <a:ext cx="1152128" cy="9361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 flipH="1">
                <a:off x="4457951" y="4365104"/>
                <a:ext cx="1152128" cy="9361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 flipH="1">
                <a:off x="5088815" y="5190059"/>
                <a:ext cx="1152128" cy="9361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H="1">
                <a:off x="5580112" y="5916063"/>
                <a:ext cx="1152128" cy="9361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직선 연결선 13"/>
            <p:cNvCxnSpPr/>
            <p:nvPr/>
          </p:nvCxnSpPr>
          <p:spPr>
            <a:xfrm>
              <a:off x="5664879" y="2924944"/>
              <a:ext cx="2507521" cy="3567183"/>
            </a:xfrm>
            <a:prstGeom prst="line">
              <a:avLst/>
            </a:prstGeom>
            <a:ln w="50800">
              <a:solidFill>
                <a:srgbClr val="FF0000"/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918639" y="4221088"/>
              <a:ext cx="16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execution</a:t>
              </a:r>
              <a:endParaRPr lang="ko-KR" altLang="en-US" sz="28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14970" y="4365104"/>
            <a:ext cx="42651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Ex.</a:t>
            </a:r>
          </a:p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Branch executed: 100%</a:t>
            </a:r>
          </a:p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Taken at least once: 50%</a:t>
            </a:r>
            <a:endParaRPr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EE98267-916F-4B04-9DBB-A13342F3127A}"/>
              </a:ext>
            </a:extLst>
          </p:cNvPr>
          <p:cNvSpPr txBox="1">
            <a:spLocks/>
          </p:cNvSpPr>
          <p:nvPr/>
        </p:nvSpPr>
        <p:spPr>
          <a:xfrm>
            <a:off x="35496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/>
              <a:t>GNU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/>
              <a:t> (4/6)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94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4340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GNU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/>
              <a:t> (5/6)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9" idx="3"/>
          </p:cNvCxnSpPr>
          <p:nvPr/>
        </p:nvCxnSpPr>
        <p:spPr>
          <a:xfrm>
            <a:off x="5004048" y="1957482"/>
            <a:ext cx="601464" cy="196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07777" y="1772816"/>
            <a:ext cx="15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Not executed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004048" y="3429000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47864" y="306896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Non-executable statement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845724" y="2420888"/>
            <a:ext cx="374348" cy="1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51920" y="22768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Call info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764704"/>
            <a:ext cx="3304108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400" dirty="0"/>
              <a:t>  1 #include &lt;stdio.h&gt;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2 int main(int argc, char **argv){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3     int i=0,j=0;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4     if (argc &lt; 2) {</a:t>
            </a:r>
            <a:endParaRPr lang="en-US" altLang="ko-KR" sz="1400" dirty="0"/>
          </a:p>
          <a:p>
            <a:pPr>
              <a:lnSpc>
                <a:spcPts val="1400"/>
              </a:lnSpc>
            </a:pPr>
            <a:r>
              <a:rPr lang="en-US" altLang="ko-KR" sz="1400"/>
              <a:t>  </a:t>
            </a:r>
            <a:r>
              <a:rPr lang="ko-KR" altLang="en-US" sz="1400"/>
              <a:t>5         </a:t>
            </a:r>
            <a:r>
              <a:rPr lang="ko-KR" altLang="en-US" sz="1400" dirty="0"/>
              <a:t>printf("Usage:</a:t>
            </a:r>
            <a:r>
              <a:rPr lang="en-US" altLang="ko-KR" sz="1400" dirty="0"/>
              <a:t>…\n”);</a:t>
            </a:r>
            <a:r>
              <a:rPr lang="ko-KR" altLang="en-US" sz="1400" dirty="0"/>
              <a:t>exit(-1);}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6     i = atoi(argv[1]);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7     printf("i=%d\n",i);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8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9     if( i == 0)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10         j=0;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11     else {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12         if (i == 1)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13             j=1;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14         if (i &gt; 1 </a:t>
            </a:r>
            <a:r>
              <a:rPr lang="ko-KR" altLang="en-US" sz="1400" dirty="0">
                <a:solidFill>
                  <a:srgbClr val="FF0000"/>
                </a:solidFill>
              </a:rPr>
              <a:t>&amp;&amp;</a:t>
            </a:r>
            <a:r>
              <a:rPr lang="ko-KR" altLang="en-US" sz="1400" dirty="0"/>
              <a:t> i &lt; 10)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15             j=2;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16     }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17     printf("j=%d\n",j);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18 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48064" y="116632"/>
            <a:ext cx="3960440" cy="6299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-:    0:Source:example.c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-:    0:Graph:example.gcno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-:    0:Data:example.gcda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-:    0:Runs:1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-:    0:Programs:1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-:    1:#include &lt;</a:t>
            </a:r>
            <a:r>
              <a:rPr lang="en-US" altLang="ko-KR" sz="1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sz="1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 1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returned 100% blocks executed 71%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 2:int main(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 3: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=0,j=0;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 4:    if 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2) {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branch  0 taken 0% 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fallthrough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branch  1 taken 100%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#####: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5:        </a:t>
            </a:r>
            <a:r>
              <a:rPr lang="en-US" altLang="ko-K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("Usage:…\n");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exit(-1);}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   0 never executed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    1 never executed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 6: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[1]);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    0 returned 100%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 7: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"i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=%d\n",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    0 returned 100%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-: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8: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 9:    if(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branch  0 taken 0% 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fallthrough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branch  1 taken 100%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#####:   10:        j=0;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-:   11:    else {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12:        if 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branch  0 taken 0% 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fallthrough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branch  1 taken 100%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#####:   13:            j=1;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14:       if(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&gt;1&amp;&amp;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&lt;10)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branch  0 taken 100% 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fallthrough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branch  1 taken 0%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branch  2 taken 100% 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fallthrough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branch  3 taken 0%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15:            j=2;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-:   16:    }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17: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("j=%d\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n",j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    0 returned 100%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18:}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5856" y="566298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Branch info for each condition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4716016" y="5301208"/>
            <a:ext cx="504056" cy="3714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7504" y="4221088"/>
            <a:ext cx="48245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u="sng" dirty="0">
                <a:latin typeface="Calibri" panose="020F0502020204030204" pitchFamily="34" charset="0"/>
              </a:rPr>
              <a:t>Note that a "branch" for gcov is anything that causes the code to execute non-straight line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</a:rPr>
              <a:t>Conditional statement with a compound condition (i.e., a Boolean formula containing &amp;&amp; or ||) has more than 2 branches 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4716016" y="1052736"/>
            <a:ext cx="50405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79912" y="692696"/>
            <a:ext cx="11971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Executed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function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info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23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27984" y="764704"/>
            <a:ext cx="4608512" cy="58400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mz@hp-x360-mz:~/tmp$ ./a.out 5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i=5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j=2</a:t>
            </a:r>
          </a:p>
          <a:p>
            <a:pPr>
              <a:lnSpc>
                <a:spcPct val="80000"/>
              </a:lnSpc>
            </a:pPr>
            <a:endParaRPr lang="en-US" altLang="ko-K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mz@hp-x360-mz:~/tmp$ gcov -b </a:t>
            </a:r>
            <a:r>
              <a:rPr lang="en-US" altLang="ko-KR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</a:t>
            </a: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 example.c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File 'example.c'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Lines executed:84.62% of 13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Branches executed:100.00% of 10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Taken at least once:60.00% of 10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Calls executed:100.00% of 5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Creating 'example.c.gcov'</a:t>
            </a:r>
          </a:p>
          <a:p>
            <a:pPr>
              <a:lnSpc>
                <a:spcPct val="80000"/>
              </a:lnSpc>
            </a:pPr>
            <a:endParaRPr lang="en-US" altLang="ko-K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mz@hp-x360-mz:~/tmp$ cat example.c.gcov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file:example.c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function:2,1,main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lcount:2,1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lcount:3,1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lcount:4,1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branch:4,nottaken</a:t>
            </a:r>
            <a:endParaRPr lang="en-US" altLang="ko-KR" sz="14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lcount:5,0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lcount:6,1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lcount:7,1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lcount:9,1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branch:9,nottaken</a:t>
            </a:r>
            <a:endParaRPr lang="en-US" altLang="ko-KR" sz="14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lcount:10,0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lcount:12,1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branch:12,nottaken</a:t>
            </a:r>
            <a:endParaRPr lang="en-US" altLang="ko-KR" sz="14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lcount:13,0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lcount:14,1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branch:14,taken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branch:14,taken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lcount:15,1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lcount:17,1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4340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GNU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/>
              <a:t> (6/6)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3720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Intermediate</a:t>
            </a:r>
            <a:r>
              <a:rPr lang="ko-KR" altLang="en-US">
                <a:solidFill>
                  <a:srgbClr val="00B050"/>
                </a:solidFill>
              </a:rPr>
              <a:t> </a:t>
            </a:r>
            <a:r>
              <a:rPr lang="en-US" altLang="ko-KR">
                <a:solidFill>
                  <a:srgbClr val="00B050"/>
                </a:solidFill>
              </a:rPr>
              <a:t>output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764704"/>
            <a:ext cx="3304108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400" dirty="0"/>
              <a:t>  1 #include &lt;stdio.h&gt;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2 int main(int argc, char **argv){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3     int i=0,j=0;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4     if (argc &lt; 2) {</a:t>
            </a:r>
            <a:endParaRPr lang="en-US" altLang="ko-KR" sz="1400" dirty="0"/>
          </a:p>
          <a:p>
            <a:pPr>
              <a:lnSpc>
                <a:spcPts val="1400"/>
              </a:lnSpc>
            </a:pPr>
            <a:r>
              <a:rPr lang="en-US" altLang="ko-KR" sz="1400"/>
              <a:t>  </a:t>
            </a:r>
            <a:r>
              <a:rPr lang="ko-KR" altLang="en-US" sz="1400"/>
              <a:t>5         </a:t>
            </a:r>
            <a:r>
              <a:rPr lang="ko-KR" altLang="en-US" sz="1400" dirty="0"/>
              <a:t>printf("Usage:</a:t>
            </a:r>
            <a:r>
              <a:rPr lang="en-US" altLang="ko-KR" sz="1400" dirty="0"/>
              <a:t>…\n”);</a:t>
            </a:r>
            <a:r>
              <a:rPr lang="ko-KR" altLang="en-US" sz="1400" dirty="0"/>
              <a:t>exit(-1);}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6     i = atoi(argv[1]);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7     printf("i=%d\n",i);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8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9     if( i == 0)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10         j=0;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11     else {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12         if (i == 1)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13             j=1;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14         if (i &gt; 1 </a:t>
            </a:r>
            <a:r>
              <a:rPr lang="ko-KR" altLang="en-US" sz="1400" dirty="0">
                <a:solidFill>
                  <a:srgbClr val="FF0000"/>
                </a:solidFill>
              </a:rPr>
              <a:t>&amp;&amp;</a:t>
            </a:r>
            <a:r>
              <a:rPr lang="ko-KR" altLang="en-US" sz="1400" dirty="0"/>
              <a:t> i &lt; 10)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15             j=2;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16     }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17     printf("j=%d\n",j);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18 }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79512" y="4437112"/>
            <a:ext cx="40643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Calibri" panose="020F0502020204030204" pitchFamily="34" charset="0"/>
              </a:rPr>
              <a:t>This</a:t>
            </a:r>
            <a:r>
              <a:rPr lang="ko-KR" altLang="en-US">
                <a:latin typeface="Calibri" panose="020F0502020204030204" pitchFamily="34" charset="0"/>
              </a:rPr>
              <a:t> </a:t>
            </a:r>
            <a:r>
              <a:rPr lang="en-US" altLang="ko-KR">
                <a:latin typeface="Calibri" panose="020F0502020204030204" pitchFamily="34" charset="0"/>
              </a:rPr>
              <a:t>intermediate coverage information format (obtained</a:t>
            </a:r>
            <a:r>
              <a:rPr lang="ko-KR" altLang="en-US">
                <a:latin typeface="Calibri" panose="020F0502020204030204" pitchFamily="34" charset="0"/>
              </a:rPr>
              <a:t> </a:t>
            </a:r>
            <a:r>
              <a:rPr lang="en-US" altLang="ko-KR">
                <a:latin typeface="Calibri" panose="020F0502020204030204" pitchFamily="34" charset="0"/>
              </a:rPr>
              <a:t>with –i option) is mainly used by coverage visualization tools like lcov, gcovr, etc.</a:t>
            </a:r>
          </a:p>
          <a:p>
            <a:endParaRPr lang="en-US" altLang="ko-KR">
              <a:latin typeface="Calibri" panose="020F0502020204030204" pitchFamily="34" charset="0"/>
            </a:endParaRPr>
          </a:p>
          <a:p>
            <a:r>
              <a:rPr lang="en-US" altLang="ko-KR">
                <a:latin typeface="Calibri" panose="020F0502020204030204" pitchFamily="34" charset="0"/>
              </a:rPr>
              <a:t>Note that recent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gcov –i </a:t>
            </a:r>
            <a:r>
              <a:rPr lang="en-US" altLang="ko-KR">
                <a:latin typeface="Calibri" panose="020F0502020204030204" pitchFamily="34" charset="0"/>
              </a:rPr>
              <a:t>(version 9.1 or higher) generates the intermediate coverage information in a json file.</a:t>
            </a:r>
          </a:p>
        </p:txBody>
      </p:sp>
    </p:spTree>
    <p:extLst>
      <p:ext uri="{BB962C8B-B14F-4D97-AF65-F5344CB8AC3E}">
        <p14:creationId xmlns:p14="http://schemas.microsoft.com/office/powerpoint/2010/main" val="96692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8409A-31E8-6AFC-2539-D46FC8E9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Visual Coverage Tools based on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endParaRPr lang="ko-KR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6ACC3-1055-EAE5-3B27-5874EB515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>
            <a:norm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lcov</a:t>
            </a:r>
          </a:p>
          <a:p>
            <a:pPr lvl="1"/>
            <a:r>
              <a:rPr lang="en-US" altLang="ko-KR">
                <a:hlinkClick r:id="rId2"/>
              </a:rPr>
              <a:t>https://github.com/linux-test-project/lcov</a:t>
            </a:r>
            <a:endParaRPr lang="en-US" altLang="ko-KR"/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gcovr</a:t>
            </a:r>
          </a:p>
          <a:p>
            <a:pPr lvl="1"/>
            <a:r>
              <a:rPr lang="en-US" altLang="ko-KR">
                <a:hlinkClick r:id="rId2"/>
              </a:rPr>
              <a:t>https://github.com/linux-test-project/lcov</a:t>
            </a:r>
            <a:endParaRPr lang="en-US" altLang="ko-KR"/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grcov</a:t>
            </a:r>
          </a:p>
          <a:p>
            <a:pPr lvl="1"/>
            <a:r>
              <a:rPr lang="en-US" altLang="ko-KR">
                <a:hlinkClick r:id="rId3"/>
              </a:rPr>
              <a:t>https://github.com/mozilla/grcov</a:t>
            </a:r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22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5175B-2B78-D711-37BC-1F2BBC0F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73" y="116632"/>
            <a:ext cx="2674640" cy="1143000"/>
          </a:xfrm>
        </p:spPr>
        <p:txBody>
          <a:bodyPr/>
          <a:lstStyle/>
          <a:p>
            <a:r>
              <a:rPr lang="en-US" altLang="ko-KR"/>
              <a:t>lcov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CDDDCF-256F-345A-92DA-5522F47A9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199" y="31738"/>
            <a:ext cx="6263429" cy="1628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5843A9-87A3-6E70-405D-BA1D994E5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711" y="1844824"/>
            <a:ext cx="3605305" cy="50131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132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5175B-2B78-D711-37BC-1F2BBC0F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3848"/>
            <a:ext cx="1850931" cy="1143000"/>
          </a:xfrm>
        </p:spPr>
        <p:txBody>
          <a:bodyPr/>
          <a:lstStyle/>
          <a:p>
            <a:r>
              <a:rPr lang="en-US" altLang="ko-KR"/>
              <a:t>gcovr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8001F-0C52-827F-9DE3-59F81E9F5213}"/>
              </a:ext>
            </a:extLst>
          </p:cNvPr>
          <p:cNvSpPr txBox="1"/>
          <p:nvPr/>
        </p:nvSpPr>
        <p:spPr>
          <a:xfrm>
            <a:off x="1906267" y="402231"/>
            <a:ext cx="70567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grep-v2.0-simplified$ </a:t>
            </a:r>
            <a:r>
              <a:rPr lang="en-US" altLang="ko-KR" b="1">
                <a:solidFill>
                  <a:srgbClr val="00B050"/>
                </a:solidFill>
              </a:rPr>
              <a:t>gcovr --html --html-detail -o index.html</a:t>
            </a:r>
            <a:endParaRPr lang="ko-KR" altLang="en-US" b="1">
              <a:solidFill>
                <a:srgbClr val="00B05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9F9C45-DD73-8ADE-2EFB-7D664E214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267" y="1045575"/>
            <a:ext cx="7056784" cy="18985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B30C27-0944-0115-7D89-B96854868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267" y="3212976"/>
            <a:ext cx="5705475" cy="35147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856481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MOONZOO@45HEQSYBCOHBMSZ7" val="503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13759</TotalTime>
  <Words>2397</Words>
  <Application>Microsoft Office PowerPoint</Application>
  <PresentationFormat>화면 슬라이드 쇼(4:3)</PresentationFormat>
  <Paragraphs>235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Courier New</vt:lpstr>
      <vt:lpstr>Office 테마</vt:lpstr>
      <vt:lpstr>GNU gcov (1/6) [from Wikipedia]</vt:lpstr>
      <vt:lpstr>GNU gcov (2/6)</vt:lpstr>
      <vt:lpstr>GNU gcov (3/6)</vt:lpstr>
      <vt:lpstr>“Branches executed” vs. “Taken at least once”</vt:lpstr>
      <vt:lpstr>GNU gcov (5/6)</vt:lpstr>
      <vt:lpstr>GNU gcov (6/6)</vt:lpstr>
      <vt:lpstr>Visual Coverage Tools based on gcov</vt:lpstr>
      <vt:lpstr>lcov</vt:lpstr>
      <vt:lpstr>gcovr</vt:lpstr>
      <vt:lpstr>gcovr</vt:lpstr>
      <vt:lpstr>clang, llvm-cov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ParkYongbae</dc:creator>
  <cp:lastModifiedBy>vpluslab1</cp:lastModifiedBy>
  <cp:revision>750</cp:revision>
  <cp:lastPrinted>2013-10-14T12:49:26Z</cp:lastPrinted>
  <dcterms:created xsi:type="dcterms:W3CDTF">2012-07-31T07:33:14Z</dcterms:created>
  <dcterms:modified xsi:type="dcterms:W3CDTF">2023-03-09T06:01:01Z</dcterms:modified>
</cp:coreProperties>
</file>