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4" r:id="rId2"/>
  </p:sldMasterIdLst>
  <p:notesMasterIdLst>
    <p:notesMasterId r:id="rId46"/>
  </p:notesMasterIdLst>
  <p:sldIdLst>
    <p:sldId id="609" r:id="rId3"/>
    <p:sldId id="593" r:id="rId4"/>
    <p:sldId id="298" r:id="rId5"/>
    <p:sldId id="281" r:id="rId6"/>
    <p:sldId id="282" r:id="rId7"/>
    <p:sldId id="613" r:id="rId8"/>
    <p:sldId id="594" r:id="rId9"/>
    <p:sldId id="595" r:id="rId10"/>
    <p:sldId id="617" r:id="rId11"/>
    <p:sldId id="270" r:id="rId12"/>
    <p:sldId id="264" r:id="rId13"/>
    <p:sldId id="273" r:id="rId14"/>
    <p:sldId id="285" r:id="rId15"/>
    <p:sldId id="625" r:id="rId16"/>
    <p:sldId id="626" r:id="rId17"/>
    <p:sldId id="627" r:id="rId18"/>
    <p:sldId id="272" r:id="rId19"/>
    <p:sldId id="286" r:id="rId20"/>
    <p:sldId id="287" r:id="rId21"/>
    <p:sldId id="288" r:id="rId22"/>
    <p:sldId id="289" r:id="rId23"/>
    <p:sldId id="290" r:id="rId24"/>
    <p:sldId id="294" r:id="rId25"/>
    <p:sldId id="295" r:id="rId26"/>
    <p:sldId id="622" r:id="rId27"/>
    <p:sldId id="602" r:id="rId28"/>
    <p:sldId id="621" r:id="rId29"/>
    <p:sldId id="601" r:id="rId30"/>
    <p:sldId id="603" r:id="rId31"/>
    <p:sldId id="606" r:id="rId32"/>
    <p:sldId id="607" r:id="rId33"/>
    <p:sldId id="605" r:id="rId34"/>
    <p:sldId id="608" r:id="rId35"/>
    <p:sldId id="623" r:id="rId36"/>
    <p:sldId id="483" r:id="rId37"/>
    <p:sldId id="489" r:id="rId38"/>
    <p:sldId id="490" r:id="rId39"/>
    <p:sldId id="615" r:id="rId40"/>
    <p:sldId id="485" r:id="rId41"/>
    <p:sldId id="441" r:id="rId42"/>
    <p:sldId id="443" r:id="rId43"/>
    <p:sldId id="491" r:id="rId44"/>
    <p:sldId id="598" r:id="rId4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3" autoAdjust="0"/>
    <p:restoredTop sz="94170" autoAdjust="0"/>
  </p:normalViewPr>
  <p:slideViewPr>
    <p:cSldViewPr snapToGrid="0">
      <p:cViewPr varScale="1">
        <p:scale>
          <a:sx n="73" d="100"/>
          <a:sy n="73" d="100"/>
        </p:scale>
        <p:origin x="84" y="3906"/>
      </p:cViewPr>
      <p:guideLst/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</a:defRPr>
            </a:lvl1pPr>
          </a:lstStyle>
          <a:p>
            <a:fld id="{4D2B845B-DD03-4EB5-9B8F-9DA37CC68F3E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</a:defRPr>
            </a:lvl1pPr>
          </a:lstStyle>
          <a:p>
            <a:fld id="{EBEBCD26-330D-4037-9732-1A94F49E6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have demonstrated that our new technique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could  effectively detect 24 crash bugs. Now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is successfully adopted by the original development team. I personally believe that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is mature enough to be adopted by industry, not only academy. Traditionally, testing focuses on manual TC generation testing main scenarios, ~~. But I believe that our testing paradigm is changing to new testing new paradigm based on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like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. Now we generate millions of test cases automatically, and targeting exceptional scenarios as we detected 24 hidden bugs with unit-level testing and large # of TCs. So overall I believe automated testing has a lower V7V cost than manual testing for higher reliability. And our group and </a:t>
            </a:r>
            <a:r>
              <a:rPr lang="en-US" altLang="ko-KR" baseline="0" dirty="0" err="1"/>
              <a:t>samsung</a:t>
            </a:r>
            <a:r>
              <a:rPr lang="en-US" altLang="ko-KR" baseline="0" dirty="0"/>
              <a:t> electronics try hard to apply such automated technique to more larger product.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EC2DCC-8750-4A47-8AEC-5DB665F4C3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33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C8E97-7F41-4A11-BD62-AE4849AC0FA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75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애니메이션으로 회색 사라지게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C8E97-7F41-4A11-BD62-AE4849AC0FA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68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애니메이션으로 회색 사라지게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C8E97-7F41-4A11-BD62-AE4849AC0FA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56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애니메이션으로 회색 사라지게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C8E97-7F41-4A11-BD62-AE4849AC0FA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071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애니메이션으로 회색 사라지게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C8E97-7F41-4A11-BD62-AE4849AC0FA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944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애니메이션으로 회색 사라지게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C8E97-7F41-4A11-BD62-AE4849AC0FA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52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퍼징이란</a:t>
            </a:r>
            <a:r>
              <a:rPr lang="en-US" altLang="ko-KR" dirty="0"/>
              <a:t>, </a:t>
            </a:r>
            <a:r>
              <a:rPr lang="ko-KR" altLang="en-US" dirty="0"/>
              <a:t>무작위 변이 기반 테스트 생성 기술입니다</a:t>
            </a:r>
            <a:r>
              <a:rPr lang="en-US" altLang="ko-KR" dirty="0"/>
              <a:t>. </a:t>
            </a:r>
            <a:r>
              <a:rPr lang="ko-KR" altLang="en-US" dirty="0"/>
              <a:t>테스트 케이스는 타겟 프로그램에 따라 </a:t>
            </a:r>
            <a:r>
              <a:rPr lang="en-US" altLang="ko-KR" dirty="0"/>
              <a:t>Html,</a:t>
            </a:r>
            <a:r>
              <a:rPr lang="en-US" altLang="ko-KR" baseline="0" dirty="0"/>
              <a:t> jpeg </a:t>
            </a:r>
            <a:r>
              <a:rPr lang="ko-KR" altLang="en-US" baseline="0" dirty="0"/>
              <a:t>이미지 파일 또는 </a:t>
            </a:r>
            <a:r>
              <a:rPr lang="en-US" altLang="ko-KR" baseline="0" dirty="0"/>
              <a:t>txt </a:t>
            </a:r>
            <a:r>
              <a:rPr lang="ko-KR" altLang="en-US" baseline="0" dirty="0"/>
              <a:t>파일 등이 될 수 있는데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퍼징은</a:t>
            </a:r>
            <a:r>
              <a:rPr lang="ko-KR" altLang="en-US" baseline="0" dirty="0"/>
              <a:t> 각 파일의 구조를 단순히 바이트의 나열이라 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무작위의 바이트를 무작위의 값으로 바꾸어서 새로운 테스트 케이스를 생성하는 기술입니다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기본적인 </a:t>
            </a:r>
            <a:r>
              <a:rPr lang="ko-KR" altLang="en-US" baseline="0" dirty="0" err="1"/>
              <a:t>퍼징의</a:t>
            </a:r>
            <a:r>
              <a:rPr lang="ko-KR" altLang="en-US" baseline="0" dirty="0"/>
              <a:t> 프로세스는 아래 그림과 같이 이루어 집니다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이미 존재하는 테스트 </a:t>
            </a:r>
            <a:r>
              <a:rPr lang="ko-KR" altLang="en-US" baseline="0" dirty="0" err="1"/>
              <a:t>입력값</a:t>
            </a:r>
            <a:r>
              <a:rPr lang="ko-KR" altLang="en-US" baseline="0" dirty="0"/>
              <a:t> 중 하나를 선택해서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변이해 새로운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만들어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새로운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타겟 프로그램에 실행하여 커버리지 결과를 구해 만약 새로운 커버리지를 보이면 저장하고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아니라면 버리기를 반복합니다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예상하실 수 있다시피 나이브하게 아무 바이트나 골라서 아무 값으로 넣어 줬는데 프로그램의 새로운 </a:t>
            </a:r>
            <a:r>
              <a:rPr lang="en-US" altLang="ko-KR" baseline="0" dirty="0"/>
              <a:t>behavior</a:t>
            </a:r>
            <a:r>
              <a:rPr lang="ko-KR" altLang="en-US" baseline="0" dirty="0"/>
              <a:t>를 만들기는 어렵겠죠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어떤 바이트를 골라서 어떤 값으로 변이해야 하는지에 대한 기법이 많이 나와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B2171-AAF7-49F7-B0DA-DA7F05527D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3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퍼징에서</a:t>
            </a:r>
            <a:r>
              <a:rPr lang="ko-KR" altLang="en-US" dirty="0"/>
              <a:t> 첫번째로 고민해볼 점은 어떤 테스트 </a:t>
            </a:r>
            <a:r>
              <a:rPr lang="ko-KR" altLang="en-US" dirty="0" err="1"/>
              <a:t>입력값을</a:t>
            </a:r>
            <a:r>
              <a:rPr lang="ko-KR" altLang="en-US" dirty="0"/>
              <a:t> 변이할지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171-AAF7-49F7-B0DA-DA7F05527D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5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C6009-DA3C-421D-A6B5-8D59EB14EF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2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5857-0C05-433E-B446-8F6456499A9D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5EB1-D544-4DA5-A969-1C8E6280D7E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BA8B-AB2C-4904-A4C0-3DD3ECE826A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E974-F6CD-45A6-8AD3-41B1A8D4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3EEC0-8DFD-42AE-BB0D-8515945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1CB-7181-4DD2-8B30-FB9CE6CD059B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45B8BA-CB54-44DF-ACF6-5EA700DD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40A7B-5332-4342-A8ED-AF98B6DA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02E87-A6E1-4E3F-B8E5-7A84E0D4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5D9AF-AFF9-42EC-9F07-45A339B2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1CB-7181-4DD2-8B30-FB9CE6CD059B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62B4D-7B7F-4392-B51F-B1F02263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844FFD-279C-451C-8B65-C3D4603D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12192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144021" y="6492902"/>
            <a:ext cx="18097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09984" y="6491294"/>
            <a:ext cx="428628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380962" y="1214422"/>
            <a:ext cx="11239540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7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5471" y="620688"/>
            <a:ext cx="129715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1200" smtClean="0">
                <a:solidFill>
                  <a:srgbClr val="001E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a-DK">
                <a:latin typeface="나눔스퀘어" panose="020B0600000101010101" pitchFamily="50" charset="-127"/>
              </a:rPr>
              <a:t>SLIDE </a:t>
            </a:r>
            <a:fld id="{7FD275C9-4D9F-4A63-8FA5-7F168B5983C1}" type="slidenum">
              <a:rPr lang="da-DK" smtClean="0">
                <a:latin typeface="나눔스퀘어" panose="020B0600000101010101" pitchFamily="50" charset="-127"/>
              </a:rPr>
              <a:pPr>
                <a:defRPr/>
              </a:pPr>
              <a:t>‹#›</a:t>
            </a:fld>
            <a:endParaRPr lang="da-DK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271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34" y="724782"/>
            <a:ext cx="11137901" cy="745133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da-DK" dirty="0"/>
              <a:t>TITLE WITH CAPITAL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734" y="1608251"/>
            <a:ext cx="11131551" cy="4557601"/>
          </a:xfrm>
        </p:spPr>
        <p:txBody>
          <a:bodyPr/>
          <a:lstStyle>
            <a:lvl1pPr>
              <a:lnSpc>
                <a:spcPct val="100000"/>
              </a:lnSpc>
              <a:defRPr sz="2800" baseline="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4pPr>
          </a:lstStyle>
          <a:p>
            <a:pPr lvl="0"/>
            <a:r>
              <a:rPr lang="da-DK" dirty="0"/>
              <a:t>Click to add text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6757" y="586445"/>
            <a:ext cx="129715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1200" smtClean="0">
                <a:solidFill>
                  <a:srgbClr val="001E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a-DK">
                <a:latin typeface="나눔스퀘어" panose="020B0600000101010101" pitchFamily="50" charset="-127"/>
              </a:rPr>
              <a:t>SLIDE </a:t>
            </a:r>
            <a:fld id="{7FD275C9-4D9F-4A63-8FA5-7F168B5983C1}" type="slidenum">
              <a:rPr lang="da-DK" smtClean="0">
                <a:latin typeface="나눔스퀘어" panose="020B0600000101010101" pitchFamily="50" charset="-127"/>
              </a:rPr>
              <a:pPr>
                <a:defRPr/>
              </a:pPr>
              <a:t>‹#›</a:t>
            </a:fld>
            <a:endParaRPr lang="da-DK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45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575734" y="2753925"/>
            <a:ext cx="1871133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 sz="1800" dirty="0">
              <a:latin typeface="나눔스퀘어" panose="020B0600000101010101" pitchFamily="50" charset="-127"/>
            </a:endParaRPr>
          </a:p>
        </p:txBody>
      </p:sp>
      <p:sp>
        <p:nvSpPr>
          <p:cNvPr id="6" name="SD_FLD_SD_FLD_Date"/>
          <p:cNvSpPr txBox="1">
            <a:spLocks noChangeArrowheads="1"/>
          </p:cNvSpPr>
          <p:nvPr/>
        </p:nvSpPr>
        <p:spPr bwMode="auto">
          <a:xfrm>
            <a:off x="10075334" y="476250"/>
            <a:ext cx="1631951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da-DK" sz="900" dirty="0">
                <a:solidFill>
                  <a:schemeClr val="bg1"/>
                </a:solidFill>
                <a:latin typeface="나눔스퀘어" panose="020B0600000101010101" pitchFamily="50" charset="-127"/>
              </a:rPr>
              <a:t>9.</a:t>
            </a:r>
            <a:r>
              <a:rPr lang="da-DK" sz="900" baseline="0" dirty="0">
                <a:solidFill>
                  <a:schemeClr val="bg1"/>
                </a:solidFill>
                <a:latin typeface="나눔스퀘어" panose="020B0600000101010101" pitchFamily="50" charset="-127"/>
              </a:rPr>
              <a:t> </a:t>
            </a:r>
            <a:r>
              <a:rPr lang="en-GB" sz="900" baseline="0" noProof="0" dirty="0">
                <a:solidFill>
                  <a:schemeClr val="bg1"/>
                </a:solidFill>
                <a:latin typeface="나눔스퀘어" panose="020B0600000101010101" pitchFamily="50" charset="-127"/>
              </a:rPr>
              <a:t>OCTOBER</a:t>
            </a:r>
            <a:r>
              <a:rPr lang="da-DK" sz="900" baseline="0" dirty="0">
                <a:solidFill>
                  <a:schemeClr val="bg1"/>
                </a:solidFill>
                <a:latin typeface="나눔스퀘어" panose="020B0600000101010101" pitchFamily="50" charset="-127"/>
              </a:rPr>
              <a:t> 2014</a:t>
            </a:r>
            <a:endParaRPr lang="da-DK" sz="900" dirty="0">
              <a:solidFill>
                <a:schemeClr val="bg1"/>
              </a:solidFill>
              <a:latin typeface="나눔스퀘어" panose="020B0600000101010101" pitchFamily="50" charset="-127"/>
            </a:endParaRPr>
          </a:p>
        </p:txBody>
      </p:sp>
      <p:sp>
        <p:nvSpPr>
          <p:cNvPr id="3074" name="SD_FLD_SD_FLD_PresentationTitle"/>
          <p:cNvSpPr>
            <a:spLocks noGrp="1" noChangeArrowheads="1"/>
          </p:cNvSpPr>
          <p:nvPr>
            <p:ph type="ctrTitle"/>
          </p:nvPr>
        </p:nvSpPr>
        <p:spPr>
          <a:xfrm>
            <a:off x="575734" y="1628801"/>
            <a:ext cx="11131551" cy="949325"/>
          </a:xfrm>
        </p:spPr>
        <p:txBody>
          <a:bodyPr/>
          <a:lstStyle>
            <a:lvl1pPr>
              <a:lnSpc>
                <a:spcPts val="3600"/>
              </a:lnSpc>
              <a:defRPr sz="2800" b="0" baseline="0">
                <a:solidFill>
                  <a:schemeClr val="accent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734" y="2924944"/>
            <a:ext cx="11137900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77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0A61-46D3-4484-9229-16A9E8379CC3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2F2A-6048-436E-BB67-C8D03B16893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449-BDB1-4ECD-95E3-97EEE56EF99C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229-26D3-48A8-8845-355DF38849BB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D0-3E3A-4D06-8DC0-407554756AC3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D904-9C62-4D70-8B14-0F3FF81204F7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스퀘어" panose="020B0600000101010101" pitchFamily="50" charset="-127"/>
              </a:defRPr>
            </a:lvl1pPr>
            <a:lvl2pPr>
              <a:defRPr sz="2800">
                <a:latin typeface="나눔스퀘어" panose="020B0600000101010101" pitchFamily="50" charset="-127"/>
              </a:defRPr>
            </a:lvl2pPr>
            <a:lvl3pPr>
              <a:defRPr sz="2400">
                <a:latin typeface="나눔스퀘어" panose="020B0600000101010101" pitchFamily="50" charset="-127"/>
              </a:defRPr>
            </a:lvl3pPr>
            <a:lvl4pPr>
              <a:defRPr sz="2000">
                <a:latin typeface="나눔스퀘어" panose="020B0600000101010101" pitchFamily="50" charset="-127"/>
              </a:defRPr>
            </a:lvl4pPr>
            <a:lvl5pPr>
              <a:defRPr sz="2000">
                <a:latin typeface="나눔스퀘어" panose="020B060000010101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스퀘어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73B0-C7A9-4206-B178-0340C77AA565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스퀘어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스퀘어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EC1D-07BC-46DA-899D-8C60D289D6E5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419001CB-7181-4DD2-8B30-FB9CE6CD059B}" type="datetime1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3CEFF034-1544-4888-90B5-30CFED17D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64FEAD9-7DE6-4FE7-9CA6-D677A11AB259}"/>
              </a:ext>
            </a:extLst>
          </p:cNvPr>
          <p:cNvSpPr/>
          <p:nvPr userDrawn="1"/>
        </p:nvSpPr>
        <p:spPr>
          <a:xfrm>
            <a:off x="0" y="-2"/>
            <a:ext cx="12192000" cy="6810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맑은 고딕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7D93266A-0071-47B4-B15B-CDF694F8A46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0788829" y="203865"/>
            <a:ext cx="950976" cy="319231"/>
          </a:xfrm>
          <a:prstGeom prst="rect">
            <a:avLst/>
          </a:prstGeom>
        </p:spPr>
      </p:pic>
      <p:pic>
        <p:nvPicPr>
          <p:cNvPr id="9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1B011AE3-1E0D-4178-B6DC-15A6B2F32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681038"/>
            <a:ext cx="12191999" cy="61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7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  <p:sldLayoutId id="2147483681" r:id="rId13"/>
    <p:sldLayoutId id="214748370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478367" y="6096364"/>
            <a:ext cx="778933" cy="502510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 sz="1800" dirty="0">
              <a:latin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27" name="SD_FLD_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743485"/>
            <a:ext cx="11131551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844825"/>
            <a:ext cx="11131551" cy="432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8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5AAD4CFD-56F0-4C1D-BED6-3E17FC7E86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522410"/>
            <a:ext cx="12191999" cy="63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9833713D-EE7D-4BDB-BEF5-BC3614B5F496}"/>
              </a:ext>
            </a:extLst>
          </p:cNvPr>
          <p:cNvSpPr/>
          <p:nvPr userDrawn="1"/>
        </p:nvSpPr>
        <p:spPr>
          <a:xfrm>
            <a:off x="0" y="-2"/>
            <a:ext cx="12192000" cy="6810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맑은 고딕"/>
            </a:endParaRPr>
          </a:p>
        </p:txBody>
      </p:sp>
      <p:pic>
        <p:nvPicPr>
          <p:cNvPr id="13" name="Picture 17">
            <a:extLst>
              <a:ext uri="{FF2B5EF4-FFF2-40B4-BE49-F238E27FC236}">
                <a16:creationId xmlns:a16="http://schemas.microsoft.com/office/drawing/2014/main" id="{7ED7001D-B761-4BA0-9F4D-763F9C6E548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0788829" y="203865"/>
            <a:ext cx="950976" cy="3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나눔스퀘어" panose="020B0600000101010101" pitchFamily="50" charset="-127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chemeClr val="tx1"/>
          </a:solidFill>
          <a:latin typeface="나눔스퀘어" panose="020B0600000101010101" pitchFamily="50" charset="-127"/>
          <a:ea typeface="+mn-ea"/>
          <a:cs typeface="Calibri" panose="020F0502020204030204" pitchFamily="34" charset="0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E188-0645-4C26-A4B0-0DB12AEBE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3F449-1E3F-4E83-B9E0-4CD481773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141A3A-0864-44C3-A2AA-B279216D09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8A10D38-98AD-492E-BCB2-0430085DB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7" name="그룹 39">
              <a:extLst>
                <a:ext uri="{FF2B5EF4-FFF2-40B4-BE49-F238E27FC236}">
                  <a16:creationId xmlns:a16="http://schemas.microsoft.com/office/drawing/2014/main" id="{F4891C71-819B-41A5-9EDC-132ADC72EEAC}"/>
                </a:ext>
              </a:extLst>
            </p:cNvPr>
            <p:cNvGrpSpPr/>
            <p:nvPr/>
          </p:nvGrpSpPr>
          <p:grpSpPr>
            <a:xfrm>
              <a:off x="5807968" y="0"/>
              <a:ext cx="576064" cy="2286000"/>
              <a:chOff x="5951984" y="0"/>
              <a:chExt cx="576064" cy="2286000"/>
            </a:xfrm>
          </p:grpSpPr>
          <p:cxnSp>
            <p:nvCxnSpPr>
              <p:cNvPr id="13" name="Straight Connector 47">
                <a:extLst>
                  <a:ext uri="{FF2B5EF4-FFF2-40B4-BE49-F238E27FC236}">
                    <a16:creationId xmlns:a16="http://schemas.microsoft.com/office/drawing/2014/main" id="{400D2110-5827-4CEB-B436-8D212CC6BB22}"/>
                  </a:ext>
                </a:extLst>
              </p:cNvPr>
              <p:cNvCxnSpPr/>
              <p:nvPr/>
            </p:nvCxnSpPr>
            <p:spPr>
              <a:xfrm>
                <a:off x="5951984" y="0"/>
                <a:ext cx="1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8">
                <a:extLst>
                  <a:ext uri="{FF2B5EF4-FFF2-40B4-BE49-F238E27FC236}">
                    <a16:creationId xmlns:a16="http://schemas.microsoft.com/office/drawing/2014/main" id="{917A05DA-E15C-4CF1-9F94-FDEF9DF8D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0016" y="0"/>
                <a:ext cx="1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9">
                <a:extLst>
                  <a:ext uri="{FF2B5EF4-FFF2-40B4-BE49-F238E27FC236}">
                    <a16:creationId xmlns:a16="http://schemas.microsoft.com/office/drawing/2014/main" id="{9F3064A2-D020-4680-94D1-BD9EBFFA9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8048" y="0"/>
                <a:ext cx="0" cy="22768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9DB697-4FE2-4377-9199-57473A3987EE}"/>
                </a:ext>
              </a:extLst>
            </p:cNvPr>
            <p:cNvSpPr txBox="1"/>
            <p:nvPr/>
          </p:nvSpPr>
          <p:spPr>
            <a:xfrm>
              <a:off x="335362" y="2274724"/>
              <a:ext cx="11593286" cy="1850186"/>
            </a:xfrm>
            <a:prstGeom prst="rect">
              <a:avLst/>
            </a:prstGeom>
            <a:noFill/>
            <a:effectLst>
              <a:outerShdw blurRad="50800" dist="38100" dir="54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Automated</a:t>
              </a:r>
              <a:r>
                <a: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 </a:t>
              </a: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Test Input Generation </a:t>
              </a:r>
              <a:b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</a:b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through Fuzzing  </a:t>
              </a:r>
              <a:endPara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1D7D08-6401-4EAC-B43A-F3A47F5E87E2}"/>
                </a:ext>
              </a:extLst>
            </p:cNvPr>
            <p:cNvSpPr txBox="1"/>
            <p:nvPr/>
          </p:nvSpPr>
          <p:spPr>
            <a:xfrm>
              <a:off x="3719736" y="4356393"/>
              <a:ext cx="4848200" cy="646331"/>
            </a:xfrm>
            <a:prstGeom prst="rect">
              <a:avLst/>
            </a:prstGeom>
            <a:noFill/>
            <a:effectLst>
              <a:outerShdw blurRad="50800" dist="38100" dir="5400000" algn="ctr" rotWithShape="0">
                <a:srgbClr val="00000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Moonzoo</a:t>
              </a:r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 Kim</a:t>
              </a:r>
              <a:endPara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4DE9CD8-05C5-49DF-A181-FFCD65D87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65" y="5473773"/>
            <a:ext cx="1839279" cy="523727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04066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3257142" y="1319126"/>
            <a:ext cx="8695365" cy="1994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 path is considered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if it covers a new branch, or a branch's hit count is in a new range of hit counts.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ranges are as follows: </a:t>
            </a:r>
          </a:p>
          <a:p>
            <a:pPr lvl="2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[1,  2,  3,  4-7, 8-15, 16-31, 32-127, 128+] </a:t>
            </a:r>
          </a:p>
          <a:p>
            <a:pPr lvl="2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These ranges are called </a:t>
            </a:r>
            <a:r>
              <a:rPr lang="en-US" altLang="ko-KR" sz="1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buckets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For 2 test input files that have the same branch coverage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tc1: A-B-C-A-B-D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tc2: A-B-C-A-B-C-A-B-D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of tc1: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259306" y="2165076"/>
            <a:ext cx="1608118" cy="3204446"/>
            <a:chOff x="1520563" y="1690688"/>
            <a:chExt cx="1608118" cy="3204446"/>
          </a:xfrm>
        </p:grpSpPr>
        <p:sp>
          <p:nvSpPr>
            <p:cNvPr id="22" name="타원 21"/>
            <p:cNvSpPr/>
            <p:nvPr/>
          </p:nvSpPr>
          <p:spPr>
            <a:xfrm>
              <a:off x="2028180" y="20625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520563" y="30869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558039" y="30869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028180" y="41113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7" name="직선 화살표 연결선 26"/>
            <p:cNvCxnSpPr>
              <a:endCxn id="22" idx="0"/>
            </p:cNvCxnSpPr>
            <p:nvPr/>
          </p:nvCxnSpPr>
          <p:spPr>
            <a:xfrm>
              <a:off x="2313501" y="1690688"/>
              <a:ext cx="0" cy="371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2" idx="3"/>
              <a:endCxn id="23" idx="0"/>
            </p:cNvCxnSpPr>
            <p:nvPr/>
          </p:nvCxnSpPr>
          <p:spPr>
            <a:xfrm flipH="1">
              <a:off x="1805884" y="2496813"/>
              <a:ext cx="305865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4" idx="0"/>
              <a:endCxn id="22" idx="5"/>
            </p:cNvCxnSpPr>
            <p:nvPr/>
          </p:nvCxnSpPr>
          <p:spPr>
            <a:xfrm flipH="1" flipV="1">
              <a:off x="2515253" y="2496813"/>
              <a:ext cx="328107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3" idx="4"/>
              <a:endCxn id="25" idx="1"/>
            </p:cNvCxnSpPr>
            <p:nvPr/>
          </p:nvCxnSpPr>
          <p:spPr>
            <a:xfrm>
              <a:off x="1805884" y="3595720"/>
              <a:ext cx="305865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3" idx="6"/>
              <a:endCxn id="24" idx="2"/>
            </p:cNvCxnSpPr>
            <p:nvPr/>
          </p:nvCxnSpPr>
          <p:spPr>
            <a:xfrm>
              <a:off x="2091205" y="3341338"/>
              <a:ext cx="4668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25" idx="4"/>
            </p:cNvCxnSpPr>
            <p:nvPr/>
          </p:nvCxnSpPr>
          <p:spPr>
            <a:xfrm>
              <a:off x="2313501" y="4620120"/>
              <a:ext cx="0" cy="2750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382228" y="3036199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69810" y="3052580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68978" y="3803578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85375" y="4245198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4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19572"/>
              </p:ext>
            </p:extLst>
          </p:nvPr>
        </p:nvGraphicFramePr>
        <p:xfrm>
          <a:off x="3748561" y="4414589"/>
          <a:ext cx="29318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143">
                  <a:extLst>
                    <a:ext uri="{9D8B030D-6E8A-4147-A177-3AD203B41FA5}">
                      <a16:colId xmlns:a16="http://schemas.microsoft.com/office/drawing/2014/main" val="213860766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3657161079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15141307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732111349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93355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 ID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Hit count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96769"/>
              </p:ext>
            </p:extLst>
          </p:nvPr>
        </p:nvGraphicFramePr>
        <p:xfrm>
          <a:off x="7892716" y="4389010"/>
          <a:ext cx="29318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143">
                  <a:extLst>
                    <a:ext uri="{9D8B030D-6E8A-4147-A177-3AD203B41FA5}">
                      <a16:colId xmlns:a16="http://schemas.microsoft.com/office/drawing/2014/main" val="213860766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3657161079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15141307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732111349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93355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 ID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</a:rPr>
                        <a:t>Hit count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3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2"/>
                  </a:ext>
                </a:extLst>
              </a:tr>
            </a:tbl>
          </a:graphicData>
        </a:graphic>
      </p:graphicFrame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7539788" y="3946822"/>
            <a:ext cx="3169461" cy="42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of tc2: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3257142" y="5702031"/>
            <a:ext cx="7230466" cy="125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tc2 covers a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 path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compared to tc1</a:t>
            </a:r>
          </a:p>
          <a:p>
            <a:pPr lvl="1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hit count for 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1, 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2,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and 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tc1 and tc2 cover different buckets.</a:t>
            </a:r>
          </a:p>
        </p:txBody>
      </p:sp>
      <p:sp>
        <p:nvSpPr>
          <p:cNvPr id="26" name="제목 2">
            <a:extLst>
              <a:ext uri="{FF2B5EF4-FFF2-40B4-BE49-F238E27FC236}">
                <a16:creationId xmlns:a16="http://schemas.microsoft.com/office/drawing/2014/main" id="{D98C9A2C-DCE2-47F2-87E7-3F25F3BBF2BA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Example of a New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Path</a:t>
            </a:r>
            <a:endParaRPr lang="ko-KR" altLang="en-US" sz="3800" b="1" u="none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73315329-81EF-4AE9-B395-26AB3615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10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2127" y="999759"/>
            <a:ext cx="96863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is used to find a new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keeps the path coverage data in a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64kB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mem. 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Each byte represent hit count bucket for each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 branch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Note: multiple branches may use the same byte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location of a branch's byte is determined by hashing  (i.e., hash collision)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/>
          <p:cNvSpPr/>
          <p:nvPr/>
        </p:nvSpPr>
        <p:spPr>
          <a:xfrm rot="10800000">
            <a:off x="1513643" y="2507343"/>
            <a:ext cx="187674" cy="2318465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952" y="347687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 byte </a:t>
            </a:r>
            <a:b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(8 bits)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3524" y="2561275"/>
          <a:ext cx="46807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365">
                  <a:extLst>
                    <a:ext uri="{9D8B030D-6E8A-4147-A177-3AD203B41FA5}">
                      <a16:colId xmlns:a16="http://schemas.microsoft.com/office/drawing/2014/main" val="462566102"/>
                    </a:ext>
                  </a:extLst>
                </a:gridCol>
                <a:gridCol w="2340365">
                  <a:extLst>
                    <a:ext uri="{9D8B030D-6E8A-4147-A177-3AD203B41FA5}">
                      <a16:colId xmlns:a16="http://schemas.microsoft.com/office/drawing/2014/main" val="787285484"/>
                    </a:ext>
                  </a:extLst>
                </a:gridCol>
              </a:tblGrid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32976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7834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47285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21313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85778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911800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87593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7948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21925" y="2565920"/>
            <a:ext cx="2310064" cy="2180573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2320" y="338214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408176" y="2558926"/>
          <a:ext cx="234036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365">
                  <a:extLst>
                    <a:ext uri="{9D8B030D-6E8A-4147-A177-3AD203B41FA5}">
                      <a16:colId xmlns:a16="http://schemas.microsoft.com/office/drawing/2014/main" val="3716717976"/>
                    </a:ext>
                  </a:extLst>
                </a:gridCol>
              </a:tblGrid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39271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2702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87331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7365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33342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06775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7549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745328"/>
                  </a:ext>
                </a:extLst>
              </a:tr>
            </a:tbl>
          </a:graphicData>
        </a:graphic>
      </p:graphicFrame>
      <p:sp>
        <p:nvSpPr>
          <p:cNvPr id="17" name="오른쪽 중괄호 16"/>
          <p:cNvSpPr/>
          <p:nvPr/>
        </p:nvSpPr>
        <p:spPr>
          <a:xfrm rot="5400000">
            <a:off x="5673837" y="898415"/>
            <a:ext cx="212639" cy="7936770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5958" y="5091423"/>
            <a:ext cx="131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 branches</a:t>
            </a:r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3A1FD2A7-7E8C-4D1F-A748-3B62EB55616F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Path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Information is Stored by AFL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04578239-6B8B-424D-B127-6CBDC928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11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B9C020-9DEE-41EA-806A-03AD6149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56" y="899393"/>
            <a:ext cx="5578583" cy="15412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72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06A5E-BAA1-4F5E-AAC6-15E355C83032}"/>
              </a:ext>
            </a:extLst>
          </p:cNvPr>
          <p:cNvSpPr txBox="1"/>
          <p:nvPr/>
        </p:nvSpPr>
        <p:spPr>
          <a:xfrm>
            <a:off x="838200" y="4668155"/>
            <a:ext cx="1023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selects favored inputs 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initialization phase after calculating performance score based on the initial seed inputs,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beginning of each fuzzing cycle  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194731" y="2902860"/>
          <a:ext cx="1942113" cy="93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13">
                  <a:extLst>
                    <a:ext uri="{9D8B030D-6E8A-4147-A177-3AD203B41FA5}">
                      <a16:colId xmlns:a16="http://schemas.microsoft.com/office/drawing/2014/main" val="819015180"/>
                    </a:ext>
                  </a:extLst>
                </a:gridCol>
              </a:tblGrid>
              <a:tr h="93823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Empty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1626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758562" y="1316375"/>
            <a:ext cx="1059523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Def) a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favored input for a branch </a:t>
            </a:r>
            <a:r>
              <a:rPr lang="en-US" altLang="ko-KR" sz="2000" i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that has the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lowest performance score for </a:t>
            </a:r>
            <a:r>
              <a:rPr lang="en-US" altLang="ko-KR" sz="2000" i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Performance score: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exec_time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l-GR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s) x length(byte)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exec_time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time it takes for the target program to execute the input in nanoseconds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length: size of the input in bytes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47641"/>
              </p:ext>
            </p:extLst>
          </p:nvPr>
        </p:nvGraphicFramePr>
        <p:xfrm>
          <a:off x="2110111" y="2918661"/>
          <a:ext cx="3884226" cy="93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13">
                  <a:extLst>
                    <a:ext uri="{9D8B030D-6E8A-4147-A177-3AD203B41FA5}">
                      <a16:colId xmlns:a16="http://schemas.microsoft.com/office/drawing/2014/main" val="3413556349"/>
                    </a:ext>
                  </a:extLst>
                </a:gridCol>
                <a:gridCol w="1942113">
                  <a:extLst>
                    <a:ext uri="{9D8B030D-6E8A-4147-A177-3AD203B41FA5}">
                      <a16:colId xmlns:a16="http://schemas.microsoft.com/office/drawing/2014/main" val="2991723174"/>
                    </a:ext>
                  </a:extLst>
                </a:gridCol>
              </a:tblGrid>
              <a:tr h="93823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 410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Exec_time</a:t>
                      </a: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10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Length: 10</a:t>
                      </a:r>
                      <a:endParaRPr lang="en-GB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 324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Exec_time</a:t>
                      </a: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Length: 12</a:t>
                      </a:r>
                      <a:endParaRPr lang="en-GB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911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415639" y="32031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오른쪽 중괄호 37"/>
          <p:cNvSpPr/>
          <p:nvPr/>
        </p:nvSpPr>
        <p:spPr>
          <a:xfrm rot="5400000">
            <a:off x="5530134" y="445379"/>
            <a:ext cx="186687" cy="7026733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8198" y="4175561"/>
            <a:ext cx="476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 favored inputs corresponding to the 64K branches 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69593007-32F8-4544-83F2-310BBD7DD9FA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Finding the Set of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Favored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Inputs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EE14386-60DB-47F1-A6B1-24D96BED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12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2313811B-737D-4415-A765-497701237FCA}"/>
              </a:ext>
            </a:extLst>
          </p:cNvPr>
          <p:cNvSpPr/>
          <p:nvPr/>
        </p:nvSpPr>
        <p:spPr>
          <a:xfrm rot="10800000">
            <a:off x="1717081" y="5496937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11029-62CE-4344-BB64-415C372689E3}"/>
              </a:ext>
            </a:extLst>
          </p:cNvPr>
          <p:cNvSpPr txBox="1"/>
          <p:nvPr/>
        </p:nvSpPr>
        <p:spPr>
          <a:xfrm>
            <a:off x="745560" y="598426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99%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(1/4)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13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43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(2/4)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14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CFE9139C-AB77-49BE-B387-83A5F7D7E07B}"/>
              </a:ext>
            </a:extLst>
          </p:cNvPr>
          <p:cNvSpPr/>
          <p:nvPr/>
        </p:nvSpPr>
        <p:spPr>
          <a:xfrm rot="10800000">
            <a:off x="3809660" y="5519065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5920A0-1F2A-41CA-97A0-578E6C92A7A3}"/>
              </a:ext>
            </a:extLst>
          </p:cNvPr>
          <p:cNvSpPr txBox="1"/>
          <p:nvPr/>
        </p:nvSpPr>
        <p:spPr>
          <a:xfrm>
            <a:off x="3358372" y="59597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 not skip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9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(3/4)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15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F715401B-8521-41FF-80D8-69D539560BEC}"/>
              </a:ext>
            </a:extLst>
          </p:cNvPr>
          <p:cNvSpPr/>
          <p:nvPr/>
        </p:nvSpPr>
        <p:spPr>
          <a:xfrm rot="10800000">
            <a:off x="6082156" y="5498917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F456D9-073F-4AC2-9DA5-893B9C084662}"/>
              </a:ext>
            </a:extLst>
          </p:cNvPr>
          <p:cNvSpPr txBox="1"/>
          <p:nvPr/>
        </p:nvSpPr>
        <p:spPr>
          <a:xfrm>
            <a:off x="5110634" y="59515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75%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2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(3/4)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16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28E1E1A-C1F1-4A63-8411-E384C539DBE5}"/>
              </a:ext>
            </a:extLst>
          </p:cNvPr>
          <p:cNvSpPr/>
          <p:nvPr/>
        </p:nvSpPr>
        <p:spPr>
          <a:xfrm rot="10800000">
            <a:off x="8284952" y="5509330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50ED22-A29C-41BE-B910-60971A92F04A}"/>
              </a:ext>
            </a:extLst>
          </p:cNvPr>
          <p:cNvSpPr txBox="1"/>
          <p:nvPr/>
        </p:nvSpPr>
        <p:spPr>
          <a:xfrm>
            <a:off x="7446540" y="59436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95%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04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295987" y="1549174"/>
            <a:ext cx="11605729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selected input file is fuzzed using the following fuzzing methods in order: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Bitflip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flip 1 or 2 or 4 bits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Byteflip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flip 1 or 2 or 4 bytes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Arithmetic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add or subtract an integer up to 35 to 8-bit or 16-bit or 32-bit values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Interest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similar to arithmetic, but overwrite interesting values instead of add or subtract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Extras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overwrite or insert to the input using user-given or auto-generated terms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Havoc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makes a random number of modifications to the input using the above 5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Splice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splice the input with another in the pool and apply havoc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9783F2D-1844-4083-82B7-B885F4577B4A}"/>
              </a:ext>
            </a:extLst>
          </p:cNvPr>
          <p:cNvSpPr txBox="1">
            <a:spLocks/>
          </p:cNvSpPr>
          <p:nvPr/>
        </p:nvSpPr>
        <p:spPr>
          <a:xfrm>
            <a:off x="409384" y="240522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Fuzzing/Mutating Input Bytes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37001E6F-123D-4D81-A129-89B49764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17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3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07566" y="1515777"/>
            <a:ext cx="10488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flips L bits at a time, stepping over the input file by S-bit increments. The possible L/S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1/1, 2/1 and 4/1 for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8/8, 16/8, 32/8 for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byteflip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 The following input (of size 1 byte)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2/1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01357" y="3543054"/>
          <a:ext cx="210686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76219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14238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152257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8200" y="5581856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76219" y="5576004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14238" y="5576004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13" name="제목 2">
            <a:extLst>
              <a:ext uri="{FF2B5EF4-FFF2-40B4-BE49-F238E27FC236}">
                <a16:creationId xmlns:a16="http://schemas.microsoft.com/office/drawing/2014/main" id="{5733C782-F244-429E-9575-B4C072CB376A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bitflip, </a:t>
            </a:r>
            <a:r>
              <a:rPr lang="en-US" altLang="ko-KR" sz="3800" b="1" u="none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byteflip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B2A1B1D-DC9C-4FCF-B802-042CEC8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18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6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07570" y="1422459"/>
            <a:ext cx="10488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adds or subtracts integers ranging from 1 to 35 to 8-bit, 16-bit and 32-bit values of the input while stepping over by 8 bits.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16/8, and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32/8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2 bytes)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915" y="340582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87620" y="340582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3" y="313392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118" y="311598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81243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99948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8671" y="447443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5446" y="4456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411" y="508161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*add 1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407855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526560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5283" y="447443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2058" y="4456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8023" y="508161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*add 2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5265" y="500508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(up to 35)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968503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087208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5931" y="536307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2706" y="534513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671" y="5970250"/>
            <a:ext cx="210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*subtract 1 from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395115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513820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2543" y="536307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9318" y="534513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5283" y="5970250"/>
            <a:ext cx="210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*subtract 2 from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32525" y="593725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(up to 35)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054EB18D-D682-43EC-8C5F-D4D91D907F83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arithmetic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ABFFD4E7-DFC4-46CA-8D42-AF130B83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19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3248188" y="1723774"/>
            <a:ext cx="5644334" cy="3802398"/>
            <a:chOff x="672" y="1296"/>
            <a:chExt cx="4416" cy="2448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72" y="3744"/>
              <a:ext cx="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latinLnBrk="1"/>
              <a:endParaRPr lang="ko-KR" altLang="en-US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672" y="1296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latinLnBrk="1"/>
              <a:endParaRPr lang="ko-KR" altLang="en-US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319760" y="1821434"/>
            <a:ext cx="938077" cy="5078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42900" latinLnBrk="1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Reliability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453164" y="5589757"/>
            <a:ext cx="1518046" cy="3000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 latinLnBrk="1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Testing Cost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8986CA6-82AB-45C9-B2EF-44B4CE5F8093}"/>
              </a:ext>
            </a:extLst>
          </p:cNvPr>
          <p:cNvSpPr txBox="1">
            <a:spLocks noChangeArrowheads="1"/>
          </p:cNvSpPr>
          <p:nvPr/>
        </p:nvSpPr>
        <p:spPr>
          <a:xfrm>
            <a:off x="246749" y="334864"/>
            <a:ext cx="10726051" cy="420290"/>
          </a:xfrm>
          <a:prstGeom prst="rect">
            <a:avLst/>
          </a:prstGeom>
          <a:effectLst>
            <a:outerShdw blurRad="88900" dist="38100" dir="2700000" algn="t" rotWithShape="0">
              <a:prstClr val="black">
                <a:alpha val="8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altLang="ko-KR" sz="2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Various SW Testing Techniques w/ Different Cost and Effectiveness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6BFED9-A660-4ACF-92C8-7CC116787E2B}"/>
              </a:ext>
            </a:extLst>
          </p:cNvPr>
          <p:cNvSpPr/>
          <p:nvPr/>
        </p:nvSpPr>
        <p:spPr>
          <a:xfrm>
            <a:off x="3382053" y="3793888"/>
            <a:ext cx="2792656" cy="166870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ko-KR" altLang="en-US" sz="1350">
              <a:noFill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0CBC7CF-0FB3-4633-AD99-516DB887DF26}"/>
              </a:ext>
            </a:extLst>
          </p:cNvPr>
          <p:cNvSpPr/>
          <p:nvPr/>
        </p:nvSpPr>
        <p:spPr>
          <a:xfrm>
            <a:off x="6000384" y="1821434"/>
            <a:ext cx="2792656" cy="20647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ko-KR" altLang="en-US" sz="1350" baseline="-25000">
              <a:noFill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F79EF0-C11C-4F98-88D4-E51102111B2B}"/>
              </a:ext>
            </a:extLst>
          </p:cNvPr>
          <p:cNvSpPr/>
          <p:nvPr/>
        </p:nvSpPr>
        <p:spPr>
          <a:xfrm>
            <a:off x="3412093" y="5004651"/>
            <a:ext cx="885825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Rand. </a:t>
            </a:r>
            <a:b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0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6FBB512-CCC2-40F7-A5EE-898C9FC935E3}"/>
              </a:ext>
            </a:extLst>
          </p:cNvPr>
          <p:cNvSpPr/>
          <p:nvPr/>
        </p:nvSpPr>
        <p:spPr>
          <a:xfrm>
            <a:off x="3855005" y="4646233"/>
            <a:ext cx="1246860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Req. based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3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5D575E8-1F1C-4CA0-9338-3B8D582B9E57}"/>
              </a:ext>
            </a:extLst>
          </p:cNvPr>
          <p:cNvSpPr/>
          <p:nvPr/>
        </p:nvSpPr>
        <p:spPr>
          <a:xfrm>
            <a:off x="5247082" y="3825792"/>
            <a:ext cx="906288" cy="464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/>
            <a:r>
              <a:rPr lang="en-US" altLang="ko-KR" sz="12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Equiv. Partition. Testing </a:t>
            </a:r>
            <a:endParaRPr lang="ko-KR" altLang="en-US" sz="12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B12A761-8E68-42EA-AF54-E3026B4ABCF3}"/>
              </a:ext>
            </a:extLst>
          </p:cNvPr>
          <p:cNvSpPr/>
          <p:nvPr/>
        </p:nvSpPr>
        <p:spPr>
          <a:xfrm>
            <a:off x="4567943" y="4253739"/>
            <a:ext cx="1149869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/>
            <a:r>
              <a:rPr lang="en-US" altLang="ko-KR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T-way</a:t>
            </a:r>
            <a:r>
              <a:rPr lang="ko-KR" altLang="en-US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950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332554-85A6-4EA0-B998-E15FE407EC65}"/>
              </a:ext>
            </a:extLst>
          </p:cNvPr>
          <p:cNvSpPr/>
          <p:nvPr/>
        </p:nvSpPr>
        <p:spPr>
          <a:xfrm>
            <a:off x="6081083" y="3429001"/>
            <a:ext cx="825588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/>
            <a:r>
              <a:rPr lang="en-US" altLang="ko-KR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Stmt. Testing</a:t>
            </a:r>
            <a:endParaRPr lang="ko-KR" altLang="en-US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E62E63C-B20F-431D-BB44-746DC95F07DA}"/>
              </a:ext>
            </a:extLst>
          </p:cNvPr>
          <p:cNvSpPr/>
          <p:nvPr/>
        </p:nvSpPr>
        <p:spPr>
          <a:xfrm>
            <a:off x="6543963" y="3041355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Testing</a:t>
            </a:r>
            <a:endParaRPr lang="ko-KR" altLang="en-US" sz="13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0C99EE1-8519-4154-AB22-ECC28377CA83}"/>
              </a:ext>
            </a:extLst>
          </p:cNvPr>
          <p:cNvSpPr/>
          <p:nvPr/>
        </p:nvSpPr>
        <p:spPr>
          <a:xfrm>
            <a:off x="7432353" y="2284551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</a:t>
            </a:r>
            <a:r>
              <a:rPr lang="ko-KR" altLang="en-US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20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B38ED-C18E-450B-9C61-B3C26E42F5AB}"/>
              </a:ext>
            </a:extLst>
          </p:cNvPr>
          <p:cNvSpPr txBox="1"/>
          <p:nvPr/>
        </p:nvSpPr>
        <p:spPr>
          <a:xfrm>
            <a:off x="3925778" y="3514716"/>
            <a:ext cx="1340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altLang="ko-KR" sz="1350">
                <a:solidFill>
                  <a:srgbClr val="FFC000"/>
                </a:solidFill>
                <a:latin typeface="Calibri" panose="020F0502020204030204"/>
                <a:ea typeface="맑은 고딕" panose="020B0503020000020004" pitchFamily="50" charset="-127"/>
              </a:rPr>
              <a:t>Blackbox Testing</a:t>
            </a:r>
            <a:endParaRPr lang="ko-KR" altLang="en-US" sz="1350">
              <a:solidFill>
                <a:srgbClr val="FFC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2AE87-9D27-4C15-B019-822AF033BF5D}"/>
              </a:ext>
            </a:extLst>
          </p:cNvPr>
          <p:cNvSpPr txBox="1"/>
          <p:nvPr/>
        </p:nvSpPr>
        <p:spPr>
          <a:xfrm>
            <a:off x="6521583" y="1488171"/>
            <a:ext cx="180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altLang="ko-KR" sz="2100" baseline="-25000">
                <a:solidFill>
                  <a:srgbClr val="00B050"/>
                </a:solidFill>
                <a:latin typeface="Calibri" panose="020F0502020204030204"/>
                <a:ea typeface="맑은 고딕" panose="020B0503020000020004" pitchFamily="50" charset="-127"/>
              </a:rPr>
              <a:t>Whitebox Testing</a:t>
            </a:r>
            <a:endParaRPr lang="ko-KR" altLang="en-US" sz="2100" baseline="-25000">
              <a:solidFill>
                <a:srgbClr val="00B05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3A9DD-7BB2-48B1-98A0-DC623ED93984}"/>
              </a:ext>
            </a:extLst>
          </p:cNvPr>
          <p:cNvSpPr txBox="1"/>
          <p:nvPr/>
        </p:nvSpPr>
        <p:spPr>
          <a:xfrm>
            <a:off x="6754819" y="4551822"/>
            <a:ext cx="18403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/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r>
              <a:rPr lang="en-US" altLang="ko-KR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 국어 사전 </a:t>
            </a:r>
            <a:br>
              <a:rPr lang="en-US" altLang="ko-KR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http://dic.sten.or.kr/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B907DF-8DC6-4E90-8BEF-CB4A136C14D1}"/>
              </a:ext>
            </a:extLst>
          </p:cNvPr>
          <p:cNvSpPr/>
          <p:nvPr/>
        </p:nvSpPr>
        <p:spPr>
          <a:xfrm>
            <a:off x="7087245" y="2665114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975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Search-based Testing</a:t>
            </a:r>
            <a:endParaRPr lang="ko-KR" altLang="en-US" sz="975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BC601F-4B01-4F84-910B-9E702C72BD03}"/>
              </a:ext>
            </a:extLst>
          </p:cNvPr>
          <p:cNvSpPr/>
          <p:nvPr/>
        </p:nvSpPr>
        <p:spPr>
          <a:xfrm>
            <a:off x="7886681" y="1887761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Checking</a:t>
            </a:r>
            <a:endParaRPr lang="ko-KR" altLang="en-US" sz="11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3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688909" y="1459797"/>
            <a:ext cx="104886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overwrites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values to 8-bit, 16-bit and 32-bit values of the input while stepping over by 8 bits.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 8/8, interest 16/8, and interest 32/8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interesting values are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8-bit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-128, -1, 0, 1, 16, 32, 64, 100, 127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16-bit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-32768, -129, 128, 255, 256, 512, 1000, 1024, 4096, 32767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32-bit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-2147483648, -100663046, -32769, 32768, 65535, 65536, 100663045, 2147483647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22FF98B2-23AD-4146-86EE-D9B7DE7F3F24}"/>
              </a:ext>
            </a:extLst>
          </p:cNvPr>
          <p:cNvSpPr txBox="1">
            <a:spLocks/>
          </p:cNvSpPr>
          <p:nvPr/>
        </p:nvSpPr>
        <p:spPr>
          <a:xfrm>
            <a:off x="409384" y="231191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interest (1/2)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9483D1E-6423-453F-8FF8-950BE8F8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20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5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200" y="1581096"/>
            <a:ext cx="10488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2 bytes)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interest 8/8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915" y="233673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87620" y="233673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3" y="206483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118" y="204689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81243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99948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8671" y="347066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5446" y="345272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411" y="4077841"/>
            <a:ext cx="225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-128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407855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526560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5283" y="347066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2058" y="345272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8023" y="4077841"/>
            <a:ext cx="204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5265" y="372553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968503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087208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5931" y="435929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2706" y="434135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671" y="4966472"/>
            <a:ext cx="225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-128 to 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395115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513820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2543" y="435929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9318" y="434135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5283" y="4966472"/>
            <a:ext cx="204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 to 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32525" y="461416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104CCECB-D565-436F-B2AF-D6345168351C}"/>
              </a:ext>
            </a:extLst>
          </p:cNvPr>
          <p:cNvSpPr txBox="1">
            <a:spLocks/>
          </p:cNvSpPr>
          <p:nvPr/>
        </p:nvSpPr>
        <p:spPr>
          <a:xfrm>
            <a:off x="409384" y="231191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interest (2/2)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1980E060-0562-45DD-906B-EDD68EF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21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26227" y="1515779"/>
            <a:ext cx="107317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overwrites or inserts dictionary terms to the input. The dictionary terms can be given by the user or automatically generated by the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fuzzer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user extras (over), user extras(insert) - overwrite or insert user given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auto extras (over), auto extras(insert) - overwrite or insert auto generated terms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8 bytes) is represented in characters: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overwrite an arbitrary dictionary term “int”,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29085" y="362261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57F5BD-0293-40AF-873F-CE82D1460F8B}"/>
              </a:ext>
            </a:extLst>
          </p:cNvPr>
          <p:cNvGraphicFramePr>
            <a:graphicFrameLocks noGrp="1"/>
          </p:cNvGraphicFramePr>
          <p:nvPr/>
        </p:nvGraphicFramePr>
        <p:xfrm>
          <a:off x="104932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305AD21-C823-4C33-9793-72C87760592D}"/>
              </a:ext>
            </a:extLst>
          </p:cNvPr>
          <p:cNvGraphicFramePr>
            <a:graphicFrameLocks noGrp="1"/>
          </p:cNvGraphicFramePr>
          <p:nvPr/>
        </p:nvGraphicFramePr>
        <p:xfrm>
          <a:off x="350121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484B2A9-7546-4BC0-A109-1E3619E748CE}"/>
              </a:ext>
            </a:extLst>
          </p:cNvPr>
          <p:cNvGraphicFramePr>
            <a:graphicFrameLocks noGrp="1"/>
          </p:cNvGraphicFramePr>
          <p:nvPr/>
        </p:nvGraphicFramePr>
        <p:xfrm>
          <a:off x="595310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E5EE57D-5A1D-4E3C-BF16-DF5124904E5D}"/>
              </a:ext>
            </a:extLst>
          </p:cNvPr>
          <p:cNvGraphicFramePr>
            <a:graphicFrameLocks noGrp="1"/>
          </p:cNvGraphicFramePr>
          <p:nvPr/>
        </p:nvGraphicFramePr>
        <p:xfrm>
          <a:off x="840499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290B055-E3BE-417C-A5BD-AC0B384F1B9D}"/>
              </a:ext>
            </a:extLst>
          </p:cNvPr>
          <p:cNvGraphicFramePr>
            <a:graphicFrameLocks noGrp="1"/>
          </p:cNvGraphicFramePr>
          <p:nvPr/>
        </p:nvGraphicFramePr>
        <p:xfrm>
          <a:off x="1049323" y="5802355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9236C06-D0FB-4948-8463-9699972C5BDD}"/>
              </a:ext>
            </a:extLst>
          </p:cNvPr>
          <p:cNvGraphicFramePr>
            <a:graphicFrameLocks noGrp="1"/>
          </p:cNvGraphicFramePr>
          <p:nvPr/>
        </p:nvGraphicFramePr>
        <p:xfrm>
          <a:off x="3501213" y="5802355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12" name="제목 2">
            <a:extLst>
              <a:ext uri="{FF2B5EF4-FFF2-40B4-BE49-F238E27FC236}">
                <a16:creationId xmlns:a16="http://schemas.microsoft.com/office/drawing/2014/main" id="{82521A65-3D0A-40E1-86E3-A3E724AE73BE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extras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F337BB9A-FFE1-4527-9D2D-24D005B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22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200" y="1129079"/>
            <a:ext cx="10488634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makes a random number (max 128) of random edits to the input. The number of fuzzed inputs produced is proportional to the performance score of the input.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possible edits are as follows: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 1/1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 8/8, 16/8, 32/8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8/8, 16/8, 32/8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User extra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over,insert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), auto extra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over,insert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Set a random byte to a random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Remove random number of bytes from random 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Copy random number of bytes to random location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FA02E8E-93A3-45C0-83DE-7FED00339E33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havoc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FF6E617-9722-44CC-AE9E-ADBAB6FE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5D9ED7-6F7C-4A4D-A10B-C0D54565434E}"/>
              </a:ext>
            </a:extLst>
          </p:cNvPr>
          <p:cNvSpPr/>
          <p:nvPr/>
        </p:nvSpPr>
        <p:spPr>
          <a:xfrm>
            <a:off x="5112275" y="4906635"/>
            <a:ext cx="1687519" cy="544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3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199" y="1245191"/>
            <a:ext cx="10843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splices together two random inputs from the queue at some arbitrarily selected midpoint and apply havoc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 Applied only after the first full queue cycle ends with no new paths.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C4526E-2A66-42CF-A2D5-51BC3DF51EE7}"/>
              </a:ext>
            </a:extLst>
          </p:cNvPr>
          <p:cNvSpPr/>
          <p:nvPr/>
        </p:nvSpPr>
        <p:spPr>
          <a:xfrm>
            <a:off x="4075421" y="3224011"/>
            <a:ext cx="1701479" cy="5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1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FB42E7-8F67-4211-BC77-E8F23EEBBBA4}"/>
              </a:ext>
            </a:extLst>
          </p:cNvPr>
          <p:cNvSpPr/>
          <p:nvPr/>
        </p:nvSpPr>
        <p:spPr>
          <a:xfrm>
            <a:off x="6090381" y="3224011"/>
            <a:ext cx="1701479" cy="544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2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93DA68B-6134-4658-822E-601E66ADAF21}"/>
              </a:ext>
            </a:extLst>
          </p:cNvPr>
          <p:cNvSpPr/>
          <p:nvPr/>
        </p:nvSpPr>
        <p:spPr>
          <a:xfrm>
            <a:off x="5662118" y="3994120"/>
            <a:ext cx="601883" cy="686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344652902a.png (246Ã80)">
            <a:extLst>
              <a:ext uri="{FF2B5EF4-FFF2-40B4-BE49-F238E27FC236}">
                <a16:creationId xmlns:a16="http://schemas.microsoft.com/office/drawing/2014/main" id="{98ABA2B6-F5C7-43ED-A9E4-5E71388F3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88"/>
          <a:stretch/>
        </p:blipFill>
        <p:spPr bwMode="auto">
          <a:xfrm>
            <a:off x="5112275" y="4906635"/>
            <a:ext cx="908540" cy="54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9799D1B2-C8D0-444A-BFE0-1F68C2CECF31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splice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72888653-9DA5-46B4-BC6C-8B0BE6CC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24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57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9953A-2740-4872-80AF-C84A8A36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5A56B-CB2A-4B04-A35A-9BDE8E91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7F4CA-7250-402A-B2FA-5260728E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4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27E891-44D4-4968-AD8F-2D956B46E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78" y="11673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Fuzzing Techniques of Different Characteristics</a:t>
            </a:r>
          </a:p>
          <a:p>
            <a:pPr marL="0" indent="0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PerfFuzz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(ISSTA 2018)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Aims to generate test inputs whose execution time is very long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en-US" altLang="ko-KR" dirty="0">
                <a:ea typeface="나눔스퀘어" panose="020B0600000101010101" pitchFamily="50" charset="-127"/>
              </a:rPr>
              <a:t>Testing target program performance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Favors and mutates test input files that execute a large # of instructions </a:t>
            </a:r>
          </a:p>
          <a:p>
            <a:pPr lvl="1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MemFuzz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(ICST 2019)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Aims to generate test inputs that contain many memory read/write operations</a:t>
            </a:r>
          </a:p>
          <a:p>
            <a:pPr lvl="2"/>
            <a:r>
              <a:rPr lang="en-US" altLang="ko-KR" dirty="0">
                <a:ea typeface="나눔스퀘어" panose="020B0600000101010101" pitchFamily="50" charset="-127"/>
              </a:rPr>
              <a:t>conjecture: many SW bugs are caused by memory access operations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Favors and mutates test input files that contains a large # of instructions for memory access operations 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4932C169-8587-4619-96B1-F1074F46D926}"/>
              </a:ext>
            </a:extLst>
          </p:cNvPr>
          <p:cNvSpPr txBox="1">
            <a:spLocks/>
          </p:cNvSpPr>
          <p:nvPr/>
        </p:nvSpPr>
        <p:spPr>
          <a:xfrm>
            <a:off x="409384" y="21252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#1-alternatives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50AE7A1-50FC-46B4-AD7A-3205393A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26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07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498193" y="988357"/>
            <a:ext cx="676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Which bytes in the selected test input file should be mutated?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41E38013-799E-4588-B454-00FC1E084AC6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#2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5039A956-2846-488E-B61C-C7D0F0B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27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A3776E-E566-4B86-83D4-4EADB4B4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30" y="693874"/>
            <a:ext cx="7203170" cy="24845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798A9F-693D-49C9-9E39-2A1229EAB2FF}"/>
              </a:ext>
            </a:extLst>
          </p:cNvPr>
          <p:cNvSpPr/>
          <p:nvPr/>
        </p:nvSpPr>
        <p:spPr>
          <a:xfrm>
            <a:off x="746680" y="4160086"/>
            <a:ext cx="1005377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FILE * f1 = open(“tmp.txt”, “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[4000];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1, 4000, f1);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[2030] == ‘h’) { 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2031 </a:t>
            </a:r>
            <a:r>
              <a:rPr lang="en-US" altLang="ko-K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 value should be ‘h’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56B5CA61-2AA8-44D5-BF1A-0D272A79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38" y="3516087"/>
            <a:ext cx="1159046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Note that a long test input may not cover a target branch.</a:t>
            </a:r>
          </a:p>
          <a:p>
            <a:pPr marL="0" indent="0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Thus,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fuzzers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utilize characteristics of input bytes to generate small test inputs</a:t>
            </a:r>
          </a:p>
        </p:txBody>
      </p:sp>
    </p:spTree>
    <p:extLst>
      <p:ext uri="{BB962C8B-B14F-4D97-AF65-F5344CB8AC3E}">
        <p14:creationId xmlns:p14="http://schemas.microsoft.com/office/powerpoint/2010/main" val="313476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22"/>
    </mc:Choice>
    <mc:Fallback xmlns="">
      <p:transition spd="slow" advTm="8682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AA8E5B-2744-464F-A96A-EAED915D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06" y="9858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Profuzzer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(SP 2019)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입력 바이트를 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타입으로 분류하여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퍼징을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Assertion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</a:t>
            </a:r>
          </a:p>
          <a:p>
            <a:pPr marL="700088" lvl="1" indent="-51435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특정한 값이 들어와야만 특정 분기를 달성할 수 있는 경우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00088" lvl="1" indent="-51435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바이트에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0~255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값을 넣었을 때 특정 하나의 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(0x42)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에서만 다른 실행을 보이는 것을 감지가능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4D3F0C-D868-46D3-9C7D-1215D4A75615}"/>
              </a:ext>
            </a:extLst>
          </p:cNvPr>
          <p:cNvGraphicFramePr>
            <a:graphicFrameLocks noGrp="1"/>
          </p:cNvGraphicFramePr>
          <p:nvPr/>
        </p:nvGraphicFramePr>
        <p:xfrm>
          <a:off x="333909" y="3944819"/>
          <a:ext cx="4655813" cy="207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99">
                  <a:extLst>
                    <a:ext uri="{9D8B030D-6E8A-4147-A177-3AD203B41FA5}">
                      <a16:colId xmlns:a16="http://schemas.microsoft.com/office/drawing/2014/main" val="136700802"/>
                    </a:ext>
                  </a:extLst>
                </a:gridCol>
                <a:gridCol w="3976014">
                  <a:extLst>
                    <a:ext uri="{9D8B030D-6E8A-4147-A177-3AD203B41FA5}">
                      <a16:colId xmlns:a16="http://schemas.microsoft.com/office/drawing/2014/main" val="2748220124"/>
                    </a:ext>
                  </a:extLst>
                </a:gridCol>
              </a:tblGrid>
              <a:tr h="2077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int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main (){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//input = 4 bytes input;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char a = input[1];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if (a !=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baseline="0" dirty="0">
                          <a:solidFill>
                            <a:srgbClr val="FF0000"/>
                          </a:solidFill>
                        </a:rPr>
                        <a:t>0x34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en-US" altLang="ko-KR" sz="2400" b="0" baseline="0" dirty="0" err="1">
                          <a:solidFill>
                            <a:sysClr val="windowText" lastClr="000000"/>
                          </a:solidFill>
                        </a:rPr>
                        <a:t>exit_error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 ...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1417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E5DD94B-CBE9-48D8-B219-8677E2C1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234" y="4021067"/>
            <a:ext cx="6706233" cy="1924510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F98DB8AA-10C5-42EC-B49D-33C77E43FCC2}"/>
              </a:ext>
            </a:extLst>
          </p:cNvPr>
          <p:cNvSpPr txBox="1">
            <a:spLocks/>
          </p:cNvSpPr>
          <p:nvPr/>
        </p:nvSpPr>
        <p:spPr>
          <a:xfrm>
            <a:off x="409384" y="21252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입력 바이트 타입 분류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B532714C-E77A-4E85-90C3-1A31AE1D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28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31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AA8E5B-2744-464F-A96A-EAED915D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8" y="10331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Enumeration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switch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경우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값들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(0x08,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0x10, …)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 유효하게 작용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Assertion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비슷하게 탐지가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58264B-91B4-4279-B751-6E4E3E83D4D9}"/>
              </a:ext>
            </a:extLst>
          </p:cNvPr>
          <p:cNvGraphicFramePr>
            <a:graphicFrameLocks noGrp="1"/>
          </p:cNvGraphicFramePr>
          <p:nvPr/>
        </p:nvGraphicFramePr>
        <p:xfrm>
          <a:off x="450503" y="2488223"/>
          <a:ext cx="454945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269">
                  <a:extLst>
                    <a:ext uri="{9D8B030D-6E8A-4147-A177-3AD203B41FA5}">
                      <a16:colId xmlns:a16="http://schemas.microsoft.com/office/drawing/2014/main" val="136700802"/>
                    </a:ext>
                  </a:extLst>
                </a:gridCol>
                <a:gridCol w="3885181">
                  <a:extLst>
                    <a:ext uri="{9D8B030D-6E8A-4147-A177-3AD203B41FA5}">
                      <a16:colId xmlns:a16="http://schemas.microsoft.com/office/drawing/2014/main" val="2748220124"/>
                    </a:ext>
                  </a:extLst>
                </a:gridCol>
              </a:tblGrid>
              <a:tr h="2968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int main (){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char a = input[1];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switch (a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 case </a:t>
                      </a:r>
                      <a:r>
                        <a:rPr lang="en-US" altLang="ko-KR" sz="2400" b="0" baseline="0" dirty="0">
                          <a:solidFill>
                            <a:srgbClr val="FF0000"/>
                          </a:solidFill>
                        </a:rPr>
                        <a:t>0x08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: foo(); break;</a:t>
                      </a: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 case </a:t>
                      </a:r>
                      <a:r>
                        <a:rPr lang="en-US" altLang="ko-KR" sz="2400" b="0" baseline="0" dirty="0">
                          <a:solidFill>
                            <a:srgbClr val="FF0000"/>
                          </a:solidFill>
                        </a:rPr>
                        <a:t>0x10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: foo2(); break;</a:t>
                      </a: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 case</a:t>
                      </a:r>
                      <a:r>
                        <a:rPr lang="ko-KR" altLang="en-US" sz="240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baseline="0" dirty="0">
                          <a:solidFill>
                            <a:srgbClr val="FF0000"/>
                          </a:solidFill>
                        </a:rPr>
                        <a:t>0x18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: foo3(); break;</a:t>
                      </a: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 case </a:t>
                      </a:r>
                      <a:r>
                        <a:rPr lang="en-US" altLang="ko-KR" sz="2400" b="0" baseline="0" dirty="0">
                          <a:solidFill>
                            <a:srgbClr val="FF0000"/>
                          </a:solidFill>
                        </a:rPr>
                        <a:t>0x20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: foo4(); break;</a:t>
                      </a: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 default : </a:t>
                      </a:r>
                      <a:r>
                        <a:rPr lang="en-US" altLang="ko-KR" sz="2400" b="0" baseline="0" dirty="0" err="1">
                          <a:solidFill>
                            <a:sysClr val="windowText" lastClr="000000"/>
                          </a:solidFill>
                        </a:rPr>
                        <a:t>exit_error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(); }</a:t>
                      </a: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 ...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141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A8D9BA9-0249-421B-996C-81B1012D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9" y="3103222"/>
            <a:ext cx="6854356" cy="2105856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2AB6B309-7DB4-401E-A813-E0C6927053B6}"/>
              </a:ext>
            </a:extLst>
          </p:cNvPr>
          <p:cNvSpPr txBox="1">
            <a:spLocks/>
          </p:cNvSpPr>
          <p:nvPr/>
        </p:nvSpPr>
        <p:spPr>
          <a:xfrm>
            <a:off x="409384" y="21252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입력 바이트 타입 분류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1FACAB6-BEED-49E3-9C44-0CA7EBAC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29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FAD4D081-4F8D-42E1-9E9C-A8709519458F}"/>
              </a:ext>
            </a:extLst>
          </p:cNvPr>
          <p:cNvSpPr/>
          <p:nvPr/>
        </p:nvSpPr>
        <p:spPr>
          <a:xfrm rot="10800000">
            <a:off x="3403366" y="4576117"/>
            <a:ext cx="5089820" cy="128533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>
          <a:xfrm flipV="1">
            <a:off x="2100672" y="1453974"/>
            <a:ext cx="651828" cy="834495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8070" y="1705937"/>
            <a:ext cx="1169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접힌 도형 12"/>
          <p:cNvSpPr/>
          <p:nvPr/>
        </p:nvSpPr>
        <p:spPr>
          <a:xfrm flipV="1">
            <a:off x="2426586" y="1635884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587" y="1697034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모서리가 접힌 도형 15"/>
          <p:cNvSpPr/>
          <p:nvPr/>
        </p:nvSpPr>
        <p:spPr>
          <a:xfrm flipV="1">
            <a:off x="1987061" y="2033884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4969" y="2208554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Jpeg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모서리가 접힌 도형 17"/>
          <p:cNvSpPr/>
          <p:nvPr/>
        </p:nvSpPr>
        <p:spPr>
          <a:xfrm flipV="1">
            <a:off x="2588677" y="2255390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942" y="2426007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txt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file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437007" y="2004156"/>
            <a:ext cx="595615" cy="6872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4451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06622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98793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3715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68637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3559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923403" y="2129989"/>
            <a:ext cx="602762" cy="450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Mut</a:t>
            </a:r>
            <a:endParaRPr lang="ko-KR" altLang="en-US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65586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57757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49928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34850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19772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04694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0821" y="2231161"/>
            <a:ext cx="4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138" y="1730122"/>
            <a:ext cx="21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of bytes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8320" y="1730122"/>
            <a:ext cx="18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New test case!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38372" y="2198098"/>
            <a:ext cx="4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제목 2">
            <a:extLst>
              <a:ext uri="{FF2B5EF4-FFF2-40B4-BE49-F238E27FC236}">
                <a16:creationId xmlns:a16="http://schemas.microsoft.com/office/drawing/2014/main" id="{C53B87DD-043C-445B-993A-8E9F437B490D}"/>
              </a:ext>
            </a:extLst>
          </p:cNvPr>
          <p:cNvSpPr txBox="1">
            <a:spLocks/>
          </p:cNvSpPr>
          <p:nvPr/>
        </p:nvSpPr>
        <p:spPr>
          <a:xfrm>
            <a:off x="254497" y="212529"/>
            <a:ext cx="108511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- Automated Test Input Generation via Random Mutation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8" name="슬라이드 번호 개체 틀 3">
            <a:extLst>
              <a:ext uri="{FF2B5EF4-FFF2-40B4-BE49-F238E27FC236}">
                <a16:creationId xmlns:a16="http://schemas.microsoft.com/office/drawing/2014/main" id="{A110A4F3-658C-43B5-BCA3-CF70BED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603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0D13926-A2A6-479D-A4F3-754B28820985}"/>
              </a:ext>
            </a:extLst>
          </p:cNvPr>
          <p:cNvSpPr/>
          <p:nvPr/>
        </p:nvSpPr>
        <p:spPr>
          <a:xfrm>
            <a:off x="895823" y="4481543"/>
            <a:ext cx="1950036" cy="14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Pool of Test Input Files</a:t>
            </a:r>
            <a:endParaRPr lang="ko-KR" altLang="en-US" sz="2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241C9A-46B2-428D-A620-D03A8F131E24}"/>
              </a:ext>
            </a:extLst>
          </p:cNvPr>
          <p:cNvSpPr/>
          <p:nvPr/>
        </p:nvSpPr>
        <p:spPr>
          <a:xfrm>
            <a:off x="4110402" y="3846132"/>
            <a:ext cx="1919214" cy="682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Selected Test Input File</a:t>
            </a:r>
            <a:endParaRPr lang="ko-KR" altLang="en-US" sz="16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6513AE-81CA-4660-8C5C-2207B49CB738}"/>
              </a:ext>
            </a:extLst>
          </p:cNvPr>
          <p:cNvSpPr/>
          <p:nvPr/>
        </p:nvSpPr>
        <p:spPr>
          <a:xfrm rot="19986018">
            <a:off x="2864364" y="4019585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1. Selection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DC3B3A6-757E-4E59-A160-9F5C57AA9B48}"/>
              </a:ext>
            </a:extLst>
          </p:cNvPr>
          <p:cNvSpPr/>
          <p:nvPr/>
        </p:nvSpPr>
        <p:spPr>
          <a:xfrm>
            <a:off x="6183576" y="3587992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2. Mutation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별: 꼭짓점 7개 41">
            <a:extLst>
              <a:ext uri="{FF2B5EF4-FFF2-40B4-BE49-F238E27FC236}">
                <a16:creationId xmlns:a16="http://schemas.microsoft.com/office/drawing/2014/main" id="{F984CE06-698B-45B4-9E66-8A414A6C8710}"/>
              </a:ext>
            </a:extLst>
          </p:cNvPr>
          <p:cNvSpPr/>
          <p:nvPr/>
        </p:nvSpPr>
        <p:spPr>
          <a:xfrm>
            <a:off x="7439139" y="31689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</a:t>
            </a:r>
            <a:r>
              <a:rPr lang="en-US" altLang="ko-KR" sz="1600" dirty="0" err="1">
                <a:solidFill>
                  <a:schemeClr val="bg1"/>
                </a:solidFill>
              </a:rPr>
              <a:t>File1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B08B5F8C-1506-45CC-BFFE-56E60DFB3F07}"/>
              </a:ext>
            </a:extLst>
          </p:cNvPr>
          <p:cNvSpPr/>
          <p:nvPr/>
        </p:nvSpPr>
        <p:spPr>
          <a:xfrm>
            <a:off x="7591539" y="33213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</a:t>
            </a:r>
            <a:r>
              <a:rPr lang="en-US" altLang="ko-KR" sz="1600" dirty="0" err="1">
                <a:solidFill>
                  <a:schemeClr val="bg1"/>
                </a:solidFill>
              </a:rPr>
              <a:t>File1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별: 꼭짓점 7개 43">
            <a:extLst>
              <a:ext uri="{FF2B5EF4-FFF2-40B4-BE49-F238E27FC236}">
                <a16:creationId xmlns:a16="http://schemas.microsoft.com/office/drawing/2014/main" id="{B05038CD-53EB-4640-9633-FC3FBEEF363F}"/>
              </a:ext>
            </a:extLst>
          </p:cNvPr>
          <p:cNvSpPr/>
          <p:nvPr/>
        </p:nvSpPr>
        <p:spPr>
          <a:xfrm>
            <a:off x="7743939" y="34737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File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F0B62A0-C2F3-4551-81A7-5F0699239A11}"/>
              </a:ext>
            </a:extLst>
          </p:cNvPr>
          <p:cNvSpPr/>
          <p:nvPr/>
        </p:nvSpPr>
        <p:spPr>
          <a:xfrm rot="1953129">
            <a:off x="9180319" y="3763606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3. Target Runs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별: 꼭짓점 6개 7">
            <a:extLst>
              <a:ext uri="{FF2B5EF4-FFF2-40B4-BE49-F238E27FC236}">
                <a16:creationId xmlns:a16="http://schemas.microsoft.com/office/drawing/2014/main" id="{CF616949-CB3B-4A2F-8D1F-5C3B079C952F}"/>
              </a:ext>
            </a:extLst>
          </p:cNvPr>
          <p:cNvSpPr/>
          <p:nvPr/>
        </p:nvSpPr>
        <p:spPr>
          <a:xfrm>
            <a:off x="9904921" y="45290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별: 꼭짓점 6개 50">
            <a:extLst>
              <a:ext uri="{FF2B5EF4-FFF2-40B4-BE49-F238E27FC236}">
                <a16:creationId xmlns:a16="http://schemas.microsoft.com/office/drawing/2014/main" id="{641ED25D-C021-412D-A08E-83494B8025ED}"/>
              </a:ext>
            </a:extLst>
          </p:cNvPr>
          <p:cNvSpPr/>
          <p:nvPr/>
        </p:nvSpPr>
        <p:spPr>
          <a:xfrm>
            <a:off x="10057321" y="46814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2" name="별: 꼭짓점 6개 51">
            <a:extLst>
              <a:ext uri="{FF2B5EF4-FFF2-40B4-BE49-F238E27FC236}">
                <a16:creationId xmlns:a16="http://schemas.microsoft.com/office/drawing/2014/main" id="{287EEFEA-39A7-4B77-A4CD-43EC1939C049}"/>
              </a:ext>
            </a:extLst>
          </p:cNvPr>
          <p:cNvSpPr/>
          <p:nvPr/>
        </p:nvSpPr>
        <p:spPr>
          <a:xfrm>
            <a:off x="10209721" y="48338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C0E1AF43-8237-4A9E-A02B-335A22456DCF}"/>
              </a:ext>
            </a:extLst>
          </p:cNvPr>
          <p:cNvSpPr/>
          <p:nvPr/>
        </p:nvSpPr>
        <p:spPr>
          <a:xfrm rot="10800000">
            <a:off x="5456831" y="5407593"/>
            <a:ext cx="4448087" cy="1054326"/>
          </a:xfrm>
          <a:prstGeom prst="bentUpArrow">
            <a:avLst>
              <a:gd name="adj1" fmla="val 28312"/>
              <a:gd name="adj2" fmla="val 33280"/>
              <a:gd name="adj3" fmla="val 33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CFB2D3-BBBB-4AA4-B65F-A9C9FCDD0936}"/>
              </a:ext>
            </a:extLst>
          </p:cNvPr>
          <p:cNvSpPr txBox="1"/>
          <p:nvPr/>
        </p:nvSpPr>
        <p:spPr>
          <a:xfrm>
            <a:off x="4184289" y="5406908"/>
            <a:ext cx="419946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4. Store or Remove Mutated Test Input Files</a:t>
            </a:r>
            <a:endParaRPr lang="ko-KR" altLang="en-US" dirty="0"/>
          </a:p>
        </p:txBody>
      </p:sp>
      <p:pic>
        <p:nvPicPr>
          <p:cNvPr id="1026" name="Picture 2" descr="Trash can - Free professions and jobs icons">
            <a:extLst>
              <a:ext uri="{FF2B5EF4-FFF2-40B4-BE49-F238E27FC236}">
                <a16:creationId xmlns:a16="http://schemas.microsoft.com/office/drawing/2014/main" id="{E8F084A6-40A2-42EB-A647-02349C9A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25" y="6056614"/>
            <a:ext cx="725423" cy="7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1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8"/>
    </mc:Choice>
    <mc:Fallback xmlns="">
      <p:transition spd="slow" advTm="4757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AA8E5B-2744-464F-A96A-EAED915D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8" y="9858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Loop count</a:t>
            </a: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몇번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실행될 것인지 정하는 입력 바이트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바이트의 값을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바꿔보았을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실행을 보이지만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많이 실행하는지가 다른 경우가 발생하는지 탐지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-9525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Raw Data</a:t>
            </a:r>
          </a:p>
          <a:p>
            <a:pPr marL="184150" lvl="2" indent="0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바이트가 입력의 실행에 거의 영향을 안주는 경우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84150" lvl="2" indent="0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이경우에는 변이하는 것이 의미가 없는 경우가 많음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ACAF40-ECA6-47ED-B5AE-423E1CDA3F1A}"/>
              </a:ext>
            </a:extLst>
          </p:cNvPr>
          <p:cNvGraphicFramePr>
            <a:graphicFrameLocks noGrp="1"/>
          </p:cNvGraphicFramePr>
          <p:nvPr/>
        </p:nvGraphicFramePr>
        <p:xfrm>
          <a:off x="1080208" y="2935045"/>
          <a:ext cx="476125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195">
                  <a:extLst>
                    <a:ext uri="{9D8B030D-6E8A-4147-A177-3AD203B41FA5}">
                      <a16:colId xmlns:a16="http://schemas.microsoft.com/office/drawing/2014/main" val="136700802"/>
                    </a:ext>
                  </a:extLst>
                </a:gridCol>
                <a:gridCol w="4066060">
                  <a:extLst>
                    <a:ext uri="{9D8B030D-6E8A-4147-A177-3AD203B41FA5}">
                      <a16:colId xmlns:a16="http://schemas.microsoft.com/office/drawing/2014/main" val="2748220124"/>
                    </a:ext>
                  </a:extLst>
                </a:gridCol>
              </a:tblGrid>
              <a:tr h="1291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int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main (){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//input = 4 bytes input;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char </a:t>
                      </a:r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= input[1];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for (</a:t>
                      </a:r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= 0; </a:t>
                      </a:r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&lt; </a:t>
                      </a:r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; </a:t>
                      </a:r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++){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 ...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14176"/>
                  </a:ext>
                </a:extLst>
              </a:tr>
            </a:tbl>
          </a:graphicData>
        </a:graphic>
      </p:graphicFrame>
      <p:sp>
        <p:nvSpPr>
          <p:cNvPr id="9" name="제목 2">
            <a:extLst>
              <a:ext uri="{FF2B5EF4-FFF2-40B4-BE49-F238E27FC236}">
                <a16:creationId xmlns:a16="http://schemas.microsoft.com/office/drawing/2014/main" id="{8CD78273-65A9-4013-B6E3-8B87351A4A2C}"/>
              </a:ext>
            </a:extLst>
          </p:cNvPr>
          <p:cNvSpPr txBox="1">
            <a:spLocks/>
          </p:cNvSpPr>
          <p:nvPr/>
        </p:nvSpPr>
        <p:spPr>
          <a:xfrm>
            <a:off x="409384" y="21252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입력 바이트 타입 분류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6BA3E9CB-750D-4C7B-A5CF-B77F86DE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30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74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AA8E5B-2744-464F-A96A-EAED915D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4" y="1041851"/>
            <a:ext cx="10515600" cy="52283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Offset</a:t>
            </a: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입력을 얼마나 사용할 것인가를 결정하는 바이트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offset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값에 따라서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buffe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얼마나 많은 바이트를 복사할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건지를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값 이상이 들어오는 경우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프로그램이 오류가 발생하고 종료되기 때문에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쉽게 감지 가능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6213" lvl="1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7F3C0E-0212-4459-934D-279AFC134D8D}"/>
              </a:ext>
            </a:extLst>
          </p:cNvPr>
          <p:cNvGraphicFramePr>
            <a:graphicFrameLocks noGrp="1"/>
          </p:cNvGraphicFramePr>
          <p:nvPr/>
        </p:nvGraphicFramePr>
        <p:xfrm>
          <a:off x="539033" y="1931939"/>
          <a:ext cx="109280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64">
                  <a:extLst>
                    <a:ext uri="{9D8B030D-6E8A-4147-A177-3AD203B41FA5}">
                      <a16:colId xmlns:a16="http://schemas.microsoft.com/office/drawing/2014/main" val="136700802"/>
                    </a:ext>
                  </a:extLst>
                </a:gridCol>
                <a:gridCol w="10285604">
                  <a:extLst>
                    <a:ext uri="{9D8B030D-6E8A-4147-A177-3AD203B41FA5}">
                      <a16:colId xmlns:a16="http://schemas.microsoft.com/office/drawing/2014/main" val="2748220124"/>
                    </a:ext>
                  </a:extLst>
                </a:gridCol>
              </a:tblGrid>
              <a:tr h="1492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int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main (){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//input = 40 bytes input file;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char </a:t>
                      </a:r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offset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= input[0];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char buffer[400];</a:t>
                      </a:r>
                      <a:endParaRPr lang="en-US" altLang="ko-KR" sz="2400" b="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  if (</a:t>
                      </a:r>
                      <a:r>
                        <a:rPr lang="en-US" altLang="ko-KR" sz="2400" b="0" baseline="0" dirty="0" err="1">
                          <a:solidFill>
                            <a:sysClr val="windowText" lastClr="000000"/>
                          </a:solidFill>
                        </a:rPr>
                        <a:t>fread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(buffer, 1, </a:t>
                      </a:r>
                      <a:r>
                        <a:rPr lang="en-US" altLang="ko-KR" sz="2400" b="0" baseline="0" dirty="0">
                          <a:solidFill>
                            <a:srgbClr val="FF0000"/>
                          </a:solidFill>
                        </a:rPr>
                        <a:t>offset </a:t>
                      </a:r>
                      <a:r>
                        <a:rPr lang="en-US" altLang="ko-KR" sz="2400" b="0" baseline="0" dirty="0">
                          <a:solidFill>
                            <a:schemeClr val="tx1"/>
                          </a:solidFill>
                        </a:rPr>
                        <a:t>, input + 1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) == NULL) {</a:t>
                      </a:r>
                      <a:r>
                        <a:rPr lang="ko-KR" altLang="en-US" sz="240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baseline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14176"/>
                  </a:ext>
                </a:extLst>
              </a:tr>
            </a:tbl>
          </a:graphicData>
        </a:graphic>
      </p:graphicFrame>
      <p:sp>
        <p:nvSpPr>
          <p:cNvPr id="6" name="제목 2">
            <a:extLst>
              <a:ext uri="{FF2B5EF4-FFF2-40B4-BE49-F238E27FC236}">
                <a16:creationId xmlns:a16="http://schemas.microsoft.com/office/drawing/2014/main" id="{35385731-60DB-46AC-ABF5-4A101A16FE92}"/>
              </a:ext>
            </a:extLst>
          </p:cNvPr>
          <p:cNvSpPr txBox="1">
            <a:spLocks/>
          </p:cNvSpPr>
          <p:nvPr/>
        </p:nvSpPr>
        <p:spPr>
          <a:xfrm>
            <a:off x="409384" y="21252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입력 바이트 타입 분류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6C274270-2342-4713-BE27-560BB2B0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31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49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889AB6-BB94-454E-A401-7072D0AB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27" y="10511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데이터 의존성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(data dependency)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분석으로 얻은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바이트에 관한 정보도 사용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(Angora, SP 2018)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6FB61D-A50A-4E53-B202-47634F1A9496}"/>
              </a:ext>
            </a:extLst>
          </p:cNvPr>
          <p:cNvGraphicFramePr>
            <a:graphicFrameLocks noGrp="1"/>
          </p:cNvGraphicFramePr>
          <p:nvPr/>
        </p:nvGraphicFramePr>
        <p:xfrm>
          <a:off x="469162" y="2000934"/>
          <a:ext cx="481307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99">
                  <a:extLst>
                    <a:ext uri="{9D8B030D-6E8A-4147-A177-3AD203B41FA5}">
                      <a16:colId xmlns:a16="http://schemas.microsoft.com/office/drawing/2014/main" val="136700802"/>
                    </a:ext>
                  </a:extLst>
                </a:gridCol>
                <a:gridCol w="4133272">
                  <a:extLst>
                    <a:ext uri="{9D8B030D-6E8A-4147-A177-3AD203B41FA5}">
                      <a16:colId xmlns:a16="http://schemas.microsoft.com/office/drawing/2014/main" val="2748220124"/>
                    </a:ext>
                  </a:extLst>
                </a:gridCol>
              </a:tblGrid>
              <a:tr h="2077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int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main (){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char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input[9];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int a = input[4];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int b = input[5];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if (input[1] == 30) 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(a + b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&gt; 20) 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    return 1;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return 0;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141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0062E1-F9FA-423D-90A5-6A9F77C3CD7F}"/>
              </a:ext>
            </a:extLst>
          </p:cNvPr>
          <p:cNvSpPr txBox="1"/>
          <p:nvPr/>
        </p:nvSpPr>
        <p:spPr>
          <a:xfrm>
            <a:off x="5587586" y="2170750"/>
            <a:ext cx="337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9-byte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길이의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4BAC2-5CC1-436E-BC7B-8B4CE854B072}"/>
              </a:ext>
            </a:extLst>
          </p:cNvPr>
          <p:cNvSpPr txBox="1"/>
          <p:nvPr/>
        </p:nvSpPr>
        <p:spPr>
          <a:xfrm>
            <a:off x="5564874" y="3908611"/>
            <a:ext cx="515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바이트를 특정 색깔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(id)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표지를 하고 실행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E34539-65DC-4695-A2F9-BB4ADCB8DF45}"/>
              </a:ext>
            </a:extLst>
          </p:cNvPr>
          <p:cNvSpPr/>
          <p:nvPr/>
        </p:nvSpPr>
        <p:spPr bwMode="auto">
          <a:xfrm>
            <a:off x="5809129" y="2855259"/>
            <a:ext cx="573741" cy="573741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U Passata" pitchFamily="34" charset="0"/>
              </a:rPr>
              <a:t>0</a:t>
            </a:r>
            <a:endParaRPr kumimoji="0" lang="ko-KR" alt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U Passata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4DF463-E375-46A1-BF44-9F617FA11A4B}"/>
              </a:ext>
            </a:extLst>
          </p:cNvPr>
          <p:cNvSpPr/>
          <p:nvPr/>
        </p:nvSpPr>
        <p:spPr bwMode="auto">
          <a:xfrm>
            <a:off x="6382686" y="2855259"/>
            <a:ext cx="573741" cy="573741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FFC00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FFC000"/>
              </a:solidFill>
              <a:latin typeface="AU Passata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4775F5-E387-43DA-81AD-002414F68256}"/>
              </a:ext>
            </a:extLst>
          </p:cNvPr>
          <p:cNvSpPr/>
          <p:nvPr/>
        </p:nvSpPr>
        <p:spPr bwMode="auto">
          <a:xfrm>
            <a:off x="6976831" y="2855259"/>
            <a:ext cx="573741" cy="573741"/>
          </a:xfrm>
          <a:prstGeom prst="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FFFF0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FFFF00"/>
              </a:solidFill>
              <a:latin typeface="AU Passata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E9A2C-7695-4742-9683-EB16999E1C2F}"/>
              </a:ext>
            </a:extLst>
          </p:cNvPr>
          <p:cNvSpPr/>
          <p:nvPr/>
        </p:nvSpPr>
        <p:spPr bwMode="auto">
          <a:xfrm>
            <a:off x="7550572" y="2855259"/>
            <a:ext cx="573741" cy="573741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00B05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00B050"/>
              </a:solidFill>
              <a:latin typeface="AU Passata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80C425-6969-4612-B369-61DF72A690B0}"/>
              </a:ext>
            </a:extLst>
          </p:cNvPr>
          <p:cNvSpPr/>
          <p:nvPr/>
        </p:nvSpPr>
        <p:spPr bwMode="auto">
          <a:xfrm>
            <a:off x="8124313" y="2855259"/>
            <a:ext cx="573741" cy="573741"/>
          </a:xfrm>
          <a:prstGeom prst="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00B0F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00B0F0"/>
              </a:solidFill>
              <a:latin typeface="AU Passata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0BF920-2147-4F2F-B0CC-D6FF64F8D214}"/>
              </a:ext>
            </a:extLst>
          </p:cNvPr>
          <p:cNvSpPr/>
          <p:nvPr/>
        </p:nvSpPr>
        <p:spPr bwMode="auto">
          <a:xfrm>
            <a:off x="8698054" y="2855259"/>
            <a:ext cx="573741" cy="573741"/>
          </a:xfrm>
          <a:prstGeom prst="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0070C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0070C0"/>
              </a:solidFill>
              <a:latin typeface="AU Passata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34090-02AE-485A-828F-1FA404C35473}"/>
              </a:ext>
            </a:extLst>
          </p:cNvPr>
          <p:cNvSpPr/>
          <p:nvPr/>
        </p:nvSpPr>
        <p:spPr bwMode="auto">
          <a:xfrm>
            <a:off x="9249245" y="2855259"/>
            <a:ext cx="573741" cy="57374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7030A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7030A0"/>
              </a:solidFill>
              <a:latin typeface="AU Passata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64D580-C9DA-41AF-93B4-289F8BC9BFC1}"/>
              </a:ext>
            </a:extLst>
          </p:cNvPr>
          <p:cNvSpPr/>
          <p:nvPr/>
        </p:nvSpPr>
        <p:spPr bwMode="auto">
          <a:xfrm>
            <a:off x="9812400" y="2855259"/>
            <a:ext cx="573741" cy="573741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C0000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C00000"/>
              </a:solidFill>
              <a:latin typeface="AU Passata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C3C80D-8E21-43FB-8013-2176F1A9838D}"/>
              </a:ext>
            </a:extLst>
          </p:cNvPr>
          <p:cNvSpPr/>
          <p:nvPr/>
        </p:nvSpPr>
        <p:spPr bwMode="auto">
          <a:xfrm>
            <a:off x="10386141" y="2855259"/>
            <a:ext cx="573741" cy="573741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chemeClr val="tx1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chemeClr val="tx1"/>
              </a:solidFill>
              <a:latin typeface="AU Passata" pitchFamily="34" charset="0"/>
            </a:endParaRP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4F342FF8-513A-4151-8870-EA23E2984D7B}"/>
              </a:ext>
            </a:extLst>
          </p:cNvPr>
          <p:cNvSpPr txBox="1">
            <a:spLocks/>
          </p:cNvSpPr>
          <p:nvPr/>
        </p:nvSpPr>
        <p:spPr>
          <a:xfrm>
            <a:off x="418715" y="21252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Dynamic taint analysis (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동적 분석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9E0DE7EC-679D-49CE-8078-76498DE9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32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5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889AB6-BB94-454E-A401-7072D0AB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70" y="10791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데이터 의존성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(data dependency)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분석으로 얻은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바이트에 관한 정보도 사용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(Angora, SP 2018)</a:t>
            </a:r>
          </a:p>
          <a:p>
            <a:pPr marL="0" indent="0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6FB61D-A50A-4E53-B202-47634F1A9496}"/>
              </a:ext>
            </a:extLst>
          </p:cNvPr>
          <p:cNvGraphicFramePr>
            <a:graphicFrameLocks noGrp="1"/>
          </p:cNvGraphicFramePr>
          <p:nvPr/>
        </p:nvGraphicFramePr>
        <p:xfrm>
          <a:off x="487824" y="2000934"/>
          <a:ext cx="481307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99">
                  <a:extLst>
                    <a:ext uri="{9D8B030D-6E8A-4147-A177-3AD203B41FA5}">
                      <a16:colId xmlns:a16="http://schemas.microsoft.com/office/drawing/2014/main" val="136700802"/>
                    </a:ext>
                  </a:extLst>
                </a:gridCol>
                <a:gridCol w="4133272">
                  <a:extLst>
                    <a:ext uri="{9D8B030D-6E8A-4147-A177-3AD203B41FA5}">
                      <a16:colId xmlns:a16="http://schemas.microsoft.com/office/drawing/2014/main" val="2748220124"/>
                    </a:ext>
                  </a:extLst>
                </a:gridCol>
              </a:tblGrid>
              <a:tr h="2077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</a:rPr>
                        <a:t>int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main (){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char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input[9];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2400" b="0" dirty="0">
                          <a:solidFill>
                            <a:srgbClr val="00B0F0"/>
                          </a:solidFill>
                        </a:rPr>
                        <a:t>int a = input[4];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2400" b="0" dirty="0">
                          <a:solidFill>
                            <a:srgbClr val="0070C0"/>
                          </a:solidFill>
                        </a:rPr>
                        <a:t>int b = input[5];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if (</a:t>
                      </a:r>
                      <a:r>
                        <a:rPr lang="en-US" altLang="ko-KR" sz="2400" b="0" dirty="0">
                          <a:solidFill>
                            <a:srgbClr val="FFC000"/>
                          </a:solidFill>
                        </a:rPr>
                        <a:t>input[1] 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== 30) 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2400" b="0" dirty="0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2400" b="0" dirty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ko-KR" altLang="en-US" sz="2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&gt; 20) {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    …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  …</a:t>
                      </a: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1417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68DC355-1BC9-43E0-BC9C-78E9573AA540}"/>
              </a:ext>
            </a:extLst>
          </p:cNvPr>
          <p:cNvSpPr/>
          <p:nvPr/>
        </p:nvSpPr>
        <p:spPr bwMode="auto">
          <a:xfrm>
            <a:off x="5690017" y="2156011"/>
            <a:ext cx="573741" cy="573741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U Passata" pitchFamily="34" charset="0"/>
              </a:rPr>
              <a:t>0</a:t>
            </a:r>
            <a:endParaRPr kumimoji="0" lang="ko-KR" alt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2B0C81-7BE6-4030-9537-5B7F7060FD17}"/>
              </a:ext>
            </a:extLst>
          </p:cNvPr>
          <p:cNvSpPr/>
          <p:nvPr/>
        </p:nvSpPr>
        <p:spPr bwMode="auto">
          <a:xfrm>
            <a:off x="6263574" y="2156011"/>
            <a:ext cx="573741" cy="573741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FFC00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FFC000"/>
              </a:solidFill>
              <a:latin typeface="AU Passata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6124AF-D5E9-422B-B451-135FCC271BB3}"/>
              </a:ext>
            </a:extLst>
          </p:cNvPr>
          <p:cNvSpPr/>
          <p:nvPr/>
        </p:nvSpPr>
        <p:spPr bwMode="auto">
          <a:xfrm>
            <a:off x="6857719" y="2156011"/>
            <a:ext cx="573741" cy="573741"/>
          </a:xfrm>
          <a:prstGeom prst="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FFFF0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FFFF00"/>
              </a:solidFill>
              <a:latin typeface="AU Passata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4B934A-1416-416F-AC71-97C8FF930DDD}"/>
              </a:ext>
            </a:extLst>
          </p:cNvPr>
          <p:cNvSpPr/>
          <p:nvPr/>
        </p:nvSpPr>
        <p:spPr bwMode="auto">
          <a:xfrm>
            <a:off x="7431460" y="2156011"/>
            <a:ext cx="573741" cy="573741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00B05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00B050"/>
              </a:solidFill>
              <a:latin typeface="AU Passata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15DA4D-DD0D-45F2-B813-C92CC057EDA7}"/>
              </a:ext>
            </a:extLst>
          </p:cNvPr>
          <p:cNvSpPr/>
          <p:nvPr/>
        </p:nvSpPr>
        <p:spPr bwMode="auto">
          <a:xfrm>
            <a:off x="8005201" y="2156011"/>
            <a:ext cx="573741" cy="573741"/>
          </a:xfrm>
          <a:prstGeom prst="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00B0F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00B0F0"/>
              </a:solidFill>
              <a:latin typeface="AU Passata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E4FF2A-1A2D-438E-B4FC-1E562E02B92A}"/>
              </a:ext>
            </a:extLst>
          </p:cNvPr>
          <p:cNvSpPr/>
          <p:nvPr/>
        </p:nvSpPr>
        <p:spPr bwMode="auto">
          <a:xfrm>
            <a:off x="8578942" y="2156011"/>
            <a:ext cx="573741" cy="573741"/>
          </a:xfrm>
          <a:prstGeom prst="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0070C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0070C0"/>
              </a:solidFill>
              <a:latin typeface="AU Passata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B3A8DD-383A-4C5D-85A1-5AE467941F5E}"/>
              </a:ext>
            </a:extLst>
          </p:cNvPr>
          <p:cNvSpPr/>
          <p:nvPr/>
        </p:nvSpPr>
        <p:spPr bwMode="auto">
          <a:xfrm>
            <a:off x="9130133" y="2156011"/>
            <a:ext cx="573741" cy="57374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7030A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7030A0"/>
              </a:solidFill>
              <a:latin typeface="AU Passata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FAF3D0-5106-457C-98E9-74C84F700E71}"/>
              </a:ext>
            </a:extLst>
          </p:cNvPr>
          <p:cNvSpPr/>
          <p:nvPr/>
        </p:nvSpPr>
        <p:spPr bwMode="auto">
          <a:xfrm>
            <a:off x="9693288" y="2156011"/>
            <a:ext cx="573741" cy="573741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rgbClr val="C00000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rgbClr val="C00000"/>
              </a:solidFill>
              <a:latin typeface="AU Passata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4F9355-BE68-47EA-A628-4D37083487BE}"/>
              </a:ext>
            </a:extLst>
          </p:cNvPr>
          <p:cNvSpPr/>
          <p:nvPr/>
        </p:nvSpPr>
        <p:spPr bwMode="auto">
          <a:xfrm>
            <a:off x="10267029" y="2156011"/>
            <a:ext cx="573741" cy="573741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600" dirty="0">
                <a:solidFill>
                  <a:schemeClr val="tx1"/>
                </a:solidFill>
                <a:latin typeface="AU Passata" pitchFamily="34" charset="0"/>
              </a:rPr>
              <a:t>0</a:t>
            </a:r>
            <a:endParaRPr lang="ko-KR" altLang="en-US" sz="3600" dirty="0">
              <a:solidFill>
                <a:schemeClr val="tx1"/>
              </a:solidFill>
              <a:latin typeface="AU Passat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B1F64-94E2-4CDE-BC09-265FD418F1E6}"/>
              </a:ext>
            </a:extLst>
          </p:cNvPr>
          <p:cNvSpPr txBox="1"/>
          <p:nvPr/>
        </p:nvSpPr>
        <p:spPr>
          <a:xfrm>
            <a:off x="5358071" y="2828443"/>
            <a:ext cx="6669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하늘색 </a:t>
            </a:r>
            <a:r>
              <a:rPr lang="en-US" altLang="ko-KR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바이트 값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사용하므로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하늘색으로 표지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남색 </a:t>
            </a:r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바이트 값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사용하므로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남색으로 표지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줄의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문이 </a:t>
            </a:r>
            <a:r>
              <a:rPr lang="ko-KR" altLang="en-US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주황색 </a:t>
            </a:r>
            <a:r>
              <a:rPr lang="en-US" altLang="ko-KR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바이트 값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사용하므로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주황색으로 표지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줄의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문이 </a:t>
            </a:r>
            <a:r>
              <a:rPr lang="ko-KR" altLang="en-US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하늘색 </a:t>
            </a:r>
            <a:r>
              <a:rPr lang="en-US" altLang="ko-KR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남색 </a:t>
            </a:r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값을 사용하므로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두가지 색으로 표지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계속해서 반복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분기가 어떤 바이트를 참조하는지 알아내어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분기를 빠르게 달성할 수 있음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줄의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달성하기 위해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바이트를 집중적으로 변이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61B75DCC-A4DD-4A44-89B2-2793A5428346}"/>
              </a:ext>
            </a:extLst>
          </p:cNvPr>
          <p:cNvSpPr txBox="1">
            <a:spLocks/>
          </p:cNvSpPr>
          <p:nvPr/>
        </p:nvSpPr>
        <p:spPr>
          <a:xfrm>
            <a:off x="409384" y="21252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Dynamic taint analysis (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동적 분석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3C419FE4-971E-4C06-BEA7-B4A7A73D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33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28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27A97-7DA1-49CE-A641-1FF8ECDE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1B824-0271-4D2B-B70B-3DABACC8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B3A6D-E2EB-4401-BD18-39DAAA9B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17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2">
            <a:extLst>
              <a:ext uri="{FF2B5EF4-FFF2-40B4-BE49-F238E27FC236}">
                <a16:creationId xmlns:a16="http://schemas.microsoft.com/office/drawing/2014/main" id="{EC59DC4B-CA26-4AFA-9283-F59BBC2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0674E-9C1E-49A2-899A-8B7193C551C3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2024-05-14</a:t>
            </a:fld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7B487-5B93-43F0-A266-F3133ED52E13}"/>
              </a:ext>
            </a:extLst>
          </p:cNvPr>
          <p:cNvSpPr txBox="1"/>
          <p:nvPr/>
        </p:nvSpPr>
        <p:spPr>
          <a:xfrm>
            <a:off x="81659" y="825621"/>
            <a:ext cx="5959603" cy="6139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 </a:t>
            </a:r>
            <a:r>
              <a:rPr kumimoji="0" lang="ko-KR" alt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 최신 연구</a:t>
            </a:r>
            <a:endParaRPr kumimoji="0" lang="en-US" altLang="ko-KR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광대한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심볼릭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경로 공간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(symbolic path space)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안에서 중복되는 탐색을 최소화하며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marR="0" lvl="2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조립식 동적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심볼릭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테스팅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 </a:t>
            </a: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탐색 공간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(search space)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을 살펴보기보다 특정한 코드 영역을 집중하여 탐색하고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marR="0" lvl="2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목표지향적 탐색 알고리즘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", </a:t>
            </a: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동적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심볼릭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테스팅 기술의 한계를 탐색 기반 테스팅 기술과 결합하여 극복하는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marR="0" lvl="2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"Concolic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테스팅과 탐색 기반 테스팅 기술을 혼합 적용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 </a:t>
            </a: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분산 시스템을 활용한 동적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심볼릭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테스팅의 속도를 향상하기 위한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marR="0" lvl="2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분산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ABEC8-F587-4064-9AD9-2FF047ADD949}"/>
              </a:ext>
            </a:extLst>
          </p:cNvPr>
          <p:cNvSpPr txBox="1"/>
          <p:nvPr/>
        </p:nvSpPr>
        <p:spPr>
          <a:xfrm>
            <a:off x="5966323" y="801289"/>
            <a:ext cx="6127041" cy="526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Fuzzing </a:t>
            </a:r>
            <a:r>
              <a:rPr kumimoji="0" lang="ko-KR" alt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최신 연구 </a:t>
            </a:r>
            <a:endParaRPr kumimoji="0" lang="en-US" altLang="ko-KR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GREYONE: Data Flow Sensitive Fuzzing (USENIX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Security2020)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Fuzzing Symbolic Expressions (ICSE 2021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IntelliGen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: Automatic Driver Synthesis for Fuzz Testing (ICSE 2021 SEIP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The Use of Likely Invariants as Feedback for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Fuzzers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(USENIX Security2021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Constraint-guided Directed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Greybox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Fuzzing (USENIX Security2021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POWER: Program Option-Aware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Fuzzer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for High Bug Detection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Ability (ICST’2022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742950" marR="0" lvl="1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66B0055A-60C1-4ABA-826E-5C284D938065}"/>
              </a:ext>
            </a:extLst>
          </p:cNvPr>
          <p:cNvSpPr txBox="1">
            <a:spLocks/>
          </p:cNvSpPr>
          <p:nvPr/>
        </p:nvSpPr>
        <p:spPr>
          <a:xfrm>
            <a:off x="409384" y="221860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관련 연구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2C03C480-9A5D-4A3E-BFF6-EEA2C83B26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cs typeface="Calibri" pitchFamily="34" charset="0"/>
              </a:rPr>
              <a:pPr/>
              <a:t>35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04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내용 개체 틀 5"/>
          <p:cNvSpPr>
            <a:spLocks noGrp="1"/>
          </p:cNvSpPr>
          <p:nvPr>
            <p:ph idx="1"/>
          </p:nvPr>
        </p:nvSpPr>
        <p:spPr>
          <a:xfrm>
            <a:off x="1261493" y="1040074"/>
            <a:ext cx="9836435" cy="52149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⦁ 첫번째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TC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생성이 매우 중요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탐색하는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search space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크게 변동됨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심지어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crash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유닛 후속 테스팅 진행이 불가능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0674E-9C1E-49A2-899A-8B7193C551C3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2024-05-14</a:t>
            </a:fld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9B2B768F-331C-433D-AC35-0D2C61CA4F3B}"/>
              </a:ext>
            </a:extLst>
          </p:cNvPr>
          <p:cNvSpPr txBox="1">
            <a:spLocks/>
          </p:cNvSpPr>
          <p:nvPr/>
        </p:nvSpPr>
        <p:spPr>
          <a:xfrm>
            <a:off x="1799803" y="3021560"/>
            <a:ext cx="3501057" cy="217512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20" tIns="60960" rIns="121920" bIns="60960" rtlCol="0">
            <a:noAutofit/>
          </a:bodyPr>
          <a:lstStyle/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// Symbolic input: a, b, c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void f(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a,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b,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c) {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if (a == 1)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 if (b == 2)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   if (c == a + b)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     Error();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C57F24-273D-44E4-9486-D23D61C40420}"/>
              </a:ext>
            </a:extLst>
          </p:cNvPr>
          <p:cNvGrpSpPr/>
          <p:nvPr/>
        </p:nvGrpSpPr>
        <p:grpSpPr>
          <a:xfrm>
            <a:off x="6316372" y="2923659"/>
            <a:ext cx="1428760" cy="2419779"/>
            <a:chOff x="6316372" y="2923659"/>
            <a:chExt cx="1428760" cy="2419779"/>
          </a:xfrm>
        </p:grpSpPr>
        <p:cxnSp>
          <p:nvCxnSpPr>
            <p:cNvPr id="39" name="직선 연결선 27">
              <a:extLst>
                <a:ext uri="{FF2B5EF4-FFF2-40B4-BE49-F238E27FC236}">
                  <a16:creationId xmlns:a16="http://schemas.microsoft.com/office/drawing/2014/main" id="{D592C260-92C2-41DA-84AF-2F9A7F1F8C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02190" y="3719000"/>
              <a:ext cx="714380" cy="571504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8">
              <a:extLst>
                <a:ext uri="{FF2B5EF4-FFF2-40B4-BE49-F238E27FC236}">
                  <a16:creationId xmlns:a16="http://schemas.microsoft.com/office/drawing/2014/main" id="{AF72BDFF-C97E-4D99-B5D1-5691A890A66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79773" y="4435998"/>
              <a:ext cx="704856" cy="581028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0">
              <a:extLst>
                <a:ext uri="{FF2B5EF4-FFF2-40B4-BE49-F238E27FC236}">
                  <a16:creationId xmlns:a16="http://schemas.microsoft.com/office/drawing/2014/main" id="{982C1F75-46F3-4FE7-9241-A3AABCED40B8}"/>
                </a:ext>
              </a:extLst>
            </p:cNvPr>
            <p:cNvSpPr txBox="1"/>
            <p:nvPr/>
          </p:nvSpPr>
          <p:spPr>
            <a:xfrm>
              <a:off x="6316372" y="5004884"/>
              <a:ext cx="808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(1,2,0)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cxnSp>
          <p:nvCxnSpPr>
            <p:cNvPr id="50" name="직선 연결선 30">
              <a:extLst>
                <a:ext uri="{FF2B5EF4-FFF2-40B4-BE49-F238E27FC236}">
                  <a16:creationId xmlns:a16="http://schemas.microsoft.com/office/drawing/2014/main" id="{D2746295-DE4E-4A2E-932E-2849AAB72641}"/>
                </a:ext>
              </a:extLst>
            </p:cNvPr>
            <p:cNvCxnSpPr/>
            <p:nvPr/>
          </p:nvCxnSpPr>
          <p:spPr>
            <a:xfrm rot="16200000" flipH="1">
              <a:off x="6517304" y="2995097"/>
              <a:ext cx="714380" cy="571504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04BA9E-C0DA-4526-9735-EA6F6B0F65AB}"/>
              </a:ext>
            </a:extLst>
          </p:cNvPr>
          <p:cNvGrpSpPr/>
          <p:nvPr/>
        </p:nvGrpSpPr>
        <p:grpSpPr>
          <a:xfrm>
            <a:off x="5493352" y="2962877"/>
            <a:ext cx="928695" cy="969352"/>
            <a:chOff x="5493352" y="2962877"/>
            <a:chExt cx="928695" cy="969352"/>
          </a:xfrm>
        </p:grpSpPr>
        <p:cxnSp>
          <p:nvCxnSpPr>
            <p:cNvPr id="51" name="직선 연결선 20">
              <a:extLst>
                <a:ext uri="{FF2B5EF4-FFF2-40B4-BE49-F238E27FC236}">
                  <a16:creationId xmlns:a16="http://schemas.microsoft.com/office/drawing/2014/main" id="{BE0B9323-8581-4735-9ACF-4802737BD549}"/>
                </a:ext>
              </a:extLst>
            </p:cNvPr>
            <p:cNvCxnSpPr/>
            <p:nvPr/>
          </p:nvCxnSpPr>
          <p:spPr>
            <a:xfrm rot="5400000">
              <a:off x="5814824" y="2998595"/>
              <a:ext cx="642942" cy="571505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33F0D882-D45A-49EA-B269-30D439569088}"/>
                </a:ext>
              </a:extLst>
            </p:cNvPr>
            <p:cNvSpPr txBox="1"/>
            <p:nvPr/>
          </p:nvSpPr>
          <p:spPr>
            <a:xfrm>
              <a:off x="5493352" y="3593675"/>
              <a:ext cx="7825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(0,0,0)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C62D72-C935-47FD-9D7D-1EF12B20A573}"/>
              </a:ext>
            </a:extLst>
          </p:cNvPr>
          <p:cNvGrpSpPr/>
          <p:nvPr/>
        </p:nvGrpSpPr>
        <p:grpSpPr>
          <a:xfrm>
            <a:off x="5598021" y="2991647"/>
            <a:ext cx="1428760" cy="1695877"/>
            <a:chOff x="5598021" y="2991647"/>
            <a:chExt cx="1428760" cy="1695877"/>
          </a:xfrm>
        </p:grpSpPr>
        <p:cxnSp>
          <p:nvCxnSpPr>
            <p:cNvPr id="53" name="직선 연결선 23">
              <a:extLst>
                <a:ext uri="{FF2B5EF4-FFF2-40B4-BE49-F238E27FC236}">
                  <a16:creationId xmlns:a16="http://schemas.microsoft.com/office/drawing/2014/main" id="{9541B666-E9DA-4F94-828F-09D81E7F632F}"/>
                </a:ext>
              </a:extLst>
            </p:cNvPr>
            <p:cNvCxnSpPr/>
            <p:nvPr/>
          </p:nvCxnSpPr>
          <p:spPr>
            <a:xfrm rot="16200000" flipH="1">
              <a:off x="6383839" y="3063085"/>
              <a:ext cx="714380" cy="571504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24">
              <a:extLst>
                <a:ext uri="{FF2B5EF4-FFF2-40B4-BE49-F238E27FC236}">
                  <a16:creationId xmlns:a16="http://schemas.microsoft.com/office/drawing/2014/main" id="{25A769D2-E123-444C-B516-3D2E1781A360}"/>
                </a:ext>
              </a:extLst>
            </p:cNvPr>
            <p:cNvCxnSpPr/>
            <p:nvPr/>
          </p:nvCxnSpPr>
          <p:spPr>
            <a:xfrm rot="5400000" flipH="1" flipV="1">
              <a:off x="6361422" y="3780084"/>
              <a:ext cx="704856" cy="581028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1">
              <a:extLst>
                <a:ext uri="{FF2B5EF4-FFF2-40B4-BE49-F238E27FC236}">
                  <a16:creationId xmlns:a16="http://schemas.microsoft.com/office/drawing/2014/main" id="{AA5EF289-C922-4ADB-9763-96C8D4836991}"/>
                </a:ext>
              </a:extLst>
            </p:cNvPr>
            <p:cNvSpPr txBox="1"/>
            <p:nvPr/>
          </p:nvSpPr>
          <p:spPr>
            <a:xfrm>
              <a:off x="5598021" y="4348970"/>
              <a:ext cx="808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(1,0,0)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57" name="TextBox 53">
            <a:extLst>
              <a:ext uri="{FF2B5EF4-FFF2-40B4-BE49-F238E27FC236}">
                <a16:creationId xmlns:a16="http://schemas.microsoft.com/office/drawing/2014/main" id="{B016CB2B-458E-4D1B-9D72-FA71AFBCE61B}"/>
              </a:ext>
            </a:extLst>
          </p:cNvPr>
          <p:cNvSpPr txBox="1"/>
          <p:nvPr/>
        </p:nvSpPr>
        <p:spPr>
          <a:xfrm>
            <a:off x="5443967" y="308553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a!=1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8" name="TextBox 54">
            <a:extLst>
              <a:ext uri="{FF2B5EF4-FFF2-40B4-BE49-F238E27FC236}">
                <a16:creationId xmlns:a16="http://schemas.microsoft.com/office/drawing/2014/main" id="{612A9767-6C36-4E25-A010-DF8AB371E101}"/>
              </a:ext>
            </a:extLst>
          </p:cNvPr>
          <p:cNvSpPr txBox="1"/>
          <p:nvPr/>
        </p:nvSpPr>
        <p:spPr>
          <a:xfrm>
            <a:off x="5908380" y="389593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b!=2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CF4298-606C-46C0-B74B-5685C9252090}"/>
              </a:ext>
            </a:extLst>
          </p:cNvPr>
          <p:cNvGrpSpPr/>
          <p:nvPr/>
        </p:nvGrpSpPr>
        <p:grpSpPr>
          <a:xfrm>
            <a:off x="6682477" y="2915051"/>
            <a:ext cx="2246851" cy="2517349"/>
            <a:chOff x="6682477" y="2915051"/>
            <a:chExt cx="2246851" cy="2517349"/>
          </a:xfrm>
        </p:grpSpPr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024B4705-500D-4BDB-8151-3966749E6700}"/>
                </a:ext>
              </a:extLst>
            </p:cNvPr>
            <p:cNvSpPr txBox="1"/>
            <p:nvPr/>
          </p:nvSpPr>
          <p:spPr>
            <a:xfrm>
              <a:off x="8121094" y="5093846"/>
              <a:ext cx="80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(1,2,3)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cxnSp>
          <p:nvCxnSpPr>
            <p:cNvPr id="59" name="직선 연결선 32">
              <a:extLst>
                <a:ext uri="{FF2B5EF4-FFF2-40B4-BE49-F238E27FC236}">
                  <a16:creationId xmlns:a16="http://schemas.microsoft.com/office/drawing/2014/main" id="{A81B5B59-6A35-4B54-B98A-21721314BF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63401" y="3134127"/>
              <a:ext cx="2295541" cy="1857389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7">
            <a:extLst>
              <a:ext uri="{FF2B5EF4-FFF2-40B4-BE49-F238E27FC236}">
                <a16:creationId xmlns:a16="http://schemas.microsoft.com/office/drawing/2014/main" id="{DBF93943-4203-4EDE-92A4-472F96912DE1}"/>
              </a:ext>
            </a:extLst>
          </p:cNvPr>
          <p:cNvSpPr txBox="1"/>
          <p:nvPr/>
        </p:nvSpPr>
        <p:spPr>
          <a:xfrm>
            <a:off x="8243604" y="4507615"/>
            <a:ext cx="126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c==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a+b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61" name="그룹 4">
            <a:extLst>
              <a:ext uri="{FF2B5EF4-FFF2-40B4-BE49-F238E27FC236}">
                <a16:creationId xmlns:a16="http://schemas.microsoft.com/office/drawing/2014/main" id="{A2F0AF27-05AC-44D3-98EB-A380B434A795}"/>
              </a:ext>
            </a:extLst>
          </p:cNvPr>
          <p:cNvGrpSpPr/>
          <p:nvPr/>
        </p:nvGrpSpPr>
        <p:grpSpPr>
          <a:xfrm>
            <a:off x="5933918" y="2915044"/>
            <a:ext cx="2316499" cy="2143140"/>
            <a:chOff x="876435" y="4357694"/>
            <a:chExt cx="2316499" cy="2143140"/>
          </a:xfrm>
        </p:grpSpPr>
        <p:cxnSp>
          <p:nvCxnSpPr>
            <p:cNvPr id="62" name="직선 연결선 7">
              <a:extLst>
                <a:ext uri="{FF2B5EF4-FFF2-40B4-BE49-F238E27FC236}">
                  <a16:creationId xmlns:a16="http://schemas.microsoft.com/office/drawing/2014/main" id="{C3629E1B-01FD-4D18-8430-3FCD15B6FC9A}"/>
                </a:ext>
              </a:extLst>
            </p:cNvPr>
            <p:cNvCxnSpPr/>
            <p:nvPr/>
          </p:nvCxnSpPr>
          <p:spPr>
            <a:xfrm rot="5400000">
              <a:off x="804997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8">
              <a:extLst>
                <a:ext uri="{FF2B5EF4-FFF2-40B4-BE49-F238E27FC236}">
                  <a16:creationId xmlns:a16="http://schemas.microsoft.com/office/drawing/2014/main" id="{46C14FC6-FA71-4355-9B70-DC84F9CB2379}"/>
                </a:ext>
              </a:extLst>
            </p:cNvPr>
            <p:cNvCxnSpPr/>
            <p:nvPr/>
          </p:nvCxnSpPr>
          <p:spPr>
            <a:xfrm rot="16200000" flipH="1">
              <a:off x="1376501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11">
              <a:extLst>
                <a:ext uri="{FF2B5EF4-FFF2-40B4-BE49-F238E27FC236}">
                  <a16:creationId xmlns:a16="http://schemas.microsoft.com/office/drawing/2014/main" id="{CEDD1809-4AF6-4AED-BBB4-6FBD0872BBFB}"/>
                </a:ext>
              </a:extLst>
            </p:cNvPr>
            <p:cNvCxnSpPr/>
            <p:nvPr/>
          </p:nvCxnSpPr>
          <p:spPr>
            <a:xfrm rot="5400000">
              <a:off x="1406984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12">
              <a:extLst>
                <a:ext uri="{FF2B5EF4-FFF2-40B4-BE49-F238E27FC236}">
                  <a16:creationId xmlns:a16="http://schemas.microsoft.com/office/drawing/2014/main" id="{C082349B-1BF9-45EE-9BD6-C0613FC8A6A3}"/>
                </a:ext>
              </a:extLst>
            </p:cNvPr>
            <p:cNvCxnSpPr/>
            <p:nvPr/>
          </p:nvCxnSpPr>
          <p:spPr>
            <a:xfrm rot="16200000" flipH="1">
              <a:off x="1978488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15">
              <a:extLst>
                <a:ext uri="{FF2B5EF4-FFF2-40B4-BE49-F238E27FC236}">
                  <a16:creationId xmlns:a16="http://schemas.microsoft.com/office/drawing/2014/main" id="{17E86B68-F665-44A0-8D49-E57F37151FD9}"/>
                </a:ext>
              </a:extLst>
            </p:cNvPr>
            <p:cNvCxnSpPr/>
            <p:nvPr/>
          </p:nvCxnSpPr>
          <p:spPr>
            <a:xfrm rot="5400000">
              <a:off x="1978488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16">
              <a:extLst>
                <a:ext uri="{FF2B5EF4-FFF2-40B4-BE49-F238E27FC236}">
                  <a16:creationId xmlns:a16="http://schemas.microsoft.com/office/drawing/2014/main" id="{C267EE04-4BB1-4F92-B9F0-044F298DDD61}"/>
                </a:ext>
              </a:extLst>
            </p:cNvPr>
            <p:cNvCxnSpPr/>
            <p:nvPr/>
          </p:nvCxnSpPr>
          <p:spPr>
            <a:xfrm rot="16200000" flipH="1">
              <a:off x="2549992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55">
            <a:extLst>
              <a:ext uri="{FF2B5EF4-FFF2-40B4-BE49-F238E27FC236}">
                <a16:creationId xmlns:a16="http://schemas.microsoft.com/office/drawing/2014/main" id="{DA79D5C6-1E4F-4AFD-A558-8EEDECFAD781}"/>
              </a:ext>
            </a:extLst>
          </p:cNvPr>
          <p:cNvSpPr txBox="1"/>
          <p:nvPr/>
        </p:nvSpPr>
        <p:spPr>
          <a:xfrm>
            <a:off x="7060012" y="3069442"/>
            <a:ext cx="63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a==1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9" name="TextBox 56">
            <a:extLst>
              <a:ext uri="{FF2B5EF4-FFF2-40B4-BE49-F238E27FC236}">
                <a16:creationId xmlns:a16="http://schemas.microsoft.com/office/drawing/2014/main" id="{D2534438-282A-400D-9F3A-9B7B70F6F318}"/>
              </a:ext>
            </a:extLst>
          </p:cNvPr>
          <p:cNvSpPr txBox="1"/>
          <p:nvPr/>
        </p:nvSpPr>
        <p:spPr>
          <a:xfrm>
            <a:off x="6406702" y="463321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c!=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a+b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0" name="TextBox 58">
            <a:extLst>
              <a:ext uri="{FF2B5EF4-FFF2-40B4-BE49-F238E27FC236}">
                <a16:creationId xmlns:a16="http://schemas.microsoft.com/office/drawing/2014/main" id="{C8CF0025-BB19-4289-9EB9-5595D3037863}"/>
              </a:ext>
            </a:extLst>
          </p:cNvPr>
          <p:cNvSpPr txBox="1"/>
          <p:nvPr/>
        </p:nvSpPr>
        <p:spPr>
          <a:xfrm>
            <a:off x="7695931" y="383693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b==2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제목 2">
            <a:extLst>
              <a:ext uri="{FF2B5EF4-FFF2-40B4-BE49-F238E27FC236}">
                <a16:creationId xmlns:a16="http://schemas.microsoft.com/office/drawing/2014/main" id="{59431445-F6EC-4C7E-A3C1-979D5D594514}"/>
              </a:ext>
            </a:extLst>
          </p:cNvPr>
          <p:cNvSpPr txBox="1">
            <a:spLocks/>
          </p:cNvSpPr>
          <p:nvPr/>
        </p:nvSpPr>
        <p:spPr>
          <a:xfrm>
            <a:off x="409384" y="221860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Concolic 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테스팅의 약점 예</a:t>
            </a:r>
          </a:p>
        </p:txBody>
      </p:sp>
      <p:sp>
        <p:nvSpPr>
          <p:cNvPr id="38" name="슬라이드 번호 개체 틀 3">
            <a:extLst>
              <a:ext uri="{FF2B5EF4-FFF2-40B4-BE49-F238E27FC236}">
                <a16:creationId xmlns:a16="http://schemas.microsoft.com/office/drawing/2014/main" id="{C914C812-CEF9-4331-85C5-C598F1EB9327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cs typeface="Calibri" pitchFamily="34" charset="0"/>
              </a:rPr>
              <a:pPr/>
              <a:t>36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내용 개체 틀 5"/>
          <p:cNvSpPr>
            <a:spLocks noGrp="1"/>
          </p:cNvSpPr>
          <p:nvPr>
            <p:ph idx="1"/>
          </p:nvPr>
        </p:nvSpPr>
        <p:spPr>
          <a:xfrm>
            <a:off x="683407" y="1040074"/>
            <a:ext cx="3573304" cy="52149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⦁ 복잡한 조건식을 만족하는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TC    </a:t>
            </a:r>
          </a:p>
          <a:p>
            <a:pPr marL="0" lvl="0" indent="0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생성이 거의 불가능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랜덤하게 변이한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TC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조건을 만족하기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어려움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0674E-9C1E-49A2-899A-8B7193C551C3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2024-05-14</a:t>
            </a:fld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A57C9C-F8A4-41C4-9213-EC4ECB5AC6DB}"/>
              </a:ext>
            </a:extLst>
          </p:cNvPr>
          <p:cNvSpPr txBox="1"/>
          <p:nvPr/>
        </p:nvSpPr>
        <p:spPr>
          <a:xfrm>
            <a:off x="5074605" y="744064"/>
            <a:ext cx="924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Applied AFL++ on unit drivers generated with CROWN2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75EE3C8-E7B8-4E2A-B5FD-D9259A49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14" y="1514910"/>
            <a:ext cx="4750044" cy="461033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EBAA15-4F56-434C-8FB9-C4DF09EDC5BF}"/>
              </a:ext>
            </a:extLst>
          </p:cNvPr>
          <p:cNvSpPr txBox="1"/>
          <p:nvPr/>
        </p:nvSpPr>
        <p:spPr>
          <a:xfrm>
            <a:off x="8305719" y="1699576"/>
            <a:ext cx="32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 hours run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95BA8A-D537-4047-9880-F4D4B8651A54}"/>
              </a:ext>
            </a:extLst>
          </p:cNvPr>
          <p:cNvSpPr txBox="1"/>
          <p:nvPr/>
        </p:nvSpPr>
        <p:spPr>
          <a:xfrm>
            <a:off x="5074605" y="1080671"/>
            <a:ext cx="459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cflow, include_symbol (30 lines)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5FC472-189A-49BF-891D-B24D1C514BB5}"/>
              </a:ext>
            </a:extLst>
          </p:cNvPr>
          <p:cNvSpPr/>
          <p:nvPr/>
        </p:nvSpPr>
        <p:spPr>
          <a:xfrm>
            <a:off x="6167909" y="3007056"/>
            <a:ext cx="1836751" cy="159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12F248-5266-41CD-AE6C-148EF2F4394E}"/>
              </a:ext>
            </a:extLst>
          </p:cNvPr>
          <p:cNvSpPr/>
          <p:nvPr/>
        </p:nvSpPr>
        <p:spPr>
          <a:xfrm>
            <a:off x="6468968" y="5185714"/>
            <a:ext cx="2609120" cy="159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194F45A7-CB77-4232-88F6-20AE8E0C466B}"/>
              </a:ext>
            </a:extLst>
          </p:cNvPr>
          <p:cNvSpPr txBox="1">
            <a:spLocks/>
          </p:cNvSpPr>
          <p:nvPr/>
        </p:nvSpPr>
        <p:spPr>
          <a:xfrm>
            <a:off x="409384" y="221860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의 약점 예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5330C327-7FE8-4EF1-9958-327F93EDA162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cs typeface="Calibri" pitchFamily="34" charset="0"/>
              </a:rPr>
              <a:pPr/>
              <a:t>37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81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CF9C-E7BF-41D1-9786-27FA5480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D5B88-C691-408B-958E-896F3B6C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A1FBB-0BB0-4359-8376-530FFD96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내용 개체 틀 5"/>
          <p:cNvSpPr>
            <a:spLocks noGrp="1"/>
          </p:cNvSpPr>
          <p:nvPr>
            <p:ph idx="1"/>
          </p:nvPr>
        </p:nvSpPr>
        <p:spPr>
          <a:xfrm>
            <a:off x="437754" y="1066763"/>
            <a:ext cx="4197635" cy="52149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⦁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퍼징의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장점인 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빠르고 다양한 테스트 </a:t>
            </a:r>
            <a:r>
              <a:rPr lang="ko-KR" altLang="en-US" sz="20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테스팅의 장점인 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정확한 </a:t>
            </a:r>
            <a:r>
              <a:rPr lang="en-US" altLang="ko-KR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분석 능력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결합하여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효과적인 테스팅 효과 달성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 path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탐색하는 능력이 제한적인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퍼징의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약점 및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 Testing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핵심이지만 속도가 느린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symbolic execution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엔진 상호 보완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75F31-A48C-4DDC-93EC-0D626F327646}"/>
              </a:ext>
            </a:extLst>
          </p:cNvPr>
          <p:cNvSpPr/>
          <p:nvPr/>
        </p:nvSpPr>
        <p:spPr bwMode="auto">
          <a:xfrm>
            <a:off x="274159" y="1066763"/>
            <a:ext cx="4512358" cy="4788000"/>
          </a:xfrm>
          <a:prstGeom prst="rect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NanumSquare" panose="020B0600000101010101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FD10B0-D7E3-4C49-9E66-58E02A08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804" y="3608933"/>
            <a:ext cx="5951203" cy="2568459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66DE473-B6AF-4900-85BD-B6C29515E8AA}"/>
              </a:ext>
            </a:extLst>
          </p:cNvPr>
          <p:cNvSpPr txBox="1">
            <a:spLocks/>
          </p:cNvSpPr>
          <p:nvPr/>
        </p:nvSpPr>
        <p:spPr>
          <a:xfrm>
            <a:off x="4870262" y="1072622"/>
            <a:ext cx="3501057" cy="217512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20" tIns="60960" rIns="121920" bIns="60960" rtlCol="0">
            <a:noAutofit/>
          </a:bodyPr>
          <a:lstStyle/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// Symbolic input: a, b, c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void f(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a,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b,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c) {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if (a == 1)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 if (b == 2)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   if (c == a + b)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     Error();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" name="직선 연결선 27">
            <a:extLst>
              <a:ext uri="{FF2B5EF4-FFF2-40B4-BE49-F238E27FC236}">
                <a16:creationId xmlns:a16="http://schemas.microsoft.com/office/drawing/2014/main" id="{38D98EA0-DF18-4990-9605-8BF7EEB673B9}"/>
              </a:ext>
            </a:extLst>
          </p:cNvPr>
          <p:cNvCxnSpPr/>
          <p:nvPr/>
        </p:nvCxnSpPr>
        <p:spPr>
          <a:xfrm rot="16200000" flipH="1">
            <a:off x="10172649" y="1770062"/>
            <a:ext cx="714380" cy="571504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8">
            <a:extLst>
              <a:ext uri="{FF2B5EF4-FFF2-40B4-BE49-F238E27FC236}">
                <a16:creationId xmlns:a16="http://schemas.microsoft.com/office/drawing/2014/main" id="{C4475B33-9235-4CFD-ADB7-ED9BA4FB4B08}"/>
              </a:ext>
            </a:extLst>
          </p:cNvPr>
          <p:cNvCxnSpPr/>
          <p:nvPr/>
        </p:nvCxnSpPr>
        <p:spPr>
          <a:xfrm rot="5400000" flipH="1" flipV="1">
            <a:off x="10150232" y="2487060"/>
            <a:ext cx="704856" cy="58102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>
            <a:extLst>
              <a:ext uri="{FF2B5EF4-FFF2-40B4-BE49-F238E27FC236}">
                <a16:creationId xmlns:a16="http://schemas.microsoft.com/office/drawing/2014/main" id="{BD7E7557-C535-44D5-A218-AFDDF884A7B5}"/>
              </a:ext>
            </a:extLst>
          </p:cNvPr>
          <p:cNvSpPr txBox="1"/>
          <p:nvPr/>
        </p:nvSpPr>
        <p:spPr>
          <a:xfrm>
            <a:off x="9386831" y="3055946"/>
            <a:ext cx="80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(1,2,0)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22" name="직선 연결선 30">
            <a:extLst>
              <a:ext uri="{FF2B5EF4-FFF2-40B4-BE49-F238E27FC236}">
                <a16:creationId xmlns:a16="http://schemas.microsoft.com/office/drawing/2014/main" id="{96B9A092-3384-4327-9D16-AC95F0B4234F}"/>
              </a:ext>
            </a:extLst>
          </p:cNvPr>
          <p:cNvCxnSpPr/>
          <p:nvPr/>
        </p:nvCxnSpPr>
        <p:spPr>
          <a:xfrm rot="16200000" flipH="1">
            <a:off x="9587763" y="1046159"/>
            <a:ext cx="714380" cy="571504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20">
            <a:extLst>
              <a:ext uri="{FF2B5EF4-FFF2-40B4-BE49-F238E27FC236}">
                <a16:creationId xmlns:a16="http://schemas.microsoft.com/office/drawing/2014/main" id="{FA105E39-8871-4CFB-93F9-6869A4497096}"/>
              </a:ext>
            </a:extLst>
          </p:cNvPr>
          <p:cNvCxnSpPr/>
          <p:nvPr/>
        </p:nvCxnSpPr>
        <p:spPr>
          <a:xfrm rot="5400000">
            <a:off x="8885283" y="1049656"/>
            <a:ext cx="642942" cy="57150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7">
            <a:extLst>
              <a:ext uri="{FF2B5EF4-FFF2-40B4-BE49-F238E27FC236}">
                <a16:creationId xmlns:a16="http://schemas.microsoft.com/office/drawing/2014/main" id="{E1C96E0C-9977-467F-A300-44FA863197A9}"/>
              </a:ext>
            </a:extLst>
          </p:cNvPr>
          <p:cNvSpPr txBox="1"/>
          <p:nvPr/>
        </p:nvSpPr>
        <p:spPr>
          <a:xfrm>
            <a:off x="8563811" y="1644737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(0,0,0)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36" name="직선 연결선 23">
            <a:extLst>
              <a:ext uri="{FF2B5EF4-FFF2-40B4-BE49-F238E27FC236}">
                <a16:creationId xmlns:a16="http://schemas.microsoft.com/office/drawing/2014/main" id="{195D5F97-2DB2-4CB6-B5D7-40B27E8C8BCF}"/>
              </a:ext>
            </a:extLst>
          </p:cNvPr>
          <p:cNvCxnSpPr/>
          <p:nvPr/>
        </p:nvCxnSpPr>
        <p:spPr>
          <a:xfrm rot="16200000" flipH="1">
            <a:off x="9454298" y="1114147"/>
            <a:ext cx="714380" cy="571504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24">
            <a:extLst>
              <a:ext uri="{FF2B5EF4-FFF2-40B4-BE49-F238E27FC236}">
                <a16:creationId xmlns:a16="http://schemas.microsoft.com/office/drawing/2014/main" id="{78791945-F0E6-47E2-971C-5E0B3156A7C9}"/>
              </a:ext>
            </a:extLst>
          </p:cNvPr>
          <p:cNvCxnSpPr/>
          <p:nvPr/>
        </p:nvCxnSpPr>
        <p:spPr>
          <a:xfrm rot="5400000" flipH="1" flipV="1">
            <a:off x="9431881" y="1831146"/>
            <a:ext cx="704856" cy="58102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1">
            <a:extLst>
              <a:ext uri="{FF2B5EF4-FFF2-40B4-BE49-F238E27FC236}">
                <a16:creationId xmlns:a16="http://schemas.microsoft.com/office/drawing/2014/main" id="{97ACF4D1-D7B3-457D-AF32-76387FB3D44B}"/>
              </a:ext>
            </a:extLst>
          </p:cNvPr>
          <p:cNvSpPr txBox="1"/>
          <p:nvPr/>
        </p:nvSpPr>
        <p:spPr>
          <a:xfrm>
            <a:off x="8668480" y="2400032"/>
            <a:ext cx="80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(1,0,0)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8B80F9DB-5811-4413-86AB-38B332D00703}"/>
              </a:ext>
            </a:extLst>
          </p:cNvPr>
          <p:cNvSpPr txBox="1"/>
          <p:nvPr/>
        </p:nvSpPr>
        <p:spPr>
          <a:xfrm>
            <a:off x="11191553" y="3144908"/>
            <a:ext cx="808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(1,2,3)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id="{BB75C62D-6457-43C4-A1AA-7C770FC06F01}"/>
              </a:ext>
            </a:extLst>
          </p:cNvPr>
          <p:cNvSpPr txBox="1"/>
          <p:nvPr/>
        </p:nvSpPr>
        <p:spPr>
          <a:xfrm>
            <a:off x="8514426" y="113659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a!=1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3" name="TextBox 54">
            <a:extLst>
              <a:ext uri="{FF2B5EF4-FFF2-40B4-BE49-F238E27FC236}">
                <a16:creationId xmlns:a16="http://schemas.microsoft.com/office/drawing/2014/main" id="{8D6E70BF-2A39-414C-A73F-0FD45A5048AD}"/>
              </a:ext>
            </a:extLst>
          </p:cNvPr>
          <p:cNvSpPr txBox="1"/>
          <p:nvPr/>
        </p:nvSpPr>
        <p:spPr>
          <a:xfrm>
            <a:off x="8978839" y="194699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b!=2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40" name="직선 연결선 32">
            <a:extLst>
              <a:ext uri="{FF2B5EF4-FFF2-40B4-BE49-F238E27FC236}">
                <a16:creationId xmlns:a16="http://schemas.microsoft.com/office/drawing/2014/main" id="{7F5E34B2-F2CF-48B7-8894-9BF9AFAF01E1}"/>
              </a:ext>
            </a:extLst>
          </p:cNvPr>
          <p:cNvCxnSpPr/>
          <p:nvPr/>
        </p:nvCxnSpPr>
        <p:spPr>
          <a:xfrm rot="16200000" flipH="1">
            <a:off x="9533860" y="1185189"/>
            <a:ext cx="2295541" cy="185738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7">
            <a:extLst>
              <a:ext uri="{FF2B5EF4-FFF2-40B4-BE49-F238E27FC236}">
                <a16:creationId xmlns:a16="http://schemas.microsoft.com/office/drawing/2014/main" id="{C0FCD90C-11A0-4141-952A-912002FA2A26}"/>
              </a:ext>
            </a:extLst>
          </p:cNvPr>
          <p:cNvSpPr txBox="1"/>
          <p:nvPr/>
        </p:nvSpPr>
        <p:spPr>
          <a:xfrm>
            <a:off x="11314063" y="2558677"/>
            <a:ext cx="126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c==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a+b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23" name="그룹 4">
            <a:extLst>
              <a:ext uri="{FF2B5EF4-FFF2-40B4-BE49-F238E27FC236}">
                <a16:creationId xmlns:a16="http://schemas.microsoft.com/office/drawing/2014/main" id="{F330D2DF-1543-478D-99EE-D8F0E0F053E4}"/>
              </a:ext>
            </a:extLst>
          </p:cNvPr>
          <p:cNvGrpSpPr/>
          <p:nvPr/>
        </p:nvGrpSpPr>
        <p:grpSpPr>
          <a:xfrm>
            <a:off x="9004377" y="966112"/>
            <a:ext cx="2316499" cy="2143140"/>
            <a:chOff x="876435" y="4357694"/>
            <a:chExt cx="2316499" cy="2143140"/>
          </a:xfrm>
        </p:grpSpPr>
        <p:cxnSp>
          <p:nvCxnSpPr>
            <p:cNvPr id="24" name="직선 연결선 7">
              <a:extLst>
                <a:ext uri="{FF2B5EF4-FFF2-40B4-BE49-F238E27FC236}">
                  <a16:creationId xmlns:a16="http://schemas.microsoft.com/office/drawing/2014/main" id="{11ED66DE-831A-41ED-AB49-05C85D7BC0E8}"/>
                </a:ext>
              </a:extLst>
            </p:cNvPr>
            <p:cNvCxnSpPr/>
            <p:nvPr/>
          </p:nvCxnSpPr>
          <p:spPr>
            <a:xfrm rot="5400000">
              <a:off x="804997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8">
              <a:extLst>
                <a:ext uri="{FF2B5EF4-FFF2-40B4-BE49-F238E27FC236}">
                  <a16:creationId xmlns:a16="http://schemas.microsoft.com/office/drawing/2014/main" id="{DF714829-9190-4DBA-8ABF-8A322D8CBE93}"/>
                </a:ext>
              </a:extLst>
            </p:cNvPr>
            <p:cNvCxnSpPr/>
            <p:nvPr/>
          </p:nvCxnSpPr>
          <p:spPr>
            <a:xfrm rot="16200000" flipH="1">
              <a:off x="1376501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11">
              <a:extLst>
                <a:ext uri="{FF2B5EF4-FFF2-40B4-BE49-F238E27FC236}">
                  <a16:creationId xmlns:a16="http://schemas.microsoft.com/office/drawing/2014/main" id="{95EADE76-A48A-4A9F-8B36-87A42C50C5F9}"/>
                </a:ext>
              </a:extLst>
            </p:cNvPr>
            <p:cNvCxnSpPr/>
            <p:nvPr/>
          </p:nvCxnSpPr>
          <p:spPr>
            <a:xfrm rot="5400000">
              <a:off x="1406984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12">
              <a:extLst>
                <a:ext uri="{FF2B5EF4-FFF2-40B4-BE49-F238E27FC236}">
                  <a16:creationId xmlns:a16="http://schemas.microsoft.com/office/drawing/2014/main" id="{EE77B408-8B36-42EC-8FEE-D3193BAB2906}"/>
                </a:ext>
              </a:extLst>
            </p:cNvPr>
            <p:cNvCxnSpPr/>
            <p:nvPr/>
          </p:nvCxnSpPr>
          <p:spPr>
            <a:xfrm rot="16200000" flipH="1">
              <a:off x="1978488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15">
              <a:extLst>
                <a:ext uri="{FF2B5EF4-FFF2-40B4-BE49-F238E27FC236}">
                  <a16:creationId xmlns:a16="http://schemas.microsoft.com/office/drawing/2014/main" id="{2C02420E-71BE-4D33-A3CD-E86F416C3BAA}"/>
                </a:ext>
              </a:extLst>
            </p:cNvPr>
            <p:cNvCxnSpPr/>
            <p:nvPr/>
          </p:nvCxnSpPr>
          <p:spPr>
            <a:xfrm rot="5400000">
              <a:off x="1978488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16">
              <a:extLst>
                <a:ext uri="{FF2B5EF4-FFF2-40B4-BE49-F238E27FC236}">
                  <a16:creationId xmlns:a16="http://schemas.microsoft.com/office/drawing/2014/main" id="{5AC0451E-8BC9-4210-874B-D62697488F85}"/>
                </a:ext>
              </a:extLst>
            </p:cNvPr>
            <p:cNvCxnSpPr/>
            <p:nvPr/>
          </p:nvCxnSpPr>
          <p:spPr>
            <a:xfrm rot="16200000" flipH="1">
              <a:off x="2549992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55">
            <a:extLst>
              <a:ext uri="{FF2B5EF4-FFF2-40B4-BE49-F238E27FC236}">
                <a16:creationId xmlns:a16="http://schemas.microsoft.com/office/drawing/2014/main" id="{852F80DF-8897-4DE3-9D0B-CACC96A570E6}"/>
              </a:ext>
            </a:extLst>
          </p:cNvPr>
          <p:cNvSpPr txBox="1"/>
          <p:nvPr/>
        </p:nvSpPr>
        <p:spPr>
          <a:xfrm>
            <a:off x="10130471" y="112050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a==1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5" name="TextBox 56">
            <a:extLst>
              <a:ext uri="{FF2B5EF4-FFF2-40B4-BE49-F238E27FC236}">
                <a16:creationId xmlns:a16="http://schemas.microsoft.com/office/drawing/2014/main" id="{1FFE264D-BD70-45B1-B790-1C8A9C663894}"/>
              </a:ext>
            </a:extLst>
          </p:cNvPr>
          <p:cNvSpPr txBox="1"/>
          <p:nvPr/>
        </p:nvSpPr>
        <p:spPr>
          <a:xfrm>
            <a:off x="9477161" y="268428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c!=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a+b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7" name="TextBox 58">
            <a:extLst>
              <a:ext uri="{FF2B5EF4-FFF2-40B4-BE49-F238E27FC236}">
                <a16:creationId xmlns:a16="http://schemas.microsoft.com/office/drawing/2014/main" id="{F5EDAA26-F81B-4893-8EA7-A93B36A0D030}"/>
              </a:ext>
            </a:extLst>
          </p:cNvPr>
          <p:cNvSpPr txBox="1"/>
          <p:nvPr/>
        </p:nvSpPr>
        <p:spPr>
          <a:xfrm>
            <a:off x="10766390" y="188799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b==2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5" name="제목 2">
            <a:extLst>
              <a:ext uri="{FF2B5EF4-FFF2-40B4-BE49-F238E27FC236}">
                <a16:creationId xmlns:a16="http://schemas.microsoft.com/office/drawing/2014/main" id="{B161FE97-CA49-4C38-8B44-E706E09F1537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Concolic vs. Fuzzing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9" name="슬라이드 번호 개체 틀 3">
            <a:extLst>
              <a:ext uri="{FF2B5EF4-FFF2-40B4-BE49-F238E27FC236}">
                <a16:creationId xmlns:a16="http://schemas.microsoft.com/office/drawing/2014/main" id="{BA4DF2B4-0D45-426B-9BF3-8E1340B79189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cs typeface="Calibri" pitchFamily="34" charset="0"/>
              </a:rPr>
              <a:pPr/>
              <a:t>39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6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241795" y="1264085"/>
            <a:ext cx="532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Which test input file to select to mutate? 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80386"/>
              </p:ext>
            </p:extLst>
          </p:nvPr>
        </p:nvGraphicFramePr>
        <p:xfrm>
          <a:off x="1125648" y="3498179"/>
          <a:ext cx="9940704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4920">
                  <a:extLst>
                    <a:ext uri="{9D8B030D-6E8A-4147-A177-3AD203B41FA5}">
                      <a16:colId xmlns:a16="http://schemas.microsoft.com/office/drawing/2014/main" val="1094972603"/>
                    </a:ext>
                  </a:extLst>
                </a:gridCol>
                <a:gridCol w="7135784">
                  <a:extLst>
                    <a:ext uri="{9D8B030D-6E8A-4147-A177-3AD203B41FA5}">
                      <a16:colId xmlns:a16="http://schemas.microsoft.com/office/drawing/2014/main" val="141040744"/>
                    </a:ext>
                  </a:extLst>
                </a:gridCol>
              </a:tblGrid>
              <a:tr h="337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Heuristic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7819"/>
                  </a:ext>
                </a:extLst>
              </a:tr>
              <a:tr h="206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AFL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whose execution time and length are short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ignored)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03183"/>
                  </a:ext>
                </a:extLst>
              </a:tr>
              <a:tr h="24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FairFuzz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(ASE 2018),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Vuzzer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(NDSS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2017)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such that those test inputs covers hardly covered branches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a little bit used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43835"/>
                  </a:ext>
                </a:extLst>
              </a:tr>
              <a:tr h="181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CollAFL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2018), Angora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that cover many branches whose branch condition statements are executed but these branches are rarely covered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a little bit used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39253"/>
                  </a:ext>
                </a:extLst>
              </a:tr>
            </a:tbl>
          </a:graphicData>
        </a:graphic>
      </p:graphicFrame>
      <p:sp>
        <p:nvSpPr>
          <p:cNvPr id="9" name="제목 2">
            <a:extLst>
              <a:ext uri="{FF2B5EF4-FFF2-40B4-BE49-F238E27FC236}">
                <a16:creationId xmlns:a16="http://schemas.microsoft.com/office/drawing/2014/main" id="{D2CE4C5C-578B-4446-9257-21010F3C27C7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#1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CF316D06-4F90-42AF-83C2-1932F065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4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DDD04-A09E-4373-8B1C-B3E5A170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87" y="960109"/>
            <a:ext cx="5984104" cy="24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34"/>
    </mc:Choice>
    <mc:Fallback xmlns="">
      <p:transition spd="slow" advTm="59234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0BF122F-14F4-46FD-A391-E5833176BBE4}"/>
              </a:ext>
            </a:extLst>
          </p:cNvPr>
          <p:cNvSpPr txBox="1">
            <a:spLocks/>
          </p:cNvSpPr>
          <p:nvPr/>
        </p:nvSpPr>
        <p:spPr bwMode="auto">
          <a:xfrm>
            <a:off x="298383" y="961260"/>
            <a:ext cx="1149460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74625" indent="-174625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363" indent="-184150" algn="l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44513" indent="-182563" algn="l" rtl="0" eaLnBrk="1" fontAlgn="base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112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53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13525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pPr marL="174625" marR="0" lvl="0" indent="-17462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⦁ </a:t>
            </a:r>
            <a:r>
              <a:rPr kumimoji="0" lang="ko-KR" altLang="en-US" sz="2400" b="1" i="0" u="sng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퍼징과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 testing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을 상호보완적으로 결합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b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CONUZZ Framework 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연구 </a:t>
            </a:r>
            <a:endParaRPr kumimoji="0" lang="en-US" altLang="ko-KR" sz="2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퍼징이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필요로 하는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test input pool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, concolic testing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이 생성한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test input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test input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특성에 기반하여 선택적으로 추가  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제한된 테스팅 시간 안에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테스팅이 커버하기 힘든 복잡한 자료구조를 활용하는 로직을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Fuzzing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검사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D00E2EF0-C97C-4257-833F-9D779E66EBB4}"/>
              </a:ext>
            </a:extLst>
          </p:cNvPr>
          <p:cNvSpPr txBox="1">
            <a:spLocks/>
          </p:cNvSpPr>
          <p:nvPr/>
        </p:nvSpPr>
        <p:spPr>
          <a:xfrm>
            <a:off x="409384" y="221860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연구 내용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989F6E6B-3168-4B17-9F34-88994274D3F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cs typeface="Calibri" pitchFamily="34" charset="0"/>
              </a:rPr>
              <a:pPr/>
              <a:t>40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75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날짜 개체 틀 2">
            <a:extLst>
              <a:ext uri="{FF2B5EF4-FFF2-40B4-BE49-F238E27FC236}">
                <a16:creationId xmlns:a16="http://schemas.microsoft.com/office/drawing/2014/main" id="{F4C4B7A7-1A3A-49C6-B69D-3C79900B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0674E-9C1E-49A2-899A-8B7193C551C3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2024-05-14</a:t>
            </a:fld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9837279D-3ED7-4085-B4B7-30F879E414EE}"/>
              </a:ext>
            </a:extLst>
          </p:cNvPr>
          <p:cNvSpPr/>
          <p:nvPr/>
        </p:nvSpPr>
        <p:spPr>
          <a:xfrm>
            <a:off x="3471924" y="1151409"/>
            <a:ext cx="5237109" cy="61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입력 파일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융합 프레임워크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34C3C16-758C-4E27-A9B6-16640411788C}"/>
              </a:ext>
            </a:extLst>
          </p:cNvPr>
          <p:cNvSpPr/>
          <p:nvPr/>
        </p:nvSpPr>
        <p:spPr bwMode="auto">
          <a:xfrm>
            <a:off x="645890" y="3023484"/>
            <a:ext cx="3006979" cy="192511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Engine </a:t>
            </a:r>
            <a:b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BF061E5-F07A-4429-B08D-716AE4E2396E}"/>
              </a:ext>
            </a:extLst>
          </p:cNvPr>
          <p:cNvSpPr/>
          <p:nvPr/>
        </p:nvSpPr>
        <p:spPr bwMode="auto">
          <a:xfrm>
            <a:off x="8506875" y="2983534"/>
            <a:ext cx="2477939" cy="20549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Fuzzing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Engine </a:t>
            </a:r>
            <a:b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ECE982-7DCC-49D7-8D6F-53F0DBFA2ECF}"/>
              </a:ext>
            </a:extLst>
          </p:cNvPr>
          <p:cNvSpPr/>
          <p:nvPr/>
        </p:nvSpPr>
        <p:spPr bwMode="auto">
          <a:xfrm>
            <a:off x="4976553" y="2615738"/>
            <a:ext cx="642227" cy="5096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TC1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CB0D47-DC5D-40AC-BCDE-0684077D53AC}"/>
              </a:ext>
            </a:extLst>
          </p:cNvPr>
          <p:cNvSpPr/>
          <p:nvPr/>
        </p:nvSpPr>
        <p:spPr bwMode="auto">
          <a:xfrm>
            <a:off x="4976553" y="3540135"/>
            <a:ext cx="642227" cy="5096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TC2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B4701DF-F30D-4C70-92D5-B495DD4AC3C1}"/>
              </a:ext>
            </a:extLst>
          </p:cNvPr>
          <p:cNvSpPr/>
          <p:nvPr/>
        </p:nvSpPr>
        <p:spPr bwMode="auto">
          <a:xfrm>
            <a:off x="4976553" y="4919389"/>
            <a:ext cx="637419" cy="5096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TCn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6C760F-AB37-4FD9-91B1-0250AF75AC0F}"/>
              </a:ext>
            </a:extLst>
          </p:cNvPr>
          <p:cNvSpPr/>
          <p:nvPr/>
        </p:nvSpPr>
        <p:spPr bwMode="auto">
          <a:xfrm>
            <a:off x="6550429" y="2864236"/>
            <a:ext cx="1202090" cy="25521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C6FA6C-AE4E-43AD-8C4E-BC11DBDC9DD4}"/>
              </a:ext>
            </a:extLst>
          </p:cNvPr>
          <p:cNvSpPr/>
          <p:nvPr/>
        </p:nvSpPr>
        <p:spPr>
          <a:xfrm>
            <a:off x="6727563" y="3521473"/>
            <a:ext cx="872355" cy="964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14382B-2A37-4B1F-9490-DA1912842378}"/>
              </a:ext>
            </a:extLst>
          </p:cNvPr>
          <p:cNvCxnSpPr>
            <a:cxnSpLocks/>
          </p:cNvCxnSpPr>
          <p:nvPr/>
        </p:nvCxnSpPr>
        <p:spPr bwMode="auto">
          <a:xfrm>
            <a:off x="5311741" y="4141399"/>
            <a:ext cx="0" cy="777988"/>
          </a:xfrm>
          <a:prstGeom prst="line">
            <a:avLst/>
          </a:prstGeom>
          <a:solidFill>
            <a:schemeClr val="accent2"/>
          </a:solidFill>
          <a:ln w="76200" cap="flat" cmpd="sng" algn="ctr">
            <a:solidFill>
              <a:srgbClr val="151A3A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BC9A95C5-0ABE-478A-ACD2-E03DB1DF98A9}"/>
              </a:ext>
            </a:extLst>
          </p:cNvPr>
          <p:cNvSpPr/>
          <p:nvPr/>
        </p:nvSpPr>
        <p:spPr bwMode="auto">
          <a:xfrm>
            <a:off x="3737866" y="3638771"/>
            <a:ext cx="1202090" cy="496996"/>
          </a:xfrm>
          <a:prstGeom prst="leftRightArrow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맑은 고딕"/>
            </a:endParaRPr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6EE59324-5BD7-4828-AA1D-B6A93427A728}"/>
              </a:ext>
            </a:extLst>
          </p:cNvPr>
          <p:cNvSpPr/>
          <p:nvPr/>
        </p:nvSpPr>
        <p:spPr bwMode="auto">
          <a:xfrm rot="20844979">
            <a:off x="3510095" y="2814935"/>
            <a:ext cx="1322444" cy="496996"/>
          </a:xfrm>
          <a:prstGeom prst="leftRightArrow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맑은 고딕"/>
            </a:endParaRPr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080CB59E-8A6E-4697-A7E6-D47EFD4EF3E2}"/>
              </a:ext>
            </a:extLst>
          </p:cNvPr>
          <p:cNvSpPr/>
          <p:nvPr/>
        </p:nvSpPr>
        <p:spPr bwMode="auto">
          <a:xfrm rot="20844979">
            <a:off x="5659648" y="4850663"/>
            <a:ext cx="878060" cy="496996"/>
          </a:xfrm>
          <a:prstGeom prst="leftRightArrow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맑은 고딕"/>
            </a:endParaRPr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F1264E92-D21A-4ED9-AF74-5195BF67CC67}"/>
              </a:ext>
            </a:extLst>
          </p:cNvPr>
          <p:cNvSpPr/>
          <p:nvPr/>
        </p:nvSpPr>
        <p:spPr bwMode="auto">
          <a:xfrm rot="1121724">
            <a:off x="3451164" y="4570277"/>
            <a:ext cx="1329961" cy="496996"/>
          </a:xfrm>
          <a:prstGeom prst="leftRightArrow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맑은 고딕"/>
            </a:endParaRPr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7C1BE982-EF34-457D-AA3D-E739EDD09CA6}"/>
              </a:ext>
            </a:extLst>
          </p:cNvPr>
          <p:cNvSpPr/>
          <p:nvPr/>
        </p:nvSpPr>
        <p:spPr bwMode="auto">
          <a:xfrm rot="1616285">
            <a:off x="5644212" y="2825195"/>
            <a:ext cx="878060" cy="496996"/>
          </a:xfrm>
          <a:prstGeom prst="leftRightArrow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맑은 고딕"/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B4A6F64F-13D8-405E-8A34-3FFA2F4654B7}"/>
              </a:ext>
            </a:extLst>
          </p:cNvPr>
          <p:cNvSpPr/>
          <p:nvPr/>
        </p:nvSpPr>
        <p:spPr bwMode="auto">
          <a:xfrm>
            <a:off x="7730579" y="3808256"/>
            <a:ext cx="798236" cy="496996"/>
          </a:xfrm>
          <a:prstGeom prst="leftRightArrow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맑은 고딕"/>
            </a:endParaRPr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5F16A20B-CAF4-45F6-B6C5-55C51E0A4761}"/>
              </a:ext>
            </a:extLst>
          </p:cNvPr>
          <p:cNvSpPr/>
          <p:nvPr/>
        </p:nvSpPr>
        <p:spPr bwMode="auto">
          <a:xfrm>
            <a:off x="5729988" y="3683968"/>
            <a:ext cx="798236" cy="496996"/>
          </a:xfrm>
          <a:prstGeom prst="leftRightArrow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맑은 고딕"/>
            </a:endParaRPr>
          </a:p>
        </p:txBody>
      </p:sp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486D5132-BC2D-49C5-B984-D7E4BE374173}"/>
              </a:ext>
            </a:extLst>
          </p:cNvPr>
          <p:cNvSpPr/>
          <p:nvPr/>
        </p:nvSpPr>
        <p:spPr bwMode="auto">
          <a:xfrm rot="16200000">
            <a:off x="5320168" y="-1322768"/>
            <a:ext cx="1092809" cy="7434481"/>
          </a:xfrm>
          <a:prstGeom prst="curvedLeftArrow">
            <a:avLst/>
          </a:prstGeom>
          <a:solidFill>
            <a:srgbClr val="00B050"/>
          </a:solidFill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맑은 고딕"/>
              <a:cs typeface="+mn-cs"/>
            </a:endParaRPr>
          </a:p>
        </p:txBody>
      </p:sp>
      <p:sp>
        <p:nvSpPr>
          <p:cNvPr id="31" name="화살표: 왼쪽으로 구부러짐 30">
            <a:extLst>
              <a:ext uri="{FF2B5EF4-FFF2-40B4-BE49-F238E27FC236}">
                <a16:creationId xmlns:a16="http://schemas.microsoft.com/office/drawing/2014/main" id="{0624F64A-8FB6-4417-942C-8850227AD3B0}"/>
              </a:ext>
            </a:extLst>
          </p:cNvPr>
          <p:cNvSpPr/>
          <p:nvPr/>
        </p:nvSpPr>
        <p:spPr bwMode="auto">
          <a:xfrm rot="5400000">
            <a:off x="5232870" y="1848047"/>
            <a:ext cx="1092809" cy="7434481"/>
          </a:xfrm>
          <a:prstGeom prst="curvedLeftArrow">
            <a:avLst/>
          </a:prstGeom>
          <a:solidFill>
            <a:srgbClr val="00B050"/>
          </a:solidFill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맑은 고딕"/>
            </a:endParaRPr>
          </a:p>
        </p:txBody>
      </p:sp>
      <p:sp>
        <p:nvSpPr>
          <p:cNvPr id="32" name="제목 2">
            <a:extLst>
              <a:ext uri="{FF2B5EF4-FFF2-40B4-BE49-F238E27FC236}">
                <a16:creationId xmlns:a16="http://schemas.microsoft.com/office/drawing/2014/main" id="{E7280023-C082-4B89-A81C-521CC7300762}"/>
              </a:ext>
            </a:extLst>
          </p:cNvPr>
          <p:cNvSpPr txBox="1">
            <a:spLocks/>
          </p:cNvSpPr>
          <p:nvPr/>
        </p:nvSpPr>
        <p:spPr>
          <a:xfrm>
            <a:off x="409384" y="23060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CONUZZ (</a:t>
            </a:r>
            <a:r>
              <a:rPr lang="en-US" altLang="ko-KR" sz="3800" b="1" u="none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CONcolic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+ </a:t>
            </a:r>
            <a:r>
              <a:rPr lang="en-US" altLang="ko-KR" sz="3800" b="1" u="none" baseline="-250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</a:t>
            </a:r>
            <a:r>
              <a:rPr lang="en-US" altLang="ko-KR" sz="3800" b="1" u="none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): KCSE ‘22 </a:t>
            </a:r>
            <a:r>
              <a:rPr lang="ko-KR" altLang="en-US" sz="3800" b="1" u="none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발표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슬라이드 번호 개체 틀 3">
            <a:extLst>
              <a:ext uri="{FF2B5EF4-FFF2-40B4-BE49-F238E27FC236}">
                <a16:creationId xmlns:a16="http://schemas.microsoft.com/office/drawing/2014/main" id="{86298EE5-A9CD-4CE0-B419-831B3F85C6F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cs typeface="Calibri" pitchFamily="34" charset="0"/>
              </a:rPr>
              <a:pPr/>
              <a:t>41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08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13BBC594-308E-4608-908E-F7338A280872}"/>
              </a:ext>
            </a:extLst>
          </p:cNvPr>
          <p:cNvSpPr/>
          <p:nvPr/>
        </p:nvSpPr>
        <p:spPr>
          <a:xfrm>
            <a:off x="1036229" y="1677569"/>
            <a:ext cx="4118438" cy="612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DFS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Init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TestCase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Crash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가 발생하지 않는 경우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EB0049E-2603-44B5-A184-11CF3483BD4A}"/>
              </a:ext>
            </a:extLst>
          </p:cNvPr>
          <p:cNvSpPr/>
          <p:nvPr/>
        </p:nvSpPr>
        <p:spPr>
          <a:xfrm>
            <a:off x="1045754" y="2365575"/>
            <a:ext cx="4118438" cy="3040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ACF3C10D-36A5-4AE5-A28F-FCFF7780D6A0}"/>
              </a:ext>
            </a:extLst>
          </p:cNvPr>
          <p:cNvSpPr/>
          <p:nvPr/>
        </p:nvSpPr>
        <p:spPr>
          <a:xfrm>
            <a:off x="6332220" y="1627968"/>
            <a:ext cx="4444867" cy="612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DFS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Init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TestCase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Crash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발생하는 경우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17848D42-F7CA-453B-A223-B35418BFD259}"/>
              </a:ext>
            </a:extLst>
          </p:cNvPr>
          <p:cNvSpPr/>
          <p:nvPr/>
        </p:nvSpPr>
        <p:spPr>
          <a:xfrm>
            <a:off x="6341745" y="2315975"/>
            <a:ext cx="4444867" cy="3040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2E59524-825E-4F04-BF91-00C3168B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941" y="3523523"/>
            <a:ext cx="581551" cy="5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2117EFCC-A327-4C2F-ADD3-F136B891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14" y="3473922"/>
            <a:ext cx="581550" cy="5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C8BD19A3-399F-4C4C-90B6-DF520F65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62" y="3473923"/>
            <a:ext cx="581550" cy="5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9A75B7B-426A-4836-B17F-405EF65A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52" y="3471463"/>
            <a:ext cx="581550" cy="68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2CF6230D-B235-4AC0-96B4-7692DC69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233" y="3421862"/>
            <a:ext cx="581550" cy="68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C17C150-0926-430B-B461-008D156D40CE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4197492" y="3814299"/>
            <a:ext cx="314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0B01643-A4AE-487C-946B-DC11ECADDDE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907012" y="3764698"/>
            <a:ext cx="174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F8DF6A-98BC-44C5-A21D-662585636482}"/>
              </a:ext>
            </a:extLst>
          </p:cNvPr>
          <p:cNvSpPr txBox="1"/>
          <p:nvPr/>
        </p:nvSpPr>
        <p:spPr>
          <a:xfrm>
            <a:off x="4385440" y="4142434"/>
            <a:ext cx="829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Test Cases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Crashes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Coverages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9202DC-0B20-4D3F-AC77-113203EAB8FC}"/>
              </a:ext>
            </a:extLst>
          </p:cNvPr>
          <p:cNvSpPr txBox="1"/>
          <p:nvPr/>
        </p:nvSpPr>
        <p:spPr>
          <a:xfrm>
            <a:off x="9957440" y="4047186"/>
            <a:ext cx="829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Test Cases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Crashes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Coverages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pic>
        <p:nvPicPr>
          <p:cNvPr id="40" name="Picture 8" descr="Application Program Development – Revisyz">
            <a:extLst>
              <a:ext uri="{FF2B5EF4-FFF2-40B4-BE49-F238E27FC236}">
                <a16:creationId xmlns:a16="http://schemas.microsoft.com/office/drawing/2014/main" id="{18782579-7DB1-4D78-ADE7-B3FEABF4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02" y="3637328"/>
            <a:ext cx="750564" cy="4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pplication Program Development – Revisyz">
            <a:extLst>
              <a:ext uri="{FF2B5EF4-FFF2-40B4-BE49-F238E27FC236}">
                <a16:creationId xmlns:a16="http://schemas.microsoft.com/office/drawing/2014/main" id="{A1844658-BD58-40C4-BB2E-B1BE0FC1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23" y="3587727"/>
            <a:ext cx="750564" cy="4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722FD02-F987-49BC-AC51-3A653264F6F9}"/>
              </a:ext>
            </a:extLst>
          </p:cNvPr>
          <p:cNvSpPr txBox="1"/>
          <p:nvPr/>
        </p:nvSpPr>
        <p:spPr>
          <a:xfrm>
            <a:off x="1026805" y="4034023"/>
            <a:ext cx="109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Target Program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Strongswan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3" name="Picture 10" descr="Stacks, Queues, Depth First Search, and Breadth First Search | by Jameson  Bass | Medium">
            <a:extLst>
              <a:ext uri="{FF2B5EF4-FFF2-40B4-BE49-F238E27FC236}">
                <a16:creationId xmlns:a16="http://schemas.microsoft.com/office/drawing/2014/main" id="{5ECFEDF1-64AE-430B-8DC6-15FB8AC77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31" y="3622514"/>
            <a:ext cx="700414" cy="4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Stacks, Queues, Depth First Search, and Breadth First Search | by Jameson  Bass | Medium">
            <a:extLst>
              <a:ext uri="{FF2B5EF4-FFF2-40B4-BE49-F238E27FC236}">
                <a16:creationId xmlns:a16="http://schemas.microsoft.com/office/drawing/2014/main" id="{1A4D3438-BAB5-4A01-B3DF-8AA816A0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28" y="3572913"/>
            <a:ext cx="700414" cy="4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Stacks, Queues, Depth First Search, and Breadth First Search | by Jameson  Bass | Medium">
            <a:extLst>
              <a:ext uri="{FF2B5EF4-FFF2-40B4-BE49-F238E27FC236}">
                <a16:creationId xmlns:a16="http://schemas.microsoft.com/office/drawing/2014/main" id="{731CFEA9-3B8E-46FA-B695-72621A31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91" y="2953460"/>
            <a:ext cx="700414" cy="4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Stacks, Queues, Depth First Search, and Breadth First Search | by Jameson  Bass | Medium">
            <a:extLst>
              <a:ext uri="{FF2B5EF4-FFF2-40B4-BE49-F238E27FC236}">
                <a16:creationId xmlns:a16="http://schemas.microsoft.com/office/drawing/2014/main" id="{ABD57EA2-31E2-41BF-854E-A32E3BD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264" y="3625951"/>
            <a:ext cx="700414" cy="4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Stacks, Queues, Depth First Search, and Breadth First Search | by Jameson  Bass | Medium">
            <a:extLst>
              <a:ext uri="{FF2B5EF4-FFF2-40B4-BE49-F238E27FC236}">
                <a16:creationId xmlns:a16="http://schemas.microsoft.com/office/drawing/2014/main" id="{2D7FA816-55E4-42BA-B84B-A1B295FEC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264" y="4369832"/>
            <a:ext cx="700414" cy="4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2D55D8A-14F3-46A1-B339-D1A891178B92}"/>
              </a:ext>
            </a:extLst>
          </p:cNvPr>
          <p:cNvCxnSpPr>
            <a:cxnSpLocks/>
          </p:cNvCxnSpPr>
          <p:nvPr/>
        </p:nvCxnSpPr>
        <p:spPr>
          <a:xfrm>
            <a:off x="2018225" y="3836333"/>
            <a:ext cx="509666" cy="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28E77AA-5356-46A7-9AE0-823580502943}"/>
              </a:ext>
            </a:extLst>
          </p:cNvPr>
          <p:cNvCxnSpPr>
            <a:cxnSpLocks/>
          </p:cNvCxnSpPr>
          <p:nvPr/>
        </p:nvCxnSpPr>
        <p:spPr>
          <a:xfrm flipV="1">
            <a:off x="3297702" y="3814298"/>
            <a:ext cx="282297" cy="2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3185AC5-A4B9-4877-AD66-77998F051C1F}"/>
              </a:ext>
            </a:extLst>
          </p:cNvPr>
          <p:cNvCxnSpPr>
            <a:cxnSpLocks/>
          </p:cNvCxnSpPr>
          <p:nvPr/>
        </p:nvCxnSpPr>
        <p:spPr>
          <a:xfrm>
            <a:off x="7150500" y="3802488"/>
            <a:ext cx="184914" cy="2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35C7E79-84B5-4CE7-BDAD-2437ACFA0572}"/>
              </a:ext>
            </a:extLst>
          </p:cNvPr>
          <p:cNvCxnSpPr>
            <a:cxnSpLocks/>
          </p:cNvCxnSpPr>
          <p:nvPr/>
        </p:nvCxnSpPr>
        <p:spPr>
          <a:xfrm flipV="1">
            <a:off x="7736587" y="3802488"/>
            <a:ext cx="217329" cy="2756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B35B11-8940-4C54-8AF7-E2795DAC491C}"/>
              </a:ext>
            </a:extLst>
          </p:cNvPr>
          <p:cNvCxnSpPr>
            <a:cxnSpLocks/>
          </p:cNvCxnSpPr>
          <p:nvPr/>
        </p:nvCxnSpPr>
        <p:spPr>
          <a:xfrm flipV="1">
            <a:off x="8363683" y="3278702"/>
            <a:ext cx="195249" cy="256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EAD81AC-6DE2-468B-ACE2-719CCDB2A82B}"/>
              </a:ext>
            </a:extLst>
          </p:cNvPr>
          <p:cNvCxnSpPr>
            <a:cxnSpLocks/>
          </p:cNvCxnSpPr>
          <p:nvPr/>
        </p:nvCxnSpPr>
        <p:spPr>
          <a:xfrm>
            <a:off x="8425070" y="3810814"/>
            <a:ext cx="2387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B5036E6-9209-4A59-A5CF-F568FC2F184C}"/>
              </a:ext>
            </a:extLst>
          </p:cNvPr>
          <p:cNvCxnSpPr>
            <a:cxnSpLocks/>
          </p:cNvCxnSpPr>
          <p:nvPr/>
        </p:nvCxnSpPr>
        <p:spPr>
          <a:xfrm>
            <a:off x="8376375" y="4004691"/>
            <a:ext cx="248673" cy="480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3EBBC02-EC55-48C5-B2CC-C2311AB222BC}"/>
              </a:ext>
            </a:extLst>
          </p:cNvPr>
          <p:cNvCxnSpPr>
            <a:cxnSpLocks/>
          </p:cNvCxnSpPr>
          <p:nvPr/>
        </p:nvCxnSpPr>
        <p:spPr>
          <a:xfrm flipV="1">
            <a:off x="9042671" y="3784476"/>
            <a:ext cx="282297" cy="2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58DB1EC-B239-4751-A792-BA16E01D6898}"/>
              </a:ext>
            </a:extLst>
          </p:cNvPr>
          <p:cNvCxnSpPr>
            <a:cxnSpLocks/>
          </p:cNvCxnSpPr>
          <p:nvPr/>
        </p:nvCxnSpPr>
        <p:spPr>
          <a:xfrm flipV="1">
            <a:off x="9069914" y="3978357"/>
            <a:ext cx="349108" cy="564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310A77-392F-47EA-8B2B-6200B18CDD38}"/>
              </a:ext>
            </a:extLst>
          </p:cNvPr>
          <p:cNvCxnSpPr>
            <a:cxnSpLocks/>
          </p:cNvCxnSpPr>
          <p:nvPr/>
        </p:nvCxnSpPr>
        <p:spPr>
          <a:xfrm>
            <a:off x="9042671" y="3204836"/>
            <a:ext cx="418023" cy="335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52C6092-5050-4175-A4D8-F1E50AA9E40C}"/>
              </a:ext>
            </a:extLst>
          </p:cNvPr>
          <p:cNvSpPr txBox="1"/>
          <p:nvPr/>
        </p:nvSpPr>
        <p:spPr>
          <a:xfrm>
            <a:off x="2216506" y="4010352"/>
            <a:ext cx="1310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Depth First Searching based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Unit Test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8A1173-B704-4A1E-991B-25CF1C2CDA5B}"/>
              </a:ext>
            </a:extLst>
          </p:cNvPr>
          <p:cNvSpPr txBox="1"/>
          <p:nvPr/>
        </p:nvSpPr>
        <p:spPr>
          <a:xfrm>
            <a:off x="3250534" y="4107808"/>
            <a:ext cx="1310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AFL++ Fuzzing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60003B-1652-4EB8-A739-16EFE095D572}"/>
              </a:ext>
            </a:extLst>
          </p:cNvPr>
          <p:cNvSpPr/>
          <p:nvPr/>
        </p:nvSpPr>
        <p:spPr>
          <a:xfrm>
            <a:off x="3103746" y="2649877"/>
            <a:ext cx="717465" cy="42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생성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TestCase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를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Seed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로 사용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400BBA-52AE-4DB3-BE27-14F8A5E1138E}"/>
              </a:ext>
            </a:extLst>
          </p:cNvPr>
          <p:cNvCxnSpPr>
            <a:cxnSpLocks/>
          </p:cNvCxnSpPr>
          <p:nvPr/>
        </p:nvCxnSpPr>
        <p:spPr>
          <a:xfrm flipH="1">
            <a:off x="3424257" y="3079399"/>
            <a:ext cx="1" cy="7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2B76AF-6B7A-4450-BD9D-851D67D734E4}"/>
              </a:ext>
            </a:extLst>
          </p:cNvPr>
          <p:cNvSpPr/>
          <p:nvPr/>
        </p:nvSpPr>
        <p:spPr>
          <a:xfrm>
            <a:off x="8413168" y="2472116"/>
            <a:ext cx="717465" cy="42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생성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TestCase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를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Seed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로 사용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95A474-1A87-43FC-8D84-FFFF6C2A0FB0}"/>
              </a:ext>
            </a:extLst>
          </p:cNvPr>
          <p:cNvCxnSpPr>
            <a:cxnSpLocks/>
          </p:cNvCxnSpPr>
          <p:nvPr/>
        </p:nvCxnSpPr>
        <p:spPr>
          <a:xfrm flipH="1">
            <a:off x="8422132" y="2857538"/>
            <a:ext cx="311549" cy="51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1B25A4A-3C59-4761-A10A-6E29AE152883}"/>
              </a:ext>
            </a:extLst>
          </p:cNvPr>
          <p:cNvCxnSpPr>
            <a:cxnSpLocks/>
          </p:cNvCxnSpPr>
          <p:nvPr/>
        </p:nvCxnSpPr>
        <p:spPr>
          <a:xfrm>
            <a:off x="8918843" y="2862520"/>
            <a:ext cx="322021" cy="48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31BC3D-FB5A-4A5B-BB70-7E0BDFB4B879}"/>
              </a:ext>
            </a:extLst>
          </p:cNvPr>
          <p:cNvSpPr/>
          <p:nvPr/>
        </p:nvSpPr>
        <p:spPr>
          <a:xfrm>
            <a:off x="7484837" y="2471640"/>
            <a:ext cx="717465" cy="42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Zero Based Initial Value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사용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15AC994-D6BA-4149-94BA-FD80153E70C1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7840018" y="2901162"/>
            <a:ext cx="3552" cy="8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95DA791-83E6-482E-B569-88D76253BEA7}"/>
              </a:ext>
            </a:extLst>
          </p:cNvPr>
          <p:cNvSpPr/>
          <p:nvPr/>
        </p:nvSpPr>
        <p:spPr>
          <a:xfrm>
            <a:off x="2177727" y="2487967"/>
            <a:ext cx="2172996" cy="2463881"/>
          </a:xfrm>
          <a:prstGeom prst="round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873F219-C20E-4328-9B10-E55098588077}"/>
              </a:ext>
            </a:extLst>
          </p:cNvPr>
          <p:cNvSpPr/>
          <p:nvPr/>
        </p:nvSpPr>
        <p:spPr>
          <a:xfrm>
            <a:off x="7153262" y="2399287"/>
            <a:ext cx="2804178" cy="2523542"/>
          </a:xfrm>
          <a:prstGeom prst="round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50D92F-6ECE-4225-BBD3-172DFBEFBE22}"/>
              </a:ext>
            </a:extLst>
          </p:cNvPr>
          <p:cNvSpPr txBox="1"/>
          <p:nvPr/>
        </p:nvSpPr>
        <p:spPr>
          <a:xfrm>
            <a:off x="6255787" y="3969722"/>
            <a:ext cx="109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Target Program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Strongswan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094E10-692A-4A4E-9FAD-2A6A4A044D76}"/>
              </a:ext>
            </a:extLst>
          </p:cNvPr>
          <p:cNvSpPr txBox="1"/>
          <p:nvPr/>
        </p:nvSpPr>
        <p:spPr>
          <a:xfrm>
            <a:off x="2753549" y="5036961"/>
            <a:ext cx="13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CONUZZ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A6507C-72DF-44E5-9982-358077EF8EC4}"/>
              </a:ext>
            </a:extLst>
          </p:cNvPr>
          <p:cNvSpPr txBox="1"/>
          <p:nvPr/>
        </p:nvSpPr>
        <p:spPr>
          <a:xfrm>
            <a:off x="8160790" y="4978196"/>
            <a:ext cx="13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NanumSquare" panose="020B0600000101010101"/>
                <a:cs typeface="+mn-cs"/>
              </a:rPr>
              <a:t>CONUZZ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NanumSquare" panose="020B0600000101010101"/>
              <a:cs typeface="+mn-cs"/>
            </a:endParaRPr>
          </a:p>
        </p:txBody>
      </p:sp>
      <p:sp>
        <p:nvSpPr>
          <p:cNvPr id="71" name="제목 2">
            <a:extLst>
              <a:ext uri="{FF2B5EF4-FFF2-40B4-BE49-F238E27FC236}">
                <a16:creationId xmlns:a16="http://schemas.microsoft.com/office/drawing/2014/main" id="{877C52F4-5870-4AF6-98B9-3B3BFF7AC6F3}"/>
              </a:ext>
            </a:extLst>
          </p:cNvPr>
          <p:cNvSpPr txBox="1">
            <a:spLocks/>
          </p:cNvSpPr>
          <p:nvPr/>
        </p:nvSpPr>
        <p:spPr>
          <a:xfrm>
            <a:off x="409384" y="23157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Concolic Testing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과 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의 교차 이용</a:t>
            </a:r>
          </a:p>
        </p:txBody>
      </p:sp>
      <p:sp>
        <p:nvSpPr>
          <p:cNvPr id="75" name="슬라이드 번호 개체 틀 3">
            <a:extLst>
              <a:ext uri="{FF2B5EF4-FFF2-40B4-BE49-F238E27FC236}">
                <a16:creationId xmlns:a16="http://schemas.microsoft.com/office/drawing/2014/main" id="{6821A62F-BCCE-4EC6-8C95-79F29328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42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97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내용 개체 틀 5"/>
          <p:cNvSpPr>
            <a:spLocks noGrp="1"/>
          </p:cNvSpPr>
          <p:nvPr>
            <p:ph idx="1"/>
          </p:nvPr>
        </p:nvSpPr>
        <p:spPr>
          <a:xfrm>
            <a:off x="316451" y="1076094"/>
            <a:ext cx="4333575" cy="52149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⦁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퍼징의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장점인 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빠르고 다양한 테스트 </a:t>
            </a:r>
            <a:r>
              <a:rPr lang="ko-KR" altLang="en-US" sz="20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테스팅의 장점인 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정확한 </a:t>
            </a:r>
            <a:r>
              <a:rPr lang="en-US" altLang="ko-KR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분석 능력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결합하여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효과적인 테스팅 효과 달성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 path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탐색하는 능력이 제한적인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퍼징의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약점 및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 Testing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핵심이지만 속도가 느린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symbolic execution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엔진 상호 보완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FD10B0-D7E3-4C49-9E66-58E02A08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804" y="3608933"/>
            <a:ext cx="5951203" cy="2568459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66DE473-B6AF-4900-85BD-B6C29515E8AA}"/>
              </a:ext>
            </a:extLst>
          </p:cNvPr>
          <p:cNvSpPr txBox="1">
            <a:spLocks/>
          </p:cNvSpPr>
          <p:nvPr/>
        </p:nvSpPr>
        <p:spPr>
          <a:xfrm>
            <a:off x="4870262" y="1072622"/>
            <a:ext cx="3501057" cy="217512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20" tIns="60960" rIns="121920" bIns="60960" rtlCol="0">
            <a:noAutofit/>
          </a:bodyPr>
          <a:lstStyle/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// Symbolic input: a, b, c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void f(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a,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b,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c) {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if (a == 1)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 if (b == 2)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   if (c == a + b) 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     Error();</a:t>
            </a:r>
          </a:p>
          <a:p>
            <a:pPr marL="457189" marR="0" lvl="0" indent="-457189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" name="직선 연결선 27">
            <a:extLst>
              <a:ext uri="{FF2B5EF4-FFF2-40B4-BE49-F238E27FC236}">
                <a16:creationId xmlns:a16="http://schemas.microsoft.com/office/drawing/2014/main" id="{38D98EA0-DF18-4990-9605-8BF7EEB673B9}"/>
              </a:ext>
            </a:extLst>
          </p:cNvPr>
          <p:cNvCxnSpPr/>
          <p:nvPr/>
        </p:nvCxnSpPr>
        <p:spPr>
          <a:xfrm rot="16200000" flipH="1">
            <a:off x="10172649" y="1770062"/>
            <a:ext cx="714380" cy="571504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8">
            <a:extLst>
              <a:ext uri="{FF2B5EF4-FFF2-40B4-BE49-F238E27FC236}">
                <a16:creationId xmlns:a16="http://schemas.microsoft.com/office/drawing/2014/main" id="{C4475B33-9235-4CFD-ADB7-ED9BA4FB4B08}"/>
              </a:ext>
            </a:extLst>
          </p:cNvPr>
          <p:cNvCxnSpPr/>
          <p:nvPr/>
        </p:nvCxnSpPr>
        <p:spPr>
          <a:xfrm rot="5400000" flipH="1" flipV="1">
            <a:off x="10150232" y="2487060"/>
            <a:ext cx="704856" cy="58102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>
            <a:extLst>
              <a:ext uri="{FF2B5EF4-FFF2-40B4-BE49-F238E27FC236}">
                <a16:creationId xmlns:a16="http://schemas.microsoft.com/office/drawing/2014/main" id="{BD7E7557-C535-44D5-A218-AFDDF884A7B5}"/>
              </a:ext>
            </a:extLst>
          </p:cNvPr>
          <p:cNvSpPr txBox="1"/>
          <p:nvPr/>
        </p:nvSpPr>
        <p:spPr>
          <a:xfrm>
            <a:off x="9386831" y="3055946"/>
            <a:ext cx="80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(1,2,0)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22" name="직선 연결선 30">
            <a:extLst>
              <a:ext uri="{FF2B5EF4-FFF2-40B4-BE49-F238E27FC236}">
                <a16:creationId xmlns:a16="http://schemas.microsoft.com/office/drawing/2014/main" id="{96B9A092-3384-4327-9D16-AC95F0B4234F}"/>
              </a:ext>
            </a:extLst>
          </p:cNvPr>
          <p:cNvCxnSpPr/>
          <p:nvPr/>
        </p:nvCxnSpPr>
        <p:spPr>
          <a:xfrm rot="16200000" flipH="1">
            <a:off x="9587763" y="1046159"/>
            <a:ext cx="714380" cy="571504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20">
            <a:extLst>
              <a:ext uri="{FF2B5EF4-FFF2-40B4-BE49-F238E27FC236}">
                <a16:creationId xmlns:a16="http://schemas.microsoft.com/office/drawing/2014/main" id="{FA105E39-8871-4CFB-93F9-6869A4497096}"/>
              </a:ext>
            </a:extLst>
          </p:cNvPr>
          <p:cNvCxnSpPr/>
          <p:nvPr/>
        </p:nvCxnSpPr>
        <p:spPr>
          <a:xfrm rot="5400000">
            <a:off x="8885283" y="1049656"/>
            <a:ext cx="642942" cy="57150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7">
            <a:extLst>
              <a:ext uri="{FF2B5EF4-FFF2-40B4-BE49-F238E27FC236}">
                <a16:creationId xmlns:a16="http://schemas.microsoft.com/office/drawing/2014/main" id="{E1C96E0C-9977-467F-A300-44FA863197A9}"/>
              </a:ext>
            </a:extLst>
          </p:cNvPr>
          <p:cNvSpPr txBox="1"/>
          <p:nvPr/>
        </p:nvSpPr>
        <p:spPr>
          <a:xfrm>
            <a:off x="8563811" y="1644737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(0,0,0)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36" name="직선 연결선 23">
            <a:extLst>
              <a:ext uri="{FF2B5EF4-FFF2-40B4-BE49-F238E27FC236}">
                <a16:creationId xmlns:a16="http://schemas.microsoft.com/office/drawing/2014/main" id="{195D5F97-2DB2-4CB6-B5D7-40B27E8C8BCF}"/>
              </a:ext>
            </a:extLst>
          </p:cNvPr>
          <p:cNvCxnSpPr/>
          <p:nvPr/>
        </p:nvCxnSpPr>
        <p:spPr>
          <a:xfrm rot="16200000" flipH="1">
            <a:off x="9454298" y="1114147"/>
            <a:ext cx="714380" cy="571504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24">
            <a:extLst>
              <a:ext uri="{FF2B5EF4-FFF2-40B4-BE49-F238E27FC236}">
                <a16:creationId xmlns:a16="http://schemas.microsoft.com/office/drawing/2014/main" id="{78791945-F0E6-47E2-971C-5E0B3156A7C9}"/>
              </a:ext>
            </a:extLst>
          </p:cNvPr>
          <p:cNvCxnSpPr/>
          <p:nvPr/>
        </p:nvCxnSpPr>
        <p:spPr>
          <a:xfrm rot="5400000" flipH="1" flipV="1">
            <a:off x="9431881" y="1831146"/>
            <a:ext cx="704856" cy="58102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1">
            <a:extLst>
              <a:ext uri="{FF2B5EF4-FFF2-40B4-BE49-F238E27FC236}">
                <a16:creationId xmlns:a16="http://schemas.microsoft.com/office/drawing/2014/main" id="{97ACF4D1-D7B3-457D-AF32-76387FB3D44B}"/>
              </a:ext>
            </a:extLst>
          </p:cNvPr>
          <p:cNvSpPr txBox="1"/>
          <p:nvPr/>
        </p:nvSpPr>
        <p:spPr>
          <a:xfrm>
            <a:off x="8668480" y="2400032"/>
            <a:ext cx="80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(1,0,0)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8B80F9DB-5811-4413-86AB-38B332D00703}"/>
              </a:ext>
            </a:extLst>
          </p:cNvPr>
          <p:cNvSpPr txBox="1"/>
          <p:nvPr/>
        </p:nvSpPr>
        <p:spPr>
          <a:xfrm>
            <a:off x="11191553" y="3144908"/>
            <a:ext cx="808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(1,2,3)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id="{BB75C62D-6457-43C4-A1AA-7C770FC06F01}"/>
              </a:ext>
            </a:extLst>
          </p:cNvPr>
          <p:cNvSpPr txBox="1"/>
          <p:nvPr/>
        </p:nvSpPr>
        <p:spPr>
          <a:xfrm>
            <a:off x="8514426" y="113659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a!=1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3" name="TextBox 54">
            <a:extLst>
              <a:ext uri="{FF2B5EF4-FFF2-40B4-BE49-F238E27FC236}">
                <a16:creationId xmlns:a16="http://schemas.microsoft.com/office/drawing/2014/main" id="{8D6E70BF-2A39-414C-A73F-0FD45A5048AD}"/>
              </a:ext>
            </a:extLst>
          </p:cNvPr>
          <p:cNvSpPr txBox="1"/>
          <p:nvPr/>
        </p:nvSpPr>
        <p:spPr>
          <a:xfrm>
            <a:off x="8978839" y="194699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b!=2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40" name="직선 연결선 32">
            <a:extLst>
              <a:ext uri="{FF2B5EF4-FFF2-40B4-BE49-F238E27FC236}">
                <a16:creationId xmlns:a16="http://schemas.microsoft.com/office/drawing/2014/main" id="{7F5E34B2-F2CF-48B7-8894-9BF9AFAF01E1}"/>
              </a:ext>
            </a:extLst>
          </p:cNvPr>
          <p:cNvCxnSpPr/>
          <p:nvPr/>
        </p:nvCxnSpPr>
        <p:spPr>
          <a:xfrm rot="16200000" flipH="1">
            <a:off x="9533860" y="1185189"/>
            <a:ext cx="2295541" cy="185738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7">
            <a:extLst>
              <a:ext uri="{FF2B5EF4-FFF2-40B4-BE49-F238E27FC236}">
                <a16:creationId xmlns:a16="http://schemas.microsoft.com/office/drawing/2014/main" id="{C0FCD90C-11A0-4141-952A-912002FA2A26}"/>
              </a:ext>
            </a:extLst>
          </p:cNvPr>
          <p:cNvSpPr txBox="1"/>
          <p:nvPr/>
        </p:nvSpPr>
        <p:spPr>
          <a:xfrm>
            <a:off x="11314063" y="2558677"/>
            <a:ext cx="126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c==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a+b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23" name="그룹 4">
            <a:extLst>
              <a:ext uri="{FF2B5EF4-FFF2-40B4-BE49-F238E27FC236}">
                <a16:creationId xmlns:a16="http://schemas.microsoft.com/office/drawing/2014/main" id="{F330D2DF-1543-478D-99EE-D8F0E0F053E4}"/>
              </a:ext>
            </a:extLst>
          </p:cNvPr>
          <p:cNvGrpSpPr/>
          <p:nvPr/>
        </p:nvGrpSpPr>
        <p:grpSpPr>
          <a:xfrm>
            <a:off x="9004377" y="966112"/>
            <a:ext cx="2316499" cy="2143140"/>
            <a:chOff x="876435" y="4357694"/>
            <a:chExt cx="2316499" cy="2143140"/>
          </a:xfrm>
        </p:grpSpPr>
        <p:cxnSp>
          <p:nvCxnSpPr>
            <p:cNvPr id="24" name="직선 연결선 7">
              <a:extLst>
                <a:ext uri="{FF2B5EF4-FFF2-40B4-BE49-F238E27FC236}">
                  <a16:creationId xmlns:a16="http://schemas.microsoft.com/office/drawing/2014/main" id="{11ED66DE-831A-41ED-AB49-05C85D7BC0E8}"/>
                </a:ext>
              </a:extLst>
            </p:cNvPr>
            <p:cNvCxnSpPr/>
            <p:nvPr/>
          </p:nvCxnSpPr>
          <p:spPr>
            <a:xfrm rot="5400000">
              <a:off x="804997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8">
              <a:extLst>
                <a:ext uri="{FF2B5EF4-FFF2-40B4-BE49-F238E27FC236}">
                  <a16:creationId xmlns:a16="http://schemas.microsoft.com/office/drawing/2014/main" id="{DF714829-9190-4DBA-8ABF-8A322D8CBE93}"/>
                </a:ext>
              </a:extLst>
            </p:cNvPr>
            <p:cNvCxnSpPr/>
            <p:nvPr/>
          </p:nvCxnSpPr>
          <p:spPr>
            <a:xfrm rot="16200000" flipH="1">
              <a:off x="1376501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11">
              <a:extLst>
                <a:ext uri="{FF2B5EF4-FFF2-40B4-BE49-F238E27FC236}">
                  <a16:creationId xmlns:a16="http://schemas.microsoft.com/office/drawing/2014/main" id="{95EADE76-A48A-4A9F-8B36-87A42C50C5F9}"/>
                </a:ext>
              </a:extLst>
            </p:cNvPr>
            <p:cNvCxnSpPr/>
            <p:nvPr/>
          </p:nvCxnSpPr>
          <p:spPr>
            <a:xfrm rot="5400000">
              <a:off x="1406984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12">
              <a:extLst>
                <a:ext uri="{FF2B5EF4-FFF2-40B4-BE49-F238E27FC236}">
                  <a16:creationId xmlns:a16="http://schemas.microsoft.com/office/drawing/2014/main" id="{EE77B408-8B36-42EC-8FEE-D3193BAB2906}"/>
                </a:ext>
              </a:extLst>
            </p:cNvPr>
            <p:cNvCxnSpPr/>
            <p:nvPr/>
          </p:nvCxnSpPr>
          <p:spPr>
            <a:xfrm rot="16200000" flipH="1">
              <a:off x="1978488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15">
              <a:extLst>
                <a:ext uri="{FF2B5EF4-FFF2-40B4-BE49-F238E27FC236}">
                  <a16:creationId xmlns:a16="http://schemas.microsoft.com/office/drawing/2014/main" id="{2C02420E-71BE-4D33-A3CD-E86F416C3BAA}"/>
                </a:ext>
              </a:extLst>
            </p:cNvPr>
            <p:cNvCxnSpPr/>
            <p:nvPr/>
          </p:nvCxnSpPr>
          <p:spPr>
            <a:xfrm rot="5400000">
              <a:off x="1978488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16">
              <a:extLst>
                <a:ext uri="{FF2B5EF4-FFF2-40B4-BE49-F238E27FC236}">
                  <a16:creationId xmlns:a16="http://schemas.microsoft.com/office/drawing/2014/main" id="{5AC0451E-8BC9-4210-874B-D62697488F85}"/>
                </a:ext>
              </a:extLst>
            </p:cNvPr>
            <p:cNvCxnSpPr/>
            <p:nvPr/>
          </p:nvCxnSpPr>
          <p:spPr>
            <a:xfrm rot="16200000" flipH="1">
              <a:off x="2549992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55">
            <a:extLst>
              <a:ext uri="{FF2B5EF4-FFF2-40B4-BE49-F238E27FC236}">
                <a16:creationId xmlns:a16="http://schemas.microsoft.com/office/drawing/2014/main" id="{852F80DF-8897-4DE3-9D0B-CACC96A570E6}"/>
              </a:ext>
            </a:extLst>
          </p:cNvPr>
          <p:cNvSpPr txBox="1"/>
          <p:nvPr/>
        </p:nvSpPr>
        <p:spPr>
          <a:xfrm>
            <a:off x="10130471" y="112050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a==1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5" name="TextBox 56">
            <a:extLst>
              <a:ext uri="{FF2B5EF4-FFF2-40B4-BE49-F238E27FC236}">
                <a16:creationId xmlns:a16="http://schemas.microsoft.com/office/drawing/2014/main" id="{1FFE264D-BD70-45B1-B790-1C8A9C663894}"/>
              </a:ext>
            </a:extLst>
          </p:cNvPr>
          <p:cNvSpPr txBox="1"/>
          <p:nvPr/>
        </p:nvSpPr>
        <p:spPr>
          <a:xfrm>
            <a:off x="9477161" y="268428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c!=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a+b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7" name="TextBox 58">
            <a:extLst>
              <a:ext uri="{FF2B5EF4-FFF2-40B4-BE49-F238E27FC236}">
                <a16:creationId xmlns:a16="http://schemas.microsoft.com/office/drawing/2014/main" id="{F5EDAA26-F81B-4893-8EA7-A93B36A0D030}"/>
              </a:ext>
            </a:extLst>
          </p:cNvPr>
          <p:cNvSpPr txBox="1"/>
          <p:nvPr/>
        </p:nvSpPr>
        <p:spPr>
          <a:xfrm>
            <a:off x="10766390" y="188799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나눔스퀘어" panose="020B0600000101010101" pitchFamily="50" charset="-127"/>
                <a:cs typeface="+mn-cs"/>
              </a:rPr>
              <a:t>b==2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5" name="제목 2">
            <a:extLst>
              <a:ext uri="{FF2B5EF4-FFF2-40B4-BE49-F238E27FC236}">
                <a16:creationId xmlns:a16="http://schemas.microsoft.com/office/drawing/2014/main" id="{19C75F89-25B0-4B90-8D45-733CF07FBFCE}"/>
              </a:ext>
            </a:extLst>
          </p:cNvPr>
          <p:cNvSpPr txBox="1">
            <a:spLocks/>
          </p:cNvSpPr>
          <p:nvPr/>
        </p:nvSpPr>
        <p:spPr>
          <a:xfrm>
            <a:off x="409384" y="212529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결론</a:t>
            </a:r>
          </a:p>
        </p:txBody>
      </p:sp>
      <p:sp>
        <p:nvSpPr>
          <p:cNvPr id="39" name="슬라이드 번호 개체 틀 3">
            <a:extLst>
              <a:ext uri="{FF2B5EF4-FFF2-40B4-BE49-F238E27FC236}">
                <a16:creationId xmlns:a16="http://schemas.microsoft.com/office/drawing/2014/main" id="{5BB7BCC4-1DAD-4581-A87D-9BB2BF5C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43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3A1198-A81C-4DB2-ACFF-C60B97F61010}"/>
              </a:ext>
            </a:extLst>
          </p:cNvPr>
          <p:cNvSpPr/>
          <p:nvPr/>
        </p:nvSpPr>
        <p:spPr bwMode="auto">
          <a:xfrm>
            <a:off x="264828" y="1076094"/>
            <a:ext cx="4471746" cy="4788000"/>
          </a:xfrm>
          <a:prstGeom prst="rect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NanumSquare" panose="020B060000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92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498193" y="988357"/>
            <a:ext cx="676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Which bytes in the selected test input file should be mutated?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41E38013-799E-4588-B454-00FC1E084AC6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#2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5039A956-2846-488E-B61C-C7D0F0B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5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A3776E-E566-4B86-83D4-4EADB4B4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30" y="693874"/>
            <a:ext cx="7203170" cy="248457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6D07918-4A1B-4214-BFEF-2B1D0384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181"/>
              </p:ext>
            </p:extLst>
          </p:nvPr>
        </p:nvGraphicFramePr>
        <p:xfrm>
          <a:off x="838200" y="3209847"/>
          <a:ext cx="10773229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0172">
                  <a:extLst>
                    <a:ext uri="{9D8B030D-6E8A-4147-A177-3AD203B41FA5}">
                      <a16:colId xmlns:a16="http://schemas.microsoft.com/office/drawing/2014/main" val="1094972603"/>
                    </a:ext>
                  </a:extLst>
                </a:gridCol>
                <a:gridCol w="7043057">
                  <a:extLst>
                    <a:ext uri="{9D8B030D-6E8A-4147-A177-3AD203B41FA5}">
                      <a16:colId xmlns:a16="http://schemas.microsoft.com/office/drawing/2014/main" val="141040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Heuristic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7819"/>
                  </a:ext>
                </a:extLst>
              </a:tr>
              <a:tr h="189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AFL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Bytes of random # are randomly selected to mutate 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No semantic information on the bytes are utilized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03183"/>
                  </a:ext>
                </a:extLst>
              </a:tr>
              <a:tr h="275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FairFuzz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(ASE 2018),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Profuzzer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(SP 2019),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GreyOne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(USENIX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security ‘20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Guess which bytes are important based on the runtime information 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(e.g.,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if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mutated and the runtime information does not change at all, a </a:t>
                      </a:r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does not select that byte afterward)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43835"/>
                  </a:ext>
                </a:extLst>
              </a:tr>
              <a:tr h="433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BuzzFuzz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(ICSE 2009),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Dowser(USENIX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security ‘13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(NDSS 2017),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Angora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2018),</a:t>
                      </a:r>
                    </a:p>
                    <a:p>
                      <a:pPr latinLnBrk="1"/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Matryoska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(CCS ‘19)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Select the bytes which have dependency with "important" branches through Dynamic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Taint Analysis (DTA)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baseline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Control dependency is not considered  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3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22"/>
    </mc:Choice>
    <mc:Fallback xmlns="">
      <p:transition spd="slow" advTm="868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8D2AB82E-BDA4-463C-92D0-50D786DA2A3B}"/>
              </a:ext>
            </a:extLst>
          </p:cNvPr>
          <p:cNvSpPr txBox="1">
            <a:spLocks/>
          </p:cNvSpPr>
          <p:nvPr/>
        </p:nvSpPr>
        <p:spPr>
          <a:xfrm>
            <a:off x="409383" y="231579"/>
            <a:ext cx="9425083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Intro to Fuzzing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050" name="Picture 2" descr="https://www.abbreviations.com/images/1719580_SBST.png">
            <a:extLst>
              <a:ext uri="{FF2B5EF4-FFF2-40B4-BE49-F238E27FC236}">
                <a16:creationId xmlns:a16="http://schemas.microsoft.com/office/drawing/2014/main" id="{1F8BE16E-929B-409D-958F-33E3D5AB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621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AFL++ fuzzing framework | AFLplusplus">
            <a:extLst>
              <a:ext uri="{FF2B5EF4-FFF2-40B4-BE49-F238E27FC236}">
                <a16:creationId xmlns:a16="http://schemas.microsoft.com/office/drawing/2014/main" id="{1C61C389-5142-4208-BF51-0ED180D0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3717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7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F5CB0F-EE50-476D-A5C0-5A0DBE15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49" y="683802"/>
            <a:ext cx="9257354" cy="6174197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77384555-38E0-4A7A-87A8-3524885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7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1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310D9F-CEF2-47D8-A391-92A68849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4" y="679270"/>
            <a:ext cx="8341108" cy="6160068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72BDCD5A-F531-4A1F-8453-6F9F94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8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9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3743F-D088-421E-8203-960BE392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97EBA-2B4F-494D-A85E-5C3FDE6DB757}"/>
              </a:ext>
            </a:extLst>
          </p:cNvPr>
          <p:cNvSpPr txBox="1"/>
          <p:nvPr/>
        </p:nvSpPr>
        <p:spPr>
          <a:xfrm>
            <a:off x="330201" y="212267"/>
            <a:ext cx="1023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Fuzzing Algorithm of AFL/AFL++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8D178-E3BE-412A-81F1-40761DFA6622}"/>
              </a:ext>
            </a:extLst>
          </p:cNvPr>
          <p:cNvSpPr/>
          <p:nvPr/>
        </p:nvSpPr>
        <p:spPr>
          <a:xfrm>
            <a:off x="716582" y="1725473"/>
            <a:ext cx="110980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execution paths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test input files are defined and analyzed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to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select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test input files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to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mutate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selected test input files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3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BSS_TEMPLATE_201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7605</TotalTime>
  <Words>4542</Words>
  <Application>Microsoft Office PowerPoint</Application>
  <PresentationFormat>와이드스크린</PresentationFormat>
  <Paragraphs>1121</Paragraphs>
  <Slides>43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AU Passata</vt:lpstr>
      <vt:lpstr>NanumSquare</vt:lpstr>
      <vt:lpstr>나눔스퀘어</vt:lpstr>
      <vt:lpstr>나눔스퀘어 Bold</vt:lpstr>
      <vt:lpstr>맑은 고딕</vt:lpstr>
      <vt:lpstr>Arial</vt:lpstr>
      <vt:lpstr>Calibri</vt:lpstr>
      <vt:lpstr>Consolas</vt:lpstr>
      <vt:lpstr>Courier New</vt:lpstr>
      <vt:lpstr>Wingdings</vt:lpstr>
      <vt:lpstr>Wingdings 2</vt:lpstr>
      <vt:lpstr>Office 테마</vt:lpstr>
      <vt:lpstr>7_BSS_TEMPLATE_2013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Flow-Guided SMT Solving for Program Verification</dc:title>
  <dc:creator>Steve Kim</dc:creator>
  <cp:lastModifiedBy>moonzoo</cp:lastModifiedBy>
  <cp:revision>343</cp:revision>
  <cp:lastPrinted>2023-05-02T06:33:54Z</cp:lastPrinted>
  <dcterms:created xsi:type="dcterms:W3CDTF">2019-02-28T03:38:58Z</dcterms:created>
  <dcterms:modified xsi:type="dcterms:W3CDTF">2024-05-14T08:24:22Z</dcterms:modified>
</cp:coreProperties>
</file>