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</p:sldMasterIdLst>
  <p:notesMasterIdLst>
    <p:notesMasterId r:id="rId20"/>
  </p:notesMasterIdLst>
  <p:sldIdLst>
    <p:sldId id="256" r:id="rId2"/>
    <p:sldId id="374" r:id="rId3"/>
    <p:sldId id="375" r:id="rId4"/>
    <p:sldId id="400" r:id="rId5"/>
    <p:sldId id="390" r:id="rId6"/>
    <p:sldId id="377" r:id="rId7"/>
    <p:sldId id="389" r:id="rId8"/>
    <p:sldId id="396" r:id="rId9"/>
    <p:sldId id="394" r:id="rId10"/>
    <p:sldId id="395" r:id="rId11"/>
    <p:sldId id="373" r:id="rId12"/>
    <p:sldId id="382" r:id="rId13"/>
    <p:sldId id="388" r:id="rId14"/>
    <p:sldId id="384" r:id="rId15"/>
    <p:sldId id="385" r:id="rId16"/>
    <p:sldId id="402" r:id="rId17"/>
    <p:sldId id="397" r:id="rId18"/>
    <p:sldId id="399" r:id="rId19"/>
  </p:sldIdLst>
  <p:sldSz cx="9144000" cy="6858000" type="screen4x3"/>
  <p:notesSz cx="6797675" cy="9926638"/>
  <p:custDataLst>
    <p:tags r:id="rId2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84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Yongba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632523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90" autoAdjust="0"/>
    <p:restoredTop sz="96465" autoAdjust="0"/>
  </p:normalViewPr>
  <p:slideViewPr>
    <p:cSldViewPr>
      <p:cViewPr varScale="1">
        <p:scale>
          <a:sx n="143" d="100"/>
          <a:sy n="143" d="100"/>
        </p:scale>
        <p:origin x="114" y="28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0"/>
    </p:cViewPr>
  </p:sorterViewPr>
  <p:notesViewPr>
    <p:cSldViewPr>
      <p:cViewPr varScale="1">
        <p:scale>
          <a:sx n="132" d="100"/>
          <a:sy n="132" d="100"/>
        </p:scale>
        <p:origin x="-4062" y="-78"/>
      </p:cViewPr>
      <p:guideLst>
        <p:guide orient="horz" pos="3129"/>
        <p:guide pos="2184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0695" tIns="45349" rIns="90695" bIns="4534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1"/>
          </a:xfrm>
          <a:prstGeom prst="rect">
            <a:avLst/>
          </a:prstGeom>
        </p:spPr>
        <p:txBody>
          <a:bodyPr vert="horz" lIns="90695" tIns="45349" rIns="90695" bIns="45349" rtlCol="0"/>
          <a:lstStyle>
            <a:lvl1pPr algn="r">
              <a:defRPr sz="1200"/>
            </a:lvl1pPr>
          </a:lstStyle>
          <a:p>
            <a:fld id="{66519C4B-957B-48D8-9FA5-433F329C300C}" type="datetimeFigureOut">
              <a:rPr lang="ko-KR" altLang="en-US" smtClean="0"/>
              <a:t>2024-05-07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5" tIns="45349" rIns="90695" bIns="4534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154"/>
            <a:ext cx="5438140" cy="4466986"/>
          </a:xfrm>
          <a:prstGeom prst="rect">
            <a:avLst/>
          </a:prstGeom>
        </p:spPr>
        <p:txBody>
          <a:bodyPr vert="horz" lIns="90695" tIns="45349" rIns="90695" bIns="4534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0695" tIns="45349" rIns="90695" bIns="4534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1"/>
          </a:xfrm>
          <a:prstGeom prst="rect">
            <a:avLst/>
          </a:prstGeom>
        </p:spPr>
        <p:txBody>
          <a:bodyPr vert="horz" lIns="90695" tIns="45349" rIns="90695" bIns="45349" rtlCol="0" anchor="b"/>
          <a:lstStyle>
            <a:lvl1pPr algn="r">
              <a:defRPr sz="1200"/>
            </a:lvl1pPr>
          </a:lstStyle>
          <a:p>
            <a:fld id="{1B12F7CE-E3B0-4251-8E99-980AF0E6D4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5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43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4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7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7CD52CB8-149C-4C81-AF22-CD284BF662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7CD52CB8-149C-4C81-AF22-CD284BF662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96" y="59220"/>
            <a:ext cx="7848872" cy="247321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18288"/>
            <a:ext cx="5864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72400" y="18288"/>
            <a:ext cx="5864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/15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Introduction to </a:t>
            </a:r>
            <a:r>
              <a:rPr lang="en-US" altLang="ko-KR" sz="4000" cap="none"/>
              <a:t>Static Analyzer</a:t>
            </a:r>
            <a:endParaRPr lang="ko-KR" altLang="en-US" sz="4000" cap="none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Moonzoo Kim</a:t>
            </a:r>
          </a:p>
          <a:p>
            <a:pPr algn="ctr"/>
            <a:r>
              <a:rPr lang="en-US" altLang="ko-KR" dirty="0"/>
              <a:t>SWTV group</a:t>
            </a:r>
          </a:p>
          <a:p>
            <a:pPr algn="ctr"/>
            <a:r>
              <a:rPr lang="en-US" altLang="ko-KR" dirty="0"/>
              <a:t>School of Computing, KAIST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7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Example1 - Target C source code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8768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Copy-paste mistakes also can be detected</a:t>
            </a:r>
          </a:p>
          <a:p>
            <a:pPr lvl="1"/>
            <a:r>
              <a:rPr lang="en-US" altLang="ko-KR" sz="1600" dirty="0"/>
              <a:t>n1 (line 17) may be relevant to be n2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600200"/>
            <a:ext cx="5393415" cy="493763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724128" y="566124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6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Example2 - Target C source code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988840"/>
            <a:ext cx="3312368" cy="44881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Bugs in this code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>
                <a:latin typeface="Calibri" panose="020F0502020204030204" pitchFamily="34" charset="0"/>
              </a:rPr>
              <a:t>Infinite loop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>
                <a:latin typeface="Calibri" panose="020F0502020204030204" pitchFamily="34" charset="0"/>
              </a:rPr>
              <a:t>Null pointer dereference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>
                <a:latin typeface="Calibri" panose="020F0502020204030204" pitchFamily="34" charset="0"/>
              </a:rPr>
              <a:t>Format String Bug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>
                <a:latin typeface="Calibri" panose="020F0502020204030204" pitchFamily="34" charset="0"/>
              </a:rPr>
              <a:t>Resource Leak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>
                <a:latin typeface="Calibri" panose="020F0502020204030204" pitchFamily="34" charset="0"/>
              </a:rPr>
              <a:t>Negative Array Index</a:t>
            </a:r>
          </a:p>
          <a:p>
            <a:pPr marL="274320" lvl="1" indent="0">
              <a:buNone/>
            </a:pP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1988840"/>
            <a:ext cx="5436096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//example1.c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malloc.h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f()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* mem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length;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      // file descriptor 0 is connected to keyboard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read(0, &amp;length,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r = read(0, &amp;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, length &gt; 100 ? 100 : length);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mem =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(r + 1);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[r]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(mem,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(mem);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fflush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stdout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(1)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f();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2327" b="5984"/>
          <a:stretch/>
        </p:blipFill>
        <p:spPr>
          <a:xfrm>
            <a:off x="3059832" y="2123281"/>
            <a:ext cx="6047234" cy="33939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 – Null pointer dereference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3054597" cy="487680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Calibri" panose="020F0502020204030204" pitchFamily="34" charset="0"/>
              </a:rPr>
              <a:t>malloc</a:t>
            </a:r>
            <a:r>
              <a:rPr lang="en-US" altLang="ko-KR" sz="2000" dirty="0">
                <a:latin typeface="Calibri" panose="020F0502020204030204" pitchFamily="34" charset="0"/>
              </a:rPr>
              <a:t>() may return null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 it fails to allocate a memory (line 12)</a:t>
            </a:r>
          </a:p>
          <a:p>
            <a:pPr lvl="1"/>
            <a:r>
              <a:rPr lang="en-US" altLang="ko-KR" sz="1600" dirty="0">
                <a:latin typeface="Calibri" panose="020F0502020204030204" pitchFamily="34" charset="0"/>
              </a:rPr>
              <a:t>e.g.) </a:t>
            </a:r>
            <a:r>
              <a:rPr lang="en-US" altLang="ko-KR" sz="1600" dirty="0" err="1">
                <a:latin typeface="Calibri" panose="020F0502020204030204" pitchFamily="34" charset="0"/>
              </a:rPr>
              <a:t>malloc</a:t>
            </a:r>
            <a:r>
              <a:rPr lang="en-US" altLang="ko-KR" sz="1600" dirty="0">
                <a:latin typeface="Calibri" panose="020F0502020204030204" pitchFamily="34" charset="0"/>
              </a:rPr>
              <a:t>(0)</a:t>
            </a:r>
          </a:p>
          <a:p>
            <a:pPr lvl="1"/>
            <a:r>
              <a:rPr lang="en-US" altLang="ko-KR" sz="1600" dirty="0">
                <a:latin typeface="Calibri" panose="020F0502020204030204" pitchFamily="34" charset="0"/>
              </a:rPr>
              <a:t>e.g.) </a:t>
            </a:r>
            <a:r>
              <a:rPr lang="en-US" altLang="ko-KR" sz="1600" dirty="0" err="1">
                <a:latin typeface="Calibri" panose="020F0502020204030204" pitchFamily="34" charset="0"/>
              </a:rPr>
              <a:t>malloc</a:t>
            </a:r>
            <a:r>
              <a:rPr lang="en-US" altLang="ko-KR" sz="1600" dirty="0">
                <a:latin typeface="Calibri" panose="020F0502020204030204" pitchFamily="34" charset="0"/>
              </a:rPr>
              <a:t>(BIG_NUMBER)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616" y="350187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Execution sequence that</a:t>
            </a:r>
            <a:br>
              <a:rPr lang="en-US" altLang="ko-KR" dirty="0"/>
            </a:br>
            <a:r>
              <a:rPr lang="en-US" altLang="ko-KR" dirty="0"/>
              <a:t>triggers the bug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4" idx="2"/>
          </p:cNvCxnSpPr>
          <p:nvPr/>
        </p:nvCxnSpPr>
        <p:spPr>
          <a:xfrm flipV="1">
            <a:off x="3017154" y="3537012"/>
            <a:ext cx="474726" cy="88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491880" y="3429000"/>
            <a:ext cx="216024" cy="216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1880" y="3645024"/>
            <a:ext cx="216024" cy="216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1" idx="3"/>
            <a:endCxn id="15" idx="2"/>
          </p:cNvCxnSpPr>
          <p:nvPr/>
        </p:nvCxnSpPr>
        <p:spPr>
          <a:xfrm flipV="1">
            <a:off x="2976615" y="3753036"/>
            <a:ext cx="515265" cy="7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20" idx="1"/>
          </p:cNvCxnSpPr>
          <p:nvPr/>
        </p:nvCxnSpPr>
        <p:spPr>
          <a:xfrm>
            <a:off x="2965377" y="3950035"/>
            <a:ext cx="558139" cy="590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491880" y="4509120"/>
            <a:ext cx="216024" cy="216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7" idx="1"/>
          </p:cNvCxnSpPr>
          <p:nvPr/>
        </p:nvCxnSpPr>
        <p:spPr>
          <a:xfrm flipH="1" flipV="1">
            <a:off x="5004048" y="4932458"/>
            <a:ext cx="855025" cy="292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9073" y="4932457"/>
            <a:ext cx="2241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Attempt to write a data</a:t>
            </a:r>
            <a:br>
              <a:rPr lang="en-US" altLang="ko-KR" sz="1600" dirty="0"/>
            </a:br>
            <a:r>
              <a:rPr lang="en-US" altLang="ko-KR" sz="1600" dirty="0"/>
              <a:t>to mem (NULL)</a:t>
            </a:r>
            <a:endParaRPr lang="ko-KR" altLang="en-US" sz="1600" dirty="0"/>
          </a:p>
        </p:txBody>
      </p:sp>
      <p:cxnSp>
        <p:nvCxnSpPr>
          <p:cNvPr id="38" name="꺾인 연결선 37"/>
          <p:cNvCxnSpPr/>
          <p:nvPr/>
        </p:nvCxnSpPr>
        <p:spPr>
          <a:xfrm rot="10800000" flipV="1">
            <a:off x="3565224" y="4038637"/>
            <a:ext cx="12700" cy="802692"/>
          </a:xfrm>
          <a:prstGeom prst="bentConnector3">
            <a:avLst>
              <a:gd name="adj1" fmla="val 62756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5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48" y="3251026"/>
            <a:ext cx="7543800" cy="3562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 – Format String Bug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000" dirty="0">
                <a:latin typeface="Calibri" panose="020F0502020204030204" pitchFamily="34" charset="0"/>
              </a:rPr>
              <a:t>User input is directly used for the first argument of</a:t>
            </a:r>
            <a:r>
              <a:rPr lang="en-US" altLang="ko-KR" sz="2000" dirty="0"/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800" dirty="0">
                <a:latin typeface="Calibri" panose="020F0502020204030204" pitchFamily="34" charset="0"/>
                <a:cs typeface="Consolas" panose="020B0609020204030204" pitchFamily="49" charset="0"/>
              </a:rPr>
              <a:t> (line 15)</a:t>
            </a:r>
          </a:p>
          <a:p>
            <a:pPr marL="560070" lvl="1" indent="-285750"/>
            <a:r>
              <a:rPr lang="en-US" altLang="ko-KR" sz="1800" dirty="0">
                <a:latin typeface="Calibri" panose="020F0502020204030204" pitchFamily="34" charset="0"/>
                <a:cs typeface="Consolas" panose="020B0609020204030204" pitchFamily="49" charset="0"/>
              </a:rPr>
              <a:t>User can inputs arbitrary format strings such as </a:t>
            </a:r>
            <a:r>
              <a:rPr lang="en-US" altLang="ko-KR" sz="1800" dirty="0" err="1">
                <a:latin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altLang="ko-KR" sz="1800" dirty="0">
                <a:latin typeface="Calibri" panose="020F0502020204030204" pitchFamily="34" charset="0"/>
                <a:cs typeface="Consolas" panose="020B0609020204030204" pitchFamily="49" charset="0"/>
              </a:rPr>
              <a:t>(“%s”) and </a:t>
            </a:r>
            <a:r>
              <a:rPr lang="en-US" altLang="ko-KR" sz="1800" dirty="0" err="1">
                <a:latin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altLang="ko-KR" sz="1800" dirty="0">
                <a:latin typeface="Calibri" panose="020F0502020204030204" pitchFamily="34" charset="0"/>
                <a:cs typeface="Consolas" panose="020B0609020204030204" pitchFamily="49" charset="0"/>
              </a:rPr>
              <a:t>(“%n”) without second argument</a:t>
            </a:r>
          </a:p>
          <a:p>
            <a:pPr marL="834390" lvl="2" indent="-285750"/>
            <a:r>
              <a:rPr lang="en-US" altLang="ko-KR" sz="1600" dirty="0">
                <a:latin typeface="Calibri" panose="020F0502020204030204" pitchFamily="34" charset="0"/>
                <a:cs typeface="Consolas" panose="020B0609020204030204" pitchFamily="49" charset="0"/>
              </a:rPr>
              <a:t>The program considers a garbage memory value is a second argument </a:t>
            </a:r>
          </a:p>
          <a:p>
            <a:pPr marL="834390" lvl="2" indent="-285750"/>
            <a:r>
              <a:rPr lang="en-US" altLang="ko-KR" sz="1600" dirty="0">
                <a:latin typeface="Calibri" panose="020F0502020204030204" pitchFamily="34" charset="0"/>
                <a:cs typeface="Consolas" panose="020B0609020204030204" pitchFamily="49" charset="0"/>
              </a:rPr>
              <a:t>This bug causes information leakage or remote code execution vulnerability</a:t>
            </a:r>
            <a:endParaRPr lang="ko-KR" alt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5776" y="5445224"/>
            <a:ext cx="432048" cy="251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15816" y="4653136"/>
            <a:ext cx="432048" cy="251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3728" y="5445224"/>
            <a:ext cx="432048" cy="251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3728" y="6105128"/>
            <a:ext cx="432048" cy="251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23" idx="2"/>
            <a:endCxn id="22" idx="0"/>
          </p:cNvCxnSpPr>
          <p:nvPr/>
        </p:nvCxnSpPr>
        <p:spPr>
          <a:xfrm rot="5400000">
            <a:off x="2681584" y="4994968"/>
            <a:ext cx="540472" cy="3600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4" idx="2"/>
          </p:cNvCxnSpPr>
          <p:nvPr/>
        </p:nvCxnSpPr>
        <p:spPr>
          <a:xfrm rot="16200000" flipH="1">
            <a:off x="2165736" y="5870856"/>
            <a:ext cx="379844" cy="318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8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 – Resource Leak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mem</a:t>
            </a:r>
            <a:r>
              <a:rPr lang="en-US" altLang="ko-KR" sz="2000" dirty="0"/>
              <a:t> is not freed although the </a:t>
            </a:r>
            <a:r>
              <a:rPr lang="en-US" altLang="ko-KR" sz="2000" dirty="0">
                <a:latin typeface="Consolas" panose="020B0609020204030204" pitchFamily="49" charset="0"/>
              </a:rPr>
              <a:t>mem</a:t>
            </a:r>
            <a:r>
              <a:rPr lang="en-US" altLang="ko-KR" sz="2000" dirty="0"/>
              <a:t> goes out of scope (line 17)</a:t>
            </a:r>
          </a:p>
          <a:p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45" y="2276872"/>
            <a:ext cx="6031823" cy="4032448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5400000">
            <a:off x="791581" y="5049179"/>
            <a:ext cx="2376264" cy="720082"/>
          </a:xfrm>
          <a:prstGeom prst="bentConnector3">
            <a:avLst>
              <a:gd name="adj1" fmla="val 11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28" y="503622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 freed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6309320"/>
            <a:ext cx="33843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8" y="6021288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Out of scope of mem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696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 – Negative Array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read()</a:t>
            </a:r>
            <a:r>
              <a:rPr lang="en-US" altLang="ko-KR" dirty="0"/>
              <a:t> </a:t>
            </a:r>
            <a:r>
              <a:rPr lang="en-US" altLang="ko-KR" dirty="0">
                <a:latin typeface="Calibri" panose="020F0502020204030204" pitchFamily="34" charset="0"/>
              </a:rPr>
              <a:t>(line 11) can return negative number if it fails to read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The return value is used for array indexing (out of index)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1801"/>
          <a:stretch/>
        </p:blipFill>
        <p:spPr>
          <a:xfrm>
            <a:off x="755576" y="2996952"/>
            <a:ext cx="7743825" cy="35283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81323" y="4725144"/>
            <a:ext cx="554371" cy="2880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8" idx="1"/>
            <a:endCxn id="13" idx="1"/>
          </p:cNvCxnSpPr>
          <p:nvPr/>
        </p:nvCxnSpPr>
        <p:spPr>
          <a:xfrm rot="10800000" flipV="1">
            <a:off x="1209317" y="4869160"/>
            <a:ext cx="72007" cy="876182"/>
          </a:xfrm>
          <a:prstGeom prst="bentConnector3">
            <a:avLst>
              <a:gd name="adj1" fmla="val 4174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09316" y="5613412"/>
            <a:ext cx="698388" cy="263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Missing Bug Case in Example 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88840"/>
            <a:ext cx="3384376" cy="48691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If a user inputs -1 for </a:t>
            </a:r>
            <a:r>
              <a:rPr lang="en-US" altLang="ko-KR" sz="2000" dirty="0"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alibri" panose="020F0502020204030204" pitchFamily="34" charset="0"/>
              </a:rPr>
              <a:t> variable (line 9)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(length &gt; 100)</a:t>
            </a:r>
            <a:r>
              <a:rPr lang="en-US" altLang="ko-KR" dirty="0">
                <a:latin typeface="Calibri" panose="020F0502020204030204" pitchFamily="34" charset="0"/>
              </a:rPr>
              <a:t> is false</a:t>
            </a:r>
            <a:br>
              <a:rPr lang="en-US" altLang="ko-KR" dirty="0">
                <a:latin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</a:rPr>
              <a:t>(line 10)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read()</a:t>
            </a:r>
            <a:r>
              <a:rPr lang="en-US" altLang="ko-KR" dirty="0">
                <a:latin typeface="Calibri" panose="020F0502020204030204" pitchFamily="34" charset="0"/>
              </a:rPr>
              <a:t> receives -1 as a third argument (line 10)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The type of the third argument of </a:t>
            </a:r>
            <a:r>
              <a:rPr lang="en-US" altLang="ko-KR" sz="1800" dirty="0">
                <a:latin typeface="Consolas" panose="020B0609020204030204" pitchFamily="49" charset="0"/>
              </a:rPr>
              <a:t>read()</a:t>
            </a:r>
            <a:r>
              <a:rPr lang="en-US" altLang="ko-KR" dirty="0">
                <a:latin typeface="Calibri" panose="020F0502020204030204" pitchFamily="34" charset="0"/>
              </a:rPr>
              <a:t> is unsigned integer type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</a:rPr>
              <a:t>-1 is converted to 0xffffffff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read an input to </a:t>
            </a:r>
            <a:r>
              <a:rPr lang="en-US" altLang="ko-KR" sz="1800" dirty="0" err="1">
                <a:latin typeface="Consolas" panose="020B0609020204030204" pitchFamily="49" charset="0"/>
              </a:rPr>
              <a:t>buf</a:t>
            </a:r>
            <a:r>
              <a:rPr lang="en-US" altLang="ko-KR" dirty="0">
                <a:latin typeface="Calibri" panose="020F0502020204030204" pitchFamily="34" charset="0"/>
              </a:rPr>
              <a:t> more than 100 bytes (line 10)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</a:rPr>
              <a:t>Stack overflow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1988840"/>
            <a:ext cx="5436096" cy="46935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//example1.c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malloc.h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f()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* mem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length;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read(0, &amp;length,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r = read(0, &amp;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, length &gt; 100 ? 100 : length);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mem =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(r + 1);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[r] = 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(mem,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(mem);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fflush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stdout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(1)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f();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63888" y="4005064"/>
            <a:ext cx="543609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7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Example3 – Target Java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ko-KR" dirty="0"/>
              <a:t>There exists a bug in this Java source code</a:t>
            </a:r>
          </a:p>
          <a:p>
            <a:pPr lvl="1"/>
            <a:r>
              <a:rPr lang="en-US" altLang="ko-KR" dirty="0"/>
              <a:t>Race Condition</a:t>
            </a:r>
          </a:p>
          <a:p>
            <a:r>
              <a:rPr lang="en-US" altLang="ko-KR" dirty="0"/>
              <a:t>3 methods</a:t>
            </a:r>
          </a:p>
          <a:p>
            <a:pPr lvl="1"/>
            <a:r>
              <a:rPr lang="en-US" altLang="ko-KR" dirty="0"/>
              <a:t>Synchronized add</a:t>
            </a:r>
            <a:br>
              <a:rPr lang="en-US" altLang="ko-KR" dirty="0"/>
            </a:br>
            <a:r>
              <a:rPr lang="en-US" altLang="ko-KR" dirty="0"/>
              <a:t>and remove methods</a:t>
            </a:r>
            <a:br>
              <a:rPr lang="en-US" altLang="ko-KR" dirty="0"/>
            </a:br>
            <a:r>
              <a:rPr lang="en-US" altLang="ko-KR" dirty="0"/>
              <a:t>(line 6, 9)</a:t>
            </a:r>
          </a:p>
          <a:p>
            <a:pPr lvl="1"/>
            <a:r>
              <a:rPr lang="en-US" altLang="ko-KR" dirty="0"/>
              <a:t>A getter method</a:t>
            </a:r>
            <a:br>
              <a:rPr lang="en-US" altLang="ko-KR" dirty="0"/>
            </a:br>
            <a:r>
              <a:rPr lang="en-US" altLang="ko-KR" dirty="0"/>
              <a:t>(line 12)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2616001"/>
            <a:ext cx="543609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// Example3.java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Example3 {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final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Object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guardingLock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= new Object();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List&lt;Object&gt; data = new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&lt;Object&gt;();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addData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(Object o)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synchronized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guardingLock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 {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data.add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(o);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removeData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(Object o)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synchronized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guardingLock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 {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data.remove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(o);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Object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guardedByViolation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data.get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957" y="650559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[from </a:t>
            </a:r>
            <a:r>
              <a:rPr lang="en-US" altLang="ko-KR" sz="1400" dirty="0" err="1"/>
              <a:t>coverity</a:t>
            </a:r>
            <a:r>
              <a:rPr lang="en-US" altLang="ko-KR" sz="1400" dirty="0"/>
              <a:t> example]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Example3 – Race Condition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0" y="2177480"/>
            <a:ext cx="8768460" cy="4680520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Context switching can happens while executing </a:t>
            </a:r>
            <a:r>
              <a:rPr lang="en-US" altLang="ko-KR" sz="1800" dirty="0">
                <a:latin typeface="Consolas" panose="020B0609020204030204" pitchFamily="49" charset="0"/>
              </a:rPr>
              <a:t>get()</a:t>
            </a:r>
            <a:r>
              <a:rPr lang="en-US" altLang="ko-KR" sz="2000" dirty="0"/>
              <a:t> method (line 15)</a:t>
            </a:r>
            <a:endParaRPr lang="ko-KR" altLang="en-US" sz="2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99592" y="6309320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7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Coverity Static Analysis</a:t>
            </a:r>
          </a:p>
          <a:p>
            <a:r>
              <a:rPr lang="en-US" altLang="ko-KR" dirty="0"/>
              <a:t>Use cases of Coverity</a:t>
            </a:r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C program 1</a:t>
            </a:r>
          </a:p>
          <a:p>
            <a:pPr lvl="1"/>
            <a:r>
              <a:rPr lang="en-US" altLang="ko-KR" dirty="0"/>
              <a:t>C program 2</a:t>
            </a:r>
          </a:p>
          <a:p>
            <a:pPr lvl="1"/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65CE3-3B9D-471B-863E-E41C1F1A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45" y="3449278"/>
            <a:ext cx="6387955" cy="34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4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Coverity</a:t>
            </a:r>
            <a:r>
              <a:rPr lang="en-US" altLang="ko-KR" dirty="0"/>
              <a:t> Static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Coverity</a:t>
            </a:r>
            <a:r>
              <a:rPr lang="en-US" altLang="ko-KR" dirty="0"/>
              <a:t> Static Analysis is a static code analysis tool for C, C++, C#, Java, and JavaScript</a:t>
            </a:r>
          </a:p>
          <a:p>
            <a:r>
              <a:rPr lang="en-US" altLang="ko-KR" dirty="0" err="1"/>
              <a:t>Coverity</a:t>
            </a:r>
            <a:r>
              <a:rPr lang="en-US" altLang="ko-KR" dirty="0"/>
              <a:t> Static Analysis is is derived from the Stanford Checker, a research tool for finding bugs through static analysis [from Wikipedia]</a:t>
            </a:r>
          </a:p>
          <a:p>
            <a:r>
              <a:rPr lang="en-US" altLang="ko-KR" dirty="0" err="1"/>
              <a:t>Coverity</a:t>
            </a:r>
            <a:r>
              <a:rPr lang="en-US" altLang="ko-KR" dirty="0"/>
              <a:t> Static Analysis detects dozens of defect patterns in the following categories</a:t>
            </a:r>
          </a:p>
          <a:p>
            <a:pPr lvl="1"/>
            <a:r>
              <a:rPr lang="en-US" altLang="ko-KR" dirty="0"/>
              <a:t>Memory corruptions</a:t>
            </a:r>
          </a:p>
          <a:p>
            <a:pPr lvl="1"/>
            <a:r>
              <a:rPr lang="en-US" altLang="ko-KR" dirty="0"/>
              <a:t>Concurrency</a:t>
            </a:r>
          </a:p>
          <a:p>
            <a:pPr lvl="1"/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Performance inefficiencies</a:t>
            </a:r>
          </a:p>
          <a:p>
            <a:pPr lvl="1"/>
            <a:r>
              <a:rPr lang="en-US" altLang="ko-KR" dirty="0"/>
              <a:t>Unexpected behavior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7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of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48880"/>
            <a:ext cx="4114800" cy="43924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API usage errors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Buffer overflows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Concurrent data access violations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Cross-site scripting (XSS)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Cross-site request forgery (CSRF)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Deadlocks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Error handling issues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Integer overflows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Integer handling issues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99992" y="2178164"/>
            <a:ext cx="4114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Memory corruptions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Memory illegal accesses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Path manipulation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Performance inefficiencies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Program hangs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Security misconfigurations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SQL Injection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Uninitialized members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Control flow issues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Hard-coded credentials</a:t>
            </a:r>
          </a:p>
          <a:p>
            <a:pPr>
              <a:lnSpc>
                <a:spcPct val="130000"/>
              </a:lnSpc>
            </a:pP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7544" y="1637920"/>
            <a:ext cx="8131563" cy="63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dirty="0" err="1"/>
              <a:t>Coverity</a:t>
            </a:r>
            <a:r>
              <a:rPr lang="en-US" altLang="ko-KR" dirty="0"/>
              <a:t> can find critical issues such as:</a:t>
            </a:r>
          </a:p>
        </p:txBody>
      </p:sp>
    </p:spTree>
    <p:extLst>
      <p:ext uri="{BB962C8B-B14F-4D97-AF65-F5344CB8AC3E}">
        <p14:creationId xmlns:p14="http://schemas.microsoft.com/office/powerpoint/2010/main" val="28055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Coverity</a:t>
            </a:r>
            <a:r>
              <a:rPr lang="en-US" altLang="ko-KR" dirty="0"/>
              <a:t> and Open Source Projects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en-US" altLang="ko-KR" dirty="0" err="1"/>
              <a:t>Coverity</a:t>
            </a:r>
            <a:r>
              <a:rPr lang="en-US" altLang="ko-KR" dirty="0"/>
              <a:t> is providing a free service for open source projects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Picture 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07268"/>
            <a:ext cx="754223" cy="87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mozorg.cdn.mozilla.net/media/img/firefox/firefox-256.e2c1fc5568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2425872"/>
            <a:ext cx="528556" cy="52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HP-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17" y="2783571"/>
            <a:ext cx="845145" cy="4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File:Python-logo-notext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7" y="3106828"/>
            <a:ext cx="471686" cy="4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nstall Deploy Hado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25" y="3335510"/>
            <a:ext cx="1750743" cy="8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jenkins_logo-300x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78" y="3400211"/>
            <a:ext cx="1537419" cy="49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68518" y="408540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741 projects</a:t>
            </a:r>
          </a:p>
          <a:p>
            <a:pPr algn="ctr"/>
            <a:r>
              <a:rPr lang="en-US" altLang="ko-KR" dirty="0"/>
              <a:t>2.5M LOC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4188205" y="4815072"/>
            <a:ext cx="650173" cy="802779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04975" y="5775647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44,641 defects are fixed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1360" y="6246167"/>
            <a:ext cx="5638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(Only 10.2% of identified defects are false positives in 2013)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746160" y="4952508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Coverity</a:t>
            </a:r>
            <a:r>
              <a:rPr lang="en-US" altLang="ko-KR" b="1" dirty="0"/>
              <a:t> Scan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09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Coverity</a:t>
            </a:r>
            <a:r>
              <a:rPr lang="en-US" altLang="ko-KR" dirty="0"/>
              <a:t> and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18,103 defects are identified in Linux for 8 years (- 2013)</a:t>
            </a:r>
          </a:p>
          <a:p>
            <a:pPr lvl="1"/>
            <a:r>
              <a:rPr lang="en-US" altLang="ko-KR" dirty="0"/>
              <a:t>11,695 defects are fixed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6597" y="6474822"/>
            <a:ext cx="8851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http://events.linuxfoundation.org/sites/events/files/slides/2013_10_16_sent.pdf</a:t>
            </a:r>
          </a:p>
        </p:txBody>
      </p:sp>
      <p:pic>
        <p:nvPicPr>
          <p:cNvPr id="8194" name="Picture 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74" y="2132856"/>
            <a:ext cx="1428987" cy="16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6597" y="6264614"/>
            <a:ext cx="9289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http://softwareintegrity.coverity.com/rs/coverity/images/2013-Coverity-Scan-Report.pdf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42935"/>
              </p:ext>
            </p:extLst>
          </p:nvPr>
        </p:nvGraphicFramePr>
        <p:xfrm>
          <a:off x="911520" y="2831713"/>
          <a:ext cx="610129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Fixed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Memory illegal access, corruption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 handling issues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r>
                        <a:rPr lang="en-US" altLang="ko-KR" baseline="0" dirty="0"/>
                        <a:t> pointer dereferences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Uninitialized variables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Resource leaks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Concurrent data access violations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3,346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00369" y="2487819"/>
            <a:ext cx="297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defects fixed in 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46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Analyze a program with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Configure </a:t>
            </a:r>
            <a:r>
              <a:rPr lang="en-US" altLang="ko-KR" sz="2000" dirty="0" err="1"/>
              <a:t>coverity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cov</a:t>
            </a:r>
            <a:r>
              <a:rPr lang="en-US" altLang="ko-KR" sz="1800" dirty="0"/>
              <a:t>-configure --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[configure file] --[</a:t>
            </a:r>
            <a:r>
              <a:rPr lang="en-US" altLang="ko-KR" sz="1800" dirty="0" err="1"/>
              <a:t>gcc</a:t>
            </a:r>
            <a:r>
              <a:rPr lang="en-US" altLang="ko-KR" sz="1800" dirty="0"/>
              <a:t> | </a:t>
            </a:r>
            <a:r>
              <a:rPr lang="en-US" altLang="ko-KR" sz="1800" dirty="0" err="1"/>
              <a:t>msvc</a:t>
            </a:r>
            <a:r>
              <a:rPr lang="en-US" altLang="ko-KR" sz="1800" dirty="0"/>
              <a:t> | java]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Build with </a:t>
            </a:r>
            <a:r>
              <a:rPr lang="en-US" altLang="ko-KR" sz="2000" dirty="0" err="1"/>
              <a:t>coverity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cov</a:t>
            </a:r>
            <a:r>
              <a:rPr lang="en-US" altLang="ko-KR" sz="1800" dirty="0"/>
              <a:t>-build --</a:t>
            </a:r>
            <a:r>
              <a:rPr lang="en-US" altLang="ko-KR" sz="1800" dirty="0" err="1"/>
              <a:t>dir</a:t>
            </a:r>
            <a:r>
              <a:rPr lang="en-US" altLang="ko-KR" sz="1800" dirty="0"/>
              <a:t> [output directory] --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[configure file] [compile command]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Analyze</a:t>
            </a:r>
          </a:p>
          <a:p>
            <a:pPr lvl="1"/>
            <a:r>
              <a:rPr lang="en-US" altLang="ko-KR" sz="1800" dirty="0" err="1"/>
              <a:t>cov</a:t>
            </a:r>
            <a:r>
              <a:rPr lang="en-US" altLang="ko-KR" sz="1800" dirty="0"/>
              <a:t>-analyze --</a:t>
            </a:r>
            <a:r>
              <a:rPr lang="en-US" altLang="ko-KR" sz="1800" dirty="0" err="1"/>
              <a:t>dir</a:t>
            </a:r>
            <a:r>
              <a:rPr lang="en-US" altLang="ko-KR" sz="1800" dirty="0"/>
              <a:t> [output directory] --all --aggressiveness-level high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 analyzed results to server</a:t>
            </a:r>
          </a:p>
          <a:p>
            <a:pPr lvl="1"/>
            <a:r>
              <a:rPr lang="en-US" altLang="ko-KR" sz="1800" dirty="0" err="1"/>
              <a:t>cov</a:t>
            </a:r>
            <a:r>
              <a:rPr lang="en-US" altLang="ko-KR" sz="1800" dirty="0"/>
              <a:t>-commit-defects --</a:t>
            </a:r>
            <a:r>
              <a:rPr lang="en-US" altLang="ko-KR" sz="1800" dirty="0" err="1"/>
              <a:t>dir</a:t>
            </a:r>
            <a:r>
              <a:rPr lang="en-US" altLang="ko-KR" sz="1800" dirty="0"/>
              <a:t> [output directory] --host [server host]</a:t>
            </a:r>
            <a:br>
              <a:rPr lang="en-US" altLang="ko-KR" sz="1800" dirty="0"/>
            </a:br>
            <a:r>
              <a:rPr lang="en-US" altLang="ko-KR" sz="1800" dirty="0"/>
              <a:t>--stream [stream name] --user [id] --password [password]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1457" y="5013176"/>
            <a:ext cx="72410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-configure --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gcc.config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-build --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output --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gcc.config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example1.c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-analyze --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output --all aggressiveness-level high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-commit-defects --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output --host localhost--stream cs453stream 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--user cs453 --password 1234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1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Manage Analyzed Results in Web Interface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57" y="1600200"/>
            <a:ext cx="7370763" cy="514807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55576" y="2420888"/>
            <a:ext cx="263735" cy="7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842" y="20367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Bug list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55576" y="4326096"/>
            <a:ext cx="263735" cy="7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42" y="39186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Bug detail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8124689" y="3476392"/>
            <a:ext cx="404615" cy="240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24965" y="306896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Bug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Example1 - Target C source code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0860"/>
            <a:ext cx="3106688" cy="44935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Bug in this code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Copy &amp; paste error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Coverity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1750859"/>
            <a:ext cx="5436096" cy="4493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//example2.c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#include &lt;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**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num1=0, num2=0;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&gt;= 2)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n1 =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[1]);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n2 =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[1]);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(n1 &gt;= 0 &amp;&amp; n1 &lt;= 100)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    num1 = n1;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    num1 = 5;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300" dirty="0">
              <a:latin typeface="Consolas" pitchFamily="49" charset="0"/>
              <a:cs typeface="Consolas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(n2 &gt;= 0 &amp;&amp; n2 &lt;= 100)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    num2 = n1;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       num2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("%d %d", num1, num2);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54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45HEQSYBCOHBMSZ7" val="503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16293</TotalTime>
  <Words>1380</Words>
  <Application>Microsoft Office PowerPoint</Application>
  <PresentationFormat>화면 슬라이드 쇼(4:3)</PresentationFormat>
  <Paragraphs>262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투명도</vt:lpstr>
      <vt:lpstr>Introduction to Static Analyzer</vt:lpstr>
      <vt:lpstr>Content</vt:lpstr>
      <vt:lpstr>Coverity Static Analysis</vt:lpstr>
      <vt:lpstr>Power of Coverity</vt:lpstr>
      <vt:lpstr>Coverity and Open Source Projects</vt:lpstr>
      <vt:lpstr>Coverity and Linux</vt:lpstr>
      <vt:lpstr>How To Analyze a program with Coverity</vt:lpstr>
      <vt:lpstr>Manage Analyzed Results in Web Interface</vt:lpstr>
      <vt:lpstr>Example1 - Target C source code  </vt:lpstr>
      <vt:lpstr>Example1 - Target C source code  </vt:lpstr>
      <vt:lpstr>Example2 - Target C source code  </vt:lpstr>
      <vt:lpstr>Example2 – Null pointer dereference</vt:lpstr>
      <vt:lpstr>Example2 – Format String Bug</vt:lpstr>
      <vt:lpstr>Example2 – Resource Leak</vt:lpstr>
      <vt:lpstr>Example2 – Negative Array Index</vt:lpstr>
      <vt:lpstr>A Missing Bug Case in Example 2</vt:lpstr>
      <vt:lpstr>Example3 – Target Java Source Code</vt:lpstr>
      <vt:lpstr>Example3 – Race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ParkYongbae</dc:creator>
  <cp:lastModifiedBy>moonzoo</cp:lastModifiedBy>
  <cp:revision>896</cp:revision>
  <cp:lastPrinted>2024-05-07T06:59:10Z</cp:lastPrinted>
  <dcterms:created xsi:type="dcterms:W3CDTF">2012-07-31T07:33:14Z</dcterms:created>
  <dcterms:modified xsi:type="dcterms:W3CDTF">2024-05-07T07:24:08Z</dcterms:modified>
</cp:coreProperties>
</file>