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  <p:sldMasterId id="2147483758" r:id="rId2"/>
  </p:sldMasterIdLst>
  <p:notesMasterIdLst>
    <p:notesMasterId r:id="rId36"/>
  </p:notesMasterIdLst>
  <p:handoutMasterIdLst>
    <p:handoutMasterId r:id="rId37"/>
  </p:handoutMasterIdLst>
  <p:sldIdLst>
    <p:sldId id="336" r:id="rId3"/>
    <p:sldId id="415" r:id="rId4"/>
    <p:sldId id="443" r:id="rId5"/>
    <p:sldId id="416" r:id="rId6"/>
    <p:sldId id="417" r:id="rId7"/>
    <p:sldId id="419" r:id="rId8"/>
    <p:sldId id="420" r:id="rId9"/>
    <p:sldId id="421" r:id="rId10"/>
    <p:sldId id="422" r:id="rId11"/>
    <p:sldId id="423" r:id="rId12"/>
    <p:sldId id="454" r:id="rId13"/>
    <p:sldId id="455" r:id="rId14"/>
    <p:sldId id="426" r:id="rId15"/>
    <p:sldId id="427" r:id="rId16"/>
    <p:sldId id="428" r:id="rId17"/>
    <p:sldId id="429" r:id="rId18"/>
    <p:sldId id="431" r:id="rId19"/>
    <p:sldId id="432" r:id="rId20"/>
    <p:sldId id="433" r:id="rId21"/>
    <p:sldId id="456" r:id="rId22"/>
    <p:sldId id="457" r:id="rId23"/>
    <p:sldId id="459" r:id="rId24"/>
    <p:sldId id="434" r:id="rId25"/>
    <p:sldId id="435" r:id="rId26"/>
    <p:sldId id="453" r:id="rId27"/>
    <p:sldId id="437" r:id="rId28"/>
    <p:sldId id="438" r:id="rId29"/>
    <p:sldId id="440" r:id="rId30"/>
    <p:sldId id="441" r:id="rId31"/>
    <p:sldId id="447" r:id="rId32"/>
    <p:sldId id="442" r:id="rId33"/>
    <p:sldId id="458" r:id="rId34"/>
    <p:sldId id="594" r:id="rId35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660066"/>
    <a:srgbClr val="0000CC"/>
    <a:srgbClr val="66CCFF"/>
    <a:srgbClr val="66FFCC"/>
    <a:srgbClr val="0000FF"/>
    <a:srgbClr val="0033CC"/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55" autoAdjust="0"/>
  </p:normalViewPr>
  <p:slideViewPr>
    <p:cSldViewPr snapToGrid="0">
      <p:cViewPr varScale="1">
        <p:scale>
          <a:sx n="104" d="100"/>
          <a:sy n="104" d="100"/>
        </p:scale>
        <p:origin x="84" y="3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ea typeface="굴림" pitchFamily="50" charset="-127"/>
              </a:defRPr>
            </a:lvl1pPr>
          </a:lstStyle>
          <a:p>
            <a:pPr>
              <a:defRPr/>
            </a:pPr>
            <a:fld id="{7FE7619E-CB62-4A90-A3EC-D0C947BFB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929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t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defTabSz="966730">
              <a:defRPr sz="1100" b="0" i="1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846"/>
            <a:ext cx="2946400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2" tIns="0" rIns="20132" bIns="0" numCol="1" anchor="b" anchorCtr="0" compatLnSpc="1">
            <a:prstTxWarp prst="textNoShape">
              <a:avLst/>
            </a:prstTxWarp>
          </a:bodyPr>
          <a:lstStyle>
            <a:lvl1pPr algn="r" defTabSz="966730">
              <a:defRPr sz="1100" b="0" i="1" smtClean="0">
                <a:solidFill>
                  <a:schemeClr val="tx1"/>
                </a:solidFill>
                <a:ea typeface="굴림" pitchFamily="50" charset="-127"/>
              </a:defRPr>
            </a:lvl1pPr>
          </a:lstStyle>
          <a:p>
            <a:pPr>
              <a:defRPr/>
            </a:pPr>
            <a:fld id="{66861D67-D63E-4CA1-ABFB-78000C8D863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7" y="4714042"/>
            <a:ext cx="4987925" cy="4469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01" tIns="48651" rIns="97301" bIns="48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53000" cy="3716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57525" y="9456662"/>
            <a:ext cx="803478" cy="2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0" tIns="46972" rIns="92270" bIns="46972">
            <a:spAutoFit/>
          </a:bodyPr>
          <a:lstStyle/>
          <a:p>
            <a:pPr algn="ctr" defTabSz="915934">
              <a:lnSpc>
                <a:spcPct val="90000"/>
              </a:lnSpc>
              <a:defRPr/>
            </a:pPr>
            <a:r>
              <a:rPr lang="en-US" altLang="ko-KR" sz="1400" b="0" dirty="0">
                <a:solidFill>
                  <a:schemeClr val="tx1"/>
                </a:solidFill>
                <a:ea typeface="굴림" pitchFamily="50" charset="-127"/>
              </a:rPr>
              <a:t>Page </a:t>
            </a:r>
            <a:fld id="{CA43033E-FEAA-49E9-AA80-5D3BB9597541}" type="slidenum">
              <a:rPr lang="en-US" altLang="ko-KR" sz="1400" b="0">
                <a:solidFill>
                  <a:schemeClr val="tx1"/>
                </a:solidFill>
                <a:ea typeface="굴림" pitchFamily="50" charset="-127"/>
              </a:rPr>
              <a:pPr algn="ctr" defTabSz="915934">
                <a:lnSpc>
                  <a:spcPct val="90000"/>
                </a:lnSpc>
                <a:defRPr/>
              </a:pPr>
              <a:t>‹#›</a:t>
            </a:fld>
            <a:endParaRPr lang="en-US" altLang="ko-KR" sz="1400" b="0" dirty="0">
              <a:solidFill>
                <a:schemeClr val="tx1"/>
              </a:solidFill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077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ko-K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7D775-613C-4CA2-B94E-0F93FAB25859}" type="slidenum">
              <a:rPr lang="en-US" altLang="ko-KR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4014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A762AF-BF98-4D64-9DEB-F1B23CEAAAC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6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C4411D-0A64-496F-A183-A31DE387B87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472B8-3EE6-4B89-9BCA-24A473089B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03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052482-71F3-4AE0-8FA2-9C97D83990A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99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8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05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05869E-40BA-4692-9F35-B392456A28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E44D2-F2F3-4733-9582-D7190C53FB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CB292-5F5D-40D4-9C97-0FBF6F78B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8B4D7-ED54-4519-80BE-4EC507F594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4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EFA20-D964-4D98-8ABA-146F0E2D94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306779-87CF-48BE-937F-7177ECF93D5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62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188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GICC does NOT subsume GACC.  Think about a</a:t>
            </a:r>
            <a:r>
              <a:rPr lang="en-US" baseline="0" dirty="0"/>
              <a:t> case when b as a major clause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F61BD-EC25-4667-9377-141C8949DE9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5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6DCB0D-FFFA-49F8-8580-77788ADAAB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65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5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4C6C48-3D23-459E-8E38-4ECADFB1CA3A}" type="slidenum">
              <a:rPr kumimoji="0" lang="en-US" altLang="ko-KR" sz="11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rPr>
              <a:pPr marL="0" marR="0" lvl="0" indent="0" algn="r" defTabSz="965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1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3A009-8A7B-421B-82D8-C33999AC0D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4F9EC-C8CA-4DE6-8807-A1A62C66A4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1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7FFC1C-3A10-4B36-BCE0-974E7A9BD98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3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BB12-046E-4598-8297-0644C848DA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F4DF3-DF79-4C54-BFE3-63F86184E68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A9476-DDC1-40F1-9EF0-34250D4F9A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3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F9D79-636E-460F-8DC2-D3DFFC24C74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8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18A6-E45A-4A27-B38B-EB1282DEEB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F9EFBE-4ECA-4BDD-AD15-88520EFCE0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99326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60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95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58796" name="Rectangle 12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5879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39125" y="6248400"/>
            <a:ext cx="63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bg1"/>
                </a:solidFill>
                <a:latin typeface="Calibri" panose="020F0502020204030204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1FF98C2-9F4C-47F9-AD88-638EF0640F0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16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00" y="6415088"/>
            <a:ext cx="8048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751" r:id="rId1"/>
    <p:sldLayoutId id="2147483753" r:id="rId2"/>
    <p:sldLayoutId id="2147483756" r:id="rId3"/>
    <p:sldLayoutId id="2147483757" r:id="rId4"/>
  </p:sldLayoutIdLst>
  <p:hf hd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b="1" baseline="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Palatino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6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33413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083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hf hdr="0"/>
  <p:txStyles>
    <p:titleStyle>
      <a:lvl1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 latinLnBrk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latinLnBrk="1" hangingPunct="0">
        <a:lnSpc>
          <a:spcPct val="90000"/>
        </a:lnSpc>
        <a:spcBef>
          <a:spcPts val="750"/>
        </a:spcBef>
        <a:spcAft>
          <a:spcPct val="0"/>
        </a:spcAft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latinLnBrk="1" hangingPunct="0">
        <a:lnSpc>
          <a:spcPct val="90000"/>
        </a:lnSpc>
        <a:spcBef>
          <a:spcPts val="375"/>
        </a:spcBef>
        <a:spcAft>
          <a:spcPct val="0"/>
        </a:spcAft>
        <a:buFont typeface="Wingdings 2" panose="05020102010507070707" pitchFamily="18" charset="2"/>
        <a:buChar char="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533400"/>
            <a:ext cx="7772400" cy="1997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Logic </a:t>
            </a:r>
            <a:r>
              <a:rPr lang="en-US" altLang="ko-KR" dirty="0"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Coverage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96012" y="6150114"/>
            <a:ext cx="68479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The original slides are taken from Chap. 8 of Intro. to SW Testing 2</a:t>
            </a:r>
            <a:r>
              <a:rPr lang="en-US" altLang="ko-KR" b="0" i="1" baseline="30000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nd</a:t>
            </a:r>
            <a:r>
              <a:rPr lang="en-US" altLang="ko-KR" b="0" i="1">
                <a:solidFill>
                  <a:schemeClr val="bg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ed by Ammann and Offutt</a:t>
            </a:r>
            <a:endParaRPr lang="ko-KR" altLang="en-US" b="0" i="1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부제목 3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Moonzoo Kim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School of Computing </a:t>
            </a:r>
          </a:p>
          <a:p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KAIST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1" y="1514475"/>
            <a:ext cx="7964631" cy="4824413"/>
          </a:xfrm>
        </p:spPr>
        <p:txBody>
          <a:bodyPr/>
          <a:lstStyle/>
          <a:p>
            <a:r>
              <a:rPr lang="en-US" sz="2800" dirty="0"/>
              <a:t>PC does not fully exercise all the clauses, </a:t>
            </a:r>
            <a:r>
              <a:rPr lang="en-US" sz="2800"/>
              <a:t>especially </a:t>
            </a:r>
            <a:br>
              <a:rPr lang="en-US" sz="2800"/>
            </a:br>
            <a:r>
              <a:rPr lang="en-US" sz="2800"/>
              <a:t>in </a:t>
            </a:r>
            <a:r>
              <a:rPr lang="en-US" sz="2800" dirty="0"/>
              <a:t>the presence of short circuit evaluation</a:t>
            </a:r>
          </a:p>
          <a:p>
            <a:r>
              <a:rPr lang="en-US" sz="2800" dirty="0"/>
              <a:t>CC does not always ensure PC</a:t>
            </a:r>
          </a:p>
          <a:p>
            <a:pPr lvl="1"/>
            <a:r>
              <a:rPr lang="en-US" sz="2400" dirty="0"/>
              <a:t>That is, we can satisfy CC without causing the </a:t>
            </a:r>
            <a:r>
              <a:rPr lang="en-US" sz="2400"/>
              <a:t>predicate </a:t>
            </a:r>
            <a:br>
              <a:rPr lang="en-US" sz="2400"/>
            </a:br>
            <a:r>
              <a:rPr lang="en-US" sz="2400"/>
              <a:t>to </a:t>
            </a:r>
            <a:r>
              <a:rPr lang="en-US" sz="2400" dirty="0"/>
              <a:t>be both true and false</a:t>
            </a:r>
          </a:p>
          <a:p>
            <a:pPr lvl="2"/>
            <a:r>
              <a:rPr lang="en-US" sz="2800" dirty="0"/>
              <a:t>Ex.  x &gt; 3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x &gt; 1 </a:t>
            </a:r>
          </a:p>
          <a:p>
            <a:pPr lvl="3"/>
            <a:r>
              <a:rPr lang="en-US" sz="1800" dirty="0"/>
              <a:t>Two test cases { x=4, x=0} satisfy CC but not PC</a:t>
            </a:r>
          </a:p>
          <a:p>
            <a:r>
              <a:rPr lang="en-US" altLang="ko-KR" sz="2800" dirty="0">
                <a:solidFill>
                  <a:srgbClr val="FF0000"/>
                </a:solidFill>
              </a:rPr>
              <a:t>Condition/decision coverage</a:t>
            </a:r>
            <a:r>
              <a:rPr lang="en-US" altLang="ko-KR" sz="2800" dirty="0"/>
              <a:t> is a hybrid metric composed by CC union PC </a:t>
            </a:r>
          </a:p>
          <a:p>
            <a:endParaRPr lang="en-US" sz="2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4294967295"/>
          </p:nvPr>
        </p:nvSpPr>
        <p:spPr>
          <a:xfrm>
            <a:off x="96838" y="6499225"/>
            <a:ext cx="3892550" cy="306388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4156075" y="6473825"/>
            <a:ext cx="2895600" cy="323850"/>
          </a:xfrm>
          <a:prstGeom prst="rect">
            <a:avLst/>
          </a:prstGeom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239125" y="6248400"/>
            <a:ext cx="631825" cy="476250"/>
          </a:xfrm>
          <a:noFill/>
        </p:spPr>
        <p:txBody>
          <a:bodyPr/>
          <a:lstStyle/>
          <a:p>
            <a:fld id="{422A71DA-4074-415D-8576-66F071998725}" type="slidenum">
              <a:rPr lang="en-US" smtClean="0">
                <a:cs typeface="Calibri" panose="020F0502020204030204" pitchFamily="34" charset="0"/>
              </a:rPr>
              <a:pPr/>
              <a:t>11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188" y="74613"/>
            <a:ext cx="8929687" cy="782637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8113" y="974725"/>
            <a:ext cx="8515350" cy="846138"/>
          </a:xfrm>
        </p:spPr>
        <p:txBody>
          <a:bodyPr/>
          <a:lstStyle/>
          <a:p>
            <a:r>
              <a:rPr lang="en-US" dirty="0" err="1"/>
              <a:t>CoC</a:t>
            </a:r>
            <a:r>
              <a:rPr lang="en-US" dirty="0"/>
              <a:t> requires every possible combination</a:t>
            </a:r>
          </a:p>
          <a:p>
            <a:r>
              <a:rPr lang="en-US" dirty="0"/>
              <a:t>Sometimes called </a:t>
            </a:r>
            <a:r>
              <a:rPr lang="en-US" dirty="0">
                <a:solidFill>
                  <a:srgbClr val="FF0000"/>
                </a:solidFill>
              </a:rPr>
              <a:t>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931988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Combinatorial Coverage (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CoC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p in P, TR has test requirements for the clauses in C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4294967295"/>
          </p:nvPr>
        </p:nvGraphicFramePr>
        <p:xfrm>
          <a:off x="1189038" y="3360738"/>
          <a:ext cx="6561137" cy="334670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8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((a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b)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D)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&gt;=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n*o)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32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120683"/>
            <a:ext cx="8956675" cy="641350"/>
          </a:xfrm>
        </p:spPr>
        <p:txBody>
          <a:bodyPr/>
          <a:lstStyle/>
          <a:p>
            <a:r>
              <a:rPr lang="en-US" dirty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38113" y="1577975"/>
            <a:ext cx="88677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quite expensive!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baseline="30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tests, where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number of clauses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Impractical for predicates with more than 3 or 4 clauses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literature has lots of suggestions – some confusing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79828" y="3906838"/>
            <a:ext cx="8503919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Test each clause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the other clauses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567238"/>
            <a:ext cx="88677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Getting the details right is hard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exactly does “independently” mean ?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book presents this idea as “</a:t>
            </a:r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clauses </a:t>
            </a:r>
            <a:r>
              <a:rPr lang="en-US" sz="2400" i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…</a:t>
            </a:r>
          </a:p>
        </p:txBody>
      </p:sp>
    </p:spTree>
    <p:extLst>
      <p:ext uri="{BB962C8B-B14F-4D97-AF65-F5344CB8AC3E}">
        <p14:creationId xmlns:p14="http://schemas.microsoft.com/office/powerpoint/2010/main" val="27453788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Active Clauses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78843"/>
            <a:ext cx="8867775" cy="3303587"/>
          </a:xfrm>
        </p:spPr>
        <p:txBody>
          <a:bodyPr/>
          <a:lstStyle/>
          <a:p>
            <a:r>
              <a:rPr lang="en-US" dirty="0"/>
              <a:t>Clause coverage has a weakness</a:t>
            </a:r>
          </a:p>
          <a:p>
            <a:pPr lvl="1"/>
            <a:r>
              <a:rPr lang="en-US" dirty="0"/>
              <a:t>The values do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always make a difference to a whole predicate</a:t>
            </a:r>
          </a:p>
          <a:p>
            <a:r>
              <a:rPr lang="en-US" dirty="0"/>
              <a:t>To really test the results of a clause, the clause should be </a:t>
            </a:r>
            <a:r>
              <a:rPr lang="en-US"/>
              <a:t>the 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determining </a:t>
            </a:r>
            <a:r>
              <a:rPr lang="en-US" dirty="0">
                <a:solidFill>
                  <a:srgbClr val="FF0000"/>
                </a:solidFill>
              </a:rPr>
              <a:t>factor</a:t>
            </a:r>
            <a:r>
              <a:rPr lang="en-US" dirty="0"/>
              <a:t> in the value of the predicate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634538" y="3239044"/>
            <a:ext cx="2357438" cy="4000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615797" y="3655356"/>
            <a:ext cx="6367463" cy="14465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clause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predicate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called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and only if the </a:t>
            </a:r>
            <a:r>
              <a:rPr lang="en-US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remaining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minor clauses </a:t>
            </a:r>
            <a:r>
              <a:rPr lang="en-US" sz="24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such that changing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i="1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changes the value of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599021" y="5498141"/>
            <a:ext cx="7734657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considered to make the clause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274638"/>
            <a:ext cx="8735233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783051" cy="2774950"/>
          </a:xfrm>
        </p:spPr>
        <p:txBody>
          <a:bodyPr/>
          <a:lstStyle/>
          <a:p>
            <a:r>
              <a:rPr lang="en-US" dirty="0"/>
              <a:t>Goal : Find tests for </a:t>
            </a:r>
            <a:r>
              <a:rPr lang="en-US" dirty="0">
                <a:solidFill>
                  <a:srgbClr val="FF0000"/>
                </a:solidFill>
              </a:rPr>
              <a:t>each</a:t>
            </a:r>
            <a:r>
              <a:rPr lang="en-US" dirty="0"/>
              <a:t> clause when the clause determines </a:t>
            </a:r>
            <a:r>
              <a:rPr lang="en-US"/>
              <a:t>the </a:t>
            </a:r>
            <a:br>
              <a:rPr lang="en-US"/>
            </a:br>
            <a:r>
              <a:rPr lang="en-US"/>
              <a:t>value </a:t>
            </a:r>
            <a:r>
              <a:rPr lang="en-US" dirty="0"/>
              <a:t>of the predicate</a:t>
            </a:r>
          </a:p>
          <a:p>
            <a:r>
              <a:rPr lang="en-US" dirty="0"/>
              <a:t>This is formalized in </a:t>
            </a:r>
            <a:r>
              <a:rPr lang="en-US" dirty="0">
                <a:solidFill>
                  <a:srgbClr val="FF0000"/>
                </a:solidFill>
              </a:rPr>
              <a:t>several criteria </a:t>
            </a:r>
            <a:r>
              <a:rPr lang="en-US" dirty="0"/>
              <a:t>that have subtle, but </a:t>
            </a:r>
            <a:r>
              <a:rPr lang="en-US"/>
              <a:t>very </a:t>
            </a:r>
            <a:br>
              <a:rPr lang="en-US"/>
            </a:br>
            <a:r>
              <a:rPr lang="en-US"/>
              <a:t>important</a:t>
            </a:r>
            <a:r>
              <a:rPr lang="en-US" dirty="0"/>
              <a:t>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506438" y="1496507"/>
            <a:ext cx="4058528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930774" y="1496507"/>
            <a:ext cx="3840431" cy="178510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0" name="Text Box 5"/>
          <p:cNvSpPr txBox="1">
            <a:spLocks noChangeArrowheads="1"/>
          </p:cNvSpPr>
          <p:nvPr/>
        </p:nvSpPr>
        <p:spPr bwMode="auto">
          <a:xfrm>
            <a:off x="677863" y="2641600"/>
            <a:ext cx="2767013" cy="20320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true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 = false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true</a:t>
            </a:r>
          </a:p>
          <a:p>
            <a:pPr marL="457200" indent="-457200">
              <a:spcBef>
                <a:spcPct val="50000"/>
              </a:spcBef>
              <a:buFontTx/>
              <a:buAutoNum type="arabicParenR"/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false,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= false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4" y="5081588"/>
            <a:ext cx="8607954" cy="137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This is a form of </a:t>
            </a:r>
            <a:r>
              <a:rPr lang="en-US" dirty="0">
                <a:solidFill>
                  <a:srgbClr val="FF0000"/>
                </a:solidFill>
              </a:rPr>
              <a:t>MCDC</a:t>
            </a:r>
            <a:r>
              <a:rPr lang="en-US" dirty="0"/>
              <a:t>, which is required by the Federal Avionics Administration (FAA) for safety critical software</a:t>
            </a:r>
          </a:p>
          <a:p>
            <a:pPr>
              <a:lnSpc>
                <a:spcPct val="80000"/>
              </a:lnSpc>
            </a:pPr>
            <a:r>
              <a:rPr lang="en-US" u="sng" dirty="0"/>
              <a:t>Ambiguity</a:t>
            </a:r>
            <a:r>
              <a:rPr lang="en-US" dirty="0"/>
              <a:t> : Do the minor clauses have to have the </a:t>
            </a:r>
            <a:r>
              <a:rPr lang="en-US" dirty="0">
                <a:solidFill>
                  <a:srgbClr val="FF0000"/>
                </a:solidFill>
              </a:rPr>
              <a:t>same values </a:t>
            </a:r>
            <a:r>
              <a:rPr lang="en-US" dirty="0"/>
              <a:t>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399122" y="1262453"/>
            <a:ext cx="8262938" cy="1015663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Active Clause Coverage (ACC)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452938"/>
            <a:ext cx="4951412" cy="400050"/>
            <a:chOff x="1195" y="3335"/>
            <a:chExt cx="3119" cy="252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90838"/>
            <a:ext cx="5214938" cy="1185862"/>
            <a:chOff x="666" y="1821"/>
            <a:chExt cx="3285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90950"/>
            <a:ext cx="5214937" cy="1185863"/>
            <a:chOff x="666" y="1821"/>
            <a:chExt cx="3285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273" cy="233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endParaRPr 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 bwMode="auto">
          <a:xfrm flipV="1">
            <a:off x="675503" y="3797643"/>
            <a:ext cx="2759675" cy="823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381375"/>
            <a:ext cx="9143999" cy="3071813"/>
          </a:xfrm>
        </p:spPr>
        <p:txBody>
          <a:bodyPr/>
          <a:lstStyle/>
          <a:p>
            <a:r>
              <a:rPr lang="en-US" sz="2800" dirty="0"/>
              <a:t>This question caused confusion among testers for years</a:t>
            </a:r>
          </a:p>
          <a:p>
            <a:r>
              <a:rPr lang="en-US" sz="2800" dirty="0"/>
              <a:t>Considering this carefully leads to three separate criteria :</a:t>
            </a:r>
          </a:p>
          <a:p>
            <a:pPr lvl="1"/>
            <a:r>
              <a:rPr lang="en-US" sz="2400" dirty="0"/>
              <a:t>Minor clauses </a:t>
            </a:r>
            <a:r>
              <a:rPr lang="en-US" sz="2400" u="sng" dirty="0"/>
              <a:t>do</a:t>
            </a:r>
            <a:r>
              <a:rPr lang="en-US" sz="2400" dirty="0"/>
              <a:t> need to be the same (RACC)</a:t>
            </a:r>
          </a:p>
          <a:p>
            <a:pPr lvl="1"/>
            <a:r>
              <a:rPr lang="en-US" sz="2400" dirty="0"/>
              <a:t>Minor clauses </a:t>
            </a:r>
            <a:r>
              <a:rPr lang="en-US" altLang="ko-KR" sz="2400" u="sng" dirty="0"/>
              <a:t>do not</a:t>
            </a:r>
            <a:r>
              <a:rPr lang="en-US" altLang="ko-KR" sz="2400" dirty="0"/>
              <a:t> need to be the same but </a:t>
            </a:r>
            <a:r>
              <a:rPr lang="en-US" sz="2400" u="sng" dirty="0"/>
              <a:t>force the predicate</a:t>
            </a:r>
            <a:r>
              <a:rPr lang="en-US" sz="2400" dirty="0"/>
              <a:t> to become both true and false (CACC)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1298754"/>
            <a:ext cx="3279775" cy="1615827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 sz="18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1800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 clause : </a:t>
            </a: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true, b = false, c = true</a:t>
            </a:r>
          </a:p>
          <a:p>
            <a:pPr marL="457200" indent="-457200">
              <a:spcBef>
                <a:spcPct val="50000"/>
              </a:spcBef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28888" y="2014716"/>
            <a:ext cx="4911725" cy="1081088"/>
            <a:chOff x="1593" y="1052"/>
            <a:chExt cx="3094" cy="681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593" y="1202"/>
              <a:ext cx="1532" cy="531"/>
              <a:chOff x="1593" y="1202"/>
              <a:chExt cx="1532" cy="531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593" y="1474"/>
                <a:ext cx="777" cy="259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632" y="1478"/>
                <a:ext cx="698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>
                    <a:solidFill>
                      <a:schemeClr val="tx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5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ctr">
                <a:spcBef>
                  <a:spcPct val="50000"/>
                </a:spcBef>
              </a:pP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2341"/>
            <a:ext cx="8169804" cy="2271713"/>
          </a:xfrm>
        </p:spPr>
        <p:txBody>
          <a:bodyPr/>
          <a:lstStyle/>
          <a:p>
            <a:r>
              <a:rPr lang="en-US" sz="2800" dirty="0"/>
              <a:t>This has been a common interpretation of MCDC by aviation developers</a:t>
            </a:r>
          </a:p>
          <a:p>
            <a:pPr lvl="1"/>
            <a:r>
              <a:rPr lang="en-US" dirty="0"/>
              <a:t>Often called “unique-cause MCDC”</a:t>
            </a:r>
          </a:p>
          <a:p>
            <a:r>
              <a:rPr lang="en-US" sz="2800" dirty="0"/>
              <a:t>RACC often leads to </a:t>
            </a:r>
            <a:r>
              <a:rPr lang="en-US" sz="2800" u="sng" dirty="0"/>
              <a:t>infeasible</a:t>
            </a:r>
            <a:r>
              <a:rPr lang="en-US" sz="2800" dirty="0"/>
              <a:t> test requirements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11667" y="1353903"/>
            <a:ext cx="8492596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Active Clause Coverage (RACC)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Calibri" panose="020F0502020204030204" pitchFamily="34" charset="0"/>
              </a:rPr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597" y="4221840"/>
            <a:ext cx="8978403" cy="2271713"/>
          </a:xfrm>
        </p:spPr>
        <p:txBody>
          <a:bodyPr/>
          <a:lstStyle/>
          <a:p>
            <a:r>
              <a:rPr lang="en-US" dirty="0"/>
              <a:t>A more recent interpretation</a:t>
            </a:r>
          </a:p>
          <a:p>
            <a:pPr lvl="1"/>
            <a:r>
              <a:rPr lang="en-US" altLang="ko-KR" sz="1800" dirty="0"/>
              <a:t>Also known as “Masking MCDC”</a:t>
            </a:r>
          </a:p>
          <a:p>
            <a:r>
              <a:rPr lang="en-US" dirty="0"/>
              <a:t>Implicitly allows minor clauses to have </a:t>
            </a:r>
            <a:r>
              <a:rPr lang="en-US"/>
              <a:t>different values</a:t>
            </a:r>
          </a:p>
          <a:p>
            <a:pPr lvl="1"/>
            <a:r>
              <a:rPr lang="en-US"/>
              <a:t>But still the major clause should be </a:t>
            </a:r>
            <a:r>
              <a:rPr lang="en-US" b="1"/>
              <a:t>the only clause </a:t>
            </a:r>
            <a:r>
              <a:rPr lang="en-US"/>
              <a:t>that affects the predicate</a:t>
            </a:r>
            <a:endParaRPr lang="en-US" dirty="0"/>
          </a:p>
          <a:p>
            <a:r>
              <a:rPr lang="en-US" dirty="0"/>
              <a:t>Explicitly satisfies (subsumes)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325397" y="1368396"/>
            <a:ext cx="8262938" cy="2862322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two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and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  </a:t>
            </a:r>
          </a:p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 values chosen for the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 for one value of the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!= p(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219950" y="6481763"/>
            <a:ext cx="1905000" cy="323850"/>
          </a:xfrm>
          <a:noFill/>
        </p:spPr>
        <p:txBody>
          <a:bodyPr/>
          <a:lstStyle/>
          <a:p>
            <a:fld id="{33A93F97-08EB-4C2D-8088-D063FC6B703F}" type="slidenum">
              <a:rPr lang="en-US" smtClean="0">
                <a:cs typeface="Calibri" panose="020F0502020204030204" pitchFamily="34" charset="0"/>
              </a:rPr>
              <a:pPr/>
              <a:t>19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CACC and RACC</a:t>
            </a:r>
          </a:p>
        </p:txBody>
      </p:sp>
      <p:graphicFrame>
        <p:nvGraphicFramePr>
          <p:cNvPr id="244921" name="Group 185"/>
          <p:cNvGraphicFramePr>
            <a:graphicFrameLocks noGrp="1"/>
          </p:cNvGraphicFramePr>
          <p:nvPr>
            <p:ph sz="half" idx="4294967295"/>
          </p:nvPr>
        </p:nvGraphicFramePr>
        <p:xfrm>
          <a:off x="93663" y="860425"/>
          <a:ext cx="4100512" cy="2838451"/>
        </p:xfrm>
        <a:graphic>
          <a:graphicData uri="http://schemas.openxmlformats.org/drawingml/2006/table">
            <a:tbl>
              <a:tblPr/>
              <a:tblGrid>
                <a:gridCol w="449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4922" name="Group 186"/>
          <p:cNvGraphicFramePr>
            <a:graphicFrameLocks noGrp="1"/>
          </p:cNvGraphicFramePr>
          <p:nvPr>
            <p:ph sz="quarter" idx="4294967295"/>
          </p:nvPr>
        </p:nvGraphicFramePr>
        <p:xfrm>
          <a:off x="4868863" y="860425"/>
          <a:ext cx="4181475" cy="2819402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" name="Group 183"/>
          <p:cNvGrpSpPr>
            <a:grpSpLocks/>
          </p:cNvGrpSpPr>
          <p:nvPr/>
        </p:nvGrpSpPr>
        <p:grpSpPr bwMode="auto">
          <a:xfrm>
            <a:off x="342900" y="2890838"/>
            <a:ext cx="4057650" cy="3259137"/>
            <a:chOff x="216" y="1821"/>
            <a:chExt cx="2556" cy="2053"/>
          </a:xfrm>
        </p:grpSpPr>
        <p:sp>
          <p:nvSpPr>
            <p:cNvPr id="35966" name="Text Box 109"/>
            <p:cNvSpPr txBox="1">
              <a:spLocks noChangeArrowheads="1"/>
            </p:cNvSpPr>
            <p:nvPr/>
          </p:nvSpPr>
          <p:spPr bwMode="auto">
            <a:xfrm>
              <a:off x="216" y="3234"/>
              <a:ext cx="2556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CACC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67" name="Line 110"/>
            <p:cNvSpPr>
              <a:spLocks noChangeShapeType="1"/>
            </p:cNvSpPr>
            <p:nvPr/>
          </p:nvSpPr>
          <p:spPr bwMode="auto">
            <a:xfrm flipV="1">
              <a:off x="1505" y="1821"/>
              <a:ext cx="302" cy="141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184"/>
          <p:cNvGrpSpPr>
            <a:grpSpLocks/>
          </p:cNvGrpSpPr>
          <p:nvPr/>
        </p:nvGrpSpPr>
        <p:grpSpPr bwMode="auto">
          <a:xfrm>
            <a:off x="4743450" y="3141663"/>
            <a:ext cx="4057650" cy="2874962"/>
            <a:chOff x="2988" y="1979"/>
            <a:chExt cx="2556" cy="1811"/>
          </a:xfrm>
        </p:grpSpPr>
        <p:sp>
          <p:nvSpPr>
            <p:cNvPr id="35964" name="Text Box 112"/>
            <p:cNvSpPr txBox="1">
              <a:spLocks noChangeArrowheads="1"/>
            </p:cNvSpPr>
            <p:nvPr/>
          </p:nvSpPr>
          <p:spPr bwMode="auto">
            <a:xfrm>
              <a:off x="2988" y="3330"/>
              <a:ext cx="2556" cy="46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RACC </a:t>
              </a:r>
              <a:r>
                <a:rPr lang="en-US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 only be satisfied by one of the three pairs above</a:t>
              </a:r>
            </a:p>
          </p:txBody>
        </p:sp>
        <p:sp>
          <p:nvSpPr>
            <p:cNvPr id="35965" name="Line 113"/>
            <p:cNvSpPr>
              <a:spLocks noChangeShapeType="1"/>
            </p:cNvSpPr>
            <p:nvPr/>
          </p:nvSpPr>
          <p:spPr bwMode="auto">
            <a:xfrm flipV="1">
              <a:off x="4270" y="1979"/>
              <a:ext cx="474" cy="13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Group 163"/>
          <p:cNvGrpSpPr>
            <a:grpSpLocks/>
          </p:cNvGrpSpPr>
          <p:nvPr/>
        </p:nvGrpSpPr>
        <p:grpSpPr bwMode="auto">
          <a:xfrm>
            <a:off x="5324475" y="1085850"/>
            <a:ext cx="514350" cy="2562225"/>
            <a:chOff x="3354" y="684"/>
            <a:chExt cx="324" cy="1614"/>
          </a:xfrm>
        </p:grpSpPr>
        <p:grpSp>
          <p:nvGrpSpPr>
            <p:cNvPr id="5" name="Group 158"/>
            <p:cNvGrpSpPr>
              <a:grpSpLocks/>
            </p:cNvGrpSpPr>
            <p:nvPr/>
          </p:nvGrpSpPr>
          <p:grpSpPr bwMode="auto">
            <a:xfrm>
              <a:off x="3354" y="684"/>
              <a:ext cx="324" cy="1608"/>
              <a:chOff x="3354" y="684"/>
              <a:chExt cx="324" cy="1608"/>
            </a:xfrm>
          </p:grpSpPr>
          <p:sp>
            <p:nvSpPr>
              <p:cNvPr id="35960" name="Rectangle 154"/>
              <p:cNvSpPr>
                <a:spLocks noChangeArrowheads="1"/>
              </p:cNvSpPr>
              <p:nvPr/>
            </p:nvSpPr>
            <p:spPr bwMode="auto">
              <a:xfrm>
                <a:off x="3354" y="684"/>
                <a:ext cx="324" cy="1608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1" name="Line 155"/>
              <p:cNvSpPr>
                <a:spLocks noChangeShapeType="1"/>
              </p:cNvSpPr>
              <p:nvPr/>
            </p:nvSpPr>
            <p:spPr bwMode="auto">
              <a:xfrm>
                <a:off x="3357" y="915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2" name="Line 156"/>
              <p:cNvSpPr>
                <a:spLocks noChangeShapeType="1"/>
              </p:cNvSpPr>
              <p:nvPr/>
            </p:nvSpPr>
            <p:spPr bwMode="auto">
              <a:xfrm>
                <a:off x="3357" y="1374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3" name="Line 157"/>
              <p:cNvSpPr>
                <a:spLocks noChangeShapeType="1"/>
              </p:cNvSpPr>
              <p:nvPr/>
            </p:nvSpPr>
            <p:spPr bwMode="auto">
              <a:xfrm>
                <a:off x="3357" y="1833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5956" name="Text Box 159"/>
            <p:cNvSpPr txBox="1">
              <a:spLocks noChangeArrowheads="1"/>
            </p:cNvSpPr>
            <p:nvPr/>
          </p:nvSpPr>
          <p:spPr bwMode="auto">
            <a:xfrm>
              <a:off x="3411" y="951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7" name="Text Box 160"/>
            <p:cNvSpPr txBox="1">
              <a:spLocks noChangeArrowheads="1"/>
            </p:cNvSpPr>
            <p:nvPr/>
          </p:nvSpPr>
          <p:spPr bwMode="auto">
            <a:xfrm>
              <a:off x="3411" y="1404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8" name="Text Box 161"/>
            <p:cNvSpPr txBox="1">
              <a:spLocks noChangeArrowheads="1"/>
            </p:cNvSpPr>
            <p:nvPr/>
          </p:nvSpPr>
          <p:spPr bwMode="auto">
            <a:xfrm>
              <a:off x="3411" y="1869"/>
              <a:ext cx="210" cy="42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9" name="Text Box 162"/>
            <p:cNvSpPr txBox="1">
              <a:spLocks noChangeArrowheads="1"/>
            </p:cNvSpPr>
            <p:nvPr/>
          </p:nvSpPr>
          <p:spPr bwMode="auto">
            <a:xfrm>
              <a:off x="3411" y="717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6" name="Group 175"/>
          <p:cNvGrpSpPr>
            <a:grpSpLocks/>
          </p:cNvGrpSpPr>
          <p:nvPr/>
        </p:nvGrpSpPr>
        <p:grpSpPr bwMode="auto">
          <a:xfrm>
            <a:off x="581025" y="1085850"/>
            <a:ext cx="514350" cy="2579688"/>
            <a:chOff x="366" y="684"/>
            <a:chExt cx="324" cy="1625"/>
          </a:xfrm>
        </p:grpSpPr>
        <p:sp>
          <p:nvSpPr>
            <p:cNvPr id="35949" name="Rectangle 167"/>
            <p:cNvSpPr>
              <a:spLocks noChangeArrowheads="1"/>
            </p:cNvSpPr>
            <p:nvPr/>
          </p:nvSpPr>
          <p:spPr bwMode="auto">
            <a:xfrm>
              <a:off x="366" y="684"/>
              <a:ext cx="324" cy="162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0" name="Line 168"/>
            <p:cNvSpPr>
              <a:spLocks noChangeShapeType="1"/>
            </p:cNvSpPr>
            <p:nvPr/>
          </p:nvSpPr>
          <p:spPr bwMode="auto">
            <a:xfrm>
              <a:off x="369" y="91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1" name="Line 170"/>
            <p:cNvSpPr>
              <a:spLocks noChangeShapeType="1"/>
            </p:cNvSpPr>
            <p:nvPr/>
          </p:nvSpPr>
          <p:spPr bwMode="auto">
            <a:xfrm>
              <a:off x="369" y="1613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52" name="Text Box 171"/>
            <p:cNvSpPr txBox="1">
              <a:spLocks noChangeArrowheads="1"/>
            </p:cNvSpPr>
            <p:nvPr/>
          </p:nvSpPr>
          <p:spPr bwMode="auto">
            <a:xfrm>
              <a:off x="423" y="95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</a:p>
          </p:txBody>
        </p:sp>
        <p:sp>
          <p:nvSpPr>
            <p:cNvPr id="35953" name="Text Box 172"/>
            <p:cNvSpPr txBox="1">
              <a:spLocks noChangeArrowheads="1"/>
            </p:cNvSpPr>
            <p:nvPr/>
          </p:nvSpPr>
          <p:spPr bwMode="auto">
            <a:xfrm>
              <a:off x="432" y="1647"/>
              <a:ext cx="210" cy="66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5954" name="Text Box 174"/>
            <p:cNvSpPr txBox="1">
              <a:spLocks noChangeArrowheads="1"/>
            </p:cNvSpPr>
            <p:nvPr/>
          </p:nvSpPr>
          <p:spPr bwMode="auto">
            <a:xfrm>
              <a:off x="423" y="723"/>
              <a:ext cx="210" cy="20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7" name="Group 179"/>
          <p:cNvGrpSpPr>
            <a:grpSpLocks/>
          </p:cNvGrpSpPr>
          <p:nvPr/>
        </p:nvGrpSpPr>
        <p:grpSpPr bwMode="auto">
          <a:xfrm>
            <a:off x="265113" y="3362325"/>
            <a:ext cx="1600200" cy="1184275"/>
            <a:chOff x="167" y="2118"/>
            <a:chExt cx="1008" cy="746"/>
          </a:xfrm>
        </p:grpSpPr>
        <p:sp>
          <p:nvSpPr>
            <p:cNvPr id="35947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8" name="Line 178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" name="Group 180"/>
          <p:cNvGrpSpPr>
            <a:grpSpLocks/>
          </p:cNvGrpSpPr>
          <p:nvPr/>
        </p:nvGrpSpPr>
        <p:grpSpPr bwMode="auto">
          <a:xfrm>
            <a:off x="5046663" y="3321050"/>
            <a:ext cx="1600200" cy="1184275"/>
            <a:chOff x="167" y="2118"/>
            <a:chExt cx="1008" cy="746"/>
          </a:xfrm>
        </p:grpSpPr>
        <p:sp>
          <p:nvSpPr>
            <p:cNvPr id="35945" name="Text Box 181"/>
            <p:cNvSpPr txBox="1">
              <a:spLocks noChangeArrowheads="1"/>
            </p:cNvSpPr>
            <p:nvPr/>
          </p:nvSpPr>
          <p:spPr bwMode="auto">
            <a:xfrm>
              <a:off x="167" y="2612"/>
              <a:ext cx="1008" cy="25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Calibri" panose="020F0502020204030204" pitchFamily="34" charset="0"/>
                  <a:cs typeface="Calibri" panose="020F0502020204030204" pitchFamily="34" charset="0"/>
                </a:rPr>
                <a:t>major clause</a:t>
              </a:r>
              <a:endPara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46" name="Line 182"/>
            <p:cNvSpPr>
              <a:spLocks noChangeShapeType="1"/>
            </p:cNvSpPr>
            <p:nvPr/>
          </p:nvSpPr>
          <p:spPr bwMode="auto">
            <a:xfrm flipH="1" flipV="1">
              <a:off x="613" y="2118"/>
              <a:ext cx="51" cy="4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6D81AD-E42E-D069-8885-9C2F7EE29A20}"/>
              </a:ext>
            </a:extLst>
          </p:cNvPr>
          <p:cNvSpPr txBox="1"/>
          <p:nvPr/>
        </p:nvSpPr>
        <p:spPr>
          <a:xfrm>
            <a:off x="1046224" y="6220474"/>
            <a:ext cx="3615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>
                <a:solidFill>
                  <a:schemeClr val="bg2"/>
                </a:solidFill>
              </a:rPr>
              <a:t>Note that only </a:t>
            </a:r>
            <a:r>
              <a:rPr lang="en-US" altLang="ko-KR" sz="1600">
                <a:solidFill>
                  <a:schemeClr val="bg2"/>
                </a:solidFill>
              </a:rPr>
              <a:t>a </a:t>
            </a:r>
            <a:r>
              <a:rPr lang="en-US" altLang="ko-KR" sz="1600" b="0">
                <a:solidFill>
                  <a:schemeClr val="bg2"/>
                </a:solidFill>
              </a:rPr>
              <a:t>affects the predicate </a:t>
            </a:r>
            <a:br>
              <a:rPr lang="en-US" altLang="ko-KR" sz="1600" b="0">
                <a:solidFill>
                  <a:schemeClr val="bg2"/>
                </a:solidFill>
              </a:rPr>
            </a:br>
            <a:r>
              <a:rPr lang="en-US" altLang="ko-KR" sz="1600" b="0">
                <a:solidFill>
                  <a:schemeClr val="bg2"/>
                </a:solidFill>
              </a:rPr>
              <a:t>since the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value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of</a:t>
            </a:r>
            <a:r>
              <a:rPr lang="ko-KR" altLang="en-US" sz="1600" b="0">
                <a:solidFill>
                  <a:schemeClr val="bg2"/>
                </a:solidFill>
              </a:rPr>
              <a:t> </a:t>
            </a:r>
            <a:r>
              <a:rPr lang="en-US" altLang="ko-KR" sz="1600" b="0">
                <a:solidFill>
                  <a:schemeClr val="bg2"/>
                </a:solidFill>
              </a:rPr>
              <a:t>(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b 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 c) does not change</a:t>
            </a:r>
            <a:endParaRPr lang="ko-KR" altLang="en-US" sz="1600" b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076325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82688"/>
            <a:ext cx="7460673" cy="52705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expressions show up in many situations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Covering logic expressions is required by the US Federal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Aviation Administration for safety critical software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Logical expressions can come from many sources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FSMs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statecharts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Tests are intended to choose some subset of the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b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# of truth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assignments to the expressions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A50021"/>
                </a:solidFill>
                <a:cs typeface="Calibri" panose="020F0502020204030204" pitchFamily="34" charset="0"/>
              </a:rPr>
              <a:t>Modified condition/decision coverage (MCDC)</a:t>
            </a:r>
            <a:endParaRPr lang="en-US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323" y="1885953"/>
            <a:ext cx="8279605" cy="4824413"/>
          </a:xfrm>
        </p:spPr>
        <p:txBody>
          <a:bodyPr/>
          <a:lstStyle/>
          <a:p>
            <a:r>
              <a:rPr lang="en-US" dirty="0"/>
              <a:t>Standard requirement for safety critical systems such as avionics and automotive (e.g., DO 178B/C, ISO26262)  </a:t>
            </a:r>
          </a:p>
          <a:p>
            <a:r>
              <a:rPr lang="en-US" dirty="0"/>
              <a:t>Modified condition/decision coverage (MCDC) requires </a:t>
            </a:r>
          </a:p>
          <a:p>
            <a:pPr lvl="1"/>
            <a:r>
              <a:rPr lang="en-US" dirty="0"/>
              <a:t>Satisfying CC and DC, and</a:t>
            </a:r>
          </a:p>
          <a:p>
            <a:pPr lvl="1"/>
            <a:r>
              <a:rPr lang="en-US" dirty="0"/>
              <a:t>every condition in a decision should be shown to </a:t>
            </a:r>
            <a:r>
              <a:rPr lang="en-US" b="1" u="sng" dirty="0"/>
              <a:t>independently</a:t>
            </a:r>
            <a:r>
              <a:rPr lang="en-US" dirty="0"/>
              <a:t> affect that decision's outcome </a:t>
            </a:r>
          </a:p>
          <a:p>
            <a:r>
              <a:rPr lang="en-US" dirty="0"/>
              <a:t>Example: C = A || B  </a:t>
            </a:r>
          </a:p>
          <a:p>
            <a:pPr lvl="1"/>
            <a:r>
              <a:rPr lang="en-US" dirty="0"/>
              <a:t>Which test cases are necessary to satisfy</a:t>
            </a:r>
          </a:p>
          <a:p>
            <a:pPr lvl="2"/>
            <a:r>
              <a:rPr lang="en-US" sz="1800" dirty="0"/>
              <a:t>Condition coverage</a:t>
            </a:r>
          </a:p>
          <a:p>
            <a:pPr lvl="2"/>
            <a:r>
              <a:rPr lang="en-US" sz="1800" dirty="0"/>
              <a:t>Decision coverage</a:t>
            </a:r>
          </a:p>
          <a:p>
            <a:pPr lvl="2"/>
            <a:r>
              <a:rPr lang="en-US" sz="1800" dirty="0"/>
              <a:t>Condition/decision coverage</a:t>
            </a:r>
          </a:p>
          <a:p>
            <a:pPr lvl="2"/>
            <a:r>
              <a:rPr lang="en-US" sz="1800" dirty="0"/>
              <a:t>MCDC coverage</a:t>
            </a:r>
          </a:p>
          <a:p>
            <a:endParaRPr lang="en-US" sz="2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265055" y="4726933"/>
          <a:ext cx="20859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1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0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509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Minimum Testing to Achieve MCDC [</a:t>
            </a:r>
            <a:r>
              <a:rPr lang="en-US" altLang="ko-KR" sz="3200" dirty="0" err="1">
                <a:solidFill>
                  <a:srgbClr val="A50021"/>
                </a:solidFill>
                <a:cs typeface="Calibri" panose="020F0502020204030204" pitchFamily="34" charset="0"/>
              </a:rPr>
              <a:t>Chilenski</a:t>
            </a:r>
            <a:r>
              <a:rPr lang="en-US" altLang="ko-KR" sz="3200" dirty="0">
                <a:solidFill>
                  <a:srgbClr val="A50021"/>
                </a:solidFill>
                <a:cs typeface="Calibri" panose="020F0502020204030204" pitchFamily="34" charset="0"/>
              </a:rPr>
              <a:t> and Miller’94] 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628775"/>
            <a:ext cx="6807993" cy="4824413"/>
          </a:xfrm>
        </p:spPr>
        <p:txBody>
          <a:bodyPr/>
          <a:lstStyle/>
          <a:p>
            <a:r>
              <a:rPr lang="en-US" dirty="0"/>
              <a:t>For C = A &amp;&amp; B,</a:t>
            </a:r>
          </a:p>
          <a:p>
            <a:pPr lvl="1"/>
            <a:r>
              <a:rPr lang="en-US" dirty="0"/>
              <a:t>All conditions (i.e., A and B) should be true so that</a:t>
            </a:r>
            <a:br>
              <a:rPr lang="en-US" dirty="0"/>
            </a:br>
            <a:r>
              <a:rPr lang="en-US" dirty="0"/>
              <a:t> decision (i.e., C) becomes true</a:t>
            </a:r>
          </a:p>
          <a:p>
            <a:pPr lvl="2"/>
            <a:r>
              <a:rPr lang="en-US" sz="1600" dirty="0"/>
              <a:t>1 test case required</a:t>
            </a:r>
          </a:p>
          <a:p>
            <a:pPr lvl="1"/>
            <a:r>
              <a:rPr lang="en-US" dirty="0"/>
              <a:t>Each and every input should be exclusively false so that decision becomes false.</a:t>
            </a:r>
          </a:p>
          <a:p>
            <a:pPr lvl="2"/>
            <a:r>
              <a:rPr lang="en-US" sz="1600" dirty="0"/>
              <a:t>2 (or n for n-</a:t>
            </a:r>
            <a:r>
              <a:rPr lang="en-US" sz="1600" dirty="0" err="1"/>
              <a:t>ary</a:t>
            </a:r>
            <a:r>
              <a:rPr lang="en-US" sz="1600" dirty="0"/>
              <a:t> and) test cases required</a:t>
            </a:r>
            <a:endParaRPr lang="en-US" dirty="0"/>
          </a:p>
          <a:p>
            <a:r>
              <a:rPr lang="en-US" dirty="0"/>
              <a:t>For C= A || B</a:t>
            </a:r>
          </a:p>
          <a:p>
            <a:pPr lvl="1"/>
            <a:r>
              <a:rPr lang="en-US" altLang="ko-KR" dirty="0"/>
              <a:t>All conditions (i.e., A and B) should be false so that decision (i.e., C) becomes false</a:t>
            </a:r>
          </a:p>
          <a:p>
            <a:pPr lvl="2"/>
            <a:r>
              <a:rPr lang="en-US" altLang="ko-KR" sz="1600" dirty="0"/>
              <a:t>1 test case required</a:t>
            </a:r>
          </a:p>
          <a:p>
            <a:pPr lvl="1"/>
            <a:r>
              <a:rPr lang="en-US" altLang="ko-KR" dirty="0"/>
              <a:t>Each and every input should be exclusively true so that decision becomes true.</a:t>
            </a:r>
          </a:p>
          <a:p>
            <a:pPr lvl="2"/>
            <a:r>
              <a:rPr lang="en-US" altLang="ko-KR" sz="1600" dirty="0"/>
              <a:t>2 (or n for n-</a:t>
            </a:r>
            <a:r>
              <a:rPr lang="en-US" altLang="ko-KR" sz="1600" dirty="0" err="1"/>
              <a:t>ary</a:t>
            </a:r>
            <a:r>
              <a:rPr lang="en-US" altLang="ko-KR" sz="1600" dirty="0"/>
              <a:t> or) test cases required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893704" y="2157413"/>
          <a:ext cx="2085988" cy="183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21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879416" y="4548340"/>
          <a:ext cx="2085992" cy="178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63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TC4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44833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>
                <a:solidFill>
                  <a:srgbClr val="A50021"/>
                </a:solidFill>
                <a:cs typeface="Calibri" panose="020F0502020204030204" pitchFamily="34" charset="0"/>
              </a:rPr>
              <a:t>A Few Notes for Masking MC/DC</a:t>
            </a:r>
            <a:endParaRPr lang="en-US" sz="3200" dirty="0">
              <a:solidFill>
                <a:srgbClr val="A50021"/>
              </a:solidFill>
              <a:cs typeface="Calibri" panose="020F0502020204030204" pitchFamily="34" charset="0"/>
            </a:endParaRP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331" y="1341089"/>
            <a:ext cx="8771137" cy="4824413"/>
          </a:xfrm>
        </p:spPr>
        <p:txBody>
          <a:bodyPr/>
          <a:lstStyle/>
          <a:p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masking MC/DC allows more than one condition to change in an independence pair, </a:t>
            </a:r>
            <a:r>
              <a:rPr lang="en-US" altLang="ko-KR" b="1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 long as</a:t>
            </a:r>
            <a:r>
              <a:rPr lang="en-US" altLang="ko-KR" b="0" i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condition of interest (i.e., major clause) is the only condition that affects the value of the decision outcome.</a:t>
            </a:r>
          </a:p>
          <a:p>
            <a:pPr lvl="1"/>
            <a:r>
              <a:rPr lang="en-US" altLang="ko-KR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Masking </a:t>
            </a:r>
            <a:r>
              <a:rPr lang="en-US" altLang="ko-KR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refers to the approach where specific conditions can mask the effects of other conditions. </a:t>
            </a:r>
          </a:p>
          <a:p>
            <a:r>
              <a:rPr lang="en-US"/>
              <a:t>Example. If (A and B) or (C and D) then X; else  Y;</a:t>
            </a:r>
          </a:p>
          <a:p>
            <a:pPr lvl="1"/>
            <a:r>
              <a:rPr lang="en-US" altLang="ko-KR"/>
              <a:t>The following 2 test inputs </a:t>
            </a:r>
            <a:r>
              <a:rPr lang="en-US"/>
              <a:t>show that A can independently affect the </a:t>
            </a:r>
            <a:br>
              <a:rPr lang="en-US"/>
            </a:br>
            <a:r>
              <a:rPr lang="en-US"/>
              <a:t>outcome of the decision.</a:t>
            </a:r>
          </a:p>
          <a:p>
            <a:pPr lvl="1"/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FB68C2-16DD-9452-F472-B39D9744C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24278"/>
              </p:ext>
            </p:extLst>
          </p:nvPr>
        </p:nvGraphicFramePr>
        <p:xfrm>
          <a:off x="1415987" y="4717341"/>
          <a:ext cx="4674095" cy="1085850"/>
        </p:xfrm>
        <a:graphic>
          <a:graphicData uri="http://schemas.openxmlformats.org/drawingml/2006/table">
            <a:tbl>
              <a:tblPr/>
              <a:tblGrid>
                <a:gridCol w="934819">
                  <a:extLst>
                    <a:ext uri="{9D8B030D-6E8A-4147-A177-3AD203B41FA5}">
                      <a16:colId xmlns:a16="http://schemas.microsoft.com/office/drawing/2014/main" val="386383939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3659694963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679041604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4020701128"/>
                    </a:ext>
                  </a:extLst>
                </a:gridCol>
                <a:gridCol w="934819">
                  <a:extLst>
                    <a:ext uri="{9D8B030D-6E8A-4147-A177-3AD203B41FA5}">
                      <a16:colId xmlns:a16="http://schemas.microsoft.com/office/drawing/2014/main" val="228313010"/>
                    </a:ext>
                  </a:extLst>
                </a:gridCol>
              </a:tblGrid>
              <a:tr h="177540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A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B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C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D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Outcome</a:t>
                      </a:r>
                    </a:p>
                  </a:txBody>
                  <a:tcPr marL="142875" marR="14287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35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86812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786623"/>
                  </a:ext>
                </a:extLst>
              </a:tr>
              <a:tr h="257798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6155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048252-DD31-A118-5CA4-728BE2B8BEE4}"/>
              </a:ext>
            </a:extLst>
          </p:cNvPr>
          <p:cNvSpPr txBox="1"/>
          <p:nvPr/>
        </p:nvSpPr>
        <p:spPr>
          <a:xfrm>
            <a:off x="1020933" y="6232975"/>
            <a:ext cx="8123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chemeClr val="bg2"/>
                </a:solidFill>
              </a:rPr>
              <a:t>https://www.rapitasystems.com/blog/masking-mcdc-whats-all-about-then#:~:text=Masking%20refers%20to%20the%20approach,value%20of%20the%20decision%20outcome.</a:t>
            </a:r>
            <a:endParaRPr lang="ko-KR" altLang="en-US" sz="1400" i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444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2856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Inactive Clause Coverage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023511"/>
            <a:ext cx="8322204" cy="1776413"/>
          </a:xfrm>
        </p:spPr>
        <p:txBody>
          <a:bodyPr/>
          <a:lstStyle/>
          <a:p>
            <a:pPr algn="just"/>
            <a:r>
              <a:rPr lang="en-US" dirty="0"/>
              <a:t>The active clause coverage criteria ensure that “major” </a:t>
            </a:r>
            <a:br>
              <a:rPr lang="en-US" dirty="0"/>
            </a:br>
            <a:r>
              <a:rPr lang="en-US" dirty="0"/>
              <a:t>clauses </a:t>
            </a:r>
            <a:r>
              <a:rPr lang="en-US" u="sng" dirty="0"/>
              <a:t>do affect</a:t>
            </a:r>
            <a:r>
              <a:rPr lang="en-US" dirty="0"/>
              <a:t> the predicates</a:t>
            </a:r>
          </a:p>
          <a:p>
            <a:pPr algn="just"/>
            <a:r>
              <a:rPr lang="en-US" dirty="0"/>
              <a:t>Inactive clause coverage takes the opposite approach – major clauses </a:t>
            </a:r>
            <a:r>
              <a:rPr lang="en-US" u="sng"/>
              <a:t>do </a:t>
            </a:r>
            <a:r>
              <a:rPr lang="en-US" u="sng">
                <a:solidFill>
                  <a:srgbClr val="FF0000"/>
                </a:solidFill>
              </a:rPr>
              <a:t>NOT</a:t>
            </a:r>
            <a:r>
              <a:rPr lang="en-US" u="sng"/>
              <a:t> </a:t>
            </a:r>
            <a:r>
              <a:rPr lang="en-US" u="sng" dirty="0"/>
              <a:t>affect</a:t>
            </a:r>
            <a:r>
              <a:rPr lang="en-US" dirty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423862" y="2799924"/>
            <a:ext cx="8262938" cy="341632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requirements for each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true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false, and </a:t>
            </a:r>
          </a:p>
          <a:p>
            <a:pPr marL="457200" indent="-457200">
              <a:spcBef>
                <a:spcPct val="50000"/>
              </a:spcBef>
              <a:buAutoNum type="arabicParenBoth"/>
              <a:defRPr/>
            </a:pP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4221342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46989"/>
            <a:ext cx="8794750" cy="1344613"/>
          </a:xfrm>
        </p:spPr>
        <p:txBody>
          <a:bodyPr/>
          <a:lstStyle/>
          <a:p>
            <a:r>
              <a:rPr lang="en-US" dirty="0"/>
              <a:t>Unlike ACC, the notion of correlation is not relevant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does not determine p, so cannot correlate with p</a:t>
            </a:r>
          </a:p>
          <a:p>
            <a:r>
              <a:rPr lang="en-US" dirty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16969" y="2754316"/>
            <a:ext cx="8480425" cy="163121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General Inactive Clause Coverage (GICC)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need to be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= true)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20144" y="4651375"/>
            <a:ext cx="8477250" cy="1323439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Restricted Inactive Clause Coverage (RICC)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and each major clause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choose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so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 The values chosen for the minor clauses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the same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true as when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is false, that is, it is required that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true) 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for all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030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cs typeface="Calibri" panose="020F0502020204030204" pitchFamily="34" charset="0"/>
              </a:rPr>
              <a:pPr/>
              <a:t>25</a:t>
            </a:fld>
            <a:endParaRPr lang="en-US"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cs typeface="Calibri" panose="020F0502020204030204" pitchFamily="34" charset="0"/>
              </a:rPr>
              <a:t>Subsumption</a:t>
            </a:r>
            <a:r>
              <a:rPr lang="en-US" dirty="0"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512"/>
              <a:chOff x="3153" y="1294"/>
              <a:chExt cx="1092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526"/>
              <a:chOff x="3153" y="1523"/>
              <a:chExt cx="1092" cy="526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762" y="2761"/>
              <a:ext cx="593" cy="7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01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77850" y="96838"/>
            <a:ext cx="7989888" cy="915987"/>
          </a:xfrm>
        </p:spPr>
        <p:txBody>
          <a:bodyPr/>
          <a:lstStyle/>
          <a:p>
            <a:r>
              <a:rPr lang="en-US" sz="3200" dirty="0">
                <a:cs typeface="Calibri" panose="020F0502020204030204" pitchFamily="34" charset="0"/>
              </a:rPr>
              <a:t>Making Clauses Determine a 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990595"/>
            <a:ext cx="8873067" cy="4498975"/>
          </a:xfrm>
        </p:spPr>
        <p:txBody>
          <a:bodyPr/>
          <a:lstStyle/>
          <a:p>
            <a:r>
              <a:rPr lang="en-US" dirty="0"/>
              <a:t>Finding values for minor clauses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j</a:t>
            </a:r>
            <a:r>
              <a:rPr lang="en-US" dirty="0"/>
              <a:t> is easy for simple predicates</a:t>
            </a:r>
          </a:p>
          <a:p>
            <a:r>
              <a:rPr lang="en-US" dirty="0"/>
              <a:t>But how to find values for more complicated predicates ?</a:t>
            </a:r>
          </a:p>
          <a:p>
            <a:r>
              <a:rPr lang="en-US" dirty="0"/>
              <a:t>Definitional approach: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c=true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true</a:t>
            </a:r>
          </a:p>
          <a:p>
            <a:pPr lvl="1"/>
            <a:r>
              <a:rPr lang="en-US" sz="2400" i="1" dirty="0"/>
              <a:t>p</a:t>
            </a:r>
            <a:r>
              <a:rPr lang="en-US" sz="2400" i="1" baseline="-25000" dirty="0"/>
              <a:t>c=false</a:t>
            </a:r>
            <a:r>
              <a:rPr lang="en-US" dirty="0"/>
              <a:t> is predicate </a:t>
            </a:r>
            <a:r>
              <a:rPr lang="en-US" i="1" dirty="0"/>
              <a:t>p</a:t>
            </a:r>
            <a:r>
              <a:rPr lang="en-US" dirty="0"/>
              <a:t> with every occurrence of </a:t>
            </a:r>
            <a:r>
              <a:rPr lang="en-US" i="1" dirty="0"/>
              <a:t>c</a:t>
            </a:r>
            <a:r>
              <a:rPr lang="en-US" dirty="0"/>
              <a:t> replaced by </a:t>
            </a:r>
            <a:r>
              <a:rPr lang="en-US" i="1" dirty="0"/>
              <a:t>false</a:t>
            </a:r>
          </a:p>
          <a:p>
            <a:r>
              <a:rPr lang="en-US" dirty="0"/>
              <a:t>To find values for the minor clauses, connect </a:t>
            </a:r>
            <a:r>
              <a:rPr lang="en-US" sz="2800" i="1" dirty="0"/>
              <a:t>p</a:t>
            </a:r>
            <a:r>
              <a:rPr lang="en-US" sz="3600" i="1" baseline="-25000" dirty="0"/>
              <a:t>c=true</a:t>
            </a:r>
            <a:r>
              <a:rPr lang="en-US" dirty="0"/>
              <a:t> and </a:t>
            </a:r>
            <a:r>
              <a:rPr lang="en-US" sz="2800" i="1" dirty="0"/>
              <a:t>p</a:t>
            </a:r>
            <a:r>
              <a:rPr lang="en-US" sz="3600" i="1" baseline="-25000" dirty="0"/>
              <a:t>c=false</a:t>
            </a:r>
            <a:r>
              <a:rPr lang="en-US" dirty="0"/>
              <a:t> with exclusive </a:t>
            </a:r>
            <a:r>
              <a:rPr lang="en-US" i="1" dirty="0"/>
              <a:t>OR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rgbClr val="33CC33"/>
                </a:solidFill>
              </a:rPr>
              <a:t>p</a:t>
            </a:r>
            <a:r>
              <a:rPr lang="en-US" sz="3600" i="1" baseline="-25000" dirty="0">
                <a:solidFill>
                  <a:srgbClr val="33CC33"/>
                </a:solidFill>
              </a:rPr>
              <a:t>c</a:t>
            </a:r>
            <a:r>
              <a:rPr lang="en-US" sz="2800" i="1" dirty="0">
                <a:solidFill>
                  <a:srgbClr val="33CC33"/>
                </a:solidFill>
              </a:rPr>
              <a:t>  =  p</a:t>
            </a:r>
            <a:r>
              <a:rPr lang="en-US" sz="3600" i="1" baseline="-25000" dirty="0">
                <a:solidFill>
                  <a:srgbClr val="33CC33"/>
                </a:solidFill>
              </a:rPr>
              <a:t>c=true</a:t>
            </a:r>
            <a:r>
              <a:rPr lang="en-US" sz="2800" i="1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rgbClr val="33CC33"/>
                </a:solidFill>
                <a:sym typeface="Symbol" pitchFamily="18" charset="2"/>
              </a:rPr>
              <a:t></a:t>
            </a:r>
            <a:r>
              <a:rPr lang="en-US" sz="2800" i="1" dirty="0">
                <a:solidFill>
                  <a:srgbClr val="33CC33"/>
                </a:solidFill>
              </a:rPr>
              <a:t> p</a:t>
            </a:r>
            <a:r>
              <a:rPr lang="en-US" sz="3600" i="1" baseline="-25000" dirty="0">
                <a:solidFill>
                  <a:srgbClr val="33CC33"/>
                </a:solidFill>
              </a:rPr>
              <a:t>c=false</a:t>
            </a:r>
          </a:p>
          <a:p>
            <a:r>
              <a:rPr lang="en-US" dirty="0"/>
              <a:t>After solving, </a:t>
            </a:r>
            <a:r>
              <a:rPr lang="en-US" i="1" dirty="0"/>
              <a:t> </a:t>
            </a:r>
            <a:r>
              <a:rPr lang="en-US" sz="2800" i="1" dirty="0"/>
              <a:t>p</a:t>
            </a:r>
            <a:r>
              <a:rPr lang="en-US" sz="3600" i="1" baseline="-25000" dirty="0"/>
              <a:t>c</a:t>
            </a:r>
            <a:r>
              <a:rPr lang="en-US" dirty="0"/>
              <a:t> describes exactly the values needed for </a:t>
            </a:r>
            <a:r>
              <a:rPr lang="en-US" sz="2800" i="1" dirty="0"/>
              <a:t>c</a:t>
            </a:r>
            <a:r>
              <a:rPr lang="en-US" dirty="0"/>
              <a:t> to determine </a:t>
            </a:r>
            <a:r>
              <a:rPr lang="en-US" sz="2800" i="1" dirty="0"/>
              <a:t>p</a:t>
            </a:r>
          </a:p>
          <a:p>
            <a:r>
              <a:rPr lang="en-US" dirty="0"/>
              <a:t>Note that we have to calculate</a:t>
            </a:r>
            <a:r>
              <a:rPr lang="en-US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┐</a:t>
            </a:r>
            <a:r>
              <a:rPr lang="en-US" altLang="ko-KR" i="1" dirty="0">
                <a:solidFill>
                  <a:srgbClr val="00B050"/>
                </a:solidFill>
              </a:rPr>
              <a:t>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p=true </a:t>
            </a:r>
            <a:r>
              <a:rPr lang="en-US" altLang="ko-KR" dirty="0"/>
              <a:t>and/or </a:t>
            </a:r>
            <a:r>
              <a:rPr lang="en-US" altLang="ko-KR" i="1" dirty="0">
                <a:solidFill>
                  <a:srgbClr val="00B050"/>
                </a:solidFill>
              </a:rPr>
              <a:t>┐p</a:t>
            </a:r>
            <a:r>
              <a:rPr lang="en-US" altLang="ko-KR" sz="3200" i="1" baseline="-25000" dirty="0">
                <a:solidFill>
                  <a:srgbClr val="00B050"/>
                </a:solidFill>
              </a:rPr>
              <a:t>c </a:t>
            </a:r>
            <a:r>
              <a:rPr lang="en-US" altLang="ko-KR" dirty="0">
                <a:solidFill>
                  <a:srgbClr val="00B050"/>
                </a:solidFill>
              </a:rPr>
              <a:t>/\ p=false </a:t>
            </a:r>
            <a:r>
              <a:rPr lang="en-US" altLang="ko-KR" dirty="0"/>
              <a:t>to get values for minor clauses for Inactive Coverage Criteria</a:t>
            </a:r>
            <a:endParaRPr lang="en-US" i="1" dirty="0"/>
          </a:p>
          <a:p>
            <a:pPr lvl="1"/>
            <a:endParaRPr lang="en-US" sz="18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3" y="17728"/>
            <a:ext cx="8229600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290109"/>
            <a:ext cx="4032250" cy="176530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290109"/>
            <a:ext cx="4362450" cy="1782763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358622"/>
            <a:ext cx="6135687" cy="210026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811779" y="5717647"/>
            <a:ext cx="795655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b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means either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RACC requires the same choice for both values of </a:t>
            </a:r>
            <a:r>
              <a:rPr lang="en-US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CACC does not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89467" y="-88900"/>
            <a:ext cx="8229600" cy="1143000"/>
          </a:xfrm>
        </p:spPr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24935" y="822240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a=true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(false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b))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(b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b)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true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</a:t>
            </a: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974725" y="5837853"/>
            <a:ext cx="8465608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never determines the value – </a:t>
            </a:r>
            <a:r>
              <a:rPr lang="en-US" sz="2400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irrelevant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524935" y="3344863"/>
            <a:ext cx="8043333" cy="249299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p =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 )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( a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u="sng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 u="sng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b=true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200" baseline="-25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b=false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true))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false))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(a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false)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(false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a </a:t>
            </a:r>
            <a:r>
              <a:rPr lang="en-US" sz="2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= false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33" y="274638"/>
            <a:ext cx="8822267" cy="1143000"/>
          </a:xfrm>
        </p:spPr>
        <p:txBody>
          <a:bodyPr/>
          <a:lstStyle/>
          <a:p>
            <a:r>
              <a:rPr lang="en-US" sz="4000">
                <a:cs typeface="Calibri" panose="020F0502020204030204" pitchFamily="34" charset="0"/>
              </a:rPr>
              <a:t>Infeasible Test Requirements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933" y="1600200"/>
            <a:ext cx="8822267" cy="4498975"/>
          </a:xfrm>
        </p:spPr>
        <p:txBody>
          <a:bodyPr/>
          <a:lstStyle/>
          <a:p>
            <a:r>
              <a:rPr lang="en-US" sz="2800" dirty="0"/>
              <a:t>Consider the predicate:</a:t>
            </a:r>
          </a:p>
          <a:p>
            <a:pPr algn="ctr"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(a &gt; b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</a:t>
            </a:r>
            <a:r>
              <a:rPr lang="en-US" sz="2800" i="1" dirty="0">
                <a:solidFill>
                  <a:schemeClr val="bg2"/>
                </a:solidFill>
              </a:rPr>
              <a:t> b &gt; c) </a:t>
            </a:r>
            <a:r>
              <a:rPr lang="en-US" sz="3200" dirty="0">
                <a:solidFill>
                  <a:schemeClr val="bg2"/>
                </a:solidFill>
                <a:sym typeface="Symbol" pitchFamily="18" charset="2"/>
              </a:rPr>
              <a:t></a:t>
            </a:r>
            <a:r>
              <a:rPr lang="en-US" sz="2800" i="1" dirty="0">
                <a:solidFill>
                  <a:schemeClr val="bg2"/>
                </a:solidFill>
              </a:rPr>
              <a:t> c &gt; a</a:t>
            </a:r>
          </a:p>
          <a:p>
            <a:r>
              <a:rPr lang="en-US" sz="2800" i="1" dirty="0">
                <a:solidFill>
                  <a:schemeClr val="bg2"/>
                </a:solidFill>
              </a:rPr>
              <a:t>(a &gt; b) = true, (b &gt; c) = true, (c &gt; a) = true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FF0000"/>
                </a:solidFill>
              </a:rPr>
              <a:t>infeasible</a:t>
            </a:r>
          </a:p>
          <a:p>
            <a:pPr lvl="1"/>
            <a:endParaRPr lang="en-US" sz="2400" dirty="0"/>
          </a:p>
          <a:p>
            <a:r>
              <a:rPr lang="en-US" sz="2800" dirty="0"/>
              <a:t>As with graph-based criteria, infeasible test requirements have to be recognized and ignored</a:t>
            </a:r>
          </a:p>
          <a:p>
            <a:pPr lvl="1"/>
            <a:endParaRPr lang="en-US" sz="2400" dirty="0"/>
          </a:p>
          <a:p>
            <a:r>
              <a:rPr lang="en-US" sz="2800" dirty="0"/>
              <a:t>Recognizing infeasible test requirements is hard, and </a:t>
            </a:r>
            <a:r>
              <a:rPr lang="en-US" sz="2800"/>
              <a:t>in  general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FF0000"/>
                </a:solidFill>
              </a:rPr>
              <a:t>undecidable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219949" y="6489700"/>
            <a:ext cx="1981265" cy="323850"/>
          </a:xfrm>
          <a:prstGeom prst="rect">
            <a:avLst/>
          </a:prstGeom>
          <a:noFill/>
        </p:spPr>
        <p:txBody>
          <a:bodyPr/>
          <a:lstStyle/>
          <a:p>
            <a:fld id="{D78CA8A7-DB6E-4B19-8DAE-D86B961EB7BA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253219" y="96838"/>
            <a:ext cx="8613878" cy="9398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Coverage Criteria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Subsumption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3516" y="914400"/>
            <a:ext cx="6662214" cy="5454650"/>
            <a:chOff x="1079" y="576"/>
            <a:chExt cx="3827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2266" y="576"/>
              <a:ext cx="1229" cy="512"/>
              <a:chOff x="3145" y="576"/>
              <a:chExt cx="1099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145" y="576"/>
                <a:ext cx="1099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CoC</a:t>
                </a:r>
                <a:endParaRPr 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272" cy="38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37" y="1291"/>
              <a:ext cx="1200" cy="634"/>
              <a:chOff x="3153" y="1294"/>
              <a:chExt cx="1092" cy="634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RACC (unique cause MCDC)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Group 47"/>
            <p:cNvGrpSpPr>
              <a:grpSpLocks/>
            </p:cNvGrpSpPr>
            <p:nvPr/>
          </p:nvGrpSpPr>
          <p:grpSpPr bwMode="auto">
            <a:xfrm>
              <a:off x="2987" y="1290"/>
              <a:ext cx="1336" cy="512"/>
              <a:chOff x="3153" y="1294"/>
              <a:chExt cx="1092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1079" y="2235"/>
              <a:ext cx="1308" cy="634"/>
              <a:chOff x="3153" y="1523"/>
              <a:chExt cx="1092" cy="634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1092" cy="634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CACC (masking MCDC)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840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3599" y="2215"/>
              <a:ext cx="1307" cy="526"/>
              <a:chOff x="2873" y="1455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2873" y="1455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sz="1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2930" y="1763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713" y="1931"/>
              <a:ext cx="269" cy="29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>
              <a:off x="1806" y="2866"/>
              <a:ext cx="549" cy="607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747"/>
              <a:ext cx="1696" cy="72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6088" y="0"/>
            <a:ext cx="3178098" cy="56499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Example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53658" y="752339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a 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(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15191" y="1428864"/>
            <a:ext cx="5657385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CACC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{1,3,4} x {5,7,8}, b: {(2,4)}, c:{(1,2)}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All pairs of rows satisfying RACC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{(1,5),(3,7),(4,8)}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Same as CACC pairs for b, c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{(2,6)} for p=F, no feasible pair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{5,6}x{7,8} for p=F, {(1,3)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{5,7}x{6,8} for p=F, {(3,4)} for p=T</a:t>
            </a: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a: same as GICC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b: {(5,7),(6,8)} for p=F, {(1,3)}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c: {(5,6),(7,8)} for p=F, {(3,4)} for p=T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b="0" kern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endParaRPr 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215" y="4562720"/>
            <a:ext cx="3873189" cy="17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Conditions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under which each of the clauses determines p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¬b </a:t>
            </a: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c)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¬c</a:t>
            </a:r>
          </a:p>
          <a:p>
            <a:pPr marL="800100" lvl="1" indent="-342900" latinLnBrk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n"/>
            </a:pP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b="0" kern="0" baseline="-250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0" kern="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b</a:t>
            </a:r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84385"/>
              </p:ext>
            </p:extLst>
          </p:nvPr>
        </p:nvGraphicFramePr>
        <p:xfrm>
          <a:off x="52038" y="1344970"/>
          <a:ext cx="339740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4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p</a:t>
                      </a:r>
                      <a:r>
                        <a:rPr lang="en-US" sz="1600" b="1" baseline="-25000" dirty="0" err="1"/>
                        <a:t>b</a:t>
                      </a:r>
                      <a:endParaRPr 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</a:t>
                      </a:r>
                      <a:r>
                        <a:rPr lang="en-US" sz="1600" b="1" baseline="-25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/>
                        <a:t>T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266825"/>
            <a:ext cx="8956675" cy="5186363"/>
          </a:xfrm>
        </p:spPr>
        <p:txBody>
          <a:bodyPr/>
          <a:lstStyle/>
          <a:p>
            <a:r>
              <a:rPr lang="en-US" dirty="0"/>
              <a:t>Predicates are often </a:t>
            </a:r>
            <a:r>
              <a:rPr lang="en-US" dirty="0">
                <a:solidFill>
                  <a:srgbClr val="FF0000"/>
                </a:solidFill>
              </a:rPr>
              <a:t>very simple</a:t>
            </a:r>
            <a:r>
              <a:rPr lang="en-US" dirty="0"/>
              <a:t>—in practice, most have </a:t>
            </a:r>
            <a:r>
              <a:rPr lang="en-US"/>
              <a:t>less </a:t>
            </a:r>
            <a:br>
              <a:rPr lang="en-US"/>
            </a:br>
            <a:r>
              <a:rPr lang="en-US"/>
              <a:t>than </a:t>
            </a:r>
            <a:r>
              <a:rPr lang="en-US" dirty="0"/>
              <a:t>3 clauses</a:t>
            </a:r>
          </a:p>
          <a:p>
            <a:pPr lvl="1"/>
            <a:r>
              <a:rPr lang="en-US" dirty="0"/>
              <a:t>In fact, most predicates only have one clause !</a:t>
            </a:r>
          </a:p>
          <a:p>
            <a:pPr lvl="1"/>
            <a:r>
              <a:rPr lang="en-US" dirty="0"/>
              <a:t>With only clause, PC is enough</a:t>
            </a:r>
          </a:p>
          <a:p>
            <a:pPr lvl="1"/>
            <a:r>
              <a:rPr lang="en-US" dirty="0"/>
              <a:t>With 2 or 3 clauses, </a:t>
            </a:r>
            <a:r>
              <a:rPr lang="en-US" dirty="0" err="1"/>
              <a:t>CoC</a:t>
            </a:r>
            <a:r>
              <a:rPr lang="en-US" dirty="0"/>
              <a:t> is practical</a:t>
            </a:r>
          </a:p>
          <a:p>
            <a:pPr lvl="1"/>
            <a:r>
              <a:rPr lang="en-US" dirty="0"/>
              <a:t>Advantages of ACC and ICC criteria significant for large predicates</a:t>
            </a:r>
          </a:p>
          <a:p>
            <a:pPr lvl="2"/>
            <a:r>
              <a:rPr lang="en-US" sz="1800" dirty="0" err="1"/>
              <a:t>CoC</a:t>
            </a:r>
            <a:r>
              <a:rPr lang="en-US" sz="1800" dirty="0"/>
              <a:t> is impractical for predicates with many clauses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Control software </a:t>
            </a:r>
            <a:r>
              <a:rPr lang="en-US" dirty="0"/>
              <a:t>often has many complicated predicates, </a:t>
            </a:r>
            <a:r>
              <a:rPr lang="en-US"/>
              <a:t>with </a:t>
            </a:r>
            <a:br>
              <a:rPr lang="en-US"/>
            </a:br>
            <a:r>
              <a:rPr lang="en-US"/>
              <a:t>lots of clauses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Bug Observability/Detection Model:  </a:t>
            </a:r>
            <a:br>
              <a:rPr lang="en-US" altLang="ko-KR" dirty="0"/>
            </a:br>
            <a:r>
              <a:rPr lang="en-US" altLang="ko-KR" b="1" dirty="0"/>
              <a:t>R</a:t>
            </a:r>
            <a:r>
              <a:rPr lang="en-US" altLang="ko-KR" dirty="0"/>
              <a:t>eachability, </a:t>
            </a:r>
            <a:r>
              <a:rPr lang="en-US" altLang="ko-KR" b="1" dirty="0"/>
              <a:t>I</a:t>
            </a:r>
            <a:r>
              <a:rPr lang="en-US" altLang="ko-KR" dirty="0"/>
              <a:t>nfection, </a:t>
            </a:r>
            <a:r>
              <a:rPr lang="en-US" altLang="ko-KR" b="1" dirty="0"/>
              <a:t>P</a:t>
            </a:r>
            <a:r>
              <a:rPr lang="en-US" altLang="ko-KR" dirty="0"/>
              <a:t>ropagation, </a:t>
            </a:r>
            <a:r>
              <a:rPr lang="en-US" altLang="ko-KR"/>
              <a:t>and </a:t>
            </a:r>
            <a:r>
              <a:rPr lang="en-US" altLang="ko-KR" b="1"/>
              <a:t>R</a:t>
            </a:r>
            <a:r>
              <a:rPr lang="en-US" altLang="ko-KR"/>
              <a:t>evelation </a:t>
            </a:r>
            <a:r>
              <a:rPr lang="en-US" altLang="ko-KR" dirty="0"/>
              <a:t>(RIPR)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88" y="1970871"/>
            <a:ext cx="3405187" cy="4351338"/>
          </a:xfrm>
        </p:spPr>
        <p:txBody>
          <a:bodyPr/>
          <a:lstStyle/>
          <a:p>
            <a:r>
              <a:rPr lang="en-US" altLang="ko-KR" sz="2400"/>
              <a:t>Terminology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Fault</a:t>
            </a:r>
            <a:r>
              <a:rPr lang="en-US" altLang="ko-KR" sz="2000"/>
              <a:t>: static defect in a program text (a.k.a a bug)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Error</a:t>
            </a:r>
            <a:r>
              <a:rPr lang="en-US" altLang="ko-KR" sz="2000"/>
              <a:t>: dynamic (intermediate) behavior that deviates from its (internal) intended goal</a:t>
            </a:r>
          </a:p>
          <a:p>
            <a:pPr lvl="2"/>
            <a:r>
              <a:rPr lang="en-US" altLang="ko-KR" sz="1600"/>
              <a:t>A fault causes an error (i.e. error is a symptom of fault)</a:t>
            </a:r>
          </a:p>
          <a:p>
            <a:pPr lvl="1"/>
            <a:r>
              <a:rPr lang="en-US" altLang="ko-KR" sz="2000">
                <a:solidFill>
                  <a:srgbClr val="FF0000"/>
                </a:solidFill>
              </a:rPr>
              <a:t>Failiure</a:t>
            </a:r>
            <a:r>
              <a:rPr lang="en-US" altLang="ko-KR" sz="2000"/>
              <a:t>: dynamic behavior which violates a ultimate goal of a target program</a:t>
            </a:r>
          </a:p>
          <a:p>
            <a:pPr lvl="2"/>
            <a:r>
              <a:rPr lang="en-US" altLang="ko-KR" sz="1600"/>
              <a:t>Not every error leads to failure due to error masking or fault tolerance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490268" y="1933575"/>
            <a:ext cx="5653732" cy="470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Wingdings 2" panose="05020102010507070707" pitchFamily="18" charset="2"/>
              <a:buChar char="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fault in the code has to be reached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Logic coverage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 +Infection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fault has to put the program into an error state. </a:t>
            </a:r>
          </a:p>
          <a:p>
            <a:pPr marL="1200150" marR="0" lvl="3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Note that a program is in an error state does not mean that it will always produce the failure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Mutation coverage </a:t>
            </a:r>
          </a:p>
          <a:p>
            <a:pPr marL="514350" marR="0" lvl="1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Test requirement satisfaction </a:t>
            </a:r>
          </a:p>
          <a:p>
            <a:pPr marL="342900" marR="0" lvl="1" indent="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   ==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Reachability +Infection + Propagation</a:t>
            </a:r>
          </a:p>
          <a:p>
            <a:pPr marL="857250" marR="0" lvl="2" indent="-171450" algn="l" defTabSz="685800" rtl="0" eaLnBrk="0" fontAlgn="base" latinLnBrk="1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the program needs to exhibit incorrect outputs  </a:t>
            </a:r>
          </a:p>
          <a:p>
            <a:pPr marL="171450" marR="0" lvl="0" indent="-171450" algn="l" defTabSz="685800" rtl="0" eaLnBrk="0" fontAlgn="base" latinLnBrk="1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Char char="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Furthermore, test oracle plays critical role to reveal failure of a target program 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Revealation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2787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F65DCB50-B0DF-D440-DBF4-A74DDA73CF38}"/>
              </a:ext>
            </a:extLst>
          </p:cNvPr>
          <p:cNvSpPr/>
          <p:nvPr/>
        </p:nvSpPr>
        <p:spPr>
          <a:xfrm>
            <a:off x="3293604" y="63461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3E224384-08CD-903E-BE40-D43A19ACD3B1}"/>
              </a:ext>
            </a:extLst>
          </p:cNvPr>
          <p:cNvSpPr/>
          <p:nvPr/>
        </p:nvSpPr>
        <p:spPr>
          <a:xfrm>
            <a:off x="2493567" y="63461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FD90E-7FED-411E-8DC2-C655CB9C12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89681" y="6492899"/>
            <a:ext cx="90009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34C515-6F76-4834-BC94-A4C2B94A0A22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itchFamily="34" charset="0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itchFamily="34" charset="0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C17380-A8B7-1737-2C57-0A1F3C901FDF}"/>
              </a:ext>
            </a:extLst>
          </p:cNvPr>
          <p:cNvCxnSpPr>
            <a:cxnSpLocks/>
          </p:cNvCxnSpPr>
          <p:nvPr/>
        </p:nvCxnSpPr>
        <p:spPr>
          <a:xfrm>
            <a:off x="1671400" y="3238788"/>
            <a:ext cx="86239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AD5AF6-9A68-1010-525D-F183FE790CAC}"/>
              </a:ext>
            </a:extLst>
          </p:cNvPr>
          <p:cNvSpPr txBox="1"/>
          <p:nvPr/>
        </p:nvSpPr>
        <p:spPr>
          <a:xfrm>
            <a:off x="2280391" y="2432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BD44C1C-64E5-A826-CB68-C17C27257932}"/>
              </a:ext>
            </a:extLst>
          </p:cNvPr>
          <p:cNvSpPr/>
          <p:nvPr/>
        </p:nvSpPr>
        <p:spPr>
          <a:xfrm>
            <a:off x="286166" y="649151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46826A1-400D-DFE9-D7E0-564073ABF835}"/>
              </a:ext>
            </a:extLst>
          </p:cNvPr>
          <p:cNvSpPr/>
          <p:nvPr/>
        </p:nvSpPr>
        <p:spPr>
          <a:xfrm>
            <a:off x="926303" y="656131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DA1F77-0532-DB80-1BF9-43FCDCAE92F5}"/>
              </a:ext>
            </a:extLst>
          </p:cNvPr>
          <p:cNvSpPr txBox="1"/>
          <p:nvPr/>
        </p:nvSpPr>
        <p:spPr>
          <a:xfrm>
            <a:off x="125160" y="283814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013FB0B-1901-E53D-22E0-FF8AA38EA4C5}"/>
              </a:ext>
            </a:extLst>
          </p:cNvPr>
          <p:cNvSpPr txBox="1"/>
          <p:nvPr/>
        </p:nvSpPr>
        <p:spPr>
          <a:xfrm>
            <a:off x="825879" y="299065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3A6DE-C692-6C19-906C-F26D9AD0538E}"/>
              </a:ext>
            </a:extLst>
          </p:cNvPr>
          <p:cNvSpPr txBox="1"/>
          <p:nvPr/>
        </p:nvSpPr>
        <p:spPr>
          <a:xfrm>
            <a:off x="2998178" y="24206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275BE30-A0A0-DC92-AA11-53BBF3921F09}"/>
              </a:ext>
            </a:extLst>
          </p:cNvPr>
          <p:cNvSpPr/>
          <p:nvPr/>
        </p:nvSpPr>
        <p:spPr>
          <a:xfrm>
            <a:off x="2365217" y="83528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7010110B-29EF-916B-24D8-AA4739C4992F}"/>
              </a:ext>
            </a:extLst>
          </p:cNvPr>
          <p:cNvSpPr/>
          <p:nvPr/>
        </p:nvSpPr>
        <p:spPr>
          <a:xfrm>
            <a:off x="3083004" y="83412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39E8210E-370A-E5E1-6B84-9DBF3B69F6B4}"/>
              </a:ext>
            </a:extLst>
          </p:cNvPr>
          <p:cNvSpPr/>
          <p:nvPr/>
        </p:nvSpPr>
        <p:spPr>
          <a:xfrm>
            <a:off x="5886743" y="620652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8C0D4547-B738-37B9-4182-8C1CDCD0CC7B}"/>
              </a:ext>
            </a:extLst>
          </p:cNvPr>
          <p:cNvSpPr/>
          <p:nvPr/>
        </p:nvSpPr>
        <p:spPr>
          <a:xfrm>
            <a:off x="5093686" y="62065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A00F95-BA1B-C0B7-72EA-22F34DB9EA39}"/>
              </a:ext>
            </a:extLst>
          </p:cNvPr>
          <p:cNvSpPr txBox="1"/>
          <p:nvPr/>
        </p:nvSpPr>
        <p:spPr>
          <a:xfrm>
            <a:off x="4880510" y="22926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EB465F-6067-3825-1D20-55845DD58AAB}"/>
              </a:ext>
            </a:extLst>
          </p:cNvPr>
          <p:cNvSpPr txBox="1"/>
          <p:nvPr/>
        </p:nvSpPr>
        <p:spPr>
          <a:xfrm>
            <a:off x="5591317" y="2281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t201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9FA81AE-6F50-C57B-06CE-D79DB495CF1E}"/>
              </a:ext>
            </a:extLst>
          </p:cNvPr>
          <p:cNvSpPr/>
          <p:nvPr/>
        </p:nvSpPr>
        <p:spPr>
          <a:xfrm>
            <a:off x="4965336" y="82132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2D54ADA-CD26-00DD-522C-CF01B0604D92}"/>
              </a:ext>
            </a:extLst>
          </p:cNvPr>
          <p:cNvSpPr/>
          <p:nvPr/>
        </p:nvSpPr>
        <p:spPr>
          <a:xfrm>
            <a:off x="5676143" y="820168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F2F52876-F6C7-670F-BF27-A03554AF7DCB}"/>
              </a:ext>
            </a:extLst>
          </p:cNvPr>
          <p:cNvSpPr/>
          <p:nvPr/>
        </p:nvSpPr>
        <p:spPr>
          <a:xfrm>
            <a:off x="4965336" y="226505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6184C25-4738-6047-FE35-00FA434A8B0F}"/>
              </a:ext>
            </a:extLst>
          </p:cNvPr>
          <p:cNvSpPr/>
          <p:nvPr/>
        </p:nvSpPr>
        <p:spPr>
          <a:xfrm>
            <a:off x="5676143" y="2263896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5EC2A97-30E6-07D6-8BDD-844B2D31CA5F}"/>
              </a:ext>
            </a:extLst>
          </p:cNvPr>
          <p:cNvCxnSpPr>
            <a:cxnSpLocks/>
          </p:cNvCxnSpPr>
          <p:nvPr/>
        </p:nvCxnSpPr>
        <p:spPr>
          <a:xfrm>
            <a:off x="4343884" y="323878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BE7EE095-D0E0-3D18-F994-79C1A866941F}"/>
              </a:ext>
            </a:extLst>
          </p:cNvPr>
          <p:cNvSpPr/>
          <p:nvPr/>
        </p:nvSpPr>
        <p:spPr>
          <a:xfrm>
            <a:off x="7682157" y="626472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CC5E3A-BB8D-C2EA-6D1B-6457E04E90C8}"/>
              </a:ext>
            </a:extLst>
          </p:cNvPr>
          <p:cNvSpPr txBox="1"/>
          <p:nvPr/>
        </p:nvSpPr>
        <p:spPr>
          <a:xfrm>
            <a:off x="7322401" y="235085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t10000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5528290-E5AD-64A1-DF98-C46E5EC0AAC0}"/>
              </a:ext>
            </a:extLst>
          </p:cNvPr>
          <p:cNvSpPr/>
          <p:nvPr/>
        </p:nvSpPr>
        <p:spPr>
          <a:xfrm>
            <a:off x="7553807" y="827149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6EA6F8C-B296-D6DB-DD42-4D3A9C806E75}"/>
              </a:ext>
            </a:extLst>
          </p:cNvPr>
          <p:cNvSpPr/>
          <p:nvPr/>
        </p:nvSpPr>
        <p:spPr>
          <a:xfrm>
            <a:off x="7553807" y="2270877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EDC20537-2826-2522-9246-FCFD34084323}"/>
              </a:ext>
            </a:extLst>
          </p:cNvPr>
          <p:cNvCxnSpPr>
            <a:cxnSpLocks/>
          </p:cNvCxnSpPr>
          <p:nvPr/>
        </p:nvCxnSpPr>
        <p:spPr>
          <a:xfrm>
            <a:off x="7002155" y="3244608"/>
            <a:ext cx="543606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2DBFAA3-714C-02F5-5D7D-C916AD4AB279}"/>
              </a:ext>
            </a:extLst>
          </p:cNvPr>
          <p:cNvSpPr/>
          <p:nvPr/>
        </p:nvSpPr>
        <p:spPr>
          <a:xfrm>
            <a:off x="7566507" y="4639724"/>
            <a:ext cx="527973" cy="837619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Failure occured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4787D802-7466-85E7-F843-C2F29AA84E6A}"/>
              </a:ext>
            </a:extLst>
          </p:cNvPr>
          <p:cNvSpPr/>
          <p:nvPr/>
        </p:nvSpPr>
        <p:spPr>
          <a:xfrm>
            <a:off x="3874469" y="63345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E7D11B-4B71-2C55-6ED5-99F57F0B5FED}"/>
              </a:ext>
            </a:extLst>
          </p:cNvPr>
          <p:cNvSpPr txBox="1"/>
          <p:nvPr/>
        </p:nvSpPr>
        <p:spPr>
          <a:xfrm>
            <a:off x="3661293" y="24206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t102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FAFBDC02-1B95-ED7B-608B-A52830E31865}"/>
              </a:ext>
            </a:extLst>
          </p:cNvPr>
          <p:cNvSpPr/>
          <p:nvPr/>
        </p:nvSpPr>
        <p:spPr>
          <a:xfrm>
            <a:off x="3746119" y="83412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C410337F-60E5-88CB-1237-A43325CFB612}"/>
              </a:ext>
            </a:extLst>
          </p:cNvPr>
          <p:cNvSpPr/>
          <p:nvPr/>
        </p:nvSpPr>
        <p:spPr>
          <a:xfrm>
            <a:off x="1450683" y="654970"/>
            <a:ext cx="251286" cy="5577142"/>
          </a:xfrm>
          <a:custGeom>
            <a:avLst/>
            <a:gdLst>
              <a:gd name="connsiteX0" fmla="*/ 69802 w 251286"/>
              <a:gd name="connsiteY0" fmla="*/ 0 h 5577142"/>
              <a:gd name="connsiteX1" fmla="*/ 55841 w 251286"/>
              <a:gd name="connsiteY1" fmla="*/ 202424 h 5577142"/>
              <a:gd name="connsiteX2" fmla="*/ 48861 w 251286"/>
              <a:gd name="connsiteY2" fmla="*/ 244305 h 5577142"/>
              <a:gd name="connsiteX3" fmla="*/ 27921 w 251286"/>
              <a:gd name="connsiteY3" fmla="*/ 328067 h 5577142"/>
              <a:gd name="connsiteX4" fmla="*/ 20941 w 251286"/>
              <a:gd name="connsiteY4" fmla="*/ 418809 h 5577142"/>
              <a:gd name="connsiteX5" fmla="*/ 0 w 251286"/>
              <a:gd name="connsiteY5" fmla="*/ 558412 h 5577142"/>
              <a:gd name="connsiteX6" fmla="*/ 6980 w 251286"/>
              <a:gd name="connsiteY6" fmla="*/ 760836 h 5577142"/>
              <a:gd name="connsiteX7" fmla="*/ 20941 w 251286"/>
              <a:gd name="connsiteY7" fmla="*/ 893459 h 5577142"/>
              <a:gd name="connsiteX8" fmla="*/ 48861 w 251286"/>
              <a:gd name="connsiteY8" fmla="*/ 984201 h 5577142"/>
              <a:gd name="connsiteX9" fmla="*/ 62822 w 251286"/>
              <a:gd name="connsiteY9" fmla="*/ 1047022 h 5577142"/>
              <a:gd name="connsiteX10" fmla="*/ 76782 w 251286"/>
              <a:gd name="connsiteY10" fmla="*/ 1081923 h 5577142"/>
              <a:gd name="connsiteX11" fmla="*/ 90742 w 251286"/>
              <a:gd name="connsiteY11" fmla="*/ 1137764 h 5577142"/>
              <a:gd name="connsiteX12" fmla="*/ 118663 w 251286"/>
              <a:gd name="connsiteY12" fmla="*/ 1228506 h 5577142"/>
              <a:gd name="connsiteX13" fmla="*/ 132623 w 251286"/>
              <a:gd name="connsiteY13" fmla="*/ 1284348 h 5577142"/>
              <a:gd name="connsiteX14" fmla="*/ 153564 w 251286"/>
              <a:gd name="connsiteY14" fmla="*/ 1333209 h 5577142"/>
              <a:gd name="connsiteX15" fmla="*/ 195444 w 251286"/>
              <a:gd name="connsiteY15" fmla="*/ 1514693 h 5577142"/>
              <a:gd name="connsiteX16" fmla="*/ 202425 w 251286"/>
              <a:gd name="connsiteY16" fmla="*/ 1570534 h 5577142"/>
              <a:gd name="connsiteX17" fmla="*/ 209405 w 251286"/>
              <a:gd name="connsiteY17" fmla="*/ 1598454 h 5577142"/>
              <a:gd name="connsiteX18" fmla="*/ 202425 w 251286"/>
              <a:gd name="connsiteY18" fmla="*/ 1891621 h 5577142"/>
              <a:gd name="connsiteX19" fmla="*/ 174504 w 251286"/>
              <a:gd name="connsiteY19" fmla="*/ 2024244 h 5577142"/>
              <a:gd name="connsiteX20" fmla="*/ 160544 w 251286"/>
              <a:gd name="connsiteY20" fmla="*/ 2108006 h 5577142"/>
              <a:gd name="connsiteX21" fmla="*/ 146583 w 251286"/>
              <a:gd name="connsiteY21" fmla="*/ 2156867 h 5577142"/>
              <a:gd name="connsiteX22" fmla="*/ 111683 w 251286"/>
              <a:gd name="connsiteY22" fmla="*/ 2261569 h 5577142"/>
              <a:gd name="connsiteX23" fmla="*/ 90742 w 251286"/>
              <a:gd name="connsiteY23" fmla="*/ 2366271 h 5577142"/>
              <a:gd name="connsiteX24" fmla="*/ 76782 w 251286"/>
              <a:gd name="connsiteY24" fmla="*/ 2401172 h 5577142"/>
              <a:gd name="connsiteX25" fmla="*/ 69802 w 251286"/>
              <a:gd name="connsiteY25" fmla="*/ 2436073 h 5577142"/>
              <a:gd name="connsiteX26" fmla="*/ 55841 w 251286"/>
              <a:gd name="connsiteY26" fmla="*/ 2533795 h 5577142"/>
              <a:gd name="connsiteX27" fmla="*/ 55841 w 251286"/>
              <a:gd name="connsiteY27" fmla="*/ 3029386 h 5577142"/>
              <a:gd name="connsiteX28" fmla="*/ 76782 w 251286"/>
              <a:gd name="connsiteY28" fmla="*/ 3092207 h 5577142"/>
              <a:gd name="connsiteX29" fmla="*/ 90742 w 251286"/>
              <a:gd name="connsiteY29" fmla="*/ 3141068 h 5577142"/>
              <a:gd name="connsiteX30" fmla="*/ 104702 w 251286"/>
              <a:gd name="connsiteY30" fmla="*/ 3196909 h 5577142"/>
              <a:gd name="connsiteX31" fmla="*/ 146583 w 251286"/>
              <a:gd name="connsiteY31" fmla="*/ 3301612 h 5577142"/>
              <a:gd name="connsiteX32" fmla="*/ 160544 w 251286"/>
              <a:gd name="connsiteY32" fmla="*/ 3371413 h 5577142"/>
              <a:gd name="connsiteX33" fmla="*/ 188464 w 251286"/>
              <a:gd name="connsiteY33" fmla="*/ 3448195 h 5577142"/>
              <a:gd name="connsiteX34" fmla="*/ 202425 w 251286"/>
              <a:gd name="connsiteY34" fmla="*/ 3497056 h 5577142"/>
              <a:gd name="connsiteX35" fmla="*/ 230345 w 251286"/>
              <a:gd name="connsiteY35" fmla="*/ 3594778 h 5577142"/>
              <a:gd name="connsiteX36" fmla="*/ 237325 w 251286"/>
              <a:gd name="connsiteY36" fmla="*/ 3643639 h 5577142"/>
              <a:gd name="connsiteX37" fmla="*/ 251286 w 251286"/>
              <a:gd name="connsiteY37" fmla="*/ 3769282 h 5577142"/>
              <a:gd name="connsiteX38" fmla="*/ 244306 w 251286"/>
              <a:gd name="connsiteY38" fmla="*/ 4076409 h 5577142"/>
              <a:gd name="connsiteX39" fmla="*/ 237325 w 251286"/>
              <a:gd name="connsiteY39" fmla="*/ 4111309 h 5577142"/>
              <a:gd name="connsiteX40" fmla="*/ 223365 w 251286"/>
              <a:gd name="connsiteY40" fmla="*/ 4209032 h 5577142"/>
              <a:gd name="connsiteX41" fmla="*/ 216385 w 251286"/>
              <a:gd name="connsiteY41" fmla="*/ 4243932 h 5577142"/>
              <a:gd name="connsiteX42" fmla="*/ 202425 w 251286"/>
              <a:gd name="connsiteY42" fmla="*/ 4299774 h 5577142"/>
              <a:gd name="connsiteX43" fmla="*/ 195444 w 251286"/>
              <a:gd name="connsiteY43" fmla="*/ 4355615 h 5577142"/>
              <a:gd name="connsiteX44" fmla="*/ 181484 w 251286"/>
              <a:gd name="connsiteY44" fmla="*/ 4404476 h 5577142"/>
              <a:gd name="connsiteX45" fmla="*/ 167524 w 251286"/>
              <a:gd name="connsiteY45" fmla="*/ 4474277 h 5577142"/>
              <a:gd name="connsiteX46" fmla="*/ 153564 w 251286"/>
              <a:gd name="connsiteY46" fmla="*/ 4578980 h 5577142"/>
              <a:gd name="connsiteX47" fmla="*/ 132623 w 251286"/>
              <a:gd name="connsiteY47" fmla="*/ 4739523 h 5577142"/>
              <a:gd name="connsiteX48" fmla="*/ 125643 w 251286"/>
              <a:gd name="connsiteY48" fmla="*/ 5095511 h 5577142"/>
              <a:gd name="connsiteX49" fmla="*/ 118663 w 251286"/>
              <a:gd name="connsiteY49" fmla="*/ 5151352 h 5577142"/>
              <a:gd name="connsiteX50" fmla="*/ 111683 w 251286"/>
              <a:gd name="connsiteY50" fmla="*/ 5242094 h 5577142"/>
              <a:gd name="connsiteX51" fmla="*/ 104702 w 251286"/>
              <a:gd name="connsiteY51" fmla="*/ 5423578 h 5577142"/>
              <a:gd name="connsiteX52" fmla="*/ 97722 w 251286"/>
              <a:gd name="connsiteY52" fmla="*/ 5493380 h 5577142"/>
              <a:gd name="connsiteX53" fmla="*/ 90742 w 251286"/>
              <a:gd name="connsiteY53" fmla="*/ 5528280 h 5577142"/>
              <a:gd name="connsiteX54" fmla="*/ 83762 w 251286"/>
              <a:gd name="connsiteY54" fmla="*/ 5577142 h 55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1286" h="5577142">
                <a:moveTo>
                  <a:pt x="69802" y="0"/>
                </a:moveTo>
                <a:cubicBezTo>
                  <a:pt x="65511" y="81539"/>
                  <a:pt x="65158" y="127891"/>
                  <a:pt x="55841" y="202424"/>
                </a:cubicBezTo>
                <a:cubicBezTo>
                  <a:pt x="54085" y="216468"/>
                  <a:pt x="51013" y="230317"/>
                  <a:pt x="48861" y="244305"/>
                </a:cubicBezTo>
                <a:cubicBezTo>
                  <a:pt x="39015" y="308305"/>
                  <a:pt x="48824" y="275807"/>
                  <a:pt x="27921" y="328067"/>
                </a:cubicBezTo>
                <a:cubicBezTo>
                  <a:pt x="25594" y="358314"/>
                  <a:pt x="24592" y="388693"/>
                  <a:pt x="20941" y="418809"/>
                </a:cubicBezTo>
                <a:cubicBezTo>
                  <a:pt x="15279" y="465522"/>
                  <a:pt x="0" y="558412"/>
                  <a:pt x="0" y="558412"/>
                </a:cubicBezTo>
                <a:cubicBezTo>
                  <a:pt x="2327" y="625887"/>
                  <a:pt x="3690" y="693401"/>
                  <a:pt x="6980" y="760836"/>
                </a:cubicBezTo>
                <a:cubicBezTo>
                  <a:pt x="8099" y="783782"/>
                  <a:pt x="14243" y="862202"/>
                  <a:pt x="20941" y="893459"/>
                </a:cubicBezTo>
                <a:cubicBezTo>
                  <a:pt x="34220" y="955431"/>
                  <a:pt x="33648" y="927153"/>
                  <a:pt x="48861" y="984201"/>
                </a:cubicBezTo>
                <a:cubicBezTo>
                  <a:pt x="54388" y="1004928"/>
                  <a:pt x="56929" y="1026396"/>
                  <a:pt x="62822" y="1047022"/>
                </a:cubicBezTo>
                <a:cubicBezTo>
                  <a:pt x="66264" y="1059070"/>
                  <a:pt x="73097" y="1069947"/>
                  <a:pt x="76782" y="1081923"/>
                </a:cubicBezTo>
                <a:cubicBezTo>
                  <a:pt x="82424" y="1100261"/>
                  <a:pt x="85471" y="1119316"/>
                  <a:pt x="90742" y="1137764"/>
                </a:cubicBezTo>
                <a:cubicBezTo>
                  <a:pt x="133050" y="1285845"/>
                  <a:pt x="74194" y="1061747"/>
                  <a:pt x="118663" y="1228506"/>
                </a:cubicBezTo>
                <a:cubicBezTo>
                  <a:pt x="123607" y="1247045"/>
                  <a:pt x="126556" y="1266146"/>
                  <a:pt x="132623" y="1284348"/>
                </a:cubicBezTo>
                <a:cubicBezTo>
                  <a:pt x="138226" y="1301158"/>
                  <a:pt x="146584" y="1316922"/>
                  <a:pt x="153564" y="1333209"/>
                </a:cubicBezTo>
                <a:cubicBezTo>
                  <a:pt x="184973" y="1482407"/>
                  <a:pt x="169073" y="1422393"/>
                  <a:pt x="195444" y="1514693"/>
                </a:cubicBezTo>
                <a:cubicBezTo>
                  <a:pt x="197771" y="1533307"/>
                  <a:pt x="199341" y="1552031"/>
                  <a:pt x="202425" y="1570534"/>
                </a:cubicBezTo>
                <a:cubicBezTo>
                  <a:pt x="204002" y="1579997"/>
                  <a:pt x="209405" y="1588861"/>
                  <a:pt x="209405" y="1598454"/>
                </a:cubicBezTo>
                <a:cubicBezTo>
                  <a:pt x="209405" y="1696204"/>
                  <a:pt x="207847" y="1794021"/>
                  <a:pt x="202425" y="1891621"/>
                </a:cubicBezTo>
                <a:cubicBezTo>
                  <a:pt x="198736" y="1958026"/>
                  <a:pt x="188427" y="1968552"/>
                  <a:pt x="174504" y="2024244"/>
                </a:cubicBezTo>
                <a:cubicBezTo>
                  <a:pt x="157752" y="2091254"/>
                  <a:pt x="178279" y="2025245"/>
                  <a:pt x="160544" y="2108006"/>
                </a:cubicBezTo>
                <a:cubicBezTo>
                  <a:pt x="156995" y="2124569"/>
                  <a:pt x="150948" y="2140500"/>
                  <a:pt x="146583" y="2156867"/>
                </a:cubicBezTo>
                <a:cubicBezTo>
                  <a:pt x="125102" y="2237421"/>
                  <a:pt x="143158" y="2188125"/>
                  <a:pt x="111683" y="2261569"/>
                </a:cubicBezTo>
                <a:cubicBezTo>
                  <a:pt x="105068" y="2307872"/>
                  <a:pt x="105101" y="2319602"/>
                  <a:pt x="90742" y="2366271"/>
                </a:cubicBezTo>
                <a:cubicBezTo>
                  <a:pt x="87057" y="2378247"/>
                  <a:pt x="80382" y="2389171"/>
                  <a:pt x="76782" y="2401172"/>
                </a:cubicBezTo>
                <a:cubicBezTo>
                  <a:pt x="73373" y="2412536"/>
                  <a:pt x="71924" y="2424400"/>
                  <a:pt x="69802" y="2436073"/>
                </a:cubicBezTo>
                <a:cubicBezTo>
                  <a:pt x="61752" y="2480350"/>
                  <a:pt x="61909" y="2485260"/>
                  <a:pt x="55841" y="2533795"/>
                </a:cubicBezTo>
                <a:cubicBezTo>
                  <a:pt x="45575" y="2728855"/>
                  <a:pt x="39607" y="2781818"/>
                  <a:pt x="55841" y="3029386"/>
                </a:cubicBezTo>
                <a:cubicBezTo>
                  <a:pt x="57285" y="3051412"/>
                  <a:pt x="70198" y="3071139"/>
                  <a:pt x="76782" y="3092207"/>
                </a:cubicBezTo>
                <a:cubicBezTo>
                  <a:pt x="81834" y="3108375"/>
                  <a:pt x="86378" y="3124701"/>
                  <a:pt x="90742" y="3141068"/>
                </a:cubicBezTo>
                <a:cubicBezTo>
                  <a:pt x="95686" y="3159607"/>
                  <a:pt x="98979" y="3178596"/>
                  <a:pt x="104702" y="3196909"/>
                </a:cubicBezTo>
                <a:cubicBezTo>
                  <a:pt x="115147" y="3230334"/>
                  <a:pt x="132713" y="3269248"/>
                  <a:pt x="146583" y="3301612"/>
                </a:cubicBezTo>
                <a:cubicBezTo>
                  <a:pt x="151237" y="3324879"/>
                  <a:pt x="154025" y="3348598"/>
                  <a:pt x="160544" y="3371413"/>
                </a:cubicBezTo>
                <a:cubicBezTo>
                  <a:pt x="168026" y="3397599"/>
                  <a:pt x="179852" y="3422359"/>
                  <a:pt x="188464" y="3448195"/>
                </a:cubicBezTo>
                <a:cubicBezTo>
                  <a:pt x="193821" y="3464265"/>
                  <a:pt x="197443" y="3480866"/>
                  <a:pt x="202425" y="3497056"/>
                </a:cubicBezTo>
                <a:cubicBezTo>
                  <a:pt x="217630" y="3546471"/>
                  <a:pt x="219104" y="3538571"/>
                  <a:pt x="230345" y="3594778"/>
                </a:cubicBezTo>
                <a:cubicBezTo>
                  <a:pt x="233572" y="3610911"/>
                  <a:pt x="235365" y="3627304"/>
                  <a:pt x="237325" y="3643639"/>
                </a:cubicBezTo>
                <a:cubicBezTo>
                  <a:pt x="242346" y="3685478"/>
                  <a:pt x="251286" y="3769282"/>
                  <a:pt x="251286" y="3769282"/>
                </a:cubicBezTo>
                <a:cubicBezTo>
                  <a:pt x="248959" y="3871658"/>
                  <a:pt x="248482" y="3974092"/>
                  <a:pt x="244306" y="4076409"/>
                </a:cubicBezTo>
                <a:cubicBezTo>
                  <a:pt x="243822" y="4088263"/>
                  <a:pt x="239129" y="4099583"/>
                  <a:pt x="237325" y="4111309"/>
                </a:cubicBezTo>
                <a:cubicBezTo>
                  <a:pt x="222149" y="4209947"/>
                  <a:pt x="238288" y="4126955"/>
                  <a:pt x="223365" y="4209032"/>
                </a:cubicBezTo>
                <a:cubicBezTo>
                  <a:pt x="221243" y="4220704"/>
                  <a:pt x="219053" y="4232372"/>
                  <a:pt x="216385" y="4243932"/>
                </a:cubicBezTo>
                <a:cubicBezTo>
                  <a:pt x="212071" y="4262628"/>
                  <a:pt x="205961" y="4280916"/>
                  <a:pt x="202425" y="4299774"/>
                </a:cubicBezTo>
                <a:cubicBezTo>
                  <a:pt x="198968" y="4318211"/>
                  <a:pt x="199123" y="4337221"/>
                  <a:pt x="195444" y="4355615"/>
                </a:cubicBezTo>
                <a:cubicBezTo>
                  <a:pt x="192122" y="4372225"/>
                  <a:pt x="185364" y="4387988"/>
                  <a:pt x="181484" y="4404476"/>
                </a:cubicBezTo>
                <a:cubicBezTo>
                  <a:pt x="176049" y="4427573"/>
                  <a:pt x="171425" y="4450872"/>
                  <a:pt x="167524" y="4474277"/>
                </a:cubicBezTo>
                <a:cubicBezTo>
                  <a:pt x="145598" y="4605838"/>
                  <a:pt x="179201" y="4399523"/>
                  <a:pt x="153564" y="4578980"/>
                </a:cubicBezTo>
                <a:cubicBezTo>
                  <a:pt x="130831" y="4738108"/>
                  <a:pt x="146294" y="4589142"/>
                  <a:pt x="132623" y="4739523"/>
                </a:cubicBezTo>
                <a:cubicBezTo>
                  <a:pt x="130296" y="4858186"/>
                  <a:pt x="129664" y="4976894"/>
                  <a:pt x="125643" y="5095511"/>
                </a:cubicBezTo>
                <a:cubicBezTo>
                  <a:pt x="125007" y="5114259"/>
                  <a:pt x="120441" y="5132678"/>
                  <a:pt x="118663" y="5151352"/>
                </a:cubicBezTo>
                <a:cubicBezTo>
                  <a:pt x="115787" y="5181552"/>
                  <a:pt x="113237" y="5211797"/>
                  <a:pt x="111683" y="5242094"/>
                </a:cubicBezTo>
                <a:cubicBezTo>
                  <a:pt x="108582" y="5302554"/>
                  <a:pt x="108060" y="5363132"/>
                  <a:pt x="104702" y="5423578"/>
                </a:cubicBezTo>
                <a:cubicBezTo>
                  <a:pt x="103405" y="5446925"/>
                  <a:pt x="100812" y="5470202"/>
                  <a:pt x="97722" y="5493380"/>
                </a:cubicBezTo>
                <a:cubicBezTo>
                  <a:pt x="96154" y="5505140"/>
                  <a:pt x="92692" y="5516578"/>
                  <a:pt x="90742" y="5528280"/>
                </a:cubicBezTo>
                <a:cubicBezTo>
                  <a:pt x="88037" y="5544509"/>
                  <a:pt x="86089" y="5560855"/>
                  <a:pt x="83762" y="557714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817F5B-AFCD-1177-8F36-C53ACC19B756}"/>
              </a:ext>
            </a:extLst>
          </p:cNvPr>
          <p:cNvSpPr txBox="1"/>
          <p:nvPr/>
        </p:nvSpPr>
        <p:spPr>
          <a:xfrm>
            <a:off x="1289677" y="289633"/>
            <a:ext cx="412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t3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7BA17C07-00DF-18FA-8D23-C43E84F2F789}"/>
              </a:ext>
            </a:extLst>
          </p:cNvPr>
          <p:cNvCxnSpPr>
            <a:cxnSpLocks/>
            <a:stCxn id="77" idx="3"/>
            <a:endCxn id="72" idx="3"/>
          </p:cNvCxnSpPr>
          <p:nvPr/>
        </p:nvCxnSpPr>
        <p:spPr>
          <a:xfrm flipH="1" flipV="1">
            <a:off x="8081780" y="2689687"/>
            <a:ext cx="12700" cy="2368847"/>
          </a:xfrm>
          <a:prstGeom prst="bentConnector3">
            <a:avLst>
              <a:gd name="adj1" fmla="val -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B0B23FF2-B647-866F-74AB-B6429273F196}"/>
              </a:ext>
            </a:extLst>
          </p:cNvPr>
          <p:cNvCxnSpPr>
            <a:cxnSpLocks/>
          </p:cNvCxnSpPr>
          <p:nvPr/>
        </p:nvCxnSpPr>
        <p:spPr>
          <a:xfrm flipV="1">
            <a:off x="8081780" y="1054005"/>
            <a:ext cx="12700" cy="1443728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EF51BDD0-703B-A7C2-EE42-C15C1AAD633E}"/>
              </a:ext>
            </a:extLst>
          </p:cNvPr>
          <p:cNvSpPr/>
          <p:nvPr/>
        </p:nvSpPr>
        <p:spPr>
          <a:xfrm>
            <a:off x="6495534" y="619490"/>
            <a:ext cx="211444" cy="5591102"/>
          </a:xfrm>
          <a:custGeom>
            <a:avLst/>
            <a:gdLst>
              <a:gd name="connsiteX0" fmla="*/ 78821 w 211444"/>
              <a:gd name="connsiteY0" fmla="*/ 0 h 5591102"/>
              <a:gd name="connsiteX1" fmla="*/ 92781 w 211444"/>
              <a:gd name="connsiteY1" fmla="*/ 34900 h 5591102"/>
              <a:gd name="connsiteX2" fmla="*/ 99761 w 211444"/>
              <a:gd name="connsiteY2" fmla="*/ 55841 h 5591102"/>
              <a:gd name="connsiteX3" fmla="*/ 113721 w 211444"/>
              <a:gd name="connsiteY3" fmla="*/ 83762 h 5591102"/>
              <a:gd name="connsiteX4" fmla="*/ 120702 w 211444"/>
              <a:gd name="connsiteY4" fmla="*/ 104702 h 5591102"/>
              <a:gd name="connsiteX5" fmla="*/ 148622 w 211444"/>
              <a:gd name="connsiteY5" fmla="*/ 160543 h 5591102"/>
              <a:gd name="connsiteX6" fmla="*/ 162582 w 211444"/>
              <a:gd name="connsiteY6" fmla="*/ 188464 h 5591102"/>
              <a:gd name="connsiteX7" fmla="*/ 176543 w 211444"/>
              <a:gd name="connsiteY7" fmla="*/ 258265 h 5591102"/>
              <a:gd name="connsiteX8" fmla="*/ 183523 w 211444"/>
              <a:gd name="connsiteY8" fmla="*/ 286186 h 5591102"/>
              <a:gd name="connsiteX9" fmla="*/ 190503 w 211444"/>
              <a:gd name="connsiteY9" fmla="*/ 369948 h 5591102"/>
              <a:gd name="connsiteX10" fmla="*/ 176543 w 211444"/>
              <a:gd name="connsiteY10" fmla="*/ 544452 h 5591102"/>
              <a:gd name="connsiteX11" fmla="*/ 162582 w 211444"/>
              <a:gd name="connsiteY11" fmla="*/ 593313 h 5591102"/>
              <a:gd name="connsiteX12" fmla="*/ 148622 w 211444"/>
              <a:gd name="connsiteY12" fmla="*/ 684055 h 5591102"/>
              <a:gd name="connsiteX13" fmla="*/ 134662 w 211444"/>
              <a:gd name="connsiteY13" fmla="*/ 711975 h 5591102"/>
              <a:gd name="connsiteX14" fmla="*/ 113721 w 211444"/>
              <a:gd name="connsiteY14" fmla="*/ 802717 h 5591102"/>
              <a:gd name="connsiteX15" fmla="*/ 106741 w 211444"/>
              <a:gd name="connsiteY15" fmla="*/ 844598 h 5591102"/>
              <a:gd name="connsiteX16" fmla="*/ 78821 w 211444"/>
              <a:gd name="connsiteY16" fmla="*/ 921380 h 5591102"/>
              <a:gd name="connsiteX17" fmla="*/ 71840 w 211444"/>
              <a:gd name="connsiteY17" fmla="*/ 970241 h 5591102"/>
              <a:gd name="connsiteX18" fmla="*/ 57880 w 211444"/>
              <a:gd name="connsiteY18" fmla="*/ 998162 h 5591102"/>
              <a:gd name="connsiteX19" fmla="*/ 50900 w 211444"/>
              <a:gd name="connsiteY19" fmla="*/ 1054003 h 5591102"/>
              <a:gd name="connsiteX20" fmla="*/ 36940 w 211444"/>
              <a:gd name="connsiteY20" fmla="*/ 1137765 h 5591102"/>
              <a:gd name="connsiteX21" fmla="*/ 22979 w 211444"/>
              <a:gd name="connsiteY21" fmla="*/ 1193606 h 5591102"/>
              <a:gd name="connsiteX22" fmla="*/ 15999 w 211444"/>
              <a:gd name="connsiteY22" fmla="*/ 1242467 h 5591102"/>
              <a:gd name="connsiteX23" fmla="*/ 9019 w 211444"/>
              <a:gd name="connsiteY23" fmla="*/ 1284348 h 5591102"/>
              <a:gd name="connsiteX24" fmla="*/ 9019 w 211444"/>
              <a:gd name="connsiteY24" fmla="*/ 1738058 h 5591102"/>
              <a:gd name="connsiteX25" fmla="*/ 22979 w 211444"/>
              <a:gd name="connsiteY25" fmla="*/ 1863700 h 5591102"/>
              <a:gd name="connsiteX26" fmla="*/ 29960 w 211444"/>
              <a:gd name="connsiteY26" fmla="*/ 1912562 h 5591102"/>
              <a:gd name="connsiteX27" fmla="*/ 43920 w 211444"/>
              <a:gd name="connsiteY27" fmla="*/ 1954442 h 5591102"/>
              <a:gd name="connsiteX28" fmla="*/ 71840 w 211444"/>
              <a:gd name="connsiteY28" fmla="*/ 2094045 h 5591102"/>
              <a:gd name="connsiteX29" fmla="*/ 92781 w 211444"/>
              <a:gd name="connsiteY29" fmla="*/ 2156867 h 5591102"/>
              <a:gd name="connsiteX30" fmla="*/ 127682 w 211444"/>
              <a:gd name="connsiteY30" fmla="*/ 2268549 h 5591102"/>
              <a:gd name="connsiteX31" fmla="*/ 155602 w 211444"/>
              <a:gd name="connsiteY31" fmla="*/ 2380232 h 5591102"/>
              <a:gd name="connsiteX32" fmla="*/ 162582 w 211444"/>
              <a:gd name="connsiteY32" fmla="*/ 2436073 h 5591102"/>
              <a:gd name="connsiteX33" fmla="*/ 183523 w 211444"/>
              <a:gd name="connsiteY33" fmla="*/ 2512855 h 5591102"/>
              <a:gd name="connsiteX34" fmla="*/ 190503 w 211444"/>
              <a:gd name="connsiteY34" fmla="*/ 2575676 h 5591102"/>
              <a:gd name="connsiteX35" fmla="*/ 204463 w 211444"/>
              <a:gd name="connsiteY35" fmla="*/ 2631517 h 5591102"/>
              <a:gd name="connsiteX36" fmla="*/ 211444 w 211444"/>
              <a:gd name="connsiteY36" fmla="*/ 2743200 h 5591102"/>
              <a:gd name="connsiteX37" fmla="*/ 204463 w 211444"/>
              <a:gd name="connsiteY37" fmla="*/ 3029386 h 5591102"/>
              <a:gd name="connsiteX38" fmla="*/ 197483 w 211444"/>
              <a:gd name="connsiteY38" fmla="*/ 3064287 h 5591102"/>
              <a:gd name="connsiteX39" fmla="*/ 183523 w 211444"/>
              <a:gd name="connsiteY39" fmla="*/ 3217850 h 5591102"/>
              <a:gd name="connsiteX40" fmla="*/ 169563 w 211444"/>
              <a:gd name="connsiteY40" fmla="*/ 3273691 h 5591102"/>
              <a:gd name="connsiteX41" fmla="*/ 155602 w 211444"/>
              <a:gd name="connsiteY41" fmla="*/ 3364433 h 5591102"/>
              <a:gd name="connsiteX42" fmla="*/ 141642 w 211444"/>
              <a:gd name="connsiteY42" fmla="*/ 3399334 h 5591102"/>
              <a:gd name="connsiteX43" fmla="*/ 134662 w 211444"/>
              <a:gd name="connsiteY43" fmla="*/ 3455175 h 5591102"/>
              <a:gd name="connsiteX44" fmla="*/ 127682 w 211444"/>
              <a:gd name="connsiteY44" fmla="*/ 3497056 h 5591102"/>
              <a:gd name="connsiteX45" fmla="*/ 120702 w 211444"/>
              <a:gd name="connsiteY45" fmla="*/ 3573838 h 5591102"/>
              <a:gd name="connsiteX46" fmla="*/ 113721 w 211444"/>
              <a:gd name="connsiteY46" fmla="*/ 3622699 h 5591102"/>
              <a:gd name="connsiteX47" fmla="*/ 106741 w 211444"/>
              <a:gd name="connsiteY47" fmla="*/ 3685520 h 5591102"/>
              <a:gd name="connsiteX48" fmla="*/ 113721 w 211444"/>
              <a:gd name="connsiteY48" fmla="*/ 3943786 h 5591102"/>
              <a:gd name="connsiteX49" fmla="*/ 120702 w 211444"/>
              <a:gd name="connsiteY49" fmla="*/ 4020568 h 5591102"/>
              <a:gd name="connsiteX50" fmla="*/ 127682 w 211444"/>
              <a:gd name="connsiteY50" fmla="*/ 4111310 h 5591102"/>
              <a:gd name="connsiteX51" fmla="*/ 134662 w 211444"/>
              <a:gd name="connsiteY51" fmla="*/ 4160171 h 5591102"/>
              <a:gd name="connsiteX52" fmla="*/ 148622 w 211444"/>
              <a:gd name="connsiteY52" fmla="*/ 4271853 h 5591102"/>
              <a:gd name="connsiteX53" fmla="*/ 162582 w 211444"/>
              <a:gd name="connsiteY53" fmla="*/ 4544079 h 5591102"/>
              <a:gd name="connsiteX54" fmla="*/ 155602 w 211444"/>
              <a:gd name="connsiteY54" fmla="*/ 5130412 h 5591102"/>
              <a:gd name="connsiteX55" fmla="*/ 155602 w 211444"/>
              <a:gd name="connsiteY55" fmla="*/ 5591102 h 559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11444" h="5591102">
                <a:moveTo>
                  <a:pt x="78821" y="0"/>
                </a:moveTo>
                <a:cubicBezTo>
                  <a:pt x="83474" y="11633"/>
                  <a:pt x="88382" y="23168"/>
                  <a:pt x="92781" y="34900"/>
                </a:cubicBezTo>
                <a:cubicBezTo>
                  <a:pt x="95364" y="41789"/>
                  <a:pt x="96863" y="49078"/>
                  <a:pt x="99761" y="55841"/>
                </a:cubicBezTo>
                <a:cubicBezTo>
                  <a:pt x="103860" y="65405"/>
                  <a:pt x="109622" y="74198"/>
                  <a:pt x="113721" y="83762"/>
                </a:cubicBezTo>
                <a:cubicBezTo>
                  <a:pt x="116619" y="90525"/>
                  <a:pt x="117657" y="98004"/>
                  <a:pt x="120702" y="104702"/>
                </a:cubicBezTo>
                <a:cubicBezTo>
                  <a:pt x="129314" y="123647"/>
                  <a:pt x="139315" y="141929"/>
                  <a:pt x="148622" y="160543"/>
                </a:cubicBezTo>
                <a:lnTo>
                  <a:pt x="162582" y="188464"/>
                </a:lnTo>
                <a:cubicBezTo>
                  <a:pt x="167236" y="211731"/>
                  <a:pt x="171571" y="235064"/>
                  <a:pt x="176543" y="258265"/>
                </a:cubicBezTo>
                <a:cubicBezTo>
                  <a:pt x="178553" y="267645"/>
                  <a:pt x="182333" y="276667"/>
                  <a:pt x="183523" y="286186"/>
                </a:cubicBezTo>
                <a:cubicBezTo>
                  <a:pt x="186998" y="313987"/>
                  <a:pt x="188176" y="342027"/>
                  <a:pt x="190503" y="369948"/>
                </a:cubicBezTo>
                <a:cubicBezTo>
                  <a:pt x="186561" y="440910"/>
                  <a:pt x="187905" y="481958"/>
                  <a:pt x="176543" y="544452"/>
                </a:cubicBezTo>
                <a:cubicBezTo>
                  <a:pt x="173037" y="563737"/>
                  <a:pt x="168564" y="575369"/>
                  <a:pt x="162582" y="593313"/>
                </a:cubicBezTo>
                <a:cubicBezTo>
                  <a:pt x="160872" y="606995"/>
                  <a:pt x="155017" y="664869"/>
                  <a:pt x="148622" y="684055"/>
                </a:cubicBezTo>
                <a:cubicBezTo>
                  <a:pt x="145332" y="693926"/>
                  <a:pt x="139315" y="702668"/>
                  <a:pt x="134662" y="711975"/>
                </a:cubicBezTo>
                <a:cubicBezTo>
                  <a:pt x="118459" y="825396"/>
                  <a:pt x="139273" y="700513"/>
                  <a:pt x="113721" y="802717"/>
                </a:cubicBezTo>
                <a:cubicBezTo>
                  <a:pt x="110288" y="816447"/>
                  <a:pt x="110174" y="830868"/>
                  <a:pt x="106741" y="844598"/>
                </a:cubicBezTo>
                <a:cubicBezTo>
                  <a:pt x="100767" y="868494"/>
                  <a:pt x="88072" y="898251"/>
                  <a:pt x="78821" y="921380"/>
                </a:cubicBezTo>
                <a:cubicBezTo>
                  <a:pt x="76494" y="937667"/>
                  <a:pt x="76169" y="954368"/>
                  <a:pt x="71840" y="970241"/>
                </a:cubicBezTo>
                <a:cubicBezTo>
                  <a:pt x="69102" y="980280"/>
                  <a:pt x="60404" y="988067"/>
                  <a:pt x="57880" y="998162"/>
                </a:cubicBezTo>
                <a:cubicBezTo>
                  <a:pt x="53330" y="1016360"/>
                  <a:pt x="53683" y="1035452"/>
                  <a:pt x="50900" y="1054003"/>
                </a:cubicBezTo>
                <a:cubicBezTo>
                  <a:pt x="46701" y="1081996"/>
                  <a:pt x="43806" y="1110304"/>
                  <a:pt x="36940" y="1137765"/>
                </a:cubicBezTo>
                <a:cubicBezTo>
                  <a:pt x="32286" y="1156379"/>
                  <a:pt x="26742" y="1174792"/>
                  <a:pt x="22979" y="1193606"/>
                </a:cubicBezTo>
                <a:cubicBezTo>
                  <a:pt x="19752" y="1209739"/>
                  <a:pt x="18501" y="1226206"/>
                  <a:pt x="15999" y="1242467"/>
                </a:cubicBezTo>
                <a:cubicBezTo>
                  <a:pt x="13847" y="1256455"/>
                  <a:pt x="11346" y="1270388"/>
                  <a:pt x="9019" y="1284348"/>
                </a:cubicBezTo>
                <a:cubicBezTo>
                  <a:pt x="-2100" y="1484498"/>
                  <a:pt x="-3881" y="1458555"/>
                  <a:pt x="9019" y="1738058"/>
                </a:cubicBezTo>
                <a:cubicBezTo>
                  <a:pt x="10962" y="1780152"/>
                  <a:pt x="17019" y="1821985"/>
                  <a:pt x="22979" y="1863700"/>
                </a:cubicBezTo>
                <a:cubicBezTo>
                  <a:pt x="25306" y="1879987"/>
                  <a:pt x="26260" y="1896531"/>
                  <a:pt x="29960" y="1912562"/>
                </a:cubicBezTo>
                <a:cubicBezTo>
                  <a:pt x="33269" y="1926900"/>
                  <a:pt x="40550" y="1940118"/>
                  <a:pt x="43920" y="1954442"/>
                </a:cubicBezTo>
                <a:cubicBezTo>
                  <a:pt x="63025" y="2035641"/>
                  <a:pt x="51158" y="2019591"/>
                  <a:pt x="71840" y="2094045"/>
                </a:cubicBezTo>
                <a:cubicBezTo>
                  <a:pt x="77748" y="2115313"/>
                  <a:pt x="87163" y="2135520"/>
                  <a:pt x="92781" y="2156867"/>
                </a:cubicBezTo>
                <a:cubicBezTo>
                  <a:pt x="121150" y="2264669"/>
                  <a:pt x="88665" y="2190516"/>
                  <a:pt x="127682" y="2268549"/>
                </a:cubicBezTo>
                <a:cubicBezTo>
                  <a:pt x="146000" y="2433418"/>
                  <a:pt x="118473" y="2240994"/>
                  <a:pt x="155602" y="2380232"/>
                </a:cubicBezTo>
                <a:cubicBezTo>
                  <a:pt x="160435" y="2398357"/>
                  <a:pt x="158718" y="2417717"/>
                  <a:pt x="162582" y="2436073"/>
                </a:cubicBezTo>
                <a:cubicBezTo>
                  <a:pt x="168047" y="2462033"/>
                  <a:pt x="176543" y="2487261"/>
                  <a:pt x="183523" y="2512855"/>
                </a:cubicBezTo>
                <a:cubicBezTo>
                  <a:pt x="185850" y="2533795"/>
                  <a:pt x="186842" y="2554927"/>
                  <a:pt x="190503" y="2575676"/>
                </a:cubicBezTo>
                <a:cubicBezTo>
                  <a:pt x="193837" y="2594571"/>
                  <a:pt x="202083" y="2612479"/>
                  <a:pt x="204463" y="2631517"/>
                </a:cubicBezTo>
                <a:cubicBezTo>
                  <a:pt x="209090" y="2668529"/>
                  <a:pt x="209117" y="2705972"/>
                  <a:pt x="211444" y="2743200"/>
                </a:cubicBezTo>
                <a:cubicBezTo>
                  <a:pt x="209117" y="2838595"/>
                  <a:pt x="208608" y="2934052"/>
                  <a:pt x="204463" y="3029386"/>
                </a:cubicBezTo>
                <a:cubicBezTo>
                  <a:pt x="203948" y="3041239"/>
                  <a:pt x="198663" y="3052482"/>
                  <a:pt x="197483" y="3064287"/>
                </a:cubicBezTo>
                <a:cubicBezTo>
                  <a:pt x="191477" y="3124350"/>
                  <a:pt x="194477" y="3163080"/>
                  <a:pt x="183523" y="3217850"/>
                </a:cubicBezTo>
                <a:cubicBezTo>
                  <a:pt x="179760" y="3236664"/>
                  <a:pt x="173326" y="3254877"/>
                  <a:pt x="169563" y="3273691"/>
                </a:cubicBezTo>
                <a:cubicBezTo>
                  <a:pt x="166814" y="3287434"/>
                  <a:pt x="159924" y="3348586"/>
                  <a:pt x="155602" y="3364433"/>
                </a:cubicBezTo>
                <a:cubicBezTo>
                  <a:pt x="152305" y="3376521"/>
                  <a:pt x="146295" y="3387700"/>
                  <a:pt x="141642" y="3399334"/>
                </a:cubicBezTo>
                <a:cubicBezTo>
                  <a:pt x="139315" y="3417948"/>
                  <a:pt x="137315" y="3436605"/>
                  <a:pt x="134662" y="3455175"/>
                </a:cubicBezTo>
                <a:cubicBezTo>
                  <a:pt x="132661" y="3469186"/>
                  <a:pt x="129336" y="3483000"/>
                  <a:pt x="127682" y="3497056"/>
                </a:cubicBezTo>
                <a:cubicBezTo>
                  <a:pt x="124679" y="3522580"/>
                  <a:pt x="123540" y="3548296"/>
                  <a:pt x="120702" y="3573838"/>
                </a:cubicBezTo>
                <a:cubicBezTo>
                  <a:pt x="118885" y="3590190"/>
                  <a:pt x="115762" y="3606374"/>
                  <a:pt x="113721" y="3622699"/>
                </a:cubicBezTo>
                <a:cubicBezTo>
                  <a:pt x="111108" y="3643605"/>
                  <a:pt x="109068" y="3664580"/>
                  <a:pt x="106741" y="3685520"/>
                </a:cubicBezTo>
                <a:cubicBezTo>
                  <a:pt x="109068" y="3771609"/>
                  <a:pt x="110136" y="3857741"/>
                  <a:pt x="113721" y="3943786"/>
                </a:cubicBezTo>
                <a:cubicBezTo>
                  <a:pt x="114791" y="3969463"/>
                  <a:pt x="118568" y="3994957"/>
                  <a:pt x="120702" y="4020568"/>
                </a:cubicBezTo>
                <a:cubicBezTo>
                  <a:pt x="123221" y="4050800"/>
                  <a:pt x="124663" y="4081124"/>
                  <a:pt x="127682" y="4111310"/>
                </a:cubicBezTo>
                <a:cubicBezTo>
                  <a:pt x="129319" y="4127681"/>
                  <a:pt x="132621" y="4143846"/>
                  <a:pt x="134662" y="4160171"/>
                </a:cubicBezTo>
                <a:cubicBezTo>
                  <a:pt x="152256" y="4300923"/>
                  <a:pt x="131793" y="4154049"/>
                  <a:pt x="148622" y="4271853"/>
                </a:cubicBezTo>
                <a:cubicBezTo>
                  <a:pt x="150619" y="4307804"/>
                  <a:pt x="162582" y="4517154"/>
                  <a:pt x="162582" y="4544079"/>
                </a:cubicBezTo>
                <a:cubicBezTo>
                  <a:pt x="162582" y="4739537"/>
                  <a:pt x="156905" y="4934958"/>
                  <a:pt x="155602" y="5130412"/>
                </a:cubicBezTo>
                <a:cubicBezTo>
                  <a:pt x="154578" y="5283972"/>
                  <a:pt x="155602" y="5437539"/>
                  <a:pt x="155602" y="5591102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34524A1-CF36-668B-3068-B544F41AE981}"/>
              </a:ext>
            </a:extLst>
          </p:cNvPr>
          <p:cNvSpPr txBox="1"/>
          <p:nvPr/>
        </p:nvSpPr>
        <p:spPr>
          <a:xfrm>
            <a:off x="6282358" y="22810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t202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C9383F0-D8C4-1CF9-0312-361A12F119C5}"/>
              </a:ext>
            </a:extLst>
          </p:cNvPr>
          <p:cNvSpPr/>
          <p:nvPr/>
        </p:nvSpPr>
        <p:spPr>
          <a:xfrm>
            <a:off x="6367184" y="820167"/>
            <a:ext cx="527973" cy="837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Fault executed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AEAF313C-D32C-56D7-FCB6-464CBC8F1037}"/>
              </a:ext>
            </a:extLst>
          </p:cNvPr>
          <p:cNvSpPr/>
          <p:nvPr/>
        </p:nvSpPr>
        <p:spPr>
          <a:xfrm>
            <a:off x="6367184" y="2263895"/>
            <a:ext cx="527973" cy="837619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Error occurred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122" name="Picture 2" descr="Silhouette Of A Man Thinking - Thinking Man Clipart, HD Png Download -  kindpng">
            <a:extLst>
              <a:ext uri="{FF2B5EF4-FFF2-40B4-BE49-F238E27FC236}">
                <a16:creationId xmlns:a16="http://schemas.microsoft.com/office/drawing/2014/main" id="{E8AC1E5D-C308-7971-FDF0-0499971A2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1541" y="4153788"/>
            <a:ext cx="702464" cy="114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133249-8EC1-932E-F1B6-F6997BC3A07E}"/>
              </a:ext>
            </a:extLst>
          </p:cNvPr>
          <p:cNvSpPr txBox="1"/>
          <p:nvPr/>
        </p:nvSpPr>
        <p:spPr>
          <a:xfrm>
            <a:off x="2446181" y="1863078"/>
            <a:ext cx="1488934" cy="40011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6BB1-BA21-81BF-8577-8FBC9B1FEDB5}"/>
              </a:ext>
            </a:extLst>
          </p:cNvPr>
          <p:cNvSpPr txBox="1"/>
          <p:nvPr/>
        </p:nvSpPr>
        <p:spPr>
          <a:xfrm>
            <a:off x="5255371" y="3238788"/>
            <a:ext cx="1488934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Infection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A6752-E2CC-9537-1BD4-3E66487BDEE2}"/>
              </a:ext>
            </a:extLst>
          </p:cNvPr>
          <p:cNvSpPr txBox="1"/>
          <p:nvPr/>
        </p:nvSpPr>
        <p:spPr>
          <a:xfrm>
            <a:off x="7088454" y="5546901"/>
            <a:ext cx="1757148" cy="132343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Reachability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Infection </a:t>
            </a:r>
            <a:b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AFD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+ Propergation</a:t>
            </a:r>
            <a:b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(+Revelation)</a:t>
            </a: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4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an expression that evaluates to a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value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variables that contain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¬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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implication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– 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exclusive 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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predicate with no logical operators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17588"/>
            <a:ext cx="8867775" cy="52530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sz="2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n*o)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clauses: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b) – relational expression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 (z)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-valued function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variable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n*o) – relational expression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Most predicates have few clauses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Sources of predicates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programs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Guards in finite state machines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Decisions in UML activity graphs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Requirements, both formal and informal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SQL queries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Testing and Covering Predicates  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563688"/>
            <a:ext cx="8956675" cy="420211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use predicates in testing as follows 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Developing a model of the software as one or more predicates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Requiring tests to satisfy some combination of clauses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Abbreviations: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predicates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is a single predicate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clauses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i="1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clauses in predicate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 single clause in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6038"/>
            <a:ext cx="7772400" cy="720725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1325" y="2043889"/>
            <a:ext cx="8262938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Predicate Coverage (PC)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439738" y="5037138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Clause Coverage (CC)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66249" y="3571048"/>
            <a:ext cx="8867775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predicates come from conditions on edges, this is equivalent to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 does not evaluate all the clauses, so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045" y="5959450"/>
            <a:ext cx="436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“condition coverage” in literature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045" y="2986043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a.k.a. “decision coverage” in literature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 panose="020F0502020204030204" pitchFamily="34" charset="0"/>
              </a:rPr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5133266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(5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10)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</a:t>
            </a:r>
            <a:r>
              <a:rPr lang="en-US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5084274" cy="175432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(10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5)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&gt;=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false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((a &lt; b)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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D)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 </a:t>
            </a: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 &gt;= n*o)</a:t>
            </a:r>
          </a:p>
          <a:p>
            <a:pPr marL="285750" indent="-285750"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06807" y="4751388"/>
            <a:ext cx="5710848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 algn="ctr">
              <a:spcBef>
                <a:spcPct val="50000"/>
              </a:spcBef>
            </a:pPr>
            <a:r>
              <a:rPr lang="en-US" u="sng">
                <a:latin typeface="Calibri" panose="020F0502020204030204" pitchFamily="34" charset="0"/>
                <a:cs typeface="Calibri" panose="020F0502020204030204" pitchFamily="34" charset="0"/>
              </a:rPr>
              <a:t>Two tests</a:t>
            </a: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ct val="50000"/>
              </a:spcBef>
            </a:pPr>
            <a:endParaRPr lang="en-US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75030" y="2119241"/>
            <a:ext cx="3933686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5, b = 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= 10,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28688" y="2091104"/>
            <a:ext cx="2695404" cy="890588"/>
            <a:chOff x="1943" y="1504"/>
            <a:chExt cx="1478" cy="561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5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6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30437" y="3408364"/>
            <a:ext cx="4873747" cy="863600"/>
            <a:chOff x="1865" y="2077"/>
            <a:chExt cx="2829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865" y="2078"/>
              <a:ext cx="148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1, o = 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u="sng" dirty="0">
                  <a:latin typeface="Calibri" panose="020F0502020204030204" pitchFamily="34" charset="0"/>
                  <a:cs typeface="Calibri" panose="020F0502020204030204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= 1,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2973388"/>
            <a:ext cx="6884988" cy="2635250"/>
            <a:chOff x="208" y="1873"/>
            <a:chExt cx="4337" cy="1660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16200000" flipH="1">
              <a:off x="421" y="2617"/>
              <a:ext cx="1530" cy="53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61" y="1324"/>
              <a:ext cx="1535" cy="2633"/>
            </a:xfrm>
            <a:prstGeom prst="curvedConnector4">
              <a:avLst>
                <a:gd name="adj1" fmla="val 45928"/>
                <a:gd name="adj2" fmla="val 105468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52" y="2551"/>
              <a:ext cx="717" cy="997"/>
            </a:xfrm>
            <a:prstGeom prst="curvedConnector4">
              <a:avLst>
                <a:gd name="adj1" fmla="val 41283"/>
                <a:gd name="adj2" fmla="val 114449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1) a = 5, b = 10, D = true, m = 1, n = 1, o = 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2982912"/>
            <a:ext cx="5524500" cy="3089275"/>
            <a:chOff x="1212" y="1879"/>
            <a:chExt cx="3480" cy="1946"/>
          </a:xfrm>
        </p:grpSpPr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454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457200" indent="-45720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2) a = 10, b = 5, D = false, m = 1,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621" y="1654"/>
              <a:ext cx="1820" cy="2270"/>
            </a:xfrm>
            <a:prstGeom prst="curvedConnector4">
              <a:avLst>
                <a:gd name="adj1" fmla="val 46539"/>
                <a:gd name="adj2" fmla="val 106342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5400000">
              <a:off x="3769" y="2776"/>
              <a:ext cx="1820" cy="26"/>
            </a:xfrm>
            <a:prstGeom prst="curvedConnector2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697" y="2730"/>
              <a:ext cx="1009" cy="929"/>
            </a:xfrm>
            <a:prstGeom prst="curvedConnector4">
              <a:avLst>
                <a:gd name="adj1" fmla="val 43756"/>
                <a:gd name="adj2" fmla="val 115500"/>
              </a:avLst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theme/theme1.xml><?xml version="1.0" encoding="utf-8"?>
<a:theme xmlns:a="http://schemas.openxmlformats.org/drawingml/2006/main" name="1_cs550">
  <a:themeElements>
    <a:clrScheme name="cs550 6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cs550">
      <a:majorFont>
        <a:latin typeface="Palatino"/>
        <a:ea typeface=""/>
        <a:cs typeface=""/>
      </a:majorFont>
      <a:minorFont>
        <a:latin typeface="Palati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cs550 1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D80000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E9AA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2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362626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AEACAC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3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49411F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B1B0AB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4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550 5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003300"/>
        </a:accent1>
        <a:accent2>
          <a:srgbClr val="33CC33"/>
        </a:accent2>
        <a:accent3>
          <a:srgbClr val="B1C8AA"/>
        </a:accent3>
        <a:accent4>
          <a:srgbClr val="DADADA"/>
        </a:accent4>
        <a:accent5>
          <a:srgbClr val="AAADAA"/>
        </a:accent5>
        <a:accent6>
          <a:srgbClr val="2DB92D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6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7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8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2E2E46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ADADB0"/>
        </a:accent5>
        <a:accent6>
          <a:srgbClr val="5D8BBA"/>
        </a:accent6>
        <a:hlink>
          <a:srgbClr val="99CC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550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1764</TotalTime>
  <Pages>49</Pages>
  <Words>3841</Words>
  <Application>Microsoft Office PowerPoint</Application>
  <PresentationFormat>화면 슬라이드 쇼(4:3)</PresentationFormat>
  <Paragraphs>677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3" baseType="lpstr">
      <vt:lpstr>Palatino</vt:lpstr>
      <vt:lpstr>Arial</vt:lpstr>
      <vt:lpstr>Arial</vt:lpstr>
      <vt:lpstr>Calibri</vt:lpstr>
      <vt:lpstr>Calibri Light</vt:lpstr>
      <vt:lpstr>Times New Roman</vt:lpstr>
      <vt:lpstr>Wingdings</vt:lpstr>
      <vt:lpstr>Wingdings 2</vt:lpstr>
      <vt:lpstr>1_cs550</vt:lpstr>
      <vt:lpstr>HDOfficeLightV0</vt:lpstr>
      <vt:lpstr>Logic Coverage</vt:lpstr>
      <vt:lpstr>Covering Logic Expressions  </vt:lpstr>
      <vt:lpstr>Logic Coverage Criteria Subsumption </vt:lpstr>
      <vt:lpstr>Logic Predicates and Clauses</vt:lpstr>
      <vt:lpstr>Examples</vt:lpstr>
      <vt:lpstr>Testing and Covering Predicates  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</vt:lpstr>
      <vt:lpstr>Determining Predicates</vt:lpstr>
      <vt:lpstr>Active Clause Coverage</vt:lpstr>
      <vt:lpstr>Resolving the Ambiguity</vt:lpstr>
      <vt:lpstr>Restricted Active Clause Coverage</vt:lpstr>
      <vt:lpstr>Correlated Active Clause Coverage</vt:lpstr>
      <vt:lpstr>CACC and RACC</vt:lpstr>
      <vt:lpstr>Modified condition/decision coverage (MCDC)</vt:lpstr>
      <vt:lpstr>Minimum Testing to Achieve MCDC [Chilenski and Miller’94] </vt:lpstr>
      <vt:lpstr>A Few Notes for Masking MC/DC</vt:lpstr>
      <vt:lpstr>Inactive Clause Coverage</vt:lpstr>
      <vt:lpstr>General and Restricted ICC</vt:lpstr>
      <vt:lpstr>Logic Coverage Criteria Subsumption </vt:lpstr>
      <vt:lpstr>Making Clauses Determine a Predicate</vt:lpstr>
      <vt:lpstr>Examples</vt:lpstr>
      <vt:lpstr>A More Subtle Example</vt:lpstr>
      <vt:lpstr>Infeasible Test Requirements</vt:lpstr>
      <vt:lpstr>Example</vt:lpstr>
      <vt:lpstr>Logic Coverage Summary</vt:lpstr>
      <vt:lpstr>Bug Observability/Detection Model:   Reachability, Infection, Propagation, and Revelation (RIPR)</vt:lpstr>
      <vt:lpstr>PowerPoint 프레젠테이션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637, Tools &amp; Process</dc:title>
  <dc:subject/>
  <dc:creator>Jeff Offutt</dc:creator>
  <cp:keywords/>
  <dc:description/>
  <cp:lastModifiedBy>moonzoo</cp:lastModifiedBy>
  <cp:revision>427</cp:revision>
  <cp:lastPrinted>2014-10-06T05:19:37Z</cp:lastPrinted>
  <dcterms:created xsi:type="dcterms:W3CDTF">1996-06-15T03:21:08Z</dcterms:created>
  <dcterms:modified xsi:type="dcterms:W3CDTF">2025-03-18T01:44:37Z</dcterms:modified>
</cp:coreProperties>
</file>