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246" r:id="rId1"/>
  </p:sldMasterIdLst>
  <p:notesMasterIdLst>
    <p:notesMasterId r:id="rId16"/>
  </p:notesMasterIdLst>
  <p:sldIdLst>
    <p:sldId id="453" r:id="rId2"/>
    <p:sldId id="473" r:id="rId3"/>
    <p:sldId id="474" r:id="rId4"/>
    <p:sldId id="482" r:id="rId5"/>
    <p:sldId id="456" r:id="rId6"/>
    <p:sldId id="455" r:id="rId7"/>
    <p:sldId id="469" r:id="rId8"/>
    <p:sldId id="458" r:id="rId9"/>
    <p:sldId id="485" r:id="rId10"/>
    <p:sldId id="460" r:id="rId11"/>
    <p:sldId id="461" r:id="rId12"/>
    <p:sldId id="470" r:id="rId13"/>
    <p:sldId id="471" r:id="rId14"/>
    <p:sldId id="483" r:id="rId15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custDataLst>
    <p:tags r:id="rId27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94695" autoAdjust="0"/>
  </p:normalViewPr>
  <p:slideViewPr>
    <p:cSldViewPr>
      <p:cViewPr varScale="1">
        <p:scale>
          <a:sx n="107" d="100"/>
          <a:sy n="107" d="100"/>
        </p:scale>
        <p:origin x="114" y="3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6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387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CE837C-9CA1-44E7-B147-FD1AEBAAA2FC}" type="datetimeFigureOut">
              <a:rPr lang="ko-KR" altLang="en-US"/>
              <a:pPr>
                <a:defRPr/>
              </a:pPr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28" tIns="47613" rIns="95228" bIns="4761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267" y="4860990"/>
            <a:ext cx="5680769" cy="4605493"/>
          </a:xfrm>
          <a:prstGeom prst="rect">
            <a:avLst/>
          </a:prstGeom>
        </p:spPr>
        <p:txBody>
          <a:bodyPr vert="horz" lIns="95228" tIns="47613" rIns="95228" bIns="4761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387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FA12A2-87E7-4ADB-A2E5-992EBBB2D3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9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7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requirements:</a:t>
            </a:r>
          </a:p>
          <a:p>
            <a:pPr marL="228600" indent="-228600">
              <a:buAutoNum type="arabicPeriod"/>
            </a:pPr>
            <a:r>
              <a:rPr lang="en-US" altLang="ko-KR" dirty="0"/>
              <a:t>The *first* index to the equivalent</a:t>
            </a:r>
            <a:r>
              <a:rPr lang="en-US" altLang="ko-KR" baseline="0" dirty="0"/>
              <a:t> </a:t>
            </a:r>
            <a:r>
              <a:rPr lang="en-US" altLang="ko-KR" dirty="0"/>
              <a:t>element should</a:t>
            </a:r>
            <a:r>
              <a:rPr lang="en-US" altLang="ko-KR" baseline="0" dirty="0"/>
              <a:t> return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After bin-search(), all elements in a[] should be the same because incorrect program just changes the element of </a:t>
            </a:r>
            <a:r>
              <a:rPr lang="en-US" altLang="ko-KR" baseline="0" dirty="0" err="1"/>
              <a:t>ith</a:t>
            </a:r>
            <a:r>
              <a:rPr lang="en-US" altLang="ko-KR" baseline="0"/>
              <a:t> position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i</a:t>
            </a:r>
            <a:r>
              <a:rPr lang="en-US" altLang="ko-KR" baseline="0" dirty="0"/>
              <a:t> &lt; </a:t>
            </a:r>
            <a:r>
              <a:rPr lang="en-US" altLang="ko-KR" baseline="0" dirty="0" err="1"/>
              <a:t>size_a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size_a</a:t>
            </a:r>
            <a:r>
              <a:rPr lang="en-US" altLang="ko-KR" baseline="0" dirty="0"/>
              <a:t> &gt; 0 or </a:t>
            </a:r>
            <a:r>
              <a:rPr lang="en-US" altLang="ko-KR" baseline="0" dirty="0" err="1"/>
              <a:t>size_a</a:t>
            </a:r>
            <a:r>
              <a:rPr lang="en-US" altLang="ko-KR" baseline="0" dirty="0"/>
              <a:t> &gt;= 0?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1021-A8E3-4532-835D-F7E0AD9DE048}" type="datetime11">
              <a:rPr lang="ko-KR" altLang="en-US"/>
              <a:pPr>
                <a:defRPr/>
              </a:pPr>
              <a:t>17:15:46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295-E99B-4D15-A71C-9BBA76FC6F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17:15:46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28596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3" y="0"/>
            <a:ext cx="104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7A348E-5493-4A46-AF6D-D5F4BFC18D42}" type="datetime11">
              <a:rPr lang="ko-KR" altLang="en-US"/>
              <a:pPr>
                <a:defRPr/>
              </a:pPr>
              <a:t>17:15:46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625" y="6356350"/>
            <a:ext cx="7358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B16B91-A237-4096-9C0F-094A39C9987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C Bounded Model Checker</a:t>
            </a:r>
            <a:endParaRPr lang="ko-KR" altLang="en-US" sz="36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207293"/>
            <a:ext cx="8579296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Targeting arbitrary ANSI-C programs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Bit vector operators ( &gt;&gt;, &lt;&lt;, |, &amp;)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Array</a:t>
            </a:r>
          </a:p>
          <a:p>
            <a:pPr lvl="1">
              <a:defRPr/>
            </a:pPr>
            <a:r>
              <a:rPr lang="en-US" altLang="ko-KR" sz="1600">
                <a:ea typeface="굴림" pitchFamily="50" charset="-127"/>
              </a:rPr>
              <a:t>Pointer </a:t>
            </a:r>
            <a:r>
              <a:rPr lang="en-US" altLang="ko-KR" sz="1600" dirty="0">
                <a:ea typeface="굴림" pitchFamily="50" charset="-127"/>
              </a:rPr>
              <a:t>arithmetic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Dynamic memory allocation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Floating #</a:t>
            </a:r>
            <a:endParaRPr lang="en-US" altLang="ko-KR" sz="1400" dirty="0"/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Can check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Array bound checks (i.e., buffer overflow)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Division by 0</a:t>
            </a:r>
          </a:p>
          <a:p>
            <a:pPr lvl="1">
              <a:defRPr/>
            </a:pPr>
            <a:r>
              <a:rPr lang="en-US" altLang="ko-KR" sz="1600">
                <a:ea typeface="굴림" pitchFamily="50" charset="-127"/>
              </a:rPr>
              <a:t>Pointer </a:t>
            </a:r>
            <a:r>
              <a:rPr lang="en-US" altLang="ko-KR" sz="1600" dirty="0">
                <a:ea typeface="굴림" pitchFamily="50" charset="-127"/>
              </a:rPr>
              <a:t>checks (i.e., </a:t>
            </a:r>
            <a:r>
              <a:rPr lang="en-US" altLang="ko-KR" sz="1600">
                <a:ea typeface="굴림" pitchFamily="50" charset="-127"/>
              </a:rPr>
              <a:t>NULL pointer </a:t>
            </a:r>
            <a:r>
              <a:rPr lang="en-US" altLang="ko-KR" sz="1600" dirty="0">
                <a:ea typeface="굴림" pitchFamily="50" charset="-127"/>
              </a:rPr>
              <a:t>dereference)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Arithmetic overflow/underflow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User defined assert(</a:t>
            </a:r>
            <a:r>
              <a:rPr lang="en-US" altLang="ko-KR" sz="1600" dirty="0" err="1">
                <a:ea typeface="굴림" pitchFamily="50" charset="-127"/>
              </a:rPr>
              <a:t>cond</a:t>
            </a:r>
            <a:r>
              <a:rPr lang="en-US" altLang="ko-KR" sz="1600" dirty="0">
                <a:ea typeface="굴림" pitchFamily="50" charset="-127"/>
              </a:rPr>
              <a:t>)</a:t>
            </a: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Handles function calls using </a:t>
            </a:r>
            <a:r>
              <a:rPr lang="en-US" altLang="ko-KR" sz="2000" dirty="0" err="1">
                <a:ea typeface="굴림" pitchFamily="50" charset="-127"/>
              </a:rPr>
              <a:t>inlining</a:t>
            </a:r>
            <a:endParaRPr lang="en-US" altLang="ko-KR" sz="2000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Unwinds the loops a fixed number of times</a:t>
            </a: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By default, CBMC 5.8 (and later) inserts loop unwinding </a:t>
            </a:r>
            <a:r>
              <a:rPr lang="en-US" altLang="ko-KR" sz="2000" b="1" dirty="0">
                <a:ea typeface="굴림" pitchFamily="50" charset="-127"/>
              </a:rPr>
              <a:t>assumption</a:t>
            </a:r>
            <a:r>
              <a:rPr lang="en-US" altLang="ko-KR" sz="2000" dirty="0">
                <a:ea typeface="굴림" pitchFamily="50" charset="-127"/>
              </a:rPr>
              <a:t> to avoid unsound analysis results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1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889844"/>
            <a:ext cx="3456384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enqueue(</a:t>
            </a:r>
            <a:r>
              <a:rPr lang="en-US" altLang="ko-KR"/>
              <a:t>unsigned int </a:t>
            </a:r>
            <a:r>
              <a:rPr lang="en-US" altLang="ko-KR" dirty="0"/>
              <a:t>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dequeue()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q[head]=0;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896" y="73069"/>
            <a:ext cx="5184576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Initial random queue setting following the script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environment_setup</a:t>
            </a:r>
            <a:r>
              <a:rPr lang="en-US" altLang="ko-KR" sz="1600" dirty="0"/>
              <a:t>() {</a:t>
            </a:r>
          </a:p>
          <a:p>
            <a:r>
              <a:rPr lang="en-US" altLang="ko-KR" sz="1600"/>
              <a:t>    int </a:t>
            </a:r>
            <a:r>
              <a:rPr lang="en-US" altLang="ko-KR" sz="1600" dirty="0"/>
              <a:t>i;</a:t>
            </a:r>
          </a:p>
          <a:p>
            <a:r>
              <a:rPr lang="en-US" altLang="ko-KR" sz="1600" dirty="0"/>
              <a:t>    for(i=0;i&lt;</a:t>
            </a:r>
            <a:r>
              <a:rPr lang="en-US" altLang="ko-KR" sz="1600" dirty="0" err="1"/>
              <a:t>SIZE;i</a:t>
            </a:r>
            <a:r>
              <a:rPr lang="en-US" altLang="ko-KR" sz="1600" dirty="0"/>
              <a:t>++) { q[i]=EMPTY;}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head=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(0&lt;= head &amp;&amp; head &lt; SIZE);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tail=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(0&lt;= tail &amp;&amp; tail &lt; SIZE);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if( head &lt; tail)</a:t>
            </a:r>
          </a:p>
          <a:p>
            <a:r>
              <a:rPr lang="en-US" altLang="ko-KR" sz="1600" dirty="0"/>
              <a:t>        for(i=head; i &lt; tail;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else if(head &gt; tail) {</a:t>
            </a:r>
          </a:p>
          <a:p>
            <a:r>
              <a:rPr lang="en-US" altLang="ko-KR" sz="1600" dirty="0"/>
              <a:t>        for(i=0; i &lt; tail;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    for(i=head; i &lt; SIZE;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} // We assume that q[] is empty if head==tail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3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6632"/>
            <a:ext cx="432048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enqueue_verify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x,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CPROVER_assume</a:t>
            </a:r>
            <a:r>
              <a:rPr lang="en-US" altLang="ko-KR" dirty="0"/>
              <a:t>(x&gt;0);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 err="1"/>
              <a:t>enqueue</a:t>
            </a:r>
            <a:r>
              <a:rPr lang="en-US" altLang="ko-KR" b="1" dirty="0"/>
              <a:t>(x);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old_tail</a:t>
            </a:r>
            <a:r>
              <a:rPr lang="en-US" altLang="ko-KR" dirty="0"/>
              <a:t>]==x);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 ((</a:t>
            </a:r>
            <a:r>
              <a:rPr lang="en-US" altLang="ko-KR" dirty="0" err="1"/>
              <a:t>old_tail</a:t>
            </a:r>
            <a:r>
              <a:rPr lang="en-US" altLang="ko-KR" dirty="0"/>
              <a:t> +1) % SIZE));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</a:t>
            </a:r>
            <a:r>
              <a:rPr lang="en-US" altLang="ko-KR" dirty="0" err="1"/>
              <a:t>old_head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old_tail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for(i=old_tail+1;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106169"/>
            <a:ext cx="439248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dequeue_verify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CPROVER_assume</a:t>
            </a:r>
            <a:r>
              <a:rPr lang="en-US" altLang="ko-KR" dirty="0"/>
              <a:t>(head!=tail);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ret=</a:t>
            </a:r>
            <a:r>
              <a:rPr lang="en-US" altLang="ko-KR" b="1" dirty="0" err="1"/>
              <a:t>dequeue</a:t>
            </a:r>
            <a:r>
              <a:rPr lang="en-US" altLang="ko-KR" b="1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(ret==</a:t>
            </a:r>
            <a:r>
              <a:rPr lang="en-US" altLang="ko-KR" dirty="0" err="1"/>
              <a:t>old_q</a:t>
            </a:r>
            <a:r>
              <a:rPr lang="en-US" altLang="ko-KR" dirty="0"/>
              <a:t>[</a:t>
            </a:r>
            <a:r>
              <a:rPr lang="en-US" altLang="ko-KR" dirty="0" err="1"/>
              <a:t>old_head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old_head</a:t>
            </a:r>
            <a:r>
              <a:rPr lang="en-US" altLang="ko-KR" dirty="0"/>
              <a:t>]== EMPTY);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(head==(old_head+1)%SIZE);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</a:t>
            </a:r>
            <a:r>
              <a:rPr lang="en-US" altLang="ko-KR" dirty="0" err="1"/>
              <a:t>old_tail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old_head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for(i=old_head+1;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5541039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main() {// </a:t>
            </a:r>
            <a:r>
              <a:rPr lang="en-US" altLang="ko-KR" dirty="0" err="1"/>
              <a:t>cbmc</a:t>
            </a:r>
            <a:r>
              <a:rPr lang="en-US" altLang="ko-KR" dirty="0"/>
              <a:t> </a:t>
            </a:r>
            <a:r>
              <a:rPr lang="en-US" altLang="ko-KR" dirty="0" err="1"/>
              <a:t>q.c</a:t>
            </a:r>
            <a:r>
              <a:rPr lang="en-US" altLang="ko-KR" dirty="0"/>
              <a:t> –unwind SIZE+2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enqueue_verify</a:t>
            </a:r>
            <a:r>
              <a:rPr lang="en-US" altLang="ko-KR" dirty="0"/>
              <a:t>();}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5517232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main() {// </a:t>
            </a:r>
            <a:r>
              <a:rPr lang="en-US" altLang="ko-KR" dirty="0" err="1"/>
              <a:t>cbmc</a:t>
            </a:r>
            <a:r>
              <a:rPr lang="en-US" altLang="ko-KR" dirty="0"/>
              <a:t> </a:t>
            </a:r>
            <a:r>
              <a:rPr lang="en-US" altLang="ko-KR" dirty="0" err="1"/>
              <a:t>q.c</a:t>
            </a:r>
            <a:r>
              <a:rPr lang="en-US" altLang="ko-KR" dirty="0"/>
              <a:t> –unwind SIZE+2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dequeue_verify</a:t>
            </a:r>
            <a:r>
              <a:rPr lang="en-US" altLang="ko-KR" dirty="0"/>
              <a:t>();}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checking </a:t>
            </a:r>
            <a:r>
              <a:rPr lang="en-US" altLang="ko-KR" dirty="0" err="1"/>
              <a:t>v.s</a:t>
            </a:r>
            <a:r>
              <a:rPr lang="en-US" altLang="ko-KR" dirty="0"/>
              <a:t>. random sequence of method calls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US" altLang="ko-KR" sz="2400" dirty="0"/>
              <a:t>You may try to test the circular queue code by calling </a:t>
            </a:r>
            <a:r>
              <a:rPr lang="en-US" altLang="ko-KR" sz="2400" dirty="0" err="1"/>
              <a:t>enqueue</a:t>
            </a:r>
            <a:r>
              <a:rPr lang="en-US" altLang="ko-KR" sz="2400" dirty="0"/>
              <a:t> and dequeuer randomly</a:t>
            </a:r>
          </a:p>
          <a:p>
            <a:pPr lvl="1"/>
            <a:r>
              <a:rPr lang="en-US" altLang="ko-KR" sz="2000" dirty="0"/>
              <a:t>Ex. </a:t>
            </a:r>
          </a:p>
          <a:p>
            <a:pPr marL="514350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test1(){e(10);r=d();assert(r==10);)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test2(){e(10);e(20);d();e(30);r=d();     	assert(r==20);)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test3(){...} …</a:t>
            </a:r>
          </a:p>
          <a:p>
            <a:r>
              <a:rPr lang="en-US" altLang="ko-KR" sz="2400" dirty="0"/>
              <a:t>Note that model checking covers all test scenarios of the above random method sequence calls  </a:t>
            </a:r>
          </a:p>
          <a:p>
            <a:pPr lvl="1"/>
            <a:r>
              <a:rPr lang="en-US" altLang="ko-KR" sz="2000" dirty="0"/>
              <a:t>Note that a random sequence of method calls just provide ONE input instance/state to the circular queue</a:t>
            </a:r>
          </a:p>
          <a:p>
            <a:pPr lvl="1"/>
            <a:r>
              <a:rPr lang="en-US" altLang="ko-KR" sz="2000" dirty="0"/>
              <a:t>MC provides ALL input instances/states through environment/input space modeling </a:t>
            </a:r>
          </a:p>
          <a:p>
            <a:pPr marL="914400" lvl="2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12</a:t>
            </a:fld>
            <a:r>
              <a:rPr lang="en-US" altLang="ko-KR"/>
              <a:t>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0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Ex3</a:t>
            </a:r>
            <a:r>
              <a:rPr lang="en-US" altLang="ko-KR" dirty="0"/>
              <a:t>. Tower of </a:t>
            </a:r>
            <a:r>
              <a:rPr lang="en-US" altLang="ko-KR" dirty="0" err="1"/>
              <a:t>Hanio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13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dirty="0"/>
              <a:t>Write down a C program to solve the Tower of Hanoi game (3 poles and 3 disks) by </a:t>
            </a:r>
            <a:r>
              <a:rPr lang="en-US" sz="2400" dirty="0">
                <a:solidFill>
                  <a:srgbClr val="FF0000"/>
                </a:solidFill>
              </a:rPr>
              <a:t>using CBMC</a:t>
            </a:r>
            <a:endParaRPr lang="en-US" sz="2400" dirty="0"/>
          </a:p>
          <a:p>
            <a:pPr marL="514350" lvl="1" indent="-514350" algn="just"/>
            <a:r>
              <a:rPr lang="en-US" sz="2000"/>
              <a:t>Hint: </a:t>
            </a:r>
            <a:r>
              <a:rPr lang="en-US" sz="2000" dirty="0"/>
              <a:t>you may </a:t>
            </a:r>
            <a:r>
              <a:rPr lang="en-US" sz="2000" dirty="0">
                <a:solidFill>
                  <a:srgbClr val="FF0000"/>
                </a:solidFill>
              </a:rPr>
              <a:t>non-deterministically</a:t>
            </a:r>
            <a:r>
              <a:rPr lang="en-US" sz="2000" dirty="0"/>
              <a:t> select the disk to move  </a:t>
            </a:r>
          </a:p>
          <a:p>
            <a:pPr marL="514350" lvl="1" indent="-514350" algn="just"/>
            <a:r>
              <a:rPr lang="en-US" sz="2000" dirty="0"/>
              <a:t>Find the shortest solution by analyzing counter examples.  </a:t>
            </a:r>
            <a:br>
              <a:rPr lang="en-US" sz="2000" dirty="0"/>
            </a:br>
            <a:r>
              <a:rPr lang="en-US" sz="2000" dirty="0"/>
              <a:t>Also explain why your solution is the shortest one.</a:t>
            </a:r>
          </a:p>
          <a:p>
            <a:pPr marL="914400" lvl="2" indent="-514350" algn="just"/>
            <a:r>
              <a:rPr lang="en-US" sz="1400" dirty="0"/>
              <a:t>Use</a:t>
            </a:r>
            <a:r>
              <a:rPr lang="en-US" sz="1400" dirty="0">
                <a:solidFill>
                  <a:srgbClr val="FF0000"/>
                </a:solidFill>
              </a:rPr>
              <a:t> non-determinism</a:t>
            </a:r>
            <a:r>
              <a:rPr lang="en-US" sz="1400" dirty="0"/>
              <a:t> and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CPROVER_assume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/>
              <a:t> properly for the moving choice</a:t>
            </a:r>
          </a:p>
          <a:p>
            <a:pPr marL="914400" lvl="2" indent="-514350" algn="just"/>
            <a:r>
              <a:rPr lang="en-US" sz="1400" dirty="0"/>
              <a:t>Use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1400" dirty="0"/>
              <a:t> statement to detect when all the disks are moved to the destination  </a:t>
            </a:r>
          </a:p>
          <a:p>
            <a:pPr marL="914400" lvl="1" indent="-514350" algn="just"/>
            <a:endParaRPr lang="en-US" sz="1800" dirty="0"/>
          </a:p>
        </p:txBody>
      </p:sp>
      <p:pic>
        <p:nvPicPr>
          <p:cNvPr id="1026" name="Picture 2" descr="Tower of Hanoi - Wikipedia">
            <a:extLst>
              <a:ext uri="{FF2B5EF4-FFF2-40B4-BE49-F238E27FC236}">
                <a16:creationId xmlns:a16="http://schemas.microsoft.com/office/drawing/2014/main" id="{8A5772AE-D977-62FA-3A73-20D592A6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81827"/>
            <a:ext cx="4680520" cy="20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8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BB23E1-FF98-0B57-E00C-B2CE04886054}"/>
              </a:ext>
            </a:extLst>
          </p:cNvPr>
          <p:cNvSpPr txBox="1"/>
          <p:nvPr/>
        </p:nvSpPr>
        <p:spPr>
          <a:xfrm>
            <a:off x="35496" y="630276"/>
            <a:ext cx="9036496" cy="639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6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cbmc</a:t>
            </a: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hanoi3.c</a:t>
            </a: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–unwind 7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Increase n from 1 in –unwind [n] to find the shortest solution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The position where the top disk is located at.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If the pole has no disk, top is -1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</a:pPr>
            <a:b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non_det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non_det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]]));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Check if the final state (i.e., all disks are moved to the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pole 2) is reached or not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D50F03-8224-6976-FF97-2F898F1FF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83001"/>
              </p:ext>
            </p:extLst>
          </p:nvPr>
        </p:nvGraphicFramePr>
        <p:xfrm>
          <a:off x="7512987" y="666389"/>
          <a:ext cx="1421904" cy="119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9341C9-DFE5-6388-8023-B5311D831EC7}"/>
              </a:ext>
            </a:extLst>
          </p:cNvPr>
          <p:cNvSpPr txBox="1"/>
          <p:nvPr/>
        </p:nvSpPr>
        <p:spPr>
          <a:xfrm>
            <a:off x="7523801" y="35861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8021E-D00B-0EC3-F69D-365D1ED04006}"/>
              </a:ext>
            </a:extLst>
          </p:cNvPr>
          <p:cNvSpPr txBox="1"/>
          <p:nvPr/>
        </p:nvSpPr>
        <p:spPr>
          <a:xfrm>
            <a:off x="7236296" y="633431"/>
            <a:ext cx="28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0  </a:t>
            </a:r>
          </a:p>
          <a:p>
            <a:endParaRPr lang="ko-KR" altLang="en-US" sz="14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E4D0EDF-3F95-0381-1CF5-D7D19475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25644"/>
              </p:ext>
            </p:extLst>
          </p:nvPr>
        </p:nvGraphicFramePr>
        <p:xfrm>
          <a:off x="5796136" y="387980"/>
          <a:ext cx="135015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109287-FE7F-3AED-5400-4F954FB70EC7}"/>
              </a:ext>
            </a:extLst>
          </p:cNvPr>
          <p:cNvSpPr txBox="1"/>
          <p:nvPr/>
        </p:nvSpPr>
        <p:spPr>
          <a:xfrm>
            <a:off x="5724128" y="446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[3]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2482C-4D8A-A0BF-3E4E-213D4E80F113}"/>
              </a:ext>
            </a:extLst>
          </p:cNvPr>
          <p:cNvSpPr txBox="1"/>
          <p:nvPr/>
        </p:nvSpPr>
        <p:spPr>
          <a:xfrm>
            <a:off x="7575768" y="35622"/>
            <a:ext cx="132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disk[3][3] </a:t>
            </a:r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BCD8B4-F8CD-7742-81D1-D7564231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49796"/>
              </p:ext>
            </p:extLst>
          </p:nvPr>
        </p:nvGraphicFramePr>
        <p:xfrm>
          <a:off x="7625406" y="4816897"/>
          <a:ext cx="1421904" cy="119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E822D83-BE73-EBBE-6DB2-22CA1913CB43}"/>
              </a:ext>
            </a:extLst>
          </p:cNvPr>
          <p:cNvSpPr txBox="1"/>
          <p:nvPr/>
        </p:nvSpPr>
        <p:spPr>
          <a:xfrm>
            <a:off x="7636220" y="450912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116AC-1B86-9F59-5A67-A707EA546C2A}"/>
              </a:ext>
            </a:extLst>
          </p:cNvPr>
          <p:cNvSpPr txBox="1"/>
          <p:nvPr/>
        </p:nvSpPr>
        <p:spPr>
          <a:xfrm>
            <a:off x="7298544" y="4800635"/>
            <a:ext cx="28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0  </a:t>
            </a:r>
          </a:p>
          <a:p>
            <a:endParaRPr lang="ko-KR" altLang="en-US" sz="14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6AC0A45-7469-FE80-76AD-27ACFB971CD0}"/>
              </a:ext>
            </a:extLst>
          </p:cNvPr>
          <p:cNvSpPr/>
          <p:nvPr/>
        </p:nvSpPr>
        <p:spPr>
          <a:xfrm>
            <a:off x="8064388" y="2300225"/>
            <a:ext cx="360040" cy="1934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CBMC Options (</a:t>
            </a:r>
            <a:r>
              <a:rPr lang="en-US" altLang="ko-KR" sz="36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36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--help</a:t>
            </a: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(1/2)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13184" y="1124744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--function &lt;f&gt;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Set a target function to model check (default: main)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--unwind 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Unwinding all loops </a:t>
            </a:r>
            <a:r>
              <a:rPr lang="en-US" altLang="ko-KR" sz="1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n-1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times and recursive functions n times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–-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f.0:64,main.1:64,max_heapify:3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Unwinding the first loop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63 times, the second loop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main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63 times, and 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max_heapify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(a recursive function) 3 times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--show-loops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Show loop ids which are used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–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endParaRPr lang="en-US" altLang="ko-KR" sz="14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--trace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Generate 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counter example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--trace-show-code           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Show original code in plain trace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Example: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–-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f.0:64,main.1:64,max_heapify:3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max-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heap.c</a:t>
            </a:r>
            <a:endParaRPr lang="en-US" altLang="ko-KR" sz="14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2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0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CBMC Options (</a:t>
            </a:r>
            <a:r>
              <a:rPr lang="en-US" altLang="ko-KR" sz="36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36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--help</a:t>
            </a: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(2/2)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351309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--unwinding-assertions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Convert unwinding assumption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__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CPROVER_assume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(!(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&lt;10</a:t>
            </a:r>
            <a:r>
              <a:rPr lang="en-US" altLang="ko-KR" sz="14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)) </a:t>
            </a: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into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assert(!(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&lt;10))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dimacs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sz="11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Show a generated Boolean SAT formula in </a:t>
            </a:r>
            <a:r>
              <a:rPr lang="en-US" altLang="ko-KR" sz="1100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DIMACS</a:t>
            </a:r>
            <a:r>
              <a:rPr lang="en-US" altLang="ko-KR" sz="11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format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--bounds-check, --div-by-zero-check, </a:t>
            </a:r>
            <a:r>
              <a:rPr lang="en-US" altLang="ko-KR" sz="18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--pointer-check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Check corresponding crash bugs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--memory-leak-check, --signed-overflow-check, --unsigned-overflow-check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Check corresponding abnormal behaviors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endParaRPr lang="en-US" altLang="ko-KR" sz="14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914400" lvl="2" indent="0">
              <a:lnSpc>
                <a:spcPct val="120000"/>
              </a:lnSpc>
              <a:buNone/>
              <a:defRPr/>
            </a:pPr>
            <a:endParaRPr lang="en-US" altLang="ko-KR" sz="11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3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1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B770-4436-4955-97E5-A150479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4" y="285728"/>
            <a:ext cx="8568952" cy="695000"/>
          </a:xfrm>
        </p:spPr>
        <p:txBody>
          <a:bodyPr/>
          <a:lstStyle/>
          <a:p>
            <a:r>
              <a:rPr lang="en-US" altLang="ko-KR" dirty="0"/>
              <a:t>Loop Unwinding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28F68-AA4F-4370-A1AE-25C5B612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18" y="1340768"/>
            <a:ext cx="8229600" cy="2254085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/>
              <a:t>1 int </a:t>
            </a:r>
            <a:r>
              <a:rPr lang="en-US" altLang="ko-KR" sz="1600" dirty="0"/>
              <a:t>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/>
              <a:t>2     int </a:t>
            </a:r>
            <a:r>
              <a:rPr lang="en-US" altLang="ko-KR" sz="1600" dirty="0"/>
              <a:t>sum=0,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3  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>
                <a:highlight>
                  <a:srgbClr val="FFFF00"/>
                </a:highlight>
              </a:rPr>
              <a:t>3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++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4         sum+=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/>
              <a:t>5     } /* assert(! (i&lt;3)); */</a:t>
            </a:r>
            <a:endParaRPr lang="en-US" altLang="ko-KR" sz="16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6     assert(0);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--unwind </a:t>
            </a:r>
            <a:r>
              <a:rPr lang="en-US" altLang="ko-KR" sz="1600" dirty="0">
                <a:highlight>
                  <a:srgbClr val="FFFF00"/>
                </a:highlight>
              </a:rPr>
              <a:t>3</a:t>
            </a:r>
            <a:r>
              <a:rPr lang="en-US" altLang="ko-KR" sz="1600" dirty="0"/>
              <a:t> does </a:t>
            </a:r>
            <a:r>
              <a:rPr lang="en-US" altLang="ko-KR" sz="1600" dirty="0">
                <a:solidFill>
                  <a:srgbClr val="FF0000"/>
                </a:solidFill>
              </a:rPr>
              <a:t>NOT</a:t>
            </a:r>
            <a:r>
              <a:rPr lang="en-US" altLang="ko-KR" sz="1600" dirty="0"/>
              <a:t>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7                 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--unwind </a:t>
            </a:r>
            <a:r>
              <a:rPr lang="en-US" altLang="ko-KR" sz="1600" dirty="0">
                <a:highlight>
                  <a:srgbClr val="00FF00"/>
                </a:highlight>
              </a:rPr>
              <a:t>4</a:t>
            </a:r>
            <a:r>
              <a:rPr lang="en-US" altLang="ko-KR" sz="1600" dirty="0"/>
              <a:t> does    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8                 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unwindset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main.0:4</a:t>
            </a:r>
            <a:r>
              <a:rPr lang="en-US" altLang="ko-KR" sz="1600" dirty="0"/>
              <a:t>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9 }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A3551-777C-42E8-A407-F1982DC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4</a:t>
            </a:fld>
            <a:r>
              <a:rPr lang="en-US" altLang="ko-KR"/>
              <a:t>/24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12FA6-F58C-41CD-96D1-48C93AA99095}"/>
              </a:ext>
            </a:extLst>
          </p:cNvPr>
          <p:cNvSpPr/>
          <p:nvPr/>
        </p:nvSpPr>
        <p:spPr>
          <a:xfrm>
            <a:off x="323528" y="3674487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dirty="0" err="1"/>
              <a:t>moonzoo@verifier3</a:t>
            </a:r>
            <a:r>
              <a:rPr lang="ko-KR" altLang="en-US" sz="1600" dirty="0"/>
              <a:t>:$ </a:t>
            </a:r>
            <a:r>
              <a:rPr lang="ko-KR" altLang="en-US" sz="1600" dirty="0" err="1"/>
              <a:t>cbmc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--</a:t>
            </a:r>
            <a:r>
              <a:rPr lang="ko-KR" altLang="en-US" sz="1600" dirty="0" err="1">
                <a:solidFill>
                  <a:srgbClr val="FF0000"/>
                </a:solidFill>
              </a:rPr>
              <a:t>unwinding-assertions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--</a:t>
            </a:r>
            <a:r>
              <a:rPr lang="ko-KR" altLang="en-US" sz="1600" dirty="0" err="1"/>
              <a:t>unwind</a:t>
            </a:r>
            <a:r>
              <a:rPr lang="ko-KR" altLang="en-US" sz="1600" dirty="0"/>
              <a:t> 3  </a:t>
            </a:r>
            <a:r>
              <a:rPr lang="ko-KR" altLang="en-US" sz="1600" dirty="0" err="1"/>
              <a:t>loop1.c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en-US" altLang="ko-KR" sz="1600" dirty="0"/>
              <a:t>...</a:t>
            </a:r>
            <a:r>
              <a:rPr lang="ko-KR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Solving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MiniSAT</a:t>
            </a:r>
            <a:r>
              <a:rPr lang="ko-KR" altLang="en-US" sz="1600" dirty="0"/>
              <a:t> 2.2.1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simplifier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72 </a:t>
            </a:r>
            <a:r>
              <a:rPr lang="ko-KR" altLang="en-US" sz="1600" dirty="0" err="1"/>
              <a:t>variables</a:t>
            </a:r>
            <a:r>
              <a:rPr lang="ko-KR" altLang="en-US" sz="1600" dirty="0"/>
              <a:t>, 11 </a:t>
            </a:r>
            <a:r>
              <a:rPr lang="ko-KR" altLang="en-US" sz="1600" dirty="0" err="1"/>
              <a:t>clauses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en-US" altLang="ko-KR" sz="1600" dirty="0"/>
              <a:t>...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Runtime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decision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procedure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0.000262811s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** </a:t>
            </a:r>
            <a:r>
              <a:rPr lang="ko-KR" altLang="en-US" sz="1600" dirty="0" err="1"/>
              <a:t>Results</a:t>
            </a:r>
            <a:r>
              <a:rPr lang="ko-KR" altLang="en-US" sz="1600" dirty="0"/>
              <a:t>:</a:t>
            </a:r>
          </a:p>
          <a:p>
            <a:pPr>
              <a:lnSpc>
                <a:spcPct val="8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</a:rPr>
              <a:t>main.unwind.0</a:t>
            </a:r>
            <a:r>
              <a:rPr lang="ko-KR" altLang="en-US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 err="1">
                <a:solidFill>
                  <a:srgbClr val="FF0000"/>
                </a:solidFill>
              </a:rPr>
              <a:t>unwinding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assertion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loop</a:t>
            </a:r>
            <a:r>
              <a:rPr lang="ko-KR" altLang="en-US" sz="1600" dirty="0">
                <a:solidFill>
                  <a:srgbClr val="FF0000"/>
                </a:solidFill>
              </a:rPr>
              <a:t> 0: </a:t>
            </a:r>
            <a:r>
              <a:rPr lang="ko-KR" altLang="en-US" sz="1600" dirty="0" err="1">
                <a:solidFill>
                  <a:srgbClr val="FF0000"/>
                </a:solidFill>
              </a:rPr>
              <a:t>FAILURE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ko-KR" alt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loop1.c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[</a:t>
            </a:r>
            <a:r>
              <a:rPr lang="ko-KR" altLang="en-US" sz="1600" dirty="0" err="1"/>
              <a:t>main.assertion.1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line</a:t>
            </a:r>
            <a:r>
              <a:rPr lang="ko-KR" altLang="en-US" sz="1600" dirty="0"/>
              <a:t> 6 </a:t>
            </a:r>
            <a:r>
              <a:rPr lang="ko-KR" altLang="en-US" sz="1600" dirty="0" err="1"/>
              <a:t>assertion</a:t>
            </a:r>
            <a:r>
              <a:rPr lang="ko-KR" altLang="en-US" sz="1600" dirty="0"/>
              <a:t> 0: </a:t>
            </a:r>
            <a:r>
              <a:rPr lang="ko-KR" altLang="en-US" sz="1600" dirty="0" err="1"/>
              <a:t>SUCCESS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** 1 of 2 </a:t>
            </a:r>
            <a:r>
              <a:rPr lang="ko-KR" altLang="en-US" sz="1600" dirty="0" err="1"/>
              <a:t>failed</a:t>
            </a:r>
            <a:r>
              <a:rPr lang="ko-KR" altLang="en-US" sz="1600" dirty="0"/>
              <a:t> (2 </a:t>
            </a:r>
            <a:r>
              <a:rPr lang="ko-KR" altLang="en-US" sz="1600" dirty="0" err="1"/>
              <a:t>iterations</a:t>
            </a:r>
            <a:r>
              <a:rPr lang="ko-KR" altLang="en-US" sz="1600" dirty="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VERIFICATION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FAILED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0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-27384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Procedure of Software Model Checking in Practice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92480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0.    With a given C program </a:t>
            </a:r>
            <a:br>
              <a:rPr lang="en-US" altLang="ko-KR" sz="2400" dirty="0">
                <a:latin typeface="Calibri" panose="020F0502020204030204" pitchFamily="34" charset="0"/>
              </a:rPr>
            </a:br>
            <a:r>
              <a:rPr lang="en-US" altLang="ko-KR" sz="2400" dirty="0">
                <a:latin typeface="Calibri" panose="020F0502020204030204" pitchFamily="34" charset="0"/>
              </a:rPr>
              <a:t>       (</a:t>
            </a:r>
            <a:r>
              <a:rPr lang="en-US" altLang="ko-KR" sz="2400" dirty="0" err="1">
                <a:latin typeface="Calibri" panose="020F0502020204030204" pitchFamily="34" charset="0"/>
              </a:rPr>
              <a:t>e.</a:t>
            </a:r>
            <a:r>
              <a:rPr lang="en-US" altLang="ko-KR" sz="2400" err="1">
                <a:latin typeface="Calibri" panose="020F0502020204030204" pitchFamily="34" charset="0"/>
              </a:rPr>
              <a:t>g</a:t>
            </a:r>
            <a:r>
              <a:rPr lang="en-US" altLang="ko-KR" sz="2400">
                <a:latin typeface="Calibri" panose="020F0502020204030204" pitchFamily="34" charset="0"/>
              </a:rPr>
              <a:t>.,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int bin-search(int a[],int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size_a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key)</a:t>
            </a:r>
            <a:r>
              <a:rPr lang="en-US" altLang="ko-KR" sz="2000" dirty="0">
                <a:latin typeface="Calibri" panose="020F0502020204030204" pitchFamily="34" charset="0"/>
              </a:rPr>
              <a:t>)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</a:rPr>
              <a:t>Define a requirement (i.e.,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&gt;=0 -&gt; a[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]== key) 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ourier New" panose="02070309020205020404" pitchFamily="49" charset="0"/>
              </a:rPr>
              <a:t>is a return value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bin-search()</a:t>
            </a:r>
            <a:r>
              <a:rPr lang="en-US" altLang="ko-KR" sz="2400" dirty="0">
                <a:latin typeface="Calibri" panose="020F050202020403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</a:rPr>
              <a:t>Model an </a:t>
            </a:r>
            <a:r>
              <a:rPr lang="en-US" altLang="ko-KR" sz="2400" b="1" dirty="0">
                <a:latin typeface="Calibri" panose="020F0502020204030204" pitchFamily="34" charset="0"/>
              </a:rPr>
              <a:t>environment/input space</a:t>
            </a:r>
            <a:r>
              <a:rPr lang="en-US" altLang="ko-KR" sz="2400" dirty="0">
                <a:latin typeface="Calibri" panose="020F0502020204030204" pitchFamily="34" charset="0"/>
              </a:rPr>
              <a:t> of the target program, which is </a:t>
            </a:r>
            <a:r>
              <a:rPr lang="en-US" altLang="ko-KR" sz="2400" u="sng" dirty="0">
                <a:latin typeface="Calibri" panose="020F0502020204030204" pitchFamily="34" charset="0"/>
              </a:rPr>
              <a:t>non-deterministic</a:t>
            </a:r>
            <a:r>
              <a:rPr lang="en-US" altLang="ko-KR" sz="2400" dirty="0">
                <a:latin typeface="Calibri" panose="020F0502020204030204" pitchFamily="34" charset="0"/>
              </a:rPr>
              <a:t> </a:t>
            </a:r>
          </a:p>
          <a:p>
            <a:pPr marL="914400" lvl="1" indent="-514350"/>
            <a:r>
              <a:rPr lang="en-US" altLang="ko-KR" sz="2000" dirty="0">
                <a:latin typeface="Calibri" panose="020F0502020204030204" pitchFamily="34" charset="0"/>
              </a:rPr>
              <a:t>Ex1. pre-condition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bin-search()</a:t>
            </a:r>
            <a:r>
              <a:rPr lang="en-US" altLang="ko-KR" sz="2000" dirty="0">
                <a:latin typeface="Calibri" panose="020F0502020204030204" pitchFamily="34" charset="0"/>
              </a:rPr>
              <a:t> such as </a:t>
            </a:r>
            <a:r>
              <a:rPr lang="en-US" altLang="ko-KR" sz="2000">
                <a:latin typeface="Calibri" panose="020F0502020204030204" pitchFamily="34" charset="0"/>
              </a:rPr>
              <a:t>input constraints</a:t>
            </a:r>
            <a:endParaRPr lang="en-US" altLang="ko-KR" sz="2000" dirty="0">
              <a:latin typeface="Calibri" panose="020F0502020204030204" pitchFamily="34" charset="0"/>
            </a:endParaRPr>
          </a:p>
          <a:p>
            <a:pPr marL="914400" lvl="1" indent="-514350"/>
            <a:r>
              <a:rPr lang="en-US" altLang="ko-KR" sz="2000" dirty="0">
                <a:latin typeface="Calibri" panose="020F0502020204030204" pitchFamily="34" charset="0"/>
              </a:rPr>
              <a:t>Ex2. For a target client program </a:t>
            </a:r>
            <a:r>
              <a:rPr lang="en-US" altLang="ko-KR" sz="2000" i="1" dirty="0">
                <a:latin typeface="Calibri" panose="020F0502020204030204" pitchFamily="34" charset="0"/>
              </a:rPr>
              <a:t>P</a:t>
            </a:r>
            <a:r>
              <a:rPr lang="en-US" altLang="ko-KR" sz="2000" dirty="0">
                <a:latin typeface="Calibri" panose="020F0502020204030204" pitchFamily="34" charset="0"/>
              </a:rPr>
              <a:t>, a server program should be modeled as an environment of </a:t>
            </a:r>
            <a:r>
              <a:rPr lang="en-US" altLang="ko-KR" sz="2000" i="1" dirty="0">
                <a:latin typeface="Calibri" panose="020F0502020204030204" pitchFamily="34" charset="0"/>
              </a:rPr>
              <a:t>P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3. Tuning model checking parameters (i.e. loop bounds, etc.)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5</a:t>
            </a:fld>
            <a:r>
              <a:rPr lang="en-US" altLang="ko-KR" dirty="0">
                <a:latin typeface="Calibri" panose="020F0502020204030204" pitchFamily="34" charset="0"/>
              </a:rPr>
              <a:t>/24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4537780"/>
            <a:ext cx="1440160" cy="83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alibri" panose="020F0502020204030204" pitchFamily="34" charset="0"/>
              </a:rPr>
              <a:t>Target </a:t>
            </a:r>
            <a:br>
              <a:rPr lang="en-US" altLang="ko-KR" b="1" dirty="0">
                <a:latin typeface="Calibri" panose="020F0502020204030204" pitchFamily="34" charset="0"/>
              </a:rPr>
            </a:br>
            <a:r>
              <a:rPr lang="en-US" altLang="ko-KR" b="1" dirty="0">
                <a:latin typeface="Calibri" panose="020F0502020204030204" pitchFamily="34" charset="0"/>
              </a:rPr>
              <a:t>program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4509120"/>
            <a:ext cx="1440160" cy="8620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  <a:t>Environ-</a:t>
            </a:r>
            <a:b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b="1" dirty="0" err="1">
                <a:solidFill>
                  <a:schemeClr val="tx1"/>
                </a:solidFill>
                <a:latin typeface="Calibri" panose="020F0502020204030204" pitchFamily="34" charset="0"/>
              </a:rPr>
              <a:t>ment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27884" y="4681796"/>
            <a:ext cx="14761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563888" y="4825812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65966" y="4825812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540836" y="5113844"/>
            <a:ext cx="14761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576840" y="5257860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2299" y="4292962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rgbClr val="FF0000"/>
                </a:solidFill>
                <a:latin typeface="Calibri" panose="020F0502020204030204" pitchFamily="34" charset="0"/>
              </a:rPr>
              <a:t>Interaction</a:t>
            </a:r>
            <a:endParaRPr lang="ko-KR" altLang="en-US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5457418"/>
            <a:ext cx="7200800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</a:rPr>
              <a:t>A program execution can be viewed as a sequence </a:t>
            </a:r>
            <a:r>
              <a:rPr lang="en-US" altLang="ko-KR" sz="2000">
                <a:solidFill>
                  <a:srgbClr val="0070C0"/>
                </a:solidFill>
                <a:latin typeface="Calibri" panose="020F0502020204030204" pitchFamily="34" charset="0"/>
              </a:rPr>
              <a:t>of </a:t>
            </a:r>
            <a:r>
              <a:rPr lang="en-US" altLang="ko-KR" sz="2000">
                <a:solidFill>
                  <a:srgbClr val="FF0000"/>
                </a:solidFill>
                <a:latin typeface="Calibri" panose="020F0502020204030204" pitchFamily="34" charset="0"/>
              </a:rPr>
              <a:t>interaction</a:t>
            </a:r>
            <a:r>
              <a:rPr lang="en-US" altLang="ko-KR" sz="200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</a:rPr>
              <a:t>between the target program and its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environment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15436" cy="1143000"/>
          </a:xfrm>
        </p:spPr>
        <p:txBody>
          <a:bodyPr/>
          <a:lstStyle/>
          <a:p>
            <a:pPr>
              <a:defRPr/>
            </a:pPr>
            <a:r>
              <a:rPr lang="en-US" altLang="ko-KR" sz="3600" dirty="0">
                <a:latin typeface="Calibri" panose="020F0502020204030204" pitchFamily="34" charset="0"/>
              </a:rPr>
              <a:t>Modeling an Non-deterministic Environment with CBMC</a:t>
            </a:r>
            <a:endParaRPr lang="ko-KR" alt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96" y="1357298"/>
            <a:ext cx="9108504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Models an environment/input</a:t>
            </a:r>
            <a:r>
              <a:rPr lang="ko-KR" altLang="en-US" sz="2400" dirty="0">
                <a:latin typeface="Calibri" panose="020F0502020204030204" pitchFamily="34" charset="0"/>
                <a:ea typeface="굴림" pitchFamily="50" charset="-127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space using 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</a:rPr>
              <a:t>non-deterministic values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By assigning a return value of any undefined function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(e.g., x= non-</a:t>
            </a:r>
            <a:r>
              <a:rPr lang="en-US" altLang="ko-KR" sz="2000" dirty="0" err="1">
                <a:latin typeface="Calibri" panose="020F0502020204030204" pitchFamily="34" charset="0"/>
                <a:ea typeface="굴림" pitchFamily="50" charset="-127"/>
              </a:rPr>
              <a:t>det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(); 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By using uninitialized local variables (e.g., f() 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{ int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x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; int a[10];…})</a:t>
            </a:r>
            <a:endParaRPr lang="en-US" altLang="ko-KR" sz="2000" dirty="0">
              <a:latin typeface="Calibri" panose="020F0502020204030204" pitchFamily="34" charset="0"/>
              <a:ea typeface="굴림" pitchFamily="50" charset="-127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By using function parameters (e.g., 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f(int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x) {…})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Refine/restrict an environment </a:t>
            </a:r>
            <a:r>
              <a:rPr lang="en-US" altLang="ko-KR" sz="2400">
                <a:latin typeface="Calibri" panose="020F0502020204030204" pitchFamily="34" charset="0"/>
                <a:ea typeface="굴림" pitchFamily="50" charset="-127"/>
              </a:rPr>
              <a:t>with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</a:rPr>
              <a:t>_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_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CPROVER_assume</a:t>
            </a: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(assume)</a:t>
            </a:r>
          </a:p>
          <a:p>
            <a:pPr marL="457200" lvl="1" indent="0">
              <a:buNone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-  CBMC generates  </a:t>
            </a:r>
            <a:r>
              <a:rPr lang="en-US" altLang="ko-KR" sz="2000" i="1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P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latin typeface="Courier New" pitchFamily="49" charset="0"/>
                <a:sym typeface="Symbol" pitchFamily="18" charset="2"/>
              </a:rPr>
              <a:t> </a:t>
            </a:r>
            <a:r>
              <a:rPr lang="en-US" altLang="ko-KR" sz="2000" dirty="0">
                <a:latin typeface="Calibri" panose="020F0502020204030204" pitchFamily="34" charset="0"/>
                <a:sym typeface="Symbol" pitchFamily="18" charset="2"/>
              </a:rPr>
              <a:t>assume </a:t>
            </a:r>
            <a:r>
              <a:rPr lang="en-US" altLang="ko-KR" sz="2000" dirty="0">
                <a:latin typeface="Courier New" pitchFamily="49" charset="0"/>
                <a:sym typeface="Symbol" pitchFamily="18" charset="2"/>
              </a:rPr>
              <a:t></a:t>
            </a:r>
            <a:r>
              <a:rPr lang="en-US" altLang="ko-KR" sz="2000" dirty="0">
                <a:latin typeface="Arial" charset="0"/>
                <a:sym typeface="Symbol" pitchFamily="18" charset="2"/>
              </a:rPr>
              <a:t> </a:t>
            </a:r>
            <a:r>
              <a:rPr lang="en-US" altLang="ko-KR" sz="2000" i="1" dirty="0">
                <a:latin typeface="Arial" charset="0"/>
                <a:sym typeface="Symbol" pitchFamily="18" charset="2"/>
              </a:rPr>
              <a:t>A</a:t>
            </a:r>
            <a:endParaRPr lang="en-US" altLang="ko-KR" sz="2000" i="1" dirty="0">
              <a:latin typeface="Calibri" panose="020F0502020204030204" pitchFamily="34" charset="0"/>
              <a:ea typeface="굴림" pitchFamily="50" charset="-127"/>
              <a:cs typeface="Courier New" pitchFamily="49" charset="0"/>
            </a:endParaRPr>
          </a:p>
          <a:p>
            <a:pPr marL="1371600" lvl="2" indent="-514350">
              <a:buNone/>
              <a:defRPr/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 </a:t>
            </a:r>
          </a:p>
          <a:p>
            <a:pPr lvl="1">
              <a:defRPr/>
            </a:pP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6</a:t>
            </a:fld>
            <a:r>
              <a:rPr lang="en-US" altLang="ko-KR" dirty="0">
                <a:latin typeface="Calibri" panose="020F0502020204030204" pitchFamily="34" charset="0"/>
              </a:rPr>
              <a:t>/24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596" y="4359670"/>
            <a:ext cx="25003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void </a:t>
            </a:r>
            <a:r>
              <a:rPr lang="en-US" sz="1600">
                <a:latin typeface="Calibri" panose="020F0502020204030204" pitchFamily="34" charset="0"/>
              </a:rPr>
              <a:t>foo(int </a:t>
            </a:r>
            <a:r>
              <a:rPr lang="en-US" sz="1600" dirty="0">
                <a:latin typeface="Calibri" panose="020F0502020204030204" pitchFamily="34" charset="0"/>
              </a:rPr>
              <a:t>x) {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 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br>
              <a:rPr lang="en-US" sz="1600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   (0&lt;x &amp;&amp; x&lt;10);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x=x+1;;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 (x*x &lt;= 100);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sz="1400" dirty="0">
                <a:latin typeface="Calibri" panose="020F0502020204030204" pitchFamily="34" charset="0"/>
              </a:rPr>
              <a:t>// VERIFICATION SUCCESSFUL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3636" y="4367293"/>
            <a:ext cx="2500330" cy="22775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int </a:t>
            </a:r>
            <a:r>
              <a:rPr lang="en-US" sz="1600" dirty="0">
                <a:latin typeface="Calibri" panose="020F0502020204030204" pitchFamily="34" charset="0"/>
              </a:rPr>
              <a:t>x =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nondet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void bar() {</a:t>
            </a:r>
          </a:p>
          <a:p>
            <a:r>
              <a:rPr lang="en-US" sz="1600">
                <a:latin typeface="Calibri" panose="020F0502020204030204" pitchFamily="34" charset="0"/>
              </a:rPr>
              <a:t>    int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y</a:t>
            </a:r>
            <a:r>
              <a:rPr lang="en-US" sz="1600" dirty="0">
                <a:latin typeface="Calibri" panose="020F0502020204030204" pitchFamily="34" charset="0"/>
              </a:rPr>
              <a:t>;</a:t>
            </a:r>
          </a:p>
          <a:p>
            <a:r>
              <a:rPr lang="en-US" sz="1600">
                <a:latin typeface="Calibri" panose="020F0502020204030204" pitchFamily="34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__CPROVER_assume</a:t>
            </a:r>
          </a:p>
          <a:p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   </a:t>
            </a:r>
            <a:r>
              <a:rPr lang="en-US" sz="1600">
                <a:latin typeface="Calibri" panose="020F0502020204030204" pitchFamily="34" charset="0"/>
              </a:rPr>
              <a:t>(0&lt;x &amp;&amp; 0&lt;y);</a:t>
            </a:r>
          </a:p>
          <a:p>
            <a:r>
              <a:rPr lang="en-US" sz="1600">
                <a:latin typeface="Calibri" panose="020F0502020204030204" pitchFamily="34" charset="0"/>
              </a:rPr>
              <a:t>    if(x &lt; 0 &amp;&amp; y &lt; 0) </a:t>
            </a:r>
            <a:br>
              <a:rPr lang="en-US" sz="1600">
                <a:latin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</a:rPr>
              <a:t>        assert(0); </a:t>
            </a:r>
          </a:p>
          <a:p>
            <a:r>
              <a:rPr lang="en-US" sz="1600">
                <a:latin typeface="Calibri" panose="020F0502020204030204" pitchFamily="34" charset="0"/>
              </a:rPr>
              <a:t>}</a:t>
            </a:r>
            <a:endParaRPr lang="en-US" sz="1600" dirty="0">
              <a:latin typeface="Calibri" panose="020F0502020204030204" pitchFamily="34" charset="0"/>
            </a:endParaRPr>
          </a:p>
          <a:p>
            <a:r>
              <a:rPr lang="en-US" altLang="ko-KR" sz="1400" dirty="0">
                <a:latin typeface="Calibri" panose="020F0502020204030204" pitchFamily="34" charset="0"/>
              </a:rPr>
              <a:t>// VERIFICATION SUCCESSFUL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86116" y="4357694"/>
            <a:ext cx="25003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void bar() {</a:t>
            </a:r>
          </a:p>
          <a:p>
            <a:r>
              <a:rPr lang="en-US" sz="1600">
                <a:latin typeface="Calibri" panose="020F0502020204030204" pitchFamily="34" charset="0"/>
              </a:rPr>
              <a:t>    int </a:t>
            </a:r>
            <a:r>
              <a:rPr lang="en-US" sz="1600" dirty="0">
                <a:latin typeface="Calibri" panose="020F0502020204030204" pitchFamily="34" charset="0"/>
              </a:rPr>
              <a:t>y=0;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b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>
                <a:latin typeface="Calibri" panose="020F0502020204030204" pitchFamily="34" charset="0"/>
              </a:rPr>
              <a:t>( y &gt; 10);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assert(0);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altLang="ko-KR" sz="1400" dirty="0">
                <a:latin typeface="Calibri" panose="020F0502020204030204" pitchFamily="34" charset="0"/>
              </a:rPr>
              <a:t>// VERIFICATION SUCCESSFUL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Key Difference between Manual Testing and Model Checking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Manual testing (unit testing)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test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one concrete execution scenario</a:t>
            </a:r>
            <a:r>
              <a:rPr lang="en-US" altLang="ko-KR" dirty="0">
                <a:latin typeface="Calibri" panose="020F0502020204030204" pitchFamily="34" charset="0"/>
              </a:rPr>
              <a:t> by checking a pair of concrete input values and the expected concrete output values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Model checking (</a:t>
            </a:r>
            <a:r>
              <a:rPr lang="en-US" altLang="ko-KR" dirty="0" err="1">
                <a:latin typeface="Calibri" panose="020F0502020204030204" pitchFamily="34" charset="0"/>
              </a:rPr>
              <a:t>concolic</a:t>
            </a:r>
            <a:r>
              <a:rPr lang="en-US" altLang="ko-KR" dirty="0">
                <a:latin typeface="Calibri" panose="020F0502020204030204" pitchFamily="34" charset="0"/>
              </a:rPr>
              <a:t> testing)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imagine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all possible </a:t>
            </a:r>
            <a:r>
              <a:rPr lang="en-US" altLang="ko-KR" dirty="0">
                <a:latin typeface="Calibri" panose="020F0502020204030204" pitchFamily="34" charset="0"/>
              </a:rPr>
              <a:t>execution scenarios and model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 general environment</a:t>
            </a:r>
            <a:r>
              <a:rPr lang="en-US" altLang="ko-KR" dirty="0">
                <a:latin typeface="Calibri" panose="020F0502020204030204" pitchFamily="34" charset="0"/>
              </a:rPr>
              <a:t> that can enable all possible executions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describe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general invariants </a:t>
            </a:r>
            <a:r>
              <a:rPr lang="en-US" altLang="ko-KR" dirty="0">
                <a:latin typeface="Calibri" panose="020F0502020204030204" pitchFamily="34" charset="0"/>
              </a:rPr>
              <a:t>on input values and output values 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7</a:t>
            </a:fld>
            <a:r>
              <a:rPr lang="en-US" altLang="ko-KR">
                <a:latin typeface="Calibri" panose="020F0502020204030204" pitchFamily="34" charset="0"/>
              </a:rPr>
              <a:t>/11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7984" y="-99392"/>
            <a:ext cx="4392488" cy="868288"/>
          </a:xfrm>
        </p:spPr>
        <p:txBody>
          <a:bodyPr/>
          <a:lstStyle/>
          <a:p>
            <a:r>
              <a:rPr lang="en-US" altLang="ko-KR" sz="4000" dirty="0" err="1"/>
              <a:t>Ex1</a:t>
            </a:r>
            <a:r>
              <a:rPr lang="en-US" altLang="ko-KR" sz="4000" dirty="0"/>
              <a:t>. Binary</a:t>
            </a:r>
            <a:r>
              <a:rPr lang="ko-KR" altLang="en-US" sz="4000" dirty="0"/>
              <a:t> </a:t>
            </a:r>
            <a:r>
              <a:rPr lang="en-US" altLang="ko-KR" sz="4000" dirty="0"/>
              <a:t>Search</a:t>
            </a:r>
            <a:endParaRPr lang="ko-KR" altLang="en-US" sz="4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42300C-8DDC-4036-BF70-87715A51C2D9}"/>
              </a:ext>
            </a:extLst>
          </p:cNvPr>
          <p:cNvGrpSpPr/>
          <p:nvPr/>
        </p:nvGrpSpPr>
        <p:grpSpPr>
          <a:xfrm>
            <a:off x="34727" y="188640"/>
            <a:ext cx="7129561" cy="6817251"/>
            <a:chOff x="34727" y="188640"/>
            <a:chExt cx="7129561" cy="681725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016F7C-AAAB-4601-A744-530890C45B32}"/>
                </a:ext>
              </a:extLst>
            </p:cNvPr>
            <p:cNvSpPr/>
            <p:nvPr/>
          </p:nvSpPr>
          <p:spPr>
            <a:xfrm>
              <a:off x="251520" y="188640"/>
              <a:ext cx="6912768" cy="6817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stdio.h</a:t>
              </a:r>
              <a:r>
                <a:rPr lang="en-US" altLang="ko-KR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#define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N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bin_search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[]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low=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high=size-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Repeat until the pointers low and high meet each other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(low &lt;= high)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mid = low + (high - low) /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[mid] == x)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mid;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[mid] &lt; x)  low = mid +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high = mid -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main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[N],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key, result;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&lt;N;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 {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non_det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 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__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CPROVER_assume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||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]&lt;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 //a[] should be sorted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key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non_det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result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bin_search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a,N,key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(result!= 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[result] == key);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}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N;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]!=key);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}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10F5C-304E-4820-9C68-BA813210B033}"/>
                </a:ext>
              </a:extLst>
            </p:cNvPr>
            <p:cNvSpPr/>
            <p:nvPr/>
          </p:nvSpPr>
          <p:spPr>
            <a:xfrm>
              <a:off x="34727" y="251288"/>
              <a:ext cx="360809" cy="65525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ko-KR" sz="1400" dirty="0">
                  <a:latin typeface="Consolas" panose="020B0609020204030204" pitchFamily="49" charset="0"/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38</a:t>
              </a:r>
              <a:endParaRPr lang="en-US" altLang="ko-KR" sz="1400" b="0" dirty="0"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19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44624"/>
            <a:ext cx="9505056" cy="1143000"/>
          </a:xfrm>
        </p:spPr>
        <p:txBody>
          <a:bodyPr/>
          <a:lstStyle/>
          <a:p>
            <a:r>
              <a:rPr lang="en-US" altLang="ko-KR" sz="4000" dirty="0" err="1"/>
              <a:t>Ex2</a:t>
            </a:r>
            <a:r>
              <a:rPr lang="en-US" altLang="ko-KR" sz="4000" dirty="0"/>
              <a:t>. Circular Queue of Positive Integers 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9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0873" y="2055872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94537" y="3448978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94537" y="4961146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94541" y="1772816"/>
          <a:ext cx="55908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7199" y="270892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6599062" y="242088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1934" y="2712156"/>
            <a:ext cx="83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tail=11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907806" y="2440980"/>
            <a:ext cx="1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6629" y="419170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V="1">
            <a:off x="4745514" y="3861048"/>
            <a:ext cx="0" cy="3306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6829" y="4171612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6638692" y="3861048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8637" y="568273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H="1" flipV="1">
            <a:off x="4817521" y="5331986"/>
            <a:ext cx="1" cy="3507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18877" y="564255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head=7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V="1">
            <a:off x="7070740" y="5331986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141277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1)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496" y="1196752"/>
            <a:ext cx="345638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 dirty="0"/>
              <a:t>// We assume that q[] is </a:t>
            </a:r>
            <a:br>
              <a:rPr lang="en-US" altLang="ko-KR" dirty="0"/>
            </a:br>
            <a:r>
              <a:rPr lang="en-US" altLang="ko-KR" dirty="0"/>
              <a:t>// empty if head==tail</a:t>
            </a:r>
          </a:p>
          <a:p>
            <a:r>
              <a:rPr lang="en-US" altLang="ko-KR"/>
              <a:t>unsigned int </a:t>
            </a:r>
            <a:r>
              <a:rPr lang="en-US" altLang="ko-KR" dirty="0"/>
              <a:t>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enqueue(</a:t>
            </a:r>
            <a:r>
              <a:rPr lang="en-US" altLang="ko-KR"/>
              <a:t>unsigned int </a:t>
            </a:r>
            <a:r>
              <a:rPr lang="en-US" altLang="ko-KR" dirty="0"/>
              <a:t>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dequeue()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 EMPTY;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55" y="3131676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en-US" altLang="ko-KR"/>
              <a:t>2) After adding 17, 3, 5  to the queue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44409" y="4643844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en-US" altLang="ko-KR"/>
              <a:t>3) After poping up 15 from the 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64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BCHOI@6I4DLGMO7YEFDNTO" val="2676"/>
  <p:tag name="FIRSTYHKIM@OKII9FVF81V8GRBC" val="2698"/>
</p:tagLst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21003</TotalTime>
  <Words>2976</Words>
  <Application>Microsoft Office PowerPoint</Application>
  <PresentationFormat>화면 슬라이드 쇼(4:3)</PresentationFormat>
  <Paragraphs>441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Courier New</vt:lpstr>
      <vt:lpstr>굴림</vt:lpstr>
      <vt:lpstr>Symbol</vt:lpstr>
      <vt:lpstr>Arial</vt:lpstr>
      <vt:lpstr>Consolas</vt:lpstr>
      <vt:lpstr>Calibri</vt:lpstr>
      <vt:lpstr>12_Office 테마</vt:lpstr>
      <vt:lpstr>C Bounded Model Checker</vt:lpstr>
      <vt:lpstr>CBMC Options (cbmc --help) (1/2)</vt:lpstr>
      <vt:lpstr>CBMC Options (cbmc --help) (2/2)</vt:lpstr>
      <vt:lpstr>Loop Unwinding Example</vt:lpstr>
      <vt:lpstr>Procedure of Software Model Checking in Practice</vt:lpstr>
      <vt:lpstr>Modeling an Non-deterministic Environment with CBMC</vt:lpstr>
      <vt:lpstr>Key Difference between Manual Testing and Model Checking</vt:lpstr>
      <vt:lpstr>Ex1. Binary Search</vt:lpstr>
      <vt:lpstr>Ex2. Circular Queue of Positive Integers </vt:lpstr>
      <vt:lpstr>PowerPoint 프레젠테이션</vt:lpstr>
      <vt:lpstr>PowerPoint 프레젠테이션</vt:lpstr>
      <vt:lpstr>Model checking v.s. random sequence of method calls</vt:lpstr>
      <vt:lpstr>Ex3. Tower of Hanio</vt:lpstr>
      <vt:lpstr>PowerPoint 프레젠테이션</vt:lpstr>
    </vt:vector>
  </TitlesOfParts>
  <Company>pswlab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Linear Temporal Logic into Büchi Automata</dc:title>
  <dc:creator>cbchoi</dc:creator>
  <cp:lastModifiedBy>Windows 사용자</cp:lastModifiedBy>
  <cp:revision>1476</cp:revision>
  <cp:lastPrinted>2011-10-17T12:47:32Z</cp:lastPrinted>
  <dcterms:created xsi:type="dcterms:W3CDTF">2007-05-08T09:44:50Z</dcterms:created>
  <dcterms:modified xsi:type="dcterms:W3CDTF">2023-11-28T08:17:38Z</dcterms:modified>
</cp:coreProperties>
</file>