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61" r:id="rId4"/>
    <p:sldId id="280" r:id="rId5"/>
    <p:sldId id="258" r:id="rId6"/>
    <p:sldId id="278" r:id="rId7"/>
    <p:sldId id="281" r:id="rId8"/>
    <p:sldId id="279" r:id="rId9"/>
    <p:sldId id="263" r:id="rId10"/>
    <p:sldId id="282" r:id="rId11"/>
    <p:sldId id="283" r:id="rId12"/>
    <p:sldId id="270" r:id="rId13"/>
    <p:sldId id="265" r:id="rId14"/>
    <p:sldId id="267" r:id="rId15"/>
    <p:sldId id="275" r:id="rId16"/>
    <p:sldId id="272" r:id="rId17"/>
    <p:sldId id="277" r:id="rId18"/>
    <p:sldId id="266" r:id="rId19"/>
  </p:sldIdLst>
  <p:sldSz cx="9144000" cy="6858000" type="screen4x3"/>
  <p:notesSz cx="6810375" cy="9942513"/>
  <p:embeddedFontLst>
    <p:embeddedFont>
      <p:font typeface="cmsy10" panose="020B0500000000000000"/>
      <p:regular r:id="rId2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2" autoAdjust="0"/>
    <p:restoredTop sz="57961" autoAdjust="0"/>
  </p:normalViewPr>
  <p:slideViewPr>
    <p:cSldViewPr>
      <p:cViewPr varScale="1">
        <p:scale>
          <a:sx n="95" d="100"/>
          <a:sy n="95" d="100"/>
        </p:scale>
        <p:origin x="66" y="1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4:00:51.7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0,'-2'7,"1"0,-1 0,0 0,-1 0,0 0,0-1,0 1,-1-1,0 0,0 0,0 0,-1-1,0 0,0 1,-6 3,-28 37,-28 45,43-62,-39 64,25-33,26-45,1 2,-14 28,3 10,-14 27,-3-10,32-54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928FA27-4B14-4373-A02C-3EC5534579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D6D874F-33C5-42D9-9DBF-60835AF3C2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7592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r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BC79DC-A6CE-4E52-8AD6-4319780F91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65E7014-A121-4908-BCAB-21C2A5349D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857"/>
            <a:ext cx="5448300" cy="447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C1BA6228-14E7-49B7-AAF9-3775D8BEA8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A36B3A7-C42D-4346-B36A-0777C71FC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92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r" defTabSz="914650" eaLnBrk="1" latinLnBrk="1" hangingPunct="1">
              <a:defRPr sz="11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B876F40-E6B8-4214-AA32-10E693569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3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4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  <p:extLst>
      <p:ext uri="{BB962C8B-B14F-4D97-AF65-F5344CB8AC3E}">
        <p14:creationId xmlns:p14="http://schemas.microsoft.com/office/powerpoint/2010/main" val="109779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Note that DesignRW can perform ir1.ww.rs1, but not ww.ir1.rs1.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53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>
                <a:solidFill>
                  <a:schemeClr val="tx1"/>
                </a:solidFill>
              </a:rPr>
              <a:t>Does ReqRW_HPW2 allow ir1.ww.rs1?  Yes</a:t>
            </a:r>
            <a:endParaRPr lang="ko-KR" altLang="en-US" sz="1200"/>
          </a:p>
          <a:p>
            <a:pPr algn="l"/>
            <a:endParaRPr lang="en-US" altLang="ko-KR" sz="1200" i="0">
              <a:solidFill>
                <a:schemeClr val="tx1"/>
              </a:solidFill>
            </a:endParaRPr>
          </a:p>
          <a:p>
            <a:pPr algn="l"/>
            <a:r>
              <a:rPr lang="en-US" altLang="ko-KR" sz="1200" i="0">
                <a:solidFill>
                  <a:schemeClr val="tx1"/>
                </a:solidFill>
              </a:rPr>
              <a:t>Can DesignRW perform ww.ir1.rs1?  No</a:t>
            </a:r>
          </a:p>
          <a:p>
            <a:pPr algn="l"/>
            <a:r>
              <a:rPr lang="en-US" altLang="ko-KR" sz="1200" i="0">
                <a:solidFill>
                  <a:schemeClr val="tx1"/>
                </a:solidFill>
              </a:rPr>
              <a:t>Does ReqRW_HPW1 allow it?   No </a:t>
            </a:r>
          </a:p>
          <a:p>
            <a:r>
              <a:rPr lang="en-US" altLang="ko-KR" sz="1200" i="0">
                <a:solidFill>
                  <a:schemeClr val="tx1"/>
                </a:solidFill>
              </a:rPr>
              <a:t>Does ReqRW_HPW2 allow it?   No</a:t>
            </a:r>
            <a:endParaRPr lang="ko-KR" altLang="en-US" sz="1200" i="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9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E9A234-4B82-439A-9206-EC08B1D7B6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9FC882-6B65-4775-9359-11736509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6308725"/>
            <a:ext cx="2808287" cy="4619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5715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lvl="1" algn="l" eaLnBrk="1" hangingPunct="1">
              <a:spcBef>
                <a:spcPct val="50000"/>
              </a:spcBef>
              <a:defRPr/>
            </a:pPr>
            <a:r>
              <a:rPr lang="en-US" altLang="ko-KR" sz="1200" b="1" i="0" dirty="0">
                <a:solidFill>
                  <a:srgbClr val="000099"/>
                </a:solidFill>
                <a:ea typeface="휴먼매직체" panose="02030504000101010101" pitchFamily="18" charset="-127"/>
                <a:cs typeface="Arial Unicode MS" pitchFamily="50" charset="-127"/>
              </a:rPr>
              <a:t>Korea Advanced Institute of Science and Technology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526906B-EEA5-46A7-80C4-62B1FC0F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324600"/>
            <a:ext cx="454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2137157-3262-4557-B393-1378580D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3788"/>
            <a:ext cx="9180513" cy="69850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293383D2-AE18-411C-8FD9-35228A272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456363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5004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i="1">
                <a:solidFill>
                  <a:srgbClr val="0033CC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14CCAE2-545C-49B7-A62D-152369851A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05588"/>
            <a:ext cx="2895600" cy="2079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8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B754A6-1AFC-49F9-966E-D6E7BC2CAF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3D14-70F5-4F12-A466-67BCAC8A2F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48FB02-D164-4BF8-B78B-26C11A30D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4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60B6B-923F-48A2-A299-F1804E1B6E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1C85-2BC8-45F3-AB7E-894A51D1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B1EDFA-F4E9-4448-B1DF-F8B6E644C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7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1B1C65B-5A60-46A9-A616-78A69EE33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06D9-ED1D-42C8-9BB7-CF35F1936D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2DA8344-55CB-4858-8EC5-5ECD4EF75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8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6F188F-9D68-4943-9F23-7B49106894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853D-65EA-4A12-ADED-186D817DB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2E5A39-3E09-4772-9DB7-C7EE54B11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9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165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165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7AC74F-15A6-4E5B-8E81-3796ED6F08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1AC3E-4A9D-4D6D-9A1F-EC1CB9CCE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9C9EEE8-4EBD-43A1-B28B-60D165753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1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826D68-9108-4DEF-9F08-3E8CDEC342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8D7C-730D-43CB-91B7-D25B16D7C0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DE26249-E515-41AC-8888-F4443A659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0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64966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73DF4B-FB38-48CC-9871-947CDE9597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F316-9AD4-46E0-85AB-748D9087AF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0CA693-EDAE-49BD-B592-C96F9012B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58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82496D-99B8-4F0E-8E06-3593D1B2BE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F42F7E-CCA9-439C-8E6E-ED8AD2AD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6540500"/>
            <a:ext cx="7391400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EBC5646A-0196-4377-920D-486E8700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80150"/>
            <a:ext cx="57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9926" name="Rectangle 6">
            <a:extLst>
              <a:ext uri="{FF2B5EF4-FFF2-40B4-BE49-F238E27FC236}">
                <a16:creationId xmlns:a16="http://schemas.microsoft.com/office/drawing/2014/main" id="{33C245BF-50CE-49EA-AF9A-FE76E41B8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i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DEDFA95-D2DD-46EC-8953-96D1C5EDDA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4ED7BAE5-9226-433B-96A4-50AF33C8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83FAB452-FD54-4A52-BEA8-D0F2C98D1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0E86B994-41AF-4FF5-9705-C38E4B352B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619875"/>
            <a:ext cx="3384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i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A0900E3C-562C-47CC-8613-AF06D054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7438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</p:sldLayoutIdLst>
  <p:hf hdr="0" ftr="0" dt="0"/>
  <p:txStyles>
    <p:titleStyle>
      <a:lvl1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2"/>
        </a:buBlip>
        <a:defRPr kumimoji="1"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2800">
          <a:solidFill>
            <a:srgbClr val="000099"/>
          </a:solidFill>
          <a:latin typeface="+mn-lt"/>
          <a:ea typeface="+mn-ea"/>
        </a:defRPr>
      </a:lvl2pPr>
      <a:lvl3pPr marL="11430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+mn-ea"/>
        </a:defRPr>
      </a:lvl3pPr>
      <a:lvl4pPr marL="15621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+mn-ea"/>
        </a:defRPr>
      </a:lvl4pPr>
      <a:lvl5pPr marL="19812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5pPr>
      <a:lvl6pPr marL="24384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6pPr>
      <a:lvl7pPr marL="28956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7pPr>
      <a:lvl8pPr marL="33528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8pPr>
      <a:lvl9pPr marL="38100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00024469-8991-427D-BE63-81E6C5D3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34866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4000" b="1" i="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Case Study of Reader/Writer System</a:t>
            </a: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BF23ACCF-B413-41FC-BA1B-14764CFD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449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Moonzoo Kim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School of Computing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KAIST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C2ED82A5-7718-49C9-B7DD-10723315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en-US" altLang="ko-KR" sz="3200" b="1" i="0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930D2C-FD63-F854-C831-42B3F66DC987}"/>
              </a:ext>
            </a:extLst>
          </p:cNvPr>
          <p:cNvGrpSpPr/>
          <p:nvPr/>
        </p:nvGrpSpPr>
        <p:grpSpPr>
          <a:xfrm>
            <a:off x="2123728" y="2708920"/>
            <a:ext cx="4352925" cy="3714750"/>
            <a:chOff x="4755579" y="2784426"/>
            <a:chExt cx="4352925" cy="37147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729B055-793F-4114-D33B-2A1F3728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5579" y="2784426"/>
              <a:ext cx="4352925" cy="37147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14:cNvPr>
                <p14:cNvContentPartPr/>
                <p14:nvPr/>
              </p14:nvContentPartPr>
              <p14:xfrm>
                <a:off x="6300192" y="4941168"/>
                <a:ext cx="159840" cy="262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4192" y="4869168"/>
                  <a:ext cx="231480" cy="40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15501B-7538-C69B-811F-33B2994A556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4767957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7E163F5-CCD3-122A-EC1B-8C8E232A44FC}"/>
              </a:ext>
            </a:extLst>
          </p:cNvPr>
          <p:cNvSpPr/>
          <p:nvPr/>
        </p:nvSpPr>
        <p:spPr bwMode="auto">
          <a:xfrm>
            <a:off x="4571429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CDA12-2278-E6B7-7D47-28F9564D4F65}"/>
              </a:ext>
            </a:extLst>
          </p:cNvPr>
          <p:cNvSpPr txBox="1"/>
          <p:nvPr/>
        </p:nvSpPr>
        <p:spPr>
          <a:xfrm>
            <a:off x="4571429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BAB46926-EEFE-BF0A-FB93-1BC24A039043}"/>
              </a:ext>
            </a:extLst>
          </p:cNvPr>
          <p:cNvSpPr/>
          <p:nvPr/>
        </p:nvSpPr>
        <p:spPr bwMode="auto">
          <a:xfrm>
            <a:off x="472083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3495F-784F-B7C7-6F0C-381F8C3F2164}"/>
              </a:ext>
            </a:extLst>
          </p:cNvPr>
          <p:cNvSpPr txBox="1"/>
          <p:nvPr/>
        </p:nvSpPr>
        <p:spPr>
          <a:xfrm>
            <a:off x="4460429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620688"/>
            <a:ext cx="8604448" cy="3949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execution paths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/>
              <a:t>High </a:t>
            </a:r>
            <a:r>
              <a:rPr lang="en-US" altLang="ko-KR" sz="2400" dirty="0"/>
              <a:t>Priority of Writer </a:t>
            </a:r>
            <a:r>
              <a:rPr lang="en-US" altLang="ko-KR" sz="2400"/>
              <a:t>#2 (HPW#2)</a:t>
            </a:r>
            <a:endParaRPr lang="en-US" altLang="ko-KR" sz="2400" dirty="0"/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Difficult to formally</a:t>
            </a:r>
            <a:r>
              <a:rPr lang="ko-KR" altLang="en-US" sz="2000"/>
              <a:t> </a:t>
            </a:r>
            <a:r>
              <a:rPr lang="en-US" altLang="ko-KR" sz="2000"/>
              <a:t>specify HPW#2 in the given formal framework </a:t>
            </a:r>
            <a:br>
              <a:rPr lang="en-US" altLang="ko-KR" sz="2000"/>
            </a:br>
            <a:r>
              <a:rPr lang="en-US" altLang="ko-KR" sz="2000"/>
              <a:t>since we need to specify an order of events in a trace  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z="1600"/>
              <a:t>Ex. we need to distinguish </a:t>
            </a:r>
            <a:r>
              <a:rPr lang="en-US" altLang="ko-KR" sz="1600" b="1"/>
              <a:t>ir1.ww.rs1</a:t>
            </a:r>
            <a:r>
              <a:rPr lang="en-US" altLang="ko-KR" sz="1600"/>
              <a:t> and </a:t>
            </a:r>
            <a:r>
              <a:rPr lang="en-US" altLang="ko-KR" sz="1600" b="1"/>
              <a:t>ww.ir1.rs1 </a:t>
            </a:r>
            <a:endParaRPr lang="en-US" altLang="ko-KR"/>
          </a:p>
          <a:p>
            <a:pPr lvl="2" eaLnBrk="1" hangingPunct="1">
              <a:lnSpc>
                <a:spcPct val="120000"/>
              </a:lnSpc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2000"/>
              <a:t>	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687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D13E70-5646-C7D7-66EA-4462B440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633561"/>
            <a:ext cx="5829300" cy="5819775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4B7A4257-5CE9-4025-AE61-DE8036D9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753F62-A1EE-4067-9019-BE786F6707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8FA0-C9B7-4D4A-9F35-A97EE02C428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8481-A09D-73BD-CAF6-97C8E8AF882C}"/>
              </a:ext>
            </a:extLst>
          </p:cNvPr>
          <p:cNvSpPr txBox="1"/>
          <p:nvPr/>
        </p:nvSpPr>
        <p:spPr>
          <a:xfrm>
            <a:off x="307011" y="764704"/>
            <a:ext cx="461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i="0">
                <a:solidFill>
                  <a:schemeClr val="tx1"/>
                </a:solidFill>
              </a:rPr>
              <a:t>LTS for the Requirement </a:t>
            </a:r>
            <a:br>
              <a:rPr lang="en-US" altLang="ko-KR" i="0">
                <a:solidFill>
                  <a:schemeClr val="tx1"/>
                </a:solidFill>
              </a:rPr>
            </a:br>
            <a:r>
              <a:rPr lang="en-US" altLang="ko-KR" i="0">
                <a:solidFill>
                  <a:schemeClr val="tx1"/>
                </a:solidFill>
              </a:rPr>
              <a:t>w/ </a:t>
            </a:r>
            <a:r>
              <a:rPr lang="en-US" altLang="ko-KR" b="1" i="0">
                <a:solidFill>
                  <a:schemeClr val="tx1"/>
                </a:solidFill>
              </a:rPr>
              <a:t>HPW#1</a:t>
            </a:r>
            <a:endParaRPr lang="en-US" altLang="ko-KR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DD119D-66AD-465F-BA81-3E8380912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3315" name="슬라이드 번호 개체 틀 3">
            <a:extLst>
              <a:ext uri="{FF2B5EF4-FFF2-40B4-BE49-F238E27FC236}">
                <a16:creationId xmlns:a16="http://schemas.microsoft.com/office/drawing/2014/main" id="{56002ECB-FEA9-468D-B62E-6EBA9E4AF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7D5D2-FD7D-4043-9865-5B046799CEF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2E49299-BD0C-437B-81EC-3B54D9B5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696"/>
            <a:ext cx="457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 Requirement </a:t>
            </a: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Specification w/ HPW#1  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proc ReqRW_HPW1 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= ir1.B + ww.S2 + ir2.C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 = ir1.S21 + ws.S22 + ir2.S23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S21 = ws.S212 + ir2.S213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S22 = ir1.S212 + </a:t>
            </a: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we.ReqRW_HPW1+ 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ir2.S232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S23 = ir1.S213 + ws.S232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S212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 + ir2.S2123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S213 = ws.S2123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S232 = ir1.S2123 +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S2123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 = rs1.A1 + ww.A2 + rs2.A3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A1 = re1.C + ww.A12 + rs2.A13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A2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ws.we.A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A3 = rs1.A13 + ww.A32 + re2.B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A12 = re1.C2 + rs2.A123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A13 = re1.C3 + ww.A123 + re2.B1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A32 = rs1.A123 + re2.B2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A123 = re1.C32 + re2.B12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0554029-ABA3-47F3-9CC3-37E5A56C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12776"/>
            <a:ext cx="41767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 = rs1.B1 + ww.B2 + ir2.A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B1 = </a:t>
            </a: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re1.ReqRW_HPW1 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+ ww.B12 + ir2.A1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B2 = ws.B22 + ir2.B23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B12 = re1.S2 + ir2.B123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B22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 + ir2.B223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B23 = ws.B223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B123 = re1.S23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B223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 = ir1.A + ww.C2 + rs2.C3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C2 = ir1.C21 + ws.C22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C3 = ir1.A3 + ww.C32 + </a:t>
            </a: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re2.ReqRW_HPW1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C21 = ws.C221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C22 = ir1.C221 +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C32 = ir1.C321 + re2.S2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C221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C321 = re2.S21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52FD0E-C951-4D43-AEFE-A22C661A3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Design Specification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F459182-02FC-449D-A2AD-6EBFC0348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5435600" cy="4525962"/>
          </a:xfrm>
        </p:spPr>
        <p:txBody>
          <a:bodyPr/>
          <a:lstStyle/>
          <a:p>
            <a:pPr eaLnBrk="1" hangingPunct="1"/>
            <a:r>
              <a:rPr lang="en-US" altLang="ko-KR" sz="2000"/>
              <a:t>RW system designed in “Concurrent Programming in Java[Lea99]”</a:t>
            </a:r>
          </a:p>
          <a:p>
            <a:pPr eaLnBrk="1" hangingPunct="1"/>
            <a:r>
              <a:rPr lang="en-US" altLang="ko-KR" sz="2000"/>
              <a:t>proc S =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(R1|R2|W|AR0|WW0|AW0|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LOCK|SLEEP0)\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{ dec_WW, inc_WW, dec_AW,inc_AW,…}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proc R1 = …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Processes (R1, R2, W, Lock, etc)   communicate each other through signals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(dec_WW, inc_WW,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variables in RW code are represented as processes (AR0, AW0,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	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1230103-AFC5-4E04-9DEE-90D374EC4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9135D-7054-41A9-BE51-80BE515459F4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2274F82-1156-4AED-938B-EFBF5C03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341438"/>
            <a:ext cx="3527425" cy="476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class RW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activeReaders_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activeWriters_=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waitingReaders_=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waitingWriters_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beforeRead();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read_();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afterRead();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beforeRead()    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read_() 	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afterRead()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3B9AF1E-C438-4378-B701-B01F68965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-26988"/>
            <a:ext cx="86868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/>
              <a:t>Testing using Formal Specification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A5E0BB-5D2C-4D1C-BB0C-712F15B7B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764704"/>
            <a:ext cx="4105275" cy="4525962"/>
          </a:xfrm>
        </p:spPr>
        <p:txBody>
          <a:bodyPr/>
          <a:lstStyle/>
          <a:p>
            <a:pPr eaLnBrk="1" hangingPunct="1"/>
            <a:r>
              <a:rPr lang="en-US" altLang="ko-KR" sz="2400"/>
              <a:t>Insert probe into the RW source code</a:t>
            </a:r>
          </a:p>
          <a:p>
            <a:pPr lvl="1" eaLnBrk="1" hangingPunct="1"/>
            <a:r>
              <a:rPr lang="en-US" altLang="ko-KR" sz="2000"/>
              <a:t>Probe generates event signal</a:t>
            </a:r>
          </a:p>
          <a:p>
            <a:pPr eaLnBrk="1" hangingPunct="1"/>
            <a:r>
              <a:rPr lang="en-US" altLang="ko-KR" sz="2400"/>
              <a:t>Testing RW code utilizing formal requirement spec as a test oracle</a:t>
            </a:r>
          </a:p>
          <a:p>
            <a:pPr lvl="1" eaLnBrk="1" hangingPunct="1"/>
            <a:r>
              <a:rPr lang="en-US" altLang="ko-KR" sz="2000"/>
              <a:t>Use CWB-NC based  simulation feature</a:t>
            </a:r>
          </a:p>
          <a:p>
            <a:pPr lvl="1" eaLnBrk="1" hangingPunct="1"/>
            <a:r>
              <a:rPr lang="en-US" altLang="ko-KR" sz="2000"/>
              <a:t>Inappropriate event signal means violation 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9245C647-F990-48AF-BCBF-B209D9F119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A1C61-C347-4384-BF21-FD8C56BEDA9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B20B8A7B-86E8-495B-B5EF-C54A2BB9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764704"/>
            <a:ext cx="4608512" cy="575542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public abstract class RW{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int activeReaders_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int activeWriters_=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int waitingReaders_=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int waitingWriters_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public void read(String id)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    beforeRead();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    read_(id);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    afterRead();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beforeRead(){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00B050"/>
                </a:solidFill>
              </a:rPr>
              <a:t>          Event("ir" + pid);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</a:rPr>
              <a:t>          ...</a:t>
            </a:r>
            <a:r>
              <a:rPr lang="en-US" altLang="ko-KR" sz="1600" i="0">
                <a:solidFill>
                  <a:srgbClr val="00B050"/>
                </a:solidFill>
              </a:rPr>
              <a:t>	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public void read_()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00B050"/>
                </a:solidFill>
              </a:rPr>
              <a:t>           Event("rs" + pid); </a:t>
            </a:r>
            <a:br>
              <a:rPr lang="en-US" altLang="ko-KR" sz="1600" i="0">
                <a:solidFill>
                  <a:srgbClr val="00B050"/>
                </a:solidFill>
              </a:rPr>
            </a:br>
            <a:r>
              <a:rPr lang="en-US" altLang="ko-KR" sz="1600" i="0">
                <a:solidFill>
                  <a:srgbClr val="00B050"/>
                </a:solidFill>
              </a:rPr>
              <a:t>           </a:t>
            </a:r>
            <a:r>
              <a:rPr lang="en-US" altLang="ko-KR" sz="1600" i="0">
                <a:solidFill>
                  <a:schemeClr val="tx1"/>
                </a:solidFill>
              </a:rPr>
              <a:t>…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afterRead(){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600" i="0">
                <a:solidFill>
                  <a:srgbClr val="00B050"/>
                </a:solidFill>
              </a:rPr>
              <a:t>           Event("re" + pid); </a:t>
            </a:r>
            <a:br>
              <a:rPr lang="en-US" altLang="ko-KR" sz="1600" i="0">
                <a:solidFill>
                  <a:srgbClr val="00B050"/>
                </a:solidFill>
              </a:rPr>
            </a:br>
            <a:r>
              <a:rPr lang="en-US" altLang="ko-KR" sz="1600" i="0">
                <a:solidFill>
                  <a:srgbClr val="00B050"/>
                </a:solidFill>
              </a:rPr>
              <a:t>           </a:t>
            </a:r>
            <a:r>
              <a:rPr lang="en-US" altLang="ko-KR" sz="1600" i="0">
                <a:solidFill>
                  <a:schemeClr val="tx1"/>
                </a:solidFill>
              </a:rPr>
              <a:t>...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</a:rPr>
              <a:t>…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92937BE-E6BF-49ED-8943-BBE999899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/>
              <a:t>RW Java Code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7689491-5959-4DD1-AE03-C95375B71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693738"/>
            <a:ext cx="4679950" cy="56880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public abstract class RW2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int activeReaders_ = 0;  //threads executing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int activeWriters_= 0;	     //always 0 or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int waitingReaders_= 0; //threads not yet in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int waitingWriters_ = 0;  //same for write_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abstract void read_(String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abstract void write_(String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void Event(String s){ }//System.out.println(s);}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public void read(String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beforeRead();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read_(id); </a:t>
            </a:r>
            <a:r>
              <a:rPr lang="en-US" altLang="ko-KR" sz="1200">
                <a:solidFill>
                  <a:srgbClr val="00B050"/>
                </a:solidFill>
              </a:rPr>
              <a:t>// Event("rs" + pid);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afterRead();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public void write(String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beforeWrite();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write_(id); </a:t>
            </a:r>
            <a:r>
              <a:rPr lang="en-US" altLang="ko-KR" sz="1200">
                <a:solidFill>
                  <a:srgbClr val="00B050"/>
                </a:solidFill>
              </a:rPr>
              <a:t>//  Event("ws“+ pid);</a:t>
            </a:r>
            <a:r>
              <a:rPr lang="en-US" altLang="ko-KR" sz="12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afterWrite();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boolean allowReader()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if (waitingWriters_ == 0 &amp;&amp; activeWriters_ == 0)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  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}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F7F216A-1E3D-4B0D-9B4E-A67013304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8AFE0-A8E8-418E-81A5-1097B97EC3B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3BC5E455-D99B-4B0C-890D-9E24FC9D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620713"/>
            <a:ext cx="3744912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</a:t>
            </a:r>
            <a:r>
              <a:rPr lang="en-US" altLang="ko-KR" sz="1200" i="0" dirty="0" err="1">
                <a:solidFill>
                  <a:srgbClr val="333399"/>
                </a:solidFill>
              </a:rPr>
              <a:t>boolean</a:t>
            </a:r>
            <a:r>
              <a:rPr lang="en-US" altLang="ko-KR" sz="1200" i="0" dirty="0">
                <a:solidFill>
                  <a:srgbClr val="333399"/>
                </a:solidFill>
              </a:rPr>
              <a:t> 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if(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 == 0 &amp;&amp; 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} else return </a:t>
            </a:r>
            <a:r>
              <a:rPr lang="en-US" altLang="ko-KR" sz="1200" i="0">
                <a:solidFill>
                  <a:srgbClr val="333399"/>
                </a:solidFill>
              </a:rPr>
              <a:t>false; }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    </a:t>
            </a:r>
            <a:r>
              <a:rPr lang="en-US" altLang="ko-KR" sz="1200" i="0">
                <a:solidFill>
                  <a:srgbClr val="00B050"/>
                </a:solidFill>
              </a:rPr>
              <a:t>Event("ir" + pid);</a:t>
            </a:r>
            <a:r>
              <a:rPr lang="en-US" altLang="ko-KR" sz="1200" i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++</a:t>
            </a:r>
            <a:r>
              <a:rPr lang="en-US" altLang="ko-KR" sz="1200" i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while</a:t>
            </a:r>
            <a:r>
              <a:rPr lang="en-US" altLang="ko-KR" sz="1200" i="0" dirty="0">
                <a:solidFill>
                  <a:srgbClr val="333399"/>
                </a:solidFill>
              </a:rPr>
              <a:t>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allowReader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try{ 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>
                <a:solidFill>
                  <a:srgbClr val="333399"/>
                </a:solidFill>
              </a:rPr>
              <a:t>_;}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</a:t>
            </a:r>
            <a:r>
              <a:rPr lang="en-US" altLang="ko-KR" sz="1200" i="0">
                <a:solidFill>
                  <a:srgbClr val="00B050"/>
                </a:solidFill>
              </a:rPr>
              <a:t>Event(“re" + pid);</a:t>
            </a:r>
            <a:endParaRPr lang="en-US" altLang="ko-KR" sz="1200" i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--</a:t>
            </a:r>
            <a:r>
              <a:rPr lang="en-US" altLang="ko-KR" sz="1200" i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notifyAll();}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    </a:t>
            </a:r>
            <a:r>
              <a:rPr lang="en-US" altLang="ko-KR" sz="1200" i="0">
                <a:solidFill>
                  <a:srgbClr val="00B050"/>
                </a:solidFill>
              </a:rPr>
              <a:t>Event(“ww“ + pid);</a:t>
            </a:r>
            <a:endParaRPr lang="en-US" altLang="ko-KR" sz="1200" i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</a:t>
            </a:r>
            <a:r>
              <a:rPr lang="en-US" altLang="ko-KR" sz="1200" i="0" dirty="0">
                <a:solidFill>
                  <a:srgbClr val="333399"/>
                </a:solidFill>
              </a:rPr>
              <a:t>++</a:t>
            </a:r>
            <a:r>
              <a:rPr lang="en-US" altLang="ko-KR" sz="1200" i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while</a:t>
            </a:r>
            <a:r>
              <a:rPr lang="en-US" altLang="ko-KR" sz="1200" i="0" dirty="0">
                <a:solidFill>
                  <a:srgbClr val="333399"/>
                </a:solidFill>
              </a:rPr>
              <a:t>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try{wait();}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>
                <a:solidFill>
                  <a:srgbClr val="333399"/>
                </a:solidFill>
              </a:rPr>
              <a:t>_;}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    </a:t>
            </a:r>
            <a:r>
              <a:rPr lang="en-US" altLang="ko-KR" sz="1200" i="0">
                <a:solidFill>
                  <a:srgbClr val="00B050"/>
                </a:solidFill>
              </a:rPr>
              <a:t>Event(“we" + pid);</a:t>
            </a:r>
            <a:endParaRPr lang="en-US" altLang="ko-KR" sz="1200" i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</a:t>
            </a:r>
            <a:r>
              <a:rPr lang="en-US" altLang="ko-KR" sz="1200" i="0" dirty="0">
                <a:solidFill>
                  <a:srgbClr val="333399"/>
                </a:solidFill>
              </a:rPr>
              <a:t>--</a:t>
            </a:r>
            <a:r>
              <a:rPr lang="en-US" altLang="ko-KR" sz="1200" i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notifyAll(); }</a:t>
            </a:r>
            <a:endParaRPr lang="en-US" altLang="ko-KR" sz="1200" i="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0E4434-416F-4C05-B31B-EFA614913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RW System Design</a:t>
            </a:r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780D3EE1-9775-4B73-9626-D053DB9C92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A7A46-35F5-44C0-9CFD-9717C748B4A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B8A690C-617C-404F-B8F1-F8390BB5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688"/>
            <a:ext cx="4859338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RW system design of 2 Readers and 1 Writer *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matching to the Java Implementation   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DesignRW = (R1|R2|W|AR0|WW0|AW0|LOCK|SLEEP0)\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{dec_WW, inc_WW, dec_AW,inc_AW, dec_AR, inc_AR,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zero_WW, zero_AW, zero_AR, non_zero_WW,non_zero_AW,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non_zero_AR, lock, unlock,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zero_sleep, one_sleep, two_sleep, dec_sleep, inc_sleep,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wake_up}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WW0 = zero_WW.WW0 + inc_WW.WW1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WW1 = dec_WW.WW0 + non_zero_WW.WW1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AW0 = zero_AW.AW0 + inc_AW.AW1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AW1 = dec_AW.AW0 + non_zero_AW.AW1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AR0 = zero_AR.AR0 + inc_AR.AR1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AR1 = dec_AR.AR0 + inc_AR.AR2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   + non_zero_AR.AR1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AR2 = dec_AR.AR1 + non_zero_AR.AR2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SLEEP0 = zero_sleep.SLEEP0 + inc_sleep.SLEEP1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SLEEP1 = one_sleep.SLEEP1 + inc_sleep.SLEEP2 + dec_sleep.SLEEP0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SLEEP2 = two_sleep.SLEEP2 + dec_sleep.SLEEP1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 =     'lock.ir1.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R1' =     wake_up.'lock.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  <a:endParaRPr lang="en-US" altLang="ko-KR" sz="1000" i="0" dirty="0">
              <a:solidFill>
                <a:srgbClr val="333399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3A3EFD-22AD-41E5-ADD0-177BF0FA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222" y="764704"/>
            <a:ext cx="428327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 =    'lock.ir2.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('zero_AW.'inc_AR.'unlock.READ2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('zero_AW.'inc_AR.'unlock.READ2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 =    'lock.ww.'inc_WW.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READ1 = rs1.re1.'lock.'dec_AR.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('zero_sleep.'unlock.R1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'one_sleep.'wake_up.'dec_sleep.'unlock.R1 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'two_sleep.'wake_up.'dec_sleep.'wake_up.'dec_sleep.'unlock.R1)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READ2 = rs2.re2.'lock.'dec_AR.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('zero_sleep.'unlock.R2+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'one_sleep.'wake_up.'dec_sleep.'unlock.R2+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'two_sleep.'wake_up.'dec_sleep.'wake_up.'dec_sleep.'unlock.R2)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WRITE = ws.we.'lock.'dec_AW.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'one_sleep.'wake_up.'dec_sleep.'unlock.W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'two_sleep.'wake_up.'dec_sleep.'wake_up.'dec_sleep.'unlock.W)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LOCK = lock.unlock.LOCK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 dirty="0">
              <a:solidFill>
                <a:srgbClr val="000099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2E9E-0C97-49C2-8AB8-9E5BF6D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6"/>
                </a:solidFill>
              </a:rPr>
              <a:t>May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Preorder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FF0E437A-DA7C-4A3E-8623-93D3CF1C9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May preorder (classical</a:t>
            </a:r>
            <a:r>
              <a:rPr lang="ko-KR" altLang="en-US"/>
              <a:t> </a:t>
            </a:r>
            <a:r>
              <a:rPr lang="en-US" altLang="ko-KR"/>
              <a:t>trace inclusion)</a:t>
            </a:r>
          </a:p>
          <a:p>
            <a:pPr lvl="1" eaLnBrk="1" hangingPunct="1"/>
            <a:r>
              <a:rPr lang="en-US" altLang="ko-KR"/>
              <a:t>P </a:t>
            </a:r>
            <a:r>
              <a:rPr lang="en-US" altLang="ko-KR">
                <a:latin typeface="cmsy10" pitchFamily="34" charset="0"/>
              </a:rPr>
              <a:t>·</a:t>
            </a:r>
            <a:r>
              <a:rPr lang="en-US" altLang="ko-KR" baseline="-25000"/>
              <a:t>may</a:t>
            </a:r>
            <a:r>
              <a:rPr lang="en-US" altLang="ko-KR"/>
              <a:t> Q iff on T’(P)</a:t>
            </a:r>
            <a:r>
              <a:rPr lang="en-US" altLang="ko-KR">
                <a:latin typeface="cmsy10" pitchFamily="34" charset="0"/>
              </a:rPr>
              <a:t> µ </a:t>
            </a:r>
            <a:r>
              <a:rPr lang="en-US" altLang="ko-KR"/>
              <a:t>T’(Q)</a:t>
            </a:r>
            <a:endParaRPr lang="en-US" altLang="ko-KR">
              <a:latin typeface="cmsy10" pitchFamily="34" charset="0"/>
            </a:endParaRPr>
          </a:p>
          <a:p>
            <a:pPr lvl="2" eaLnBrk="1" hangingPunct="1"/>
            <a:r>
              <a:rPr lang="en-US" altLang="ko-KR"/>
              <a:t>Ex. le –S may “a.nil” “a.b.nil”</a:t>
            </a:r>
          </a:p>
          <a:p>
            <a:pPr lvl="3" eaLnBrk="1" hangingPunct="1"/>
            <a:r>
              <a:rPr lang="en-US" altLang="ko-KR"/>
              <a:t>Since T’(a.nil) = {a},  T’(a.b.nil) = {a,a.b}</a:t>
            </a:r>
          </a:p>
          <a:p>
            <a:pPr lvl="3" eaLnBrk="1" hangingPunct="1"/>
            <a:r>
              <a:rPr lang="en-US" altLang="ko-KR"/>
              <a:t>But </a:t>
            </a:r>
            <a:r>
              <a:rPr lang="en-US" altLang="ko-KR">
                <a:solidFill>
                  <a:srgbClr val="FF0000"/>
                </a:solidFill>
              </a:rPr>
              <a:t>not</a:t>
            </a:r>
            <a:r>
              <a:rPr lang="en-US" altLang="ko-KR"/>
              <a:t> le –S may “a.b.nil” “a.nil”</a:t>
            </a:r>
          </a:p>
          <a:p>
            <a:pPr lvl="2" eaLnBrk="1" hangingPunct="1"/>
            <a:endParaRPr lang="en-US" altLang="ko-KR"/>
          </a:p>
          <a:p>
            <a:pPr eaLnBrk="1" hangingPunct="1">
              <a:buFontTx/>
              <a:buNone/>
            </a:pPr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FB5050A-87E2-4343-846F-0E72FC3859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74F24-0E3D-4001-AF19-5D6421FA4ED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398CEE-6E90-4321-90E1-657FB0862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620688"/>
            <a:ext cx="4077594" cy="4536504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cwb-nc&gt;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le -S may DesignRW ReqRW_HPW1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Transitions: 69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Courier New" panose="02070309020205020404" pitchFamily="49" charset="0"/>
              </a:rPr>
              <a:t>FALSE...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DesignRW has trace: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Courier New" panose="02070309020205020404" pitchFamily="49" charset="0"/>
              </a:rPr>
              <a:t>        ir1 ww rs1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ReqRW_HPW1 does not.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latin typeface="Courier New" panose="02070309020205020404" pitchFamily="49" charset="0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928CB-0122-7C75-FA39-951CF0B8BC5A}"/>
              </a:ext>
            </a:extLst>
          </p:cNvPr>
          <p:cNvSpPr txBox="1"/>
          <p:nvPr/>
        </p:nvSpPr>
        <p:spPr>
          <a:xfrm>
            <a:off x="4355976" y="548680"/>
            <a:ext cx="482965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i="0">
                <a:solidFill>
                  <a:schemeClr val="tx1"/>
                </a:solidFill>
              </a:rPr>
              <a:t>DesignRW violates ReqRW_HPW1, because,</a:t>
            </a:r>
            <a:br>
              <a:rPr lang="en-US" altLang="ko-KR" sz="1600" i="0">
                <a:solidFill>
                  <a:schemeClr val="tx1"/>
                </a:solidFill>
              </a:rPr>
            </a:br>
            <a:r>
              <a:rPr lang="en-US" altLang="ko-KR" sz="1600" i="0">
                <a:solidFill>
                  <a:schemeClr val="tx1"/>
                </a:solidFill>
              </a:rPr>
              <a:t>(as a counter example </a:t>
            </a:r>
            <a:r>
              <a:rPr lang="en-US" altLang="ko-KR" sz="1600" i="0">
                <a:solidFill>
                  <a:srgbClr val="FF0000"/>
                </a:solidFill>
              </a:rPr>
              <a:t>ir1.ww.rs1</a:t>
            </a:r>
            <a:r>
              <a:rPr lang="en-US" altLang="ko-KR" sz="1600" i="0">
                <a:solidFill>
                  <a:schemeClr val="tx1"/>
                </a:solidFill>
              </a:rPr>
              <a:t> indicates)</a:t>
            </a:r>
            <a:br>
              <a:rPr lang="en-US" altLang="ko-KR" sz="1600" i="0">
                <a:solidFill>
                  <a:schemeClr val="tx1"/>
                </a:solidFill>
              </a:rPr>
            </a:br>
            <a:r>
              <a:rPr lang="en-US" altLang="ko-KR" sz="1600" i="0">
                <a:solidFill>
                  <a:schemeClr val="tx1"/>
                </a:solidFill>
              </a:rPr>
              <a:t>R1 can read before W writes</a:t>
            </a:r>
            <a:br>
              <a:rPr lang="en-US" altLang="ko-KR" sz="1600" i="0">
                <a:solidFill>
                  <a:schemeClr val="tx1"/>
                </a:solidFill>
              </a:rPr>
            </a:br>
            <a:r>
              <a:rPr lang="en-US" altLang="ko-KR" sz="1600" i="0">
                <a:solidFill>
                  <a:schemeClr val="tx1"/>
                </a:solidFill>
              </a:rPr>
              <a:t>if R1 performs ir1 before W performs ww.</a:t>
            </a:r>
          </a:p>
          <a:p>
            <a:pPr algn="l"/>
            <a:endParaRPr lang="en-US" altLang="ko-KR" sz="1600" i="0">
              <a:solidFill>
                <a:schemeClr val="tx1"/>
              </a:solidFill>
            </a:endParaRP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See the following Java code for which </a:t>
            </a:r>
            <a:br>
              <a:rPr lang="en-US" altLang="ko-KR" sz="1600" i="0">
                <a:solidFill>
                  <a:schemeClr val="tx1"/>
                </a:solidFill>
              </a:rPr>
            </a:br>
            <a:r>
              <a:rPr lang="en-US" altLang="ko-KR" sz="1600" i="0">
                <a:solidFill>
                  <a:schemeClr val="tx1"/>
                </a:solidFill>
              </a:rPr>
              <a:t>DesignRW was specified:</a:t>
            </a:r>
          </a:p>
          <a:p>
            <a:pPr algn="l"/>
            <a:endParaRPr lang="en-US" altLang="ko-KR" sz="1600" i="0">
              <a:solidFill>
                <a:schemeClr val="tx1"/>
              </a:solidFill>
            </a:endParaRP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protected synchronized void beforeRead()    {</a:t>
            </a:r>
          </a:p>
          <a:p>
            <a:pPr algn="l"/>
            <a:r>
              <a:rPr lang="en-US" altLang="ko-KR" sz="1600"/>
              <a:t>    </a:t>
            </a:r>
            <a:r>
              <a:rPr lang="en-US" altLang="ko-KR" sz="1600" i="0">
                <a:solidFill>
                  <a:srgbClr val="00B050"/>
                </a:solidFill>
              </a:rPr>
              <a:t>Event("ir" + pid);</a:t>
            </a:r>
            <a:r>
              <a:rPr lang="en-US" altLang="ko-KR" sz="1600" i="0">
                <a:solidFill>
                  <a:srgbClr val="333399"/>
                </a:solidFill>
              </a:rPr>
              <a:t>    </a:t>
            </a:r>
          </a:p>
          <a:p>
            <a:pPr algn="l"/>
            <a:r>
              <a:rPr lang="en-US" altLang="ko-KR" sz="1600" i="0">
                <a:solidFill>
                  <a:srgbClr val="333399"/>
                </a:solidFill>
              </a:rPr>
              <a:t> </a:t>
            </a:r>
            <a:r>
              <a:rPr lang="en-US" altLang="ko-KR" sz="1600" i="0">
                <a:solidFill>
                  <a:schemeClr val="tx1"/>
                </a:solidFill>
              </a:rPr>
              <a:t>   ++waitingReaders_;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while(!allowReader())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     try{ wait();}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     catch(InterruptedException ex){}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--waitingReaders_;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</a:t>
            </a:r>
            <a:r>
              <a:rPr lang="en-US" altLang="ko-KR" sz="1600" i="0">
                <a:solidFill>
                  <a:srgbClr val="FF0000"/>
                </a:solidFill>
              </a:rPr>
              <a:t>   ++activeReaders_;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altLang="ko-KR" sz="1600" i="0">
              <a:solidFill>
                <a:schemeClr val="tx1"/>
              </a:solidFill>
            </a:endParaRP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protected boolean allowWriter()    {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if(</a:t>
            </a:r>
            <a:r>
              <a:rPr lang="en-US" altLang="ko-KR" sz="1600" i="0">
                <a:solidFill>
                  <a:srgbClr val="FF0000"/>
                </a:solidFill>
              </a:rPr>
              <a:t>activeReaders_ == 0</a:t>
            </a:r>
            <a:r>
              <a:rPr lang="en-US" altLang="ko-KR" sz="1600" i="0">
                <a:solidFill>
                  <a:schemeClr val="tx1"/>
                </a:solidFill>
              </a:rPr>
              <a:t> &amp;&amp; activeWriters_ == 0) {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    return true;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} else return false;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}</a:t>
            </a:r>
            <a:endParaRPr lang="ko-KR" altLang="en-US" sz="1600" i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18C0C-3406-C6C5-A656-D6143BADC595}"/>
              </a:ext>
            </a:extLst>
          </p:cNvPr>
          <p:cNvSpPr txBox="1"/>
          <p:nvPr/>
        </p:nvSpPr>
        <p:spPr>
          <a:xfrm>
            <a:off x="179512" y="5262299"/>
            <a:ext cx="40775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i="0">
                <a:solidFill>
                  <a:schemeClr val="tx1"/>
                </a:solidFill>
              </a:rPr>
              <a:t>Can DesignRW perform ww.ir1.rs1?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Does ReqRW_HPW1 allow it?</a:t>
            </a:r>
          </a:p>
          <a:p>
            <a:r>
              <a:rPr lang="en-US" altLang="ko-KR" sz="1600" i="0">
                <a:solidFill>
                  <a:schemeClr val="tx1"/>
                </a:solidFill>
              </a:rPr>
              <a:t>Does ReqRW_HPW2 allow it?</a:t>
            </a:r>
            <a:endParaRPr lang="ko-KR" altLang="en-US" sz="1600" i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56B0C-5D48-A59E-72DF-9C5441999CE1}"/>
              </a:ext>
            </a:extLst>
          </p:cNvPr>
          <p:cNvSpPr txBox="1"/>
          <p:nvPr/>
        </p:nvSpPr>
        <p:spPr>
          <a:xfrm>
            <a:off x="323528" y="4751517"/>
            <a:ext cx="37789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Does ReqRW_HPW2 allow ir1.ww.rs1? </a:t>
            </a:r>
            <a:endParaRPr lang="ko-KR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EDC5CED-85FA-4709-99E1-C62ED9827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-142875"/>
            <a:ext cx="82296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/>
              <a:t>Outlines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5FC64B-F308-4DB1-8F34-CF5B5891B8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System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Requirement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Design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Testing 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/>
          </a:p>
        </p:txBody>
      </p:sp>
      <p:sp>
        <p:nvSpPr>
          <p:cNvPr id="5124" name="슬라이드 번호 개체 틀 4">
            <a:extLst>
              <a:ext uri="{FF2B5EF4-FFF2-40B4-BE49-F238E27FC236}">
                <a16:creationId xmlns:a16="http://schemas.microsoft.com/office/drawing/2014/main" id="{B9D1212A-DC10-45AB-A2EA-C780DE5787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F4D47-8F19-4165-A598-AED980FEEF5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CCB50ECB-5B00-4D42-A92A-6868113082A2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517900"/>
            <a:ext cx="1727200" cy="1008063"/>
            <a:chOff x="3560" y="2614"/>
            <a:chExt cx="1088" cy="635"/>
          </a:xfrm>
        </p:grpSpPr>
        <p:grpSp>
          <p:nvGrpSpPr>
            <p:cNvPr id="5165" name="Group 67">
              <a:extLst>
                <a:ext uri="{FF2B5EF4-FFF2-40B4-BE49-F238E27FC236}">
                  <a16:creationId xmlns:a16="http://schemas.microsoft.com/office/drawing/2014/main" id="{0CFEE4AE-CDD3-446D-B373-9A5942A05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2793"/>
              <a:ext cx="861" cy="456"/>
              <a:chOff x="3787" y="2793"/>
              <a:chExt cx="861" cy="456"/>
            </a:xfrm>
          </p:grpSpPr>
          <p:sp>
            <p:nvSpPr>
              <p:cNvPr id="5170" name="Rectangle 11">
                <a:extLst>
                  <a:ext uri="{FF2B5EF4-FFF2-40B4-BE49-F238E27FC236}">
                    <a16:creationId xmlns:a16="http://schemas.microsoft.com/office/drawing/2014/main" id="{25DA0F54-5442-44C9-89E1-0C99CBC6A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886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Design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Verification</a:t>
                </a:r>
              </a:p>
            </p:txBody>
          </p:sp>
          <p:sp>
            <p:nvSpPr>
              <p:cNvPr id="5171" name="Line 16">
                <a:extLst>
                  <a:ext uri="{FF2B5EF4-FFF2-40B4-BE49-F238E27FC236}">
                    <a16:creationId xmlns:a16="http://schemas.microsoft.com/office/drawing/2014/main" id="{9F5BE549-1A01-44B4-89AE-1492B0B96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79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66" name="Group 24">
              <a:extLst>
                <a:ext uri="{FF2B5EF4-FFF2-40B4-BE49-F238E27FC236}">
                  <a16:creationId xmlns:a16="http://schemas.microsoft.com/office/drawing/2014/main" id="{519124DE-07BD-4458-A090-F81F5E0A34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2614"/>
              <a:ext cx="227" cy="454"/>
              <a:chOff x="4649" y="1979"/>
              <a:chExt cx="227" cy="499"/>
            </a:xfrm>
          </p:grpSpPr>
          <p:sp>
            <p:nvSpPr>
              <p:cNvPr id="5167" name="Line 21">
                <a:extLst>
                  <a:ext uri="{FF2B5EF4-FFF2-40B4-BE49-F238E27FC236}">
                    <a16:creationId xmlns:a16="http://schemas.microsoft.com/office/drawing/2014/main" id="{22366235-0F25-437E-B294-5F02294E8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8" name="Line 22">
                <a:extLst>
                  <a:ext uri="{FF2B5EF4-FFF2-40B4-BE49-F238E27FC236}">
                    <a16:creationId xmlns:a16="http://schemas.microsoft.com/office/drawing/2014/main" id="{ADF17581-7FE1-4174-B765-1BB331976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9" name="Line 23">
                <a:extLst>
                  <a:ext uri="{FF2B5EF4-FFF2-40B4-BE49-F238E27FC236}">
                    <a16:creationId xmlns:a16="http://schemas.microsoft.com/office/drawing/2014/main" id="{D5503C89-709B-4F02-93B6-6863FAC92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5126" name="AutoShape 35">
            <a:extLst>
              <a:ext uri="{FF2B5EF4-FFF2-40B4-BE49-F238E27FC236}">
                <a16:creationId xmlns:a16="http://schemas.microsoft.com/office/drawing/2014/main" id="{F5B1972C-97EF-4406-831A-07A51E4D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908050"/>
            <a:ext cx="2133600" cy="719138"/>
          </a:xfrm>
          <a:prstGeom prst="cloudCallout">
            <a:avLst>
              <a:gd name="adj1" fmla="val -22009"/>
              <a:gd name="adj2" fmla="val 38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Description</a:t>
            </a:r>
          </a:p>
        </p:txBody>
      </p:sp>
      <p:grpSp>
        <p:nvGrpSpPr>
          <p:cNvPr id="5" name="Group 64">
            <a:extLst>
              <a:ext uri="{FF2B5EF4-FFF2-40B4-BE49-F238E27FC236}">
                <a16:creationId xmlns:a16="http://schemas.microsoft.com/office/drawing/2014/main" id="{26D8ABD2-3AB6-4FD7-AEEC-86A61E60D40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573213"/>
            <a:ext cx="1943100" cy="1512887"/>
            <a:chOff x="3424" y="1389"/>
            <a:chExt cx="1224" cy="953"/>
          </a:xfrm>
        </p:grpSpPr>
        <p:sp>
          <p:nvSpPr>
            <p:cNvPr id="5162" name="Rectangle 9">
              <a:extLst>
                <a:ext uri="{FF2B5EF4-FFF2-40B4-BE49-F238E27FC236}">
                  <a16:creationId xmlns:a16="http://schemas.microsoft.com/office/drawing/2014/main" id="{FD47DAF5-0B71-4D1D-899D-C0126828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79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Requirement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63" name="Line 14">
              <a:extLst>
                <a:ext uri="{FF2B5EF4-FFF2-40B4-BE49-F238E27FC236}">
                  <a16:creationId xmlns:a16="http://schemas.microsoft.com/office/drawing/2014/main" id="{E64BEC9E-DA7E-4C11-AF91-3A82452F3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1424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5164" name="Picture 36" descr="j0291984">
              <a:extLst>
                <a:ext uri="{FF2B5EF4-FFF2-40B4-BE49-F238E27FC236}">
                  <a16:creationId xmlns:a16="http://schemas.microsoft.com/office/drawing/2014/main" id="{31AA9F0C-05D3-4B82-B747-0D3E7F40B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389"/>
              <a:ext cx="617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66">
            <a:extLst>
              <a:ext uri="{FF2B5EF4-FFF2-40B4-BE49-F238E27FC236}">
                <a16:creationId xmlns:a16="http://schemas.microsoft.com/office/drawing/2014/main" id="{154F32A4-F72C-4FB1-A3A5-83D9B529928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44650"/>
            <a:ext cx="1584325" cy="2162175"/>
            <a:chOff x="3787" y="1434"/>
            <a:chExt cx="998" cy="1362"/>
          </a:xfrm>
        </p:grpSpPr>
        <p:sp>
          <p:nvSpPr>
            <p:cNvPr id="5157" name="Rectangle 10">
              <a:extLst>
                <a:ext uri="{FF2B5EF4-FFF2-40B4-BE49-F238E27FC236}">
                  <a16:creationId xmlns:a16="http://schemas.microsoft.com/office/drawing/2014/main" id="{9A89365D-8F48-41F6-BEC8-E5D444AF1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433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Design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58" name="Line 15">
              <a:extLst>
                <a:ext uri="{FF2B5EF4-FFF2-40B4-BE49-F238E27FC236}">
                  <a16:creationId xmlns:a16="http://schemas.microsoft.com/office/drawing/2014/main" id="{F068F012-480D-4F1A-9317-93DB9CE51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3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9" name="Group 65">
              <a:extLst>
                <a:ext uri="{FF2B5EF4-FFF2-40B4-BE49-F238E27FC236}">
                  <a16:creationId xmlns:a16="http://schemas.microsoft.com/office/drawing/2014/main" id="{891ACB9C-337A-4005-9456-B9BB34121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434"/>
              <a:ext cx="453" cy="1134"/>
              <a:chOff x="4332" y="1434"/>
              <a:chExt cx="453" cy="1134"/>
            </a:xfrm>
          </p:grpSpPr>
          <p:sp>
            <p:nvSpPr>
              <p:cNvPr id="5160" name="Line 37">
                <a:extLst>
                  <a:ext uri="{FF2B5EF4-FFF2-40B4-BE49-F238E27FC236}">
                    <a16:creationId xmlns:a16="http://schemas.microsoft.com/office/drawing/2014/main" id="{CB3D6CB1-9EC9-4C16-886B-78E4A6E11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13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1" name="Line 38">
                <a:extLst>
                  <a:ext uri="{FF2B5EF4-FFF2-40B4-BE49-F238E27FC236}">
                    <a16:creationId xmlns:a16="http://schemas.microsoft.com/office/drawing/2014/main" id="{D13BBC49-AC59-4218-B68A-724BB365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434"/>
                <a:ext cx="453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Group 68">
            <a:extLst>
              <a:ext uri="{FF2B5EF4-FFF2-40B4-BE49-F238E27FC236}">
                <a16:creationId xmlns:a16="http://schemas.microsoft.com/office/drawing/2014/main" id="{9FF7D659-4A85-486B-9B6C-F33738ACF212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573213"/>
            <a:ext cx="2160587" cy="3673475"/>
            <a:chOff x="3787" y="1389"/>
            <a:chExt cx="1361" cy="2314"/>
          </a:xfrm>
        </p:grpSpPr>
        <p:sp>
          <p:nvSpPr>
            <p:cNvPr id="5152" name="Rectangle 12">
              <a:extLst>
                <a:ext uri="{FF2B5EF4-FFF2-40B4-BE49-F238E27FC236}">
                  <a16:creationId xmlns:a16="http://schemas.microsoft.com/office/drawing/2014/main" id="{95D7D62E-5F85-4F25-83CE-F414529F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40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System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i="0">
                  <a:solidFill>
                    <a:schemeClr val="tx1"/>
                  </a:solidFill>
                  <a:latin typeface="굴림" panose="020B0600000101010101" pitchFamily="50" charset="-127"/>
                </a:rPr>
                <a:t>Implementation</a:t>
              </a:r>
            </a:p>
          </p:txBody>
        </p:sp>
        <p:sp>
          <p:nvSpPr>
            <p:cNvPr id="5153" name="Line 17">
              <a:extLst>
                <a:ext uri="{FF2B5EF4-FFF2-40B4-BE49-F238E27FC236}">
                  <a16:creationId xmlns:a16="http://schemas.microsoft.com/office/drawing/2014/main" id="{66F68374-D8B3-4EC5-8F76-95C2AA81C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2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4" name="Group 47">
              <a:extLst>
                <a:ext uri="{FF2B5EF4-FFF2-40B4-BE49-F238E27FC236}">
                  <a16:creationId xmlns:a16="http://schemas.microsoft.com/office/drawing/2014/main" id="{08CB41E7-01E1-4AB1-9CBB-4A6240BB5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3" y="1389"/>
              <a:ext cx="635" cy="2177"/>
              <a:chOff x="4513" y="1344"/>
              <a:chExt cx="635" cy="2177"/>
            </a:xfrm>
          </p:grpSpPr>
          <p:sp>
            <p:nvSpPr>
              <p:cNvPr id="5155" name="Line 45">
                <a:extLst>
                  <a:ext uri="{FF2B5EF4-FFF2-40B4-BE49-F238E27FC236}">
                    <a16:creationId xmlns:a16="http://schemas.microsoft.com/office/drawing/2014/main" id="{9CC194E3-5F11-4245-9A0C-E077194A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478"/>
                <a:ext cx="499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" name="Line 46">
                <a:extLst>
                  <a:ext uri="{FF2B5EF4-FFF2-40B4-BE49-F238E27FC236}">
                    <a16:creationId xmlns:a16="http://schemas.microsoft.com/office/drawing/2014/main" id="{B83029A9-E8FD-495F-B1CF-FACBEB6C8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344"/>
                <a:ext cx="635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Group 71">
            <a:extLst>
              <a:ext uri="{FF2B5EF4-FFF2-40B4-BE49-F238E27FC236}">
                <a16:creationId xmlns:a16="http://schemas.microsoft.com/office/drawing/2014/main" id="{679A6825-F8AB-405C-8E0D-0B9CB575938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884738"/>
            <a:ext cx="1727200" cy="1082675"/>
            <a:chOff x="3560" y="3475"/>
            <a:chExt cx="1088" cy="682"/>
          </a:xfrm>
        </p:grpSpPr>
        <p:grpSp>
          <p:nvGrpSpPr>
            <p:cNvPr id="5145" name="Group 69">
              <a:extLst>
                <a:ext uri="{FF2B5EF4-FFF2-40B4-BE49-F238E27FC236}">
                  <a16:creationId xmlns:a16="http://schemas.microsoft.com/office/drawing/2014/main" id="{6632770B-6708-427C-A8CA-7DBDD5749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3703"/>
              <a:ext cx="861" cy="454"/>
              <a:chOff x="3787" y="3703"/>
              <a:chExt cx="861" cy="454"/>
            </a:xfrm>
          </p:grpSpPr>
          <p:sp>
            <p:nvSpPr>
              <p:cNvPr id="5150" name="Rectangle 13">
                <a:extLst>
                  <a:ext uri="{FF2B5EF4-FFF2-40B4-BE49-F238E27FC236}">
                    <a16:creationId xmlns:a16="http://schemas.microsoft.com/office/drawing/2014/main" id="{D8C87308-9F0A-422E-A1FE-974E15DD5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794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Testing</a:t>
                </a:r>
              </a:p>
            </p:txBody>
          </p:sp>
          <p:sp>
            <p:nvSpPr>
              <p:cNvPr id="5151" name="Line 18">
                <a:extLst>
                  <a:ext uri="{FF2B5EF4-FFF2-40B4-BE49-F238E27FC236}">
                    <a16:creationId xmlns:a16="http://schemas.microsoft.com/office/drawing/2014/main" id="{46A229DE-5B15-487C-A3D2-E38816A22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70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46" name="Group 48">
              <a:extLst>
                <a:ext uri="{FF2B5EF4-FFF2-40B4-BE49-F238E27FC236}">
                  <a16:creationId xmlns:a16="http://schemas.microsoft.com/office/drawing/2014/main" id="{A8F83821-ED1F-4896-9410-3BD53C94575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3475"/>
              <a:ext cx="227" cy="454"/>
              <a:chOff x="4649" y="1979"/>
              <a:chExt cx="227" cy="499"/>
            </a:xfrm>
          </p:grpSpPr>
          <p:sp>
            <p:nvSpPr>
              <p:cNvPr id="5147" name="Line 49">
                <a:extLst>
                  <a:ext uri="{FF2B5EF4-FFF2-40B4-BE49-F238E27FC236}">
                    <a16:creationId xmlns:a16="http://schemas.microsoft.com/office/drawing/2014/main" id="{9F406E63-D78D-4219-94B3-293DCAB59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" name="Line 50">
                <a:extLst>
                  <a:ext uri="{FF2B5EF4-FFF2-40B4-BE49-F238E27FC236}">
                    <a16:creationId xmlns:a16="http://schemas.microsoft.com/office/drawing/2014/main" id="{1AADC79C-BD63-4D14-9188-735AD4AFE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" name="Line 51">
                <a:extLst>
                  <a:ext uri="{FF2B5EF4-FFF2-40B4-BE49-F238E27FC236}">
                    <a16:creationId xmlns:a16="http://schemas.microsoft.com/office/drawing/2014/main" id="{49058BA3-A49B-4FC6-A289-28CC39E5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73">
            <a:extLst>
              <a:ext uri="{FF2B5EF4-FFF2-40B4-BE49-F238E27FC236}">
                <a16:creationId xmlns:a16="http://schemas.microsoft.com/office/drawing/2014/main" id="{838676D6-0239-4BFA-B081-3D10E4886383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725738"/>
            <a:ext cx="935038" cy="3170237"/>
            <a:chOff x="3198" y="2115"/>
            <a:chExt cx="589" cy="1997"/>
          </a:xfrm>
        </p:grpSpPr>
        <p:grpSp>
          <p:nvGrpSpPr>
            <p:cNvPr id="5132" name="Group 52">
              <a:extLst>
                <a:ext uri="{FF2B5EF4-FFF2-40B4-BE49-F238E27FC236}">
                  <a16:creationId xmlns:a16="http://schemas.microsoft.com/office/drawing/2014/main" id="{DC7C9A6E-412B-4A21-9EB3-5DC500E160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70" y="2205"/>
              <a:ext cx="317" cy="953"/>
              <a:chOff x="4649" y="1979"/>
              <a:chExt cx="227" cy="499"/>
            </a:xfrm>
          </p:grpSpPr>
          <p:sp>
            <p:nvSpPr>
              <p:cNvPr id="5142" name="Line 53">
                <a:extLst>
                  <a:ext uri="{FF2B5EF4-FFF2-40B4-BE49-F238E27FC236}">
                    <a16:creationId xmlns:a16="http://schemas.microsoft.com/office/drawing/2014/main" id="{CD1C3ECC-5822-4788-8ACF-2E63A33E6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Line 54">
                <a:extLst>
                  <a:ext uri="{FF2B5EF4-FFF2-40B4-BE49-F238E27FC236}">
                    <a16:creationId xmlns:a16="http://schemas.microsoft.com/office/drawing/2014/main" id="{B8ADE857-454A-4D21-8222-B9BF84F0A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" name="Line 55">
                <a:extLst>
                  <a:ext uri="{FF2B5EF4-FFF2-40B4-BE49-F238E27FC236}">
                    <a16:creationId xmlns:a16="http://schemas.microsoft.com/office/drawing/2014/main" id="{540D2447-560B-44D3-80FF-AECC7E2D0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33" name="Group 72">
              <a:extLst>
                <a:ext uri="{FF2B5EF4-FFF2-40B4-BE49-F238E27FC236}">
                  <a16:creationId xmlns:a16="http://schemas.microsoft.com/office/drawing/2014/main" id="{96526EAC-4EC1-47EB-ACF5-849098918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2115"/>
              <a:ext cx="589" cy="1997"/>
              <a:chOff x="3198" y="2115"/>
              <a:chExt cx="589" cy="1997"/>
            </a:xfrm>
          </p:grpSpPr>
          <p:grpSp>
            <p:nvGrpSpPr>
              <p:cNvPr id="5134" name="Group 56">
                <a:extLst>
                  <a:ext uri="{FF2B5EF4-FFF2-40B4-BE49-F238E27FC236}">
                    <a16:creationId xmlns:a16="http://schemas.microsoft.com/office/drawing/2014/main" id="{00940595-872F-4C51-8B58-F64CB697F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379" y="2704"/>
                <a:ext cx="408" cy="1316"/>
                <a:chOff x="4649" y="1979"/>
                <a:chExt cx="227" cy="499"/>
              </a:xfrm>
            </p:grpSpPr>
            <p:sp>
              <p:nvSpPr>
                <p:cNvPr id="5139" name="Line 57">
                  <a:extLst>
                    <a:ext uri="{FF2B5EF4-FFF2-40B4-BE49-F238E27FC236}">
                      <a16:creationId xmlns:a16="http://schemas.microsoft.com/office/drawing/2014/main" id="{76C84B0B-63E2-4C51-A13A-87348B9E1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0" name="Line 58">
                  <a:extLst>
                    <a:ext uri="{FF2B5EF4-FFF2-40B4-BE49-F238E27FC236}">
                      <a16:creationId xmlns:a16="http://schemas.microsoft.com/office/drawing/2014/main" id="{702FE7F0-058B-40EA-B318-23B5F6EA5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1" name="Line 59">
                  <a:extLst>
                    <a:ext uri="{FF2B5EF4-FFF2-40B4-BE49-F238E27FC236}">
                      <a16:creationId xmlns:a16="http://schemas.microsoft.com/office/drawing/2014/main" id="{183D688C-8B0D-40D6-9859-4C00CA154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35" name="Group 60">
                <a:extLst>
                  <a:ext uri="{FF2B5EF4-FFF2-40B4-BE49-F238E27FC236}">
                    <a16:creationId xmlns:a16="http://schemas.microsoft.com/office/drawing/2014/main" id="{45A82AAB-D79A-4764-A893-ECF8D10FF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198" y="2115"/>
                <a:ext cx="589" cy="1997"/>
                <a:chOff x="4649" y="1979"/>
                <a:chExt cx="227" cy="499"/>
              </a:xfrm>
            </p:grpSpPr>
            <p:sp>
              <p:nvSpPr>
                <p:cNvPr id="5136" name="Line 61">
                  <a:extLst>
                    <a:ext uri="{FF2B5EF4-FFF2-40B4-BE49-F238E27FC236}">
                      <a16:creationId xmlns:a16="http://schemas.microsoft.com/office/drawing/2014/main" id="{7B6ABB73-3FEC-40C3-AEC7-5EFC5454C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7" name="Line 62">
                  <a:extLst>
                    <a:ext uri="{FF2B5EF4-FFF2-40B4-BE49-F238E27FC236}">
                      <a16:creationId xmlns:a16="http://schemas.microsoft.com/office/drawing/2014/main" id="{B1A6120A-CE40-4448-87B8-8CD27554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8" name="Line 63">
                  <a:extLst>
                    <a:ext uri="{FF2B5EF4-FFF2-40B4-BE49-F238E27FC236}">
                      <a16:creationId xmlns:a16="http://schemas.microsoft.com/office/drawing/2014/main" id="{DB511BC3-18D6-49FA-BBE7-61F3C17D5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pic>
        <p:nvPicPr>
          <p:cNvPr id="6147" name="Picture 11" descr="rw">
            <a:extLst>
              <a:ext uri="{FF2B5EF4-FFF2-40B4-BE49-F238E27FC236}">
                <a16:creationId xmlns:a16="http://schemas.microsoft.com/office/drawing/2014/main" id="{97474E95-72CF-4B90-B678-F3E9AC9B8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412875"/>
            <a:ext cx="4824413" cy="2654300"/>
          </a:xfrm>
          <a:noFill/>
        </p:spPr>
      </p:pic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149" name="Rectangle 14">
            <a:extLst>
              <a:ext uri="{FF2B5EF4-FFF2-40B4-BE49-F238E27FC236}">
                <a16:creationId xmlns:a16="http://schemas.microsoft.com/office/drawing/2014/main" id="{0C6CD6BC-389A-45E7-9548-09231F74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149725"/>
            <a:ext cx="697071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System requirement</a:t>
            </a:r>
          </a:p>
          <a:p>
            <a:pPr lvl="1" eaLnBrk="1" hangingPunct="1"/>
            <a:r>
              <a:rPr lang="en-US" altLang="ko-KR" i="0"/>
              <a:t>Concurrency (CON)</a:t>
            </a:r>
          </a:p>
          <a:p>
            <a:pPr lvl="1" eaLnBrk="1" hangingPunct="1"/>
            <a:r>
              <a:rPr lang="en-US" altLang="ko-KR" i="0"/>
              <a:t>Exclusive writing (EW)</a:t>
            </a:r>
          </a:p>
          <a:p>
            <a:pPr lvl="1" eaLnBrk="1" hangingPunct="1"/>
            <a:r>
              <a:rPr lang="en-US" altLang="ko-KR" i="0"/>
              <a:t>High priority of writer (HPW)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9F285-DA2E-44CB-9D5A-6ADBDA8A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497"/>
            <a:ext cx="9143999" cy="5184775"/>
          </a:xfrm>
        </p:spPr>
        <p:txBody>
          <a:bodyPr/>
          <a:lstStyle/>
          <a:p>
            <a:r>
              <a:rPr lang="en-US" altLang="ko-KR" dirty="0"/>
              <a:t>2 versions of HPW</a:t>
            </a:r>
          </a:p>
          <a:p>
            <a:pPr lvl="1"/>
            <a:r>
              <a:rPr lang="en-US" altLang="ko-KR" dirty="0"/>
              <a:t>HPW#1</a:t>
            </a:r>
          </a:p>
          <a:p>
            <a:pPr lvl="2"/>
            <a:r>
              <a:rPr lang="en-US" altLang="ko-KR"/>
              <a:t>While no reader is reading the common data area (CDA),  if </a:t>
            </a:r>
            <a:r>
              <a:rPr lang="en-US" altLang="ko-KR" dirty="0"/>
              <a:t>a writer has tried to </a:t>
            </a:r>
            <a:r>
              <a:rPr lang="en-US" altLang="ko-KR"/>
              <a:t>write to CDA </a:t>
            </a:r>
            <a:r>
              <a:rPr lang="en-US" altLang="ko-KR" dirty="0"/>
              <a:t>at the time instance T, </a:t>
            </a:r>
            <a:br>
              <a:rPr lang="en-US" altLang="ko-KR" dirty="0"/>
            </a:br>
            <a:r>
              <a:rPr lang="en-US" altLang="ko-KR" dirty="0"/>
              <a:t>no reader </a:t>
            </a:r>
            <a:r>
              <a:rPr lang="en-US" altLang="ko-KR"/>
              <a:t>should read </a:t>
            </a:r>
            <a:r>
              <a:rPr lang="en-US" altLang="ko-KR" dirty="0"/>
              <a:t>CDA after </a:t>
            </a:r>
            <a:r>
              <a:rPr lang="en-US" altLang="ko-KR"/>
              <a:t>T </a:t>
            </a:r>
            <a:br>
              <a:rPr lang="en-US" altLang="ko-KR"/>
            </a:br>
            <a:r>
              <a:rPr lang="en-US" altLang="ko-KR"/>
              <a:t>until </a:t>
            </a:r>
            <a:r>
              <a:rPr lang="en-US" altLang="ko-KR" dirty="0"/>
              <a:t>the writer completes writing.</a:t>
            </a:r>
          </a:p>
          <a:p>
            <a:pPr lvl="1"/>
            <a:r>
              <a:rPr lang="en-US" altLang="ko-KR" dirty="0"/>
              <a:t>HPW#2</a:t>
            </a:r>
          </a:p>
          <a:p>
            <a:pPr lvl="2"/>
            <a:r>
              <a:rPr lang="en-US" altLang="ko-KR"/>
              <a:t>While no reader is reading CDA, </a:t>
            </a:r>
            <a:br>
              <a:rPr lang="en-US" altLang="ko-KR"/>
            </a:br>
            <a:r>
              <a:rPr lang="en-US" altLang="ko-KR"/>
              <a:t>if </a:t>
            </a:r>
            <a:r>
              <a:rPr lang="en-US" altLang="ko-KR" dirty="0"/>
              <a:t>a writer has tried to </a:t>
            </a:r>
            <a:r>
              <a:rPr lang="en-US" altLang="ko-KR"/>
              <a:t>write to </a:t>
            </a:r>
            <a:r>
              <a:rPr lang="en-US" altLang="ko-KR" dirty="0"/>
              <a:t>CDA at the time instance </a:t>
            </a:r>
            <a:r>
              <a:rPr lang="en-US" altLang="ko-KR"/>
              <a:t>T </a:t>
            </a:r>
            <a:br>
              <a:rPr lang="en-US" altLang="ko-KR"/>
            </a:br>
            <a:r>
              <a:rPr lang="en-US" altLang="ko-KR" u="sng"/>
              <a:t>and no </a:t>
            </a:r>
            <a:r>
              <a:rPr lang="en-US" altLang="ko-KR" u="sng" dirty="0"/>
              <a:t>reader is waiting to read CDA before T, </a:t>
            </a:r>
            <a:br>
              <a:rPr lang="en-US" altLang="ko-KR" u="sng" dirty="0"/>
            </a:br>
            <a:r>
              <a:rPr lang="en-US" altLang="ko-KR" dirty="0"/>
              <a:t>no reader </a:t>
            </a:r>
            <a:r>
              <a:rPr lang="en-US" altLang="ko-KR"/>
              <a:t>should read CDA after T </a:t>
            </a:r>
            <a:br>
              <a:rPr lang="en-US" altLang="ko-KR"/>
            </a:br>
            <a:r>
              <a:rPr lang="en-US" altLang="ko-KR"/>
              <a:t>until </a:t>
            </a:r>
            <a:r>
              <a:rPr lang="en-US" altLang="ko-KR" dirty="0"/>
              <a:t>the writer completes </a:t>
            </a:r>
            <a:r>
              <a:rPr lang="en-US" altLang="ko-KR"/>
              <a:t>writing.</a:t>
            </a:r>
            <a:br>
              <a:rPr lang="en-US" altLang="ko-KR"/>
            </a:br>
            <a:r>
              <a:rPr lang="en-US" altLang="ko-KR"/>
              <a:t>(i.e., respecting first-come-first-serve)</a:t>
            </a:r>
          </a:p>
        </p:txBody>
      </p:sp>
    </p:spTree>
    <p:extLst>
      <p:ext uri="{BB962C8B-B14F-4D97-AF65-F5344CB8AC3E}">
        <p14:creationId xmlns:p14="http://schemas.microsoft.com/office/powerpoint/2010/main" val="182146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0907DA08-9222-42D7-8BB0-C2342C7D1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Formal Requirement Specification</a:t>
            </a:r>
          </a:p>
        </p:txBody>
      </p:sp>
      <p:sp>
        <p:nvSpPr>
          <p:cNvPr id="8195" name="슬라이드 번호 개체 틀 3">
            <a:extLst>
              <a:ext uri="{FF2B5EF4-FFF2-40B4-BE49-F238E27FC236}">
                <a16:creationId xmlns:a16="http://schemas.microsoft.com/office/drawing/2014/main" id="{2F46DFF9-BBEA-45B2-8D4A-35D86495F8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990F0-BB6F-4C1F-B723-EA067185672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E167A9DD-C2AA-407A-B11F-EB93FD48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63468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1 writer and 2 readers system</a:t>
            </a:r>
          </a:p>
          <a:p>
            <a:pPr lvl="1" eaLnBrk="1" hangingPunct="1"/>
            <a:r>
              <a:rPr lang="en-US" altLang="ko-KR" i="0"/>
              <a:t>Execution tree</a:t>
            </a:r>
          </a:p>
          <a:p>
            <a:pPr lvl="1" eaLnBrk="1" hangingPunct="1"/>
            <a:r>
              <a:rPr lang="en-US" altLang="ko-KR" i="0"/>
              <a:t>RW system has 9 events</a:t>
            </a:r>
          </a:p>
          <a:p>
            <a:pPr lvl="2" eaLnBrk="1" hangingPunct="1"/>
            <a:r>
              <a:rPr lang="en-US" altLang="ko-KR" i="0"/>
              <a:t>{ir1,rs1,re1,ir2,rs2,re2,ww,ws,we}</a:t>
            </a:r>
          </a:p>
          <a:p>
            <a:pPr lvl="1" eaLnBrk="1" hangingPunct="1"/>
            <a:r>
              <a:rPr lang="en-US" altLang="ko-KR" i="0"/>
              <a:t>A state s = (n</a:t>
            </a:r>
            <a:r>
              <a:rPr lang="en-US" altLang="ko-KR" i="0" baseline="-25000"/>
              <a:t>ir1</a:t>
            </a:r>
            <a:r>
              <a:rPr lang="en-US" altLang="ko-KR" i="0"/>
              <a:t>,n</a:t>
            </a:r>
            <a:r>
              <a:rPr lang="en-US" altLang="ko-KR" i="0" baseline="-25000"/>
              <a:t>rs1</a:t>
            </a:r>
            <a:r>
              <a:rPr lang="en-US" altLang="ko-KR" i="0"/>
              <a:t>,n</a:t>
            </a:r>
            <a:r>
              <a:rPr lang="en-US" altLang="ko-KR" i="0" baseline="-25000"/>
              <a:t>ir2</a:t>
            </a:r>
            <a:r>
              <a:rPr lang="en-US" altLang="ko-KR" i="0"/>
              <a:t>,n</a:t>
            </a:r>
            <a:r>
              <a:rPr lang="en-US" altLang="ko-KR" i="0" baseline="-25000"/>
              <a:t>rs2</a:t>
            </a:r>
            <a:r>
              <a:rPr lang="en-US" altLang="ko-KR" i="0"/>
              <a:t>,n</a:t>
            </a:r>
            <a:r>
              <a:rPr lang="en-US" altLang="ko-KR" i="0" baseline="-25000"/>
              <a:t>ww</a:t>
            </a:r>
            <a:r>
              <a:rPr lang="en-US" altLang="ko-KR" i="0"/>
              <a:t>,n</a:t>
            </a:r>
            <a:r>
              <a:rPr lang="en-US" altLang="ko-KR" i="0" baseline="-25000"/>
              <a:t>ws</a:t>
            </a:r>
            <a:r>
              <a:rPr lang="en-US" altLang="ko-KR" i="0"/>
              <a:t>)</a:t>
            </a:r>
          </a:p>
          <a:p>
            <a:pPr lvl="2" eaLnBrk="1" hangingPunct="1"/>
            <a:r>
              <a:rPr lang="en-US" altLang="ko-KR" i="0"/>
              <a:t>s0 = (0,0,0,0,0,0)</a:t>
            </a:r>
          </a:p>
          <a:p>
            <a:pPr lvl="2" eaLnBrk="1" hangingPunct="1"/>
            <a:r>
              <a:rPr lang="en-US" altLang="ko-KR" i="0"/>
              <a:t>s1 = (0,0,0,0,1,0)</a:t>
            </a:r>
          </a:p>
          <a:p>
            <a:pPr lvl="2" eaLnBrk="1" hangingPunct="1"/>
            <a:r>
              <a:rPr lang="en-US" altLang="ko-KR" i="0"/>
              <a:t>s11=(1,0,0,0,1,0)</a:t>
            </a:r>
          </a:p>
          <a:p>
            <a:pPr lvl="2" eaLnBrk="1" hangingPunct="1"/>
            <a:r>
              <a:rPr lang="en-US" altLang="ko-KR" i="0"/>
              <a:t>s12= (0,0,0,0,0,1)</a:t>
            </a:r>
          </a:p>
          <a:p>
            <a:pPr lvl="2" eaLnBrk="1" hangingPunct="1">
              <a:buFontTx/>
              <a:buNone/>
            </a:pPr>
            <a:r>
              <a:rPr lang="en-US" altLang="ko-KR" i="0"/>
              <a:t>	</a:t>
            </a:r>
          </a:p>
          <a:p>
            <a:pPr lvl="1" eaLnBrk="1" hangingPunct="1"/>
            <a:endParaRPr lang="en-US" altLang="ko-KR" i="0"/>
          </a:p>
        </p:txBody>
      </p:sp>
      <p:sp>
        <p:nvSpPr>
          <p:cNvPr id="8197" name="Oval 9">
            <a:extLst>
              <a:ext uri="{FF2B5EF4-FFF2-40B4-BE49-F238E27FC236}">
                <a16:creationId xmlns:a16="http://schemas.microsoft.com/office/drawing/2014/main" id="{F6798591-C3D0-4A02-B558-00E72E1F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233613"/>
            <a:ext cx="50323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s0</a:t>
            </a:r>
          </a:p>
        </p:txBody>
      </p:sp>
      <p:sp>
        <p:nvSpPr>
          <p:cNvPr id="8198" name="Oval 10">
            <a:extLst>
              <a:ext uri="{FF2B5EF4-FFF2-40B4-BE49-F238E27FC236}">
                <a16:creationId xmlns:a16="http://schemas.microsoft.com/office/drawing/2014/main" id="{EA9FDF8A-C23A-4356-89B9-3702AEFB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952750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</a:t>
            </a:r>
          </a:p>
        </p:txBody>
      </p:sp>
      <p:sp>
        <p:nvSpPr>
          <p:cNvPr id="8199" name="Oval 11">
            <a:extLst>
              <a:ext uri="{FF2B5EF4-FFF2-40B4-BE49-F238E27FC236}">
                <a16:creationId xmlns:a16="http://schemas.microsoft.com/office/drawing/2014/main" id="{0AE8FE7F-304C-4960-BEAD-5DFE2830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3673475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s11</a:t>
            </a:r>
          </a:p>
        </p:txBody>
      </p:sp>
      <p:sp>
        <p:nvSpPr>
          <p:cNvPr id="8200" name="Oval 12">
            <a:extLst>
              <a:ext uri="{FF2B5EF4-FFF2-40B4-BE49-F238E27FC236}">
                <a16:creationId xmlns:a16="http://schemas.microsoft.com/office/drawing/2014/main" id="{E8D96629-45A8-4120-A62C-9713CB68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36734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s12</a:t>
            </a:r>
          </a:p>
        </p:txBody>
      </p:sp>
      <p:sp>
        <p:nvSpPr>
          <p:cNvPr id="8201" name="Oval 13">
            <a:extLst>
              <a:ext uri="{FF2B5EF4-FFF2-40B4-BE49-F238E27FC236}">
                <a16:creationId xmlns:a16="http://schemas.microsoft.com/office/drawing/2014/main" id="{F5EB278B-B4A5-49E7-9D20-AE75D8F4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673475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s13</a:t>
            </a:r>
          </a:p>
        </p:txBody>
      </p:sp>
      <p:sp>
        <p:nvSpPr>
          <p:cNvPr id="8202" name="Line 15">
            <a:extLst>
              <a:ext uri="{FF2B5EF4-FFF2-40B4-BE49-F238E27FC236}">
                <a16:creationId xmlns:a16="http://schemas.microsoft.com/office/drawing/2014/main" id="{AE004423-A7EB-4458-84F2-D094F6167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2736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3" name="Line 16">
            <a:extLst>
              <a:ext uri="{FF2B5EF4-FFF2-40B4-BE49-F238E27FC236}">
                <a16:creationId xmlns:a16="http://schemas.microsoft.com/office/drawing/2014/main" id="{C4D2AE62-A590-4FC7-A39E-3B5A5F79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3457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4" name="Line 17">
            <a:extLst>
              <a:ext uri="{FF2B5EF4-FFF2-40B4-BE49-F238E27FC236}">
                <a16:creationId xmlns:a16="http://schemas.microsoft.com/office/drawing/2014/main" id="{11B5982D-D745-4D2B-9E97-FF9070CAD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3313113"/>
            <a:ext cx="4333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5" name="Line 18">
            <a:extLst>
              <a:ext uri="{FF2B5EF4-FFF2-40B4-BE49-F238E27FC236}">
                <a16:creationId xmlns:a16="http://schemas.microsoft.com/office/drawing/2014/main" id="{82885BA9-062F-452E-9A06-01FD1B52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6075" y="32416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6" name="Line 19">
            <a:extLst>
              <a:ext uri="{FF2B5EF4-FFF2-40B4-BE49-F238E27FC236}">
                <a16:creationId xmlns:a16="http://schemas.microsoft.com/office/drawing/2014/main" id="{9D3ACB7B-0F3A-4C6F-A3AA-8EA3435FA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6575" y="252095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7" name="Line 20">
            <a:extLst>
              <a:ext uri="{FF2B5EF4-FFF2-40B4-BE49-F238E27FC236}">
                <a16:creationId xmlns:a16="http://schemas.microsoft.com/office/drawing/2014/main" id="{178D5A2A-7391-4AC6-9352-E2813341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8" y="2520950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8" name="Line 21">
            <a:extLst>
              <a:ext uri="{FF2B5EF4-FFF2-40B4-BE49-F238E27FC236}">
                <a16:creationId xmlns:a16="http://schemas.microsoft.com/office/drawing/2014/main" id="{A1EA1652-EBA1-4D53-9655-561FEBADE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18732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9" name="Rectangle 22">
            <a:extLst>
              <a:ext uri="{FF2B5EF4-FFF2-40B4-BE49-F238E27FC236}">
                <a16:creationId xmlns:a16="http://schemas.microsoft.com/office/drawing/2014/main" id="{2A8B4A0E-7A44-4156-93AF-EAE880AA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24495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0" name="Rectangle 23">
            <a:extLst>
              <a:ext uri="{FF2B5EF4-FFF2-40B4-BE49-F238E27FC236}">
                <a16:creationId xmlns:a16="http://schemas.microsoft.com/office/drawing/2014/main" id="{7B634E97-0486-4351-BB0F-023D3016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8" y="25939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1" name="Rectangle 24">
            <a:extLst>
              <a:ext uri="{FF2B5EF4-FFF2-40B4-BE49-F238E27FC236}">
                <a16:creationId xmlns:a16="http://schemas.microsoft.com/office/drawing/2014/main" id="{D0B3D580-3FFE-4807-B1B0-F3090396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2593975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ww</a:t>
            </a:r>
          </a:p>
        </p:txBody>
      </p:sp>
      <p:sp>
        <p:nvSpPr>
          <p:cNvPr id="8212" name="Rectangle 25">
            <a:extLst>
              <a:ext uri="{FF2B5EF4-FFF2-40B4-BE49-F238E27FC236}">
                <a16:creationId xmlns:a16="http://schemas.microsoft.com/office/drawing/2014/main" id="{22A4C5FE-7180-4451-ACFF-6894A570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0972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3" name="Rectangle 26">
            <a:extLst>
              <a:ext uri="{FF2B5EF4-FFF2-40B4-BE49-F238E27FC236}">
                <a16:creationId xmlns:a16="http://schemas.microsoft.com/office/drawing/2014/main" id="{A436FF6E-1578-4172-991D-B5456079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32416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4" name="Rectangle 27">
            <a:extLst>
              <a:ext uri="{FF2B5EF4-FFF2-40B4-BE49-F238E27FC236}">
                <a16:creationId xmlns:a16="http://schemas.microsoft.com/office/drawing/2014/main" id="{84BB0B97-5515-4B3F-B428-05A56BDE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33845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ws</a:t>
            </a:r>
          </a:p>
        </p:txBody>
      </p:sp>
      <p:sp>
        <p:nvSpPr>
          <p:cNvPr id="8215" name="Line 29">
            <a:extLst>
              <a:ext uri="{FF2B5EF4-FFF2-40B4-BE49-F238E27FC236}">
                <a16:creationId xmlns:a16="http://schemas.microsoft.com/office/drawing/2014/main" id="{9D64C6E4-5354-454A-B4A0-EA2443E06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4321175"/>
            <a:ext cx="0" cy="935038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6E2257-DDAB-49A6-9B80-BF204A08A7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Valid execution paths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9220" name="슬라이드 번호 개체 틀 5">
            <a:extLst>
              <a:ext uri="{FF2B5EF4-FFF2-40B4-BE49-F238E27FC236}">
                <a16:creationId xmlns:a16="http://schemas.microsoft.com/office/drawing/2014/main" id="{F10A5A5B-447F-4052-B329-B1FA621AF7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D8A4D-3B38-4ECB-AFE2-F18397BA460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pic>
        <p:nvPicPr>
          <p:cNvPr id="9221" name="그림 3">
            <a:extLst>
              <a:ext uri="{FF2B5EF4-FFF2-40B4-BE49-F238E27FC236}">
                <a16:creationId xmlns:a16="http://schemas.microsoft.com/office/drawing/2014/main" id="{BFE7083B-E407-4775-ABCB-8986B882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96975"/>
            <a:ext cx="43338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그림 4">
            <a:extLst>
              <a:ext uri="{FF2B5EF4-FFF2-40B4-BE49-F238E27FC236}">
                <a16:creationId xmlns:a16="http://schemas.microsoft.com/office/drawing/2014/main" id="{A7CB1A17-F9A0-44DC-810C-50EF1589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1196975"/>
            <a:ext cx="42862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An execution path </a:t>
            </a:r>
            <a:r>
              <a:rPr lang="el-GR" altLang="ko-KR" sz="2400" dirty="0"/>
              <a:t>σ</a:t>
            </a:r>
            <a:r>
              <a:rPr lang="en-US" altLang="ko-KR" sz="2400"/>
              <a:t>= s</a:t>
            </a:r>
            <a:r>
              <a:rPr lang="en-US" altLang="ko-KR" sz="2400" baseline="-25000"/>
              <a:t>0</a:t>
            </a:r>
            <a:r>
              <a:rPr lang="en-US" altLang="ko-KR" sz="2400"/>
              <a:t>.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1 </a:t>
            </a:r>
            <a:r>
              <a:rPr lang="en-US" altLang="ko-KR" sz="2400" dirty="0"/>
              <a:t>…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n</a:t>
            </a:r>
            <a:endParaRPr lang="en-US" altLang="ko-KR" sz="2400" baseline="-25000" dirty="0"/>
          </a:p>
          <a:p>
            <a:pPr lvl="2" eaLnBrk="1" hangingPunct="1">
              <a:lnSpc>
                <a:spcPct val="90000"/>
              </a:lnSpc>
            </a:pP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denotes the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 state of </a:t>
            </a:r>
            <a:r>
              <a:rPr lang="el-GR" altLang="ko-KR" sz="2000" dirty="0"/>
              <a:t>σ</a:t>
            </a:r>
            <a:endParaRPr lang="en-US" altLang="ko-KR" sz="2000" baseline="-25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Definition of a state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s0</a:t>
            </a:r>
            <a:r>
              <a:rPr lang="en-US" altLang="ko-KR" sz="2000"/>
              <a:t>) </a:t>
            </a:r>
            <a:r>
              <a:rPr lang="en-US" altLang="ko-KR" sz="2000" dirty="0"/>
              <a:t>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#ir1(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) = # of ir1 in a trace l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....l</a:t>
            </a:r>
            <a:r>
              <a:rPr lang="en-US" altLang="ko-KR" sz="2000" baseline="-25000" dirty="0"/>
              <a:t>i-1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s.t.</a:t>
            </a:r>
            <a:r>
              <a:rPr lang="en-US" altLang="ko-KR" sz="2000" dirty="0"/>
              <a:t> 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–l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-&gt; 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si+1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ir1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 = #ir1(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 -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rs1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=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- #re1(</a:t>
            </a:r>
            <a:r>
              <a:rPr lang="el-GR" altLang="ko-KR" sz="2000" dirty="0"/>
              <a:t>σ</a:t>
            </a:r>
            <a:r>
              <a:rPr lang="en-US" altLang="ko-KR" sz="2000" baseline="-25000"/>
              <a:t>s </a:t>
            </a:r>
            <a:r>
              <a:rPr lang="en-US" altLang="ko-KR" sz="2000"/>
              <a:t>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n</a:t>
            </a:r>
            <a:r>
              <a:rPr lang="en-US" altLang="ko-KR" sz="2000" baseline="-25000"/>
              <a:t>ir2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rs2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ww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ws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 are defined similarly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Correct Event Ordering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  <a:endParaRPr lang="en-US" altLang="ko-KR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Exclusive Writing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)=1 -&gt;(n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graphicFrame>
        <p:nvGraphicFramePr>
          <p:cNvPr id="10244" name="Object 13">
            <a:extLst>
              <a:ext uri="{FF2B5EF4-FFF2-40B4-BE49-F238E27FC236}">
                <a16:creationId xmlns:a16="http://schemas.microsoft.com/office/drawing/2014/main" id="{6E383284-C834-41C0-86A0-5D254C10FEC6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89240465"/>
              </p:ext>
            </p:extLst>
          </p:nvPr>
        </p:nvGraphicFramePr>
        <p:xfrm>
          <a:off x="6948264" y="1340768"/>
          <a:ext cx="1363663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1676634" imgH="2685714" progId="Paint.Picture">
                  <p:embed/>
                </p:oleObj>
              </mc:Choice>
              <mc:Fallback>
                <p:oleObj name="비트맵 이미지" r:id="rId2" imgW="1676634" imgH="268571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340768"/>
                        <a:ext cx="1363663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FD7E5C50-5EAE-4BCF-8DE1-BCB58227D8C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35666638"/>
              </p:ext>
            </p:extLst>
          </p:nvPr>
        </p:nvGraphicFramePr>
        <p:xfrm>
          <a:off x="6228184" y="3902074"/>
          <a:ext cx="26273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6" imgW="3123810" imgH="2057143" progId="Paint.Picture">
                  <p:embed/>
                </p:oleObj>
              </mc:Choice>
              <mc:Fallback>
                <p:oleObj name="비트맵 이미지" r:id="rId6" imgW="3123810" imgH="2057143" progId="Paint.Picture">
                  <p:embed/>
                  <p:pic>
                    <p:nvPicPr>
                      <p:cNvPr id="11268" name="Object 15">
                        <a:extLst>
                          <a:ext uri="{FF2B5EF4-FFF2-40B4-BE49-F238E27FC236}">
                            <a16:creationId xmlns:a16="http://schemas.microsoft.com/office/drawing/2014/main" id="{BAD0D089-F06B-48AC-BC00-89E21B926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902074"/>
                        <a:ext cx="2627312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7BD839-2B9F-BE46-94C8-FF30FBBB17F2}"/>
              </a:ext>
            </a:extLst>
          </p:cNvPr>
          <p:cNvGrpSpPr/>
          <p:nvPr/>
        </p:nvGrpSpPr>
        <p:grpSpPr>
          <a:xfrm>
            <a:off x="5292080" y="2780928"/>
            <a:ext cx="3851474" cy="3724073"/>
            <a:chOff x="5895529" y="549275"/>
            <a:chExt cx="3248025" cy="304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B63E8D-E14F-4383-881D-47AAABDF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5529" y="549275"/>
              <a:ext cx="3248025" cy="304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C482C-968B-DCAD-9EF8-6113EA288E3A}"/>
                </a:ext>
              </a:extLst>
            </p:cNvPr>
            <p:cNvSpPr txBox="1"/>
            <p:nvPr/>
          </p:nvSpPr>
          <p:spPr>
            <a:xfrm>
              <a:off x="6913917" y="185846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a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8B0ED9-B462-3C5F-4E16-7218C1B2685B}"/>
                </a:ext>
              </a:extLst>
            </p:cNvPr>
            <p:cNvSpPr txBox="1"/>
            <p:nvPr/>
          </p:nvSpPr>
          <p:spPr>
            <a:xfrm>
              <a:off x="7859366" y="183553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b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D0B1B2-4B9D-408B-C2EF-1CD4AB8763D7}"/>
              </a:ext>
            </a:extLst>
          </p:cNvPr>
          <p:cNvSpPr txBox="1"/>
          <p:nvPr/>
        </p:nvSpPr>
        <p:spPr>
          <a:xfrm>
            <a:off x="6760069" y="515781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a+1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2647A-0AE3-26D6-8D6F-FA3295491FE9}"/>
              </a:ext>
            </a:extLst>
          </p:cNvPr>
          <p:cNvSpPr txBox="1"/>
          <p:nvPr/>
        </p:nvSpPr>
        <p:spPr>
          <a:xfrm>
            <a:off x="7850237" y="513771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b+1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B8D096-913F-9B9E-53CA-63F5E10A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6475" y="4756192"/>
            <a:ext cx="283757" cy="42848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8D0DEE-C1D1-1DF1-DD40-43F230FE6AC8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flipH="1">
            <a:off x="7615832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B6F048-A845-A942-F8C1-C7432283E879}"/>
              </a:ext>
            </a:extLst>
          </p:cNvPr>
          <p:cNvSpPr/>
          <p:nvPr/>
        </p:nvSpPr>
        <p:spPr bwMode="auto">
          <a:xfrm>
            <a:off x="6228184" y="5184678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BB6C7-D672-1455-002A-E5E0803818E2}"/>
              </a:ext>
            </a:extLst>
          </p:cNvPr>
          <p:cNvSpPr txBox="1"/>
          <p:nvPr/>
        </p:nvSpPr>
        <p:spPr>
          <a:xfrm>
            <a:off x="6228184" y="5137718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a’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B4DA29-F67A-ED7D-8B56-0B0463D26BDB}"/>
              </a:ext>
            </a:extLst>
          </p:cNvPr>
          <p:cNvSpPr/>
          <p:nvPr/>
        </p:nvSpPr>
        <p:spPr bwMode="auto">
          <a:xfrm>
            <a:off x="7419304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B5E7D-29AB-629E-574F-8FD2A733E40C}"/>
              </a:ext>
            </a:extLst>
          </p:cNvPr>
          <p:cNvSpPr txBox="1"/>
          <p:nvPr/>
        </p:nvSpPr>
        <p:spPr>
          <a:xfrm>
            <a:off x="7419304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E9D51-459B-A6C3-12FB-F35D3A9E4A9E}"/>
              </a:ext>
            </a:extLst>
          </p:cNvPr>
          <p:cNvSpPr txBox="1"/>
          <p:nvPr/>
        </p:nvSpPr>
        <p:spPr>
          <a:xfrm>
            <a:off x="6156176" y="468418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F1C46DF-36AF-60AB-C046-887FE6E4A647}"/>
              </a:ext>
            </a:extLst>
          </p:cNvPr>
          <p:cNvSpPr/>
          <p:nvPr/>
        </p:nvSpPr>
        <p:spPr bwMode="auto">
          <a:xfrm>
            <a:off x="637647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067E21EB-DC0C-6C0D-ECF9-7F0883D337C9}"/>
              </a:ext>
            </a:extLst>
          </p:cNvPr>
          <p:cNvSpPr/>
          <p:nvPr/>
        </p:nvSpPr>
        <p:spPr bwMode="auto">
          <a:xfrm>
            <a:off x="7568710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89EB5-ECED-FE83-8113-AF3765C4B1BE}"/>
              </a:ext>
            </a:extLst>
          </p:cNvPr>
          <p:cNvSpPr txBox="1"/>
          <p:nvPr/>
        </p:nvSpPr>
        <p:spPr>
          <a:xfrm>
            <a:off x="7308304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6" y="836712"/>
            <a:ext cx="9036050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</a:t>
            </a:r>
            <a:r>
              <a:rPr lang="en-US" altLang="ko-KR" sz="2800"/>
              <a:t>execution paths</a:t>
            </a:r>
            <a:endParaRPr lang="en-US" altLang="ko-KR" sz="2800" dirty="0"/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/>
              <a:t>High Priority of Writer </a:t>
            </a:r>
            <a:r>
              <a:rPr lang="en-US" altLang="ko-KR" sz="2400"/>
              <a:t>#1 (HPW#1)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(</a:t>
            </a:r>
            <a:r>
              <a:rPr lang="en-US" altLang="ko-KR" sz="2000" dirty="0" err="1"/>
              <a:t>n</a:t>
            </a:r>
            <a:r>
              <a:rPr lang="en-US" altLang="ko-KR" sz="2000" baseline="-25000" dirty="0" err="1"/>
              <a:t>ww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)=1 ∧ 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</a:t>
            </a:r>
            <a:r>
              <a:rPr lang="en-US" altLang="ko-KR" sz="2000"/>
              <a:t>0)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en-US" altLang="ko-KR" sz="2000" dirty="0"/>
              <a:t>(n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</a:t>
            </a:r>
            <a:r>
              <a:rPr lang="en-US" altLang="ko-KR" sz="2000"/>
              <a:t>0)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Ex. HPW#1 allow ir1.ww.ws, but </a:t>
            </a:r>
            <a:r>
              <a:rPr lang="en-US" altLang="ko-KR" sz="2000">
                <a:solidFill>
                  <a:srgbClr val="FF0000"/>
                </a:solidFill>
              </a:rPr>
              <a:t>NOT ir1.ww.rs1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Ex1. For a state s</a:t>
            </a:r>
            <a:r>
              <a:rPr lang="en-US" altLang="ko-KR" sz="2000" baseline="-25000"/>
              <a:t>a </a:t>
            </a:r>
            <a:r>
              <a:rPr lang="en-US" altLang="ko-KR" sz="2000"/>
              <a:t>in the right LTS,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/>
              <a:t>s</a:t>
            </a:r>
            <a:r>
              <a:rPr lang="en-US" altLang="ko-KR" baseline="-25000"/>
              <a:t>a </a:t>
            </a:r>
            <a:r>
              <a:rPr lang="en-US" altLang="ko-KR"/>
              <a:t>-ws</a:t>
            </a:r>
            <a:r>
              <a:rPr lang="en-US" altLang="ko-KR" baseline="-25000"/>
              <a:t>j</a:t>
            </a:r>
            <a:r>
              <a:rPr lang="en-US" altLang="ko-KR"/>
              <a:t>-&gt; s</a:t>
            </a:r>
            <a:r>
              <a:rPr lang="en-US" altLang="ko-KR" baseline="-25000"/>
              <a:t>a+1 </a:t>
            </a:r>
            <a:r>
              <a:rPr lang="en-US" altLang="ko-KR"/>
              <a:t>is valid,  since</a:t>
            </a:r>
            <a:br>
              <a:rPr lang="en-US" altLang="ko-KR"/>
            </a:br>
            <a:r>
              <a:rPr lang="en-US" altLang="ko-KR"/>
              <a:t>n</a:t>
            </a:r>
            <a:r>
              <a:rPr lang="en-US" altLang="ko-KR" baseline="-25000"/>
              <a:t>ww</a:t>
            </a:r>
            <a:r>
              <a:rPr lang="en-US" altLang="ko-KR"/>
              <a:t>(s</a:t>
            </a:r>
            <a:r>
              <a:rPr lang="en-US" altLang="ko-KR" baseline="-25000"/>
              <a:t>a</a:t>
            </a:r>
            <a:r>
              <a:rPr lang="en-US" altLang="ko-KR"/>
              <a:t>)=1, n</a:t>
            </a:r>
            <a:r>
              <a:rPr lang="en-US" altLang="ko-KR" baseline="-25000"/>
              <a:t>rs1</a:t>
            </a:r>
            <a:r>
              <a:rPr lang="en-US" altLang="ko-KR"/>
              <a:t>(s</a:t>
            </a:r>
            <a:r>
              <a:rPr lang="en-US" altLang="ko-KR" baseline="-25000"/>
              <a:t>a</a:t>
            </a:r>
            <a:r>
              <a:rPr lang="en-US" altLang="ko-KR"/>
              <a:t>)=0, n</a:t>
            </a:r>
            <a:r>
              <a:rPr lang="en-US" altLang="ko-KR" baseline="-25000"/>
              <a:t>rs2</a:t>
            </a:r>
            <a:r>
              <a:rPr lang="en-US" altLang="ko-KR"/>
              <a:t>(s</a:t>
            </a:r>
            <a:r>
              <a:rPr lang="en-US" altLang="ko-KR" baseline="-25000"/>
              <a:t>i</a:t>
            </a:r>
            <a:r>
              <a:rPr lang="en-US" altLang="ko-KR"/>
              <a:t>)=0,</a:t>
            </a:r>
            <a:br>
              <a:rPr lang="en-US" altLang="ko-KR"/>
            </a:br>
            <a:r>
              <a:rPr lang="en-US" altLang="ko-KR"/>
              <a:t>n</a:t>
            </a:r>
            <a:r>
              <a:rPr lang="en-US" altLang="ko-KR" baseline="-25000"/>
              <a:t>rs1</a:t>
            </a:r>
            <a:r>
              <a:rPr lang="en-US" altLang="ko-KR"/>
              <a:t>(s</a:t>
            </a:r>
            <a:r>
              <a:rPr lang="en-US" altLang="ko-KR" baseline="-25000"/>
              <a:t>a+1</a:t>
            </a:r>
            <a:r>
              <a:rPr lang="en-US" altLang="ko-KR"/>
              <a:t>)=0, n</a:t>
            </a:r>
            <a:r>
              <a:rPr lang="en-US" altLang="ko-KR" baseline="-25000"/>
              <a:t>rs2</a:t>
            </a:r>
            <a:r>
              <a:rPr lang="en-US" altLang="ko-KR"/>
              <a:t>(s</a:t>
            </a:r>
            <a:r>
              <a:rPr lang="en-US" altLang="ko-KR" baseline="-25000"/>
              <a:t>a+1</a:t>
            </a:r>
            <a:r>
              <a:rPr lang="en-US" altLang="ko-KR"/>
              <a:t>)=0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Ex2. For a state s</a:t>
            </a:r>
            <a:r>
              <a:rPr lang="en-US" altLang="ko-KR" sz="2000" baseline="-25000"/>
              <a:t>a </a:t>
            </a:r>
            <a:r>
              <a:rPr lang="en-US" altLang="ko-KR" sz="2000"/>
              <a:t>in the right LTS,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/>
              <a:t>s</a:t>
            </a:r>
            <a:r>
              <a:rPr lang="en-US" altLang="ko-KR" baseline="-25000"/>
              <a:t>a </a:t>
            </a:r>
            <a:r>
              <a:rPr lang="en-US" altLang="ko-KR"/>
              <a:t>-rs</a:t>
            </a:r>
            <a:r>
              <a:rPr lang="en-US" altLang="ko-KR" baseline="-25000"/>
              <a:t>i</a:t>
            </a:r>
            <a:r>
              <a:rPr lang="en-US" altLang="ko-KR"/>
              <a:t>-&gt; s</a:t>
            </a:r>
            <a:r>
              <a:rPr lang="en-US" altLang="ko-KR" baseline="-25000"/>
              <a:t>a’  </a:t>
            </a:r>
            <a:r>
              <a:rPr lang="en-US" altLang="ko-KR"/>
              <a:t>is </a:t>
            </a:r>
            <a:r>
              <a:rPr lang="en-US" altLang="ko-KR" b="1">
                <a:solidFill>
                  <a:srgbClr val="FF0000"/>
                </a:solidFill>
              </a:rPr>
              <a:t>NOT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valid,  since</a:t>
            </a:r>
            <a:br>
              <a:rPr lang="en-US" altLang="ko-KR"/>
            </a:br>
            <a:r>
              <a:rPr lang="en-US" altLang="ko-KR"/>
              <a:t>n</a:t>
            </a:r>
            <a:r>
              <a:rPr lang="en-US" altLang="ko-KR" baseline="-25000"/>
              <a:t>ww</a:t>
            </a:r>
            <a:r>
              <a:rPr lang="en-US" altLang="ko-KR"/>
              <a:t>(s</a:t>
            </a:r>
            <a:r>
              <a:rPr lang="en-US" altLang="ko-KR" baseline="-25000"/>
              <a:t>a</a:t>
            </a:r>
            <a:r>
              <a:rPr lang="en-US" altLang="ko-KR"/>
              <a:t>)=1, n</a:t>
            </a:r>
            <a:r>
              <a:rPr lang="en-US" altLang="ko-KR" baseline="-25000"/>
              <a:t>rs1</a:t>
            </a:r>
            <a:r>
              <a:rPr lang="en-US" altLang="ko-KR"/>
              <a:t>(s</a:t>
            </a:r>
            <a:r>
              <a:rPr lang="en-US" altLang="ko-KR" baseline="-25000"/>
              <a:t>a</a:t>
            </a:r>
            <a:r>
              <a:rPr lang="en-US" altLang="ko-KR"/>
              <a:t>)=0, n</a:t>
            </a:r>
            <a:r>
              <a:rPr lang="en-US" altLang="ko-KR" baseline="-25000"/>
              <a:t>rs2</a:t>
            </a:r>
            <a:r>
              <a:rPr lang="en-US" altLang="ko-KR"/>
              <a:t>(s</a:t>
            </a:r>
            <a:r>
              <a:rPr lang="en-US" altLang="ko-KR" baseline="-25000"/>
              <a:t>i</a:t>
            </a:r>
            <a:r>
              <a:rPr lang="en-US" altLang="ko-KR"/>
              <a:t>)=0,</a:t>
            </a:r>
            <a:br>
              <a:rPr lang="en-US" altLang="ko-KR"/>
            </a:br>
            <a:r>
              <a:rPr lang="en-US" altLang="ko-KR"/>
              <a:t>n</a:t>
            </a:r>
            <a:r>
              <a:rPr lang="en-US" altLang="ko-KR" baseline="-25000"/>
              <a:t>rs1</a:t>
            </a:r>
            <a:r>
              <a:rPr lang="en-US" altLang="ko-KR"/>
              <a:t>(s</a:t>
            </a:r>
            <a:r>
              <a:rPr lang="en-US" altLang="ko-KR" baseline="-25000"/>
              <a:t>a’</a:t>
            </a:r>
            <a:r>
              <a:rPr lang="en-US" altLang="ko-KR"/>
              <a:t>)=</a:t>
            </a:r>
            <a:r>
              <a:rPr lang="en-US" altLang="ko-KR" b="1">
                <a:solidFill>
                  <a:srgbClr val="FF0000"/>
                </a:solidFill>
              </a:rPr>
              <a:t>1</a:t>
            </a:r>
            <a:r>
              <a:rPr lang="en-US" altLang="ko-KR"/>
              <a:t>, n</a:t>
            </a:r>
            <a:r>
              <a:rPr lang="en-US" altLang="ko-KR" baseline="-25000"/>
              <a:t>rs2</a:t>
            </a:r>
            <a:r>
              <a:rPr lang="en-US" altLang="ko-KR"/>
              <a:t>(s</a:t>
            </a:r>
            <a:r>
              <a:rPr lang="en-US" altLang="ko-KR" baseline="-25000"/>
              <a:t>a’</a:t>
            </a:r>
            <a:r>
              <a:rPr lang="en-US" altLang="ko-KR"/>
              <a:t>)=0</a:t>
            </a:r>
          </a:p>
          <a:p>
            <a:pPr lvl="2" eaLnBrk="1" hangingPunct="1">
              <a:lnSpc>
                <a:spcPct val="120000"/>
              </a:lnSpc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ko-KR" sz="2000"/>
              <a:t>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resentation">
  <a:themeElements>
    <a:clrScheme name="1_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i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cs750b</Template>
  <TotalTime>2122</TotalTime>
  <Words>3313</Words>
  <Application>Microsoft Office PowerPoint</Application>
  <PresentationFormat>화면 슬라이드 쇼(4:3)</PresentationFormat>
  <Paragraphs>441</Paragraphs>
  <Slides>18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cmsy10</vt:lpstr>
      <vt:lpstr>굴림</vt:lpstr>
      <vt:lpstr>Arial</vt:lpstr>
      <vt:lpstr>Wingdings</vt:lpstr>
      <vt:lpstr>Courier New</vt:lpstr>
      <vt:lpstr>2_presentation</vt:lpstr>
      <vt:lpstr>비트맵 이미지</vt:lpstr>
      <vt:lpstr>PowerPoint 프레젠테이션</vt:lpstr>
      <vt:lpstr>Outlines</vt:lpstr>
      <vt:lpstr>Multiple Reader/Writer System</vt:lpstr>
      <vt:lpstr>Multiple Reader/Writer System</vt:lpstr>
      <vt:lpstr>Formal Requirement Specification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Design Specification</vt:lpstr>
      <vt:lpstr>Testing using Formal Specification</vt:lpstr>
      <vt:lpstr>RW Java Code</vt:lpstr>
      <vt:lpstr>RW System Design</vt:lpstr>
      <vt:lpstr>May Preorder </vt:lpstr>
      <vt:lpstr>Formal Verification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Deployment of Formal Methodology</dc:title>
  <dc:creator>김덕영</dc:creator>
  <cp:lastModifiedBy>vpluslab1</cp:lastModifiedBy>
  <cp:revision>227</cp:revision>
  <cp:lastPrinted>2023-10-13T04:03:53Z</cp:lastPrinted>
  <dcterms:created xsi:type="dcterms:W3CDTF">2002-08-31T08:12:24Z</dcterms:created>
  <dcterms:modified xsi:type="dcterms:W3CDTF">2023-10-13T04:39:33Z</dcterms:modified>
</cp:coreProperties>
</file>