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ppt/charts/chart3.xml" ContentType="application/vnd.openxmlformats-officedocument.drawingml.chart+xml"/>
  <Override PartName="/ppt/drawings/drawing2.xml" ContentType="application/vnd.openxmlformats-officedocument.drawingml.chartshapes+xml"/>
  <Override PartName="/ppt/notesSlides/notesSlide6.xml" ContentType="application/vnd.openxmlformats-officedocument.presentationml.notesSlide+xml"/>
  <Override PartName="/ppt/charts/chart4.xml" ContentType="application/vnd.openxmlformats-officedocument.drawingml.chart+xml"/>
  <Override PartName="/ppt/drawings/drawing3.xml" ContentType="application/vnd.openxmlformats-officedocument.drawingml.chartshapes+xml"/>
  <Override PartName="/ppt/charts/chart5.xml" ContentType="application/vnd.openxmlformats-officedocument.drawingml.chart+xml"/>
  <Override PartName="/ppt/drawings/drawing4.xml" ContentType="application/vnd.openxmlformats-officedocument.drawingml.chartshapes+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29"/>
  </p:notesMasterIdLst>
  <p:sldIdLst>
    <p:sldId id="256" r:id="rId2"/>
    <p:sldId id="257" r:id="rId3"/>
    <p:sldId id="258" r:id="rId4"/>
    <p:sldId id="291" r:id="rId5"/>
    <p:sldId id="260" r:id="rId6"/>
    <p:sldId id="266" r:id="rId7"/>
    <p:sldId id="272" r:id="rId8"/>
    <p:sldId id="277" r:id="rId9"/>
    <p:sldId id="278" r:id="rId10"/>
    <p:sldId id="259" r:id="rId11"/>
    <p:sldId id="280" r:id="rId12"/>
    <p:sldId id="281" r:id="rId13"/>
    <p:sldId id="284" r:id="rId14"/>
    <p:sldId id="285" r:id="rId15"/>
    <p:sldId id="286" r:id="rId16"/>
    <p:sldId id="304" r:id="rId17"/>
    <p:sldId id="292" r:id="rId18"/>
    <p:sldId id="293" r:id="rId19"/>
    <p:sldId id="294" r:id="rId20"/>
    <p:sldId id="295" r:id="rId21"/>
    <p:sldId id="296" r:id="rId22"/>
    <p:sldId id="297" r:id="rId23"/>
    <p:sldId id="298" r:id="rId24"/>
    <p:sldId id="299" r:id="rId25"/>
    <p:sldId id="300" r:id="rId26"/>
    <p:sldId id="301" r:id="rId27"/>
    <p:sldId id="279" r:id="rId28"/>
  </p:sldIdLst>
  <p:sldSz cx="9144000" cy="6858000" type="screen4x3"/>
  <p:notesSz cx="6797675" cy="9926638"/>
  <p:embeddedFontLst>
    <p:embeddedFont>
      <p:font typeface="Calibri" panose="020F0502020204030204" pitchFamily="34" charset="0"/>
      <p:regular r:id="rId30"/>
      <p:bold r:id="rId31"/>
      <p:italic r:id="rId32"/>
      <p:boldItalic r:id="rId33"/>
    </p:embeddedFont>
    <p:embeddedFont>
      <p:font typeface="HY중고딕" panose="02030600000101010101" pitchFamily="18" charset="-127"/>
      <p:regular r:id="rId34"/>
    </p:embeddedFont>
    <p:embeddedFont>
      <p:font typeface="HY헤드라인M" panose="02030600000101010101" pitchFamily="18" charset="-127"/>
      <p:regular r:id="rId35"/>
    </p:embeddedFont>
    <p:embeddedFont>
      <p:font typeface="Microsoft Sans Serif" panose="020B0604020202020204" pitchFamily="34" charset="0"/>
      <p:regular r:id="rId36"/>
    </p:embeddedFont>
    <p:embeddedFont>
      <p:font typeface="맑은 고딕" panose="020B0503020000020004" pitchFamily="50" charset="-127"/>
      <p:regular r:id="rId37"/>
      <p:bold r:id="rId38"/>
    </p:embeddedFont>
  </p:embeddedFontLst>
  <p:custDataLst>
    <p:tags r:id="rId39"/>
  </p:custData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120" y="33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charts/_rels/chart1.xml.rels><?xml version="1.0" encoding="UTF-8" standalone="yes"?>
<Relationships xmlns="http://schemas.openxmlformats.org/package/2006/relationships"><Relationship Id="rId1" Type="http://schemas.openxmlformats.org/officeDocument/2006/relationships/oleObject" Target="file:///D:\papers\9\SBMF08\MSR_experiment_.xls"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D:\papers\8\cav08\yh-new-exp.xls"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D:\papers\8\cav08\yh-new-exp.xls"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D:\papers\8\spin08\MSR_experiment.xls" TargetMode="Externa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file:///D:\papers\8\spin08\MSR_experiment.xls"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Documents%20and%20Settings\moonzoo\Local%20Settings\Temporary%20Internet%20Files\Content.Outlook\ECNMHEZZ\graph%20(2).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Documents%20and%20Settings\moonzoo\Local%20Settings\Temporary%20Internet%20Files\Content.Outlook\ECNMHEZZ\graph%2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lang="ko-KR"/>
            </a:pPr>
            <a:r>
              <a:rPr lang="en-US"/>
              <a:t>Possible cases</a:t>
            </a:r>
          </a:p>
        </c:rich>
      </c:tx>
      <c:layout>
        <c:manualLayout>
          <c:xMode val="edge"/>
          <c:yMode val="edge"/>
          <c:x val="0.37625418060200688"/>
          <c:y val="3.3519553072625698E-2"/>
        </c:manualLayout>
      </c:layout>
      <c:overlay val="1"/>
      <c:spPr>
        <a:noFill/>
        <a:ln w="25400">
          <a:noFill/>
        </a:ln>
      </c:spPr>
    </c:title>
    <c:autoTitleDeleted val="0"/>
    <c:plotArea>
      <c:layout>
        <c:manualLayout>
          <c:layoutTarget val="inner"/>
          <c:xMode val="edge"/>
          <c:yMode val="edge"/>
          <c:x val="0.19519202956773271"/>
          <c:y val="0.11046228891199936"/>
          <c:w val="0.69746100299335501"/>
          <c:h val="0.73711960585932368"/>
        </c:manualLayout>
      </c:layout>
      <c:lineChart>
        <c:grouping val="standard"/>
        <c:varyColors val="0"/>
        <c:ser>
          <c:idx val="0"/>
          <c:order val="0"/>
          <c:tx>
            <c:strRef>
              <c:f>'Exhausted Testing'!$A$36</c:f>
              <c:strCache>
                <c:ptCount val="1"/>
                <c:pt idx="0">
                  <c:v>5</c:v>
                </c:pt>
              </c:strCache>
            </c:strRef>
          </c:tx>
          <c:cat>
            <c:numRef>
              <c:f>'Exhausted Testing'!$B$35:$E$35</c:f>
              <c:numCache>
                <c:formatCode>General</c:formatCode>
                <c:ptCount val="4"/>
                <c:pt idx="0">
                  <c:v>5</c:v>
                </c:pt>
                <c:pt idx="1">
                  <c:v>10</c:v>
                </c:pt>
                <c:pt idx="2">
                  <c:v>15</c:v>
                </c:pt>
                <c:pt idx="3">
                  <c:v>20</c:v>
                </c:pt>
              </c:numCache>
            </c:numRef>
          </c:cat>
          <c:val>
            <c:numRef>
              <c:f>'Exhausted Testing'!$B$36:$E$36</c:f>
              <c:numCache>
                <c:formatCode>0.E+00</c:formatCode>
                <c:ptCount val="4"/>
                <c:pt idx="0">
                  <c:v>290304</c:v>
                </c:pt>
                <c:pt idx="1">
                  <c:v>26297568</c:v>
                </c:pt>
                <c:pt idx="2">
                  <c:v>329505792</c:v>
                </c:pt>
                <c:pt idx="3">
                  <c:v>1935398976</c:v>
                </c:pt>
              </c:numCache>
            </c:numRef>
          </c:val>
          <c:smooth val="0"/>
          <c:extLst>
            <c:ext xmlns:c16="http://schemas.microsoft.com/office/drawing/2014/chart" uri="{C3380CC4-5D6E-409C-BE32-E72D297353CC}">
              <c16:uniqueId val="{00000000-A271-47ED-B24B-082B08AE92E6}"/>
            </c:ext>
          </c:extLst>
        </c:ser>
        <c:ser>
          <c:idx val="1"/>
          <c:order val="1"/>
          <c:tx>
            <c:strRef>
              <c:f>'Exhausted Testing'!$A$37</c:f>
              <c:strCache>
                <c:ptCount val="1"/>
                <c:pt idx="0">
                  <c:v>6</c:v>
                </c:pt>
              </c:strCache>
            </c:strRef>
          </c:tx>
          <c:cat>
            <c:numRef>
              <c:f>'Exhausted Testing'!$B$35:$E$35</c:f>
              <c:numCache>
                <c:formatCode>General</c:formatCode>
                <c:ptCount val="4"/>
                <c:pt idx="0">
                  <c:v>5</c:v>
                </c:pt>
                <c:pt idx="1">
                  <c:v>10</c:v>
                </c:pt>
                <c:pt idx="2">
                  <c:v>15</c:v>
                </c:pt>
                <c:pt idx="3">
                  <c:v>20</c:v>
                </c:pt>
              </c:numCache>
            </c:numRef>
          </c:cat>
          <c:val>
            <c:numRef>
              <c:f>'Exhausted Testing'!$B$37:$E$37</c:f>
              <c:numCache>
                <c:formatCode>0.E+00</c:formatCode>
                <c:ptCount val="4"/>
                <c:pt idx="0">
                  <c:v>1416960</c:v>
                </c:pt>
                <c:pt idx="1">
                  <c:v>270341280</c:v>
                </c:pt>
                <c:pt idx="2">
                  <c:v>5238466560</c:v>
                </c:pt>
                <c:pt idx="3">
                  <c:v>41737406400</c:v>
                </c:pt>
              </c:numCache>
            </c:numRef>
          </c:val>
          <c:smooth val="0"/>
          <c:extLst>
            <c:ext xmlns:c16="http://schemas.microsoft.com/office/drawing/2014/chart" uri="{C3380CC4-5D6E-409C-BE32-E72D297353CC}">
              <c16:uniqueId val="{00000001-A271-47ED-B24B-082B08AE92E6}"/>
            </c:ext>
          </c:extLst>
        </c:ser>
        <c:ser>
          <c:idx val="2"/>
          <c:order val="2"/>
          <c:tx>
            <c:strRef>
              <c:f>'Exhausted Testing'!$A$38</c:f>
              <c:strCache>
                <c:ptCount val="1"/>
                <c:pt idx="0">
                  <c:v>7</c:v>
                </c:pt>
              </c:strCache>
            </c:strRef>
          </c:tx>
          <c:spPr>
            <a:ln>
              <a:solidFill>
                <a:srgbClr val="FF0000"/>
              </a:solidFill>
            </a:ln>
          </c:spPr>
          <c:marker>
            <c:spPr>
              <a:solidFill>
                <a:srgbClr val="FF0000"/>
              </a:solidFill>
            </c:spPr>
          </c:marker>
          <c:cat>
            <c:numRef>
              <c:f>'Exhausted Testing'!$B$35:$E$35</c:f>
              <c:numCache>
                <c:formatCode>General</c:formatCode>
                <c:ptCount val="4"/>
                <c:pt idx="0">
                  <c:v>5</c:v>
                </c:pt>
                <c:pt idx="1">
                  <c:v>10</c:v>
                </c:pt>
                <c:pt idx="2">
                  <c:v>15</c:v>
                </c:pt>
                <c:pt idx="3">
                  <c:v>20</c:v>
                </c:pt>
              </c:numCache>
            </c:numRef>
          </c:cat>
          <c:val>
            <c:numRef>
              <c:f>'Exhausted Testing'!$B$38:$E$38</c:f>
              <c:numCache>
                <c:formatCode>0.E+00</c:formatCode>
                <c:ptCount val="4"/>
                <c:pt idx="0">
                  <c:v>7338240</c:v>
                </c:pt>
                <c:pt idx="1">
                  <c:v>3439782720</c:v>
                </c:pt>
                <c:pt idx="2">
                  <c:v>106013629440</c:v>
                </c:pt>
                <c:pt idx="3">
                  <c:v>1157911862400</c:v>
                </c:pt>
              </c:numCache>
            </c:numRef>
          </c:val>
          <c:smooth val="0"/>
          <c:extLst>
            <c:ext xmlns:c16="http://schemas.microsoft.com/office/drawing/2014/chart" uri="{C3380CC4-5D6E-409C-BE32-E72D297353CC}">
              <c16:uniqueId val="{00000002-A271-47ED-B24B-082B08AE92E6}"/>
            </c:ext>
          </c:extLst>
        </c:ser>
        <c:ser>
          <c:idx val="3"/>
          <c:order val="3"/>
          <c:tx>
            <c:strRef>
              <c:f>'Exhausted Testing'!$A$39</c:f>
              <c:strCache>
                <c:ptCount val="1"/>
                <c:pt idx="0">
                  <c:v>8</c:v>
                </c:pt>
              </c:strCache>
            </c:strRef>
          </c:tx>
          <c:cat>
            <c:numRef>
              <c:f>'Exhausted Testing'!$B$35:$E$35</c:f>
              <c:numCache>
                <c:formatCode>General</c:formatCode>
                <c:ptCount val="4"/>
                <c:pt idx="0">
                  <c:v>5</c:v>
                </c:pt>
                <c:pt idx="1">
                  <c:v>10</c:v>
                </c:pt>
                <c:pt idx="2">
                  <c:v>15</c:v>
                </c:pt>
                <c:pt idx="3">
                  <c:v>20</c:v>
                </c:pt>
              </c:numCache>
            </c:numRef>
          </c:cat>
          <c:val>
            <c:numRef>
              <c:f>'Exhausted Testing'!$B$39:$E$39</c:f>
              <c:numCache>
                <c:formatCode>0.E+00</c:formatCode>
                <c:ptCount val="4"/>
                <c:pt idx="0">
                  <c:v>42013440</c:v>
                </c:pt>
                <c:pt idx="1">
                  <c:v>50443272000</c:v>
                </c:pt>
                <c:pt idx="2">
                  <c:v>2497181230080</c:v>
                </c:pt>
                <c:pt idx="3">
                  <c:v>37567743166080</c:v>
                </c:pt>
              </c:numCache>
            </c:numRef>
          </c:val>
          <c:smooth val="0"/>
          <c:extLst>
            <c:ext xmlns:c16="http://schemas.microsoft.com/office/drawing/2014/chart" uri="{C3380CC4-5D6E-409C-BE32-E72D297353CC}">
              <c16:uniqueId val="{00000003-A271-47ED-B24B-082B08AE92E6}"/>
            </c:ext>
          </c:extLst>
        </c:ser>
        <c:dLbls>
          <c:showLegendKey val="0"/>
          <c:showVal val="0"/>
          <c:showCatName val="0"/>
          <c:showSerName val="0"/>
          <c:showPercent val="0"/>
          <c:showBubbleSize val="0"/>
        </c:dLbls>
        <c:marker val="1"/>
        <c:smooth val="0"/>
        <c:axId val="-620257120"/>
        <c:axId val="-620252224"/>
      </c:lineChart>
      <c:catAx>
        <c:axId val="-620257120"/>
        <c:scaling>
          <c:orientation val="minMax"/>
        </c:scaling>
        <c:delete val="0"/>
        <c:axPos val="b"/>
        <c:title>
          <c:tx>
            <c:rich>
              <a:bodyPr/>
              <a:lstStyle/>
              <a:p>
                <a:pPr>
                  <a:defRPr lang="ko-KR"/>
                </a:pPr>
                <a:r>
                  <a:rPr lang="en-US"/>
                  <a:t>A number of physical units</a:t>
                </a:r>
                <a:endParaRPr lang="ko-KR"/>
              </a:p>
            </c:rich>
          </c:tx>
          <c:overlay val="0"/>
          <c:spPr>
            <a:noFill/>
            <a:ln w="25400">
              <a:noFill/>
            </a:ln>
          </c:spPr>
        </c:title>
        <c:numFmt formatCode="General" sourceLinked="1"/>
        <c:majorTickMark val="out"/>
        <c:minorTickMark val="none"/>
        <c:tickLblPos val="nextTo"/>
        <c:txPr>
          <a:bodyPr/>
          <a:lstStyle/>
          <a:p>
            <a:pPr>
              <a:defRPr lang="ko-KR"/>
            </a:pPr>
            <a:endParaRPr lang="ko-KR"/>
          </a:p>
        </c:txPr>
        <c:crossAx val="-620252224"/>
        <c:crosses val="autoZero"/>
        <c:auto val="1"/>
        <c:lblAlgn val="ctr"/>
        <c:lblOffset val="100"/>
        <c:noMultiLvlLbl val="0"/>
      </c:catAx>
      <c:valAx>
        <c:axId val="-620252224"/>
        <c:scaling>
          <c:logBase val="10"/>
          <c:orientation val="minMax"/>
          <c:min val="10000"/>
        </c:scaling>
        <c:delete val="0"/>
        <c:axPos val="l"/>
        <c:majorGridlines/>
        <c:title>
          <c:tx>
            <c:rich>
              <a:bodyPr rot="-5400000" vert="horz"/>
              <a:lstStyle/>
              <a:p>
                <a:pPr>
                  <a:defRPr lang="ko-KR"/>
                </a:pPr>
                <a:r>
                  <a:rPr lang="en-US"/>
                  <a:t># of possible cases</a:t>
                </a:r>
                <a:endParaRPr lang="ko-KR"/>
              </a:p>
            </c:rich>
          </c:tx>
          <c:overlay val="0"/>
          <c:spPr>
            <a:noFill/>
            <a:ln w="25400">
              <a:noFill/>
            </a:ln>
          </c:spPr>
        </c:title>
        <c:numFmt formatCode="0.00E+00" sourceLinked="0"/>
        <c:majorTickMark val="out"/>
        <c:minorTickMark val="none"/>
        <c:tickLblPos val="nextTo"/>
        <c:txPr>
          <a:bodyPr/>
          <a:lstStyle/>
          <a:p>
            <a:pPr>
              <a:defRPr lang="ko-KR"/>
            </a:pPr>
            <a:endParaRPr lang="ko-KR"/>
          </a:p>
        </c:txPr>
        <c:crossAx val="-620257120"/>
        <c:crosses val="autoZero"/>
        <c:crossBetween val="between"/>
      </c:valAx>
    </c:plotArea>
    <c:legend>
      <c:legendPos val="r"/>
      <c:layout>
        <c:manualLayout>
          <c:xMode val="edge"/>
          <c:yMode val="edge"/>
          <c:x val="0.90802675585284143"/>
          <c:y val="0.36312849162011246"/>
          <c:w val="7.859531772575247E-2"/>
          <c:h val="0.26815642458100564"/>
        </c:manualLayout>
      </c:layout>
      <c:overlay val="0"/>
      <c:txPr>
        <a:bodyPr/>
        <a:lstStyle/>
        <a:p>
          <a:pPr>
            <a:defRPr lang="ko-KR"/>
          </a:pPr>
          <a:endParaRPr lang="ko-KR"/>
        </a:p>
      </c:txPr>
    </c:legend>
    <c:plotVisOnly val="1"/>
    <c:dispBlanksAs val="gap"/>
    <c:showDLblsOverMax val="0"/>
  </c:chart>
  <c:txPr>
    <a:bodyPr/>
    <a:lstStyle/>
    <a:p>
      <a:pPr>
        <a:defRPr sz="1400"/>
      </a:pPr>
      <a:endParaRPr lang="ko-K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251046025104603"/>
          <c:y val="5.8275058275057343E-2"/>
          <c:w val="0.60456971888291156"/>
          <c:h val="0.74125874125874125"/>
        </c:manualLayout>
      </c:layout>
      <c:lineChart>
        <c:grouping val="standard"/>
        <c:varyColors val="0"/>
        <c:ser>
          <c:idx val="0"/>
          <c:order val="0"/>
          <c:tx>
            <c:strRef>
              <c:f>'Embedded C Model'!$A$25</c:f>
              <c:strCache>
                <c:ptCount val="1"/>
                <c:pt idx="0">
                  <c:v>5(abs)</c:v>
                </c:pt>
              </c:strCache>
            </c:strRef>
          </c:tx>
          <c:spPr>
            <a:ln w="12700">
              <a:solidFill>
                <a:srgbClr val="000080"/>
              </a:solidFill>
              <a:prstDash val="solid"/>
            </a:ln>
          </c:spPr>
          <c:marker>
            <c:symbol val="diamond"/>
            <c:size val="5"/>
            <c:spPr>
              <a:solidFill>
                <a:srgbClr val="000080"/>
              </a:solidFill>
              <a:ln>
                <a:solidFill>
                  <a:srgbClr val="000080"/>
                </a:solidFill>
                <a:prstDash val="solid"/>
              </a:ln>
            </c:spPr>
          </c:marker>
          <c:cat>
            <c:numRef>
              <c:f>'Embedded C Model'!$C$24:$H$24</c:f>
              <c:numCache>
                <c:formatCode>General</c:formatCode>
                <c:ptCount val="6"/>
                <c:pt idx="0">
                  <c:v>5</c:v>
                </c:pt>
                <c:pt idx="1">
                  <c:v>6</c:v>
                </c:pt>
                <c:pt idx="2">
                  <c:v>7</c:v>
                </c:pt>
                <c:pt idx="3">
                  <c:v>8</c:v>
                </c:pt>
                <c:pt idx="4">
                  <c:v>9</c:v>
                </c:pt>
                <c:pt idx="5">
                  <c:v>10</c:v>
                </c:pt>
              </c:numCache>
            </c:numRef>
          </c:cat>
          <c:val>
            <c:numRef>
              <c:f>'Embedded C Model'!$C$25:$H$25</c:f>
              <c:numCache>
                <c:formatCode>General</c:formatCode>
                <c:ptCount val="6"/>
                <c:pt idx="0">
                  <c:v>2.14</c:v>
                </c:pt>
                <c:pt idx="1">
                  <c:v>7.2949999999999955</c:v>
                </c:pt>
                <c:pt idx="2">
                  <c:v>20.306999999999999</c:v>
                </c:pt>
                <c:pt idx="3">
                  <c:v>49.233000000000011</c:v>
                </c:pt>
                <c:pt idx="4">
                  <c:v>110.315</c:v>
                </c:pt>
                <c:pt idx="5">
                  <c:v>230.006</c:v>
                </c:pt>
              </c:numCache>
            </c:numRef>
          </c:val>
          <c:smooth val="0"/>
          <c:extLst>
            <c:ext xmlns:c16="http://schemas.microsoft.com/office/drawing/2014/chart" uri="{C3380CC4-5D6E-409C-BE32-E72D297353CC}">
              <c16:uniqueId val="{00000000-CEC2-4269-AB79-E01EDB66B02C}"/>
            </c:ext>
          </c:extLst>
        </c:ser>
        <c:ser>
          <c:idx val="1"/>
          <c:order val="1"/>
          <c:tx>
            <c:strRef>
              <c:f>'Embedded C Model'!$A$26</c:f>
              <c:strCache>
                <c:ptCount val="1"/>
                <c:pt idx="0">
                  <c:v>6(abs)</c:v>
                </c:pt>
              </c:strCache>
            </c:strRef>
          </c:tx>
          <c:spPr>
            <a:ln w="12700">
              <a:solidFill>
                <a:srgbClr val="FF00FF"/>
              </a:solidFill>
              <a:prstDash val="solid"/>
            </a:ln>
          </c:spPr>
          <c:marker>
            <c:symbol val="square"/>
            <c:size val="5"/>
            <c:spPr>
              <a:solidFill>
                <a:srgbClr val="FF00FF"/>
              </a:solidFill>
              <a:ln>
                <a:solidFill>
                  <a:srgbClr val="FF00FF"/>
                </a:solidFill>
                <a:prstDash val="solid"/>
              </a:ln>
            </c:spPr>
          </c:marker>
          <c:cat>
            <c:numRef>
              <c:f>'Embedded C Model'!$C$24:$H$24</c:f>
              <c:numCache>
                <c:formatCode>General</c:formatCode>
                <c:ptCount val="6"/>
                <c:pt idx="0">
                  <c:v>5</c:v>
                </c:pt>
                <c:pt idx="1">
                  <c:v>6</c:v>
                </c:pt>
                <c:pt idx="2">
                  <c:v>7</c:v>
                </c:pt>
                <c:pt idx="3">
                  <c:v>8</c:v>
                </c:pt>
                <c:pt idx="4">
                  <c:v>9</c:v>
                </c:pt>
                <c:pt idx="5">
                  <c:v>10</c:v>
                </c:pt>
              </c:numCache>
            </c:numRef>
          </c:cat>
          <c:val>
            <c:numRef>
              <c:f>'Embedded C Model'!$C$26:$H$26</c:f>
              <c:numCache>
                <c:formatCode>General</c:formatCode>
                <c:ptCount val="6"/>
                <c:pt idx="0">
                  <c:v>10.894</c:v>
                </c:pt>
                <c:pt idx="1">
                  <c:v>46.332000000000001</c:v>
                </c:pt>
                <c:pt idx="2">
                  <c:v>158.35800000000134</c:v>
                </c:pt>
                <c:pt idx="3">
                  <c:v>455.84699999999964</c:v>
                </c:pt>
                <c:pt idx="4">
                  <c:v>1193.2449999999999</c:v>
                </c:pt>
                <c:pt idx="5">
                  <c:v>3004.627</c:v>
                </c:pt>
              </c:numCache>
            </c:numRef>
          </c:val>
          <c:smooth val="0"/>
          <c:extLst>
            <c:ext xmlns:c16="http://schemas.microsoft.com/office/drawing/2014/chart" uri="{C3380CC4-5D6E-409C-BE32-E72D297353CC}">
              <c16:uniqueId val="{00000001-CEC2-4269-AB79-E01EDB66B02C}"/>
            </c:ext>
          </c:extLst>
        </c:ser>
        <c:ser>
          <c:idx val="2"/>
          <c:order val="2"/>
          <c:tx>
            <c:strRef>
              <c:f>'Embedded C Model'!$A$27</c:f>
              <c:strCache>
                <c:ptCount val="1"/>
                <c:pt idx="0">
                  <c:v>7(abs)</c:v>
                </c:pt>
              </c:strCache>
            </c:strRef>
          </c:tx>
          <c:spPr>
            <a:ln w="12700">
              <a:solidFill>
                <a:srgbClr val="008080"/>
              </a:solidFill>
              <a:prstDash val="solid"/>
            </a:ln>
          </c:spPr>
          <c:marker>
            <c:symbol val="triangle"/>
            <c:size val="5"/>
            <c:spPr>
              <a:solidFill>
                <a:srgbClr val="FFFF00"/>
              </a:solidFill>
              <a:ln>
                <a:solidFill>
                  <a:srgbClr val="FFFF00"/>
                </a:solidFill>
                <a:prstDash val="solid"/>
              </a:ln>
            </c:spPr>
          </c:marker>
          <c:cat>
            <c:numRef>
              <c:f>'Embedded C Model'!$C$24:$H$24</c:f>
              <c:numCache>
                <c:formatCode>General</c:formatCode>
                <c:ptCount val="6"/>
                <c:pt idx="0">
                  <c:v>5</c:v>
                </c:pt>
                <c:pt idx="1">
                  <c:v>6</c:v>
                </c:pt>
                <c:pt idx="2">
                  <c:v>7</c:v>
                </c:pt>
                <c:pt idx="3">
                  <c:v>8</c:v>
                </c:pt>
                <c:pt idx="4">
                  <c:v>9</c:v>
                </c:pt>
                <c:pt idx="5">
                  <c:v>10</c:v>
                </c:pt>
              </c:numCache>
            </c:numRef>
          </c:cat>
          <c:val>
            <c:numRef>
              <c:f>'Embedded C Model'!$C$27:$H$27</c:f>
              <c:numCache>
                <c:formatCode>General</c:formatCode>
                <c:ptCount val="6"/>
                <c:pt idx="0">
                  <c:v>62.465000000000003</c:v>
                </c:pt>
                <c:pt idx="1">
                  <c:v>361.24900000000002</c:v>
                </c:pt>
                <c:pt idx="2">
                  <c:v>1604.86</c:v>
                </c:pt>
              </c:numCache>
            </c:numRef>
          </c:val>
          <c:smooth val="0"/>
          <c:extLst>
            <c:ext xmlns:c16="http://schemas.microsoft.com/office/drawing/2014/chart" uri="{C3380CC4-5D6E-409C-BE32-E72D297353CC}">
              <c16:uniqueId val="{00000002-CEC2-4269-AB79-E01EDB66B02C}"/>
            </c:ext>
          </c:extLst>
        </c:ser>
        <c:ser>
          <c:idx val="3"/>
          <c:order val="3"/>
          <c:tx>
            <c:strRef>
              <c:f>'Embedded C Model'!$A$28</c:f>
              <c:strCache>
                <c:ptCount val="1"/>
                <c:pt idx="0">
                  <c:v>8(abs)</c:v>
                </c:pt>
              </c:strCache>
            </c:strRef>
          </c:tx>
          <c:spPr>
            <a:ln w="12700">
              <a:solidFill>
                <a:srgbClr val="0066CC"/>
              </a:solidFill>
              <a:prstDash val="solid"/>
            </a:ln>
          </c:spPr>
          <c:marker>
            <c:symbol val="x"/>
            <c:size val="5"/>
            <c:spPr>
              <a:noFill/>
              <a:ln>
                <a:solidFill>
                  <a:srgbClr val="00FFFF"/>
                </a:solidFill>
                <a:prstDash val="solid"/>
              </a:ln>
            </c:spPr>
          </c:marker>
          <c:cat>
            <c:numRef>
              <c:f>'Embedded C Model'!$C$24:$H$24</c:f>
              <c:numCache>
                <c:formatCode>General</c:formatCode>
                <c:ptCount val="6"/>
                <c:pt idx="0">
                  <c:v>5</c:v>
                </c:pt>
                <c:pt idx="1">
                  <c:v>6</c:v>
                </c:pt>
                <c:pt idx="2">
                  <c:v>7</c:v>
                </c:pt>
                <c:pt idx="3">
                  <c:v>8</c:v>
                </c:pt>
                <c:pt idx="4">
                  <c:v>9</c:v>
                </c:pt>
                <c:pt idx="5">
                  <c:v>10</c:v>
                </c:pt>
              </c:numCache>
            </c:numRef>
          </c:cat>
          <c:val>
            <c:numRef>
              <c:f>'Embedded C Model'!$C$28:$H$28</c:f>
              <c:numCache>
                <c:formatCode>General</c:formatCode>
                <c:ptCount val="6"/>
                <c:pt idx="0">
                  <c:v>403.12299999999999</c:v>
                </c:pt>
                <c:pt idx="1">
                  <c:v>3475.25</c:v>
                </c:pt>
              </c:numCache>
            </c:numRef>
          </c:val>
          <c:smooth val="0"/>
          <c:extLst>
            <c:ext xmlns:c16="http://schemas.microsoft.com/office/drawing/2014/chart" uri="{C3380CC4-5D6E-409C-BE32-E72D297353CC}">
              <c16:uniqueId val="{00000003-CEC2-4269-AB79-E01EDB66B02C}"/>
            </c:ext>
          </c:extLst>
        </c:ser>
        <c:ser>
          <c:idx val="4"/>
          <c:order val="4"/>
          <c:tx>
            <c:strRef>
              <c:f>'Embedded C Model'!$A$29</c:f>
              <c:strCache>
                <c:ptCount val="1"/>
                <c:pt idx="0">
                  <c:v>5</c:v>
                </c:pt>
              </c:strCache>
            </c:strRef>
          </c:tx>
          <c:spPr>
            <a:ln w="12700">
              <a:solidFill>
                <a:srgbClr val="000080"/>
              </a:solidFill>
              <a:prstDash val="solid"/>
            </a:ln>
          </c:spPr>
          <c:marker>
            <c:symbol val="star"/>
            <c:size val="5"/>
            <c:spPr>
              <a:noFill/>
              <a:ln>
                <a:solidFill>
                  <a:srgbClr val="000080"/>
                </a:solidFill>
                <a:prstDash val="solid"/>
              </a:ln>
            </c:spPr>
          </c:marker>
          <c:cat>
            <c:numRef>
              <c:f>'Embedded C Model'!$C$24:$H$24</c:f>
              <c:numCache>
                <c:formatCode>General</c:formatCode>
                <c:ptCount val="6"/>
                <c:pt idx="0">
                  <c:v>5</c:v>
                </c:pt>
                <c:pt idx="1">
                  <c:v>6</c:v>
                </c:pt>
                <c:pt idx="2">
                  <c:v>7</c:v>
                </c:pt>
                <c:pt idx="3">
                  <c:v>8</c:v>
                </c:pt>
                <c:pt idx="4">
                  <c:v>9</c:v>
                </c:pt>
                <c:pt idx="5">
                  <c:v>10</c:v>
                </c:pt>
              </c:numCache>
            </c:numRef>
          </c:cat>
          <c:val>
            <c:numRef>
              <c:f>'Embedded C Model'!$C$29:$H$29</c:f>
              <c:numCache>
                <c:formatCode>General</c:formatCode>
                <c:ptCount val="6"/>
                <c:pt idx="0">
                  <c:v>2.7730000000000001</c:v>
                </c:pt>
                <c:pt idx="1">
                  <c:v>9.61</c:v>
                </c:pt>
                <c:pt idx="2">
                  <c:v>27.584999999999987</c:v>
                </c:pt>
                <c:pt idx="3">
                  <c:v>71.872999999999948</c:v>
                </c:pt>
                <c:pt idx="4">
                  <c:v>168.00899999999999</c:v>
                </c:pt>
                <c:pt idx="5">
                  <c:v>355.58699999999823</c:v>
                </c:pt>
              </c:numCache>
            </c:numRef>
          </c:val>
          <c:smooth val="0"/>
          <c:extLst>
            <c:ext xmlns:c16="http://schemas.microsoft.com/office/drawing/2014/chart" uri="{C3380CC4-5D6E-409C-BE32-E72D297353CC}">
              <c16:uniqueId val="{00000004-CEC2-4269-AB79-E01EDB66B02C}"/>
            </c:ext>
          </c:extLst>
        </c:ser>
        <c:ser>
          <c:idx val="5"/>
          <c:order val="5"/>
          <c:tx>
            <c:strRef>
              <c:f>'Embedded C Model'!$A$30</c:f>
              <c:strCache>
                <c:ptCount val="1"/>
                <c:pt idx="0">
                  <c:v>6</c:v>
                </c:pt>
              </c:strCache>
            </c:strRef>
          </c:tx>
          <c:spPr>
            <a:ln w="12700">
              <a:solidFill>
                <a:srgbClr val="FF00FF"/>
              </a:solidFill>
              <a:prstDash val="solid"/>
            </a:ln>
          </c:spPr>
          <c:marker>
            <c:symbol val="circle"/>
            <c:size val="5"/>
            <c:spPr>
              <a:solidFill>
                <a:srgbClr val="800000"/>
              </a:solidFill>
              <a:ln>
                <a:solidFill>
                  <a:srgbClr val="FF00FF"/>
                </a:solidFill>
                <a:prstDash val="solid"/>
              </a:ln>
            </c:spPr>
          </c:marker>
          <c:cat>
            <c:numRef>
              <c:f>'Embedded C Model'!$C$24:$H$24</c:f>
              <c:numCache>
                <c:formatCode>General</c:formatCode>
                <c:ptCount val="6"/>
                <c:pt idx="0">
                  <c:v>5</c:v>
                </c:pt>
                <c:pt idx="1">
                  <c:v>6</c:v>
                </c:pt>
                <c:pt idx="2">
                  <c:v>7</c:v>
                </c:pt>
                <c:pt idx="3">
                  <c:v>8</c:v>
                </c:pt>
                <c:pt idx="4">
                  <c:v>9</c:v>
                </c:pt>
                <c:pt idx="5">
                  <c:v>10</c:v>
                </c:pt>
              </c:numCache>
            </c:numRef>
          </c:cat>
          <c:val>
            <c:numRef>
              <c:f>'Embedded C Model'!$C$30:$H$30</c:f>
              <c:numCache>
                <c:formatCode>General</c:formatCode>
                <c:ptCount val="6"/>
                <c:pt idx="0">
                  <c:v>14.07</c:v>
                </c:pt>
                <c:pt idx="1">
                  <c:v>62.824000000000005</c:v>
                </c:pt>
                <c:pt idx="2">
                  <c:v>241.06700000000001</c:v>
                </c:pt>
                <c:pt idx="3">
                  <c:v>853.66699999999946</c:v>
                </c:pt>
              </c:numCache>
            </c:numRef>
          </c:val>
          <c:smooth val="0"/>
          <c:extLst>
            <c:ext xmlns:c16="http://schemas.microsoft.com/office/drawing/2014/chart" uri="{C3380CC4-5D6E-409C-BE32-E72D297353CC}">
              <c16:uniqueId val="{00000005-CEC2-4269-AB79-E01EDB66B02C}"/>
            </c:ext>
          </c:extLst>
        </c:ser>
        <c:ser>
          <c:idx val="6"/>
          <c:order val="6"/>
          <c:tx>
            <c:strRef>
              <c:f>'Embedded C Model'!$A$31</c:f>
              <c:strCache>
                <c:ptCount val="1"/>
                <c:pt idx="0">
                  <c:v>7</c:v>
                </c:pt>
              </c:strCache>
            </c:strRef>
          </c:tx>
          <c:spPr>
            <a:ln w="12700">
              <a:solidFill>
                <a:srgbClr val="008080"/>
              </a:solidFill>
              <a:prstDash val="solid"/>
            </a:ln>
          </c:spPr>
          <c:marker>
            <c:symbol val="plus"/>
            <c:size val="5"/>
            <c:spPr>
              <a:noFill/>
              <a:ln>
                <a:solidFill>
                  <a:srgbClr val="008080"/>
                </a:solidFill>
                <a:prstDash val="solid"/>
              </a:ln>
            </c:spPr>
          </c:marker>
          <c:cat>
            <c:numRef>
              <c:f>'Embedded C Model'!$C$24:$H$24</c:f>
              <c:numCache>
                <c:formatCode>General</c:formatCode>
                <c:ptCount val="6"/>
                <c:pt idx="0">
                  <c:v>5</c:v>
                </c:pt>
                <c:pt idx="1">
                  <c:v>6</c:v>
                </c:pt>
                <c:pt idx="2">
                  <c:v>7</c:v>
                </c:pt>
                <c:pt idx="3">
                  <c:v>8</c:v>
                </c:pt>
                <c:pt idx="4">
                  <c:v>9</c:v>
                </c:pt>
                <c:pt idx="5">
                  <c:v>10</c:v>
                </c:pt>
              </c:numCache>
            </c:numRef>
          </c:cat>
          <c:val>
            <c:numRef>
              <c:f>'Embedded C Model'!$C$31:$H$31</c:f>
              <c:numCache>
                <c:formatCode>General</c:formatCode>
                <c:ptCount val="6"/>
                <c:pt idx="0">
                  <c:v>83.818000000000012</c:v>
                </c:pt>
                <c:pt idx="1">
                  <c:v>602.70399999999995</c:v>
                </c:pt>
              </c:numCache>
            </c:numRef>
          </c:val>
          <c:smooth val="0"/>
          <c:extLst>
            <c:ext xmlns:c16="http://schemas.microsoft.com/office/drawing/2014/chart" uri="{C3380CC4-5D6E-409C-BE32-E72D297353CC}">
              <c16:uniqueId val="{00000006-CEC2-4269-AB79-E01EDB66B02C}"/>
            </c:ext>
          </c:extLst>
        </c:ser>
        <c:ser>
          <c:idx val="7"/>
          <c:order val="7"/>
          <c:tx>
            <c:strRef>
              <c:f>'Embedded C Model'!$A$32</c:f>
              <c:strCache>
                <c:ptCount val="1"/>
                <c:pt idx="0">
                  <c:v>8</c:v>
                </c:pt>
              </c:strCache>
            </c:strRef>
          </c:tx>
          <c:spPr>
            <a:ln w="12700">
              <a:solidFill>
                <a:srgbClr val="0066CC"/>
              </a:solidFill>
              <a:prstDash val="solid"/>
            </a:ln>
          </c:spPr>
          <c:marker>
            <c:symbol val="dot"/>
            <c:size val="5"/>
            <c:spPr>
              <a:noFill/>
              <a:ln>
                <a:solidFill>
                  <a:srgbClr val="0066CC"/>
                </a:solidFill>
                <a:prstDash val="solid"/>
              </a:ln>
            </c:spPr>
          </c:marker>
          <c:cat>
            <c:numRef>
              <c:f>'Embedded C Model'!$C$24:$H$24</c:f>
              <c:numCache>
                <c:formatCode>General</c:formatCode>
                <c:ptCount val="6"/>
                <c:pt idx="0">
                  <c:v>5</c:v>
                </c:pt>
                <c:pt idx="1">
                  <c:v>6</c:v>
                </c:pt>
                <c:pt idx="2">
                  <c:v>7</c:v>
                </c:pt>
                <c:pt idx="3">
                  <c:v>8</c:v>
                </c:pt>
                <c:pt idx="4">
                  <c:v>9</c:v>
                </c:pt>
                <c:pt idx="5">
                  <c:v>10</c:v>
                </c:pt>
              </c:numCache>
            </c:numRef>
          </c:cat>
          <c:val>
            <c:numRef>
              <c:f>'Embedded C Model'!$C$32:$H$32</c:f>
              <c:numCache>
                <c:formatCode>General</c:formatCode>
                <c:ptCount val="6"/>
                <c:pt idx="0">
                  <c:v>684.82199999999796</c:v>
                </c:pt>
              </c:numCache>
            </c:numRef>
          </c:val>
          <c:smooth val="0"/>
          <c:extLst>
            <c:ext xmlns:c16="http://schemas.microsoft.com/office/drawing/2014/chart" uri="{C3380CC4-5D6E-409C-BE32-E72D297353CC}">
              <c16:uniqueId val="{00000007-CEC2-4269-AB79-E01EDB66B02C}"/>
            </c:ext>
          </c:extLst>
        </c:ser>
        <c:dLbls>
          <c:showLegendKey val="0"/>
          <c:showVal val="0"/>
          <c:showCatName val="0"/>
          <c:showSerName val="0"/>
          <c:showPercent val="0"/>
          <c:showBubbleSize val="0"/>
        </c:dLbls>
        <c:marker val="1"/>
        <c:smooth val="0"/>
        <c:axId val="-620252768"/>
        <c:axId val="-620253312"/>
      </c:lineChart>
      <c:catAx>
        <c:axId val="-620252768"/>
        <c:scaling>
          <c:orientation val="minMax"/>
        </c:scaling>
        <c:delete val="0"/>
        <c:axPos val="b"/>
        <c:title>
          <c:tx>
            <c:rich>
              <a:bodyPr/>
              <a:lstStyle/>
              <a:p>
                <a:pPr>
                  <a:defRPr lang="ko-KR"/>
                </a:pPr>
                <a:r>
                  <a:rPr lang="en-US"/>
                  <a:t>A number of physical units</a:t>
                </a:r>
              </a:p>
            </c:rich>
          </c:tx>
          <c:layout>
            <c:manualLayout>
              <c:xMode val="edge"/>
              <c:yMode val="edge"/>
              <c:x val="0.22989540779211795"/>
              <c:y val="0.91095571095571093"/>
            </c:manualLayout>
          </c:layout>
          <c:overlay val="0"/>
          <c:spPr>
            <a:noFill/>
            <a:ln w="25400">
              <a:noFill/>
            </a:ln>
          </c:spPr>
        </c:title>
        <c:numFmt formatCode="General" sourceLinked="1"/>
        <c:majorTickMark val="in"/>
        <c:minorTickMark val="none"/>
        <c:tickLblPos val="nextTo"/>
        <c:spPr>
          <a:ln w="3175">
            <a:solidFill>
              <a:srgbClr val="000000"/>
            </a:solidFill>
            <a:prstDash val="solid"/>
          </a:ln>
        </c:spPr>
        <c:txPr>
          <a:bodyPr rot="0" vert="horz"/>
          <a:lstStyle/>
          <a:p>
            <a:pPr>
              <a:defRPr lang="ko-KR"/>
            </a:pPr>
            <a:endParaRPr lang="ko-KR"/>
          </a:p>
        </c:txPr>
        <c:crossAx val="-620253312"/>
        <c:crosses val="autoZero"/>
        <c:auto val="1"/>
        <c:lblAlgn val="ctr"/>
        <c:lblOffset val="100"/>
        <c:tickLblSkip val="1"/>
        <c:tickMarkSkip val="1"/>
        <c:noMultiLvlLbl val="0"/>
      </c:catAx>
      <c:valAx>
        <c:axId val="-620253312"/>
        <c:scaling>
          <c:logBase val="10"/>
          <c:orientation val="minMax"/>
        </c:scaling>
        <c:delete val="0"/>
        <c:axPos val="l"/>
        <c:majorGridlines>
          <c:spPr>
            <a:ln w="3175">
              <a:solidFill>
                <a:srgbClr val="000000"/>
              </a:solidFill>
              <a:prstDash val="solid"/>
            </a:ln>
          </c:spPr>
        </c:majorGridlines>
        <c:title>
          <c:tx>
            <c:rich>
              <a:bodyPr/>
              <a:lstStyle/>
              <a:p>
                <a:pPr>
                  <a:defRPr lang="ko-KR"/>
                </a:pPr>
                <a:r>
                  <a:rPr lang="en-US"/>
                  <a:t>Seconds</a:t>
                </a:r>
              </a:p>
            </c:rich>
          </c:tx>
          <c:layout>
            <c:manualLayout>
              <c:xMode val="edge"/>
              <c:yMode val="edge"/>
              <c:x val="8.8340463264219155E-3"/>
              <c:y val="0.36066259200117484"/>
            </c:manualLayout>
          </c:layout>
          <c:overlay val="0"/>
          <c:spPr>
            <a:noFill/>
            <a:ln w="25400">
              <a:noFill/>
            </a:ln>
          </c:spPr>
        </c:title>
        <c:numFmt formatCode="General" sourceLinked="1"/>
        <c:majorTickMark val="in"/>
        <c:minorTickMark val="out"/>
        <c:tickLblPos val="nextTo"/>
        <c:spPr>
          <a:ln w="3175">
            <a:solidFill>
              <a:srgbClr val="000000"/>
            </a:solidFill>
            <a:prstDash val="solid"/>
          </a:ln>
        </c:spPr>
        <c:txPr>
          <a:bodyPr rot="0" vert="horz"/>
          <a:lstStyle/>
          <a:p>
            <a:pPr>
              <a:defRPr lang="ko-KR"/>
            </a:pPr>
            <a:endParaRPr lang="ko-KR"/>
          </a:p>
        </c:txPr>
        <c:crossAx val="-620252768"/>
        <c:crosses val="autoZero"/>
        <c:crossBetween val="between"/>
      </c:valAx>
      <c:spPr>
        <a:noFill/>
        <a:ln w="12700">
          <a:solidFill>
            <a:srgbClr val="808080"/>
          </a:solidFill>
          <a:prstDash val="solid"/>
        </a:ln>
      </c:spPr>
    </c:plotArea>
    <c:legend>
      <c:legendPos val="r"/>
      <c:layout>
        <c:manualLayout>
          <c:xMode val="edge"/>
          <c:yMode val="edge"/>
          <c:x val="0.78434127653989361"/>
          <c:y val="0.24009324009324087"/>
          <c:w val="0.19125150366501817"/>
          <c:h val="0.54079254079254058"/>
        </c:manualLayout>
      </c:layout>
      <c:overlay val="0"/>
      <c:spPr>
        <a:solidFill>
          <a:srgbClr val="FFFFFF"/>
        </a:solidFill>
        <a:ln w="3175">
          <a:solidFill>
            <a:srgbClr val="000000"/>
          </a:solidFill>
          <a:prstDash val="solid"/>
        </a:ln>
      </c:spPr>
      <c:txPr>
        <a:bodyPr/>
        <a:lstStyle/>
        <a:p>
          <a:pPr>
            <a:defRPr lang="ko-KR"/>
          </a:pPr>
          <a:endParaRPr lang="ko-KR"/>
        </a:p>
      </c:txPr>
    </c:legend>
    <c:plotVisOnly val="1"/>
    <c:dispBlanksAs val="gap"/>
    <c:showDLblsOverMax val="0"/>
  </c:chart>
  <c:spPr>
    <a:solidFill>
      <a:srgbClr val="FFFFFF"/>
    </a:solidFill>
    <a:ln w="3175">
      <a:solidFill>
        <a:srgbClr val="000000"/>
      </a:solidFill>
      <a:prstDash val="solid"/>
    </a:ln>
  </c:spPr>
  <c:txPr>
    <a:bodyPr/>
    <a:lstStyle/>
    <a:p>
      <a:pPr>
        <a:defRPr sz="1400" b="0" i="0" u="none" strike="noStrike" baseline="0">
          <a:solidFill>
            <a:srgbClr val="000000"/>
          </a:solidFill>
          <a:latin typeface="+mn-lt"/>
          <a:ea typeface="돋움"/>
          <a:cs typeface="돋움"/>
        </a:defRPr>
      </a:pPr>
      <a:endParaRPr lang="ko-KR"/>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81457635848571"/>
          <c:y val="6.8524970963995374E-2"/>
          <c:w val="0.58165893549925352"/>
          <c:h val="0.72706155632985192"/>
        </c:manualLayout>
      </c:layout>
      <c:lineChart>
        <c:grouping val="standard"/>
        <c:varyColors val="0"/>
        <c:ser>
          <c:idx val="0"/>
          <c:order val="0"/>
          <c:tx>
            <c:strRef>
              <c:f>'Embedded C Model'!$J$2</c:f>
              <c:strCache>
                <c:ptCount val="1"/>
                <c:pt idx="0">
                  <c:v>5(abs)</c:v>
                </c:pt>
              </c:strCache>
            </c:strRef>
          </c:tx>
          <c:spPr>
            <a:ln w="12700">
              <a:solidFill>
                <a:srgbClr val="000080"/>
              </a:solidFill>
              <a:prstDash val="solid"/>
            </a:ln>
          </c:spPr>
          <c:marker>
            <c:symbol val="diamond"/>
            <c:size val="5"/>
            <c:spPr>
              <a:solidFill>
                <a:srgbClr val="000080"/>
              </a:solidFill>
              <a:ln>
                <a:solidFill>
                  <a:srgbClr val="000080"/>
                </a:solidFill>
                <a:prstDash val="solid"/>
              </a:ln>
            </c:spPr>
          </c:marker>
          <c:cat>
            <c:numRef>
              <c:f>'Embedded C Model'!$L$1:$Q$1</c:f>
              <c:numCache>
                <c:formatCode>General</c:formatCode>
                <c:ptCount val="6"/>
                <c:pt idx="0">
                  <c:v>5</c:v>
                </c:pt>
                <c:pt idx="1">
                  <c:v>6</c:v>
                </c:pt>
                <c:pt idx="2">
                  <c:v>7</c:v>
                </c:pt>
                <c:pt idx="3">
                  <c:v>8</c:v>
                </c:pt>
                <c:pt idx="4">
                  <c:v>9</c:v>
                </c:pt>
                <c:pt idx="5">
                  <c:v>10</c:v>
                </c:pt>
              </c:numCache>
            </c:numRef>
          </c:cat>
          <c:val>
            <c:numRef>
              <c:f>'Embedded C Model'!$L$2:$Q$2</c:f>
              <c:numCache>
                <c:formatCode>General</c:formatCode>
                <c:ptCount val="6"/>
                <c:pt idx="0">
                  <c:v>290.01</c:v>
                </c:pt>
                <c:pt idx="1">
                  <c:v>339.98099999999869</c:v>
                </c:pt>
                <c:pt idx="2">
                  <c:v>463.37299999999999</c:v>
                </c:pt>
                <c:pt idx="3">
                  <c:v>728.38400000000001</c:v>
                </c:pt>
                <c:pt idx="4">
                  <c:v>1242.0229999999999</c:v>
                </c:pt>
                <c:pt idx="5">
                  <c:v>2162.8040000000001</c:v>
                </c:pt>
              </c:numCache>
            </c:numRef>
          </c:val>
          <c:smooth val="0"/>
          <c:extLst>
            <c:ext xmlns:c16="http://schemas.microsoft.com/office/drawing/2014/chart" uri="{C3380CC4-5D6E-409C-BE32-E72D297353CC}">
              <c16:uniqueId val="{00000000-94AC-475B-832F-1DA56FE512C8}"/>
            </c:ext>
          </c:extLst>
        </c:ser>
        <c:ser>
          <c:idx val="1"/>
          <c:order val="1"/>
          <c:tx>
            <c:strRef>
              <c:f>'Embedded C Model'!$J$3</c:f>
              <c:strCache>
                <c:ptCount val="1"/>
                <c:pt idx="0">
                  <c:v>6(abs)</c:v>
                </c:pt>
              </c:strCache>
            </c:strRef>
          </c:tx>
          <c:spPr>
            <a:ln w="12700">
              <a:solidFill>
                <a:srgbClr val="FF00FF"/>
              </a:solidFill>
              <a:prstDash val="solid"/>
            </a:ln>
          </c:spPr>
          <c:marker>
            <c:symbol val="square"/>
            <c:size val="5"/>
            <c:spPr>
              <a:solidFill>
                <a:srgbClr val="FF00FF"/>
              </a:solidFill>
              <a:ln>
                <a:solidFill>
                  <a:srgbClr val="FF00FF"/>
                </a:solidFill>
                <a:prstDash val="solid"/>
              </a:ln>
            </c:spPr>
          </c:marker>
          <c:cat>
            <c:numRef>
              <c:f>'Embedded C Model'!$L$1:$Q$1</c:f>
              <c:numCache>
                <c:formatCode>General</c:formatCode>
                <c:ptCount val="6"/>
                <c:pt idx="0">
                  <c:v>5</c:v>
                </c:pt>
                <c:pt idx="1">
                  <c:v>6</c:v>
                </c:pt>
                <c:pt idx="2">
                  <c:v>7</c:v>
                </c:pt>
                <c:pt idx="3">
                  <c:v>8</c:v>
                </c:pt>
                <c:pt idx="4">
                  <c:v>9</c:v>
                </c:pt>
                <c:pt idx="5">
                  <c:v>10</c:v>
                </c:pt>
              </c:numCache>
            </c:numRef>
          </c:cat>
          <c:val>
            <c:numRef>
              <c:f>'Embedded C Model'!$L$3:$Q$3</c:f>
              <c:numCache>
                <c:formatCode>General</c:formatCode>
                <c:ptCount val="6"/>
                <c:pt idx="0">
                  <c:v>371.11099999999999</c:v>
                </c:pt>
                <c:pt idx="1">
                  <c:v>688.34599999999796</c:v>
                </c:pt>
                <c:pt idx="2">
                  <c:v>1625.818</c:v>
                </c:pt>
                <c:pt idx="3">
                  <c:v>3975.4879999999998</c:v>
                </c:pt>
                <c:pt idx="4">
                  <c:v>9190.9249999999811</c:v>
                </c:pt>
                <c:pt idx="5">
                  <c:v>19736.691999999992</c:v>
                </c:pt>
              </c:numCache>
            </c:numRef>
          </c:val>
          <c:smooth val="0"/>
          <c:extLst>
            <c:ext xmlns:c16="http://schemas.microsoft.com/office/drawing/2014/chart" uri="{C3380CC4-5D6E-409C-BE32-E72D297353CC}">
              <c16:uniqueId val="{00000001-94AC-475B-832F-1DA56FE512C8}"/>
            </c:ext>
          </c:extLst>
        </c:ser>
        <c:ser>
          <c:idx val="2"/>
          <c:order val="2"/>
          <c:tx>
            <c:strRef>
              <c:f>'Embedded C Model'!$J$4</c:f>
              <c:strCache>
                <c:ptCount val="1"/>
                <c:pt idx="0">
                  <c:v>7(abs)</c:v>
                </c:pt>
              </c:strCache>
            </c:strRef>
          </c:tx>
          <c:spPr>
            <a:ln w="12700">
              <a:solidFill>
                <a:srgbClr val="008080"/>
              </a:solidFill>
              <a:prstDash val="solid"/>
            </a:ln>
          </c:spPr>
          <c:marker>
            <c:symbol val="triangle"/>
            <c:size val="5"/>
            <c:spPr>
              <a:solidFill>
                <a:srgbClr val="FFFF00"/>
              </a:solidFill>
              <a:ln>
                <a:solidFill>
                  <a:srgbClr val="FFFF00"/>
                </a:solidFill>
                <a:prstDash val="solid"/>
              </a:ln>
            </c:spPr>
          </c:marker>
          <c:cat>
            <c:numRef>
              <c:f>'Embedded C Model'!$L$1:$Q$1</c:f>
              <c:numCache>
                <c:formatCode>General</c:formatCode>
                <c:ptCount val="6"/>
                <c:pt idx="0">
                  <c:v>5</c:v>
                </c:pt>
                <c:pt idx="1">
                  <c:v>6</c:v>
                </c:pt>
                <c:pt idx="2">
                  <c:v>7</c:v>
                </c:pt>
                <c:pt idx="3">
                  <c:v>8</c:v>
                </c:pt>
                <c:pt idx="4">
                  <c:v>9</c:v>
                </c:pt>
                <c:pt idx="5">
                  <c:v>10</c:v>
                </c:pt>
              </c:numCache>
            </c:numRef>
          </c:cat>
          <c:val>
            <c:numRef>
              <c:f>'Embedded C Model'!$L$4:$Q$4</c:f>
              <c:numCache>
                <c:formatCode>General</c:formatCode>
                <c:ptCount val="6"/>
                <c:pt idx="0">
                  <c:v>797.50400000000002</c:v>
                </c:pt>
                <c:pt idx="1">
                  <c:v>3074.47100000002</c:v>
                </c:pt>
                <c:pt idx="2">
                  <c:v>11398.26</c:v>
                </c:pt>
              </c:numCache>
            </c:numRef>
          </c:val>
          <c:smooth val="0"/>
          <c:extLst>
            <c:ext xmlns:c16="http://schemas.microsoft.com/office/drawing/2014/chart" uri="{C3380CC4-5D6E-409C-BE32-E72D297353CC}">
              <c16:uniqueId val="{00000002-94AC-475B-832F-1DA56FE512C8}"/>
            </c:ext>
          </c:extLst>
        </c:ser>
        <c:ser>
          <c:idx val="3"/>
          <c:order val="3"/>
          <c:tx>
            <c:strRef>
              <c:f>'Embedded C Model'!$J$5</c:f>
              <c:strCache>
                <c:ptCount val="1"/>
                <c:pt idx="0">
                  <c:v>8(abs)</c:v>
                </c:pt>
              </c:strCache>
            </c:strRef>
          </c:tx>
          <c:spPr>
            <a:ln w="12700">
              <a:solidFill>
                <a:srgbClr val="0066CC"/>
              </a:solidFill>
              <a:prstDash val="solid"/>
            </a:ln>
          </c:spPr>
          <c:marker>
            <c:symbol val="x"/>
            <c:size val="5"/>
            <c:spPr>
              <a:noFill/>
              <a:ln>
                <a:solidFill>
                  <a:srgbClr val="00FFFF"/>
                </a:solidFill>
                <a:prstDash val="solid"/>
              </a:ln>
            </c:spPr>
          </c:marker>
          <c:cat>
            <c:numRef>
              <c:f>'Embedded C Model'!$L$1:$Q$1</c:f>
              <c:numCache>
                <c:formatCode>General</c:formatCode>
                <c:ptCount val="6"/>
                <c:pt idx="0">
                  <c:v>5</c:v>
                </c:pt>
                <c:pt idx="1">
                  <c:v>6</c:v>
                </c:pt>
                <c:pt idx="2">
                  <c:v>7</c:v>
                </c:pt>
                <c:pt idx="3">
                  <c:v>8</c:v>
                </c:pt>
                <c:pt idx="4">
                  <c:v>9</c:v>
                </c:pt>
                <c:pt idx="5">
                  <c:v>10</c:v>
                </c:pt>
              </c:numCache>
            </c:numRef>
          </c:cat>
          <c:val>
            <c:numRef>
              <c:f>'Embedded C Model'!$L$5:$Q$5</c:f>
              <c:numCache>
                <c:formatCode>General</c:formatCode>
                <c:ptCount val="6"/>
                <c:pt idx="0">
                  <c:v>3966.6819999999998</c:v>
                </c:pt>
                <c:pt idx="1">
                  <c:v>26098.394</c:v>
                </c:pt>
              </c:numCache>
            </c:numRef>
          </c:val>
          <c:smooth val="0"/>
          <c:extLst>
            <c:ext xmlns:c16="http://schemas.microsoft.com/office/drawing/2014/chart" uri="{C3380CC4-5D6E-409C-BE32-E72D297353CC}">
              <c16:uniqueId val="{00000003-94AC-475B-832F-1DA56FE512C8}"/>
            </c:ext>
          </c:extLst>
        </c:ser>
        <c:ser>
          <c:idx val="4"/>
          <c:order val="4"/>
          <c:tx>
            <c:strRef>
              <c:f>'Embedded C Model'!$J$6</c:f>
              <c:strCache>
                <c:ptCount val="1"/>
                <c:pt idx="0">
                  <c:v>5</c:v>
                </c:pt>
              </c:strCache>
            </c:strRef>
          </c:tx>
          <c:spPr>
            <a:ln w="12700">
              <a:solidFill>
                <a:srgbClr val="000080"/>
              </a:solidFill>
              <a:prstDash val="solid"/>
            </a:ln>
          </c:spPr>
          <c:marker>
            <c:symbol val="star"/>
            <c:size val="5"/>
            <c:spPr>
              <a:noFill/>
              <a:ln>
                <a:solidFill>
                  <a:srgbClr val="000080"/>
                </a:solidFill>
                <a:prstDash val="solid"/>
              </a:ln>
            </c:spPr>
          </c:marker>
          <c:cat>
            <c:numRef>
              <c:f>'Embedded C Model'!$L$1:$Q$1</c:f>
              <c:numCache>
                <c:formatCode>General</c:formatCode>
                <c:ptCount val="6"/>
                <c:pt idx="0">
                  <c:v>5</c:v>
                </c:pt>
                <c:pt idx="1">
                  <c:v>6</c:v>
                </c:pt>
                <c:pt idx="2">
                  <c:v>7</c:v>
                </c:pt>
                <c:pt idx="3">
                  <c:v>8</c:v>
                </c:pt>
                <c:pt idx="4">
                  <c:v>9</c:v>
                </c:pt>
                <c:pt idx="5">
                  <c:v>10</c:v>
                </c:pt>
              </c:numCache>
            </c:numRef>
          </c:cat>
          <c:val>
            <c:numRef>
              <c:f>'Embedded C Model'!$L$6:$Q$6</c:f>
              <c:numCache>
                <c:formatCode>General</c:formatCode>
                <c:ptCount val="6"/>
                <c:pt idx="0">
                  <c:v>348.07100000000003</c:v>
                </c:pt>
                <c:pt idx="1">
                  <c:v>552.66599999999949</c:v>
                </c:pt>
                <c:pt idx="2">
                  <c:v>1089.9590000000001</c:v>
                </c:pt>
                <c:pt idx="3">
                  <c:v>2310.2599999999998</c:v>
                </c:pt>
                <c:pt idx="4">
                  <c:v>4851.5200000000004</c:v>
                </c:pt>
                <c:pt idx="5">
                  <c:v>9672.7000000000007</c:v>
                </c:pt>
              </c:numCache>
            </c:numRef>
          </c:val>
          <c:smooth val="0"/>
          <c:extLst>
            <c:ext xmlns:c16="http://schemas.microsoft.com/office/drawing/2014/chart" uri="{C3380CC4-5D6E-409C-BE32-E72D297353CC}">
              <c16:uniqueId val="{00000004-94AC-475B-832F-1DA56FE512C8}"/>
            </c:ext>
          </c:extLst>
        </c:ser>
        <c:ser>
          <c:idx val="5"/>
          <c:order val="5"/>
          <c:tx>
            <c:strRef>
              <c:f>'Embedded C Model'!$J$7</c:f>
              <c:strCache>
                <c:ptCount val="1"/>
                <c:pt idx="0">
                  <c:v>6</c:v>
                </c:pt>
              </c:strCache>
            </c:strRef>
          </c:tx>
          <c:spPr>
            <a:ln w="12700">
              <a:solidFill>
                <a:srgbClr val="FF00FF"/>
              </a:solidFill>
              <a:prstDash val="solid"/>
            </a:ln>
          </c:spPr>
          <c:marker>
            <c:symbol val="circle"/>
            <c:size val="5"/>
            <c:spPr>
              <a:solidFill>
                <a:srgbClr val="800000"/>
              </a:solidFill>
              <a:ln>
                <a:solidFill>
                  <a:srgbClr val="FF00FF"/>
                </a:solidFill>
                <a:prstDash val="solid"/>
              </a:ln>
            </c:spPr>
          </c:marker>
          <c:cat>
            <c:numRef>
              <c:f>'Embedded C Model'!$L$1:$Q$1</c:f>
              <c:numCache>
                <c:formatCode>General</c:formatCode>
                <c:ptCount val="6"/>
                <c:pt idx="0">
                  <c:v>5</c:v>
                </c:pt>
                <c:pt idx="1">
                  <c:v>6</c:v>
                </c:pt>
                <c:pt idx="2">
                  <c:v>7</c:v>
                </c:pt>
                <c:pt idx="3">
                  <c:v>8</c:v>
                </c:pt>
                <c:pt idx="4">
                  <c:v>9</c:v>
                </c:pt>
                <c:pt idx="5">
                  <c:v>10</c:v>
                </c:pt>
              </c:numCache>
            </c:numRef>
          </c:cat>
          <c:val>
            <c:numRef>
              <c:f>'Embedded C Model'!$L$7:$Q$7</c:f>
              <c:numCache>
                <c:formatCode>General</c:formatCode>
                <c:ptCount val="6"/>
                <c:pt idx="0">
                  <c:v>654.65599999999949</c:v>
                </c:pt>
                <c:pt idx="1">
                  <c:v>1946.0229999999999</c:v>
                </c:pt>
                <c:pt idx="2">
                  <c:v>6083.5970000000007</c:v>
                </c:pt>
                <c:pt idx="3">
                  <c:v>17093.030999999992</c:v>
                </c:pt>
              </c:numCache>
            </c:numRef>
          </c:val>
          <c:smooth val="0"/>
          <c:extLst>
            <c:ext xmlns:c16="http://schemas.microsoft.com/office/drawing/2014/chart" uri="{C3380CC4-5D6E-409C-BE32-E72D297353CC}">
              <c16:uniqueId val="{00000005-94AC-475B-832F-1DA56FE512C8}"/>
            </c:ext>
          </c:extLst>
        </c:ser>
        <c:ser>
          <c:idx val="6"/>
          <c:order val="6"/>
          <c:tx>
            <c:strRef>
              <c:f>'Embedded C Model'!$J$8</c:f>
              <c:strCache>
                <c:ptCount val="1"/>
                <c:pt idx="0">
                  <c:v>7</c:v>
                </c:pt>
              </c:strCache>
            </c:strRef>
          </c:tx>
          <c:spPr>
            <a:ln w="12700">
              <a:solidFill>
                <a:srgbClr val="008080"/>
              </a:solidFill>
              <a:prstDash val="solid"/>
            </a:ln>
          </c:spPr>
          <c:marker>
            <c:symbol val="plus"/>
            <c:size val="5"/>
            <c:spPr>
              <a:noFill/>
              <a:ln>
                <a:solidFill>
                  <a:srgbClr val="008080"/>
                </a:solidFill>
                <a:prstDash val="solid"/>
              </a:ln>
            </c:spPr>
          </c:marker>
          <c:cat>
            <c:numRef>
              <c:f>'Embedded C Model'!$L$1:$Q$1</c:f>
              <c:numCache>
                <c:formatCode>General</c:formatCode>
                <c:ptCount val="6"/>
                <c:pt idx="0">
                  <c:v>5</c:v>
                </c:pt>
                <c:pt idx="1">
                  <c:v>6</c:v>
                </c:pt>
                <c:pt idx="2">
                  <c:v>7</c:v>
                </c:pt>
                <c:pt idx="3">
                  <c:v>8</c:v>
                </c:pt>
                <c:pt idx="4">
                  <c:v>9</c:v>
                </c:pt>
                <c:pt idx="5">
                  <c:v>10</c:v>
                </c:pt>
              </c:numCache>
            </c:numRef>
          </c:cat>
          <c:val>
            <c:numRef>
              <c:f>'Embedded C Model'!$L$8:$Q$8</c:f>
              <c:numCache>
                <c:formatCode>General</c:formatCode>
                <c:ptCount val="6"/>
                <c:pt idx="0">
                  <c:v>2324.0839999999998</c:v>
                </c:pt>
                <c:pt idx="1">
                  <c:v>12050.752</c:v>
                </c:pt>
              </c:numCache>
            </c:numRef>
          </c:val>
          <c:smooth val="0"/>
          <c:extLst>
            <c:ext xmlns:c16="http://schemas.microsoft.com/office/drawing/2014/chart" uri="{C3380CC4-5D6E-409C-BE32-E72D297353CC}">
              <c16:uniqueId val="{00000006-94AC-475B-832F-1DA56FE512C8}"/>
            </c:ext>
          </c:extLst>
        </c:ser>
        <c:ser>
          <c:idx val="7"/>
          <c:order val="7"/>
          <c:tx>
            <c:strRef>
              <c:f>'Embedded C Model'!$J$9</c:f>
              <c:strCache>
                <c:ptCount val="1"/>
                <c:pt idx="0">
                  <c:v>8</c:v>
                </c:pt>
              </c:strCache>
            </c:strRef>
          </c:tx>
          <c:spPr>
            <a:ln w="12700">
              <a:solidFill>
                <a:srgbClr val="0066CC"/>
              </a:solidFill>
              <a:prstDash val="solid"/>
            </a:ln>
          </c:spPr>
          <c:marker>
            <c:symbol val="dot"/>
            <c:size val="5"/>
            <c:spPr>
              <a:noFill/>
              <a:ln>
                <a:solidFill>
                  <a:srgbClr val="0066CC"/>
                </a:solidFill>
                <a:prstDash val="solid"/>
              </a:ln>
            </c:spPr>
          </c:marker>
          <c:cat>
            <c:numRef>
              <c:f>'Embedded C Model'!$L$1:$Q$1</c:f>
              <c:numCache>
                <c:formatCode>General</c:formatCode>
                <c:ptCount val="6"/>
                <c:pt idx="0">
                  <c:v>5</c:v>
                </c:pt>
                <c:pt idx="1">
                  <c:v>6</c:v>
                </c:pt>
                <c:pt idx="2">
                  <c:v>7</c:v>
                </c:pt>
                <c:pt idx="3">
                  <c:v>8</c:v>
                </c:pt>
                <c:pt idx="4">
                  <c:v>9</c:v>
                </c:pt>
                <c:pt idx="5">
                  <c:v>10</c:v>
                </c:pt>
              </c:numCache>
            </c:numRef>
          </c:cat>
          <c:val>
            <c:numRef>
              <c:f>'Embedded C Model'!$L$9:$Q$9</c:f>
              <c:numCache>
                <c:formatCode>General</c:formatCode>
                <c:ptCount val="6"/>
                <c:pt idx="0">
                  <c:v>12303.68</c:v>
                </c:pt>
              </c:numCache>
            </c:numRef>
          </c:val>
          <c:smooth val="0"/>
          <c:extLst>
            <c:ext xmlns:c16="http://schemas.microsoft.com/office/drawing/2014/chart" uri="{C3380CC4-5D6E-409C-BE32-E72D297353CC}">
              <c16:uniqueId val="{00000007-94AC-475B-832F-1DA56FE512C8}"/>
            </c:ext>
          </c:extLst>
        </c:ser>
        <c:dLbls>
          <c:showLegendKey val="0"/>
          <c:showVal val="0"/>
          <c:showCatName val="0"/>
          <c:showSerName val="0"/>
          <c:showPercent val="0"/>
          <c:showBubbleSize val="0"/>
        </c:dLbls>
        <c:marker val="1"/>
        <c:smooth val="0"/>
        <c:axId val="-620257664"/>
        <c:axId val="-620261472"/>
      </c:lineChart>
      <c:catAx>
        <c:axId val="-620257664"/>
        <c:scaling>
          <c:orientation val="minMax"/>
        </c:scaling>
        <c:delete val="0"/>
        <c:axPos val="b"/>
        <c:title>
          <c:tx>
            <c:rich>
              <a:bodyPr/>
              <a:lstStyle/>
              <a:p>
                <a:pPr>
                  <a:defRPr lang="ko-KR"/>
                </a:pPr>
                <a:r>
                  <a:rPr lang="en-US"/>
                  <a:t>A number of physical units</a:t>
                </a:r>
              </a:p>
            </c:rich>
          </c:tx>
          <c:layout>
            <c:manualLayout>
              <c:xMode val="edge"/>
              <c:yMode val="edge"/>
              <c:x val="0.2452060566089434"/>
              <c:y val="0.90662020905923368"/>
            </c:manualLayout>
          </c:layout>
          <c:overlay val="0"/>
          <c:spPr>
            <a:noFill/>
            <a:ln w="25400">
              <a:noFill/>
            </a:ln>
          </c:spPr>
        </c:title>
        <c:numFmt formatCode="General" sourceLinked="1"/>
        <c:majorTickMark val="in"/>
        <c:minorTickMark val="none"/>
        <c:tickLblPos val="nextTo"/>
        <c:spPr>
          <a:ln w="3175">
            <a:solidFill>
              <a:srgbClr val="000000"/>
            </a:solidFill>
            <a:prstDash val="solid"/>
          </a:ln>
        </c:spPr>
        <c:txPr>
          <a:bodyPr rot="0" vert="horz"/>
          <a:lstStyle/>
          <a:p>
            <a:pPr>
              <a:defRPr lang="ko-KR"/>
            </a:pPr>
            <a:endParaRPr lang="ko-KR"/>
          </a:p>
        </c:txPr>
        <c:crossAx val="-620261472"/>
        <c:crosses val="autoZero"/>
        <c:auto val="1"/>
        <c:lblAlgn val="ctr"/>
        <c:lblOffset val="100"/>
        <c:tickLblSkip val="1"/>
        <c:tickMarkSkip val="1"/>
        <c:noMultiLvlLbl val="0"/>
      </c:catAx>
      <c:valAx>
        <c:axId val="-620261472"/>
        <c:scaling>
          <c:logBase val="10"/>
          <c:orientation val="minMax"/>
          <c:min val="100"/>
        </c:scaling>
        <c:delete val="0"/>
        <c:axPos val="l"/>
        <c:majorGridlines>
          <c:spPr>
            <a:ln w="3175">
              <a:solidFill>
                <a:srgbClr val="000000"/>
              </a:solidFill>
              <a:prstDash val="solid"/>
            </a:ln>
          </c:spPr>
        </c:majorGridlines>
        <c:title>
          <c:tx>
            <c:rich>
              <a:bodyPr/>
              <a:lstStyle/>
              <a:p>
                <a:pPr>
                  <a:defRPr lang="ko-KR"/>
                </a:pPr>
                <a:r>
                  <a:rPr lang="en-US"/>
                  <a:t>Megabytes </a:t>
                </a:r>
              </a:p>
            </c:rich>
          </c:tx>
          <c:layout>
            <c:manualLayout>
              <c:xMode val="edge"/>
              <c:yMode val="edge"/>
              <c:x val="0"/>
              <c:y val="0.32984901277584427"/>
            </c:manualLayout>
          </c:layout>
          <c:overlay val="0"/>
          <c:spPr>
            <a:noFill/>
            <a:ln w="25400">
              <a:noFill/>
            </a:ln>
          </c:spPr>
        </c:title>
        <c:numFmt formatCode="General" sourceLinked="1"/>
        <c:majorTickMark val="in"/>
        <c:minorTickMark val="out"/>
        <c:tickLblPos val="nextTo"/>
        <c:spPr>
          <a:ln w="3175">
            <a:solidFill>
              <a:srgbClr val="000000"/>
            </a:solidFill>
            <a:prstDash val="solid"/>
          </a:ln>
        </c:spPr>
        <c:txPr>
          <a:bodyPr rot="0" vert="horz"/>
          <a:lstStyle/>
          <a:p>
            <a:pPr>
              <a:defRPr lang="ko-KR"/>
            </a:pPr>
            <a:endParaRPr lang="ko-KR"/>
          </a:p>
        </c:txPr>
        <c:crossAx val="-620257664"/>
        <c:crosses val="autoZero"/>
        <c:crossBetween val="between"/>
      </c:valAx>
      <c:spPr>
        <a:noFill/>
        <a:ln w="12700">
          <a:solidFill>
            <a:srgbClr val="808080"/>
          </a:solidFill>
          <a:prstDash val="solid"/>
        </a:ln>
      </c:spPr>
    </c:plotArea>
    <c:legend>
      <c:legendPos val="r"/>
      <c:layout>
        <c:manualLayout>
          <c:xMode val="edge"/>
          <c:yMode val="edge"/>
          <c:x val="0.78505587598555771"/>
          <c:y val="0.23809523809523914"/>
          <c:w val="0.19237044614963078"/>
          <c:h val="0.54819976771196066"/>
        </c:manualLayout>
      </c:layout>
      <c:overlay val="0"/>
      <c:spPr>
        <a:solidFill>
          <a:srgbClr val="FFFFFF"/>
        </a:solidFill>
        <a:ln w="3175">
          <a:solidFill>
            <a:srgbClr val="000000"/>
          </a:solidFill>
          <a:prstDash val="solid"/>
        </a:ln>
      </c:spPr>
      <c:txPr>
        <a:bodyPr/>
        <a:lstStyle/>
        <a:p>
          <a:pPr>
            <a:defRPr lang="ko-KR"/>
          </a:pPr>
          <a:endParaRPr lang="ko-KR"/>
        </a:p>
      </c:txPr>
    </c:legend>
    <c:plotVisOnly val="1"/>
    <c:dispBlanksAs val="gap"/>
    <c:showDLblsOverMax val="0"/>
  </c:chart>
  <c:spPr>
    <a:solidFill>
      <a:srgbClr val="FFFFFF"/>
    </a:solidFill>
    <a:ln w="3175">
      <a:solidFill>
        <a:srgbClr val="000000"/>
      </a:solidFill>
      <a:prstDash val="solid"/>
    </a:ln>
  </c:spPr>
  <c:txPr>
    <a:bodyPr/>
    <a:lstStyle/>
    <a:p>
      <a:pPr>
        <a:defRPr sz="1400" b="0" i="0" u="none" strike="noStrike" baseline="0">
          <a:solidFill>
            <a:srgbClr val="000000"/>
          </a:solidFill>
          <a:latin typeface="+mn-lt"/>
          <a:ea typeface="돋움"/>
          <a:cs typeface="돋움"/>
        </a:defRPr>
      </a:pPr>
      <a:endParaRPr lang="ko-KR"/>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148459153391751"/>
          <c:y val="3.613915669763014E-2"/>
          <c:w val="0.60478150217504845"/>
          <c:h val="0.7689865341122385"/>
        </c:manualLayout>
      </c:layout>
      <c:lineChart>
        <c:grouping val="standard"/>
        <c:varyColors val="0"/>
        <c:ser>
          <c:idx val="6"/>
          <c:order val="0"/>
          <c:tx>
            <c:strRef>
              <c:f>CBMC_list_invar!$A$7</c:f>
              <c:strCache>
                <c:ptCount val="1"/>
                <c:pt idx="0">
                  <c:v>5</c:v>
                </c:pt>
              </c:strCache>
            </c:strRef>
          </c:tx>
          <c:spPr>
            <a:ln>
              <a:solidFill>
                <a:schemeClr val="accent4">
                  <a:lumMod val="50000"/>
                </a:schemeClr>
              </a:solidFill>
            </a:ln>
          </c:spPr>
          <c:marker>
            <c:symbol val="plus"/>
            <c:size val="7"/>
            <c:spPr>
              <a:ln w="25400">
                <a:solidFill>
                  <a:schemeClr val="accent4">
                    <a:lumMod val="50000"/>
                  </a:schemeClr>
                </a:solidFill>
              </a:ln>
            </c:spPr>
          </c:marker>
          <c:cat>
            <c:numRef>
              <c:f>CBMC_list_invar!$C$2:$H$2</c:f>
              <c:numCache>
                <c:formatCode>General</c:formatCode>
                <c:ptCount val="6"/>
                <c:pt idx="0">
                  <c:v>5</c:v>
                </c:pt>
                <c:pt idx="1">
                  <c:v>6</c:v>
                </c:pt>
                <c:pt idx="2">
                  <c:v>7</c:v>
                </c:pt>
                <c:pt idx="3">
                  <c:v>8</c:v>
                </c:pt>
                <c:pt idx="4">
                  <c:v>9</c:v>
                </c:pt>
                <c:pt idx="5">
                  <c:v>10</c:v>
                </c:pt>
              </c:numCache>
            </c:numRef>
          </c:cat>
          <c:val>
            <c:numRef>
              <c:f>CBMC_list_invar!$C$7:$H$7</c:f>
              <c:numCache>
                <c:formatCode>0.0_ </c:formatCode>
                <c:ptCount val="6"/>
                <c:pt idx="0">
                  <c:v>15.867000000000004</c:v>
                </c:pt>
                <c:pt idx="1">
                  <c:v>28.111000000000072</c:v>
                </c:pt>
                <c:pt idx="2">
                  <c:v>44.019000000000005</c:v>
                </c:pt>
                <c:pt idx="3">
                  <c:v>76.828000000000003</c:v>
                </c:pt>
                <c:pt idx="4">
                  <c:v>119.35899999999998</c:v>
                </c:pt>
                <c:pt idx="5">
                  <c:v>149.46800000000007</c:v>
                </c:pt>
              </c:numCache>
            </c:numRef>
          </c:val>
          <c:smooth val="0"/>
          <c:extLst>
            <c:ext xmlns:c16="http://schemas.microsoft.com/office/drawing/2014/chart" uri="{C3380CC4-5D6E-409C-BE32-E72D297353CC}">
              <c16:uniqueId val="{00000000-E6A5-4E42-B5E3-FA43DAB35D27}"/>
            </c:ext>
          </c:extLst>
        </c:ser>
        <c:ser>
          <c:idx val="7"/>
          <c:order val="1"/>
          <c:tx>
            <c:strRef>
              <c:f>CBMC_list_invar!$A$8</c:f>
              <c:strCache>
                <c:ptCount val="1"/>
                <c:pt idx="0">
                  <c:v>6</c:v>
                </c:pt>
              </c:strCache>
            </c:strRef>
          </c:tx>
          <c:spPr>
            <a:ln>
              <a:solidFill>
                <a:srgbClr val="0070C0"/>
              </a:solidFill>
            </a:ln>
          </c:spPr>
          <c:marker>
            <c:symbol val="diamond"/>
            <c:size val="7"/>
            <c:spPr>
              <a:solidFill>
                <a:schemeClr val="tx2"/>
              </a:solidFill>
              <a:ln>
                <a:solidFill>
                  <a:schemeClr val="tx1"/>
                </a:solidFill>
              </a:ln>
            </c:spPr>
          </c:marker>
          <c:cat>
            <c:numRef>
              <c:f>CBMC_list_invar!$C$2:$H$2</c:f>
              <c:numCache>
                <c:formatCode>General</c:formatCode>
                <c:ptCount val="6"/>
                <c:pt idx="0">
                  <c:v>5</c:v>
                </c:pt>
                <c:pt idx="1">
                  <c:v>6</c:v>
                </c:pt>
                <c:pt idx="2">
                  <c:v>7</c:v>
                </c:pt>
                <c:pt idx="3">
                  <c:v>8</c:v>
                </c:pt>
                <c:pt idx="4">
                  <c:v>9</c:v>
                </c:pt>
                <c:pt idx="5">
                  <c:v>10</c:v>
                </c:pt>
              </c:numCache>
            </c:numRef>
          </c:cat>
          <c:val>
            <c:numRef>
              <c:f>CBMC_list_invar!$C$8:$H$8</c:f>
              <c:numCache>
                <c:formatCode>0.0_ </c:formatCode>
                <c:ptCount val="6"/>
                <c:pt idx="0">
                  <c:v>40.221000000000011</c:v>
                </c:pt>
                <c:pt idx="1">
                  <c:v>59.278000000000013</c:v>
                </c:pt>
                <c:pt idx="2">
                  <c:v>113.12199999999999</c:v>
                </c:pt>
                <c:pt idx="3">
                  <c:v>188.77099999999999</c:v>
                </c:pt>
                <c:pt idx="4">
                  <c:v>290.608</c:v>
                </c:pt>
                <c:pt idx="5">
                  <c:v>380.755</c:v>
                </c:pt>
              </c:numCache>
            </c:numRef>
          </c:val>
          <c:smooth val="0"/>
          <c:extLst>
            <c:ext xmlns:c16="http://schemas.microsoft.com/office/drawing/2014/chart" uri="{C3380CC4-5D6E-409C-BE32-E72D297353CC}">
              <c16:uniqueId val="{00000001-E6A5-4E42-B5E3-FA43DAB35D27}"/>
            </c:ext>
          </c:extLst>
        </c:ser>
        <c:ser>
          <c:idx val="8"/>
          <c:order val="2"/>
          <c:tx>
            <c:strRef>
              <c:f>CBMC_list_invar!$A$9</c:f>
              <c:strCache>
                <c:ptCount val="1"/>
                <c:pt idx="0">
                  <c:v>7</c:v>
                </c:pt>
              </c:strCache>
            </c:strRef>
          </c:tx>
          <c:spPr>
            <a:ln>
              <a:solidFill>
                <a:srgbClr val="9BBB59">
                  <a:lumMod val="50000"/>
                </a:srgbClr>
              </a:solidFill>
            </a:ln>
          </c:spPr>
          <c:marker>
            <c:symbol val="x"/>
            <c:size val="7"/>
            <c:spPr>
              <a:ln w="25400">
                <a:solidFill>
                  <a:schemeClr val="accent3">
                    <a:lumMod val="50000"/>
                  </a:schemeClr>
                </a:solidFill>
              </a:ln>
            </c:spPr>
          </c:marker>
          <c:cat>
            <c:numRef>
              <c:f>CBMC_list_invar!$C$2:$H$2</c:f>
              <c:numCache>
                <c:formatCode>General</c:formatCode>
                <c:ptCount val="6"/>
                <c:pt idx="0">
                  <c:v>5</c:v>
                </c:pt>
                <c:pt idx="1">
                  <c:v>6</c:v>
                </c:pt>
                <c:pt idx="2">
                  <c:v>7</c:v>
                </c:pt>
                <c:pt idx="3">
                  <c:v>8</c:v>
                </c:pt>
                <c:pt idx="4">
                  <c:v>9</c:v>
                </c:pt>
                <c:pt idx="5">
                  <c:v>10</c:v>
                </c:pt>
              </c:numCache>
            </c:numRef>
          </c:cat>
          <c:val>
            <c:numRef>
              <c:f>CBMC_list_invar!$C$9:$H$9</c:f>
              <c:numCache>
                <c:formatCode>0.0_ </c:formatCode>
                <c:ptCount val="6"/>
                <c:pt idx="0">
                  <c:v>63.571000000000005</c:v>
                </c:pt>
                <c:pt idx="1">
                  <c:v>111.149</c:v>
                </c:pt>
                <c:pt idx="2">
                  <c:v>203.023</c:v>
                </c:pt>
                <c:pt idx="3">
                  <c:v>348.88200000000001</c:v>
                </c:pt>
                <c:pt idx="4">
                  <c:v>706.51400000000001</c:v>
                </c:pt>
                <c:pt idx="5">
                  <c:v>895.60599999999999</c:v>
                </c:pt>
              </c:numCache>
            </c:numRef>
          </c:val>
          <c:smooth val="0"/>
          <c:extLst>
            <c:ext xmlns:c16="http://schemas.microsoft.com/office/drawing/2014/chart" uri="{C3380CC4-5D6E-409C-BE32-E72D297353CC}">
              <c16:uniqueId val="{00000002-E6A5-4E42-B5E3-FA43DAB35D27}"/>
            </c:ext>
          </c:extLst>
        </c:ser>
        <c:ser>
          <c:idx val="1"/>
          <c:order val="3"/>
          <c:tx>
            <c:strRef>
              <c:f>CBMC_list_invar!$A$10</c:f>
              <c:strCache>
                <c:ptCount val="1"/>
                <c:pt idx="0">
                  <c:v>8</c:v>
                </c:pt>
              </c:strCache>
            </c:strRef>
          </c:tx>
          <c:spPr>
            <a:ln>
              <a:solidFill>
                <a:schemeClr val="accent6">
                  <a:lumMod val="50000"/>
                </a:schemeClr>
              </a:solidFill>
            </a:ln>
          </c:spPr>
          <c:marker>
            <c:spPr>
              <a:ln>
                <a:solidFill>
                  <a:schemeClr val="tx1"/>
                </a:solidFill>
              </a:ln>
            </c:spPr>
          </c:marker>
          <c:cat>
            <c:numRef>
              <c:f>CBMC_list_invar!$C$2:$H$2</c:f>
              <c:numCache>
                <c:formatCode>General</c:formatCode>
                <c:ptCount val="6"/>
                <c:pt idx="0">
                  <c:v>5</c:v>
                </c:pt>
                <c:pt idx="1">
                  <c:v>6</c:v>
                </c:pt>
                <c:pt idx="2">
                  <c:v>7</c:v>
                </c:pt>
                <c:pt idx="3">
                  <c:v>8</c:v>
                </c:pt>
                <c:pt idx="4">
                  <c:v>9</c:v>
                </c:pt>
                <c:pt idx="5">
                  <c:v>10</c:v>
                </c:pt>
              </c:numCache>
            </c:numRef>
          </c:cat>
          <c:val>
            <c:numRef>
              <c:f>CBMC_list_invar!$C$10:$H$10</c:f>
              <c:numCache>
                <c:formatCode>0.0_ </c:formatCode>
                <c:ptCount val="6"/>
                <c:pt idx="0">
                  <c:v>102.68300000000001</c:v>
                </c:pt>
                <c:pt idx="1">
                  <c:v>280.50599999999969</c:v>
                </c:pt>
                <c:pt idx="2">
                  <c:v>458.23799999999886</c:v>
                </c:pt>
                <c:pt idx="3">
                  <c:v>809.80399999999997</c:v>
                </c:pt>
                <c:pt idx="4">
                  <c:v>1372.7950000000001</c:v>
                </c:pt>
                <c:pt idx="5">
                  <c:v>2059.5679999999998</c:v>
                </c:pt>
              </c:numCache>
            </c:numRef>
          </c:val>
          <c:smooth val="0"/>
          <c:extLst>
            <c:ext xmlns:c16="http://schemas.microsoft.com/office/drawing/2014/chart" uri="{C3380CC4-5D6E-409C-BE32-E72D297353CC}">
              <c16:uniqueId val="{00000003-E6A5-4E42-B5E3-FA43DAB35D27}"/>
            </c:ext>
          </c:extLst>
        </c:ser>
        <c:dLbls>
          <c:showLegendKey val="0"/>
          <c:showVal val="0"/>
          <c:showCatName val="0"/>
          <c:showSerName val="0"/>
          <c:showPercent val="0"/>
          <c:showBubbleSize val="0"/>
        </c:dLbls>
        <c:marker val="1"/>
        <c:smooth val="0"/>
        <c:axId val="-620258752"/>
        <c:axId val="-620256576"/>
      </c:lineChart>
      <c:catAx>
        <c:axId val="-620258752"/>
        <c:scaling>
          <c:orientation val="minMax"/>
        </c:scaling>
        <c:delete val="0"/>
        <c:axPos val="b"/>
        <c:title>
          <c:tx>
            <c:rich>
              <a:bodyPr/>
              <a:lstStyle/>
              <a:p>
                <a:pPr>
                  <a:defRPr lang="ko-KR"/>
                </a:pPr>
                <a:r>
                  <a:rPr lang="en-US"/>
                  <a:t>A number of physical units</a:t>
                </a:r>
                <a:endParaRPr lang="ko-KR"/>
              </a:p>
            </c:rich>
          </c:tx>
          <c:layout>
            <c:manualLayout>
              <c:xMode val="edge"/>
              <c:yMode val="edge"/>
              <c:x val="0.26681440549847563"/>
              <c:y val="0.90684627310859833"/>
            </c:manualLayout>
          </c:layout>
          <c:overlay val="0"/>
        </c:title>
        <c:numFmt formatCode="General" sourceLinked="1"/>
        <c:majorTickMark val="none"/>
        <c:minorTickMark val="none"/>
        <c:tickLblPos val="nextTo"/>
        <c:txPr>
          <a:bodyPr/>
          <a:lstStyle/>
          <a:p>
            <a:pPr>
              <a:defRPr lang="ko-KR"/>
            </a:pPr>
            <a:endParaRPr lang="ko-KR"/>
          </a:p>
        </c:txPr>
        <c:crossAx val="-620256576"/>
        <c:crosses val="autoZero"/>
        <c:auto val="1"/>
        <c:lblAlgn val="ctr"/>
        <c:lblOffset val="100"/>
        <c:noMultiLvlLbl val="0"/>
      </c:catAx>
      <c:valAx>
        <c:axId val="-620256576"/>
        <c:scaling>
          <c:logBase val="10"/>
          <c:orientation val="minMax"/>
          <c:max val="10000"/>
          <c:min val="10"/>
        </c:scaling>
        <c:delete val="0"/>
        <c:axPos val="l"/>
        <c:majorGridlines/>
        <c:title>
          <c:tx>
            <c:rich>
              <a:bodyPr/>
              <a:lstStyle/>
              <a:p>
                <a:pPr>
                  <a:defRPr lang="ko-KR"/>
                </a:pPr>
                <a:r>
                  <a:rPr lang="en-US"/>
                  <a:t>Seconds</a:t>
                </a:r>
              </a:p>
            </c:rich>
          </c:tx>
          <c:layout>
            <c:manualLayout>
              <c:xMode val="edge"/>
              <c:yMode val="edge"/>
              <c:x val="0"/>
              <c:y val="0.32671550970227042"/>
            </c:manualLayout>
          </c:layout>
          <c:overlay val="0"/>
        </c:title>
        <c:numFmt formatCode="0.0_ " sourceLinked="1"/>
        <c:majorTickMark val="out"/>
        <c:minorTickMark val="out"/>
        <c:tickLblPos val="nextTo"/>
        <c:txPr>
          <a:bodyPr/>
          <a:lstStyle/>
          <a:p>
            <a:pPr>
              <a:defRPr lang="ko-KR"/>
            </a:pPr>
            <a:endParaRPr lang="ko-KR"/>
          </a:p>
        </c:txPr>
        <c:crossAx val="-620258752"/>
        <c:crosses val="autoZero"/>
        <c:crossBetween val="between"/>
      </c:valAx>
      <c:spPr>
        <a:ln>
          <a:solidFill>
            <a:srgbClr val="000000"/>
          </a:solidFill>
        </a:ln>
      </c:spPr>
    </c:plotArea>
    <c:legend>
      <c:legendPos val="r"/>
      <c:layout>
        <c:manualLayout>
          <c:xMode val="edge"/>
          <c:yMode val="edge"/>
          <c:x val="0.83790761841659589"/>
          <c:y val="0.3011948704207888"/>
          <c:w val="0.14031113518015681"/>
          <c:h val="0.45503417197904977"/>
        </c:manualLayout>
      </c:layout>
      <c:overlay val="0"/>
      <c:spPr>
        <a:ln>
          <a:solidFill>
            <a:srgbClr val="002060"/>
          </a:solidFill>
        </a:ln>
      </c:spPr>
      <c:txPr>
        <a:bodyPr/>
        <a:lstStyle/>
        <a:p>
          <a:pPr>
            <a:defRPr lang="ko-KR" sz="1200"/>
          </a:pPr>
          <a:endParaRPr lang="ko-KR"/>
        </a:p>
      </c:txPr>
    </c:legend>
    <c:plotVisOnly val="1"/>
    <c:dispBlanksAs val="gap"/>
    <c:showDLblsOverMax val="0"/>
  </c:chart>
  <c:spPr>
    <a:ln>
      <a:solidFill>
        <a:schemeClr val="tx1"/>
      </a:solidFill>
    </a:ln>
  </c:spPr>
  <c:txPr>
    <a:bodyPr/>
    <a:lstStyle/>
    <a:p>
      <a:pPr>
        <a:defRPr sz="1400" b="0">
          <a:latin typeface="Arial" pitchFamily="34" charset="0"/>
          <a:cs typeface="Arial" pitchFamily="34" charset="0"/>
        </a:defRPr>
      </a:pPr>
      <a:endParaRPr lang="ko-KR"/>
    </a:p>
  </c:txPr>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425153467386823"/>
          <c:y val="3.9503078942055382E-2"/>
          <c:w val="0.64307585518752675"/>
          <c:h val="0.76240936196422049"/>
        </c:manualLayout>
      </c:layout>
      <c:lineChart>
        <c:grouping val="standard"/>
        <c:varyColors val="0"/>
        <c:ser>
          <c:idx val="3"/>
          <c:order val="0"/>
          <c:tx>
            <c:strRef>
              <c:f>CBMC_list_invar!$A$62</c:f>
              <c:strCache>
                <c:ptCount val="1"/>
                <c:pt idx="0">
                  <c:v>5</c:v>
                </c:pt>
              </c:strCache>
            </c:strRef>
          </c:tx>
          <c:spPr>
            <a:ln>
              <a:solidFill>
                <a:schemeClr val="accent4">
                  <a:lumMod val="50000"/>
                </a:schemeClr>
              </a:solidFill>
            </a:ln>
          </c:spPr>
          <c:marker>
            <c:symbol val="plus"/>
            <c:size val="7"/>
            <c:spPr>
              <a:ln w="25400">
                <a:solidFill>
                  <a:schemeClr val="accent4">
                    <a:lumMod val="50000"/>
                  </a:schemeClr>
                </a:solidFill>
              </a:ln>
            </c:spPr>
          </c:marker>
          <c:cat>
            <c:numRef>
              <c:f>CBMC_list_invar!$C$57:$H$57</c:f>
              <c:numCache>
                <c:formatCode>General</c:formatCode>
                <c:ptCount val="6"/>
                <c:pt idx="0">
                  <c:v>5</c:v>
                </c:pt>
                <c:pt idx="1">
                  <c:v>6</c:v>
                </c:pt>
                <c:pt idx="2">
                  <c:v>7</c:v>
                </c:pt>
                <c:pt idx="3">
                  <c:v>8</c:v>
                </c:pt>
                <c:pt idx="4">
                  <c:v>9</c:v>
                </c:pt>
                <c:pt idx="5">
                  <c:v>10</c:v>
                </c:pt>
              </c:numCache>
            </c:numRef>
          </c:cat>
          <c:val>
            <c:numRef>
              <c:f>CBMC_list_invar!$C$62:$H$62</c:f>
              <c:numCache>
                <c:formatCode>0_ </c:formatCode>
                <c:ptCount val="6"/>
                <c:pt idx="0">
                  <c:v>48.92</c:v>
                </c:pt>
                <c:pt idx="1">
                  <c:v>62.77</c:v>
                </c:pt>
                <c:pt idx="2">
                  <c:v>69.48</c:v>
                </c:pt>
                <c:pt idx="3">
                  <c:v>82.210000000000022</c:v>
                </c:pt>
                <c:pt idx="4">
                  <c:v>96.55</c:v>
                </c:pt>
                <c:pt idx="5">
                  <c:v>110.96000000000002</c:v>
                </c:pt>
              </c:numCache>
            </c:numRef>
          </c:val>
          <c:smooth val="0"/>
          <c:extLst>
            <c:ext xmlns:c16="http://schemas.microsoft.com/office/drawing/2014/chart" uri="{C3380CC4-5D6E-409C-BE32-E72D297353CC}">
              <c16:uniqueId val="{00000000-1E05-4575-89CC-4732B8E517E8}"/>
            </c:ext>
          </c:extLst>
        </c:ser>
        <c:ser>
          <c:idx val="4"/>
          <c:order val="1"/>
          <c:tx>
            <c:strRef>
              <c:f>CBMC_list_invar!$A$63</c:f>
              <c:strCache>
                <c:ptCount val="1"/>
                <c:pt idx="0">
                  <c:v>6</c:v>
                </c:pt>
              </c:strCache>
            </c:strRef>
          </c:tx>
          <c:spPr>
            <a:ln>
              <a:solidFill>
                <a:srgbClr val="0070C0"/>
              </a:solidFill>
            </a:ln>
          </c:spPr>
          <c:marker>
            <c:symbol val="diamond"/>
            <c:size val="7"/>
            <c:spPr>
              <a:solidFill>
                <a:srgbClr val="1F497D"/>
              </a:solidFill>
              <a:ln>
                <a:solidFill>
                  <a:schemeClr val="tx1"/>
                </a:solidFill>
              </a:ln>
            </c:spPr>
          </c:marker>
          <c:cat>
            <c:numRef>
              <c:f>CBMC_list_invar!$C$57:$H$57</c:f>
              <c:numCache>
                <c:formatCode>General</c:formatCode>
                <c:ptCount val="6"/>
                <c:pt idx="0">
                  <c:v>5</c:v>
                </c:pt>
                <c:pt idx="1">
                  <c:v>6</c:v>
                </c:pt>
                <c:pt idx="2">
                  <c:v>7</c:v>
                </c:pt>
                <c:pt idx="3">
                  <c:v>8</c:v>
                </c:pt>
                <c:pt idx="4">
                  <c:v>9</c:v>
                </c:pt>
                <c:pt idx="5">
                  <c:v>10</c:v>
                </c:pt>
              </c:numCache>
            </c:numRef>
          </c:cat>
          <c:val>
            <c:numRef>
              <c:f>CBMC_list_invar!$C$63:$H$63</c:f>
              <c:numCache>
                <c:formatCode>0_ </c:formatCode>
                <c:ptCount val="6"/>
                <c:pt idx="0">
                  <c:v>88.8</c:v>
                </c:pt>
                <c:pt idx="1">
                  <c:v>103.02</c:v>
                </c:pt>
                <c:pt idx="2">
                  <c:v>128.15</c:v>
                </c:pt>
                <c:pt idx="3">
                  <c:v>142.07</c:v>
                </c:pt>
                <c:pt idx="4">
                  <c:v>197.02</c:v>
                </c:pt>
                <c:pt idx="5">
                  <c:v>224.09</c:v>
                </c:pt>
              </c:numCache>
            </c:numRef>
          </c:val>
          <c:smooth val="0"/>
          <c:extLst>
            <c:ext xmlns:c16="http://schemas.microsoft.com/office/drawing/2014/chart" uri="{C3380CC4-5D6E-409C-BE32-E72D297353CC}">
              <c16:uniqueId val="{00000001-1E05-4575-89CC-4732B8E517E8}"/>
            </c:ext>
          </c:extLst>
        </c:ser>
        <c:ser>
          <c:idx val="5"/>
          <c:order val="2"/>
          <c:tx>
            <c:strRef>
              <c:f>CBMC_list_invar!$A$64</c:f>
              <c:strCache>
                <c:ptCount val="1"/>
                <c:pt idx="0">
                  <c:v>7</c:v>
                </c:pt>
              </c:strCache>
            </c:strRef>
          </c:tx>
          <c:spPr>
            <a:ln>
              <a:solidFill>
                <a:srgbClr val="9BBB59">
                  <a:lumMod val="50000"/>
                </a:srgbClr>
              </a:solidFill>
            </a:ln>
          </c:spPr>
          <c:marker>
            <c:symbol val="x"/>
            <c:size val="7"/>
            <c:spPr>
              <a:ln w="25400">
                <a:solidFill>
                  <a:srgbClr val="9BBB59">
                    <a:lumMod val="50000"/>
                  </a:srgbClr>
                </a:solidFill>
              </a:ln>
            </c:spPr>
          </c:marker>
          <c:cat>
            <c:numRef>
              <c:f>CBMC_list_invar!$C$57:$H$57</c:f>
              <c:numCache>
                <c:formatCode>General</c:formatCode>
                <c:ptCount val="6"/>
                <c:pt idx="0">
                  <c:v>5</c:v>
                </c:pt>
                <c:pt idx="1">
                  <c:v>6</c:v>
                </c:pt>
                <c:pt idx="2">
                  <c:v>7</c:v>
                </c:pt>
                <c:pt idx="3">
                  <c:v>8</c:v>
                </c:pt>
                <c:pt idx="4">
                  <c:v>9</c:v>
                </c:pt>
                <c:pt idx="5">
                  <c:v>10</c:v>
                </c:pt>
              </c:numCache>
            </c:numRef>
          </c:cat>
          <c:val>
            <c:numRef>
              <c:f>CBMC_list_invar!$C$64:$H$64</c:f>
              <c:numCache>
                <c:formatCode>0_ </c:formatCode>
                <c:ptCount val="6"/>
                <c:pt idx="0">
                  <c:v>93.84</c:v>
                </c:pt>
                <c:pt idx="1">
                  <c:v>108.76</c:v>
                </c:pt>
                <c:pt idx="2">
                  <c:v>148.19999999999999</c:v>
                </c:pt>
                <c:pt idx="3">
                  <c:v>172.83</c:v>
                </c:pt>
                <c:pt idx="4">
                  <c:v>243.42000000000004</c:v>
                </c:pt>
                <c:pt idx="5">
                  <c:v>314.56</c:v>
                </c:pt>
              </c:numCache>
            </c:numRef>
          </c:val>
          <c:smooth val="0"/>
          <c:extLst>
            <c:ext xmlns:c16="http://schemas.microsoft.com/office/drawing/2014/chart" uri="{C3380CC4-5D6E-409C-BE32-E72D297353CC}">
              <c16:uniqueId val="{00000002-1E05-4575-89CC-4732B8E517E8}"/>
            </c:ext>
          </c:extLst>
        </c:ser>
        <c:ser>
          <c:idx val="7"/>
          <c:order val="3"/>
          <c:tx>
            <c:strRef>
              <c:f>CBMC_list_invar!$A$65</c:f>
              <c:strCache>
                <c:ptCount val="1"/>
                <c:pt idx="0">
                  <c:v>8</c:v>
                </c:pt>
              </c:strCache>
            </c:strRef>
          </c:tx>
          <c:spPr>
            <a:ln>
              <a:solidFill>
                <a:schemeClr val="accent6">
                  <a:lumMod val="50000"/>
                </a:schemeClr>
              </a:solidFill>
            </a:ln>
          </c:spPr>
          <c:marker>
            <c:symbol val="square"/>
            <c:size val="7"/>
            <c:spPr>
              <a:solidFill>
                <a:schemeClr val="accent6">
                  <a:lumMod val="50000"/>
                </a:schemeClr>
              </a:solidFill>
              <a:ln>
                <a:solidFill>
                  <a:schemeClr val="tx1"/>
                </a:solidFill>
              </a:ln>
            </c:spPr>
          </c:marker>
          <c:cat>
            <c:numRef>
              <c:f>CBMC_list_invar!$C$57:$H$57</c:f>
              <c:numCache>
                <c:formatCode>General</c:formatCode>
                <c:ptCount val="6"/>
                <c:pt idx="0">
                  <c:v>5</c:v>
                </c:pt>
                <c:pt idx="1">
                  <c:v>6</c:v>
                </c:pt>
                <c:pt idx="2">
                  <c:v>7</c:v>
                </c:pt>
                <c:pt idx="3">
                  <c:v>8</c:v>
                </c:pt>
                <c:pt idx="4">
                  <c:v>9</c:v>
                </c:pt>
                <c:pt idx="5">
                  <c:v>10</c:v>
                </c:pt>
              </c:numCache>
            </c:numRef>
          </c:cat>
          <c:val>
            <c:numRef>
              <c:f>CBMC_list_invar!$C$65:$H$65</c:f>
              <c:numCache>
                <c:formatCode>0_ </c:formatCode>
                <c:ptCount val="6"/>
                <c:pt idx="0">
                  <c:v>108.55</c:v>
                </c:pt>
                <c:pt idx="1">
                  <c:v>147.49</c:v>
                </c:pt>
                <c:pt idx="2">
                  <c:v>189.42000000000004</c:v>
                </c:pt>
                <c:pt idx="3">
                  <c:v>256.63</c:v>
                </c:pt>
                <c:pt idx="4">
                  <c:v>389.7</c:v>
                </c:pt>
                <c:pt idx="5">
                  <c:v>342.54</c:v>
                </c:pt>
              </c:numCache>
            </c:numRef>
          </c:val>
          <c:smooth val="0"/>
          <c:extLst>
            <c:ext xmlns:c16="http://schemas.microsoft.com/office/drawing/2014/chart" uri="{C3380CC4-5D6E-409C-BE32-E72D297353CC}">
              <c16:uniqueId val="{00000003-1E05-4575-89CC-4732B8E517E8}"/>
            </c:ext>
          </c:extLst>
        </c:ser>
        <c:dLbls>
          <c:showLegendKey val="0"/>
          <c:showVal val="0"/>
          <c:showCatName val="0"/>
          <c:showSerName val="0"/>
          <c:showPercent val="0"/>
          <c:showBubbleSize val="0"/>
        </c:dLbls>
        <c:marker val="1"/>
        <c:smooth val="0"/>
        <c:axId val="-620254400"/>
        <c:axId val="-620251680"/>
      </c:lineChart>
      <c:catAx>
        <c:axId val="-620254400"/>
        <c:scaling>
          <c:orientation val="minMax"/>
        </c:scaling>
        <c:delete val="0"/>
        <c:axPos val="b"/>
        <c:title>
          <c:tx>
            <c:rich>
              <a:bodyPr/>
              <a:lstStyle/>
              <a:p>
                <a:pPr>
                  <a:defRPr lang="ko-KR"/>
                </a:pPr>
                <a:r>
                  <a:rPr lang="en-US"/>
                  <a:t>A number of physical units</a:t>
                </a:r>
                <a:endParaRPr lang="ko-KR"/>
              </a:p>
            </c:rich>
          </c:tx>
          <c:layout>
            <c:manualLayout>
              <c:xMode val="edge"/>
              <c:yMode val="edge"/>
              <c:x val="0.23040367887898311"/>
              <c:y val="0.91511170525490637"/>
            </c:manualLayout>
          </c:layout>
          <c:overlay val="0"/>
        </c:title>
        <c:numFmt formatCode="General" sourceLinked="1"/>
        <c:majorTickMark val="none"/>
        <c:minorTickMark val="none"/>
        <c:tickLblPos val="nextTo"/>
        <c:txPr>
          <a:bodyPr/>
          <a:lstStyle/>
          <a:p>
            <a:pPr>
              <a:defRPr lang="ko-KR"/>
            </a:pPr>
            <a:endParaRPr lang="ko-KR"/>
          </a:p>
        </c:txPr>
        <c:crossAx val="-620251680"/>
        <c:crosses val="autoZero"/>
        <c:auto val="1"/>
        <c:lblAlgn val="ctr"/>
        <c:lblOffset val="100"/>
        <c:noMultiLvlLbl val="0"/>
      </c:catAx>
      <c:valAx>
        <c:axId val="-620251680"/>
        <c:scaling>
          <c:logBase val="10"/>
          <c:orientation val="minMax"/>
          <c:min val="10"/>
        </c:scaling>
        <c:delete val="0"/>
        <c:axPos val="l"/>
        <c:majorGridlines/>
        <c:title>
          <c:tx>
            <c:rich>
              <a:bodyPr/>
              <a:lstStyle/>
              <a:p>
                <a:pPr>
                  <a:defRPr lang="ko-KR"/>
                </a:pPr>
                <a:r>
                  <a:rPr lang="en-US"/>
                  <a:t>Megabytes</a:t>
                </a:r>
              </a:p>
            </c:rich>
          </c:tx>
          <c:layout>
            <c:manualLayout>
              <c:xMode val="edge"/>
              <c:yMode val="edge"/>
              <c:x val="2.7548209366391211E-3"/>
              <c:y val="0.27109626529298325"/>
            </c:manualLayout>
          </c:layout>
          <c:overlay val="0"/>
        </c:title>
        <c:numFmt formatCode="0_ " sourceLinked="1"/>
        <c:majorTickMark val="out"/>
        <c:minorTickMark val="out"/>
        <c:tickLblPos val="nextTo"/>
        <c:txPr>
          <a:bodyPr/>
          <a:lstStyle/>
          <a:p>
            <a:pPr>
              <a:defRPr lang="ko-KR"/>
            </a:pPr>
            <a:endParaRPr lang="ko-KR"/>
          </a:p>
        </c:txPr>
        <c:crossAx val="-620254400"/>
        <c:crosses val="autoZero"/>
        <c:crossBetween val="between"/>
      </c:valAx>
      <c:spPr>
        <a:ln>
          <a:solidFill>
            <a:srgbClr val="000000"/>
          </a:solidFill>
        </a:ln>
      </c:spPr>
    </c:plotArea>
    <c:legend>
      <c:legendPos val="r"/>
      <c:layout>
        <c:manualLayout>
          <c:xMode val="edge"/>
          <c:yMode val="edge"/>
          <c:x val="0.82592286501377465"/>
          <c:y val="0.24653300764299196"/>
          <c:w val="0.14101928374655706"/>
          <c:h val="0.47108156723312622"/>
        </c:manualLayout>
      </c:layout>
      <c:overlay val="0"/>
      <c:spPr>
        <a:ln>
          <a:solidFill>
            <a:srgbClr val="002060"/>
          </a:solidFill>
        </a:ln>
      </c:spPr>
      <c:txPr>
        <a:bodyPr/>
        <a:lstStyle/>
        <a:p>
          <a:pPr>
            <a:defRPr lang="ko-KR" sz="1200"/>
          </a:pPr>
          <a:endParaRPr lang="ko-KR"/>
        </a:p>
      </c:txPr>
    </c:legend>
    <c:plotVisOnly val="1"/>
    <c:dispBlanksAs val="gap"/>
    <c:showDLblsOverMax val="0"/>
  </c:chart>
  <c:spPr>
    <a:ln>
      <a:solidFill>
        <a:schemeClr val="tx1"/>
      </a:solidFill>
    </a:ln>
  </c:spPr>
  <c:txPr>
    <a:bodyPr/>
    <a:lstStyle/>
    <a:p>
      <a:pPr>
        <a:defRPr sz="1400" b="0">
          <a:latin typeface="Arial" pitchFamily="34" charset="0"/>
          <a:cs typeface="Arial" pitchFamily="34" charset="0"/>
        </a:defRPr>
      </a:pPr>
      <a:endParaRPr lang="ko-KR"/>
    </a:p>
  </c:txPr>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lang="ko-KR" sz="1400"/>
            </a:pPr>
            <a:r>
              <a:rPr lang="en-US" altLang="ko-KR" sz="1800" dirty="0"/>
              <a:t>Time complexity  LS = 6</a:t>
            </a:r>
            <a:endParaRPr lang="ko-KR" altLang="en-US" sz="1800" dirty="0"/>
          </a:p>
        </c:rich>
      </c:tx>
      <c:layout>
        <c:manualLayout>
          <c:xMode val="edge"/>
          <c:yMode val="edge"/>
          <c:x val="0.31375762845595234"/>
          <c:y val="1.4814814814814815E-2"/>
        </c:manualLayout>
      </c:layout>
      <c:overlay val="0"/>
    </c:title>
    <c:autoTitleDeleted val="0"/>
    <c:plotArea>
      <c:layout>
        <c:manualLayout>
          <c:layoutTarget val="inner"/>
          <c:xMode val="edge"/>
          <c:yMode val="edge"/>
          <c:x val="0.15155024976716677"/>
          <c:y val="2.5302690822183799E-2"/>
          <c:w val="0.67386631106595551"/>
          <c:h val="0.8335391076115487"/>
        </c:manualLayout>
      </c:layout>
      <c:lineChart>
        <c:grouping val="standard"/>
        <c:varyColors val="0"/>
        <c:ser>
          <c:idx val="0"/>
          <c:order val="0"/>
          <c:tx>
            <c:strRef>
              <c:f>Time!$C$4</c:f>
              <c:strCache>
                <c:ptCount val="1"/>
                <c:pt idx="0">
                  <c:v>Spin</c:v>
                </c:pt>
              </c:strCache>
            </c:strRef>
          </c:tx>
          <c:cat>
            <c:numRef>
              <c:f>Time!$D$3:$I$3</c:f>
              <c:numCache>
                <c:formatCode>General</c:formatCode>
                <c:ptCount val="6"/>
                <c:pt idx="0">
                  <c:v>5</c:v>
                </c:pt>
                <c:pt idx="1">
                  <c:v>6</c:v>
                </c:pt>
                <c:pt idx="2">
                  <c:v>7</c:v>
                </c:pt>
                <c:pt idx="3">
                  <c:v>8</c:v>
                </c:pt>
                <c:pt idx="4">
                  <c:v>9</c:v>
                </c:pt>
                <c:pt idx="5">
                  <c:v>10</c:v>
                </c:pt>
              </c:numCache>
            </c:numRef>
          </c:cat>
          <c:val>
            <c:numRef>
              <c:f>Time!$D$4:$I$4</c:f>
              <c:numCache>
                <c:formatCode>General</c:formatCode>
                <c:ptCount val="6"/>
                <c:pt idx="0">
                  <c:v>10.894</c:v>
                </c:pt>
                <c:pt idx="1">
                  <c:v>46.332000000000001</c:v>
                </c:pt>
                <c:pt idx="2">
                  <c:v>158.3580000000004</c:v>
                </c:pt>
                <c:pt idx="3">
                  <c:v>455.84699999999964</c:v>
                </c:pt>
                <c:pt idx="4">
                  <c:v>1193.2449999999999</c:v>
                </c:pt>
                <c:pt idx="5">
                  <c:v>3004.627</c:v>
                </c:pt>
              </c:numCache>
            </c:numRef>
          </c:val>
          <c:smooth val="0"/>
          <c:extLst>
            <c:ext xmlns:c16="http://schemas.microsoft.com/office/drawing/2014/chart" uri="{C3380CC4-5D6E-409C-BE32-E72D297353CC}">
              <c16:uniqueId val="{00000000-96FE-4C0A-9CA1-74EE3102AF36}"/>
            </c:ext>
          </c:extLst>
        </c:ser>
        <c:ser>
          <c:idx val="1"/>
          <c:order val="1"/>
          <c:tx>
            <c:strRef>
              <c:f>Time!$C$5</c:f>
              <c:strCache>
                <c:ptCount val="1"/>
                <c:pt idx="0">
                  <c:v>NuSMV </c:v>
                </c:pt>
              </c:strCache>
            </c:strRef>
          </c:tx>
          <c:cat>
            <c:numRef>
              <c:f>Time!$D$3:$I$3</c:f>
              <c:numCache>
                <c:formatCode>General</c:formatCode>
                <c:ptCount val="6"/>
                <c:pt idx="0">
                  <c:v>5</c:v>
                </c:pt>
                <c:pt idx="1">
                  <c:v>6</c:v>
                </c:pt>
                <c:pt idx="2">
                  <c:v>7</c:v>
                </c:pt>
                <c:pt idx="3">
                  <c:v>8</c:v>
                </c:pt>
                <c:pt idx="4">
                  <c:v>9</c:v>
                </c:pt>
                <c:pt idx="5">
                  <c:v>10</c:v>
                </c:pt>
              </c:numCache>
            </c:numRef>
          </c:cat>
          <c:val>
            <c:numRef>
              <c:f>Time!$D$5:$I$5</c:f>
              <c:numCache>
                <c:formatCode>General</c:formatCode>
                <c:ptCount val="6"/>
                <c:pt idx="0">
                  <c:v>421</c:v>
                </c:pt>
                <c:pt idx="1">
                  <c:v>418</c:v>
                </c:pt>
                <c:pt idx="2">
                  <c:v>11832</c:v>
                </c:pt>
                <c:pt idx="3">
                  <c:v>13210</c:v>
                </c:pt>
              </c:numCache>
            </c:numRef>
          </c:val>
          <c:smooth val="0"/>
          <c:extLst>
            <c:ext xmlns:c16="http://schemas.microsoft.com/office/drawing/2014/chart" uri="{C3380CC4-5D6E-409C-BE32-E72D297353CC}">
              <c16:uniqueId val="{00000001-96FE-4C0A-9CA1-74EE3102AF36}"/>
            </c:ext>
          </c:extLst>
        </c:ser>
        <c:ser>
          <c:idx val="2"/>
          <c:order val="2"/>
          <c:tx>
            <c:strRef>
              <c:f>Time!$C$6</c:f>
              <c:strCache>
                <c:ptCount val="1"/>
                <c:pt idx="0">
                  <c:v>CBMC</c:v>
                </c:pt>
              </c:strCache>
            </c:strRef>
          </c:tx>
          <c:spPr>
            <a:ln>
              <a:solidFill>
                <a:srgbClr val="FF0000"/>
              </a:solidFill>
            </a:ln>
          </c:spPr>
          <c:cat>
            <c:numRef>
              <c:f>Time!$D$3:$I$3</c:f>
              <c:numCache>
                <c:formatCode>General</c:formatCode>
                <c:ptCount val="6"/>
                <c:pt idx="0">
                  <c:v>5</c:v>
                </c:pt>
                <c:pt idx="1">
                  <c:v>6</c:v>
                </c:pt>
                <c:pt idx="2">
                  <c:v>7</c:v>
                </c:pt>
                <c:pt idx="3">
                  <c:v>8</c:v>
                </c:pt>
                <c:pt idx="4">
                  <c:v>9</c:v>
                </c:pt>
                <c:pt idx="5">
                  <c:v>10</c:v>
                </c:pt>
              </c:numCache>
            </c:numRef>
          </c:cat>
          <c:val>
            <c:numRef>
              <c:f>Time!$D$6:$I$6</c:f>
              <c:numCache>
                <c:formatCode>0.0_ </c:formatCode>
                <c:ptCount val="6"/>
                <c:pt idx="0">
                  <c:v>40.221000000000011</c:v>
                </c:pt>
                <c:pt idx="1">
                  <c:v>59.278000000000013</c:v>
                </c:pt>
                <c:pt idx="2">
                  <c:v>113.12199999999999</c:v>
                </c:pt>
                <c:pt idx="3">
                  <c:v>188.77099999999999</c:v>
                </c:pt>
                <c:pt idx="4">
                  <c:v>290.608</c:v>
                </c:pt>
                <c:pt idx="5">
                  <c:v>380.755</c:v>
                </c:pt>
              </c:numCache>
            </c:numRef>
          </c:val>
          <c:smooth val="0"/>
          <c:extLst>
            <c:ext xmlns:c16="http://schemas.microsoft.com/office/drawing/2014/chart" uri="{C3380CC4-5D6E-409C-BE32-E72D297353CC}">
              <c16:uniqueId val="{00000002-96FE-4C0A-9CA1-74EE3102AF36}"/>
            </c:ext>
          </c:extLst>
        </c:ser>
        <c:dLbls>
          <c:showLegendKey val="0"/>
          <c:showVal val="0"/>
          <c:showCatName val="0"/>
          <c:showSerName val="0"/>
          <c:showPercent val="0"/>
          <c:showBubbleSize val="0"/>
        </c:dLbls>
        <c:hiLowLines/>
        <c:marker val="1"/>
        <c:smooth val="0"/>
        <c:axId val="-620250048"/>
        <c:axId val="-620249504"/>
      </c:lineChart>
      <c:catAx>
        <c:axId val="-620250048"/>
        <c:scaling>
          <c:orientation val="minMax"/>
        </c:scaling>
        <c:delete val="0"/>
        <c:axPos val="b"/>
        <c:title>
          <c:tx>
            <c:rich>
              <a:bodyPr/>
              <a:lstStyle/>
              <a:p>
                <a:pPr>
                  <a:defRPr lang="ko-KR"/>
                </a:pPr>
                <a:r>
                  <a:rPr lang="en-US" altLang="ko-KR" sz="1400"/>
                  <a:t>A number of physical units</a:t>
                </a:r>
                <a:endParaRPr lang="ko-KR" altLang="en-US" sz="1400"/>
              </a:p>
            </c:rich>
          </c:tx>
          <c:overlay val="0"/>
        </c:title>
        <c:numFmt formatCode="General" sourceLinked="1"/>
        <c:majorTickMark val="none"/>
        <c:minorTickMark val="none"/>
        <c:tickLblPos val="nextTo"/>
        <c:txPr>
          <a:bodyPr/>
          <a:lstStyle/>
          <a:p>
            <a:pPr>
              <a:defRPr lang="ko-KR" sz="1200"/>
            </a:pPr>
            <a:endParaRPr lang="ko-KR"/>
          </a:p>
        </c:txPr>
        <c:crossAx val="-620249504"/>
        <c:crosses val="autoZero"/>
        <c:auto val="1"/>
        <c:lblAlgn val="ctr"/>
        <c:lblOffset val="100"/>
        <c:noMultiLvlLbl val="0"/>
      </c:catAx>
      <c:valAx>
        <c:axId val="-620249504"/>
        <c:scaling>
          <c:logBase val="10"/>
          <c:orientation val="minMax"/>
          <c:min val="10"/>
        </c:scaling>
        <c:delete val="0"/>
        <c:axPos val="l"/>
        <c:majorGridlines/>
        <c:title>
          <c:tx>
            <c:rich>
              <a:bodyPr/>
              <a:lstStyle/>
              <a:p>
                <a:pPr>
                  <a:defRPr lang="ko-KR"/>
                </a:pPr>
                <a:r>
                  <a:rPr lang="en-US" altLang="ko-KR" sz="1400"/>
                  <a:t>Seconds</a:t>
                </a:r>
                <a:endParaRPr lang="ko-KR" altLang="en-US" sz="1400"/>
              </a:p>
            </c:rich>
          </c:tx>
          <c:overlay val="0"/>
        </c:title>
        <c:numFmt formatCode="General" sourceLinked="1"/>
        <c:majorTickMark val="out"/>
        <c:minorTickMark val="none"/>
        <c:tickLblPos val="nextTo"/>
        <c:txPr>
          <a:bodyPr/>
          <a:lstStyle/>
          <a:p>
            <a:pPr>
              <a:defRPr lang="ko-KR" sz="1200"/>
            </a:pPr>
            <a:endParaRPr lang="ko-KR"/>
          </a:p>
        </c:txPr>
        <c:crossAx val="-620250048"/>
        <c:crosses val="autoZero"/>
        <c:crossBetween val="between"/>
      </c:valAx>
      <c:spPr>
        <a:ln>
          <a:solidFill>
            <a:schemeClr val="bg1"/>
          </a:solidFill>
        </a:ln>
      </c:spPr>
    </c:plotArea>
    <c:legend>
      <c:legendPos val="r"/>
      <c:overlay val="0"/>
      <c:txPr>
        <a:bodyPr/>
        <a:lstStyle/>
        <a:p>
          <a:pPr>
            <a:defRPr lang="ko-KR" sz="1200" baseline="0"/>
          </a:pPr>
          <a:endParaRPr lang="ko-KR"/>
        </a:p>
      </c:txPr>
    </c:legend>
    <c:plotVisOnly val="1"/>
    <c:dispBlanksAs val="gap"/>
    <c:showDLblsOverMax val="0"/>
  </c:chart>
  <c:spPr>
    <a:solidFill>
      <a:schemeClr val="bg1"/>
    </a:solidFill>
    <a:ln>
      <a:solidFill>
        <a:schemeClr val="tx1"/>
      </a:solidFill>
    </a:ln>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lang="ko-KR" sz="1800"/>
            </a:pPr>
            <a:r>
              <a:rPr lang="en-US" altLang="ko-KR" sz="1800" dirty="0"/>
              <a:t>Space complexity LS</a:t>
            </a:r>
            <a:r>
              <a:rPr lang="en-US" altLang="ko-KR" sz="1800" baseline="0" dirty="0"/>
              <a:t> = 6</a:t>
            </a:r>
            <a:endParaRPr lang="ko-KR" altLang="en-US" sz="1800" dirty="0"/>
          </a:p>
        </c:rich>
      </c:tx>
      <c:overlay val="0"/>
    </c:title>
    <c:autoTitleDeleted val="0"/>
    <c:plotArea>
      <c:layout>
        <c:manualLayout>
          <c:layoutTarget val="inner"/>
          <c:xMode val="edge"/>
          <c:yMode val="edge"/>
          <c:x val="0.15742184743063592"/>
          <c:y val="2.8405430802631148E-2"/>
          <c:w val="0.67798465630371296"/>
          <c:h val="0.81055863387446969"/>
        </c:manualLayout>
      </c:layout>
      <c:lineChart>
        <c:grouping val="standard"/>
        <c:varyColors val="0"/>
        <c:ser>
          <c:idx val="1"/>
          <c:order val="0"/>
          <c:tx>
            <c:strRef>
              <c:f>Memory!$B$4</c:f>
              <c:strCache>
                <c:ptCount val="1"/>
                <c:pt idx="0">
                  <c:v>Spin</c:v>
                </c:pt>
              </c:strCache>
            </c:strRef>
          </c:tx>
          <c:spPr>
            <a:ln>
              <a:solidFill>
                <a:srgbClr val="CCECFF"/>
              </a:solidFill>
            </a:ln>
          </c:spPr>
          <c:cat>
            <c:numRef>
              <c:f>Memory!$C$3:$H$3</c:f>
              <c:numCache>
                <c:formatCode>General</c:formatCode>
                <c:ptCount val="6"/>
                <c:pt idx="0">
                  <c:v>5</c:v>
                </c:pt>
                <c:pt idx="1">
                  <c:v>6</c:v>
                </c:pt>
                <c:pt idx="2">
                  <c:v>7</c:v>
                </c:pt>
                <c:pt idx="3">
                  <c:v>8</c:v>
                </c:pt>
                <c:pt idx="4">
                  <c:v>9</c:v>
                </c:pt>
                <c:pt idx="5">
                  <c:v>10</c:v>
                </c:pt>
              </c:numCache>
            </c:numRef>
          </c:cat>
          <c:val>
            <c:numRef>
              <c:f>Memory!$C$4:$H$4</c:f>
              <c:numCache>
                <c:formatCode>General</c:formatCode>
                <c:ptCount val="6"/>
                <c:pt idx="0">
                  <c:v>371.11099999999999</c:v>
                </c:pt>
                <c:pt idx="1">
                  <c:v>688.3459999999983</c:v>
                </c:pt>
                <c:pt idx="2">
                  <c:v>1625.818</c:v>
                </c:pt>
                <c:pt idx="3">
                  <c:v>3975.4879999999998</c:v>
                </c:pt>
                <c:pt idx="4">
                  <c:v>9190.9249999999811</c:v>
                </c:pt>
                <c:pt idx="5">
                  <c:v>19736.691999999992</c:v>
                </c:pt>
              </c:numCache>
            </c:numRef>
          </c:val>
          <c:smooth val="0"/>
          <c:extLst>
            <c:ext xmlns:c16="http://schemas.microsoft.com/office/drawing/2014/chart" uri="{C3380CC4-5D6E-409C-BE32-E72D297353CC}">
              <c16:uniqueId val="{00000000-D492-4FFF-ABA5-A74521DEC4E8}"/>
            </c:ext>
          </c:extLst>
        </c:ser>
        <c:ser>
          <c:idx val="2"/>
          <c:order val="1"/>
          <c:tx>
            <c:strRef>
              <c:f>Memory!$B$5</c:f>
              <c:strCache>
                <c:ptCount val="1"/>
                <c:pt idx="0">
                  <c:v>NuSMV </c:v>
                </c:pt>
              </c:strCache>
            </c:strRef>
          </c:tx>
          <c:spPr>
            <a:ln>
              <a:solidFill>
                <a:srgbClr val="000099"/>
              </a:solidFill>
            </a:ln>
          </c:spPr>
          <c:cat>
            <c:numRef>
              <c:f>Memory!$C$3:$H$3</c:f>
              <c:numCache>
                <c:formatCode>General</c:formatCode>
                <c:ptCount val="6"/>
                <c:pt idx="0">
                  <c:v>5</c:v>
                </c:pt>
                <c:pt idx="1">
                  <c:v>6</c:v>
                </c:pt>
                <c:pt idx="2">
                  <c:v>7</c:v>
                </c:pt>
                <c:pt idx="3">
                  <c:v>8</c:v>
                </c:pt>
                <c:pt idx="4">
                  <c:v>9</c:v>
                </c:pt>
                <c:pt idx="5">
                  <c:v>10</c:v>
                </c:pt>
              </c:numCache>
            </c:numRef>
          </c:cat>
          <c:val>
            <c:numRef>
              <c:f>Memory!$C$5:$H$5</c:f>
              <c:numCache>
                <c:formatCode>General</c:formatCode>
                <c:ptCount val="6"/>
                <c:pt idx="0">
                  <c:v>72</c:v>
                </c:pt>
                <c:pt idx="1">
                  <c:v>82</c:v>
                </c:pt>
                <c:pt idx="2">
                  <c:v>371</c:v>
                </c:pt>
                <c:pt idx="3">
                  <c:v>405</c:v>
                </c:pt>
              </c:numCache>
            </c:numRef>
          </c:val>
          <c:smooth val="0"/>
          <c:extLst>
            <c:ext xmlns:c16="http://schemas.microsoft.com/office/drawing/2014/chart" uri="{C3380CC4-5D6E-409C-BE32-E72D297353CC}">
              <c16:uniqueId val="{00000001-D492-4FFF-ABA5-A74521DEC4E8}"/>
            </c:ext>
          </c:extLst>
        </c:ser>
        <c:ser>
          <c:idx val="3"/>
          <c:order val="2"/>
          <c:tx>
            <c:strRef>
              <c:f>Memory!$B$6</c:f>
              <c:strCache>
                <c:ptCount val="1"/>
                <c:pt idx="0">
                  <c:v>CBMC</c:v>
                </c:pt>
              </c:strCache>
            </c:strRef>
          </c:tx>
          <c:spPr>
            <a:ln>
              <a:solidFill>
                <a:srgbClr val="FF0000"/>
              </a:solidFill>
            </a:ln>
          </c:spPr>
          <c:cat>
            <c:numRef>
              <c:f>Memory!$C$3:$H$3</c:f>
              <c:numCache>
                <c:formatCode>General</c:formatCode>
                <c:ptCount val="6"/>
                <c:pt idx="0">
                  <c:v>5</c:v>
                </c:pt>
                <c:pt idx="1">
                  <c:v>6</c:v>
                </c:pt>
                <c:pt idx="2">
                  <c:v>7</c:v>
                </c:pt>
                <c:pt idx="3">
                  <c:v>8</c:v>
                </c:pt>
                <c:pt idx="4">
                  <c:v>9</c:v>
                </c:pt>
                <c:pt idx="5">
                  <c:v>10</c:v>
                </c:pt>
              </c:numCache>
            </c:numRef>
          </c:cat>
          <c:val>
            <c:numRef>
              <c:f>Memory!$C$6:$H$6</c:f>
              <c:numCache>
                <c:formatCode>0_ </c:formatCode>
                <c:ptCount val="6"/>
                <c:pt idx="0">
                  <c:v>88.8</c:v>
                </c:pt>
                <c:pt idx="1">
                  <c:v>103.02</c:v>
                </c:pt>
                <c:pt idx="2">
                  <c:v>128.15</c:v>
                </c:pt>
                <c:pt idx="3">
                  <c:v>142.07</c:v>
                </c:pt>
                <c:pt idx="4">
                  <c:v>197.02</c:v>
                </c:pt>
                <c:pt idx="5">
                  <c:v>224.09</c:v>
                </c:pt>
              </c:numCache>
            </c:numRef>
          </c:val>
          <c:smooth val="0"/>
          <c:extLst>
            <c:ext xmlns:c16="http://schemas.microsoft.com/office/drawing/2014/chart" uri="{C3380CC4-5D6E-409C-BE32-E72D297353CC}">
              <c16:uniqueId val="{00000002-D492-4FFF-ABA5-A74521DEC4E8}"/>
            </c:ext>
          </c:extLst>
        </c:ser>
        <c:dLbls>
          <c:showLegendKey val="0"/>
          <c:showVal val="0"/>
          <c:showCatName val="0"/>
          <c:showSerName val="0"/>
          <c:showPercent val="0"/>
          <c:showBubbleSize val="0"/>
        </c:dLbls>
        <c:hiLowLines/>
        <c:marker val="1"/>
        <c:smooth val="0"/>
        <c:axId val="-619089424"/>
        <c:axId val="-619096496"/>
      </c:lineChart>
      <c:catAx>
        <c:axId val="-619089424"/>
        <c:scaling>
          <c:orientation val="minMax"/>
        </c:scaling>
        <c:delete val="0"/>
        <c:axPos val="b"/>
        <c:title>
          <c:tx>
            <c:rich>
              <a:bodyPr/>
              <a:lstStyle/>
              <a:p>
                <a:pPr>
                  <a:defRPr lang="ko-KR" sz="1400"/>
                </a:pPr>
                <a:r>
                  <a:rPr lang="en-US" altLang="ko-KR" sz="1400"/>
                  <a:t>A number of physical units</a:t>
                </a:r>
                <a:endParaRPr lang="ko-KR" altLang="en-US" sz="1400"/>
              </a:p>
            </c:rich>
          </c:tx>
          <c:overlay val="0"/>
        </c:title>
        <c:numFmt formatCode="General" sourceLinked="1"/>
        <c:majorTickMark val="none"/>
        <c:minorTickMark val="none"/>
        <c:tickLblPos val="nextTo"/>
        <c:txPr>
          <a:bodyPr/>
          <a:lstStyle/>
          <a:p>
            <a:pPr>
              <a:defRPr lang="ko-KR" sz="1200"/>
            </a:pPr>
            <a:endParaRPr lang="ko-KR"/>
          </a:p>
        </c:txPr>
        <c:crossAx val="-619096496"/>
        <c:crosses val="autoZero"/>
        <c:auto val="1"/>
        <c:lblAlgn val="ctr"/>
        <c:lblOffset val="100"/>
        <c:noMultiLvlLbl val="0"/>
      </c:catAx>
      <c:valAx>
        <c:axId val="-619096496"/>
        <c:scaling>
          <c:logBase val="10"/>
          <c:orientation val="minMax"/>
          <c:min val="10"/>
        </c:scaling>
        <c:delete val="0"/>
        <c:axPos val="l"/>
        <c:majorGridlines/>
        <c:title>
          <c:tx>
            <c:rich>
              <a:bodyPr/>
              <a:lstStyle/>
              <a:p>
                <a:pPr>
                  <a:defRPr lang="ko-KR" sz="1400"/>
                </a:pPr>
                <a:r>
                  <a:rPr lang="en-US" altLang="ko-KR" sz="1400"/>
                  <a:t>Megabytes</a:t>
                </a:r>
                <a:endParaRPr lang="ko-KR" altLang="en-US" sz="1400"/>
              </a:p>
            </c:rich>
          </c:tx>
          <c:overlay val="0"/>
        </c:title>
        <c:numFmt formatCode="General" sourceLinked="1"/>
        <c:majorTickMark val="out"/>
        <c:minorTickMark val="none"/>
        <c:tickLblPos val="nextTo"/>
        <c:txPr>
          <a:bodyPr/>
          <a:lstStyle/>
          <a:p>
            <a:pPr>
              <a:defRPr lang="ko-KR" sz="1200"/>
            </a:pPr>
            <a:endParaRPr lang="ko-KR"/>
          </a:p>
        </c:txPr>
        <c:crossAx val="-619089424"/>
        <c:crosses val="autoZero"/>
        <c:crossBetween val="between"/>
      </c:valAx>
    </c:plotArea>
    <c:legend>
      <c:legendPos val="r"/>
      <c:overlay val="0"/>
      <c:txPr>
        <a:bodyPr/>
        <a:lstStyle/>
        <a:p>
          <a:pPr>
            <a:defRPr lang="ko-KR" sz="1200"/>
          </a:pPr>
          <a:endParaRPr lang="ko-KR"/>
        </a:p>
      </c:txPr>
    </c:legend>
    <c:plotVisOnly val="1"/>
    <c:dispBlanksAs val="gap"/>
    <c:showDLblsOverMax val="0"/>
  </c:chart>
  <c:spPr>
    <a:solidFill>
      <a:srgbClr val="FFFFFF"/>
    </a:solidFill>
    <a:ln>
      <a:solidFill>
        <a:srgbClr val="000000"/>
      </a:solidFill>
    </a:ln>
  </c:spPr>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drawings/drawing1.xml><?xml version="1.0" encoding="utf-8"?>
<c:userShapes xmlns:c="http://schemas.openxmlformats.org/drawingml/2006/chart">
  <cdr:relSizeAnchor xmlns:cdr="http://schemas.openxmlformats.org/drawingml/2006/chartDrawing">
    <cdr:from>
      <cdr:x>0.80437</cdr:x>
      <cdr:y>0.06993</cdr:y>
    </cdr:from>
    <cdr:to>
      <cdr:x>0.98251</cdr:x>
      <cdr:y>0.24204</cdr:y>
    </cdr:to>
    <cdr:sp macro="" textlink="">
      <cdr:nvSpPr>
        <cdr:cNvPr id="2050" name="Text Box 2"/>
        <cdr:cNvSpPr txBox="1">
          <a:spLocks xmlns:a="http://schemas.openxmlformats.org/drawingml/2006/main" noChangeArrowheads="1"/>
        </cdr:cNvSpPr>
      </cdr:nvSpPr>
      <cdr:spPr bwMode="auto">
        <a:xfrm xmlns:a="http://schemas.openxmlformats.org/drawingml/2006/main">
          <a:off x="3505200" y="190512"/>
          <a:ext cx="776278" cy="468853"/>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square" lIns="0" tIns="0" rIns="0" bIns="0" anchor="t" upright="1"/>
        <a:lstStyle xmlns:a="http://schemas.openxmlformats.org/drawingml/2006/main"/>
        <a:p xmlns:a="http://schemas.openxmlformats.org/drawingml/2006/main">
          <a:pPr algn="ctr" rtl="0">
            <a:defRPr sz="1000"/>
          </a:pPr>
          <a:r>
            <a:rPr lang="en-US" altLang="ko-KR" sz="1400" b="0" i="0" strike="noStrike" dirty="0">
              <a:solidFill>
                <a:srgbClr val="000000"/>
              </a:solidFill>
              <a:latin typeface="+mn-lt"/>
              <a:ea typeface="돋움"/>
            </a:rPr>
            <a:t>A length of data  </a:t>
          </a:r>
        </a:p>
      </cdr:txBody>
    </cdr:sp>
  </cdr:relSizeAnchor>
</c:userShapes>
</file>

<file path=ppt/drawings/drawing2.xml><?xml version="1.0" encoding="utf-8"?>
<c:userShapes xmlns:c="http://schemas.openxmlformats.org/drawingml/2006/chart">
  <cdr:relSizeAnchor xmlns:cdr="http://schemas.openxmlformats.org/drawingml/2006/chartDrawing">
    <cdr:from>
      <cdr:x>0.78689</cdr:x>
      <cdr:y>0.06969</cdr:y>
    </cdr:from>
    <cdr:to>
      <cdr:x>0.96868</cdr:x>
      <cdr:y>0.23693</cdr:y>
    </cdr:to>
    <cdr:sp macro="" textlink="">
      <cdr:nvSpPr>
        <cdr:cNvPr id="3073" name="Text Box 1"/>
        <cdr:cNvSpPr txBox="1">
          <a:spLocks xmlns:a="http://schemas.openxmlformats.org/drawingml/2006/main" noChangeArrowheads="1"/>
        </cdr:cNvSpPr>
      </cdr:nvSpPr>
      <cdr:spPr bwMode="auto">
        <a:xfrm xmlns:a="http://schemas.openxmlformats.org/drawingml/2006/main">
          <a:off x="3429000" y="190512"/>
          <a:ext cx="792219" cy="457187"/>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square" lIns="0" tIns="0" rIns="0" bIns="0" anchor="t" upright="1"/>
        <a:lstStyle xmlns:a="http://schemas.openxmlformats.org/drawingml/2006/main"/>
        <a:p xmlns:a="http://schemas.openxmlformats.org/drawingml/2006/main">
          <a:pPr algn="ctr" rtl="0">
            <a:defRPr sz="1000"/>
          </a:pPr>
          <a:r>
            <a:rPr lang="en-US" altLang="ko-KR" sz="1400" b="0" i="0" strike="noStrike" dirty="0">
              <a:solidFill>
                <a:srgbClr val="000000"/>
              </a:solidFill>
              <a:latin typeface="+mj-lt"/>
              <a:ea typeface="돋움"/>
            </a:rPr>
            <a:t>A length of data  </a:t>
          </a:r>
        </a:p>
      </cdr:txBody>
    </cdr:sp>
  </cdr:relSizeAnchor>
</c:userShapes>
</file>

<file path=ppt/drawings/drawing3.xml><?xml version="1.0" encoding="utf-8"?>
<c:userShapes xmlns:c="http://schemas.openxmlformats.org/drawingml/2006/chart">
  <cdr:relSizeAnchor xmlns:cdr="http://schemas.openxmlformats.org/drawingml/2006/chartDrawing">
    <cdr:from>
      <cdr:x>0.8254</cdr:x>
      <cdr:y>0.12626</cdr:y>
    </cdr:from>
    <cdr:to>
      <cdr:x>0.99561</cdr:x>
      <cdr:y>0.27778</cdr:y>
    </cdr:to>
    <cdr:sp macro="" textlink="">
      <cdr:nvSpPr>
        <cdr:cNvPr id="2" name="TextBox 1"/>
        <cdr:cNvSpPr txBox="1"/>
      </cdr:nvSpPr>
      <cdr:spPr>
        <a:xfrm xmlns:a="http://schemas.openxmlformats.org/drawingml/2006/main">
          <a:off x="3714776" y="357190"/>
          <a:ext cx="766046" cy="428639"/>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pPr algn="ctr"/>
          <a:r>
            <a:rPr lang="en-US" altLang="ko-KR" sz="1400" dirty="0">
              <a:latin typeface="Arial" pitchFamily="34" charset="0"/>
              <a:cs typeface="Arial" pitchFamily="34" charset="0"/>
            </a:rPr>
            <a:t>A length </a:t>
          </a:r>
        </a:p>
        <a:p xmlns:a="http://schemas.openxmlformats.org/drawingml/2006/main">
          <a:pPr algn="ctr"/>
          <a:r>
            <a:rPr lang="en-US" altLang="ko-KR" sz="1400" dirty="0">
              <a:latin typeface="Arial" pitchFamily="34" charset="0"/>
              <a:cs typeface="Arial" pitchFamily="34" charset="0"/>
            </a:rPr>
            <a:t>of data</a:t>
          </a:r>
          <a:endParaRPr lang="ko-KR" altLang="en-US" sz="1400" dirty="0">
            <a:latin typeface="Arial" pitchFamily="34" charset="0"/>
            <a:cs typeface="Arial" pitchFamily="34" charset="0"/>
          </a:endParaRPr>
        </a:p>
      </cdr:txBody>
    </cdr:sp>
  </cdr:relSizeAnchor>
</c:userShapes>
</file>

<file path=ppt/drawings/drawing4.xml><?xml version="1.0" encoding="utf-8"?>
<c:userShapes xmlns:c="http://schemas.openxmlformats.org/drawingml/2006/chart">
  <cdr:relSizeAnchor xmlns:cdr="http://schemas.openxmlformats.org/drawingml/2006/chartDrawing">
    <cdr:from>
      <cdr:x>0.81406</cdr:x>
      <cdr:y>0.075</cdr:y>
    </cdr:from>
    <cdr:to>
      <cdr:x>0.98286</cdr:x>
      <cdr:y>0.225</cdr:y>
    </cdr:to>
    <cdr:sp macro="" textlink="">
      <cdr:nvSpPr>
        <cdr:cNvPr id="3" name="TextBox 1"/>
        <cdr:cNvSpPr txBox="1"/>
      </cdr:nvSpPr>
      <cdr:spPr>
        <a:xfrm xmlns:a="http://schemas.openxmlformats.org/drawingml/2006/main">
          <a:off x="3752876" y="214314"/>
          <a:ext cx="778185" cy="42862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맑은 고딕"/>
            </a:defRPr>
          </a:lvl1pPr>
          <a:lvl2pPr marL="457200" indent="0">
            <a:defRPr sz="1100">
              <a:latin typeface="맑은 고딕"/>
            </a:defRPr>
          </a:lvl2pPr>
          <a:lvl3pPr marL="914400" indent="0">
            <a:defRPr sz="1100">
              <a:latin typeface="맑은 고딕"/>
            </a:defRPr>
          </a:lvl3pPr>
          <a:lvl4pPr marL="1371600" indent="0">
            <a:defRPr sz="1100">
              <a:latin typeface="맑은 고딕"/>
            </a:defRPr>
          </a:lvl4pPr>
          <a:lvl5pPr marL="1828800" indent="0">
            <a:defRPr sz="1100">
              <a:latin typeface="맑은 고딕"/>
            </a:defRPr>
          </a:lvl5pPr>
          <a:lvl6pPr marL="2286000" indent="0">
            <a:defRPr sz="1100">
              <a:latin typeface="맑은 고딕"/>
            </a:defRPr>
          </a:lvl6pPr>
          <a:lvl7pPr marL="2743200" indent="0">
            <a:defRPr sz="1100">
              <a:latin typeface="맑은 고딕"/>
            </a:defRPr>
          </a:lvl7pPr>
          <a:lvl8pPr marL="3200400" indent="0">
            <a:defRPr sz="1100">
              <a:latin typeface="맑은 고딕"/>
            </a:defRPr>
          </a:lvl8pPr>
          <a:lvl9pPr marL="3657600" indent="0">
            <a:defRPr sz="1100">
              <a:latin typeface="맑은 고딕"/>
            </a:defRPr>
          </a:lvl9pPr>
        </a:lstStyle>
        <a:p xmlns:a="http://schemas.openxmlformats.org/drawingml/2006/main">
          <a:pPr algn="ctr"/>
          <a:r>
            <a:rPr lang="en-US" altLang="ko-KR" sz="1400" dirty="0">
              <a:latin typeface="Arial" pitchFamily="34" charset="0"/>
              <a:cs typeface="Arial" pitchFamily="34" charset="0"/>
            </a:rPr>
            <a:t>A length </a:t>
          </a:r>
        </a:p>
        <a:p xmlns:a="http://schemas.openxmlformats.org/drawingml/2006/main">
          <a:pPr algn="ctr"/>
          <a:r>
            <a:rPr lang="en-US" altLang="ko-KR" sz="1400" dirty="0">
              <a:latin typeface="Arial" pitchFamily="34" charset="0"/>
              <a:cs typeface="Arial" pitchFamily="34" charset="0"/>
            </a:rPr>
            <a:t>of data</a:t>
          </a:r>
          <a:endParaRPr lang="ko-KR" altLang="en-US" sz="1400" dirty="0">
            <a:latin typeface="Arial" pitchFamily="34" charset="0"/>
            <a:cs typeface="Arial" pitchFamily="34" charset="0"/>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2"/>
            <a:ext cx="2945659" cy="496332"/>
          </a:xfrm>
          <a:prstGeom prst="rect">
            <a:avLst/>
          </a:prstGeom>
        </p:spPr>
        <p:txBody>
          <a:bodyPr vert="horz" lIns="92271" tIns="46136" rIns="92271" bIns="46136" rtlCol="0"/>
          <a:lstStyle>
            <a:lvl1pPr algn="l">
              <a:defRPr sz="1300"/>
            </a:lvl1pPr>
          </a:lstStyle>
          <a:p>
            <a:endParaRPr lang="ko-KR" altLang="en-US"/>
          </a:p>
        </p:txBody>
      </p:sp>
      <p:sp>
        <p:nvSpPr>
          <p:cNvPr id="3" name="날짜 개체 틀 2"/>
          <p:cNvSpPr>
            <a:spLocks noGrp="1"/>
          </p:cNvSpPr>
          <p:nvPr>
            <p:ph type="dt" idx="1"/>
          </p:nvPr>
        </p:nvSpPr>
        <p:spPr>
          <a:xfrm>
            <a:off x="3850443" y="2"/>
            <a:ext cx="2945659" cy="496332"/>
          </a:xfrm>
          <a:prstGeom prst="rect">
            <a:avLst/>
          </a:prstGeom>
        </p:spPr>
        <p:txBody>
          <a:bodyPr vert="horz" lIns="92271" tIns="46136" rIns="92271" bIns="46136" rtlCol="0"/>
          <a:lstStyle>
            <a:lvl1pPr algn="r">
              <a:defRPr sz="1300"/>
            </a:lvl1pPr>
          </a:lstStyle>
          <a:p>
            <a:fld id="{117CEAFE-D269-4953-999B-7CBC85D871CD}" type="datetimeFigureOut">
              <a:rPr lang="ko-KR" altLang="en-US" smtClean="0"/>
              <a:pPr/>
              <a:t>23-12-05</a:t>
            </a:fld>
            <a:endParaRPr lang="ko-KR" altLang="en-US"/>
          </a:p>
        </p:txBody>
      </p:sp>
      <p:sp>
        <p:nvSpPr>
          <p:cNvPr id="4" name="슬라이드 이미지 개체 틀 3"/>
          <p:cNvSpPr>
            <a:spLocks noGrp="1" noRot="1" noChangeAspect="1"/>
          </p:cNvSpPr>
          <p:nvPr>
            <p:ph type="sldImg" idx="2"/>
          </p:nvPr>
        </p:nvSpPr>
        <p:spPr>
          <a:xfrm>
            <a:off x="915988" y="744538"/>
            <a:ext cx="4965700" cy="3724275"/>
          </a:xfrm>
          <a:prstGeom prst="rect">
            <a:avLst/>
          </a:prstGeom>
          <a:noFill/>
          <a:ln w="12700">
            <a:solidFill>
              <a:prstClr val="black"/>
            </a:solidFill>
          </a:ln>
        </p:spPr>
        <p:txBody>
          <a:bodyPr vert="horz" lIns="92271" tIns="46136" rIns="92271" bIns="46136"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2271" tIns="46136" rIns="92271" bIns="46136"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4"/>
            <a:ext cx="2945659" cy="496332"/>
          </a:xfrm>
          <a:prstGeom prst="rect">
            <a:avLst/>
          </a:prstGeom>
        </p:spPr>
        <p:txBody>
          <a:bodyPr vert="horz" lIns="92271" tIns="46136" rIns="92271" bIns="46136" rtlCol="0" anchor="b"/>
          <a:lstStyle>
            <a:lvl1pPr algn="l">
              <a:defRPr sz="1300"/>
            </a:lvl1pPr>
          </a:lstStyle>
          <a:p>
            <a:endParaRPr lang="ko-KR" altLang="en-US"/>
          </a:p>
        </p:txBody>
      </p:sp>
      <p:sp>
        <p:nvSpPr>
          <p:cNvPr id="7" name="슬라이드 번호 개체 틀 6"/>
          <p:cNvSpPr>
            <a:spLocks noGrp="1"/>
          </p:cNvSpPr>
          <p:nvPr>
            <p:ph type="sldNum" sz="quarter" idx="5"/>
          </p:nvPr>
        </p:nvSpPr>
        <p:spPr>
          <a:xfrm>
            <a:off x="3850443" y="9428584"/>
            <a:ext cx="2945659" cy="496332"/>
          </a:xfrm>
          <a:prstGeom prst="rect">
            <a:avLst/>
          </a:prstGeom>
        </p:spPr>
        <p:txBody>
          <a:bodyPr vert="horz" lIns="92271" tIns="46136" rIns="92271" bIns="46136" rtlCol="0" anchor="b"/>
          <a:lstStyle>
            <a:lvl1pPr algn="r">
              <a:defRPr sz="1300"/>
            </a:lvl1pPr>
          </a:lstStyle>
          <a:p>
            <a:fld id="{C1EC2DCC-8750-4A47-8AEC-5DB665F4C303}" type="slidenum">
              <a:rPr lang="ko-KR" altLang="en-US" smtClean="0"/>
              <a:pPr/>
              <a:t>‹#›</a:t>
            </a:fld>
            <a:endParaRPr lang="ko-KR" altLang="en-US"/>
          </a:p>
        </p:txBody>
      </p:sp>
    </p:spTree>
    <p:extLst>
      <p:ext uri="{BB962C8B-B14F-4D97-AF65-F5344CB8AC3E}">
        <p14:creationId xmlns:p14="http://schemas.microsoft.com/office/powerpoint/2010/main" val="412540647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a:t>Two problems of model checking</a:t>
            </a:r>
          </a:p>
          <a:p>
            <a:pPr marL="230677" indent="-230677">
              <a:buAutoNum type="arabicPeriod"/>
            </a:pPr>
            <a:r>
              <a:rPr lang="en-US" altLang="ko-KR" dirty="0"/>
              <a:t>Scalability</a:t>
            </a:r>
          </a:p>
          <a:p>
            <a:pPr marL="230677" indent="-230677">
              <a:buAutoNum type="arabicPeriod"/>
            </a:pPr>
            <a:r>
              <a:rPr lang="en-US" altLang="ko-KR" dirty="0"/>
              <a:t>Separate</a:t>
            </a:r>
            <a:r>
              <a:rPr lang="en-US" altLang="ko-KR" baseline="0" dirty="0"/>
              <a:t> model construction</a:t>
            </a:r>
            <a:endParaRPr lang="ko-KR" altLang="en-US" dirty="0"/>
          </a:p>
        </p:txBody>
      </p:sp>
      <p:sp>
        <p:nvSpPr>
          <p:cNvPr id="4" name="슬라이드 번호 개체 틀 3"/>
          <p:cNvSpPr>
            <a:spLocks noGrp="1"/>
          </p:cNvSpPr>
          <p:nvPr>
            <p:ph type="sldNum" sz="quarter" idx="10"/>
          </p:nvPr>
        </p:nvSpPr>
        <p:spPr/>
        <p:txBody>
          <a:bodyPr/>
          <a:lstStyle/>
          <a:p>
            <a:fld id="{C1EC2DCC-8750-4A47-8AEC-5DB665F4C303}" type="slidenum">
              <a:rPr lang="ko-KR" altLang="en-US" smtClean="0"/>
              <a:pPr/>
              <a:t>2</a:t>
            </a:fld>
            <a:endParaRPr lang="ko-KR" altLang="en-US"/>
          </a:p>
        </p:txBody>
      </p:sp>
    </p:spTree>
    <p:extLst>
      <p:ext uri="{BB962C8B-B14F-4D97-AF65-F5344CB8AC3E}">
        <p14:creationId xmlns:p14="http://schemas.microsoft.com/office/powerpoint/2010/main" val="828887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18AB00D1-AB1B-4C4B-960C-102CC26F1687}" type="slidenum">
              <a:rPr lang="en-US" altLang="ko-KR"/>
              <a:pPr/>
              <a:t>4</a:t>
            </a:fld>
            <a:endParaRPr lang="en-US" altLang="ko-K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r>
              <a:rPr lang="en-US" altLang="ko-KR"/>
              <a:t>Each logical unit is mapped to a linked list of physical units because one logical sector may consume several physical sectors through updates.  So there is 1:N mapping from a logical unit to physical units. A simple sector mapping example is as follows. First logical unit has an empty physical unit. A new logical sector, LS0, is written in the physical sector0. Similarly LS1 is written in LS1.  Then when LS1 is updated, PS1 is invalidated and LS1 is written in PS2 and so on.   Sector allocation map keeps the Logical sector to physical sector mapping. SAM have information what physical sector stores a given logical sectors. for example when we read logical sector 0, then we find the physical sector offset from the logical sector offset 0 from SAM. If the physical offset is empty, then read operation traverse a linked list until find a physical offset or traverse all physical sector in a linked list. </a:t>
            </a:r>
          </a:p>
          <a:p>
            <a:endParaRPr lang="en-US" altLang="ko-KR"/>
          </a:p>
          <a:p>
            <a:endParaRPr lang="en-US" altLang="ko-KR"/>
          </a:p>
          <a:p>
            <a:endParaRPr lang="en-US" altLang="ko-KR"/>
          </a:p>
        </p:txBody>
      </p:sp>
    </p:spTree>
    <p:extLst>
      <p:ext uri="{BB962C8B-B14F-4D97-AF65-F5344CB8AC3E}">
        <p14:creationId xmlns:p14="http://schemas.microsoft.com/office/powerpoint/2010/main" val="2411585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5D5BB326-DEB5-40AB-ABC2-16DF95EB4C86}" type="slidenum">
              <a:rPr lang="en-US" altLang="ko-KR" smtClean="0">
                <a:latin typeface="굴림" charset="-127"/>
                <a:ea typeface="굴림" charset="-127"/>
              </a:rPr>
              <a:pPr/>
              <a:t>5</a:t>
            </a:fld>
            <a:endParaRPr lang="en-US" altLang="ko-KR">
              <a:latin typeface="굴림" charset="-127"/>
              <a:ea typeface="굴림" charset="-127"/>
            </a:endParaRPr>
          </a:p>
        </p:txBody>
      </p:sp>
      <p:sp>
        <p:nvSpPr>
          <p:cNvPr id="38915" name="Rectangle 2"/>
          <p:cNvSpPr>
            <a:spLocks noGrp="1" noRot="1" noChangeAspect="1" noChangeArrowheads="1" noTextEdit="1"/>
          </p:cNvSpPr>
          <p:nvPr>
            <p:ph type="sldImg"/>
          </p:nvPr>
        </p:nvSpPr>
        <p:spPr>
          <a:xfrm>
            <a:off x="915988" y="744538"/>
            <a:ext cx="4967287" cy="3725862"/>
          </a:xfrm>
          <a:ln/>
        </p:spPr>
      </p:sp>
      <p:sp>
        <p:nvSpPr>
          <p:cNvPr id="38916" name="Rectangle 3"/>
          <p:cNvSpPr>
            <a:spLocks noGrp="1" noChangeArrowheads="1"/>
          </p:cNvSpPr>
          <p:nvPr>
            <p:ph type="body" idx="1"/>
          </p:nvPr>
        </p:nvSpPr>
        <p:spPr>
          <a:xfrm>
            <a:off x="681342" y="4713768"/>
            <a:ext cx="5436566" cy="4468175"/>
          </a:xfrm>
          <a:noFill/>
          <a:ln/>
        </p:spPr>
        <p:txBody>
          <a:bodyPr/>
          <a:lstStyle/>
          <a:p>
            <a:pPr eaLnBrk="1" hangingPunct="1"/>
            <a:endParaRPr lang="ko-KR" altLang="ko-KR">
              <a:latin typeface="굴림" charset="-127"/>
              <a:ea typeface="굴림" charset="-127"/>
            </a:endParaRPr>
          </a:p>
        </p:txBody>
      </p:sp>
    </p:spTree>
    <p:extLst>
      <p:ext uri="{BB962C8B-B14F-4D97-AF65-F5344CB8AC3E}">
        <p14:creationId xmlns:p14="http://schemas.microsoft.com/office/powerpoint/2010/main" val="1865438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a:t>Note that bounds for most loops in USP can be obtained easily based on the physical characteristics of </a:t>
            </a:r>
            <a:r>
              <a:rPr lang="en-US" altLang="ko-KR" dirty="0" err="1"/>
              <a:t>OneNAND</a:t>
            </a:r>
            <a:r>
              <a:rPr lang="en-US" altLang="ko-KR" dirty="0"/>
              <a:t> device </a:t>
            </a:r>
          </a:p>
          <a:p>
            <a:pPr lvl="2"/>
            <a:r>
              <a:rPr lang="en-US" altLang="ko-KR" dirty="0"/>
              <a:t>E.g. # of sectors per a unit, </a:t>
            </a:r>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fld id="{C1EC2DCC-8750-4A47-8AEC-5DB665F4C303}" type="slidenum">
              <a:rPr lang="ko-KR" altLang="en-US" smtClean="0"/>
              <a:pPr/>
              <a:t>10</a:t>
            </a:fld>
            <a:endParaRPr lang="ko-KR" altLang="en-US"/>
          </a:p>
        </p:txBody>
      </p:sp>
    </p:spTree>
    <p:extLst>
      <p:ext uri="{BB962C8B-B14F-4D97-AF65-F5344CB8AC3E}">
        <p14:creationId xmlns:p14="http://schemas.microsoft.com/office/powerpoint/2010/main" val="3629186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96230294-C128-4883-BC7A-1C8160A5BAC3}" type="slidenum">
              <a:rPr lang="en-US" altLang="ko-KR" smtClean="0"/>
              <a:pPr/>
              <a:t>17</a:t>
            </a:fld>
            <a:endParaRPr lang="en-US" altLang="ko-K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r>
              <a:rPr lang="en-US" altLang="ko-KR"/>
              <a:t>NuSMV is a symbolic model checker. Symbolic model checker represents a system model with a compact boolean formula. Because It does not store explicit state spaces, it is believed that symbolic model checker can handle large state space That is the reason why we use NuSMV first. </a:t>
            </a:r>
          </a:p>
          <a:p>
            <a:r>
              <a:rPr lang="en-US" altLang="ko-KR"/>
              <a:t>The modeling language of NuSMV is quite different from C.  Therefore NuSMV model is quite long and hard to make.  In our project, the most difficult and time consuming job is to make a NuSMV model. Moreover the verification performance is much worse than we expected.</a:t>
            </a:r>
            <a:endParaRPr lang="ko-KR" altLang="ko-KR"/>
          </a:p>
        </p:txBody>
      </p:sp>
    </p:spTree>
    <p:extLst>
      <p:ext uri="{BB962C8B-B14F-4D97-AF65-F5344CB8AC3E}">
        <p14:creationId xmlns:p14="http://schemas.microsoft.com/office/powerpoint/2010/main" val="490150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슬라이드 이미지 개체 틀 1"/>
          <p:cNvSpPr>
            <a:spLocks noGrp="1" noRot="1" noChangeAspect="1" noTextEdit="1"/>
          </p:cNvSpPr>
          <p:nvPr>
            <p:ph type="sldImg"/>
          </p:nvPr>
        </p:nvSpPr>
        <p:spPr>
          <a:ln/>
        </p:spPr>
      </p:sp>
      <p:sp>
        <p:nvSpPr>
          <p:cNvPr id="44035" name="슬라이드 노트 개체 틀 2"/>
          <p:cNvSpPr>
            <a:spLocks noGrp="1"/>
          </p:cNvSpPr>
          <p:nvPr>
            <p:ph type="body" idx="1"/>
          </p:nvPr>
        </p:nvSpPr>
        <p:spPr>
          <a:noFill/>
          <a:ln/>
        </p:spPr>
        <p:txBody>
          <a:bodyPr/>
          <a:lstStyle/>
          <a:p>
            <a:pPr marL="0" lvl="1"/>
            <a:r>
              <a:rPr lang="en-US" altLang="ko-KR" sz="2000" dirty="0"/>
              <a:t>1.7x10</a:t>
            </a:r>
            <a:r>
              <a:rPr lang="en-US" altLang="ko-KR" sz="2000" baseline="30000" dirty="0"/>
              <a:t>5</a:t>
            </a:r>
            <a:r>
              <a:rPr lang="en-US" altLang="ko-KR" sz="2000" dirty="0"/>
              <a:t> conflicts, 10</a:t>
            </a:r>
            <a:r>
              <a:rPr lang="en-US" altLang="ko-KR" sz="2000" baseline="30000" dirty="0"/>
              <a:t>6</a:t>
            </a:r>
            <a:r>
              <a:rPr lang="en-US" altLang="ko-KR" sz="2000" dirty="0"/>
              <a:t> decisions, and 4.8x10</a:t>
            </a:r>
            <a:r>
              <a:rPr lang="en-US" altLang="ko-KR" sz="2000" baseline="30000" dirty="0"/>
              <a:t>9 </a:t>
            </a:r>
            <a:r>
              <a:rPr lang="en-US" altLang="ko-KR" sz="2000" dirty="0"/>
              <a:t> propagations</a:t>
            </a:r>
          </a:p>
          <a:p>
            <a:endParaRPr lang="ko-KR" altLang="en-US" dirty="0"/>
          </a:p>
        </p:txBody>
      </p:sp>
      <p:sp>
        <p:nvSpPr>
          <p:cNvPr id="44036" name="슬라이드 번호 개체 틀 3"/>
          <p:cNvSpPr>
            <a:spLocks noGrp="1"/>
          </p:cNvSpPr>
          <p:nvPr>
            <p:ph type="sldNum" sz="quarter" idx="5"/>
          </p:nvPr>
        </p:nvSpPr>
        <p:spPr>
          <a:noFill/>
        </p:spPr>
        <p:txBody>
          <a:bodyPr/>
          <a:lstStyle/>
          <a:p>
            <a:fld id="{095338FB-2FEB-4EC2-85E9-30BD82206DCC}" type="slidenum">
              <a:rPr lang="en-US" altLang="ko-KR"/>
              <a:pPr/>
              <a:t>25</a:t>
            </a:fld>
            <a:endParaRPr lang="en-US" altLang="ko-KR"/>
          </a:p>
        </p:txBody>
      </p:sp>
    </p:spTree>
    <p:extLst>
      <p:ext uri="{BB962C8B-B14F-4D97-AF65-F5344CB8AC3E}">
        <p14:creationId xmlns:p14="http://schemas.microsoft.com/office/powerpoint/2010/main" val="671885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lvl1pPr>
              <a:defRPr>
                <a:latin typeface="Calibri" pitchFamily="34" charset="0"/>
                <a:cs typeface="Microsoft Sans Serif" pitchFamily="34" charset="0"/>
              </a:defRPr>
            </a:lvl1pPr>
          </a:lstStyle>
          <a:p>
            <a:r>
              <a:rPr lang="ko-KR" altLang="en-US" dirty="0"/>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Calibri" pitchFamily="34" charset="0"/>
                <a:cs typeface="Microsoft Sans Serif"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lgn="ctr">
              <a:defRPr>
                <a:latin typeface="Calibri" pitchFamily="34" charset="0"/>
                <a:cs typeface="Microsoft Sans Serif" pitchFamily="34" charset="0"/>
              </a:defRPr>
            </a:lvl1pPr>
          </a:lstStyle>
          <a:p>
            <a:r>
              <a:rPr lang="en-US" altLang="ko-KR"/>
              <a:t>Moonzoo Kim et al. Provable SW Lab</a:t>
            </a:r>
            <a:endParaRPr lang="ko-KR" altLang="en-US" dirty="0"/>
          </a:p>
        </p:txBody>
      </p:sp>
      <p:sp>
        <p:nvSpPr>
          <p:cNvPr id="5" name="바닥글 개체 틀 4"/>
          <p:cNvSpPr>
            <a:spLocks noGrp="1"/>
          </p:cNvSpPr>
          <p:nvPr>
            <p:ph type="ftr" sz="quarter" idx="11"/>
          </p:nvPr>
        </p:nvSpPr>
        <p:spPr/>
        <p:txBody>
          <a:bodyPr/>
          <a:lstStyle>
            <a:lvl1pPr>
              <a:defRPr>
                <a:latin typeface="Calibri" pitchFamily="34" charset="0"/>
                <a:cs typeface="Microsoft Sans Serif" pitchFamily="34" charset="0"/>
              </a:defRPr>
            </a:lvl1pPr>
          </a:lstStyle>
          <a:p>
            <a:r>
              <a:rPr lang="en-US" altLang="ko-KR"/>
              <a:t>Unit Testing of Flash Memory Device Driver through a SAT-based Model Checker</a:t>
            </a:r>
            <a:endParaRPr lang="ko-KR" altLang="en-US"/>
          </a:p>
        </p:txBody>
      </p:sp>
      <p:sp>
        <p:nvSpPr>
          <p:cNvPr id="6" name="슬라이드 번호 개체 틀 5"/>
          <p:cNvSpPr>
            <a:spLocks noGrp="1"/>
          </p:cNvSpPr>
          <p:nvPr>
            <p:ph type="sldNum" sz="quarter" idx="12"/>
          </p:nvPr>
        </p:nvSpPr>
        <p:spPr/>
        <p:txBody>
          <a:bodyPr/>
          <a:lstStyle>
            <a:lvl1pPr>
              <a:defRPr>
                <a:latin typeface="Calibri" pitchFamily="34" charset="0"/>
                <a:cs typeface="Microsoft Sans Serif" pitchFamily="34" charset="0"/>
              </a:defRPr>
            </a:lvl1pPr>
          </a:lstStyle>
          <a:p>
            <a:fld id="{653EB63F-210B-426B-8655-095B3862437C}" type="slidenum">
              <a:rPr lang="ko-KR" altLang="en-US" smtClean="0"/>
              <a:pPr/>
              <a:t>‹#›</a:t>
            </a:fld>
            <a:r>
              <a:rPr lang="en-US" altLang="ko-KR"/>
              <a:t>/27</a:t>
            </a:r>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pic>
        <p:nvPicPr>
          <p:cNvPr id="8" name="Picture 5"/>
          <p:cNvPicPr>
            <a:picLocks noChangeAspect="1" noChangeArrowheads="1"/>
          </p:cNvPicPr>
          <p:nvPr userDrawn="1"/>
        </p:nvPicPr>
        <p:blipFill>
          <a:blip r:embed="rId2"/>
          <a:srcRect/>
          <a:stretch>
            <a:fillRect/>
          </a:stretch>
        </p:blipFill>
        <p:spPr bwMode="auto">
          <a:xfrm>
            <a:off x="8072462" y="6522464"/>
            <a:ext cx="1017182" cy="315896"/>
          </a:xfrm>
          <a:prstGeom prst="rect">
            <a:avLst/>
          </a:prstGeom>
          <a:noFill/>
          <a:ln w="9525">
            <a:noFill/>
            <a:miter lim="800000"/>
            <a:headEnd/>
            <a:tailEnd/>
          </a:ln>
          <a:effectLst/>
        </p:spPr>
      </p:pic>
      <p:sp>
        <p:nvSpPr>
          <p:cNvPr id="2" name="제목 1"/>
          <p:cNvSpPr>
            <a:spLocks noGrp="1"/>
          </p:cNvSpPr>
          <p:nvPr>
            <p:ph type="title"/>
          </p:nvPr>
        </p:nvSpPr>
        <p:spPr>
          <a:xfrm>
            <a:off x="0" y="142852"/>
            <a:ext cx="9144000" cy="857256"/>
          </a:xfrm>
        </p:spPr>
        <p:txBody>
          <a:bodyPr/>
          <a:lstStyle>
            <a:lvl1pPr>
              <a:defRPr>
                <a:latin typeface="Calibri" pitchFamily="34" charset="0"/>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atin typeface="Calibri" pitchFamily="34" charset="0"/>
              </a:defRPr>
            </a:lvl1pPr>
          </a:lstStyle>
          <a:p>
            <a:r>
              <a:rPr lang="en-US" altLang="ko-KR"/>
              <a:t>Moonzoo Kim et al. Provable SW Lab</a:t>
            </a:r>
            <a:endParaRPr lang="en-US" altLang="ko-KR" dirty="0"/>
          </a:p>
        </p:txBody>
      </p:sp>
      <p:sp>
        <p:nvSpPr>
          <p:cNvPr id="4" name="바닥글 개체 틀 3"/>
          <p:cNvSpPr>
            <a:spLocks noGrp="1"/>
          </p:cNvSpPr>
          <p:nvPr>
            <p:ph type="ftr" sz="quarter" idx="11"/>
          </p:nvPr>
        </p:nvSpPr>
        <p:spPr/>
        <p:txBody>
          <a:bodyPr/>
          <a:lstStyle>
            <a:lvl1pPr>
              <a:defRPr>
                <a:latin typeface="Calibri" pitchFamily="34" charset="0"/>
              </a:defRPr>
            </a:lvl1pPr>
          </a:lstStyle>
          <a:p>
            <a:r>
              <a:rPr lang="en-US" altLang="ko-KR"/>
              <a:t>Unit Testing of Flash Memory Device Driver through a SAT-based Model Checker</a:t>
            </a:r>
            <a:endParaRPr lang="ko-KR" altLang="en-US" dirty="0"/>
          </a:p>
        </p:txBody>
      </p:sp>
      <p:sp>
        <p:nvSpPr>
          <p:cNvPr id="5" name="슬라이드 번호 개체 틀 4"/>
          <p:cNvSpPr>
            <a:spLocks noGrp="1"/>
          </p:cNvSpPr>
          <p:nvPr>
            <p:ph type="sldNum" sz="quarter" idx="12"/>
          </p:nvPr>
        </p:nvSpPr>
        <p:spPr/>
        <p:txBody>
          <a:bodyPr/>
          <a:lstStyle>
            <a:lvl1pPr>
              <a:defRPr>
                <a:latin typeface="Calibri" pitchFamily="34" charset="0"/>
              </a:defRPr>
            </a:lvl1pPr>
          </a:lstStyle>
          <a:p>
            <a:fld id="{653EB63F-210B-426B-8655-095B3862437C}" type="slidenum">
              <a:rPr lang="ko-KR" altLang="en-US" smtClean="0"/>
              <a:pPr/>
              <a:t>‹#›</a:t>
            </a:fld>
            <a:r>
              <a:rPr lang="en-US" altLang="ko-KR"/>
              <a:t>/27</a:t>
            </a:r>
            <a:endParaRPr lang="ko-KR" altLang="en-US" dirty="0"/>
          </a:p>
        </p:txBody>
      </p:sp>
      <p:sp>
        <p:nvSpPr>
          <p:cNvPr id="7" name="내용 개체 틀 6"/>
          <p:cNvSpPr>
            <a:spLocks noGrp="1"/>
          </p:cNvSpPr>
          <p:nvPr>
            <p:ph sz="quarter" idx="13"/>
          </p:nvPr>
        </p:nvSpPr>
        <p:spPr>
          <a:xfrm>
            <a:off x="285720" y="1214422"/>
            <a:ext cx="8429655" cy="5214974"/>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Calibri"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lvl1pPr>
              <a:defRPr>
                <a:latin typeface="Calibri" pitchFamily="34" charset="0"/>
              </a:defRPr>
            </a:lvl1pPr>
          </a:lstStyle>
          <a:p>
            <a:r>
              <a:rPr lang="en-US" altLang="ko-KR"/>
              <a:t>Moonzoo Kim et al. Provable SW Lab</a:t>
            </a:r>
            <a:endParaRPr lang="ko-KR" altLang="en-US"/>
          </a:p>
        </p:txBody>
      </p:sp>
      <p:sp>
        <p:nvSpPr>
          <p:cNvPr id="5" name="바닥글 개체 틀 4"/>
          <p:cNvSpPr>
            <a:spLocks noGrp="1"/>
          </p:cNvSpPr>
          <p:nvPr>
            <p:ph type="ftr" sz="quarter" idx="11"/>
          </p:nvPr>
        </p:nvSpPr>
        <p:spPr/>
        <p:txBody>
          <a:bodyPr/>
          <a:lstStyle>
            <a:lvl1pPr>
              <a:defRPr>
                <a:latin typeface="Calibri" pitchFamily="34" charset="0"/>
              </a:defRPr>
            </a:lvl1pPr>
          </a:lstStyle>
          <a:p>
            <a:r>
              <a:rPr lang="en-US" altLang="ko-KR"/>
              <a:t>Unit Testing of Flash Memory Device Driver through a SAT-based Model Checker</a:t>
            </a:r>
            <a:endParaRPr lang="ko-KR" altLang="en-US"/>
          </a:p>
        </p:txBody>
      </p:sp>
      <p:sp>
        <p:nvSpPr>
          <p:cNvPr id="6" name="슬라이드 번호 개체 틀 5"/>
          <p:cNvSpPr>
            <a:spLocks noGrp="1"/>
          </p:cNvSpPr>
          <p:nvPr>
            <p:ph type="sldNum" sz="quarter" idx="12"/>
          </p:nvPr>
        </p:nvSpPr>
        <p:spPr/>
        <p:txBody>
          <a:bodyPr/>
          <a:lstStyle>
            <a:lvl1pPr>
              <a:defRPr>
                <a:latin typeface="Calibri" pitchFamily="34" charset="0"/>
              </a:defRPr>
            </a:lvl1pPr>
          </a:lstStyle>
          <a:p>
            <a:fld id="{653EB63F-210B-426B-8655-095B3862437C}" type="slidenum">
              <a:rPr lang="ko-KR" altLang="en-US" smtClean="0"/>
              <a:pPr/>
              <a:t>‹#›</a:t>
            </a:fld>
            <a:r>
              <a:rPr lang="en-US" altLang="ko-KR"/>
              <a:t>/27</a:t>
            </a:r>
            <a:endParaRPr lang="ko-KR"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atin typeface="Calibri" pitchFamily="34" charset="0"/>
              </a:defRPr>
            </a:lvl1p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atin typeface="Calibri" pitchFamily="34" charset="0"/>
              </a:defRPr>
            </a:lvl1pPr>
          </a:lstStyle>
          <a:p>
            <a:r>
              <a:rPr lang="en-US" altLang="ko-KR"/>
              <a:t>Moonzoo Kim et al. Provable SW Lab</a:t>
            </a:r>
            <a:endParaRPr lang="ko-KR" altLang="en-US"/>
          </a:p>
        </p:txBody>
      </p:sp>
      <p:sp>
        <p:nvSpPr>
          <p:cNvPr id="6" name="바닥글 개체 틀 5"/>
          <p:cNvSpPr>
            <a:spLocks noGrp="1"/>
          </p:cNvSpPr>
          <p:nvPr>
            <p:ph type="ftr" sz="quarter" idx="11"/>
          </p:nvPr>
        </p:nvSpPr>
        <p:spPr/>
        <p:txBody>
          <a:bodyPr/>
          <a:lstStyle>
            <a:lvl1pPr>
              <a:defRPr>
                <a:latin typeface="Calibri" pitchFamily="34" charset="0"/>
              </a:defRPr>
            </a:lvl1pPr>
          </a:lstStyle>
          <a:p>
            <a:r>
              <a:rPr lang="en-US" altLang="ko-KR"/>
              <a:t>Unit Testing of Flash Memory Device Driver through a SAT-based Model Checker</a:t>
            </a:r>
            <a:endParaRPr lang="ko-KR" altLang="en-US"/>
          </a:p>
        </p:txBody>
      </p:sp>
      <p:sp>
        <p:nvSpPr>
          <p:cNvPr id="7" name="슬라이드 번호 개체 틀 6"/>
          <p:cNvSpPr>
            <a:spLocks noGrp="1"/>
          </p:cNvSpPr>
          <p:nvPr>
            <p:ph type="sldNum" sz="quarter" idx="12"/>
          </p:nvPr>
        </p:nvSpPr>
        <p:spPr/>
        <p:txBody>
          <a:bodyPr/>
          <a:lstStyle>
            <a:lvl1pPr>
              <a:defRPr>
                <a:latin typeface="Calibri" pitchFamily="34" charset="0"/>
              </a:defRPr>
            </a:lvl1pPr>
          </a:lstStyle>
          <a:p>
            <a:fld id="{653EB63F-210B-426B-8655-095B3862437C}" type="slidenum">
              <a:rPr lang="ko-KR" altLang="en-US" smtClean="0"/>
              <a:pPr/>
              <a:t>‹#›</a:t>
            </a:fld>
            <a:r>
              <a:rPr lang="en-US" altLang="ko-KR"/>
              <a:t>/27</a:t>
            </a:r>
            <a:endParaRPr lang="ko-KR"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atin typeface="Calibri" pitchFamily="34" charset="0"/>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lvl1pPr>
              <a:defRPr>
                <a:latin typeface="Calibri" pitchFamily="34" charset="0"/>
              </a:defRPr>
            </a:lvl1pPr>
          </a:lstStyle>
          <a:p>
            <a:r>
              <a:rPr lang="en-US" altLang="ko-KR"/>
              <a:t>Moonzoo Kim et al. Provable SW Lab</a:t>
            </a:r>
            <a:endParaRPr lang="ko-KR" altLang="en-US"/>
          </a:p>
        </p:txBody>
      </p:sp>
      <p:sp>
        <p:nvSpPr>
          <p:cNvPr id="8" name="바닥글 개체 틀 7"/>
          <p:cNvSpPr>
            <a:spLocks noGrp="1"/>
          </p:cNvSpPr>
          <p:nvPr>
            <p:ph type="ftr" sz="quarter" idx="11"/>
          </p:nvPr>
        </p:nvSpPr>
        <p:spPr/>
        <p:txBody>
          <a:bodyPr/>
          <a:lstStyle>
            <a:lvl1pPr>
              <a:defRPr>
                <a:latin typeface="Calibri" pitchFamily="34" charset="0"/>
              </a:defRPr>
            </a:lvl1pPr>
          </a:lstStyle>
          <a:p>
            <a:r>
              <a:rPr lang="en-US" altLang="ko-KR"/>
              <a:t>Unit Testing of Flash Memory Device Driver through a SAT-based Model Checker</a:t>
            </a:r>
            <a:endParaRPr lang="ko-KR" altLang="en-US"/>
          </a:p>
        </p:txBody>
      </p:sp>
      <p:sp>
        <p:nvSpPr>
          <p:cNvPr id="9" name="슬라이드 번호 개체 틀 8"/>
          <p:cNvSpPr>
            <a:spLocks noGrp="1"/>
          </p:cNvSpPr>
          <p:nvPr>
            <p:ph type="sldNum" sz="quarter" idx="12"/>
          </p:nvPr>
        </p:nvSpPr>
        <p:spPr/>
        <p:txBody>
          <a:bodyPr/>
          <a:lstStyle>
            <a:lvl1pPr>
              <a:defRPr>
                <a:latin typeface="Calibri" pitchFamily="34" charset="0"/>
              </a:defRPr>
            </a:lvl1pPr>
          </a:lstStyle>
          <a:p>
            <a:fld id="{653EB63F-210B-426B-8655-095B3862437C}" type="slidenum">
              <a:rPr lang="ko-KR" altLang="en-US" smtClean="0"/>
              <a:pPr/>
              <a:t>‹#›</a:t>
            </a:fld>
            <a:r>
              <a:rPr lang="en-US" altLang="ko-KR"/>
              <a:t>/27</a:t>
            </a:r>
            <a:endParaRPr lang="ko-KR"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atin typeface="Calibri" pitchFamily="34" charset="0"/>
              </a:defRPr>
            </a:lvl1pPr>
          </a:lstStyle>
          <a:p>
            <a:r>
              <a:rPr lang="ko-KR" altLang="en-US"/>
              <a:t>마스터 제목 스타일 편집</a:t>
            </a:r>
          </a:p>
        </p:txBody>
      </p:sp>
      <p:sp>
        <p:nvSpPr>
          <p:cNvPr id="3" name="날짜 개체 틀 2"/>
          <p:cNvSpPr>
            <a:spLocks noGrp="1"/>
          </p:cNvSpPr>
          <p:nvPr>
            <p:ph type="dt" sz="half" idx="10"/>
          </p:nvPr>
        </p:nvSpPr>
        <p:spPr/>
        <p:txBody>
          <a:bodyPr/>
          <a:lstStyle>
            <a:lvl1pPr>
              <a:defRPr>
                <a:latin typeface="Calibri" pitchFamily="34" charset="0"/>
              </a:defRPr>
            </a:lvl1pPr>
          </a:lstStyle>
          <a:p>
            <a:r>
              <a:rPr lang="en-US" altLang="ko-KR"/>
              <a:t>Moonzoo Kim et al. Provable SW Lab</a:t>
            </a:r>
            <a:endParaRPr lang="ko-KR" altLang="en-US"/>
          </a:p>
        </p:txBody>
      </p:sp>
      <p:sp>
        <p:nvSpPr>
          <p:cNvPr id="4" name="바닥글 개체 틀 3"/>
          <p:cNvSpPr>
            <a:spLocks noGrp="1"/>
          </p:cNvSpPr>
          <p:nvPr>
            <p:ph type="ftr" sz="quarter" idx="11"/>
          </p:nvPr>
        </p:nvSpPr>
        <p:spPr/>
        <p:txBody>
          <a:bodyPr/>
          <a:lstStyle>
            <a:lvl1pPr>
              <a:defRPr>
                <a:latin typeface="Calibri" pitchFamily="34" charset="0"/>
              </a:defRPr>
            </a:lvl1pPr>
          </a:lstStyle>
          <a:p>
            <a:r>
              <a:rPr lang="en-US" altLang="ko-KR"/>
              <a:t>Unit Testing of Flash Memory Device Driver through a SAT-based Model Checker</a:t>
            </a:r>
            <a:endParaRPr lang="ko-KR" altLang="en-US"/>
          </a:p>
        </p:txBody>
      </p:sp>
      <p:sp>
        <p:nvSpPr>
          <p:cNvPr id="5" name="슬라이드 번호 개체 틀 4"/>
          <p:cNvSpPr>
            <a:spLocks noGrp="1"/>
          </p:cNvSpPr>
          <p:nvPr>
            <p:ph type="sldNum" sz="quarter" idx="12"/>
          </p:nvPr>
        </p:nvSpPr>
        <p:spPr/>
        <p:txBody>
          <a:bodyPr/>
          <a:lstStyle>
            <a:lvl1pPr>
              <a:defRPr>
                <a:latin typeface="Calibri" pitchFamily="34" charset="0"/>
              </a:defRPr>
            </a:lvl1pPr>
          </a:lstStyle>
          <a:p>
            <a:fld id="{653EB63F-210B-426B-8655-095B3862437C}" type="slidenum">
              <a:rPr lang="ko-KR" altLang="en-US" smtClean="0"/>
              <a:pPr/>
              <a:t>‹#›</a:t>
            </a:fld>
            <a:r>
              <a:rPr lang="en-US" altLang="ko-KR"/>
              <a:t>/27</a:t>
            </a:r>
            <a:endParaRPr lang="ko-KR"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atin typeface="Calibri" pitchFamily="34" charset="0"/>
              </a:defRPr>
            </a:lvl1pPr>
          </a:lstStyle>
          <a:p>
            <a:r>
              <a:rPr lang="en-US" altLang="ko-KR"/>
              <a:t>Moonzoo Kim et al. Provable SW Lab</a:t>
            </a:r>
            <a:endParaRPr lang="ko-KR" altLang="en-US"/>
          </a:p>
        </p:txBody>
      </p:sp>
      <p:sp>
        <p:nvSpPr>
          <p:cNvPr id="3" name="바닥글 개체 틀 2"/>
          <p:cNvSpPr>
            <a:spLocks noGrp="1"/>
          </p:cNvSpPr>
          <p:nvPr>
            <p:ph type="ftr" sz="quarter" idx="11"/>
          </p:nvPr>
        </p:nvSpPr>
        <p:spPr/>
        <p:txBody>
          <a:bodyPr/>
          <a:lstStyle>
            <a:lvl1pPr>
              <a:defRPr>
                <a:latin typeface="Calibri" pitchFamily="34" charset="0"/>
              </a:defRPr>
            </a:lvl1pPr>
          </a:lstStyle>
          <a:p>
            <a:r>
              <a:rPr lang="en-US" altLang="ko-KR"/>
              <a:t>Unit Testing of Flash Memory Device Driver through a SAT-based Model Checker</a:t>
            </a:r>
            <a:endParaRPr lang="ko-KR" altLang="en-US"/>
          </a:p>
        </p:txBody>
      </p:sp>
      <p:sp>
        <p:nvSpPr>
          <p:cNvPr id="4" name="슬라이드 번호 개체 틀 3"/>
          <p:cNvSpPr>
            <a:spLocks noGrp="1"/>
          </p:cNvSpPr>
          <p:nvPr>
            <p:ph type="sldNum" sz="quarter" idx="12"/>
          </p:nvPr>
        </p:nvSpPr>
        <p:spPr/>
        <p:txBody>
          <a:bodyPr/>
          <a:lstStyle>
            <a:lvl1pPr>
              <a:defRPr>
                <a:latin typeface="Calibri" pitchFamily="34" charset="0"/>
              </a:defRPr>
            </a:lvl1pPr>
          </a:lstStyle>
          <a:p>
            <a:fld id="{653EB63F-210B-426B-8655-095B3862437C}" type="slidenum">
              <a:rPr lang="ko-KR" altLang="en-US" smtClean="0"/>
              <a:pPr/>
              <a:t>‹#›</a:t>
            </a:fld>
            <a:r>
              <a:rPr lang="en-US" altLang="ko-KR"/>
              <a:t>/27</a:t>
            </a:r>
            <a:endParaRPr lang="ko-KR"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lvl1pPr>
              <a:defRPr>
                <a:latin typeface="Calibri" pitchFamily="34" charset="0"/>
              </a:defRPr>
            </a:lvl1pPr>
          </a:lstStyle>
          <a:p>
            <a:r>
              <a:rPr lang="en-US" altLang="ko-KR"/>
              <a:t>Moonzoo Kim et al. Provable SW Lab</a:t>
            </a:r>
            <a:endParaRPr lang="ko-KR" altLang="en-US"/>
          </a:p>
        </p:txBody>
      </p:sp>
      <p:sp>
        <p:nvSpPr>
          <p:cNvPr id="6" name="바닥글 개체 틀 5"/>
          <p:cNvSpPr>
            <a:spLocks noGrp="1"/>
          </p:cNvSpPr>
          <p:nvPr>
            <p:ph type="ftr" sz="quarter" idx="11"/>
          </p:nvPr>
        </p:nvSpPr>
        <p:spPr/>
        <p:txBody>
          <a:bodyPr/>
          <a:lstStyle>
            <a:lvl1pPr>
              <a:defRPr>
                <a:latin typeface="Calibri" pitchFamily="34" charset="0"/>
              </a:defRPr>
            </a:lvl1pPr>
          </a:lstStyle>
          <a:p>
            <a:r>
              <a:rPr lang="en-US" altLang="ko-KR"/>
              <a:t>Unit Testing of Flash Memory Device Driver through a SAT-based Model Checker</a:t>
            </a:r>
            <a:endParaRPr lang="ko-KR" altLang="en-US"/>
          </a:p>
        </p:txBody>
      </p:sp>
      <p:sp>
        <p:nvSpPr>
          <p:cNvPr id="7" name="슬라이드 번호 개체 틀 6"/>
          <p:cNvSpPr>
            <a:spLocks noGrp="1"/>
          </p:cNvSpPr>
          <p:nvPr>
            <p:ph type="sldNum" sz="quarter" idx="12"/>
          </p:nvPr>
        </p:nvSpPr>
        <p:spPr/>
        <p:txBody>
          <a:bodyPr/>
          <a:lstStyle>
            <a:lvl1pPr>
              <a:defRPr>
                <a:latin typeface="Calibri" pitchFamily="34" charset="0"/>
              </a:defRPr>
            </a:lvl1pPr>
          </a:lstStyle>
          <a:p>
            <a:fld id="{653EB63F-210B-426B-8655-095B3862437C}" type="slidenum">
              <a:rPr lang="ko-KR" altLang="en-US" smtClean="0"/>
              <a:pPr/>
              <a:t>‹#›</a:t>
            </a:fld>
            <a:r>
              <a:rPr lang="en-US" altLang="ko-KR"/>
              <a:t>/27</a:t>
            </a:r>
            <a:endParaRPr lang="ko-KR"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10"/>
          <p:cNvSpPr>
            <a:spLocks noGrp="1" noChangeArrowheads="1"/>
          </p:cNvSpPr>
          <p:nvPr>
            <p:ph type="sldNum" sz="quarter" idx="10"/>
          </p:nvPr>
        </p:nvSpPr>
        <p:spPr>
          <a:ln/>
        </p:spPr>
        <p:txBody>
          <a:bodyPr/>
          <a:lstStyle>
            <a:lvl1pPr>
              <a:defRPr/>
            </a:lvl1pPr>
          </a:lstStyle>
          <a:p>
            <a:pPr>
              <a:defRPr/>
            </a:pPr>
            <a:fld id="{BD1E367E-DFBE-4FDF-AA67-CF0ADA278D1A}" type="slidenum">
              <a:rPr lang="en-US" altLang="ko-KR"/>
              <a:pPr>
                <a:defRPr/>
              </a:pPr>
              <a:t>‹#›</a:t>
            </a:fld>
            <a:endParaRPr lang="en-US" altLang="ko-K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142852"/>
            <a:ext cx="82296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457200" y="1428736"/>
            <a:ext cx="8229600" cy="5000660"/>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858016" y="6492899"/>
            <a:ext cx="1357322" cy="365125"/>
          </a:xfrm>
          <a:prstGeom prst="rect">
            <a:avLst/>
          </a:prstGeom>
        </p:spPr>
        <p:txBody>
          <a:bodyPr vert="horz" lIns="91440" tIns="45720" rIns="91440" bIns="45720" rtlCol="0" anchor="ctr"/>
          <a:lstStyle>
            <a:lvl1pPr algn="ctr">
              <a:defRPr sz="1200">
                <a:solidFill>
                  <a:schemeClr val="tx1">
                    <a:tint val="75000"/>
                  </a:schemeClr>
                </a:solidFill>
                <a:latin typeface="Calibri" pitchFamily="34" charset="0"/>
              </a:defRPr>
            </a:lvl1pPr>
          </a:lstStyle>
          <a:p>
            <a:r>
              <a:rPr lang="en-US" altLang="ko-KR"/>
              <a:t>Moonzoo Kim et al. Provable SW Lab</a:t>
            </a:r>
            <a:endParaRPr lang="en-US" altLang="ko-KR" dirty="0"/>
          </a:p>
        </p:txBody>
      </p:sp>
      <p:sp>
        <p:nvSpPr>
          <p:cNvPr id="5" name="바닥글 개체 틀 4"/>
          <p:cNvSpPr>
            <a:spLocks noGrp="1"/>
          </p:cNvSpPr>
          <p:nvPr>
            <p:ph type="ftr" sz="quarter" idx="3"/>
          </p:nvPr>
        </p:nvSpPr>
        <p:spPr>
          <a:xfrm>
            <a:off x="2857488" y="6491291"/>
            <a:ext cx="3429024" cy="365125"/>
          </a:xfrm>
          <a:prstGeom prst="rect">
            <a:avLst/>
          </a:prstGeom>
        </p:spPr>
        <p:txBody>
          <a:bodyPr vert="horz" lIns="91440" tIns="45720" rIns="91440" bIns="45720" rtlCol="0" anchor="ctr"/>
          <a:lstStyle>
            <a:lvl1pPr algn="ctr">
              <a:defRPr sz="1200">
                <a:solidFill>
                  <a:schemeClr val="tx1">
                    <a:tint val="75000"/>
                  </a:schemeClr>
                </a:solidFill>
                <a:latin typeface="Calibri" pitchFamily="34" charset="0"/>
              </a:defRPr>
            </a:lvl1pPr>
          </a:lstStyle>
          <a:p>
            <a:r>
              <a:rPr lang="en-US" altLang="ko-KR"/>
              <a:t>Unit Testing of Flash Memory Device Driver through a SAT-based Model Checker</a:t>
            </a:r>
            <a:endParaRPr lang="ko-KR" altLang="en-US" dirty="0"/>
          </a:p>
        </p:txBody>
      </p:sp>
      <p:sp>
        <p:nvSpPr>
          <p:cNvPr id="6" name="슬라이드 번호 개체 틀 5"/>
          <p:cNvSpPr>
            <a:spLocks noGrp="1"/>
          </p:cNvSpPr>
          <p:nvPr>
            <p:ph type="sldNum" sz="quarter" idx="4"/>
          </p:nvPr>
        </p:nvSpPr>
        <p:spPr>
          <a:xfrm>
            <a:off x="457200" y="6492899"/>
            <a:ext cx="900090" cy="365125"/>
          </a:xfrm>
          <a:prstGeom prst="rect">
            <a:avLst/>
          </a:prstGeom>
        </p:spPr>
        <p:txBody>
          <a:bodyPr vert="horz" lIns="91440" tIns="45720" rIns="91440" bIns="45720" rtlCol="0" anchor="ctr"/>
          <a:lstStyle>
            <a:lvl1pPr algn="r">
              <a:defRPr sz="1200">
                <a:solidFill>
                  <a:schemeClr val="tx1">
                    <a:tint val="75000"/>
                  </a:schemeClr>
                </a:solidFill>
                <a:latin typeface="Calibri" pitchFamily="34" charset="0"/>
              </a:defRPr>
            </a:lvl1pPr>
          </a:lstStyle>
          <a:p>
            <a:fld id="{653EB63F-210B-426B-8655-095B3862437C}" type="slidenum">
              <a:rPr lang="ko-KR" altLang="en-US" smtClean="0"/>
              <a:pPr/>
              <a:t>‹#›</a:t>
            </a:fld>
            <a:r>
              <a:rPr lang="en-US" altLang="ko-KR"/>
              <a:t>/27</a:t>
            </a:r>
            <a:endParaRPr lang="ko-KR" altLang="en-US" dirty="0"/>
          </a:p>
        </p:txBody>
      </p:sp>
    </p:spTree>
  </p:cSld>
  <p:clrMap bg1="lt1" tx1="dk1" bg2="lt2" tx2="dk2" accent1="accent1" accent2="accent2" accent3="accent3" accent4="accent4" accent5="accent5" accent6="accent6" hlink="hlink" folHlink="folHlink"/>
  <p:sldLayoutIdLst>
    <p:sldLayoutId id="2147483649" r:id="rId1"/>
    <p:sldLayoutId id="2147483657" r:id="rId2"/>
    <p:sldLayoutId id="2147483651" r:id="rId3"/>
    <p:sldLayoutId id="2147483652" r:id="rId4"/>
    <p:sldLayoutId id="2147483653" r:id="rId5"/>
    <p:sldLayoutId id="2147483654" r:id="rId6"/>
    <p:sldLayoutId id="2147483655" r:id="rId7"/>
    <p:sldLayoutId id="2147483656" r:id="rId8"/>
    <p:sldLayoutId id="2147483658" r:id="rId9"/>
  </p:sldLayoutIdLst>
  <p:hf hdr="0"/>
  <p:txStyles>
    <p:titleStyle>
      <a:lvl1pPr algn="ctr" defTabSz="914400" rtl="0" eaLnBrk="1" latinLnBrk="1" hangingPunct="1">
        <a:spcBef>
          <a:spcPct val="0"/>
        </a:spcBef>
        <a:buNone/>
        <a:defRPr sz="4400" kern="1200">
          <a:solidFill>
            <a:schemeClr val="tx1"/>
          </a:solidFill>
          <a:latin typeface="Calibri" pitchFamily="34" charset="0"/>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Calibri" pitchFamily="34" charset="0"/>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Calibri" pitchFamily="34" charset="0"/>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Calibri" pitchFamily="34" charset="0"/>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Calibri" pitchFamily="34" charset="0"/>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Calibri" pitchFamily="34" charset="0"/>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samsung.com/sec/index.html"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chart" Target="../charts/chart5.xml"/></Relationships>
</file>

<file path=ppt/slides/_rels/slide2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xml"/><Relationship Id="rId7" Type="http://schemas.openxmlformats.org/officeDocument/2006/relationships/image" Target="../media/image7.emf"/><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emf"/><Relationship Id="rId4" Type="http://schemas.openxmlformats.org/officeDocument/2006/relationships/oleObject" Target="../embeddings/oleObject1.bin"/><Relationship Id="rId9" Type="http://schemas.openxmlformats.org/officeDocument/2006/relationships/image" Target="../media/image8.emf"/></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529538" cy="1470025"/>
          </a:xfrm>
        </p:spPr>
        <p:txBody>
          <a:bodyPr>
            <a:normAutofit fontScale="90000"/>
          </a:bodyPr>
          <a:lstStyle/>
          <a:p>
            <a:r>
              <a:rPr lang="en-US" altLang="ko-KR" dirty="0"/>
              <a:t>Unit Testing of Flash Memory Device Driver through a SAT-based Model Checker</a:t>
            </a:r>
            <a:br>
              <a:rPr lang="en-US" altLang="ko-KR" dirty="0"/>
            </a:br>
            <a:br>
              <a:rPr lang="ko-KR" altLang="en-US" dirty="0"/>
            </a:br>
            <a:endParaRPr lang="ko-KR" altLang="en-US" dirty="0"/>
          </a:p>
        </p:txBody>
      </p:sp>
      <p:sp>
        <p:nvSpPr>
          <p:cNvPr id="3" name="부제목 2"/>
          <p:cNvSpPr>
            <a:spLocks noGrp="1"/>
          </p:cNvSpPr>
          <p:nvPr>
            <p:ph type="subTitle" idx="1"/>
          </p:nvPr>
        </p:nvSpPr>
        <p:spPr/>
        <p:txBody>
          <a:bodyPr>
            <a:normAutofit fontScale="70000" lnSpcReduction="20000"/>
          </a:bodyPr>
          <a:lstStyle/>
          <a:p>
            <a:r>
              <a:rPr lang="en-US" altLang="ko-KR" u="sng" dirty="0"/>
              <a:t>Moonzoo Kim</a:t>
            </a:r>
            <a:r>
              <a:rPr lang="en-US" altLang="ko-KR" dirty="0"/>
              <a:t> and Yunho Kim</a:t>
            </a:r>
          </a:p>
          <a:p>
            <a:r>
              <a:rPr lang="en-US" altLang="ko-KR"/>
              <a:t>SWTV</a:t>
            </a:r>
            <a:r>
              <a:rPr lang="ko-KR" altLang="en-US"/>
              <a:t> </a:t>
            </a:r>
            <a:r>
              <a:rPr lang="en-US" altLang="ko-KR"/>
              <a:t>group, School of Computing, </a:t>
            </a:r>
            <a:r>
              <a:rPr lang="en-US" altLang="ko-KR" dirty="0"/>
              <a:t>KAIST</a:t>
            </a:r>
          </a:p>
          <a:p>
            <a:r>
              <a:rPr lang="en-US" altLang="ko-KR" dirty="0"/>
              <a:t> </a:t>
            </a:r>
          </a:p>
          <a:p>
            <a:r>
              <a:rPr lang="en-US" altLang="ko-KR" dirty="0"/>
              <a:t>Hotae Kim</a:t>
            </a:r>
          </a:p>
          <a:p>
            <a:r>
              <a:rPr lang="en-US" altLang="ko-KR" dirty="0"/>
              <a:t>Samsung Electronics, South Korea</a:t>
            </a:r>
          </a:p>
        </p:txBody>
      </p:sp>
      <p:pic>
        <p:nvPicPr>
          <p:cNvPr id="15361" name="Picture 1"/>
          <p:cNvPicPr>
            <a:picLocks noChangeAspect="1" noChangeArrowheads="1"/>
          </p:cNvPicPr>
          <p:nvPr/>
        </p:nvPicPr>
        <p:blipFill>
          <a:blip r:embed="rId2"/>
          <a:srcRect/>
          <a:stretch>
            <a:fillRect/>
          </a:stretch>
        </p:blipFill>
        <p:spPr bwMode="auto">
          <a:xfrm>
            <a:off x="7020272" y="4018383"/>
            <a:ext cx="1763555" cy="547688"/>
          </a:xfrm>
          <a:prstGeom prst="rect">
            <a:avLst/>
          </a:prstGeom>
          <a:noFill/>
          <a:ln w="9525">
            <a:noFill/>
            <a:miter lim="800000"/>
            <a:headEnd/>
            <a:tailEnd/>
          </a:ln>
          <a:effectLst/>
        </p:spPr>
      </p:pic>
      <p:pic>
        <p:nvPicPr>
          <p:cNvPr id="6" name="Picture 6" descr="samsung">
            <a:hlinkClick r:id="rId3"/>
          </p:cNvPr>
          <p:cNvPicPr>
            <a:picLocks noChangeAspect="1" noChangeArrowheads="1"/>
          </p:cNvPicPr>
          <p:nvPr/>
        </p:nvPicPr>
        <p:blipFill>
          <a:blip r:embed="rId4"/>
          <a:srcRect/>
          <a:stretch>
            <a:fillRect/>
          </a:stretch>
        </p:blipFill>
        <p:spPr bwMode="auto">
          <a:xfrm>
            <a:off x="6786578" y="5000636"/>
            <a:ext cx="1447800" cy="47625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Results of Unit </a:t>
            </a:r>
            <a:r>
              <a:rPr lang="en-US" altLang="ko-KR" dirty="0" err="1"/>
              <a:t>Testings</a:t>
            </a:r>
            <a:endParaRPr lang="ko-KR" altLang="en-US" dirty="0"/>
          </a:p>
        </p:txBody>
      </p:sp>
      <p:sp>
        <p:nvSpPr>
          <p:cNvPr id="3" name="날짜 개체 틀 2"/>
          <p:cNvSpPr>
            <a:spLocks noGrp="1"/>
          </p:cNvSpPr>
          <p:nvPr>
            <p:ph type="dt" sz="half" idx="10"/>
          </p:nvPr>
        </p:nvSpPr>
        <p:spPr/>
        <p:txBody>
          <a:bodyPr/>
          <a:lstStyle/>
          <a:p>
            <a:r>
              <a:rPr lang="en-US" altLang="ko-KR"/>
              <a:t>Moonzoo Kim et al. Provable SW Lab</a:t>
            </a:r>
            <a:endParaRPr lang="en-US" altLang="ko-KR" dirty="0"/>
          </a:p>
        </p:txBody>
      </p:sp>
      <p:sp>
        <p:nvSpPr>
          <p:cNvPr id="4" name="바닥글 개체 틀 3"/>
          <p:cNvSpPr>
            <a:spLocks noGrp="1"/>
          </p:cNvSpPr>
          <p:nvPr>
            <p:ph type="ftr" sz="quarter" idx="11"/>
          </p:nvPr>
        </p:nvSpPr>
        <p:spPr/>
        <p:txBody>
          <a:bodyPr/>
          <a:lstStyle/>
          <a:p>
            <a:r>
              <a:rPr lang="en-US" altLang="ko-KR"/>
              <a:t>Unit Testing of Flash Memory Device Driver through a SAT-based Model Checker</a:t>
            </a:r>
            <a:endParaRPr lang="ko-KR" altLang="en-US" dirty="0"/>
          </a:p>
        </p:txBody>
      </p:sp>
      <p:sp>
        <p:nvSpPr>
          <p:cNvPr id="5" name="슬라이드 번호 개체 틀 4"/>
          <p:cNvSpPr>
            <a:spLocks noGrp="1"/>
          </p:cNvSpPr>
          <p:nvPr>
            <p:ph type="sldNum" sz="quarter" idx="12"/>
          </p:nvPr>
        </p:nvSpPr>
        <p:spPr/>
        <p:txBody>
          <a:bodyPr/>
          <a:lstStyle/>
          <a:p>
            <a:fld id="{653EB63F-210B-426B-8655-095B3862437C}" type="slidenum">
              <a:rPr lang="ko-KR" altLang="en-US" smtClean="0"/>
              <a:pPr/>
              <a:t>10</a:t>
            </a:fld>
            <a:r>
              <a:rPr lang="en-US" altLang="ko-KR"/>
              <a:t>/27</a:t>
            </a:r>
            <a:endParaRPr lang="ko-KR" altLang="en-US" dirty="0"/>
          </a:p>
        </p:txBody>
      </p:sp>
      <p:sp>
        <p:nvSpPr>
          <p:cNvPr id="6" name="내용 개체 틀 5"/>
          <p:cNvSpPr>
            <a:spLocks noGrp="1"/>
          </p:cNvSpPr>
          <p:nvPr>
            <p:ph sz="quarter" idx="13"/>
          </p:nvPr>
        </p:nvSpPr>
        <p:spPr>
          <a:xfrm>
            <a:off x="285720" y="1214422"/>
            <a:ext cx="8715436" cy="5214974"/>
          </a:xfrm>
        </p:spPr>
        <p:txBody>
          <a:bodyPr>
            <a:normAutofit fontScale="92500"/>
          </a:bodyPr>
          <a:lstStyle/>
          <a:p>
            <a:r>
              <a:rPr lang="en-US" altLang="ko-KR" dirty="0"/>
              <a:t>Prioritized read operation</a:t>
            </a:r>
          </a:p>
          <a:p>
            <a:pPr lvl="1"/>
            <a:r>
              <a:rPr lang="en-US" altLang="ko-KR" dirty="0"/>
              <a:t>Detected a bug of not saving the status of suspended erase operation</a:t>
            </a:r>
          </a:p>
          <a:p>
            <a:r>
              <a:rPr lang="en-US" altLang="ko-KR" dirty="0"/>
              <a:t>Concurrency handling</a:t>
            </a:r>
          </a:p>
          <a:p>
            <a:pPr lvl="1"/>
            <a:r>
              <a:rPr lang="en-US" altLang="ko-KR" dirty="0"/>
              <a:t>Confirmed that the BML semaphore was used correctly</a:t>
            </a:r>
          </a:p>
          <a:p>
            <a:pPr lvl="1"/>
            <a:r>
              <a:rPr lang="en-US" altLang="ko-KR" dirty="0"/>
              <a:t>Detected a bug of ignoring BML semaphore exceptions</a:t>
            </a:r>
          </a:p>
          <a:p>
            <a:r>
              <a:rPr lang="en-US" altLang="ko-KR" dirty="0"/>
              <a:t>Multi-sector read operation (MSR)</a:t>
            </a:r>
          </a:p>
          <a:p>
            <a:pPr lvl="1"/>
            <a:r>
              <a:rPr lang="en-US" altLang="ko-KR" dirty="0"/>
              <a:t>Provided high assurance on the correctness of MSR, since no violation was detected even after exhaustive analysis (at least with a small number of physical units(~10))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 Bug in </a:t>
            </a:r>
            <a:r>
              <a:rPr lang="en-US" altLang="ko-KR" dirty="0" err="1">
                <a:latin typeface="Courier New" pitchFamily="49" charset="0"/>
                <a:cs typeface="Courier New" pitchFamily="49" charset="0"/>
              </a:rPr>
              <a:t>PriRead</a:t>
            </a:r>
            <a:r>
              <a:rPr lang="en-US" altLang="ko-KR" dirty="0">
                <a:latin typeface="Courier New" pitchFamily="49" charset="0"/>
                <a:cs typeface="Courier New" pitchFamily="49" charset="0"/>
              </a:rPr>
              <a:t>()</a:t>
            </a:r>
            <a:endParaRPr lang="ko-KR" altLang="en-US" dirty="0">
              <a:latin typeface="Courier New" pitchFamily="49" charset="0"/>
              <a:cs typeface="Courier New" pitchFamily="49" charset="0"/>
            </a:endParaRPr>
          </a:p>
        </p:txBody>
      </p:sp>
      <p:sp>
        <p:nvSpPr>
          <p:cNvPr id="3" name="날짜 개체 틀 2"/>
          <p:cNvSpPr>
            <a:spLocks noGrp="1"/>
          </p:cNvSpPr>
          <p:nvPr>
            <p:ph type="dt" sz="half" idx="10"/>
          </p:nvPr>
        </p:nvSpPr>
        <p:spPr/>
        <p:txBody>
          <a:bodyPr/>
          <a:lstStyle/>
          <a:p>
            <a:r>
              <a:rPr lang="en-US" altLang="ko-KR"/>
              <a:t>Moonzoo Kim et al. Provable SW Lab</a:t>
            </a:r>
            <a:endParaRPr lang="en-US" altLang="ko-KR" dirty="0"/>
          </a:p>
        </p:txBody>
      </p:sp>
      <p:sp>
        <p:nvSpPr>
          <p:cNvPr id="4" name="바닥글 개체 틀 3"/>
          <p:cNvSpPr>
            <a:spLocks noGrp="1"/>
          </p:cNvSpPr>
          <p:nvPr>
            <p:ph type="ftr" sz="quarter" idx="11"/>
          </p:nvPr>
        </p:nvSpPr>
        <p:spPr/>
        <p:txBody>
          <a:bodyPr/>
          <a:lstStyle/>
          <a:p>
            <a:r>
              <a:rPr lang="en-US" altLang="ko-KR"/>
              <a:t>Unit Testing of Flash Memory Device Driver through a SAT-based Model Checker</a:t>
            </a:r>
            <a:endParaRPr lang="ko-KR" altLang="en-US" dirty="0"/>
          </a:p>
        </p:txBody>
      </p:sp>
      <p:sp>
        <p:nvSpPr>
          <p:cNvPr id="5" name="슬라이드 번호 개체 틀 4"/>
          <p:cNvSpPr>
            <a:spLocks noGrp="1"/>
          </p:cNvSpPr>
          <p:nvPr>
            <p:ph type="sldNum" sz="quarter" idx="12"/>
          </p:nvPr>
        </p:nvSpPr>
        <p:spPr/>
        <p:txBody>
          <a:bodyPr/>
          <a:lstStyle/>
          <a:p>
            <a:fld id="{653EB63F-210B-426B-8655-095B3862437C}" type="slidenum">
              <a:rPr lang="ko-KR" altLang="en-US" smtClean="0"/>
              <a:pPr/>
              <a:t>11</a:t>
            </a:fld>
            <a:r>
              <a:rPr lang="en-US" altLang="ko-KR"/>
              <a:t>/27</a:t>
            </a:r>
            <a:endParaRPr lang="ko-KR" altLang="en-US" dirty="0"/>
          </a:p>
        </p:txBody>
      </p:sp>
      <p:sp>
        <p:nvSpPr>
          <p:cNvPr id="6" name="내용 개체 틀 5"/>
          <p:cNvSpPr>
            <a:spLocks noGrp="1"/>
          </p:cNvSpPr>
          <p:nvPr>
            <p:ph sz="quarter" idx="13"/>
          </p:nvPr>
        </p:nvSpPr>
        <p:spPr>
          <a:xfrm>
            <a:off x="0" y="3500438"/>
            <a:ext cx="4000496" cy="2857520"/>
          </a:xfrm>
        </p:spPr>
        <p:txBody>
          <a:bodyPr>
            <a:noAutofit/>
          </a:bodyPr>
          <a:lstStyle/>
          <a:p>
            <a:r>
              <a:rPr lang="en-US" altLang="ko-KR" sz="2000" dirty="0"/>
              <a:t>We added a flag </a:t>
            </a:r>
            <a:r>
              <a:rPr lang="en-US" altLang="ko-KR" sz="2000" dirty="0">
                <a:latin typeface="Courier New" pitchFamily="49" charset="0"/>
                <a:cs typeface="Courier New" pitchFamily="49" charset="0"/>
              </a:rPr>
              <a:t>saved</a:t>
            </a:r>
            <a:r>
              <a:rPr lang="en-US" altLang="ko-KR" sz="2000" dirty="0"/>
              <a:t> to denote whether the status of the preempted operation is saved</a:t>
            </a:r>
          </a:p>
          <a:p>
            <a:r>
              <a:rPr lang="en-US" altLang="ko-KR" sz="2000" dirty="0"/>
              <a:t>CBMC detected the given assertion was violated when an erase operation was preempted</a:t>
            </a:r>
          </a:p>
          <a:p>
            <a:pPr lvl="1"/>
            <a:r>
              <a:rPr lang="en-US" altLang="ko-KR" sz="1600" dirty="0"/>
              <a:t>It takes 8 seconds and 325 Mb on the </a:t>
            </a:r>
            <a:r>
              <a:rPr lang="en-US" altLang="ko-KR" sz="1400" dirty="0"/>
              <a:t>3Ghz Xeon machine</a:t>
            </a:r>
          </a:p>
          <a:p>
            <a:pPr lvl="1"/>
            <a:r>
              <a:rPr lang="en-US" altLang="ko-KR" sz="1400" dirty="0"/>
              <a:t>CBMC 2.6 with </a:t>
            </a:r>
            <a:r>
              <a:rPr lang="en-US" altLang="ko-KR" sz="1400" dirty="0" err="1"/>
              <a:t>MiniSAT</a:t>
            </a:r>
            <a:r>
              <a:rPr lang="en-US" altLang="ko-KR" sz="1400" dirty="0"/>
              <a:t> 1.1.4</a:t>
            </a:r>
          </a:p>
          <a:p>
            <a:endParaRPr lang="ko-KR" altLang="en-US" sz="2000" dirty="0"/>
          </a:p>
        </p:txBody>
      </p:sp>
      <p:sp>
        <p:nvSpPr>
          <p:cNvPr id="7" name="직사각형 6"/>
          <p:cNvSpPr/>
          <p:nvPr/>
        </p:nvSpPr>
        <p:spPr>
          <a:xfrm>
            <a:off x="4000496" y="3571876"/>
            <a:ext cx="4929222" cy="2677656"/>
          </a:xfrm>
          <a:prstGeom prst="rect">
            <a:avLst/>
          </a:prstGeom>
          <a:ln>
            <a:solidFill>
              <a:schemeClr val="tx1"/>
            </a:solidFill>
          </a:ln>
        </p:spPr>
        <p:txBody>
          <a:bodyPr wrap="square">
            <a:spAutoFit/>
          </a:bodyPr>
          <a:lstStyle/>
          <a:p>
            <a:r>
              <a:rPr lang="en-US" altLang="ko-KR" sz="1400" dirty="0"/>
              <a:t>01:...</a:t>
            </a:r>
          </a:p>
          <a:p>
            <a:r>
              <a:rPr lang="en-US" altLang="ko-KR" sz="1400" dirty="0"/>
              <a:t>02:State 14 file </a:t>
            </a:r>
            <a:r>
              <a:rPr lang="en-US" altLang="ko-KR" sz="1400" dirty="0" err="1"/>
              <a:t>LLD.c</a:t>
            </a:r>
            <a:r>
              <a:rPr lang="en-US" altLang="ko-KR" sz="1400" dirty="0"/>
              <a:t> line 408 function </a:t>
            </a:r>
            <a:r>
              <a:rPr lang="en-US" altLang="ko-KR" sz="1400" dirty="0" err="1"/>
              <a:t>PriRead</a:t>
            </a:r>
            <a:r>
              <a:rPr lang="en-US" altLang="ko-KR" sz="1400" dirty="0"/>
              <a:t> thread 0</a:t>
            </a:r>
          </a:p>
          <a:p>
            <a:r>
              <a:rPr lang="en-US" altLang="ko-KR" sz="1400" dirty="0"/>
              <a:t>03: LLD::</a:t>
            </a:r>
            <a:r>
              <a:rPr lang="en-US" altLang="ko-KR" sz="1400" dirty="0" err="1"/>
              <a:t>PriRead</a:t>
            </a:r>
            <a:r>
              <a:rPr lang="en-US" altLang="ko-KR" sz="1400" dirty="0"/>
              <a:t>::1::</a:t>
            </a:r>
            <a:r>
              <a:rPr lang="en-US" altLang="ko-KR" sz="1400" dirty="0" err="1">
                <a:solidFill>
                  <a:srgbClr val="FF0000"/>
                </a:solidFill>
              </a:rPr>
              <a:t>bEraseCmd</a:t>
            </a:r>
            <a:r>
              <a:rPr lang="en-US" altLang="ko-KR" sz="1400" dirty="0">
                <a:solidFill>
                  <a:srgbClr val="FF0000"/>
                </a:solidFill>
              </a:rPr>
              <a:t>=1</a:t>
            </a:r>
          </a:p>
          <a:p>
            <a:r>
              <a:rPr lang="en-US" altLang="ko-KR" sz="1400" dirty="0"/>
              <a:t>04:State 15 file </a:t>
            </a:r>
            <a:r>
              <a:rPr lang="en-US" altLang="ko-KR" sz="1400" dirty="0" err="1"/>
              <a:t>LLD.c</a:t>
            </a:r>
            <a:r>
              <a:rPr lang="en-US" altLang="ko-KR" sz="1400" dirty="0"/>
              <a:t> line 412 function </a:t>
            </a:r>
            <a:r>
              <a:rPr lang="en-US" altLang="ko-KR" sz="1400" dirty="0" err="1"/>
              <a:t>PriRead</a:t>
            </a:r>
            <a:r>
              <a:rPr lang="en-US" altLang="ko-KR" sz="1400" dirty="0"/>
              <a:t> thread 0</a:t>
            </a:r>
          </a:p>
          <a:p>
            <a:r>
              <a:rPr lang="en-US" altLang="ko-KR" sz="1400" dirty="0"/>
              <a:t>05: LLD::</a:t>
            </a:r>
            <a:r>
              <a:rPr lang="en-US" altLang="ko-KR" sz="1400" dirty="0" err="1"/>
              <a:t>PriRead</a:t>
            </a:r>
            <a:r>
              <a:rPr lang="en-US" altLang="ko-KR" sz="1400" dirty="0"/>
              <a:t>::1::1::2::</a:t>
            </a:r>
            <a:r>
              <a:rPr lang="en-US" altLang="ko-KR" sz="1400" dirty="0" err="1"/>
              <a:t>nWaitingTimeOut</a:t>
            </a:r>
            <a:r>
              <a:rPr lang="en-US" altLang="ko-KR" sz="1400" dirty="0"/>
              <a:t>=… </a:t>
            </a:r>
          </a:p>
          <a:p>
            <a:r>
              <a:rPr lang="en-US" altLang="ko-KR" sz="1400" dirty="0"/>
              <a:t>06:State 17 file </a:t>
            </a:r>
            <a:r>
              <a:rPr lang="en-US" altLang="ko-KR" sz="1400" dirty="0" err="1"/>
              <a:t>LLD.c</a:t>
            </a:r>
            <a:r>
              <a:rPr lang="en-US" altLang="ko-KR" sz="1400" dirty="0"/>
              <a:t> line 412 function </a:t>
            </a:r>
            <a:r>
              <a:rPr lang="en-US" altLang="ko-KR" sz="1400" dirty="0" err="1"/>
              <a:t>PriRead</a:t>
            </a:r>
            <a:r>
              <a:rPr lang="en-US" altLang="ko-KR" sz="1400" dirty="0"/>
              <a:t> thread 0</a:t>
            </a:r>
          </a:p>
          <a:p>
            <a:r>
              <a:rPr lang="en-US" altLang="ko-KR" sz="1400" dirty="0"/>
              <a:t>07: LLD::</a:t>
            </a:r>
            <a:r>
              <a:rPr lang="en-US" altLang="ko-KR" sz="1400" dirty="0" err="1"/>
              <a:t>PriRead</a:t>
            </a:r>
            <a:r>
              <a:rPr lang="en-US" altLang="ko-KR" sz="1400" dirty="0"/>
              <a:t>::1::1::2::</a:t>
            </a:r>
            <a:r>
              <a:rPr lang="en-US" altLang="ko-KR" sz="1400" dirty="0" err="1"/>
              <a:t>nWaitingTimeOut</a:t>
            </a:r>
            <a:r>
              <a:rPr lang="en-US" altLang="ko-KR" sz="1400" dirty="0"/>
              <a:t>=… </a:t>
            </a:r>
          </a:p>
          <a:p>
            <a:r>
              <a:rPr lang="en-US" altLang="ko-KR" sz="1400" dirty="0"/>
              <a:t>08:...</a:t>
            </a:r>
          </a:p>
          <a:p>
            <a:r>
              <a:rPr lang="en-US" altLang="ko-KR" sz="1400" dirty="0"/>
              <a:t>09:</a:t>
            </a:r>
            <a:r>
              <a:rPr lang="en-US" altLang="ko-KR" sz="1400" dirty="0">
                <a:solidFill>
                  <a:srgbClr val="FF0000"/>
                </a:solidFill>
              </a:rPr>
              <a:t>Violated property:</a:t>
            </a:r>
          </a:p>
          <a:p>
            <a:r>
              <a:rPr lang="en-US" altLang="ko-KR" sz="1400" dirty="0"/>
              <a:t>10: </a:t>
            </a:r>
            <a:r>
              <a:rPr lang="en-US" altLang="ko-KR" sz="1400" dirty="0">
                <a:solidFill>
                  <a:srgbClr val="FF0000"/>
                </a:solidFill>
              </a:rPr>
              <a:t>file </a:t>
            </a:r>
            <a:r>
              <a:rPr lang="en-US" altLang="ko-KR" sz="1400" dirty="0" err="1">
                <a:solidFill>
                  <a:srgbClr val="FF0000"/>
                </a:solidFill>
              </a:rPr>
              <a:t>LLD.c</a:t>
            </a:r>
            <a:r>
              <a:rPr lang="en-US" altLang="ko-KR" sz="1400" dirty="0">
                <a:solidFill>
                  <a:srgbClr val="FF0000"/>
                </a:solidFill>
              </a:rPr>
              <a:t> line 424 function </a:t>
            </a:r>
            <a:r>
              <a:rPr lang="en-US" altLang="ko-KR" sz="1400" dirty="0" err="1">
                <a:solidFill>
                  <a:srgbClr val="FF0000"/>
                </a:solidFill>
              </a:rPr>
              <a:t>PriRead</a:t>
            </a:r>
            <a:endParaRPr lang="en-US" altLang="ko-KR" sz="1400" dirty="0">
              <a:solidFill>
                <a:srgbClr val="FF0000"/>
              </a:solidFill>
            </a:endParaRPr>
          </a:p>
          <a:p>
            <a:r>
              <a:rPr lang="en-US" altLang="ko-KR" sz="1400" dirty="0"/>
              <a:t>11: </a:t>
            </a:r>
            <a:r>
              <a:rPr lang="en-US" altLang="ko-KR" sz="1400" dirty="0">
                <a:solidFill>
                  <a:srgbClr val="FF0000"/>
                </a:solidFill>
              </a:rPr>
              <a:t>assertion !(_</a:t>
            </a:r>
            <a:r>
              <a:rPr lang="en-US" altLang="ko-KR" sz="1400" dirty="0" err="1">
                <a:solidFill>
                  <a:srgbClr val="FF0000"/>
                </a:solidFill>
              </a:rPr>
              <a:t>Bool</a:t>
            </a:r>
            <a:r>
              <a:rPr lang="en-US" altLang="ko-KR" sz="1400" dirty="0">
                <a:solidFill>
                  <a:srgbClr val="FF0000"/>
                </a:solidFill>
              </a:rPr>
              <a:t>)</a:t>
            </a:r>
            <a:r>
              <a:rPr lang="en-US" altLang="ko-KR" sz="1400" dirty="0" err="1">
                <a:solidFill>
                  <a:srgbClr val="FF0000"/>
                </a:solidFill>
              </a:rPr>
              <a:t>pstInfo</a:t>
            </a:r>
            <a:r>
              <a:rPr lang="en-US" altLang="ko-KR" sz="1400" dirty="0">
                <a:solidFill>
                  <a:srgbClr val="FF0000"/>
                </a:solidFill>
              </a:rPr>
              <a:t>-&gt;</a:t>
            </a:r>
            <a:r>
              <a:rPr lang="en-US" altLang="ko-KR" sz="1400" dirty="0" err="1">
                <a:solidFill>
                  <a:srgbClr val="FF0000"/>
                </a:solidFill>
              </a:rPr>
              <a:t>bNeedToSave</a:t>
            </a:r>
            <a:r>
              <a:rPr lang="en-US" altLang="ko-KR" sz="1400" dirty="0">
                <a:solidFill>
                  <a:srgbClr val="FF0000"/>
                </a:solidFill>
              </a:rPr>
              <a:t> || (_</a:t>
            </a:r>
            <a:r>
              <a:rPr lang="en-US" altLang="ko-KR" sz="1400" dirty="0" err="1">
                <a:solidFill>
                  <a:srgbClr val="FF0000"/>
                </a:solidFill>
              </a:rPr>
              <a:t>Bool</a:t>
            </a:r>
            <a:r>
              <a:rPr lang="en-US" altLang="ko-KR" sz="1400" dirty="0">
                <a:solidFill>
                  <a:srgbClr val="FF0000"/>
                </a:solidFill>
              </a:rPr>
              <a:t>)saved</a:t>
            </a:r>
          </a:p>
          <a:p>
            <a:r>
              <a:rPr lang="en-US" altLang="ko-KR" sz="1400" dirty="0"/>
              <a:t>12:</a:t>
            </a:r>
            <a:r>
              <a:rPr lang="en-US" altLang="ko-KR" sz="1400" dirty="0">
                <a:solidFill>
                  <a:srgbClr val="FF0000"/>
                </a:solidFill>
              </a:rPr>
              <a:t>VERIFICATION FAILED</a:t>
            </a:r>
          </a:p>
        </p:txBody>
      </p:sp>
      <p:sp>
        <p:nvSpPr>
          <p:cNvPr id="9" name="직사각형 8"/>
          <p:cNvSpPr/>
          <p:nvPr/>
        </p:nvSpPr>
        <p:spPr>
          <a:xfrm>
            <a:off x="571472" y="1142984"/>
            <a:ext cx="8286808" cy="2062103"/>
          </a:xfrm>
          <a:prstGeom prst="rect">
            <a:avLst/>
          </a:prstGeom>
          <a:ln>
            <a:solidFill>
              <a:schemeClr val="tx1"/>
            </a:solidFill>
          </a:ln>
        </p:spPr>
        <p:txBody>
          <a:bodyPr wrap="square">
            <a:spAutoFit/>
          </a:bodyPr>
          <a:lstStyle/>
          <a:p>
            <a:r>
              <a:rPr lang="en-US" altLang="ko-KR" sz="1600" dirty="0"/>
              <a:t>374: VOID </a:t>
            </a:r>
            <a:r>
              <a:rPr lang="en-US" altLang="ko-KR" sz="1600" dirty="0" err="1"/>
              <a:t>PriRead</a:t>
            </a:r>
            <a:r>
              <a:rPr lang="en-US" altLang="ko-KR" sz="1600" dirty="0"/>
              <a:t>(Read(UINT32 </a:t>
            </a:r>
            <a:r>
              <a:rPr lang="en-US" altLang="ko-KR" sz="1600" dirty="0" err="1"/>
              <a:t>nDev</a:t>
            </a:r>
            <a:r>
              <a:rPr lang="en-US" altLang="ko-KR" sz="1600" dirty="0"/>
              <a:t>, UINT32 </a:t>
            </a:r>
            <a:r>
              <a:rPr lang="en-US" altLang="ko-KR" sz="1600" dirty="0" err="1"/>
              <a:t>nPbn</a:t>
            </a:r>
            <a:r>
              <a:rPr lang="en-US" altLang="ko-KR" sz="1600" dirty="0"/>
              <a:t>, UINT32 </a:t>
            </a:r>
            <a:r>
              <a:rPr lang="en-US" altLang="ko-KR" sz="1600" dirty="0" err="1"/>
              <a:t>nPgOffset</a:t>
            </a:r>
            <a:r>
              <a:rPr lang="en-US" altLang="ko-KR" sz="1600" dirty="0"/>
              <a:t>) {</a:t>
            </a:r>
          </a:p>
          <a:p>
            <a:r>
              <a:rPr lang="en-US" altLang="ko-KR" sz="1600" dirty="0"/>
              <a:t>…</a:t>
            </a:r>
          </a:p>
          <a:p>
            <a:r>
              <a:rPr lang="en-US" altLang="ko-KR" sz="1600" dirty="0"/>
              <a:t>416:    if ((</a:t>
            </a:r>
            <a:r>
              <a:rPr lang="en-US" altLang="ko-KR" sz="1600" dirty="0" err="1"/>
              <a:t>bEraseCmd</a:t>
            </a:r>
            <a:r>
              <a:rPr lang="en-US" altLang="ko-KR" sz="1600" dirty="0"/>
              <a:t>==FALSE32) &amp;&amp; (</a:t>
            </a:r>
            <a:r>
              <a:rPr lang="en-US" altLang="ko-KR" sz="1600" dirty="0" err="1"/>
              <a:t>pstInfo</a:t>
            </a:r>
            <a:r>
              <a:rPr lang="en-US" altLang="ko-KR" sz="1600" dirty="0"/>
              <a:t>-&gt;</a:t>
            </a:r>
            <a:r>
              <a:rPr lang="en-US" altLang="ko-KR" sz="1600" dirty="0" err="1"/>
              <a:t>bNeedToSave</a:t>
            </a:r>
            <a:r>
              <a:rPr lang="en-US" altLang="ko-KR" sz="1600" dirty="0"/>
              <a:t>==TRUE32))  {</a:t>
            </a:r>
          </a:p>
          <a:p>
            <a:r>
              <a:rPr lang="en-US" altLang="ko-KR" sz="1600" dirty="0"/>
              <a:t>417:        </a:t>
            </a:r>
            <a:r>
              <a:rPr lang="en-US" altLang="ko-KR" sz="1600" dirty="0" err="1"/>
              <a:t>pstInfo</a:t>
            </a:r>
            <a:r>
              <a:rPr lang="en-US" altLang="ko-KR" sz="1600" dirty="0"/>
              <a:t>-&gt;</a:t>
            </a:r>
            <a:r>
              <a:rPr lang="en-US" altLang="ko-KR" sz="1600" dirty="0" err="1"/>
              <a:t>nSavedStatus</a:t>
            </a:r>
            <a:r>
              <a:rPr lang="en-US" altLang="ko-KR" sz="1600" dirty="0"/>
              <a:t> = GET_ONLD_CTRL_STAT(</a:t>
            </a:r>
            <a:r>
              <a:rPr lang="en-US" altLang="ko-KR" sz="1600" dirty="0" err="1"/>
              <a:t>pstReg</a:t>
            </a:r>
            <a:r>
              <a:rPr lang="en-US" altLang="ko-KR" sz="1600" dirty="0"/>
              <a:t>, ALL_STATE);</a:t>
            </a:r>
          </a:p>
          <a:p>
            <a:r>
              <a:rPr lang="en-US" altLang="ko-KR" sz="1600" dirty="0"/>
              <a:t>418:        </a:t>
            </a:r>
            <a:r>
              <a:rPr lang="en-US" altLang="ko-KR" sz="1600" dirty="0" err="1"/>
              <a:t>pstInfo</a:t>
            </a:r>
            <a:r>
              <a:rPr lang="en-US" altLang="ko-KR" sz="1600" dirty="0"/>
              <a:t>-&gt;</a:t>
            </a:r>
            <a:r>
              <a:rPr lang="en-US" altLang="ko-KR" sz="1600" dirty="0" err="1"/>
              <a:t>bNeedToSave</a:t>
            </a:r>
            <a:r>
              <a:rPr lang="en-US" altLang="ko-KR" sz="1600" dirty="0"/>
              <a:t>  = FALSE32;</a:t>
            </a:r>
          </a:p>
          <a:p>
            <a:r>
              <a:rPr lang="en-US" altLang="ko-KR" sz="1600" dirty="0"/>
              <a:t>419:        </a:t>
            </a:r>
            <a:r>
              <a:rPr lang="en-US" altLang="ko-KR" sz="1600" dirty="0">
                <a:solidFill>
                  <a:srgbClr val="FF0000"/>
                </a:solidFill>
              </a:rPr>
              <a:t>saved=1;</a:t>
            </a:r>
            <a:r>
              <a:rPr lang="en-US" altLang="ko-KR" sz="1600" dirty="0"/>
              <a:t>  // added for verification purpose   }</a:t>
            </a:r>
          </a:p>
          <a:p>
            <a:r>
              <a:rPr lang="en-US" altLang="ko-KR" sz="1600" dirty="0"/>
              <a:t>…</a:t>
            </a:r>
          </a:p>
          <a:p>
            <a:r>
              <a:rPr lang="en-US" altLang="ko-KR" sz="1600" dirty="0"/>
              <a:t>424:    </a:t>
            </a:r>
            <a:r>
              <a:rPr lang="en-US" altLang="ko-KR" sz="1600" dirty="0">
                <a:solidFill>
                  <a:srgbClr val="FF0000"/>
                </a:solidFill>
              </a:rPr>
              <a:t>assert(!(</a:t>
            </a:r>
            <a:r>
              <a:rPr lang="en-US" altLang="ko-KR" sz="1600" dirty="0" err="1">
                <a:solidFill>
                  <a:srgbClr val="FF0000"/>
                </a:solidFill>
              </a:rPr>
              <a:t>pstInfo</a:t>
            </a:r>
            <a:r>
              <a:rPr lang="en-US" altLang="ko-KR" sz="1600" dirty="0">
                <a:solidFill>
                  <a:srgbClr val="FF0000"/>
                </a:solidFill>
              </a:rPr>
              <a:t>-&gt;</a:t>
            </a:r>
            <a:r>
              <a:rPr lang="en-US" altLang="ko-KR" sz="1600" dirty="0" err="1">
                <a:solidFill>
                  <a:srgbClr val="FF0000"/>
                </a:solidFill>
              </a:rPr>
              <a:t>bNeedToSave</a:t>
            </a:r>
            <a:r>
              <a:rPr lang="en-US" altLang="ko-KR" sz="1600" dirty="0">
                <a:solidFill>
                  <a:srgbClr val="FF0000"/>
                </a:solidFill>
              </a:rPr>
              <a:t>) || saved);</a:t>
            </a:r>
            <a:endParaRPr lang="ko-KR" altLang="en-US" sz="1600"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BML Semaphore Usage</a:t>
            </a:r>
            <a:endParaRPr lang="ko-KR" altLang="en-US" dirty="0"/>
          </a:p>
        </p:txBody>
      </p:sp>
      <p:sp>
        <p:nvSpPr>
          <p:cNvPr id="3" name="날짜 개체 틀 2"/>
          <p:cNvSpPr>
            <a:spLocks noGrp="1"/>
          </p:cNvSpPr>
          <p:nvPr>
            <p:ph type="dt" sz="half" idx="10"/>
          </p:nvPr>
        </p:nvSpPr>
        <p:spPr/>
        <p:txBody>
          <a:bodyPr/>
          <a:lstStyle/>
          <a:p>
            <a:r>
              <a:rPr lang="en-US" altLang="ko-KR"/>
              <a:t>Moonzoo Kim et al. Provable SW Lab</a:t>
            </a:r>
            <a:endParaRPr lang="en-US" altLang="ko-KR" dirty="0"/>
          </a:p>
        </p:txBody>
      </p:sp>
      <p:sp>
        <p:nvSpPr>
          <p:cNvPr id="4" name="바닥글 개체 틀 3"/>
          <p:cNvSpPr>
            <a:spLocks noGrp="1"/>
          </p:cNvSpPr>
          <p:nvPr>
            <p:ph type="ftr" sz="quarter" idx="11"/>
          </p:nvPr>
        </p:nvSpPr>
        <p:spPr/>
        <p:txBody>
          <a:bodyPr/>
          <a:lstStyle/>
          <a:p>
            <a:r>
              <a:rPr lang="en-US" altLang="ko-KR"/>
              <a:t>Unit Testing of Flash Memory Device Driver through a SAT-based Model Checker</a:t>
            </a:r>
            <a:endParaRPr lang="ko-KR" altLang="en-US" dirty="0"/>
          </a:p>
        </p:txBody>
      </p:sp>
      <p:sp>
        <p:nvSpPr>
          <p:cNvPr id="5" name="슬라이드 번호 개체 틀 4"/>
          <p:cNvSpPr>
            <a:spLocks noGrp="1"/>
          </p:cNvSpPr>
          <p:nvPr>
            <p:ph type="sldNum" sz="quarter" idx="12"/>
          </p:nvPr>
        </p:nvSpPr>
        <p:spPr/>
        <p:txBody>
          <a:bodyPr/>
          <a:lstStyle/>
          <a:p>
            <a:fld id="{653EB63F-210B-426B-8655-095B3862437C}" type="slidenum">
              <a:rPr lang="ko-KR" altLang="en-US" smtClean="0"/>
              <a:pPr/>
              <a:t>12</a:t>
            </a:fld>
            <a:r>
              <a:rPr lang="en-US" altLang="ko-KR"/>
              <a:t>/27</a:t>
            </a:r>
            <a:endParaRPr lang="ko-KR" altLang="en-US" dirty="0"/>
          </a:p>
        </p:txBody>
      </p:sp>
      <p:sp>
        <p:nvSpPr>
          <p:cNvPr id="6" name="내용 개체 틀 5"/>
          <p:cNvSpPr>
            <a:spLocks noGrp="1"/>
          </p:cNvSpPr>
          <p:nvPr>
            <p:ph sz="quarter" idx="13"/>
          </p:nvPr>
        </p:nvSpPr>
        <p:spPr>
          <a:xfrm>
            <a:off x="285720" y="1214422"/>
            <a:ext cx="8858280" cy="5214974"/>
          </a:xfrm>
        </p:spPr>
        <p:txBody>
          <a:bodyPr>
            <a:normAutofit fontScale="85000" lnSpcReduction="10000"/>
          </a:bodyPr>
          <a:lstStyle/>
          <a:p>
            <a:r>
              <a:rPr lang="en-US" altLang="ko-KR" dirty="0"/>
              <a:t>The standard requirements for a binary semaphore  </a:t>
            </a:r>
          </a:p>
          <a:p>
            <a:pPr lvl="1"/>
            <a:r>
              <a:rPr lang="en-US" altLang="ko-KR" dirty="0"/>
              <a:t>Semaphore acquire should be followed by a semaphore release</a:t>
            </a:r>
          </a:p>
          <a:p>
            <a:pPr lvl="1"/>
            <a:r>
              <a:rPr lang="en-US" altLang="ko-KR" dirty="0"/>
              <a:t>Every function should return with a semaphore released </a:t>
            </a:r>
          </a:p>
          <a:p>
            <a:pPr lvl="2"/>
            <a:r>
              <a:rPr lang="en-US" altLang="ko-KR" dirty="0"/>
              <a:t>unless the semaphore operation creates an exception error.</a:t>
            </a:r>
          </a:p>
          <a:p>
            <a:r>
              <a:rPr lang="en-US" altLang="ko-KR" dirty="0"/>
              <a:t>There exist 14 BML functions that use the BML semaphore.  </a:t>
            </a:r>
          </a:p>
          <a:p>
            <a:pPr lvl="1"/>
            <a:r>
              <a:rPr lang="en-US" altLang="ko-KR" dirty="0"/>
              <a:t>We inserted an </a:t>
            </a:r>
            <a:r>
              <a:rPr lang="en-US" altLang="ko-KR" dirty="0" err="1">
                <a:latin typeface="Courier New" pitchFamily="49" charset="0"/>
                <a:cs typeface="Courier New" pitchFamily="49" charset="0"/>
              </a:rPr>
              <a:t>smp</a:t>
            </a:r>
            <a:r>
              <a:rPr lang="en-US" altLang="ko-KR" dirty="0"/>
              <a:t> to indicate the status of the semaphore </a:t>
            </a:r>
          </a:p>
          <a:p>
            <a:pPr lvl="1"/>
            <a:r>
              <a:rPr lang="en-US" altLang="ko-KR" dirty="0"/>
              <a:t>and simple codes to decrease/increase </a:t>
            </a:r>
            <a:r>
              <a:rPr lang="en-US" altLang="ko-KR" dirty="0" err="1">
                <a:latin typeface="Courier New" pitchFamily="49" charset="0"/>
                <a:cs typeface="Courier New" pitchFamily="49" charset="0"/>
              </a:rPr>
              <a:t>smp</a:t>
            </a:r>
            <a:r>
              <a:rPr lang="en-US" altLang="ko-KR" dirty="0"/>
              <a:t> at the corresponding semaphore operation.</a:t>
            </a:r>
          </a:p>
          <a:p>
            <a:r>
              <a:rPr lang="en-US" altLang="ko-KR" dirty="0"/>
              <a:t>CBMC concluded that all 14 BML functions satisfied the above two properties.</a:t>
            </a:r>
          </a:p>
          <a:p>
            <a:pPr lvl="1"/>
            <a:r>
              <a:rPr lang="en-US" altLang="ko-KR" dirty="0"/>
              <a:t>Consumes 10 seconds and 300 megabytes of memory on average to analyze each BML function</a:t>
            </a:r>
          </a:p>
          <a:p>
            <a:endParaRPr lang="en-US" altLang="ko-K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BML Semaphore </a:t>
            </a:r>
            <a:r>
              <a:rPr lang="en-US" altLang="ko-KR"/>
              <a:t>Exception Handling (1/2)</a:t>
            </a:r>
            <a:endParaRPr lang="ko-KR" altLang="en-US" dirty="0"/>
          </a:p>
        </p:txBody>
      </p:sp>
      <p:sp>
        <p:nvSpPr>
          <p:cNvPr id="3" name="날짜 개체 틀 2"/>
          <p:cNvSpPr>
            <a:spLocks noGrp="1"/>
          </p:cNvSpPr>
          <p:nvPr>
            <p:ph type="dt" sz="half" idx="10"/>
          </p:nvPr>
        </p:nvSpPr>
        <p:spPr/>
        <p:txBody>
          <a:bodyPr/>
          <a:lstStyle/>
          <a:p>
            <a:r>
              <a:rPr lang="en-US" altLang="ko-KR"/>
              <a:t>Moonzoo Kim et al. Provable SW Lab</a:t>
            </a:r>
            <a:endParaRPr lang="en-US" altLang="ko-KR" dirty="0"/>
          </a:p>
        </p:txBody>
      </p:sp>
      <p:sp>
        <p:nvSpPr>
          <p:cNvPr id="4" name="바닥글 개체 틀 3"/>
          <p:cNvSpPr>
            <a:spLocks noGrp="1"/>
          </p:cNvSpPr>
          <p:nvPr>
            <p:ph type="ftr" sz="quarter" idx="11"/>
          </p:nvPr>
        </p:nvSpPr>
        <p:spPr/>
        <p:txBody>
          <a:bodyPr/>
          <a:lstStyle/>
          <a:p>
            <a:r>
              <a:rPr lang="en-US" altLang="ko-KR"/>
              <a:t>Unit Testing of Flash Memory Device Driver through a SAT-based Model Checker</a:t>
            </a:r>
            <a:endParaRPr lang="ko-KR" altLang="en-US" dirty="0"/>
          </a:p>
        </p:txBody>
      </p:sp>
      <p:sp>
        <p:nvSpPr>
          <p:cNvPr id="5" name="슬라이드 번호 개체 틀 4"/>
          <p:cNvSpPr>
            <a:spLocks noGrp="1"/>
          </p:cNvSpPr>
          <p:nvPr>
            <p:ph type="sldNum" sz="quarter" idx="12"/>
          </p:nvPr>
        </p:nvSpPr>
        <p:spPr/>
        <p:txBody>
          <a:bodyPr/>
          <a:lstStyle/>
          <a:p>
            <a:fld id="{653EB63F-210B-426B-8655-095B3862437C}" type="slidenum">
              <a:rPr lang="ko-KR" altLang="en-US" smtClean="0"/>
              <a:pPr/>
              <a:t>13</a:t>
            </a:fld>
            <a:r>
              <a:rPr lang="en-US" altLang="ko-KR"/>
              <a:t>/27</a:t>
            </a:r>
            <a:endParaRPr lang="ko-KR" altLang="en-US" dirty="0"/>
          </a:p>
        </p:txBody>
      </p:sp>
      <p:sp>
        <p:nvSpPr>
          <p:cNvPr id="6" name="내용 개체 틀 5"/>
          <p:cNvSpPr>
            <a:spLocks noGrp="1"/>
          </p:cNvSpPr>
          <p:nvPr>
            <p:ph sz="quarter" idx="13"/>
          </p:nvPr>
        </p:nvSpPr>
        <p:spPr>
          <a:xfrm>
            <a:off x="0" y="3429000"/>
            <a:ext cx="9144000" cy="2786082"/>
          </a:xfrm>
        </p:spPr>
        <p:txBody>
          <a:bodyPr>
            <a:noAutofit/>
          </a:bodyPr>
          <a:lstStyle/>
          <a:p>
            <a:r>
              <a:rPr lang="en-US" altLang="ko-KR" sz="2400" dirty="0"/>
              <a:t>The BML semaphore operation might cause an exception depending on the hardware status. </a:t>
            </a:r>
          </a:p>
          <a:p>
            <a:r>
              <a:rPr lang="en-US" altLang="ko-KR" sz="2400" dirty="0"/>
              <a:t>Once such BML semaphore exception occurs, that exception should be propagated to the topmost STL functions to reset the file system </a:t>
            </a:r>
          </a:p>
          <a:p>
            <a:pPr lvl="1"/>
            <a:r>
              <a:rPr lang="en-US" altLang="ko-KR" sz="2000" dirty="0"/>
              <a:t>We checked this property by the following assert statement inserted before the return statement of the topmost STL functions:</a:t>
            </a:r>
          </a:p>
          <a:p>
            <a:pPr lvl="1"/>
            <a:r>
              <a:rPr lang="en-US" altLang="ko-KR" sz="2000" dirty="0"/>
              <a:t>assert(!(</a:t>
            </a:r>
            <a:r>
              <a:rPr lang="en-US" altLang="ko-KR" sz="2000" dirty="0" err="1"/>
              <a:t>SMerr</a:t>
            </a:r>
            <a:r>
              <a:rPr lang="en-US" altLang="ko-KR" sz="2000" dirty="0"/>
              <a:t>==1)||</a:t>
            </a:r>
            <a:r>
              <a:rPr lang="en-US" altLang="ko-KR" sz="2000" dirty="0" err="1"/>
              <a:t>nErr</a:t>
            </a:r>
            <a:r>
              <a:rPr lang="en-US" altLang="ko-KR" sz="2000" dirty="0"/>
              <a:t>==STL CRITICAL ERR)</a:t>
            </a:r>
          </a:p>
          <a:p>
            <a:pPr>
              <a:buNone/>
            </a:pPr>
            <a:r>
              <a:rPr lang="en-US" altLang="ko-KR" sz="2400" dirty="0"/>
              <a:t>	</a:t>
            </a:r>
          </a:p>
          <a:p>
            <a:endParaRPr lang="en-US" altLang="ko-KR" sz="2400" dirty="0"/>
          </a:p>
        </p:txBody>
      </p:sp>
      <p:pic>
        <p:nvPicPr>
          <p:cNvPr id="7" name="Picture 2"/>
          <p:cNvPicPr>
            <a:picLocks noChangeAspect="1" noChangeArrowheads="1"/>
          </p:cNvPicPr>
          <p:nvPr/>
        </p:nvPicPr>
        <p:blipFill>
          <a:blip r:embed="rId2"/>
          <a:srcRect/>
          <a:stretch>
            <a:fillRect/>
          </a:stretch>
        </p:blipFill>
        <p:spPr bwMode="auto">
          <a:xfrm>
            <a:off x="-32" y="1562072"/>
            <a:ext cx="9136351" cy="1485912"/>
          </a:xfrm>
          <a:prstGeom prst="rect">
            <a:avLst/>
          </a:prstGeom>
          <a:noFill/>
          <a:ln w="12700" algn="ctr">
            <a:noFill/>
            <a:miter lim="800000"/>
            <a:headEnd/>
            <a:tailEnd/>
          </a:ln>
        </p:spPr>
      </p:pic>
      <p:sp>
        <p:nvSpPr>
          <p:cNvPr id="8" name="타원 2"/>
          <p:cNvSpPr>
            <a:spLocks noChangeArrowheads="1"/>
          </p:cNvSpPr>
          <p:nvPr/>
        </p:nvSpPr>
        <p:spPr bwMode="auto">
          <a:xfrm>
            <a:off x="6418281" y="2109766"/>
            <a:ext cx="665163" cy="381000"/>
          </a:xfrm>
          <a:prstGeom prst="ellipse">
            <a:avLst/>
          </a:prstGeom>
          <a:noFill/>
          <a:ln w="38100" algn="ctr">
            <a:solidFill>
              <a:srgbClr val="FF0000"/>
            </a:solidFill>
            <a:round/>
            <a:headEnd/>
            <a:tailEnd/>
          </a:ln>
        </p:spPr>
        <p:txBody>
          <a:bodyPr/>
          <a:lstStyle/>
          <a:p>
            <a:endParaRPr lang="ko-KR" altLang="en-US"/>
          </a:p>
        </p:txBody>
      </p:sp>
      <p:sp>
        <p:nvSpPr>
          <p:cNvPr id="9" name="TextBox 3"/>
          <p:cNvSpPr txBox="1">
            <a:spLocks noChangeArrowheads="1"/>
          </p:cNvSpPr>
          <p:nvPr/>
        </p:nvSpPr>
        <p:spPr bwMode="auto">
          <a:xfrm>
            <a:off x="6361131" y="1728766"/>
            <a:ext cx="854075" cy="430213"/>
          </a:xfrm>
          <a:prstGeom prst="rect">
            <a:avLst/>
          </a:prstGeom>
          <a:noFill/>
          <a:ln w="9525">
            <a:noFill/>
            <a:miter lim="800000"/>
            <a:headEnd/>
            <a:tailEnd/>
          </a:ln>
        </p:spPr>
        <p:txBody>
          <a:bodyPr>
            <a:spAutoFit/>
          </a:bodyPr>
          <a:lstStyle/>
          <a:p>
            <a:pPr algn="ctr"/>
            <a:r>
              <a:rPr lang="en-US" altLang="ko-KR" sz="1100" i="1">
                <a:solidFill>
                  <a:srgbClr val="FF0000"/>
                </a:solidFill>
              </a:rPr>
              <a:t>Bug</a:t>
            </a:r>
            <a:r>
              <a:rPr lang="ko-KR" altLang="en-US" sz="1100" i="1">
                <a:solidFill>
                  <a:srgbClr val="FF0000"/>
                </a:solidFill>
              </a:rPr>
              <a:t> </a:t>
            </a:r>
            <a:r>
              <a:rPr lang="en-US" altLang="ko-KR" sz="1100" i="1">
                <a:solidFill>
                  <a:srgbClr val="FF0000"/>
                </a:solidFill>
              </a:rPr>
              <a:t>detected</a:t>
            </a:r>
            <a:endParaRPr lang="ko-KR" altLang="en-US" sz="1100" i="1">
              <a:solidFill>
                <a:srgbClr val="FF0000"/>
              </a:solidFill>
            </a:endParaRPr>
          </a:p>
        </p:txBody>
      </p:sp>
      <p:sp>
        <p:nvSpPr>
          <p:cNvPr id="10" name="타원 4"/>
          <p:cNvSpPr>
            <a:spLocks noChangeArrowheads="1"/>
          </p:cNvSpPr>
          <p:nvPr/>
        </p:nvSpPr>
        <p:spPr bwMode="auto">
          <a:xfrm>
            <a:off x="-32" y="1562084"/>
            <a:ext cx="901700" cy="1562100"/>
          </a:xfrm>
          <a:prstGeom prst="ellipse">
            <a:avLst/>
          </a:prstGeom>
          <a:noFill/>
          <a:ln w="38100" algn="ctr">
            <a:solidFill>
              <a:srgbClr val="FF0000"/>
            </a:solidFill>
            <a:round/>
            <a:headEnd/>
            <a:tailEnd/>
          </a:ln>
        </p:spPr>
        <p:txBody>
          <a:bodyPr/>
          <a:lstStyle/>
          <a:p>
            <a:endParaRPr lang="ko-KR" altLang="en-US"/>
          </a:p>
        </p:txBody>
      </p:sp>
      <p:sp>
        <p:nvSpPr>
          <p:cNvPr id="11" name="TextBox 5"/>
          <p:cNvSpPr txBox="1">
            <a:spLocks noChangeArrowheads="1"/>
          </p:cNvSpPr>
          <p:nvPr/>
        </p:nvSpPr>
        <p:spPr bwMode="auto">
          <a:xfrm>
            <a:off x="-152400" y="1142984"/>
            <a:ext cx="1428750" cy="430213"/>
          </a:xfrm>
          <a:prstGeom prst="rect">
            <a:avLst/>
          </a:prstGeom>
          <a:noFill/>
          <a:ln w="9525">
            <a:noFill/>
            <a:miter lim="800000"/>
            <a:headEnd/>
            <a:tailEnd/>
          </a:ln>
        </p:spPr>
        <p:txBody>
          <a:bodyPr>
            <a:spAutoFit/>
          </a:bodyPr>
          <a:lstStyle/>
          <a:p>
            <a:pPr algn="ctr"/>
            <a:r>
              <a:rPr lang="en-US" altLang="ko-KR" sz="1100" i="1">
                <a:solidFill>
                  <a:srgbClr val="FF0000"/>
                </a:solidFill>
              </a:rPr>
              <a:t>Topmost STL functions</a:t>
            </a:r>
            <a:endParaRPr lang="ko-KR" altLang="en-US" sz="1100" i="1">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BML Semaphore Exception Handling (2/2)</a:t>
            </a:r>
            <a:endParaRPr lang="ko-KR" altLang="en-US" dirty="0"/>
          </a:p>
        </p:txBody>
      </p:sp>
      <p:sp>
        <p:nvSpPr>
          <p:cNvPr id="3" name="날짜 개체 틀 2"/>
          <p:cNvSpPr>
            <a:spLocks noGrp="1"/>
          </p:cNvSpPr>
          <p:nvPr>
            <p:ph type="dt" sz="half" idx="10"/>
          </p:nvPr>
        </p:nvSpPr>
        <p:spPr/>
        <p:txBody>
          <a:bodyPr/>
          <a:lstStyle/>
          <a:p>
            <a:r>
              <a:rPr lang="en-US" altLang="ko-KR"/>
              <a:t>Moonzoo Kim et al. Provable SW Lab</a:t>
            </a:r>
            <a:endParaRPr lang="en-US" altLang="ko-KR" dirty="0"/>
          </a:p>
        </p:txBody>
      </p:sp>
      <p:sp>
        <p:nvSpPr>
          <p:cNvPr id="4" name="바닥글 개체 틀 3"/>
          <p:cNvSpPr>
            <a:spLocks noGrp="1"/>
          </p:cNvSpPr>
          <p:nvPr>
            <p:ph type="ftr" sz="quarter" idx="11"/>
          </p:nvPr>
        </p:nvSpPr>
        <p:spPr/>
        <p:txBody>
          <a:bodyPr/>
          <a:lstStyle/>
          <a:p>
            <a:r>
              <a:rPr lang="en-US" altLang="ko-KR"/>
              <a:t>Unit Testing of Flash Memory Device Driver through a SAT-based Model Checker</a:t>
            </a:r>
            <a:endParaRPr lang="ko-KR" altLang="en-US" dirty="0"/>
          </a:p>
        </p:txBody>
      </p:sp>
      <p:sp>
        <p:nvSpPr>
          <p:cNvPr id="5" name="슬라이드 번호 개체 틀 4"/>
          <p:cNvSpPr>
            <a:spLocks noGrp="1"/>
          </p:cNvSpPr>
          <p:nvPr>
            <p:ph type="sldNum" sz="quarter" idx="12"/>
          </p:nvPr>
        </p:nvSpPr>
        <p:spPr/>
        <p:txBody>
          <a:bodyPr/>
          <a:lstStyle/>
          <a:p>
            <a:fld id="{653EB63F-210B-426B-8655-095B3862437C}" type="slidenum">
              <a:rPr lang="ko-KR" altLang="en-US" smtClean="0"/>
              <a:pPr/>
              <a:t>14</a:t>
            </a:fld>
            <a:r>
              <a:rPr lang="en-US" altLang="ko-KR"/>
              <a:t>/27</a:t>
            </a:r>
            <a:endParaRPr lang="ko-KR" altLang="en-US" dirty="0"/>
          </a:p>
        </p:txBody>
      </p:sp>
      <p:sp>
        <p:nvSpPr>
          <p:cNvPr id="6" name="내용 개체 틀 5"/>
          <p:cNvSpPr>
            <a:spLocks noGrp="1"/>
          </p:cNvSpPr>
          <p:nvPr>
            <p:ph sz="quarter" idx="13"/>
          </p:nvPr>
        </p:nvSpPr>
        <p:spPr>
          <a:xfrm>
            <a:off x="71406" y="3000372"/>
            <a:ext cx="9144000" cy="2786082"/>
          </a:xfrm>
        </p:spPr>
        <p:txBody>
          <a:bodyPr>
            <a:noAutofit/>
          </a:bodyPr>
          <a:lstStyle/>
          <a:p>
            <a:r>
              <a:rPr lang="en-US" altLang="ko-KR" sz="2400" dirty="0"/>
              <a:t>CBMC analyzed a call graph of each of the topmost STL functions and detected that BML semaphore exception might</a:t>
            </a:r>
            <a:r>
              <a:rPr lang="ko-KR" altLang="en-US" sz="2400" dirty="0"/>
              <a:t> </a:t>
            </a:r>
            <a:r>
              <a:rPr lang="en-US" altLang="ko-KR" sz="2400" dirty="0"/>
              <a:t>not propagate due to bug at </a:t>
            </a:r>
            <a:r>
              <a:rPr lang="en-US" altLang="ko-KR" sz="2400" dirty="0">
                <a:solidFill>
                  <a:srgbClr val="FF0000"/>
                </a:solidFill>
              </a:rPr>
              <a:t>_</a:t>
            </a:r>
            <a:r>
              <a:rPr lang="en-US" altLang="ko-KR" sz="2400" dirty="0" err="1">
                <a:solidFill>
                  <a:srgbClr val="FF0000"/>
                </a:solidFill>
              </a:rPr>
              <a:t>GetSInfo</a:t>
            </a:r>
            <a:r>
              <a:rPr lang="en-US" altLang="ko-KR" sz="2400" dirty="0">
                <a:solidFill>
                  <a:srgbClr val="FF0000"/>
                </a:solidFill>
              </a:rPr>
              <a:t>()</a:t>
            </a:r>
          </a:p>
          <a:p>
            <a:r>
              <a:rPr lang="en-US" altLang="ko-KR" sz="2400" dirty="0"/>
              <a:t>The bug was detected when loop bound was set 2 with ignoring loop unwinding assertion.</a:t>
            </a:r>
          </a:p>
          <a:p>
            <a:pPr lvl="1"/>
            <a:r>
              <a:rPr lang="en-US" altLang="ko-KR" sz="2000" dirty="0"/>
              <a:t>Memory overflow occurred with the loop bound 3 </a:t>
            </a:r>
          </a:p>
          <a:p>
            <a:r>
              <a:rPr lang="en-US" altLang="ko-KR" sz="2400" dirty="0"/>
              <a:t>For </a:t>
            </a:r>
            <a:r>
              <a:rPr lang="en-US" altLang="ko-KR" sz="2400" dirty="0" err="1"/>
              <a:t>STL_Write</a:t>
            </a:r>
            <a:r>
              <a:rPr lang="en-US" altLang="ko-KR" sz="2400" dirty="0"/>
              <a:t>(), this verification task consumed 616 megabytes of memory in 97 seconds</a:t>
            </a:r>
          </a:p>
          <a:p>
            <a:pPr lvl="1"/>
            <a:r>
              <a:rPr lang="en-US" altLang="ko-KR" sz="2000" dirty="0"/>
              <a:t>Each call sequence is around 1000 lines long on average.</a:t>
            </a:r>
          </a:p>
          <a:p>
            <a:pPr>
              <a:buNone/>
            </a:pPr>
            <a:endParaRPr lang="en-US" altLang="ko-KR" sz="2400" dirty="0"/>
          </a:p>
        </p:txBody>
      </p:sp>
      <p:pic>
        <p:nvPicPr>
          <p:cNvPr id="7" name="Picture 2"/>
          <p:cNvPicPr>
            <a:picLocks noChangeAspect="1" noChangeArrowheads="1"/>
          </p:cNvPicPr>
          <p:nvPr/>
        </p:nvPicPr>
        <p:blipFill>
          <a:blip r:embed="rId2"/>
          <a:srcRect/>
          <a:stretch>
            <a:fillRect/>
          </a:stretch>
        </p:blipFill>
        <p:spPr bwMode="auto">
          <a:xfrm>
            <a:off x="-32" y="1347758"/>
            <a:ext cx="9136351" cy="1485912"/>
          </a:xfrm>
          <a:prstGeom prst="rect">
            <a:avLst/>
          </a:prstGeom>
          <a:noFill/>
          <a:ln w="12700" algn="ctr">
            <a:noFill/>
            <a:miter lim="800000"/>
            <a:headEnd/>
            <a:tailEnd/>
          </a:ln>
        </p:spPr>
      </p:pic>
      <p:sp>
        <p:nvSpPr>
          <p:cNvPr id="8" name="타원 2"/>
          <p:cNvSpPr>
            <a:spLocks noChangeArrowheads="1"/>
          </p:cNvSpPr>
          <p:nvPr/>
        </p:nvSpPr>
        <p:spPr bwMode="auto">
          <a:xfrm>
            <a:off x="6418281" y="1895452"/>
            <a:ext cx="665163" cy="381000"/>
          </a:xfrm>
          <a:prstGeom prst="ellipse">
            <a:avLst/>
          </a:prstGeom>
          <a:noFill/>
          <a:ln w="38100" algn="ctr">
            <a:solidFill>
              <a:srgbClr val="FF0000"/>
            </a:solidFill>
            <a:round/>
            <a:headEnd/>
            <a:tailEnd/>
          </a:ln>
        </p:spPr>
        <p:txBody>
          <a:bodyPr/>
          <a:lstStyle/>
          <a:p>
            <a:endParaRPr lang="ko-KR" altLang="en-US"/>
          </a:p>
        </p:txBody>
      </p:sp>
      <p:sp>
        <p:nvSpPr>
          <p:cNvPr id="9" name="TextBox 3"/>
          <p:cNvSpPr txBox="1">
            <a:spLocks noChangeArrowheads="1"/>
          </p:cNvSpPr>
          <p:nvPr/>
        </p:nvSpPr>
        <p:spPr bwMode="auto">
          <a:xfrm>
            <a:off x="6361131" y="1514452"/>
            <a:ext cx="854075" cy="430213"/>
          </a:xfrm>
          <a:prstGeom prst="rect">
            <a:avLst/>
          </a:prstGeom>
          <a:noFill/>
          <a:ln w="9525">
            <a:noFill/>
            <a:miter lim="800000"/>
            <a:headEnd/>
            <a:tailEnd/>
          </a:ln>
        </p:spPr>
        <p:txBody>
          <a:bodyPr>
            <a:spAutoFit/>
          </a:bodyPr>
          <a:lstStyle/>
          <a:p>
            <a:pPr algn="ctr"/>
            <a:r>
              <a:rPr lang="en-US" altLang="ko-KR" sz="1100" i="1">
                <a:solidFill>
                  <a:srgbClr val="FF0000"/>
                </a:solidFill>
              </a:rPr>
              <a:t>Bug</a:t>
            </a:r>
            <a:r>
              <a:rPr lang="ko-KR" altLang="en-US" sz="1100" i="1">
                <a:solidFill>
                  <a:srgbClr val="FF0000"/>
                </a:solidFill>
              </a:rPr>
              <a:t> </a:t>
            </a:r>
            <a:r>
              <a:rPr lang="en-US" altLang="ko-KR" sz="1100" i="1">
                <a:solidFill>
                  <a:srgbClr val="FF0000"/>
                </a:solidFill>
              </a:rPr>
              <a:t>detected</a:t>
            </a:r>
            <a:endParaRPr lang="ko-KR" altLang="en-US" sz="1100" i="1">
              <a:solidFill>
                <a:srgbClr val="FF0000"/>
              </a:solidFill>
            </a:endParaRPr>
          </a:p>
        </p:txBody>
      </p:sp>
      <p:sp>
        <p:nvSpPr>
          <p:cNvPr id="10" name="타원 4"/>
          <p:cNvSpPr>
            <a:spLocks noChangeArrowheads="1"/>
          </p:cNvSpPr>
          <p:nvPr/>
        </p:nvSpPr>
        <p:spPr bwMode="auto">
          <a:xfrm>
            <a:off x="-32" y="1347770"/>
            <a:ext cx="901700" cy="1562100"/>
          </a:xfrm>
          <a:prstGeom prst="ellipse">
            <a:avLst/>
          </a:prstGeom>
          <a:noFill/>
          <a:ln w="38100" algn="ctr">
            <a:solidFill>
              <a:srgbClr val="FF0000"/>
            </a:solidFill>
            <a:round/>
            <a:headEnd/>
            <a:tailEnd/>
          </a:ln>
        </p:spPr>
        <p:txBody>
          <a:bodyPr/>
          <a:lstStyle/>
          <a:p>
            <a:endParaRPr lang="ko-KR" altLang="en-US"/>
          </a:p>
        </p:txBody>
      </p:sp>
      <p:sp>
        <p:nvSpPr>
          <p:cNvPr id="11" name="TextBox 5"/>
          <p:cNvSpPr txBox="1">
            <a:spLocks noChangeArrowheads="1"/>
          </p:cNvSpPr>
          <p:nvPr/>
        </p:nvSpPr>
        <p:spPr bwMode="auto">
          <a:xfrm>
            <a:off x="-152400" y="928670"/>
            <a:ext cx="1428750" cy="430213"/>
          </a:xfrm>
          <a:prstGeom prst="rect">
            <a:avLst/>
          </a:prstGeom>
          <a:noFill/>
          <a:ln w="9525">
            <a:noFill/>
            <a:miter lim="800000"/>
            <a:headEnd/>
            <a:tailEnd/>
          </a:ln>
        </p:spPr>
        <p:txBody>
          <a:bodyPr>
            <a:spAutoFit/>
          </a:bodyPr>
          <a:lstStyle/>
          <a:p>
            <a:pPr algn="ctr"/>
            <a:r>
              <a:rPr lang="en-US" altLang="ko-KR" sz="1100" i="1">
                <a:solidFill>
                  <a:srgbClr val="FF0000"/>
                </a:solidFill>
              </a:rPr>
              <a:t>Topmost STL functions</a:t>
            </a:r>
            <a:endParaRPr lang="ko-KR" altLang="en-US" sz="1100" i="1">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Multi-sector Read Operation (MSR)  </a:t>
            </a:r>
            <a:endParaRPr lang="ko-KR" altLang="en-US" dirty="0"/>
          </a:p>
        </p:txBody>
      </p:sp>
      <p:sp>
        <p:nvSpPr>
          <p:cNvPr id="3" name="날짜 개체 틀 2"/>
          <p:cNvSpPr>
            <a:spLocks noGrp="1"/>
          </p:cNvSpPr>
          <p:nvPr>
            <p:ph type="dt" sz="half" idx="10"/>
          </p:nvPr>
        </p:nvSpPr>
        <p:spPr/>
        <p:txBody>
          <a:bodyPr/>
          <a:lstStyle/>
          <a:p>
            <a:r>
              <a:rPr lang="en-US" altLang="ko-KR"/>
              <a:t>Moonzoo Kim et al. Provable SW Lab</a:t>
            </a:r>
            <a:endParaRPr lang="en-US" altLang="ko-KR" dirty="0"/>
          </a:p>
        </p:txBody>
      </p:sp>
      <p:sp>
        <p:nvSpPr>
          <p:cNvPr id="4" name="바닥글 개체 틀 3"/>
          <p:cNvSpPr>
            <a:spLocks noGrp="1"/>
          </p:cNvSpPr>
          <p:nvPr>
            <p:ph type="ftr" sz="quarter" idx="11"/>
          </p:nvPr>
        </p:nvSpPr>
        <p:spPr/>
        <p:txBody>
          <a:bodyPr/>
          <a:lstStyle/>
          <a:p>
            <a:r>
              <a:rPr lang="en-US" altLang="ko-KR"/>
              <a:t>Unit Testing of Flash Memory Device Driver through a SAT-based Model Checker</a:t>
            </a:r>
            <a:endParaRPr lang="ko-KR" altLang="en-US" dirty="0"/>
          </a:p>
        </p:txBody>
      </p:sp>
      <p:sp>
        <p:nvSpPr>
          <p:cNvPr id="5" name="슬라이드 번호 개체 틀 4"/>
          <p:cNvSpPr>
            <a:spLocks noGrp="1"/>
          </p:cNvSpPr>
          <p:nvPr>
            <p:ph type="sldNum" sz="quarter" idx="12"/>
          </p:nvPr>
        </p:nvSpPr>
        <p:spPr/>
        <p:txBody>
          <a:bodyPr/>
          <a:lstStyle/>
          <a:p>
            <a:fld id="{653EB63F-210B-426B-8655-095B3862437C}" type="slidenum">
              <a:rPr lang="ko-KR" altLang="en-US" smtClean="0"/>
              <a:pPr/>
              <a:t>15</a:t>
            </a:fld>
            <a:r>
              <a:rPr lang="en-US" altLang="ko-KR"/>
              <a:t>/27</a:t>
            </a:r>
            <a:endParaRPr lang="ko-KR" altLang="en-US" dirty="0"/>
          </a:p>
        </p:txBody>
      </p:sp>
      <p:sp>
        <p:nvSpPr>
          <p:cNvPr id="6" name="내용 개체 틀 5"/>
          <p:cNvSpPr>
            <a:spLocks noGrp="1"/>
          </p:cNvSpPr>
          <p:nvPr>
            <p:ph sz="quarter" idx="13"/>
          </p:nvPr>
        </p:nvSpPr>
        <p:spPr>
          <a:xfrm>
            <a:off x="285720" y="3071810"/>
            <a:ext cx="8858280" cy="2786082"/>
          </a:xfrm>
        </p:spPr>
        <p:txBody>
          <a:bodyPr>
            <a:noAutofit/>
          </a:bodyPr>
          <a:lstStyle/>
          <a:p>
            <a:r>
              <a:rPr lang="en-US" altLang="ko-KR" sz="2400" dirty="0"/>
              <a:t>MSR reads adjacent multiple physical sectors once in order to improve read speed</a:t>
            </a:r>
          </a:p>
          <a:p>
            <a:pPr lvl="1"/>
            <a:r>
              <a:rPr lang="en-US" altLang="ko-KR" sz="2000" dirty="0"/>
              <a:t>MSR is 157 lines long, but highly complex due to its 4 level loops</a:t>
            </a:r>
          </a:p>
          <a:p>
            <a:r>
              <a:rPr lang="en-US" altLang="ko-KR" sz="2400" dirty="0"/>
              <a:t>We built a small test environment for MSR</a:t>
            </a:r>
          </a:p>
          <a:p>
            <a:pPr lvl="1"/>
            <a:r>
              <a:rPr lang="en-US" altLang="ko-KR" sz="2000" dirty="0"/>
              <a:t>The test environment contains only </a:t>
            </a:r>
            <a:r>
              <a:rPr lang="en-US" altLang="ko-KR" sz="2000" dirty="0" err="1"/>
              <a:t>upto</a:t>
            </a:r>
            <a:r>
              <a:rPr lang="en-US" altLang="ko-KR" sz="2000" dirty="0"/>
              <a:t> 10 physical units</a:t>
            </a:r>
          </a:p>
          <a:p>
            <a:pPr lvl="1"/>
            <a:r>
              <a:rPr lang="en-US" altLang="ko-KR" sz="2000" dirty="0"/>
              <a:t>The test environment should follow constraints, which are described by _</a:t>
            </a:r>
            <a:r>
              <a:rPr lang="en-US" altLang="ko-KR" sz="2000" dirty="0" err="1"/>
              <a:t>CPROVER_assume</a:t>
            </a:r>
            <a:r>
              <a:rPr lang="en-US" altLang="ko-KR" sz="2000" dirty="0"/>
              <a:t>(Boolean exp) statement </a:t>
            </a:r>
          </a:p>
          <a:p>
            <a:pPr lvl="2"/>
            <a:r>
              <a:rPr lang="en-US" altLang="ko-KR" sz="1600" dirty="0"/>
              <a:t>SAM tables and PUs should correspond each other</a:t>
            </a:r>
          </a:p>
          <a:p>
            <a:pPr lvl="2"/>
            <a:r>
              <a:rPr lang="en-US" altLang="ko-KR" sz="1600" dirty="0"/>
              <a:t>For each logical sector, at least one physical sector that has the same value exists</a:t>
            </a:r>
          </a:p>
          <a:p>
            <a:pPr lvl="2"/>
            <a:endParaRPr lang="en-US" altLang="ko-KR" sz="1600" dirty="0"/>
          </a:p>
          <a:p>
            <a:pPr>
              <a:buNone/>
            </a:pPr>
            <a:endParaRPr lang="en-US" altLang="ko-KR" sz="2400" dirty="0"/>
          </a:p>
        </p:txBody>
      </p:sp>
      <p:graphicFrame>
        <p:nvGraphicFramePr>
          <p:cNvPr id="12" name="Group 2"/>
          <p:cNvGraphicFramePr>
            <a:graphicFrameLocks/>
          </p:cNvGraphicFramePr>
          <p:nvPr>
            <p:extLst>
              <p:ext uri="{D42A27DB-BD31-4B8C-83A1-F6EECF244321}">
                <p14:modId xmlns:p14="http://schemas.microsoft.com/office/powerpoint/2010/main" val="46175985"/>
              </p:ext>
            </p:extLst>
          </p:nvPr>
        </p:nvGraphicFramePr>
        <p:xfrm>
          <a:off x="4296338" y="1427039"/>
          <a:ext cx="1066800" cy="1219200"/>
        </p:xfrm>
        <a:graphic>
          <a:graphicData uri="http://schemas.openxmlformats.org/drawingml/2006/table">
            <a:tbl>
              <a:tblPr/>
              <a:tblGrid>
                <a:gridCol w="228600">
                  <a:extLst>
                    <a:ext uri="{9D8B030D-6E8A-4147-A177-3AD203B41FA5}">
                      <a16:colId xmlns:a16="http://schemas.microsoft.com/office/drawing/2014/main" val="20000"/>
                    </a:ext>
                  </a:extLst>
                </a:gridCol>
                <a:gridCol w="1524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228600">
                  <a:extLst>
                    <a:ext uri="{9D8B030D-6E8A-4147-A177-3AD203B41FA5}">
                      <a16:colId xmlns:a16="http://schemas.microsoft.com/office/drawing/2014/main" val="20004"/>
                    </a:ext>
                  </a:extLst>
                </a:gridCol>
              </a:tblGrid>
              <a:tr h="257175">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0</a:t>
                      </a: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71463">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1</a:t>
                      </a: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57175">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2</a:t>
                      </a: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57175">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3</a:t>
                      </a: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13" name="Group 124"/>
          <p:cNvGraphicFramePr>
            <a:graphicFrameLocks/>
          </p:cNvGraphicFramePr>
          <p:nvPr>
            <p:extLst>
              <p:ext uri="{D42A27DB-BD31-4B8C-83A1-F6EECF244321}">
                <p14:modId xmlns:p14="http://schemas.microsoft.com/office/powerpoint/2010/main" val="2060468724"/>
              </p:ext>
            </p:extLst>
          </p:nvPr>
        </p:nvGraphicFramePr>
        <p:xfrm>
          <a:off x="5515538" y="1427039"/>
          <a:ext cx="1016000" cy="1219200"/>
        </p:xfrm>
        <a:graphic>
          <a:graphicData uri="http://schemas.openxmlformats.org/drawingml/2006/table">
            <a:tbl>
              <a:tblPr/>
              <a:tblGrid>
                <a:gridCol w="203200">
                  <a:extLst>
                    <a:ext uri="{9D8B030D-6E8A-4147-A177-3AD203B41FA5}">
                      <a16:colId xmlns:a16="http://schemas.microsoft.com/office/drawing/2014/main" val="20000"/>
                    </a:ext>
                  </a:extLst>
                </a:gridCol>
                <a:gridCol w="203200">
                  <a:extLst>
                    <a:ext uri="{9D8B030D-6E8A-4147-A177-3AD203B41FA5}">
                      <a16:colId xmlns:a16="http://schemas.microsoft.com/office/drawing/2014/main" val="20001"/>
                    </a:ext>
                  </a:extLst>
                </a:gridCol>
                <a:gridCol w="203200">
                  <a:extLst>
                    <a:ext uri="{9D8B030D-6E8A-4147-A177-3AD203B41FA5}">
                      <a16:colId xmlns:a16="http://schemas.microsoft.com/office/drawing/2014/main" val="20002"/>
                    </a:ext>
                  </a:extLst>
                </a:gridCol>
                <a:gridCol w="203200">
                  <a:extLst>
                    <a:ext uri="{9D8B030D-6E8A-4147-A177-3AD203B41FA5}">
                      <a16:colId xmlns:a16="http://schemas.microsoft.com/office/drawing/2014/main" val="20003"/>
                    </a:ext>
                  </a:extLst>
                </a:gridCol>
                <a:gridCol w="203200">
                  <a:extLst>
                    <a:ext uri="{9D8B030D-6E8A-4147-A177-3AD203B41FA5}">
                      <a16:colId xmlns:a16="http://schemas.microsoft.com/office/drawing/2014/main" val="20004"/>
                    </a:ext>
                  </a:extLst>
                </a:gridCol>
              </a:tblGrid>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E</a:t>
                      </a: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A</a:t>
                      </a: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B</a:t>
                      </a: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C</a:t>
                      </a: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D</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14" name="Group 76"/>
          <p:cNvGraphicFramePr>
            <a:graphicFrameLocks noGrp="1"/>
          </p:cNvGraphicFramePr>
          <p:nvPr>
            <p:extLst>
              <p:ext uri="{D42A27DB-BD31-4B8C-83A1-F6EECF244321}">
                <p14:modId xmlns:p14="http://schemas.microsoft.com/office/powerpoint/2010/main" val="3054368752"/>
              </p:ext>
            </p:extLst>
          </p:nvPr>
        </p:nvGraphicFramePr>
        <p:xfrm>
          <a:off x="6785538" y="1427039"/>
          <a:ext cx="1016000" cy="1219200"/>
        </p:xfrm>
        <a:graphic>
          <a:graphicData uri="http://schemas.openxmlformats.org/drawingml/2006/table">
            <a:tbl>
              <a:tblPr/>
              <a:tblGrid>
                <a:gridCol w="203200">
                  <a:extLst>
                    <a:ext uri="{9D8B030D-6E8A-4147-A177-3AD203B41FA5}">
                      <a16:colId xmlns:a16="http://schemas.microsoft.com/office/drawing/2014/main" val="20000"/>
                    </a:ext>
                  </a:extLst>
                </a:gridCol>
                <a:gridCol w="203200">
                  <a:extLst>
                    <a:ext uri="{9D8B030D-6E8A-4147-A177-3AD203B41FA5}">
                      <a16:colId xmlns:a16="http://schemas.microsoft.com/office/drawing/2014/main" val="20001"/>
                    </a:ext>
                  </a:extLst>
                </a:gridCol>
                <a:gridCol w="203200">
                  <a:extLst>
                    <a:ext uri="{9D8B030D-6E8A-4147-A177-3AD203B41FA5}">
                      <a16:colId xmlns:a16="http://schemas.microsoft.com/office/drawing/2014/main" val="20002"/>
                    </a:ext>
                  </a:extLst>
                </a:gridCol>
                <a:gridCol w="203200">
                  <a:extLst>
                    <a:ext uri="{9D8B030D-6E8A-4147-A177-3AD203B41FA5}">
                      <a16:colId xmlns:a16="http://schemas.microsoft.com/office/drawing/2014/main" val="20003"/>
                    </a:ext>
                  </a:extLst>
                </a:gridCol>
                <a:gridCol w="203200">
                  <a:extLst>
                    <a:ext uri="{9D8B030D-6E8A-4147-A177-3AD203B41FA5}">
                      <a16:colId xmlns:a16="http://schemas.microsoft.com/office/drawing/2014/main" val="20004"/>
                    </a:ext>
                  </a:extLst>
                </a:gridCol>
              </a:tblGrid>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3</a:t>
                      </a: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0</a:t>
                      </a: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2</a:t>
                      </a: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3</a:t>
                      </a: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1</a:t>
                      </a: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15" name="Text Box 113"/>
          <p:cNvSpPr txBox="1">
            <a:spLocks noChangeArrowheads="1"/>
          </p:cNvSpPr>
          <p:nvPr/>
        </p:nvSpPr>
        <p:spPr bwMode="auto">
          <a:xfrm>
            <a:off x="3381938" y="1393701"/>
            <a:ext cx="892175" cy="1277938"/>
          </a:xfrm>
          <a:prstGeom prst="rect">
            <a:avLst/>
          </a:prstGeom>
          <a:noFill/>
          <a:ln w="12700" algn="ctr">
            <a:noFill/>
            <a:miter lim="800000"/>
            <a:headEnd/>
            <a:tailEnd/>
          </a:ln>
        </p:spPr>
        <p:txBody>
          <a:bodyPr wrap="none">
            <a:spAutoFit/>
          </a:bodyPr>
          <a:lstStyle/>
          <a:p>
            <a:pPr>
              <a:spcBef>
                <a:spcPct val="50000"/>
              </a:spcBef>
            </a:pPr>
            <a:r>
              <a:rPr lang="en-US" altLang="ko-KR" sz="1400" i="1"/>
              <a:t>Sector 0</a:t>
            </a:r>
          </a:p>
          <a:p>
            <a:pPr>
              <a:spcBef>
                <a:spcPct val="50000"/>
              </a:spcBef>
            </a:pPr>
            <a:r>
              <a:rPr lang="en-US" altLang="ko-KR" sz="1400" i="1"/>
              <a:t>Sector 1</a:t>
            </a:r>
          </a:p>
          <a:p>
            <a:pPr>
              <a:spcBef>
                <a:spcPct val="50000"/>
              </a:spcBef>
            </a:pPr>
            <a:r>
              <a:rPr lang="en-US" altLang="ko-KR" sz="1400" i="1"/>
              <a:t>Sector 2</a:t>
            </a:r>
          </a:p>
          <a:p>
            <a:pPr>
              <a:spcBef>
                <a:spcPct val="50000"/>
              </a:spcBef>
            </a:pPr>
            <a:r>
              <a:rPr lang="en-US" altLang="ko-KR" sz="1400" i="1"/>
              <a:t>Sector 3</a:t>
            </a:r>
          </a:p>
        </p:txBody>
      </p:sp>
      <p:sp>
        <p:nvSpPr>
          <p:cNvPr id="16" name="Text Box 114"/>
          <p:cNvSpPr txBox="1">
            <a:spLocks noChangeArrowheads="1"/>
          </p:cNvSpPr>
          <p:nvPr/>
        </p:nvSpPr>
        <p:spPr bwMode="auto">
          <a:xfrm>
            <a:off x="5515538" y="1085726"/>
            <a:ext cx="987425" cy="307975"/>
          </a:xfrm>
          <a:prstGeom prst="rect">
            <a:avLst/>
          </a:prstGeom>
          <a:noFill/>
          <a:ln w="12700" algn="ctr">
            <a:noFill/>
            <a:miter lim="800000"/>
            <a:headEnd/>
            <a:tailEnd/>
          </a:ln>
        </p:spPr>
        <p:txBody>
          <a:bodyPr wrap="none">
            <a:spAutoFit/>
          </a:bodyPr>
          <a:lstStyle/>
          <a:p>
            <a:pPr>
              <a:spcBef>
                <a:spcPct val="50000"/>
              </a:spcBef>
            </a:pPr>
            <a:r>
              <a:rPr lang="en-US" altLang="ko-KR" sz="1400" i="1"/>
              <a:t>PU0~PU4</a:t>
            </a:r>
          </a:p>
        </p:txBody>
      </p:sp>
      <p:sp>
        <p:nvSpPr>
          <p:cNvPr id="17" name="Text Box 116"/>
          <p:cNvSpPr txBox="1">
            <a:spLocks noChangeArrowheads="1"/>
          </p:cNvSpPr>
          <p:nvPr/>
        </p:nvSpPr>
        <p:spPr bwMode="auto">
          <a:xfrm>
            <a:off x="4448738" y="2689101"/>
            <a:ext cx="2590800" cy="523875"/>
          </a:xfrm>
          <a:prstGeom prst="rect">
            <a:avLst/>
          </a:prstGeom>
          <a:noFill/>
          <a:ln w="12700" algn="ctr">
            <a:noFill/>
            <a:miter lim="800000"/>
            <a:headEnd/>
            <a:tailEnd/>
          </a:ln>
        </p:spPr>
        <p:txBody>
          <a:bodyPr>
            <a:spAutoFit/>
          </a:bodyPr>
          <a:lstStyle/>
          <a:p>
            <a:pPr marL="342900" indent="-342900">
              <a:spcBef>
                <a:spcPct val="50000"/>
              </a:spcBef>
              <a:buFontTx/>
              <a:buAutoNum type="alphaLcParenR"/>
            </a:pPr>
            <a:r>
              <a:rPr lang="en-US" altLang="ko-KR" sz="1400" dirty="0"/>
              <a:t>A distribution of “ABCDEF”</a:t>
            </a:r>
          </a:p>
        </p:txBody>
      </p:sp>
      <p:graphicFrame>
        <p:nvGraphicFramePr>
          <p:cNvPr id="18" name="Group 76"/>
          <p:cNvGraphicFramePr>
            <a:graphicFrameLocks noGrp="1"/>
          </p:cNvGraphicFramePr>
          <p:nvPr>
            <p:extLst>
              <p:ext uri="{D42A27DB-BD31-4B8C-83A1-F6EECF244321}">
                <p14:modId xmlns:p14="http://schemas.microsoft.com/office/powerpoint/2010/main" val="3119126771"/>
              </p:ext>
            </p:extLst>
          </p:nvPr>
        </p:nvGraphicFramePr>
        <p:xfrm>
          <a:off x="7928538" y="1427039"/>
          <a:ext cx="1016000" cy="1219200"/>
        </p:xfrm>
        <a:graphic>
          <a:graphicData uri="http://schemas.openxmlformats.org/drawingml/2006/table">
            <a:tbl>
              <a:tblPr/>
              <a:tblGrid>
                <a:gridCol w="203200">
                  <a:extLst>
                    <a:ext uri="{9D8B030D-6E8A-4147-A177-3AD203B41FA5}">
                      <a16:colId xmlns:a16="http://schemas.microsoft.com/office/drawing/2014/main" val="20000"/>
                    </a:ext>
                  </a:extLst>
                </a:gridCol>
                <a:gridCol w="203200">
                  <a:extLst>
                    <a:ext uri="{9D8B030D-6E8A-4147-A177-3AD203B41FA5}">
                      <a16:colId xmlns:a16="http://schemas.microsoft.com/office/drawing/2014/main" val="20001"/>
                    </a:ext>
                  </a:extLst>
                </a:gridCol>
                <a:gridCol w="203200">
                  <a:extLst>
                    <a:ext uri="{9D8B030D-6E8A-4147-A177-3AD203B41FA5}">
                      <a16:colId xmlns:a16="http://schemas.microsoft.com/office/drawing/2014/main" val="20002"/>
                    </a:ext>
                  </a:extLst>
                </a:gridCol>
                <a:gridCol w="203200">
                  <a:extLst>
                    <a:ext uri="{9D8B030D-6E8A-4147-A177-3AD203B41FA5}">
                      <a16:colId xmlns:a16="http://schemas.microsoft.com/office/drawing/2014/main" val="20003"/>
                    </a:ext>
                  </a:extLst>
                </a:gridCol>
                <a:gridCol w="203200">
                  <a:extLst>
                    <a:ext uri="{9D8B030D-6E8A-4147-A177-3AD203B41FA5}">
                      <a16:colId xmlns:a16="http://schemas.microsoft.com/office/drawing/2014/main" val="20004"/>
                    </a:ext>
                  </a:extLst>
                </a:gridCol>
              </a:tblGrid>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B</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a:ln>
                            <a:noFill/>
                          </a:ln>
                          <a:solidFill>
                            <a:schemeClr val="tx1"/>
                          </a:solidFill>
                          <a:effectLst/>
                          <a:latin typeface="Arial" charset="0"/>
                          <a:ea typeface="HY중고딕" pitchFamily="18" charset="-127"/>
                        </a:rPr>
                        <a:t>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D</a:t>
                      </a: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F</a:t>
                      </a: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C</a:t>
                      </a: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A</a:t>
                      </a: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19" name="Text Box 114"/>
          <p:cNvSpPr txBox="1">
            <a:spLocks noChangeArrowheads="1"/>
          </p:cNvSpPr>
          <p:nvPr/>
        </p:nvSpPr>
        <p:spPr bwMode="auto">
          <a:xfrm>
            <a:off x="7928538" y="1085726"/>
            <a:ext cx="989013" cy="307975"/>
          </a:xfrm>
          <a:prstGeom prst="rect">
            <a:avLst/>
          </a:prstGeom>
          <a:noFill/>
          <a:ln w="12700" algn="ctr">
            <a:noFill/>
            <a:miter lim="800000"/>
            <a:headEnd/>
            <a:tailEnd/>
          </a:ln>
        </p:spPr>
        <p:txBody>
          <a:bodyPr wrap="none">
            <a:spAutoFit/>
          </a:bodyPr>
          <a:lstStyle/>
          <a:p>
            <a:pPr>
              <a:spcBef>
                <a:spcPct val="50000"/>
              </a:spcBef>
            </a:pPr>
            <a:r>
              <a:rPr lang="en-US" altLang="ko-KR" sz="1400" i="1"/>
              <a:t>PU0~PU4</a:t>
            </a:r>
          </a:p>
        </p:txBody>
      </p:sp>
      <p:sp>
        <p:nvSpPr>
          <p:cNvPr id="20" name="Text Box 114"/>
          <p:cNvSpPr txBox="1">
            <a:spLocks noChangeArrowheads="1"/>
          </p:cNvSpPr>
          <p:nvPr/>
        </p:nvSpPr>
        <p:spPr bwMode="auto">
          <a:xfrm>
            <a:off x="4183626" y="1085726"/>
            <a:ext cx="1285875" cy="307975"/>
          </a:xfrm>
          <a:prstGeom prst="rect">
            <a:avLst/>
          </a:prstGeom>
          <a:noFill/>
          <a:ln w="12700" algn="ctr">
            <a:noFill/>
            <a:miter lim="800000"/>
            <a:headEnd/>
            <a:tailEnd/>
          </a:ln>
        </p:spPr>
        <p:txBody>
          <a:bodyPr wrap="none">
            <a:spAutoFit/>
          </a:bodyPr>
          <a:lstStyle/>
          <a:p>
            <a:pPr>
              <a:spcBef>
                <a:spcPct val="50000"/>
              </a:spcBef>
            </a:pPr>
            <a:r>
              <a:rPr lang="en-US" altLang="ko-KR" sz="1400" i="1"/>
              <a:t>SAM0~SAM4</a:t>
            </a:r>
          </a:p>
        </p:txBody>
      </p:sp>
      <p:sp>
        <p:nvSpPr>
          <p:cNvPr id="21" name="Text Box 114"/>
          <p:cNvSpPr txBox="1">
            <a:spLocks noChangeArrowheads="1"/>
          </p:cNvSpPr>
          <p:nvPr/>
        </p:nvSpPr>
        <p:spPr bwMode="auto">
          <a:xfrm>
            <a:off x="6658538" y="1085726"/>
            <a:ext cx="1285875" cy="307975"/>
          </a:xfrm>
          <a:prstGeom prst="rect">
            <a:avLst/>
          </a:prstGeom>
          <a:noFill/>
          <a:ln w="12700" algn="ctr">
            <a:noFill/>
            <a:miter lim="800000"/>
            <a:headEnd/>
            <a:tailEnd/>
          </a:ln>
        </p:spPr>
        <p:txBody>
          <a:bodyPr wrap="none">
            <a:spAutoFit/>
          </a:bodyPr>
          <a:lstStyle/>
          <a:p>
            <a:pPr>
              <a:spcBef>
                <a:spcPct val="50000"/>
              </a:spcBef>
            </a:pPr>
            <a:r>
              <a:rPr lang="en-US" altLang="ko-KR" sz="1400" i="1"/>
              <a:t>SAM0~SAM4</a:t>
            </a:r>
          </a:p>
        </p:txBody>
      </p:sp>
      <p:sp>
        <p:nvSpPr>
          <p:cNvPr id="22" name="Text Box 116"/>
          <p:cNvSpPr txBox="1">
            <a:spLocks noChangeArrowheads="1"/>
          </p:cNvSpPr>
          <p:nvPr/>
        </p:nvSpPr>
        <p:spPr bwMode="auto">
          <a:xfrm>
            <a:off x="6734738" y="2689101"/>
            <a:ext cx="2209800" cy="523875"/>
          </a:xfrm>
          <a:prstGeom prst="rect">
            <a:avLst/>
          </a:prstGeom>
          <a:noFill/>
          <a:ln w="12700" algn="ctr">
            <a:noFill/>
            <a:miter lim="800000"/>
            <a:headEnd/>
            <a:tailEnd/>
          </a:ln>
        </p:spPr>
        <p:txBody>
          <a:bodyPr lIns="0" tIns="0" rIns="0" bIns="0"/>
          <a:lstStyle/>
          <a:p>
            <a:pPr marL="342900" indent="-342900">
              <a:spcBef>
                <a:spcPct val="50000"/>
              </a:spcBef>
            </a:pPr>
            <a:r>
              <a:rPr lang="en-US" altLang="ko-KR" sz="1400"/>
              <a:t>b)  Another distribution of “ABCDEF”</a:t>
            </a:r>
          </a:p>
        </p:txBody>
      </p:sp>
      <p:cxnSp>
        <p:nvCxnSpPr>
          <p:cNvPr id="8" name="직선 연결선 7"/>
          <p:cNvCxnSpPr/>
          <p:nvPr/>
        </p:nvCxnSpPr>
        <p:spPr>
          <a:xfrm>
            <a:off x="4894969" y="921760"/>
            <a:ext cx="0" cy="183516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직선 연결선 23"/>
          <p:cNvCxnSpPr/>
          <p:nvPr/>
        </p:nvCxnSpPr>
        <p:spPr>
          <a:xfrm>
            <a:off x="7164288" y="921760"/>
            <a:ext cx="0" cy="18351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283968" y="849752"/>
            <a:ext cx="580352" cy="369332"/>
          </a:xfrm>
          <a:prstGeom prst="rect">
            <a:avLst/>
          </a:prstGeom>
          <a:noFill/>
        </p:spPr>
        <p:txBody>
          <a:bodyPr wrap="none" rtlCol="0">
            <a:spAutoFit/>
          </a:bodyPr>
          <a:lstStyle/>
          <a:p>
            <a:r>
              <a:rPr lang="en-US" altLang="ko-KR" dirty="0">
                <a:solidFill>
                  <a:schemeClr val="accent1"/>
                </a:solidFill>
              </a:rPr>
              <a:t>LU0</a:t>
            </a:r>
            <a:endParaRPr lang="ko-KR" altLang="en-US" dirty="0">
              <a:solidFill>
                <a:schemeClr val="accent1"/>
              </a:solidFill>
            </a:endParaRPr>
          </a:p>
        </p:txBody>
      </p:sp>
      <p:sp>
        <p:nvSpPr>
          <p:cNvPr id="27" name="TextBox 26"/>
          <p:cNvSpPr txBox="1"/>
          <p:nvPr/>
        </p:nvSpPr>
        <p:spPr>
          <a:xfrm>
            <a:off x="4860032" y="849752"/>
            <a:ext cx="580352" cy="369332"/>
          </a:xfrm>
          <a:prstGeom prst="rect">
            <a:avLst/>
          </a:prstGeom>
          <a:noFill/>
        </p:spPr>
        <p:txBody>
          <a:bodyPr wrap="none" rtlCol="0">
            <a:spAutoFit/>
          </a:bodyPr>
          <a:lstStyle/>
          <a:p>
            <a:r>
              <a:rPr lang="en-US" altLang="ko-KR" dirty="0">
                <a:solidFill>
                  <a:schemeClr val="accent1"/>
                </a:solidFill>
              </a:rPr>
              <a:t>LU1</a:t>
            </a:r>
            <a:endParaRPr lang="ko-KR" altLang="en-US" dirty="0">
              <a:solidFill>
                <a:schemeClr val="accent1"/>
              </a:solidFill>
            </a:endParaRPr>
          </a:p>
        </p:txBody>
      </p:sp>
      <p:sp>
        <p:nvSpPr>
          <p:cNvPr id="28" name="TextBox 27"/>
          <p:cNvSpPr txBox="1"/>
          <p:nvPr/>
        </p:nvSpPr>
        <p:spPr>
          <a:xfrm>
            <a:off x="5508104" y="849752"/>
            <a:ext cx="580352" cy="369332"/>
          </a:xfrm>
          <a:prstGeom prst="rect">
            <a:avLst/>
          </a:prstGeom>
          <a:noFill/>
        </p:spPr>
        <p:txBody>
          <a:bodyPr wrap="none" rtlCol="0">
            <a:spAutoFit/>
          </a:bodyPr>
          <a:lstStyle/>
          <a:p>
            <a:r>
              <a:rPr lang="en-US" altLang="ko-KR" dirty="0">
                <a:solidFill>
                  <a:schemeClr val="accent1"/>
                </a:solidFill>
              </a:rPr>
              <a:t>LU0</a:t>
            </a:r>
            <a:endParaRPr lang="ko-KR" altLang="en-US" dirty="0">
              <a:solidFill>
                <a:schemeClr val="accent1"/>
              </a:solidFill>
            </a:endParaRPr>
          </a:p>
        </p:txBody>
      </p:sp>
      <p:sp>
        <p:nvSpPr>
          <p:cNvPr id="29" name="TextBox 28"/>
          <p:cNvSpPr txBox="1"/>
          <p:nvPr/>
        </p:nvSpPr>
        <p:spPr>
          <a:xfrm>
            <a:off x="6084168" y="849752"/>
            <a:ext cx="580352" cy="369332"/>
          </a:xfrm>
          <a:prstGeom prst="rect">
            <a:avLst/>
          </a:prstGeom>
          <a:noFill/>
        </p:spPr>
        <p:txBody>
          <a:bodyPr wrap="none" rtlCol="0">
            <a:spAutoFit/>
          </a:bodyPr>
          <a:lstStyle/>
          <a:p>
            <a:r>
              <a:rPr lang="en-US" altLang="ko-KR" dirty="0">
                <a:solidFill>
                  <a:schemeClr val="accent1"/>
                </a:solidFill>
              </a:rPr>
              <a:t>LU1</a:t>
            </a:r>
            <a:endParaRPr lang="ko-KR" altLang="en-US" dirty="0">
              <a:solidFill>
                <a:schemeClr val="accent1"/>
              </a:solidFill>
            </a:endParaRPr>
          </a:p>
        </p:txBody>
      </p:sp>
      <p:sp>
        <p:nvSpPr>
          <p:cNvPr id="30" name="TextBox 29"/>
          <p:cNvSpPr txBox="1"/>
          <p:nvPr/>
        </p:nvSpPr>
        <p:spPr>
          <a:xfrm>
            <a:off x="6655944" y="849752"/>
            <a:ext cx="580352" cy="369332"/>
          </a:xfrm>
          <a:prstGeom prst="rect">
            <a:avLst/>
          </a:prstGeom>
          <a:noFill/>
        </p:spPr>
        <p:txBody>
          <a:bodyPr wrap="none" rtlCol="0">
            <a:spAutoFit/>
          </a:bodyPr>
          <a:lstStyle/>
          <a:p>
            <a:r>
              <a:rPr lang="en-US" altLang="ko-KR" dirty="0">
                <a:solidFill>
                  <a:schemeClr val="accent1"/>
                </a:solidFill>
              </a:rPr>
              <a:t>LU0</a:t>
            </a:r>
            <a:endParaRPr lang="ko-KR" altLang="en-US" dirty="0">
              <a:solidFill>
                <a:schemeClr val="accent1"/>
              </a:solidFill>
            </a:endParaRPr>
          </a:p>
        </p:txBody>
      </p:sp>
      <p:sp>
        <p:nvSpPr>
          <p:cNvPr id="31" name="TextBox 30"/>
          <p:cNvSpPr txBox="1"/>
          <p:nvPr/>
        </p:nvSpPr>
        <p:spPr>
          <a:xfrm>
            <a:off x="7236296" y="849752"/>
            <a:ext cx="580352" cy="369332"/>
          </a:xfrm>
          <a:prstGeom prst="rect">
            <a:avLst/>
          </a:prstGeom>
          <a:noFill/>
        </p:spPr>
        <p:txBody>
          <a:bodyPr wrap="none" rtlCol="0">
            <a:spAutoFit/>
          </a:bodyPr>
          <a:lstStyle/>
          <a:p>
            <a:r>
              <a:rPr lang="en-US" altLang="ko-KR" dirty="0">
                <a:solidFill>
                  <a:schemeClr val="accent1"/>
                </a:solidFill>
              </a:rPr>
              <a:t>LU1</a:t>
            </a:r>
            <a:endParaRPr lang="ko-KR" altLang="en-US" dirty="0">
              <a:solidFill>
                <a:schemeClr val="accent1"/>
              </a:solidFill>
            </a:endParaRPr>
          </a:p>
        </p:txBody>
      </p:sp>
      <p:sp>
        <p:nvSpPr>
          <p:cNvPr id="32" name="TextBox 31"/>
          <p:cNvSpPr txBox="1"/>
          <p:nvPr/>
        </p:nvSpPr>
        <p:spPr>
          <a:xfrm>
            <a:off x="7952088" y="849752"/>
            <a:ext cx="580352" cy="369332"/>
          </a:xfrm>
          <a:prstGeom prst="rect">
            <a:avLst/>
          </a:prstGeom>
          <a:noFill/>
        </p:spPr>
        <p:txBody>
          <a:bodyPr wrap="none" rtlCol="0">
            <a:spAutoFit/>
          </a:bodyPr>
          <a:lstStyle/>
          <a:p>
            <a:r>
              <a:rPr lang="en-US" altLang="ko-KR" dirty="0">
                <a:solidFill>
                  <a:schemeClr val="accent1"/>
                </a:solidFill>
              </a:rPr>
              <a:t>LU0</a:t>
            </a:r>
            <a:endParaRPr lang="ko-KR" altLang="en-US" dirty="0">
              <a:solidFill>
                <a:schemeClr val="accent1"/>
              </a:solidFill>
            </a:endParaRPr>
          </a:p>
        </p:txBody>
      </p:sp>
      <p:sp>
        <p:nvSpPr>
          <p:cNvPr id="33" name="TextBox 32"/>
          <p:cNvSpPr txBox="1"/>
          <p:nvPr/>
        </p:nvSpPr>
        <p:spPr>
          <a:xfrm>
            <a:off x="8528152" y="849752"/>
            <a:ext cx="580352" cy="369332"/>
          </a:xfrm>
          <a:prstGeom prst="rect">
            <a:avLst/>
          </a:prstGeom>
          <a:noFill/>
        </p:spPr>
        <p:txBody>
          <a:bodyPr wrap="none" rtlCol="0">
            <a:spAutoFit/>
          </a:bodyPr>
          <a:lstStyle/>
          <a:p>
            <a:r>
              <a:rPr lang="en-US" altLang="ko-KR" dirty="0">
                <a:solidFill>
                  <a:schemeClr val="accent1"/>
                </a:solidFill>
              </a:rPr>
              <a:t>LU1</a:t>
            </a:r>
            <a:endParaRPr lang="ko-KR" altLang="en-US" dirty="0">
              <a:solidFill>
                <a:schemeClr val="accent1"/>
              </a:solidFill>
            </a:endParaRPr>
          </a:p>
        </p:txBody>
      </p:sp>
      <p:graphicFrame>
        <p:nvGraphicFramePr>
          <p:cNvPr id="34" name="Group 124"/>
          <p:cNvGraphicFramePr>
            <a:graphicFrameLocks/>
          </p:cNvGraphicFramePr>
          <p:nvPr>
            <p:extLst>
              <p:ext uri="{D42A27DB-BD31-4B8C-83A1-F6EECF244321}">
                <p14:modId xmlns:p14="http://schemas.microsoft.com/office/powerpoint/2010/main" val="892297492"/>
              </p:ext>
            </p:extLst>
          </p:nvPr>
        </p:nvGraphicFramePr>
        <p:xfrm>
          <a:off x="5508104" y="1417712"/>
          <a:ext cx="1016000" cy="1219200"/>
        </p:xfrm>
        <a:graphic>
          <a:graphicData uri="http://schemas.openxmlformats.org/drawingml/2006/table">
            <a:tbl>
              <a:tblPr/>
              <a:tblGrid>
                <a:gridCol w="203200">
                  <a:extLst>
                    <a:ext uri="{9D8B030D-6E8A-4147-A177-3AD203B41FA5}">
                      <a16:colId xmlns:a16="http://schemas.microsoft.com/office/drawing/2014/main" val="20000"/>
                    </a:ext>
                  </a:extLst>
                </a:gridCol>
                <a:gridCol w="203200">
                  <a:extLst>
                    <a:ext uri="{9D8B030D-6E8A-4147-A177-3AD203B41FA5}">
                      <a16:colId xmlns:a16="http://schemas.microsoft.com/office/drawing/2014/main" val="20001"/>
                    </a:ext>
                  </a:extLst>
                </a:gridCol>
                <a:gridCol w="203200">
                  <a:extLst>
                    <a:ext uri="{9D8B030D-6E8A-4147-A177-3AD203B41FA5}">
                      <a16:colId xmlns:a16="http://schemas.microsoft.com/office/drawing/2014/main" val="20002"/>
                    </a:ext>
                  </a:extLst>
                </a:gridCol>
                <a:gridCol w="203200">
                  <a:extLst>
                    <a:ext uri="{9D8B030D-6E8A-4147-A177-3AD203B41FA5}">
                      <a16:colId xmlns:a16="http://schemas.microsoft.com/office/drawing/2014/main" val="20003"/>
                    </a:ext>
                  </a:extLst>
                </a:gridCol>
                <a:gridCol w="203200">
                  <a:extLst>
                    <a:ext uri="{9D8B030D-6E8A-4147-A177-3AD203B41FA5}">
                      <a16:colId xmlns:a16="http://schemas.microsoft.com/office/drawing/2014/main" val="20004"/>
                    </a:ext>
                  </a:extLst>
                </a:gridCol>
              </a:tblGrid>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cxnSp>
        <p:nvCxnSpPr>
          <p:cNvPr id="23" name="직선 연결선 22"/>
          <p:cNvCxnSpPr/>
          <p:nvPr/>
        </p:nvCxnSpPr>
        <p:spPr>
          <a:xfrm>
            <a:off x="6131462" y="921760"/>
            <a:ext cx="0" cy="1835165"/>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35" name="Group 124"/>
          <p:cNvGraphicFramePr>
            <a:graphicFrameLocks/>
          </p:cNvGraphicFramePr>
          <p:nvPr>
            <p:extLst>
              <p:ext uri="{D42A27DB-BD31-4B8C-83A1-F6EECF244321}">
                <p14:modId xmlns:p14="http://schemas.microsoft.com/office/powerpoint/2010/main" val="1029278170"/>
              </p:ext>
            </p:extLst>
          </p:nvPr>
        </p:nvGraphicFramePr>
        <p:xfrm>
          <a:off x="7948488" y="1417712"/>
          <a:ext cx="1016000" cy="1219200"/>
        </p:xfrm>
        <a:graphic>
          <a:graphicData uri="http://schemas.openxmlformats.org/drawingml/2006/table">
            <a:tbl>
              <a:tblPr/>
              <a:tblGrid>
                <a:gridCol w="203200">
                  <a:extLst>
                    <a:ext uri="{9D8B030D-6E8A-4147-A177-3AD203B41FA5}">
                      <a16:colId xmlns:a16="http://schemas.microsoft.com/office/drawing/2014/main" val="20000"/>
                    </a:ext>
                  </a:extLst>
                </a:gridCol>
                <a:gridCol w="203200">
                  <a:extLst>
                    <a:ext uri="{9D8B030D-6E8A-4147-A177-3AD203B41FA5}">
                      <a16:colId xmlns:a16="http://schemas.microsoft.com/office/drawing/2014/main" val="20001"/>
                    </a:ext>
                  </a:extLst>
                </a:gridCol>
                <a:gridCol w="203200">
                  <a:extLst>
                    <a:ext uri="{9D8B030D-6E8A-4147-A177-3AD203B41FA5}">
                      <a16:colId xmlns:a16="http://schemas.microsoft.com/office/drawing/2014/main" val="20002"/>
                    </a:ext>
                  </a:extLst>
                </a:gridCol>
                <a:gridCol w="203200">
                  <a:extLst>
                    <a:ext uri="{9D8B030D-6E8A-4147-A177-3AD203B41FA5}">
                      <a16:colId xmlns:a16="http://schemas.microsoft.com/office/drawing/2014/main" val="20003"/>
                    </a:ext>
                  </a:extLst>
                </a:gridCol>
                <a:gridCol w="203200">
                  <a:extLst>
                    <a:ext uri="{9D8B030D-6E8A-4147-A177-3AD203B41FA5}">
                      <a16:colId xmlns:a16="http://schemas.microsoft.com/office/drawing/2014/main" val="20004"/>
                    </a:ext>
                  </a:extLst>
                </a:gridCol>
              </a:tblGrid>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cxnSp>
        <p:nvCxnSpPr>
          <p:cNvPr id="25" name="직선 연결선 24"/>
          <p:cNvCxnSpPr/>
          <p:nvPr/>
        </p:nvCxnSpPr>
        <p:spPr>
          <a:xfrm>
            <a:off x="8316416" y="921760"/>
            <a:ext cx="0" cy="18351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9985" y="908720"/>
            <a:ext cx="3286669" cy="1815882"/>
          </a:xfrm>
          <a:prstGeom prst="rect">
            <a:avLst/>
          </a:prstGeom>
          <a:noFill/>
        </p:spPr>
        <p:txBody>
          <a:bodyPr wrap="none" rtlCol="0">
            <a:spAutoFit/>
          </a:bodyPr>
          <a:lstStyle/>
          <a:p>
            <a:r>
              <a:rPr lang="en-US" altLang="ko-KR" sz="1400" dirty="0"/>
              <a:t>Assumptions:</a:t>
            </a:r>
          </a:p>
          <a:p>
            <a:r>
              <a:rPr lang="en-US" altLang="ko-KR" sz="1400" dirty="0"/>
              <a:t>- 1 Unit = 4 sectors=4 Bytes</a:t>
            </a:r>
          </a:p>
          <a:p>
            <a:r>
              <a:rPr lang="en-US" altLang="ko-KR" sz="1400" dirty="0"/>
              <a:t>- LU0: [LS0(‘A’),LS1(‘B’),LS2(‘C’),LS3(‘D’)]</a:t>
            </a:r>
          </a:p>
          <a:p>
            <a:r>
              <a:rPr lang="en-US" altLang="ko-KR" sz="1400" dirty="0"/>
              <a:t>- LU1: [LS4(‘E’),LS5(‘F’)]</a:t>
            </a:r>
          </a:p>
          <a:p>
            <a:r>
              <a:rPr lang="en-US" altLang="ko-KR" sz="1400" dirty="0"/>
              <a:t>a) LU0 is mapped to [PU0,PU1,PU2]</a:t>
            </a:r>
          </a:p>
          <a:p>
            <a:r>
              <a:rPr lang="en-US" altLang="ko-KR" sz="1400" dirty="0"/>
              <a:t>   LU1 is mapped to [PU3,PU4]</a:t>
            </a:r>
          </a:p>
          <a:p>
            <a:r>
              <a:rPr lang="en-US" altLang="ko-KR" sz="1400" dirty="0"/>
              <a:t>b) LU0 is mapped to [PU2,PU1] </a:t>
            </a:r>
          </a:p>
          <a:p>
            <a:r>
              <a:rPr lang="en-US" altLang="ko-KR" sz="1400" dirty="0"/>
              <a:t>   LU1 is mapped to [PU3,PU4]</a:t>
            </a:r>
            <a:endParaRPr lang="ko-KR"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34"/>
                                        </p:tgtEl>
                                      </p:cBhvr>
                                    </p:animEffect>
                                    <p:set>
                                      <p:cBhvr>
                                        <p:cTn id="7" dur="1" fill="hold">
                                          <p:stCondLst>
                                            <p:cond delay="499"/>
                                          </p:stCondLst>
                                        </p:cTn>
                                        <p:tgtEl>
                                          <p:spTgt spid="3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4" presetClass="exit" presetSubtype="10" fill="hold" nodeType="clickEffect">
                                  <p:stCondLst>
                                    <p:cond delay="0"/>
                                  </p:stCondLst>
                                  <p:childTnLst>
                                    <p:animEffect transition="out" filter="randombar(horizontal)">
                                      <p:cBhvr>
                                        <p:cTn id="11" dur="500"/>
                                        <p:tgtEl>
                                          <p:spTgt spid="35"/>
                                        </p:tgtEl>
                                      </p:cBhvr>
                                    </p:animEffect>
                                    <p:set>
                                      <p:cBhvr>
                                        <p:cTn id="12" dur="1" fill="hold">
                                          <p:stCondLst>
                                            <p:cond delay="499"/>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제목 1"/>
          <p:cNvSpPr>
            <a:spLocks noGrp="1"/>
          </p:cNvSpPr>
          <p:nvPr>
            <p:ph type="title"/>
          </p:nvPr>
        </p:nvSpPr>
        <p:spPr/>
        <p:txBody>
          <a:bodyPr/>
          <a:lstStyle/>
          <a:p>
            <a:r>
              <a:rPr lang="en-US" altLang="ko-KR"/>
              <a:t>Loop Structure of MSR</a:t>
            </a:r>
            <a:endParaRPr lang="ko-KR" altLang="en-US"/>
          </a:p>
        </p:txBody>
      </p:sp>
      <p:sp>
        <p:nvSpPr>
          <p:cNvPr id="4" name="슬라이드 번호 개체 틀 3"/>
          <p:cNvSpPr>
            <a:spLocks noGrp="1"/>
          </p:cNvSpPr>
          <p:nvPr>
            <p:ph type="sldNum" sz="quarter" idx="10"/>
          </p:nvPr>
        </p:nvSpPr>
        <p:spPr/>
        <p:txBody>
          <a:bodyPr/>
          <a:lstStyle/>
          <a:p>
            <a:pPr>
              <a:defRPr/>
            </a:pPr>
            <a:fld id="{0FE25C9F-85D8-4B8B-ABEC-8489FD5E4BE0}" type="slidenum">
              <a:rPr lang="en-US" altLang="ko-KR" smtClean="0"/>
              <a:pPr>
                <a:defRPr/>
              </a:pPr>
              <a:t>16</a:t>
            </a:fld>
            <a:endParaRPr lang="en-US" altLang="ko-KR"/>
          </a:p>
        </p:txBody>
      </p:sp>
      <p:sp>
        <p:nvSpPr>
          <p:cNvPr id="12292" name="내용 개체 틀 2"/>
          <p:cNvSpPr>
            <a:spLocks noGrp="1"/>
          </p:cNvSpPr>
          <p:nvPr>
            <p:ph idx="1"/>
          </p:nvPr>
        </p:nvSpPr>
        <p:spPr>
          <a:xfrm>
            <a:off x="76200" y="1219200"/>
            <a:ext cx="8915400" cy="5602288"/>
          </a:xfrm>
          <a:solidFill>
            <a:schemeClr val="bg1"/>
          </a:solidFill>
          <a:ln>
            <a:solidFill>
              <a:schemeClr val="tx1"/>
            </a:solidFill>
          </a:ln>
        </p:spPr>
        <p:txBody>
          <a:bodyPr>
            <a:normAutofit lnSpcReduction="10000"/>
          </a:bodyPr>
          <a:lstStyle/>
          <a:p>
            <a:pPr>
              <a:buFontTx/>
              <a:buNone/>
            </a:pPr>
            <a:r>
              <a:rPr lang="en-US" altLang="ko-KR" sz="1800" dirty="0"/>
              <a:t>01:curLU = LU0;</a:t>
            </a:r>
          </a:p>
          <a:p>
            <a:pPr>
              <a:buFontTx/>
              <a:buNone/>
            </a:pPr>
            <a:r>
              <a:rPr lang="en-US" altLang="ko-KR" sz="1800" dirty="0"/>
              <a:t>02:while(</a:t>
            </a:r>
            <a:r>
              <a:rPr lang="en-US" altLang="ko-KR" sz="1800" dirty="0" err="1"/>
              <a:t>numScts</a:t>
            </a:r>
            <a:r>
              <a:rPr lang="en-US" altLang="ko-KR" sz="1800" dirty="0"/>
              <a:t> &gt; 0 ) {</a:t>
            </a:r>
          </a:p>
          <a:p>
            <a:pPr>
              <a:buFontTx/>
              <a:buNone/>
            </a:pPr>
            <a:r>
              <a:rPr lang="en-US" altLang="ko-KR" sz="1800" dirty="0"/>
              <a:t>03:     </a:t>
            </a:r>
            <a:r>
              <a:rPr lang="en-US" altLang="ko-KR" sz="1800" dirty="0" err="1"/>
              <a:t>readScts</a:t>
            </a:r>
            <a:r>
              <a:rPr lang="en-US" altLang="ko-KR" sz="1800" dirty="0"/>
              <a:t> = # of sectors to read in the current LU</a:t>
            </a:r>
          </a:p>
          <a:p>
            <a:pPr>
              <a:buFontTx/>
              <a:buNone/>
            </a:pPr>
            <a:r>
              <a:rPr lang="en-US" altLang="ko-KR" sz="1800" dirty="0"/>
              <a:t>04:     while(</a:t>
            </a:r>
            <a:r>
              <a:rPr lang="en-US" altLang="ko-KR" sz="1800" dirty="0" err="1"/>
              <a:t>readScts</a:t>
            </a:r>
            <a:r>
              <a:rPr lang="en-US" altLang="ko-KR" sz="1800" dirty="0"/>
              <a:t> &gt; 0 ) {</a:t>
            </a:r>
          </a:p>
          <a:p>
            <a:pPr>
              <a:buFontTx/>
              <a:buNone/>
            </a:pPr>
            <a:r>
              <a:rPr lang="en-US" altLang="ko-KR" sz="1800" dirty="0"/>
              <a:t>05:           </a:t>
            </a:r>
            <a:r>
              <a:rPr lang="en-US" altLang="ko-KR" sz="1800" dirty="0" err="1"/>
              <a:t>curPU</a:t>
            </a:r>
            <a:r>
              <a:rPr lang="en-US" altLang="ko-KR" sz="1800" dirty="0"/>
              <a:t> = LU-&gt;</a:t>
            </a:r>
            <a:r>
              <a:rPr lang="en-US" altLang="ko-KR" sz="1800" dirty="0" err="1"/>
              <a:t>firstPU</a:t>
            </a:r>
            <a:r>
              <a:rPr lang="en-US" altLang="ko-KR" sz="1800" dirty="0"/>
              <a:t>;</a:t>
            </a:r>
          </a:p>
          <a:p>
            <a:pPr>
              <a:buFontTx/>
              <a:buNone/>
            </a:pPr>
            <a:r>
              <a:rPr lang="en-US" altLang="ko-KR" sz="1800" dirty="0"/>
              <a:t>06:           while(</a:t>
            </a:r>
            <a:r>
              <a:rPr lang="en-US" altLang="ko-KR" sz="1800" dirty="0" err="1"/>
              <a:t>curPU</a:t>
            </a:r>
            <a:r>
              <a:rPr lang="en-US" altLang="ko-KR" sz="1800" dirty="0"/>
              <a:t> != NULL ) {</a:t>
            </a:r>
          </a:p>
          <a:p>
            <a:pPr>
              <a:buFontTx/>
              <a:buNone/>
            </a:pPr>
            <a:r>
              <a:rPr lang="en-US" altLang="ko-KR" sz="1800" dirty="0"/>
              <a:t>07:                  while(...) {</a:t>
            </a:r>
          </a:p>
          <a:p>
            <a:pPr>
              <a:buFontTx/>
              <a:buNone/>
            </a:pPr>
            <a:r>
              <a:rPr lang="en-US" altLang="ko-KR" sz="1800" dirty="0"/>
              <a:t>08:                          </a:t>
            </a:r>
            <a:r>
              <a:rPr lang="en-US" altLang="ko-KR" sz="1800" dirty="0" err="1"/>
              <a:t>conScts</a:t>
            </a:r>
            <a:r>
              <a:rPr lang="en-US" altLang="ko-KR" sz="1800" dirty="0"/>
              <a:t> = # of consecutive PS’s to read in </a:t>
            </a:r>
            <a:r>
              <a:rPr lang="en-US" altLang="ko-KR" sz="1800" dirty="0" err="1"/>
              <a:t>curPU</a:t>
            </a:r>
            <a:endParaRPr lang="en-US" altLang="ko-KR" sz="1800" dirty="0"/>
          </a:p>
          <a:p>
            <a:pPr>
              <a:buFontTx/>
              <a:buNone/>
            </a:pPr>
            <a:r>
              <a:rPr lang="en-US" altLang="ko-KR" sz="1800" dirty="0"/>
              <a:t>09:                          offset = the starting offset of these consecutive PS’s in </a:t>
            </a:r>
            <a:r>
              <a:rPr lang="en-US" altLang="ko-KR" sz="1800" dirty="0" err="1"/>
              <a:t>curPU</a:t>
            </a:r>
            <a:endParaRPr lang="en-US" altLang="ko-KR" sz="1800" dirty="0"/>
          </a:p>
          <a:p>
            <a:pPr>
              <a:buFontTx/>
              <a:buNone/>
            </a:pPr>
            <a:r>
              <a:rPr lang="en-US" altLang="ko-KR" sz="1800" dirty="0"/>
              <a:t>10:                   }</a:t>
            </a:r>
          </a:p>
          <a:p>
            <a:pPr>
              <a:buFontTx/>
              <a:buNone/>
            </a:pPr>
            <a:r>
              <a:rPr lang="en-US" altLang="ko-KR" sz="1800" dirty="0"/>
              <a:t>11:                   BML_READ(</a:t>
            </a:r>
            <a:r>
              <a:rPr lang="en-US" altLang="ko-KR" sz="1800" dirty="0" err="1"/>
              <a:t>curPU</a:t>
            </a:r>
            <a:r>
              <a:rPr lang="en-US" altLang="ko-KR" sz="1800" dirty="0"/>
              <a:t>, offset, </a:t>
            </a:r>
            <a:r>
              <a:rPr lang="en-US" altLang="ko-KR" sz="1800" dirty="0" err="1"/>
              <a:t>conScts</a:t>
            </a:r>
            <a:r>
              <a:rPr lang="en-US" altLang="ko-KR" sz="1800" dirty="0"/>
              <a:t>);</a:t>
            </a:r>
          </a:p>
          <a:p>
            <a:pPr>
              <a:buFontTx/>
              <a:buNone/>
            </a:pPr>
            <a:r>
              <a:rPr lang="en-US" altLang="ko-KR" sz="1800" dirty="0"/>
              <a:t>12:                   </a:t>
            </a:r>
            <a:r>
              <a:rPr lang="en-US" altLang="ko-KR" sz="1800" dirty="0" err="1"/>
              <a:t>readScts</a:t>
            </a:r>
            <a:r>
              <a:rPr lang="en-US" altLang="ko-KR" sz="1800" dirty="0"/>
              <a:t> = </a:t>
            </a:r>
            <a:r>
              <a:rPr lang="en-US" altLang="ko-KR" sz="1800" dirty="0" err="1"/>
              <a:t>readScts</a:t>
            </a:r>
            <a:r>
              <a:rPr lang="en-US" altLang="ko-KR" sz="1800" dirty="0"/>
              <a:t> - </a:t>
            </a:r>
            <a:r>
              <a:rPr lang="en-US" altLang="ko-KR" sz="1800" dirty="0" err="1"/>
              <a:t>conScts</a:t>
            </a:r>
            <a:r>
              <a:rPr lang="en-US" altLang="ko-KR" sz="1800" dirty="0"/>
              <a:t>;</a:t>
            </a:r>
          </a:p>
          <a:p>
            <a:pPr>
              <a:buFontTx/>
              <a:buNone/>
            </a:pPr>
            <a:r>
              <a:rPr lang="en-US" altLang="ko-KR" sz="1800" dirty="0"/>
              <a:t>13:                   </a:t>
            </a:r>
            <a:r>
              <a:rPr lang="en-US" altLang="ko-KR" sz="1800" dirty="0" err="1"/>
              <a:t>curPU</a:t>
            </a:r>
            <a:r>
              <a:rPr lang="en-US" altLang="ko-KR" sz="1800" dirty="0"/>
              <a:t> = </a:t>
            </a:r>
            <a:r>
              <a:rPr lang="en-US" altLang="ko-KR" sz="1800" dirty="0" err="1"/>
              <a:t>curPU</a:t>
            </a:r>
            <a:r>
              <a:rPr lang="en-US" altLang="ko-KR" sz="1800" dirty="0"/>
              <a:t>-&gt;next;</a:t>
            </a:r>
          </a:p>
          <a:p>
            <a:pPr>
              <a:buFontTx/>
              <a:buNone/>
            </a:pPr>
            <a:r>
              <a:rPr lang="en-US" altLang="ko-KR" sz="1800" dirty="0"/>
              <a:t>14:            }</a:t>
            </a:r>
          </a:p>
          <a:p>
            <a:pPr>
              <a:buFontTx/>
              <a:buNone/>
            </a:pPr>
            <a:r>
              <a:rPr lang="en-US" altLang="ko-KR" sz="1800" dirty="0"/>
              <a:t>15:     }</a:t>
            </a:r>
          </a:p>
          <a:p>
            <a:pPr>
              <a:buFontTx/>
              <a:buNone/>
            </a:pPr>
            <a:r>
              <a:rPr lang="en-US" altLang="ko-KR" sz="1800" dirty="0"/>
              <a:t>16:     </a:t>
            </a:r>
            <a:r>
              <a:rPr lang="en-US" altLang="ko-KR" sz="1800" dirty="0" err="1"/>
              <a:t>curLU</a:t>
            </a:r>
            <a:r>
              <a:rPr lang="en-US" altLang="ko-KR" sz="1800" dirty="0"/>
              <a:t> = </a:t>
            </a:r>
            <a:r>
              <a:rPr lang="en-US" altLang="ko-KR" sz="1800" dirty="0" err="1"/>
              <a:t>curLU</a:t>
            </a:r>
            <a:r>
              <a:rPr lang="en-US" altLang="ko-KR" sz="1800" dirty="0"/>
              <a:t>-&gt;next;</a:t>
            </a:r>
          </a:p>
          <a:p>
            <a:pPr>
              <a:buFontTx/>
              <a:buNone/>
            </a:pPr>
            <a:r>
              <a:rPr lang="en-US" altLang="ko-KR" sz="1800" dirty="0"/>
              <a:t>17:}</a:t>
            </a:r>
            <a:endParaRPr lang="ko-KR" altLang="en-US" sz="1800" dirty="0"/>
          </a:p>
          <a:p>
            <a:pPr>
              <a:buFontTx/>
              <a:buNone/>
            </a:pPr>
            <a:endParaRPr lang="ko-KR" altLang="en-US" sz="1800" dirty="0"/>
          </a:p>
        </p:txBody>
      </p:sp>
      <p:sp>
        <p:nvSpPr>
          <p:cNvPr id="12293" name="직사각형 4"/>
          <p:cNvSpPr>
            <a:spLocks noChangeArrowheads="1"/>
          </p:cNvSpPr>
          <p:nvPr/>
        </p:nvSpPr>
        <p:spPr bwMode="auto">
          <a:xfrm>
            <a:off x="3352800" y="1539705"/>
            <a:ext cx="4791100" cy="246221"/>
          </a:xfrm>
          <a:prstGeom prst="rect">
            <a:avLst/>
          </a:prstGeom>
          <a:noFill/>
          <a:ln w="12700" algn="ctr">
            <a:solidFill>
              <a:srgbClr val="FF0000"/>
            </a:solidFill>
            <a:round/>
            <a:headEnd/>
            <a:tailEnd/>
          </a:ln>
        </p:spPr>
        <p:txBody>
          <a:bodyPr wrap="square" tIns="0" bIns="0">
            <a:spAutoFit/>
          </a:bodyPr>
          <a:lstStyle/>
          <a:p>
            <a:r>
              <a:rPr lang="en-US" altLang="ko-KR" sz="1600" dirty="0">
                <a:solidFill>
                  <a:srgbClr val="FF0000"/>
                </a:solidFill>
              </a:rPr>
              <a:t>Loop1: iterates over LUs until all data are read</a:t>
            </a:r>
            <a:endParaRPr lang="ko-KR" altLang="en-US" sz="1600" dirty="0">
              <a:solidFill>
                <a:srgbClr val="FF0000"/>
              </a:solidFill>
            </a:endParaRPr>
          </a:p>
        </p:txBody>
      </p:sp>
      <p:sp>
        <p:nvSpPr>
          <p:cNvPr id="12294" name="직사각형 5"/>
          <p:cNvSpPr>
            <a:spLocks noChangeArrowheads="1"/>
          </p:cNvSpPr>
          <p:nvPr/>
        </p:nvSpPr>
        <p:spPr bwMode="auto">
          <a:xfrm>
            <a:off x="3352800" y="2182647"/>
            <a:ext cx="5291166" cy="246221"/>
          </a:xfrm>
          <a:prstGeom prst="rect">
            <a:avLst/>
          </a:prstGeom>
          <a:noFill/>
          <a:ln w="12700" algn="ctr">
            <a:solidFill>
              <a:srgbClr val="FF0000"/>
            </a:solidFill>
            <a:round/>
            <a:headEnd/>
            <a:tailEnd/>
          </a:ln>
        </p:spPr>
        <p:txBody>
          <a:bodyPr wrap="square" tIns="0" bIns="0">
            <a:spAutoFit/>
          </a:bodyPr>
          <a:lstStyle/>
          <a:p>
            <a:r>
              <a:rPr lang="en-US" altLang="ko-KR" sz="1600">
                <a:solidFill>
                  <a:srgbClr val="FF0000"/>
                </a:solidFill>
              </a:rPr>
              <a:t>Loop2: iterates until the current LU is read completely</a:t>
            </a:r>
            <a:endParaRPr lang="ko-KR" altLang="en-US" sz="1600">
              <a:solidFill>
                <a:srgbClr val="FF0000"/>
              </a:solidFill>
            </a:endParaRPr>
          </a:p>
        </p:txBody>
      </p:sp>
      <p:sp>
        <p:nvSpPr>
          <p:cNvPr id="12295" name="직사각형 6"/>
          <p:cNvSpPr>
            <a:spLocks noChangeArrowheads="1"/>
          </p:cNvSpPr>
          <p:nvPr/>
        </p:nvSpPr>
        <p:spPr bwMode="auto">
          <a:xfrm>
            <a:off x="3357554" y="2754151"/>
            <a:ext cx="5105400" cy="246221"/>
          </a:xfrm>
          <a:prstGeom prst="rect">
            <a:avLst/>
          </a:prstGeom>
          <a:noFill/>
          <a:ln w="12700" algn="ctr">
            <a:solidFill>
              <a:srgbClr val="FF0000"/>
            </a:solidFill>
            <a:round/>
            <a:headEnd/>
            <a:tailEnd/>
          </a:ln>
        </p:spPr>
        <p:txBody>
          <a:bodyPr wrap="square" tIns="0" bIns="0">
            <a:spAutoFit/>
          </a:bodyPr>
          <a:lstStyle/>
          <a:p>
            <a:r>
              <a:rPr lang="en-US" altLang="ko-KR" sz="1600" dirty="0">
                <a:solidFill>
                  <a:srgbClr val="FF0000"/>
                </a:solidFill>
              </a:rPr>
              <a:t>Loop3: iterates over PUs linked to the current  LU </a:t>
            </a:r>
            <a:endParaRPr lang="ko-KR" altLang="en-US" sz="1600" dirty="0">
              <a:solidFill>
                <a:srgbClr val="FF0000"/>
              </a:solidFill>
            </a:endParaRPr>
          </a:p>
        </p:txBody>
      </p:sp>
      <p:sp>
        <p:nvSpPr>
          <p:cNvPr id="12296" name="직사각형 7"/>
          <p:cNvSpPr>
            <a:spLocks noChangeArrowheads="1"/>
          </p:cNvSpPr>
          <p:nvPr/>
        </p:nvSpPr>
        <p:spPr bwMode="auto">
          <a:xfrm>
            <a:off x="3357554" y="3076561"/>
            <a:ext cx="5105400" cy="246221"/>
          </a:xfrm>
          <a:prstGeom prst="rect">
            <a:avLst/>
          </a:prstGeom>
          <a:noFill/>
          <a:ln w="12700" algn="ctr">
            <a:solidFill>
              <a:srgbClr val="FF0000"/>
            </a:solidFill>
            <a:round/>
            <a:headEnd/>
            <a:tailEnd/>
          </a:ln>
        </p:spPr>
        <p:txBody>
          <a:bodyPr wrap="square" tIns="0" bIns="0">
            <a:spAutoFit/>
          </a:bodyPr>
          <a:lstStyle/>
          <a:p>
            <a:r>
              <a:rPr lang="en-US" altLang="ko-KR" sz="1600">
                <a:solidFill>
                  <a:srgbClr val="FF0000"/>
                </a:solidFill>
              </a:rPr>
              <a:t>Loop4: identify consecutive PS’s in the current PU </a:t>
            </a:r>
            <a:endParaRPr lang="ko-KR" altLang="en-US" sz="1600">
              <a:solidFill>
                <a:srgbClr val="FF0000"/>
              </a:solidFill>
            </a:endParaRPr>
          </a:p>
        </p:txBody>
      </p:sp>
      <p:sp>
        <p:nvSpPr>
          <p:cNvPr id="9" name="직사각형 8"/>
          <p:cNvSpPr/>
          <p:nvPr/>
        </p:nvSpPr>
        <p:spPr>
          <a:xfrm>
            <a:off x="5105400" y="4572000"/>
            <a:ext cx="3895756" cy="2160591"/>
          </a:xfrm>
          <a:prstGeom prst="rect">
            <a:avLst/>
          </a:prstGeom>
          <a:ln>
            <a:solidFill>
              <a:schemeClr val="tx1"/>
            </a:solidFill>
          </a:ln>
        </p:spPr>
        <p:txBody>
          <a:bodyPr wrap="square">
            <a:spAutoFit/>
          </a:bodyPr>
          <a:lstStyle/>
          <a:p>
            <a:pPr marL="457200" indent="-457200">
              <a:spcBef>
                <a:spcPct val="20000"/>
              </a:spcBef>
              <a:buFontTx/>
              <a:buChar char="•"/>
            </a:pPr>
            <a:r>
              <a:rPr lang="en-US" altLang="ko-KR" sz="1400" dirty="0">
                <a:ea typeface="HY중고딕" pitchFamily="18" charset="-127"/>
              </a:rPr>
              <a:t>MSR reads consecutive physical sectors together for improving read performance  </a:t>
            </a:r>
          </a:p>
          <a:p>
            <a:pPr marL="457200" indent="-457200">
              <a:spcBef>
                <a:spcPct val="20000"/>
              </a:spcBef>
              <a:buFontTx/>
              <a:buChar char="•"/>
            </a:pPr>
            <a:r>
              <a:rPr lang="en-US" altLang="ko-KR" sz="1400" dirty="0">
                <a:ea typeface="HY중고딕" pitchFamily="18" charset="-127"/>
              </a:rPr>
              <a:t>Statistics</a:t>
            </a:r>
            <a:endParaRPr lang="en-US" altLang="ko-KR" sz="1400" dirty="0">
              <a:latin typeface="Courier New" pitchFamily="49" charset="0"/>
              <a:ea typeface="HY중고딕" pitchFamily="18" charset="-127"/>
            </a:endParaRPr>
          </a:p>
          <a:p>
            <a:pPr marL="914400" lvl="1" indent="-457200">
              <a:spcBef>
                <a:spcPct val="20000"/>
              </a:spcBef>
              <a:buFontTx/>
              <a:buChar char="–"/>
            </a:pPr>
            <a:r>
              <a:rPr lang="en-US" altLang="ko-KR" sz="1400" dirty="0">
                <a:ea typeface="HY중고딕" pitchFamily="18" charset="-127"/>
              </a:rPr>
              <a:t>157 lines long, 4 level nested loops </a:t>
            </a:r>
          </a:p>
          <a:p>
            <a:pPr marL="914400" lvl="1" indent="-457200">
              <a:spcBef>
                <a:spcPct val="20000"/>
              </a:spcBef>
              <a:buFontTx/>
              <a:buChar char="–"/>
            </a:pPr>
            <a:r>
              <a:rPr lang="en-US" altLang="ko-KR" sz="1400" dirty="0">
                <a:ea typeface="HY중고딕" pitchFamily="18" charset="-127"/>
              </a:rPr>
              <a:t>4 parameters to specify logical data to read (from where, to where, how long, read flag </a:t>
            </a:r>
            <a:endParaRPr lang="ko-KR" alt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pPr>
              <a:defRPr/>
            </a:pPr>
            <a:fld id="{5E86B73A-9F09-4E3C-94D7-BDF881D7E516}" type="slidenum">
              <a:rPr lang="en-US" altLang="ko-KR"/>
              <a:pPr>
                <a:defRPr/>
              </a:pPr>
              <a:t>17</a:t>
            </a:fld>
            <a:endParaRPr lang="en-US" altLang="ko-KR"/>
          </a:p>
        </p:txBody>
      </p:sp>
      <p:sp>
        <p:nvSpPr>
          <p:cNvPr id="16387" name="AutoShape 2"/>
          <p:cNvSpPr>
            <a:spLocks noGrp="1" noChangeArrowheads="1"/>
          </p:cNvSpPr>
          <p:nvPr>
            <p:ph type="title"/>
          </p:nvPr>
        </p:nvSpPr>
        <p:spPr/>
        <p:txBody>
          <a:bodyPr/>
          <a:lstStyle/>
          <a:p>
            <a:r>
              <a:rPr lang="en-US" altLang="ko-KR" dirty="0"/>
              <a:t>Environment Model</a:t>
            </a:r>
          </a:p>
        </p:txBody>
      </p:sp>
      <p:sp>
        <p:nvSpPr>
          <p:cNvPr id="16388" name="Rectangle 3"/>
          <p:cNvSpPr>
            <a:spLocks noGrp="1" noChangeArrowheads="1"/>
          </p:cNvSpPr>
          <p:nvPr>
            <p:ph type="body" idx="1"/>
          </p:nvPr>
        </p:nvSpPr>
        <p:spPr>
          <a:xfrm>
            <a:off x="0" y="1419225"/>
            <a:ext cx="8610600" cy="2438400"/>
          </a:xfrm>
        </p:spPr>
        <p:txBody>
          <a:bodyPr>
            <a:noAutofit/>
          </a:bodyPr>
          <a:lstStyle/>
          <a:p>
            <a:pPr>
              <a:lnSpc>
                <a:spcPct val="90000"/>
              </a:lnSpc>
            </a:pPr>
            <a:r>
              <a:rPr lang="en-US" altLang="ko-KR" sz="1800" dirty="0">
                <a:solidFill>
                  <a:srgbClr val="FF0000"/>
                </a:solidFill>
                <a:effectLst>
                  <a:outerShdw blurRad="38100" dist="38100" dir="2700000" algn="tl">
                    <a:srgbClr val="000000">
                      <a:alpha val="43137"/>
                    </a:srgbClr>
                  </a:outerShdw>
                </a:effectLst>
              </a:rPr>
              <a:t>Environment model</a:t>
            </a:r>
            <a:r>
              <a:rPr lang="en-US" altLang="ko-KR" sz="1800" dirty="0"/>
              <a:t> creation</a:t>
            </a:r>
          </a:p>
          <a:p>
            <a:pPr lvl="1"/>
            <a:r>
              <a:rPr lang="en-US" altLang="ko-KR" sz="1800" dirty="0"/>
              <a:t>The environment of MSR (i.e., PUs and SAMs configurations)  can be described by </a:t>
            </a:r>
            <a:r>
              <a:rPr lang="en-US" altLang="ko-KR" sz="1800" dirty="0">
                <a:solidFill>
                  <a:srgbClr val="FF0000"/>
                </a:solidFill>
              </a:rPr>
              <a:t>invariant rules</a:t>
            </a:r>
            <a:r>
              <a:rPr lang="en-US" altLang="ko-KR" sz="1800" dirty="0"/>
              <a:t>.  Some of them are </a:t>
            </a:r>
          </a:p>
          <a:p>
            <a:pPr marL="1257300" lvl="2" indent="-342900">
              <a:buFontTx/>
              <a:buAutoNum type="arabicPeriod"/>
            </a:pPr>
            <a:r>
              <a:rPr lang="en-US" altLang="ko-KR" sz="1800" dirty="0"/>
              <a:t>One PU is mapped to at most one LU</a:t>
            </a:r>
            <a:endParaRPr lang="en-US" altLang="ko-KR" sz="1800" i="1" dirty="0"/>
          </a:p>
          <a:p>
            <a:pPr marL="1257300" lvl="2" indent="-342900">
              <a:buFontTx/>
              <a:buAutoNum type="arabicPeriod"/>
            </a:pPr>
            <a:r>
              <a:rPr lang="en-US" altLang="ko-KR" sz="1800" i="1" dirty="0"/>
              <a:t>Valid correspondence between SAMs and PUs:</a:t>
            </a:r>
          </a:p>
          <a:p>
            <a:pPr marL="1257300" lvl="2" indent="-342900">
              <a:buFontTx/>
              <a:buNone/>
            </a:pPr>
            <a:r>
              <a:rPr lang="en-US" altLang="ko-KR" sz="1800" dirty="0"/>
              <a:t>	If the </a:t>
            </a:r>
            <a:r>
              <a:rPr lang="en-US" altLang="ko-KR" sz="1800" i="1" dirty="0" err="1"/>
              <a:t>i</a:t>
            </a:r>
            <a:r>
              <a:rPr lang="en-US" altLang="ko-KR" sz="1800" dirty="0"/>
              <a:t> </a:t>
            </a:r>
            <a:r>
              <a:rPr lang="en-US" altLang="ko-KR" sz="1800" dirty="0" err="1"/>
              <a:t>th</a:t>
            </a:r>
            <a:r>
              <a:rPr lang="en-US" altLang="ko-KR" sz="1800" dirty="0"/>
              <a:t> LS is written in the </a:t>
            </a:r>
            <a:r>
              <a:rPr lang="en-US" altLang="ko-KR" sz="1800" i="1" dirty="0"/>
              <a:t>k</a:t>
            </a:r>
            <a:r>
              <a:rPr lang="en-US" altLang="ko-KR" sz="1800" dirty="0"/>
              <a:t> </a:t>
            </a:r>
            <a:r>
              <a:rPr lang="en-US" altLang="ko-KR" sz="1800" dirty="0" err="1"/>
              <a:t>th</a:t>
            </a:r>
            <a:r>
              <a:rPr lang="en-US" altLang="ko-KR" sz="1800" dirty="0"/>
              <a:t> sector of the </a:t>
            </a:r>
            <a:r>
              <a:rPr lang="en-US" altLang="ko-KR" sz="1800" i="1" dirty="0"/>
              <a:t>j</a:t>
            </a:r>
            <a:r>
              <a:rPr lang="en-US" altLang="ko-KR" sz="1800" dirty="0"/>
              <a:t> </a:t>
            </a:r>
            <a:r>
              <a:rPr lang="en-US" altLang="ko-KR" sz="1800" dirty="0" err="1"/>
              <a:t>th</a:t>
            </a:r>
            <a:r>
              <a:rPr lang="en-US" altLang="ko-KR" sz="1800" dirty="0"/>
              <a:t> PU, then the </a:t>
            </a:r>
            <a:r>
              <a:rPr lang="en-US" altLang="ko-KR" sz="1800" i="1" dirty="0"/>
              <a:t> </a:t>
            </a:r>
            <a:r>
              <a:rPr lang="en-US" altLang="ko-KR" sz="1800" i="1" dirty="0" err="1"/>
              <a:t>i</a:t>
            </a:r>
            <a:r>
              <a:rPr lang="en-US" altLang="ko-KR" sz="1800" i="1" dirty="0"/>
              <a:t> </a:t>
            </a:r>
            <a:r>
              <a:rPr lang="en-US" altLang="ko-KR" sz="1800" dirty="0" err="1"/>
              <a:t>th</a:t>
            </a:r>
            <a:r>
              <a:rPr lang="en-US" altLang="ko-KR" sz="1800" dirty="0"/>
              <a:t> offset of the </a:t>
            </a:r>
            <a:r>
              <a:rPr lang="en-US" altLang="ko-KR" sz="1800" i="1" dirty="0"/>
              <a:t>j</a:t>
            </a:r>
            <a:r>
              <a:rPr lang="en-US" altLang="ko-KR" sz="1800" dirty="0"/>
              <a:t> </a:t>
            </a:r>
            <a:r>
              <a:rPr lang="en-US" altLang="ko-KR" sz="1800" dirty="0" err="1"/>
              <a:t>th</a:t>
            </a:r>
            <a:r>
              <a:rPr lang="en-US" altLang="ko-KR" sz="1800" dirty="0"/>
              <a:t> SAM is valid and indicates the </a:t>
            </a:r>
            <a:r>
              <a:rPr lang="en-US" altLang="ko-KR" sz="1800" dirty="0" err="1"/>
              <a:t>k’th</a:t>
            </a:r>
            <a:r>
              <a:rPr lang="en-US" altLang="ko-KR" sz="1800" dirty="0"/>
              <a:t> PS ,  </a:t>
            </a:r>
          </a:p>
          <a:p>
            <a:pPr marL="1257300" lvl="2" indent="-342900">
              <a:buFontTx/>
              <a:buNone/>
            </a:pPr>
            <a:r>
              <a:rPr lang="en-US" altLang="ko-KR" sz="1800" dirty="0"/>
              <a:t>	Ex&gt;	3</a:t>
            </a:r>
            <a:r>
              <a:rPr lang="en-US" altLang="ko-KR" sz="1800" baseline="30000" dirty="0"/>
              <a:t>rd</a:t>
            </a:r>
            <a:r>
              <a:rPr lang="en-US" altLang="ko-KR" sz="1800" dirty="0"/>
              <a:t>  LS (‘C’) is in the 3</a:t>
            </a:r>
            <a:r>
              <a:rPr lang="en-US" altLang="ko-KR" sz="1800" baseline="30000" dirty="0"/>
              <a:t>rd</a:t>
            </a:r>
            <a:r>
              <a:rPr lang="en-US" altLang="ko-KR" sz="1800" dirty="0"/>
              <a:t> sector of the 2</a:t>
            </a:r>
            <a:r>
              <a:rPr lang="en-US" altLang="ko-KR" sz="1800" baseline="30000" dirty="0"/>
              <a:t>nd</a:t>
            </a:r>
            <a:r>
              <a:rPr lang="en-US" altLang="ko-KR" sz="1800" dirty="0"/>
              <a:t> PU, then SAM1[2] ==2</a:t>
            </a:r>
          </a:p>
          <a:p>
            <a:pPr marL="1257300" lvl="2" indent="-342900">
              <a:buFontTx/>
              <a:buNone/>
            </a:pPr>
            <a:r>
              <a:rPr lang="en-US" altLang="ko-KR" sz="1800" dirty="0"/>
              <a:t>              </a:t>
            </a:r>
            <a:r>
              <a:rPr lang="en-US" altLang="ko-KR" sz="1800" dirty="0" err="1"/>
              <a:t>i</a:t>
            </a:r>
            <a:r>
              <a:rPr lang="en-US" altLang="ko-KR" sz="1800" dirty="0"/>
              <a:t>=2                            k=2                    j=1</a:t>
            </a:r>
          </a:p>
          <a:p>
            <a:pPr marL="1257300" lvl="2" indent="-342900">
              <a:buFontTx/>
              <a:buNone/>
            </a:pPr>
            <a:r>
              <a:rPr lang="en-US" altLang="ko-KR" sz="1800" dirty="0"/>
              <a:t>3.  </a:t>
            </a:r>
            <a:r>
              <a:rPr lang="en-US" altLang="ko-KR" sz="1800" i="1" dirty="0"/>
              <a:t>For one LS, there exists only one PS that contains the value of the LS: </a:t>
            </a:r>
          </a:p>
          <a:p>
            <a:pPr marL="1257300" lvl="2" indent="-342900">
              <a:buFontTx/>
              <a:buNone/>
            </a:pPr>
            <a:r>
              <a:rPr lang="en-US" altLang="ko-KR" sz="1800" dirty="0"/>
              <a:t>	The PS number of the </a:t>
            </a:r>
            <a:r>
              <a:rPr lang="en-US" altLang="ko-KR" sz="1800" i="1" dirty="0" err="1"/>
              <a:t>i</a:t>
            </a:r>
            <a:r>
              <a:rPr lang="en-US" altLang="ko-KR" sz="1800" dirty="0"/>
              <a:t> </a:t>
            </a:r>
            <a:r>
              <a:rPr lang="en-US" altLang="ko-KR" sz="1800" dirty="0" err="1"/>
              <a:t>th</a:t>
            </a:r>
            <a:r>
              <a:rPr lang="en-US" altLang="ko-KR" sz="1800" dirty="0"/>
              <a:t> LS must be written in only one of the (</a:t>
            </a:r>
            <a:r>
              <a:rPr lang="en-US" altLang="ko-KR" sz="1800" i="1" dirty="0" err="1"/>
              <a:t>i</a:t>
            </a:r>
            <a:r>
              <a:rPr lang="en-US" altLang="ko-KR" sz="1800" dirty="0"/>
              <a:t> mod </a:t>
            </a:r>
            <a:r>
              <a:rPr lang="en-US" altLang="ko-KR" sz="1800" i="1" dirty="0"/>
              <a:t>4</a:t>
            </a:r>
            <a:r>
              <a:rPr lang="en-US" altLang="ko-KR" sz="1800" dirty="0"/>
              <a:t>) </a:t>
            </a:r>
            <a:r>
              <a:rPr lang="en-US" altLang="ko-KR" sz="1800" dirty="0" err="1"/>
              <a:t>th</a:t>
            </a:r>
            <a:r>
              <a:rPr lang="en-US" altLang="ko-KR" sz="1800" dirty="0"/>
              <a:t> offsets of the SAM tables for the PUs mapped to the corresponding  LU.</a:t>
            </a:r>
          </a:p>
          <a:p>
            <a:pPr marL="1257300" lvl="2" indent="-342900">
              <a:lnSpc>
                <a:spcPct val="90000"/>
              </a:lnSpc>
              <a:buFontTx/>
              <a:buNone/>
            </a:pPr>
            <a:endParaRPr lang="en-US" altLang="ko-KR" sz="1800" dirty="0"/>
          </a:p>
          <a:p>
            <a:pPr marL="1257300" lvl="2" indent="-342900">
              <a:lnSpc>
                <a:spcPct val="90000"/>
              </a:lnSpc>
              <a:buFontTx/>
              <a:buAutoNum type="arabicPeriod"/>
            </a:pPr>
            <a:endParaRPr lang="en-US" altLang="ko-KR" sz="1800" dirty="0"/>
          </a:p>
          <a:p>
            <a:pPr marL="1257300" lvl="2" indent="-342900">
              <a:lnSpc>
                <a:spcPct val="90000"/>
              </a:lnSpc>
              <a:buFontTx/>
              <a:buAutoNum type="arabicPeriod"/>
            </a:pPr>
            <a:endParaRPr lang="en-US" altLang="ko-KR" sz="1800" dirty="0"/>
          </a:p>
          <a:p>
            <a:pPr marL="1257300" lvl="2" indent="-342900">
              <a:lnSpc>
                <a:spcPct val="90000"/>
              </a:lnSpc>
              <a:buFontTx/>
              <a:buAutoNum type="arabicPeriod"/>
            </a:pPr>
            <a:endParaRPr lang="en-US" altLang="ko-KR" sz="1800" dirty="0"/>
          </a:p>
          <a:p>
            <a:pPr marL="1257300" lvl="2" indent="-342900">
              <a:lnSpc>
                <a:spcPct val="90000"/>
              </a:lnSpc>
              <a:buFontTx/>
              <a:buAutoNum type="arabicPeriod"/>
            </a:pPr>
            <a:endParaRPr lang="en-US" altLang="ko-KR" sz="1800" dirty="0"/>
          </a:p>
          <a:p>
            <a:pPr lvl="1">
              <a:lnSpc>
                <a:spcPct val="90000"/>
              </a:lnSpc>
              <a:buFontTx/>
              <a:buNone/>
            </a:pPr>
            <a:endParaRPr lang="en-US" altLang="ko-KR" sz="1800" dirty="0"/>
          </a:p>
          <a:p>
            <a:pPr marL="1257300" lvl="2" indent="-342900">
              <a:lnSpc>
                <a:spcPct val="90000"/>
              </a:lnSpc>
              <a:buFontTx/>
              <a:buAutoNum type="arabicPeriod"/>
            </a:pPr>
            <a:endParaRPr lang="en-US" altLang="ko-KR" sz="1800" dirty="0"/>
          </a:p>
          <a:p>
            <a:pPr lvl="1">
              <a:lnSpc>
                <a:spcPct val="90000"/>
              </a:lnSpc>
            </a:pPr>
            <a:endParaRPr lang="en-US" altLang="ko-KR" sz="1800" dirty="0"/>
          </a:p>
        </p:txBody>
      </p:sp>
      <p:graphicFrame>
        <p:nvGraphicFramePr>
          <p:cNvPr id="6" name="Group 2"/>
          <p:cNvGraphicFramePr>
            <a:graphicFrameLocks/>
          </p:cNvGraphicFramePr>
          <p:nvPr/>
        </p:nvGraphicFramePr>
        <p:xfrm>
          <a:off x="6680200" y="5613400"/>
          <a:ext cx="1066800" cy="1219200"/>
        </p:xfrm>
        <a:graphic>
          <a:graphicData uri="http://schemas.openxmlformats.org/drawingml/2006/table">
            <a:tbl>
              <a:tblPr/>
              <a:tblGrid>
                <a:gridCol w="228600">
                  <a:extLst>
                    <a:ext uri="{9D8B030D-6E8A-4147-A177-3AD203B41FA5}">
                      <a16:colId xmlns:a16="http://schemas.microsoft.com/office/drawing/2014/main" val="20000"/>
                    </a:ext>
                  </a:extLst>
                </a:gridCol>
                <a:gridCol w="1524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228600">
                  <a:extLst>
                    <a:ext uri="{9D8B030D-6E8A-4147-A177-3AD203B41FA5}">
                      <a16:colId xmlns:a16="http://schemas.microsoft.com/office/drawing/2014/main" val="20004"/>
                    </a:ext>
                  </a:extLst>
                </a:gridCol>
              </a:tblGrid>
              <a:tr h="257175">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0" i="0" u="none" strike="noStrike" cap="none" normalizeH="0" baseline="0" dirty="0">
                          <a:ln>
                            <a:noFill/>
                          </a:ln>
                          <a:solidFill>
                            <a:schemeClr val="tx1"/>
                          </a:solidFill>
                          <a:effectLst/>
                          <a:latin typeface="Arial" charset="0"/>
                          <a:ea typeface="HY중고딕" pitchFamily="18" charset="-127"/>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0" i="0" u="none" strike="noStrike" cap="none" normalizeH="0" baseline="0" dirty="0">
                          <a:ln>
                            <a:noFill/>
                          </a:ln>
                          <a:solidFill>
                            <a:schemeClr val="tx1"/>
                          </a:solidFill>
                          <a:effectLst/>
                          <a:latin typeface="Arial" charset="0"/>
                          <a:ea typeface="HY중고딕" pitchFamily="18" charset="-127"/>
                        </a:rPr>
                        <a:t>0</a:t>
                      </a: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71463">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0" i="0" u="none" strike="noStrike" cap="none" normalizeH="0" baseline="0" dirty="0">
                          <a:ln>
                            <a:noFill/>
                          </a:ln>
                          <a:solidFill>
                            <a:schemeClr val="tx1"/>
                          </a:solidFill>
                          <a:effectLst/>
                          <a:latin typeface="Arial" charset="0"/>
                          <a:ea typeface="HY중고딕" pitchFamily="18" charset="-127"/>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0" i="0" u="none" strike="noStrike" cap="none" normalizeH="0" baseline="0" dirty="0">
                          <a:ln>
                            <a:noFill/>
                          </a:ln>
                          <a:solidFill>
                            <a:schemeClr val="tx1"/>
                          </a:solidFill>
                          <a:effectLst/>
                          <a:latin typeface="Arial" charset="0"/>
                          <a:ea typeface="HY중고딕" pitchFamily="18" charset="-127"/>
                        </a:rPr>
                        <a:t>1</a:t>
                      </a: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57175">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0" i="0" u="none" strike="noStrike" cap="none" normalizeH="0" baseline="0" dirty="0">
                          <a:ln>
                            <a:noFill/>
                          </a:ln>
                          <a:solidFill>
                            <a:schemeClr val="tx1"/>
                          </a:solidFill>
                          <a:effectLst/>
                          <a:latin typeface="Arial" charset="0"/>
                          <a:ea typeface="HY중고딕" pitchFamily="18" charset="-127"/>
                        </a:rPr>
                        <a:t>2</a:t>
                      </a: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57175">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0" i="0" u="none" strike="noStrike" cap="none" normalizeH="0" baseline="0" dirty="0">
                          <a:ln>
                            <a:noFill/>
                          </a:ln>
                          <a:solidFill>
                            <a:schemeClr val="tx1"/>
                          </a:solidFill>
                          <a:effectLst/>
                          <a:latin typeface="Arial" charset="0"/>
                          <a:ea typeface="HY중고딕" pitchFamily="18" charset="-127"/>
                        </a:rPr>
                        <a:t>3</a:t>
                      </a: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7" name="Group 124"/>
          <p:cNvGraphicFramePr>
            <a:graphicFrameLocks/>
          </p:cNvGraphicFramePr>
          <p:nvPr>
            <p:extLst>
              <p:ext uri="{D42A27DB-BD31-4B8C-83A1-F6EECF244321}">
                <p14:modId xmlns:p14="http://schemas.microsoft.com/office/powerpoint/2010/main" val="4085924970"/>
              </p:ext>
            </p:extLst>
          </p:nvPr>
        </p:nvGraphicFramePr>
        <p:xfrm>
          <a:off x="7899400" y="5613400"/>
          <a:ext cx="1016000" cy="1219200"/>
        </p:xfrm>
        <a:graphic>
          <a:graphicData uri="http://schemas.openxmlformats.org/drawingml/2006/table">
            <a:tbl>
              <a:tblPr/>
              <a:tblGrid>
                <a:gridCol w="203200">
                  <a:extLst>
                    <a:ext uri="{9D8B030D-6E8A-4147-A177-3AD203B41FA5}">
                      <a16:colId xmlns:a16="http://schemas.microsoft.com/office/drawing/2014/main" val="20000"/>
                    </a:ext>
                  </a:extLst>
                </a:gridCol>
                <a:gridCol w="203200">
                  <a:extLst>
                    <a:ext uri="{9D8B030D-6E8A-4147-A177-3AD203B41FA5}">
                      <a16:colId xmlns:a16="http://schemas.microsoft.com/office/drawing/2014/main" val="20001"/>
                    </a:ext>
                  </a:extLst>
                </a:gridCol>
                <a:gridCol w="203200">
                  <a:extLst>
                    <a:ext uri="{9D8B030D-6E8A-4147-A177-3AD203B41FA5}">
                      <a16:colId xmlns:a16="http://schemas.microsoft.com/office/drawing/2014/main" val="20002"/>
                    </a:ext>
                  </a:extLst>
                </a:gridCol>
                <a:gridCol w="203200">
                  <a:extLst>
                    <a:ext uri="{9D8B030D-6E8A-4147-A177-3AD203B41FA5}">
                      <a16:colId xmlns:a16="http://schemas.microsoft.com/office/drawing/2014/main" val="20003"/>
                    </a:ext>
                  </a:extLst>
                </a:gridCol>
                <a:gridCol w="203200">
                  <a:extLst>
                    <a:ext uri="{9D8B030D-6E8A-4147-A177-3AD203B41FA5}">
                      <a16:colId xmlns:a16="http://schemas.microsoft.com/office/drawing/2014/main" val="20004"/>
                    </a:ext>
                  </a:extLst>
                </a:gridCol>
              </a:tblGrid>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0" i="0" u="none" strike="noStrike" cap="none" normalizeH="0" baseline="0" dirty="0">
                          <a:ln>
                            <a:noFill/>
                          </a:ln>
                          <a:solidFill>
                            <a:schemeClr val="tx1"/>
                          </a:solidFill>
                          <a:effectLst/>
                          <a:latin typeface="Arial" charset="0"/>
                          <a:ea typeface="HY중고딕" pitchFamily="18" charset="-127"/>
                        </a:rPr>
                        <a:t>E</a:t>
                      </a: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0" i="0" u="none" strike="noStrike" cap="none" normalizeH="0" baseline="0" dirty="0">
                          <a:ln>
                            <a:noFill/>
                          </a:ln>
                          <a:solidFill>
                            <a:schemeClr val="tx1"/>
                          </a:solidFill>
                          <a:effectLst/>
                          <a:latin typeface="Arial" charset="0"/>
                          <a:ea typeface="HY중고딕" pitchFamily="18" charset="-127"/>
                        </a:rPr>
                        <a:t>A</a:t>
                      </a: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0" i="0" u="none" strike="noStrike" cap="none" normalizeH="0" baseline="0" dirty="0">
                          <a:ln>
                            <a:noFill/>
                          </a:ln>
                          <a:solidFill>
                            <a:schemeClr val="tx1"/>
                          </a:solidFill>
                          <a:effectLst/>
                          <a:latin typeface="Arial" charset="0"/>
                          <a:ea typeface="HY중고딕" pitchFamily="18" charset="-127"/>
                        </a:rPr>
                        <a:t>B</a:t>
                      </a: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0" i="0" u="none" strike="noStrike" cap="none" normalizeH="0" baseline="0" dirty="0">
                          <a:ln>
                            <a:noFill/>
                          </a:ln>
                          <a:solidFill>
                            <a:schemeClr val="tx1"/>
                          </a:solidFill>
                          <a:effectLst/>
                          <a:latin typeface="Arial" charset="0"/>
                          <a:ea typeface="HY중고딕" pitchFamily="18" charset="-127"/>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0" i="0" u="none" strike="noStrike" cap="none" normalizeH="0" baseline="0" dirty="0">
                          <a:ln>
                            <a:noFill/>
                          </a:ln>
                          <a:solidFill>
                            <a:srgbClr val="FF0000"/>
                          </a:solidFill>
                          <a:effectLst/>
                          <a:latin typeface="Arial" charset="0"/>
                          <a:ea typeface="HY중고딕" pitchFamily="18" charset="-127"/>
                        </a:rPr>
                        <a:t>C </a:t>
                      </a:r>
                      <a:endParaRPr kumimoji="1" lang="ko-KR" altLang="ko-KR" sz="2000" b="0" i="0" u="none" strike="noStrike" cap="none" normalizeH="0" baseline="0" dirty="0">
                        <a:ln>
                          <a:noFill/>
                        </a:ln>
                        <a:solidFill>
                          <a:srgbClr val="FF0000"/>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0" i="0" u="none" strike="noStrike" cap="none" normalizeH="0" baseline="0" dirty="0">
                          <a:ln>
                            <a:noFill/>
                          </a:ln>
                          <a:solidFill>
                            <a:schemeClr val="tx1"/>
                          </a:solidFill>
                          <a:effectLst/>
                          <a:latin typeface="Arial" charset="0"/>
                          <a:ea typeface="HY중고딕" pitchFamily="18" charset="-127"/>
                        </a:rPr>
                        <a:t>D</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16453" name="Text Box 113"/>
          <p:cNvSpPr txBox="1">
            <a:spLocks noChangeArrowheads="1"/>
          </p:cNvSpPr>
          <p:nvPr/>
        </p:nvSpPr>
        <p:spPr bwMode="auto">
          <a:xfrm>
            <a:off x="5765800" y="5580063"/>
            <a:ext cx="892175" cy="1277937"/>
          </a:xfrm>
          <a:prstGeom prst="rect">
            <a:avLst/>
          </a:prstGeom>
          <a:noFill/>
          <a:ln w="12700" algn="ctr">
            <a:noFill/>
            <a:miter lim="800000"/>
            <a:headEnd/>
            <a:tailEnd/>
          </a:ln>
        </p:spPr>
        <p:txBody>
          <a:bodyPr wrap="none">
            <a:spAutoFit/>
          </a:bodyPr>
          <a:lstStyle/>
          <a:p>
            <a:pPr>
              <a:spcBef>
                <a:spcPct val="50000"/>
              </a:spcBef>
            </a:pPr>
            <a:r>
              <a:rPr lang="en-US" altLang="ko-KR" sz="1400" i="1"/>
              <a:t>Sector 0</a:t>
            </a:r>
          </a:p>
          <a:p>
            <a:pPr>
              <a:spcBef>
                <a:spcPct val="50000"/>
              </a:spcBef>
            </a:pPr>
            <a:r>
              <a:rPr lang="en-US" altLang="ko-KR" sz="1400" i="1"/>
              <a:t>Sector 1</a:t>
            </a:r>
          </a:p>
          <a:p>
            <a:pPr>
              <a:spcBef>
                <a:spcPct val="50000"/>
              </a:spcBef>
            </a:pPr>
            <a:r>
              <a:rPr lang="en-US" altLang="ko-KR" sz="1400" i="1"/>
              <a:t>Sector 2</a:t>
            </a:r>
          </a:p>
          <a:p>
            <a:pPr>
              <a:spcBef>
                <a:spcPct val="50000"/>
              </a:spcBef>
            </a:pPr>
            <a:r>
              <a:rPr lang="en-US" altLang="ko-KR" sz="1400" i="1"/>
              <a:t>Sector 3</a:t>
            </a:r>
          </a:p>
        </p:txBody>
      </p:sp>
      <p:sp>
        <p:nvSpPr>
          <p:cNvPr id="16454" name="Text Box 114"/>
          <p:cNvSpPr txBox="1">
            <a:spLocks noChangeArrowheads="1"/>
          </p:cNvSpPr>
          <p:nvPr/>
        </p:nvSpPr>
        <p:spPr bwMode="auto">
          <a:xfrm>
            <a:off x="7899400" y="5272088"/>
            <a:ext cx="987425" cy="307975"/>
          </a:xfrm>
          <a:prstGeom prst="rect">
            <a:avLst/>
          </a:prstGeom>
          <a:noFill/>
          <a:ln w="12700" algn="ctr">
            <a:noFill/>
            <a:miter lim="800000"/>
            <a:headEnd/>
            <a:tailEnd/>
          </a:ln>
        </p:spPr>
        <p:txBody>
          <a:bodyPr wrap="none">
            <a:spAutoFit/>
          </a:bodyPr>
          <a:lstStyle/>
          <a:p>
            <a:pPr>
              <a:spcBef>
                <a:spcPct val="50000"/>
              </a:spcBef>
            </a:pPr>
            <a:r>
              <a:rPr lang="en-US" altLang="ko-KR" sz="1400" i="1"/>
              <a:t>PU0~PU4</a:t>
            </a:r>
          </a:p>
        </p:txBody>
      </p:sp>
      <p:sp>
        <p:nvSpPr>
          <p:cNvPr id="16455" name="Text Box 114"/>
          <p:cNvSpPr txBox="1">
            <a:spLocks noChangeArrowheads="1"/>
          </p:cNvSpPr>
          <p:nvPr/>
        </p:nvSpPr>
        <p:spPr bwMode="auto">
          <a:xfrm>
            <a:off x="6567488" y="5272088"/>
            <a:ext cx="1285875" cy="307975"/>
          </a:xfrm>
          <a:prstGeom prst="rect">
            <a:avLst/>
          </a:prstGeom>
          <a:noFill/>
          <a:ln w="12700" algn="ctr">
            <a:noFill/>
            <a:miter lim="800000"/>
            <a:headEnd/>
            <a:tailEnd/>
          </a:ln>
        </p:spPr>
        <p:txBody>
          <a:bodyPr wrap="none">
            <a:spAutoFit/>
          </a:bodyPr>
          <a:lstStyle/>
          <a:p>
            <a:pPr>
              <a:spcBef>
                <a:spcPct val="50000"/>
              </a:spcBef>
            </a:pPr>
            <a:r>
              <a:rPr lang="en-US" altLang="ko-KR" sz="1400" i="1"/>
              <a:t>SAM0~SAM4</a:t>
            </a:r>
          </a:p>
        </p:txBody>
      </p:sp>
      <p:pic>
        <p:nvPicPr>
          <p:cNvPr id="47105" name="Picture 1"/>
          <p:cNvPicPr>
            <a:picLocks noChangeAspect="1" noChangeArrowheads="1"/>
          </p:cNvPicPr>
          <p:nvPr/>
        </p:nvPicPr>
        <p:blipFill>
          <a:blip r:embed="rId3"/>
          <a:srcRect/>
          <a:stretch>
            <a:fillRect/>
          </a:stretch>
        </p:blipFill>
        <p:spPr bwMode="auto">
          <a:xfrm>
            <a:off x="0" y="5482281"/>
            <a:ext cx="5791200" cy="1375719"/>
          </a:xfrm>
          <a:prstGeom prst="rect">
            <a:avLst/>
          </a:prstGeom>
          <a:solidFill>
            <a:srgbClr val="CCECFF"/>
          </a:solidFill>
          <a:ln w="9525">
            <a:solidFill>
              <a:srgbClr val="FF0000"/>
            </a:solid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68288" y="276225"/>
            <a:ext cx="8624887" cy="646986"/>
          </a:xfrm>
        </p:spPr>
        <p:txBody>
          <a:bodyPr/>
          <a:lstStyle/>
          <a:p>
            <a:r>
              <a:rPr lang="en-US" altLang="ko-KR" sz="3200" dirty="0"/>
              <a:t>Exponential Increase of Distribution Cases</a:t>
            </a:r>
            <a:endParaRPr lang="ko-KR" altLang="en-US" sz="3200" dirty="0"/>
          </a:p>
        </p:txBody>
      </p:sp>
      <p:sp>
        <p:nvSpPr>
          <p:cNvPr id="4" name="슬라이드 번호 개체 틀 3"/>
          <p:cNvSpPr>
            <a:spLocks noGrp="1"/>
          </p:cNvSpPr>
          <p:nvPr>
            <p:ph type="sldNum" sz="quarter" idx="10"/>
          </p:nvPr>
        </p:nvSpPr>
        <p:spPr/>
        <p:txBody>
          <a:bodyPr/>
          <a:lstStyle/>
          <a:p>
            <a:pPr>
              <a:defRPr/>
            </a:pPr>
            <a:fld id="{F85327F2-D7D5-45D6-955D-5230F0FDA8F0}" type="slidenum">
              <a:rPr lang="en-US" altLang="ko-KR" smtClean="0"/>
              <a:pPr>
                <a:defRPr/>
              </a:pPr>
              <a:t>18</a:t>
            </a:fld>
            <a:endParaRPr lang="en-US" altLang="ko-KR"/>
          </a:p>
        </p:txBody>
      </p:sp>
      <p:graphicFrame>
        <p:nvGraphicFramePr>
          <p:cNvPr id="5" name="내용 개체 틀 4"/>
          <p:cNvGraphicFramePr>
            <a:graphicFrameLocks noGrp="1"/>
          </p:cNvGraphicFramePr>
          <p:nvPr>
            <p:ph idx="1"/>
            <p:extLst>
              <p:ext uri="{D42A27DB-BD31-4B8C-83A1-F6EECF244321}">
                <p14:modId xmlns:p14="http://schemas.microsoft.com/office/powerpoint/2010/main" val="2305928516"/>
              </p:ext>
            </p:extLst>
          </p:nvPr>
        </p:nvGraphicFramePr>
        <p:xfrm>
          <a:off x="685800" y="2514600"/>
          <a:ext cx="7467600" cy="4038600"/>
        </p:xfrm>
        <a:graphic>
          <a:graphicData uri="http://schemas.openxmlformats.org/drawingml/2006/chart">
            <c:chart xmlns:c="http://schemas.openxmlformats.org/drawingml/2006/chart" xmlns:r="http://schemas.openxmlformats.org/officeDocument/2006/relationships" r:id="rId2"/>
          </a:graphicData>
        </a:graphic>
      </p:graphicFrame>
      <p:pic>
        <p:nvPicPr>
          <p:cNvPr id="66562" name="Picture 2"/>
          <p:cNvPicPr>
            <a:picLocks noChangeAspect="1" noChangeArrowheads="1"/>
          </p:cNvPicPr>
          <p:nvPr/>
        </p:nvPicPr>
        <p:blipFill>
          <a:blip r:embed="rId3"/>
          <a:srcRect/>
          <a:stretch>
            <a:fillRect/>
          </a:stretch>
        </p:blipFill>
        <p:spPr bwMode="auto">
          <a:xfrm>
            <a:off x="827584" y="1371600"/>
            <a:ext cx="5057775" cy="809625"/>
          </a:xfrm>
          <a:prstGeom prst="rect">
            <a:avLst/>
          </a:prstGeom>
          <a:noFill/>
          <a:ln w="9525">
            <a:solidFill>
              <a:schemeClr val="tx1"/>
            </a:solidFill>
            <a:miter lim="800000"/>
            <a:headEnd/>
            <a:tailEnd/>
          </a:ln>
          <a:effectLst/>
        </p:spPr>
      </p:pic>
      <p:sp>
        <p:nvSpPr>
          <p:cNvPr id="3" name="TextBox 2">
            <a:extLst>
              <a:ext uri="{FF2B5EF4-FFF2-40B4-BE49-F238E27FC236}">
                <a16:creationId xmlns:a16="http://schemas.microsoft.com/office/drawing/2014/main" id="{962F8402-277C-E3AA-E881-0989EBDB1E52}"/>
              </a:ext>
            </a:extLst>
          </p:cNvPr>
          <p:cNvSpPr txBox="1"/>
          <p:nvPr/>
        </p:nvSpPr>
        <p:spPr>
          <a:xfrm>
            <a:off x="6012160" y="1353542"/>
            <a:ext cx="3044488" cy="923330"/>
          </a:xfrm>
          <a:prstGeom prst="rect">
            <a:avLst/>
          </a:prstGeom>
          <a:noFill/>
        </p:spPr>
        <p:txBody>
          <a:bodyPr wrap="none" rtlCol="0">
            <a:spAutoFit/>
          </a:bodyPr>
          <a:lstStyle/>
          <a:p>
            <a:r>
              <a:rPr lang="en-US" altLang="ko-KR"/>
              <a:t>n: # of physical units</a:t>
            </a:r>
          </a:p>
          <a:p>
            <a:r>
              <a:rPr lang="en-US" altLang="ko-KR"/>
              <a:t>l: # of logical sectors (&lt;=8)</a:t>
            </a:r>
          </a:p>
          <a:p>
            <a:r>
              <a:rPr lang="en-US" altLang="ko-KR"/>
              <a:t>1 unit consists of 4 sectors</a:t>
            </a:r>
            <a:endParaRPr lang="ko-KR"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제목 1"/>
          <p:cNvSpPr>
            <a:spLocks noGrp="1"/>
          </p:cNvSpPr>
          <p:nvPr>
            <p:ph type="title"/>
          </p:nvPr>
        </p:nvSpPr>
        <p:spPr/>
        <p:txBody>
          <a:bodyPr/>
          <a:lstStyle/>
          <a:p>
            <a:r>
              <a:rPr lang="en-US" altLang="ko-KR" dirty="0"/>
              <a:t>MSR Model Checking Results</a:t>
            </a:r>
            <a:endParaRPr lang="ko-KR" altLang="en-US" dirty="0"/>
          </a:p>
        </p:txBody>
      </p:sp>
      <p:sp>
        <p:nvSpPr>
          <p:cNvPr id="3" name="내용 개체 틀 2"/>
          <p:cNvSpPr>
            <a:spLocks noGrp="1"/>
          </p:cNvSpPr>
          <p:nvPr>
            <p:ph idx="1"/>
          </p:nvPr>
        </p:nvSpPr>
        <p:spPr/>
        <p:txBody>
          <a:bodyPr/>
          <a:lstStyle/>
          <a:p>
            <a:r>
              <a:rPr lang="en-US" altLang="ko-KR"/>
              <a:t>Verification of MSR by using NuSMV, Spin, and CBMC</a:t>
            </a:r>
          </a:p>
          <a:p>
            <a:pPr lvl="1"/>
            <a:r>
              <a:rPr lang="en-US" altLang="ko-KR"/>
              <a:t>NuSMV: BDD-based symbolic model checker</a:t>
            </a:r>
          </a:p>
          <a:p>
            <a:pPr lvl="1"/>
            <a:r>
              <a:rPr lang="en-US" altLang="ko-KR"/>
              <a:t>Spin: Explicit model checker</a:t>
            </a:r>
          </a:p>
          <a:p>
            <a:pPr lvl="1"/>
            <a:r>
              <a:rPr lang="en-US" altLang="ko-KR"/>
              <a:t>CBMC: C-bounded model checker</a:t>
            </a:r>
          </a:p>
          <a:p>
            <a:r>
              <a:rPr lang="en-US" altLang="ko-KR"/>
              <a:t>The requirement property is to check</a:t>
            </a:r>
          </a:p>
          <a:p>
            <a:pPr lvl="1"/>
            <a:r>
              <a:rPr lang="en-US" altLang="ko-KR"/>
              <a:t>after_MSR -&gt; (</a:t>
            </a:r>
            <a:r>
              <a:rPr lang="en-US" altLang="ko-KR">
                <a:latin typeface="굴림" pitchFamily="50" charset="-127"/>
                <a:ea typeface="굴림" pitchFamily="50" charset="-127"/>
              </a:rPr>
              <a:t>∀i.</a:t>
            </a:r>
            <a:r>
              <a:rPr lang="en-US" altLang="ko-KR">
                <a:ea typeface="굴림" pitchFamily="50" charset="-127"/>
              </a:rPr>
              <a:t> logical_sectors[i] == buf[i])</a:t>
            </a:r>
            <a:endParaRPr lang="en-US" altLang="ko-KR"/>
          </a:p>
          <a:p>
            <a:r>
              <a:rPr lang="en-US" altLang="ko-KR"/>
              <a:t>We compared these three model checkers empirically</a:t>
            </a:r>
          </a:p>
        </p:txBody>
      </p:sp>
      <p:sp>
        <p:nvSpPr>
          <p:cNvPr id="4" name="슬라이드 번호 개체 틀 3"/>
          <p:cNvSpPr>
            <a:spLocks noGrp="1"/>
          </p:cNvSpPr>
          <p:nvPr>
            <p:ph type="sldNum" sz="quarter" idx="10"/>
          </p:nvPr>
        </p:nvSpPr>
        <p:spPr/>
        <p:txBody>
          <a:bodyPr/>
          <a:lstStyle/>
          <a:p>
            <a:fld id="{DC8247DF-C05C-48E0-94AB-B3CF745463F2}" type="slidenum">
              <a:rPr lang="en-US" altLang="ko-KR"/>
              <a:pPr/>
              <a:t>19</a:t>
            </a:fld>
            <a:endParaRPr lang="en-US" altLang="ko-K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Summary of the Talk</a:t>
            </a:r>
            <a:endParaRPr lang="ko-KR" altLang="en-US" dirty="0"/>
          </a:p>
        </p:txBody>
      </p:sp>
      <p:sp>
        <p:nvSpPr>
          <p:cNvPr id="3" name="날짜 개체 틀 2"/>
          <p:cNvSpPr>
            <a:spLocks noGrp="1"/>
          </p:cNvSpPr>
          <p:nvPr>
            <p:ph type="dt" sz="half" idx="10"/>
          </p:nvPr>
        </p:nvSpPr>
        <p:spPr/>
        <p:txBody>
          <a:bodyPr/>
          <a:lstStyle/>
          <a:p>
            <a:r>
              <a:rPr lang="en-US" altLang="ko-KR" dirty="0"/>
              <a:t>Moonzoo Kim et al. Provable SW Lab</a:t>
            </a:r>
          </a:p>
        </p:txBody>
      </p:sp>
      <p:sp>
        <p:nvSpPr>
          <p:cNvPr id="4" name="바닥글 개체 틀 3"/>
          <p:cNvSpPr>
            <a:spLocks noGrp="1"/>
          </p:cNvSpPr>
          <p:nvPr>
            <p:ph type="ftr" sz="quarter" idx="11"/>
          </p:nvPr>
        </p:nvSpPr>
        <p:spPr/>
        <p:txBody>
          <a:bodyPr/>
          <a:lstStyle/>
          <a:p>
            <a:r>
              <a:rPr lang="en-US" altLang="ko-KR" dirty="0"/>
              <a:t>Unit Testing of Flash Memory Device Driver through a SAT-based Model Checker</a:t>
            </a:r>
            <a:endParaRPr lang="ko-KR" altLang="en-US" dirty="0"/>
          </a:p>
        </p:txBody>
      </p:sp>
      <p:sp>
        <p:nvSpPr>
          <p:cNvPr id="5" name="슬라이드 번호 개체 틀 4"/>
          <p:cNvSpPr>
            <a:spLocks noGrp="1"/>
          </p:cNvSpPr>
          <p:nvPr>
            <p:ph type="sldNum" sz="quarter" idx="12"/>
          </p:nvPr>
        </p:nvSpPr>
        <p:spPr/>
        <p:txBody>
          <a:bodyPr/>
          <a:lstStyle/>
          <a:p>
            <a:fld id="{653EB63F-210B-426B-8655-095B3862437C}" type="slidenum">
              <a:rPr lang="ko-KR" altLang="en-US" smtClean="0"/>
              <a:pPr/>
              <a:t>2</a:t>
            </a:fld>
            <a:r>
              <a:rPr lang="en-US" altLang="ko-KR"/>
              <a:t>/27</a:t>
            </a:r>
            <a:endParaRPr lang="ko-KR" altLang="en-US" dirty="0"/>
          </a:p>
        </p:txBody>
      </p:sp>
      <p:sp>
        <p:nvSpPr>
          <p:cNvPr id="6" name="내용 개체 틀 5"/>
          <p:cNvSpPr>
            <a:spLocks noGrp="1"/>
          </p:cNvSpPr>
          <p:nvPr>
            <p:ph sz="quarter" idx="13"/>
          </p:nvPr>
        </p:nvSpPr>
        <p:spPr>
          <a:xfrm>
            <a:off x="285720" y="4214818"/>
            <a:ext cx="8643998" cy="2000247"/>
          </a:xfrm>
        </p:spPr>
        <p:txBody>
          <a:bodyPr>
            <a:noAutofit/>
          </a:bodyPr>
          <a:lstStyle/>
          <a:p>
            <a:pPr algn="just"/>
            <a:r>
              <a:rPr lang="en-US" altLang="ko-KR" sz="2000"/>
              <a:t>In 2007</a:t>
            </a:r>
            <a:r>
              <a:rPr lang="en-US" altLang="ko-KR" sz="2000" dirty="0"/>
              <a:t>,  Samsung requested to debug the </a:t>
            </a:r>
            <a:r>
              <a:rPr lang="en-US" altLang="ko-KR" sz="2000" dirty="0">
                <a:solidFill>
                  <a:srgbClr val="FF0000"/>
                </a:solidFill>
              </a:rPr>
              <a:t>device driver </a:t>
            </a:r>
            <a:r>
              <a:rPr lang="en-US" altLang="ko-KR" sz="2000" dirty="0"/>
              <a:t>for the </a:t>
            </a:r>
            <a:r>
              <a:rPr lang="en-US" altLang="ko-KR" sz="2000" dirty="0" err="1"/>
              <a:t>OneNAND</a:t>
            </a:r>
            <a:r>
              <a:rPr lang="en-US" altLang="ko-KR" sz="2000" dirty="0"/>
              <a:t>™ flash memory </a:t>
            </a:r>
          </a:p>
          <a:p>
            <a:pPr algn="just"/>
            <a:r>
              <a:rPr lang="en-US" altLang="ko-KR" sz="2000" dirty="0"/>
              <a:t>We reviewed the requirement specifications, the design documents, and C code to</a:t>
            </a:r>
            <a:r>
              <a:rPr lang="en-US" altLang="ko-KR" sz="2000" dirty="0">
                <a:solidFill>
                  <a:srgbClr val="FF0000"/>
                </a:solidFill>
              </a:rPr>
              <a:t> identify code-level properties</a:t>
            </a:r>
            <a:r>
              <a:rPr lang="en-US" altLang="ko-KR" sz="2000" dirty="0"/>
              <a:t> to check.</a:t>
            </a:r>
          </a:p>
          <a:p>
            <a:pPr algn="just"/>
            <a:r>
              <a:rPr lang="en-US" altLang="ko-KR" sz="2000" dirty="0"/>
              <a:t>Then, we applied </a:t>
            </a:r>
            <a:r>
              <a:rPr lang="en-US" altLang="ko-KR" sz="2000" dirty="0">
                <a:solidFill>
                  <a:srgbClr val="FF0000"/>
                </a:solidFill>
              </a:rPr>
              <a:t>CBMC (C Bounded Model Checker) </a:t>
            </a:r>
            <a:r>
              <a:rPr lang="en-US" altLang="ko-KR" sz="2000" dirty="0"/>
              <a:t>to check the properties </a:t>
            </a:r>
          </a:p>
          <a:p>
            <a:pPr lvl="1" algn="just"/>
            <a:r>
              <a:rPr lang="en-US" altLang="ko-KR" sz="1600" dirty="0"/>
              <a:t>Found several bugs </a:t>
            </a:r>
          </a:p>
          <a:p>
            <a:pPr lvl="1" algn="just"/>
            <a:r>
              <a:rPr lang="en-US" altLang="ko-KR" sz="1600" dirty="0"/>
              <a:t>Provided high confidence in multi-sector read operation through exhaustive exploration</a:t>
            </a:r>
            <a:endParaRPr lang="ko-KR" altLang="en-US" sz="1600" dirty="0"/>
          </a:p>
        </p:txBody>
      </p:sp>
      <p:grpSp>
        <p:nvGrpSpPr>
          <p:cNvPr id="7" name="그룹 29"/>
          <p:cNvGrpSpPr>
            <a:grpSpLocks/>
          </p:cNvGrpSpPr>
          <p:nvPr/>
        </p:nvGrpSpPr>
        <p:grpSpPr bwMode="auto">
          <a:xfrm>
            <a:off x="1600200" y="1357298"/>
            <a:ext cx="5943600" cy="2921000"/>
            <a:chOff x="1757363" y="1916113"/>
            <a:chExt cx="5329237" cy="2376487"/>
          </a:xfrm>
        </p:grpSpPr>
        <p:pic>
          <p:nvPicPr>
            <p:cNvPr id="8" name="Picture 28"/>
            <p:cNvPicPr>
              <a:picLocks noChangeAspect="1" noChangeArrowheads="1"/>
            </p:cNvPicPr>
            <p:nvPr/>
          </p:nvPicPr>
          <p:blipFill>
            <a:blip r:embed="rId3"/>
            <a:srcRect/>
            <a:stretch>
              <a:fillRect/>
            </a:stretch>
          </p:blipFill>
          <p:spPr bwMode="auto">
            <a:xfrm>
              <a:off x="2190750" y="1979613"/>
              <a:ext cx="1233488" cy="1233487"/>
            </a:xfrm>
            <a:prstGeom prst="rect">
              <a:avLst/>
            </a:prstGeom>
            <a:noFill/>
            <a:ln w="9525">
              <a:noFill/>
              <a:miter lim="800000"/>
              <a:headEnd/>
              <a:tailEnd/>
            </a:ln>
          </p:spPr>
        </p:pic>
        <p:pic>
          <p:nvPicPr>
            <p:cNvPr id="9" name="Picture 26"/>
            <p:cNvPicPr>
              <a:picLocks noChangeAspect="1" noChangeArrowheads="1"/>
            </p:cNvPicPr>
            <p:nvPr/>
          </p:nvPicPr>
          <p:blipFill>
            <a:blip r:embed="rId4">
              <a:clrChange>
                <a:clrFrom>
                  <a:srgbClr val="FDFDFD"/>
                </a:clrFrom>
                <a:clrTo>
                  <a:srgbClr val="FDFDFD">
                    <a:alpha val="0"/>
                  </a:srgbClr>
                </a:clrTo>
              </a:clrChange>
            </a:blip>
            <a:srcRect t="4974"/>
            <a:stretch>
              <a:fillRect/>
            </a:stretch>
          </p:blipFill>
          <p:spPr bwMode="auto">
            <a:xfrm>
              <a:off x="1757363" y="3049588"/>
              <a:ext cx="1081087" cy="1027112"/>
            </a:xfrm>
            <a:prstGeom prst="rect">
              <a:avLst/>
            </a:prstGeom>
            <a:noFill/>
            <a:ln w="9525">
              <a:noFill/>
              <a:miter lim="800000"/>
              <a:headEnd/>
              <a:tailEnd/>
            </a:ln>
          </p:spPr>
        </p:pic>
        <p:grpSp>
          <p:nvGrpSpPr>
            <p:cNvPr id="10" name="Group 46"/>
            <p:cNvGrpSpPr>
              <a:grpSpLocks/>
            </p:cNvGrpSpPr>
            <p:nvPr/>
          </p:nvGrpSpPr>
          <p:grpSpPr bwMode="auto">
            <a:xfrm>
              <a:off x="4711700" y="1916113"/>
              <a:ext cx="2374900" cy="2022475"/>
              <a:chOff x="3024" y="1536"/>
              <a:chExt cx="2640" cy="2352"/>
            </a:xfrm>
          </p:grpSpPr>
          <p:sp>
            <p:nvSpPr>
              <p:cNvPr id="15" name="Rectangle 29"/>
              <p:cNvSpPr>
                <a:spLocks noChangeArrowheads="1"/>
              </p:cNvSpPr>
              <p:nvPr/>
            </p:nvSpPr>
            <p:spPr bwMode="auto">
              <a:xfrm>
                <a:off x="3024" y="1536"/>
                <a:ext cx="2592" cy="1997"/>
              </a:xfrm>
              <a:prstGeom prst="rect">
                <a:avLst/>
              </a:prstGeom>
              <a:solidFill>
                <a:srgbClr val="CCFFCC"/>
              </a:solidFill>
              <a:ln w="12700" algn="ctr">
                <a:solidFill>
                  <a:schemeClr val="tx1"/>
                </a:solidFill>
                <a:miter lim="800000"/>
                <a:headEnd/>
                <a:tailEnd/>
              </a:ln>
            </p:spPr>
            <p:txBody>
              <a:bodyPr wrap="none" anchor="ctr"/>
              <a:lstStyle/>
              <a:p>
                <a:pPr algn="ctr"/>
                <a:endParaRPr lang="ko-KR" altLang="en-US" sz="700"/>
              </a:p>
            </p:txBody>
          </p:sp>
          <p:sp>
            <p:nvSpPr>
              <p:cNvPr id="16" name="Rectangle 30"/>
              <p:cNvSpPr>
                <a:spLocks noChangeArrowheads="1"/>
              </p:cNvSpPr>
              <p:nvPr/>
            </p:nvSpPr>
            <p:spPr bwMode="auto">
              <a:xfrm>
                <a:off x="3120" y="2256"/>
                <a:ext cx="1776" cy="1200"/>
              </a:xfrm>
              <a:prstGeom prst="rect">
                <a:avLst/>
              </a:prstGeom>
              <a:gradFill rotWithShape="1">
                <a:gsLst>
                  <a:gs pos="0">
                    <a:srgbClr val="00CC66"/>
                  </a:gs>
                  <a:gs pos="50000">
                    <a:srgbClr val="FFFFFF"/>
                  </a:gs>
                  <a:gs pos="100000">
                    <a:srgbClr val="00CC66"/>
                  </a:gs>
                </a:gsLst>
                <a:lin ang="5400000" scaled="1"/>
              </a:gradFill>
              <a:ln w="12700" algn="ctr">
                <a:solidFill>
                  <a:schemeClr val="tx1"/>
                </a:solidFill>
                <a:miter lim="800000"/>
                <a:headEnd/>
                <a:tailEnd/>
              </a:ln>
            </p:spPr>
            <p:txBody>
              <a:bodyPr wrap="none" anchor="ctr"/>
              <a:lstStyle/>
              <a:p>
                <a:endParaRPr lang="ko-KR" altLang="en-US"/>
              </a:p>
            </p:txBody>
          </p:sp>
          <p:sp>
            <p:nvSpPr>
              <p:cNvPr id="17" name="Rectangle 31"/>
              <p:cNvSpPr>
                <a:spLocks noChangeArrowheads="1"/>
              </p:cNvSpPr>
              <p:nvPr/>
            </p:nvSpPr>
            <p:spPr bwMode="auto">
              <a:xfrm>
                <a:off x="3024" y="3648"/>
                <a:ext cx="2400" cy="240"/>
              </a:xfrm>
              <a:prstGeom prst="rect">
                <a:avLst/>
              </a:prstGeom>
              <a:gradFill rotWithShape="1">
                <a:gsLst>
                  <a:gs pos="0">
                    <a:srgbClr val="3366FF"/>
                  </a:gs>
                  <a:gs pos="50000">
                    <a:srgbClr val="FFFFFF"/>
                  </a:gs>
                  <a:gs pos="100000">
                    <a:srgbClr val="3366FF"/>
                  </a:gs>
                </a:gsLst>
                <a:lin ang="5400000" scaled="1"/>
              </a:gradFill>
              <a:ln w="12700" algn="ctr">
                <a:solidFill>
                  <a:schemeClr val="tx1"/>
                </a:solidFill>
                <a:miter lim="800000"/>
                <a:headEnd/>
                <a:tailEnd/>
              </a:ln>
            </p:spPr>
            <p:txBody>
              <a:bodyPr wrap="none" anchor="ctr"/>
              <a:lstStyle/>
              <a:p>
                <a:pPr algn="ctr"/>
                <a:r>
                  <a:rPr lang="en-US" altLang="ko-KR" sz="1000"/>
                  <a:t>OneNAND</a:t>
                </a:r>
                <a:r>
                  <a:rPr lang="en-US" altLang="ko-KR" baseline="30000">
                    <a:solidFill>
                      <a:schemeClr val="accent2"/>
                    </a:solidFill>
                  </a:rPr>
                  <a:t>®</a:t>
                </a:r>
                <a:r>
                  <a:rPr lang="en-US" altLang="ko-KR" sz="1000"/>
                  <a:t> Flash Memory Devices</a:t>
                </a:r>
              </a:p>
            </p:txBody>
          </p:sp>
          <p:sp>
            <p:nvSpPr>
              <p:cNvPr id="18" name="Rectangle 32"/>
              <p:cNvSpPr>
                <a:spLocks noChangeArrowheads="1"/>
              </p:cNvSpPr>
              <p:nvPr/>
            </p:nvSpPr>
            <p:spPr bwMode="auto">
              <a:xfrm>
                <a:off x="3504" y="3121"/>
                <a:ext cx="1345" cy="287"/>
              </a:xfrm>
              <a:prstGeom prst="rect">
                <a:avLst/>
              </a:prstGeom>
              <a:gradFill rotWithShape="1">
                <a:gsLst>
                  <a:gs pos="0">
                    <a:schemeClr val="accent1"/>
                  </a:gs>
                  <a:gs pos="50000">
                    <a:srgbClr val="FFFFFF"/>
                  </a:gs>
                  <a:gs pos="100000">
                    <a:schemeClr val="accent1"/>
                  </a:gs>
                </a:gsLst>
                <a:lin ang="5400000" scaled="1"/>
              </a:gradFill>
              <a:ln w="12700" algn="ctr">
                <a:solidFill>
                  <a:schemeClr val="tx1"/>
                </a:solidFill>
                <a:miter lim="800000"/>
                <a:headEnd/>
                <a:tailEnd/>
              </a:ln>
              <a:effectLst/>
            </p:spPr>
            <p:txBody>
              <a:bodyPr wrap="none" anchor="ctr"/>
              <a:lstStyle/>
              <a:p>
                <a:pPr algn="ctr">
                  <a:defRPr/>
                </a:pPr>
                <a:r>
                  <a:rPr lang="en-US" altLang="ko-KR" sz="1000"/>
                  <a:t>Low Level </a:t>
                </a:r>
              </a:p>
              <a:p>
                <a:pPr algn="ctr">
                  <a:defRPr/>
                </a:pPr>
                <a:r>
                  <a:rPr lang="en-US" altLang="ko-KR" sz="1000"/>
                  <a:t>Device Driver</a:t>
                </a:r>
              </a:p>
            </p:txBody>
          </p:sp>
          <p:sp>
            <p:nvSpPr>
              <p:cNvPr id="19" name="Rectangle 33"/>
              <p:cNvSpPr>
                <a:spLocks noChangeArrowheads="1"/>
              </p:cNvSpPr>
              <p:nvPr/>
            </p:nvSpPr>
            <p:spPr bwMode="auto">
              <a:xfrm>
                <a:off x="3569" y="2736"/>
                <a:ext cx="1199" cy="288"/>
              </a:xfrm>
              <a:prstGeom prst="rect">
                <a:avLst/>
              </a:prstGeom>
              <a:gradFill rotWithShape="1">
                <a:gsLst>
                  <a:gs pos="0">
                    <a:schemeClr val="accent1"/>
                  </a:gs>
                  <a:gs pos="50000">
                    <a:srgbClr val="FFFFFF"/>
                  </a:gs>
                  <a:gs pos="100000">
                    <a:schemeClr val="accent1"/>
                  </a:gs>
                </a:gsLst>
                <a:lin ang="5400000" scaled="1"/>
              </a:gradFill>
              <a:ln w="12700" algn="ctr">
                <a:solidFill>
                  <a:schemeClr val="tx1"/>
                </a:solidFill>
                <a:miter lim="800000"/>
                <a:headEnd/>
                <a:tailEnd/>
              </a:ln>
              <a:effectLst/>
            </p:spPr>
            <p:txBody>
              <a:bodyPr wrap="none" anchor="ctr"/>
              <a:lstStyle/>
              <a:p>
                <a:pPr algn="ctr">
                  <a:defRPr/>
                </a:pPr>
                <a:r>
                  <a:rPr lang="en-US" altLang="ko-KR" sz="1000" dirty="0"/>
                  <a:t>Block </a:t>
                </a:r>
              </a:p>
              <a:p>
                <a:pPr algn="ctr">
                  <a:defRPr/>
                </a:pPr>
                <a:r>
                  <a:rPr lang="en-US" altLang="ko-KR" sz="1000" dirty="0"/>
                  <a:t>Management</a:t>
                </a:r>
              </a:p>
            </p:txBody>
          </p:sp>
          <p:sp>
            <p:nvSpPr>
              <p:cNvPr id="20" name="Rectangle 34"/>
              <p:cNvSpPr>
                <a:spLocks noChangeArrowheads="1"/>
              </p:cNvSpPr>
              <p:nvPr/>
            </p:nvSpPr>
            <p:spPr bwMode="auto">
              <a:xfrm>
                <a:off x="3170" y="2352"/>
                <a:ext cx="959" cy="288"/>
              </a:xfrm>
              <a:prstGeom prst="rect">
                <a:avLst/>
              </a:prstGeom>
              <a:gradFill rotWithShape="1">
                <a:gsLst>
                  <a:gs pos="0">
                    <a:schemeClr val="accent1"/>
                  </a:gs>
                  <a:gs pos="50000">
                    <a:srgbClr val="FFFFFF"/>
                  </a:gs>
                  <a:gs pos="100000">
                    <a:schemeClr val="accent1"/>
                  </a:gs>
                </a:gsLst>
                <a:lin ang="5400000" scaled="1"/>
              </a:gradFill>
              <a:ln w="12700" algn="ctr">
                <a:solidFill>
                  <a:schemeClr val="tx1"/>
                </a:solidFill>
                <a:miter lim="800000"/>
                <a:headEnd/>
                <a:tailEnd/>
              </a:ln>
              <a:effectLst/>
            </p:spPr>
            <p:txBody>
              <a:bodyPr wrap="none" anchor="ctr"/>
              <a:lstStyle/>
              <a:p>
                <a:pPr algn="ctr">
                  <a:defRPr/>
                </a:pPr>
                <a:r>
                  <a:rPr lang="en-US" altLang="ko-KR" sz="1000"/>
                  <a:t>Sector </a:t>
                </a:r>
              </a:p>
              <a:p>
                <a:pPr algn="ctr">
                  <a:defRPr/>
                </a:pPr>
                <a:r>
                  <a:rPr lang="en-US" altLang="ko-KR" sz="1000"/>
                  <a:t>Translation</a:t>
                </a:r>
              </a:p>
            </p:txBody>
          </p:sp>
          <p:sp>
            <p:nvSpPr>
              <p:cNvPr id="21" name="Rectangle 35"/>
              <p:cNvSpPr>
                <a:spLocks noChangeArrowheads="1"/>
              </p:cNvSpPr>
              <p:nvPr/>
            </p:nvSpPr>
            <p:spPr bwMode="auto">
              <a:xfrm>
                <a:off x="3985" y="1632"/>
                <a:ext cx="911" cy="527"/>
              </a:xfrm>
              <a:prstGeom prst="rect">
                <a:avLst/>
              </a:prstGeom>
              <a:gradFill rotWithShape="1">
                <a:gsLst>
                  <a:gs pos="0">
                    <a:schemeClr val="folHlink"/>
                  </a:gs>
                  <a:gs pos="50000">
                    <a:srgbClr val="FFFFFF"/>
                  </a:gs>
                  <a:gs pos="100000">
                    <a:schemeClr val="folHlink"/>
                  </a:gs>
                </a:gsLst>
                <a:lin ang="5400000" scaled="1"/>
              </a:gradFill>
              <a:ln w="12700" algn="ctr">
                <a:solidFill>
                  <a:schemeClr val="tx1"/>
                </a:solidFill>
                <a:miter lim="800000"/>
                <a:headEnd/>
                <a:tailEnd/>
              </a:ln>
              <a:effectLst/>
            </p:spPr>
            <p:txBody>
              <a:bodyPr wrap="none" anchor="ctr"/>
              <a:lstStyle/>
              <a:p>
                <a:pPr algn="ctr">
                  <a:defRPr/>
                </a:pPr>
                <a:endParaRPr lang="ko-KR" altLang="en-US" sz="900"/>
              </a:p>
            </p:txBody>
          </p:sp>
          <p:sp>
            <p:nvSpPr>
              <p:cNvPr id="22" name="Text Box 36"/>
              <p:cNvSpPr txBox="1">
                <a:spLocks noChangeArrowheads="1"/>
              </p:cNvSpPr>
              <p:nvPr/>
            </p:nvSpPr>
            <p:spPr bwMode="auto">
              <a:xfrm>
                <a:off x="4033" y="1630"/>
                <a:ext cx="823" cy="639"/>
              </a:xfrm>
              <a:prstGeom prst="rect">
                <a:avLst/>
              </a:prstGeom>
              <a:noFill/>
              <a:ln w="12700" algn="ctr">
                <a:noFill/>
                <a:miter lim="800000"/>
                <a:headEnd/>
                <a:tailEnd/>
              </a:ln>
            </p:spPr>
            <p:txBody>
              <a:bodyPr>
                <a:spAutoFit/>
              </a:bodyPr>
              <a:lstStyle/>
              <a:p>
                <a:pPr algn="ctr"/>
                <a:r>
                  <a:rPr lang="en-US" altLang="ko-KR" sz="1000"/>
                  <a:t>Demand </a:t>
                </a:r>
              </a:p>
              <a:p>
                <a:pPr algn="ctr"/>
                <a:r>
                  <a:rPr lang="en-US" altLang="ko-KR" sz="1000"/>
                  <a:t>Paging </a:t>
                </a:r>
              </a:p>
              <a:p>
                <a:pPr algn="ctr"/>
                <a:r>
                  <a:rPr lang="en-US" altLang="ko-KR" sz="1000"/>
                  <a:t>Manager</a:t>
                </a:r>
              </a:p>
            </p:txBody>
          </p:sp>
          <p:cxnSp>
            <p:nvCxnSpPr>
              <p:cNvPr id="23" name="AutoShape 37"/>
              <p:cNvCxnSpPr>
                <a:cxnSpLocks noChangeShapeType="1"/>
                <a:stCxn id="18" idx="2"/>
                <a:endCxn id="17" idx="0"/>
              </p:cNvCxnSpPr>
              <p:nvPr/>
            </p:nvCxnSpPr>
            <p:spPr bwMode="auto">
              <a:xfrm>
                <a:off x="4176" y="3408"/>
                <a:ext cx="48" cy="240"/>
              </a:xfrm>
              <a:prstGeom prst="straightConnector1">
                <a:avLst/>
              </a:prstGeom>
              <a:noFill/>
              <a:ln w="25400">
                <a:solidFill>
                  <a:schemeClr val="tx1"/>
                </a:solidFill>
                <a:round/>
                <a:headEnd/>
                <a:tailEnd type="triangle" w="lg" len="lg"/>
              </a:ln>
            </p:spPr>
          </p:cxnSp>
          <p:cxnSp>
            <p:nvCxnSpPr>
              <p:cNvPr id="24" name="AutoShape 38"/>
              <p:cNvCxnSpPr>
                <a:cxnSpLocks noChangeShapeType="1"/>
                <a:stCxn id="19" idx="2"/>
                <a:endCxn id="18" idx="0"/>
              </p:cNvCxnSpPr>
              <p:nvPr/>
            </p:nvCxnSpPr>
            <p:spPr bwMode="auto">
              <a:xfrm>
                <a:off x="4168" y="3024"/>
                <a:ext cx="8" cy="96"/>
              </a:xfrm>
              <a:prstGeom prst="straightConnector1">
                <a:avLst/>
              </a:prstGeom>
              <a:noFill/>
              <a:ln w="25400">
                <a:solidFill>
                  <a:schemeClr val="tx1"/>
                </a:solidFill>
                <a:round/>
                <a:headEnd/>
                <a:tailEnd type="triangle" w="lg" len="lg"/>
              </a:ln>
            </p:spPr>
          </p:cxnSp>
          <p:cxnSp>
            <p:nvCxnSpPr>
              <p:cNvPr id="25" name="AutoShape 39"/>
              <p:cNvCxnSpPr>
                <a:cxnSpLocks noChangeShapeType="1"/>
                <a:stCxn id="20" idx="2"/>
                <a:endCxn id="19" idx="0"/>
              </p:cNvCxnSpPr>
              <p:nvPr/>
            </p:nvCxnSpPr>
            <p:spPr bwMode="auto">
              <a:xfrm>
                <a:off x="3648" y="2640"/>
                <a:ext cx="520" cy="96"/>
              </a:xfrm>
              <a:prstGeom prst="straightConnector1">
                <a:avLst/>
              </a:prstGeom>
              <a:noFill/>
              <a:ln w="25400">
                <a:solidFill>
                  <a:schemeClr val="tx1"/>
                </a:solidFill>
                <a:round/>
                <a:headEnd/>
                <a:tailEnd type="triangle" w="lg" len="lg"/>
              </a:ln>
            </p:spPr>
          </p:cxnSp>
          <p:cxnSp>
            <p:nvCxnSpPr>
              <p:cNvPr id="26" name="AutoShape 40"/>
              <p:cNvCxnSpPr>
                <a:cxnSpLocks noChangeShapeType="1"/>
                <a:stCxn id="21" idx="2"/>
                <a:endCxn id="19" idx="0"/>
              </p:cNvCxnSpPr>
              <p:nvPr/>
            </p:nvCxnSpPr>
            <p:spPr bwMode="auto">
              <a:xfrm flipH="1">
                <a:off x="4168" y="2160"/>
                <a:ext cx="272" cy="576"/>
              </a:xfrm>
              <a:prstGeom prst="straightConnector1">
                <a:avLst/>
              </a:prstGeom>
              <a:noFill/>
              <a:ln w="25400">
                <a:solidFill>
                  <a:schemeClr val="tx1"/>
                </a:solidFill>
                <a:round/>
                <a:headEnd/>
                <a:tailEnd type="triangle" w="lg" len="lg"/>
              </a:ln>
            </p:spPr>
          </p:cxnSp>
          <p:cxnSp>
            <p:nvCxnSpPr>
              <p:cNvPr id="27" name="AutoShape 41"/>
              <p:cNvCxnSpPr>
                <a:cxnSpLocks noChangeShapeType="1"/>
                <a:stCxn id="31" idx="2"/>
                <a:endCxn id="20" idx="0"/>
              </p:cNvCxnSpPr>
              <p:nvPr/>
            </p:nvCxnSpPr>
            <p:spPr bwMode="auto">
              <a:xfrm>
                <a:off x="3504" y="2160"/>
                <a:ext cx="144" cy="192"/>
              </a:xfrm>
              <a:prstGeom prst="straightConnector1">
                <a:avLst/>
              </a:prstGeom>
              <a:noFill/>
              <a:ln w="25400">
                <a:solidFill>
                  <a:schemeClr val="tx1"/>
                </a:solidFill>
                <a:round/>
                <a:headEnd/>
                <a:tailEnd type="triangle" w="lg" len="lg"/>
              </a:ln>
            </p:spPr>
          </p:cxnSp>
          <p:sp>
            <p:nvSpPr>
              <p:cNvPr id="28" name="Rectangle 42"/>
              <p:cNvSpPr>
                <a:spLocks noChangeArrowheads="1"/>
              </p:cNvSpPr>
              <p:nvPr/>
            </p:nvSpPr>
            <p:spPr bwMode="auto">
              <a:xfrm>
                <a:off x="4944" y="2256"/>
                <a:ext cx="624" cy="1200"/>
              </a:xfrm>
              <a:prstGeom prst="rect">
                <a:avLst/>
              </a:prstGeom>
              <a:gradFill rotWithShape="1">
                <a:gsLst>
                  <a:gs pos="0">
                    <a:srgbClr val="00CC66"/>
                  </a:gs>
                  <a:gs pos="50000">
                    <a:srgbClr val="FFFFFF"/>
                  </a:gs>
                  <a:gs pos="100000">
                    <a:srgbClr val="00CC66"/>
                  </a:gs>
                </a:gsLst>
                <a:lin ang="5400000" scaled="1"/>
              </a:gradFill>
              <a:ln w="12700" algn="ctr">
                <a:solidFill>
                  <a:schemeClr val="tx1"/>
                </a:solidFill>
                <a:miter lim="800000"/>
                <a:headEnd/>
                <a:tailEnd/>
              </a:ln>
            </p:spPr>
            <p:txBody>
              <a:bodyPr wrap="none" anchor="ctr"/>
              <a:lstStyle/>
              <a:p>
                <a:pPr algn="ctr"/>
                <a:r>
                  <a:rPr lang="en-US" altLang="ko-KR" sz="1000" dirty="0"/>
                  <a:t>OS </a:t>
                </a:r>
              </a:p>
              <a:p>
                <a:pPr algn="ctr"/>
                <a:r>
                  <a:rPr lang="en-US" altLang="ko-KR" sz="1000" dirty="0"/>
                  <a:t>Adapt-</a:t>
                </a:r>
              </a:p>
              <a:p>
                <a:pPr algn="ctr"/>
                <a:r>
                  <a:rPr lang="en-US" altLang="ko-KR" sz="1000" dirty="0" err="1"/>
                  <a:t>ation</a:t>
                </a:r>
                <a:r>
                  <a:rPr lang="en-US" altLang="ko-KR" sz="1000" dirty="0"/>
                  <a:t> </a:t>
                </a:r>
              </a:p>
              <a:p>
                <a:pPr algn="ctr"/>
                <a:r>
                  <a:rPr lang="en-US" altLang="ko-KR" sz="1000" dirty="0"/>
                  <a:t>Module</a:t>
                </a:r>
              </a:p>
            </p:txBody>
          </p:sp>
          <p:sp>
            <p:nvSpPr>
              <p:cNvPr id="29" name="Text Box 43"/>
              <p:cNvSpPr txBox="1">
                <a:spLocks noChangeArrowheads="1"/>
              </p:cNvSpPr>
              <p:nvPr/>
            </p:nvSpPr>
            <p:spPr bwMode="auto">
              <a:xfrm>
                <a:off x="4849" y="1678"/>
                <a:ext cx="815" cy="639"/>
              </a:xfrm>
              <a:prstGeom prst="rect">
                <a:avLst/>
              </a:prstGeom>
              <a:noFill/>
              <a:ln w="12700" algn="ctr">
                <a:noFill/>
                <a:miter lim="800000"/>
                <a:headEnd/>
                <a:tailEnd/>
              </a:ln>
            </p:spPr>
            <p:txBody>
              <a:bodyPr>
                <a:spAutoFit/>
              </a:bodyPr>
              <a:lstStyle/>
              <a:p>
                <a:pPr algn="ctr"/>
                <a:r>
                  <a:rPr lang="en-US" altLang="ko-KR" sz="1000"/>
                  <a:t>Unified </a:t>
                </a:r>
              </a:p>
              <a:p>
                <a:pPr algn="ctr"/>
                <a:r>
                  <a:rPr lang="en-US" altLang="ko-KR" sz="1000"/>
                  <a:t>Storage </a:t>
                </a:r>
              </a:p>
              <a:p>
                <a:pPr algn="ctr"/>
                <a:r>
                  <a:rPr lang="en-US" altLang="ko-KR" sz="1000"/>
                  <a:t>Platform</a:t>
                </a:r>
              </a:p>
            </p:txBody>
          </p:sp>
          <p:sp>
            <p:nvSpPr>
              <p:cNvPr id="30" name="Text Box 44"/>
              <p:cNvSpPr txBox="1">
                <a:spLocks noChangeArrowheads="1"/>
              </p:cNvSpPr>
              <p:nvPr/>
            </p:nvSpPr>
            <p:spPr bwMode="auto">
              <a:xfrm>
                <a:off x="3985" y="2254"/>
                <a:ext cx="961" cy="584"/>
              </a:xfrm>
              <a:prstGeom prst="rect">
                <a:avLst/>
              </a:prstGeom>
              <a:noFill/>
              <a:ln w="12700" algn="ctr">
                <a:noFill/>
                <a:miter lim="800000"/>
                <a:headEnd/>
                <a:tailEnd/>
              </a:ln>
            </p:spPr>
            <p:txBody>
              <a:bodyPr>
                <a:spAutoFit/>
              </a:bodyPr>
              <a:lstStyle/>
              <a:p>
                <a:pPr algn="r"/>
                <a:r>
                  <a:rPr lang="en-US" altLang="ko-KR" sz="900"/>
                  <a:t>Flash </a:t>
                </a:r>
              </a:p>
              <a:p>
                <a:pPr algn="r"/>
                <a:r>
                  <a:rPr lang="en-US" altLang="ko-KR" sz="900"/>
                  <a:t>Translation Layer</a:t>
                </a:r>
              </a:p>
            </p:txBody>
          </p:sp>
          <p:sp>
            <p:nvSpPr>
              <p:cNvPr id="31" name="Rectangle 45"/>
              <p:cNvSpPr>
                <a:spLocks noChangeArrowheads="1"/>
              </p:cNvSpPr>
              <p:nvPr/>
            </p:nvSpPr>
            <p:spPr bwMode="auto">
              <a:xfrm>
                <a:off x="3121" y="1632"/>
                <a:ext cx="769" cy="527"/>
              </a:xfrm>
              <a:prstGeom prst="rect">
                <a:avLst/>
              </a:prstGeom>
              <a:gradFill rotWithShape="1">
                <a:gsLst>
                  <a:gs pos="0">
                    <a:schemeClr val="folHlink"/>
                  </a:gs>
                  <a:gs pos="50000">
                    <a:srgbClr val="FFFFFF"/>
                  </a:gs>
                  <a:gs pos="100000">
                    <a:schemeClr val="folHlink"/>
                  </a:gs>
                </a:gsLst>
                <a:lin ang="5400000" scaled="1"/>
              </a:gradFill>
              <a:ln w="12700" algn="ctr">
                <a:solidFill>
                  <a:schemeClr val="tx1"/>
                </a:solidFill>
                <a:miter lim="800000"/>
                <a:headEnd/>
                <a:tailEnd/>
              </a:ln>
              <a:effectLst/>
            </p:spPr>
            <p:txBody>
              <a:bodyPr wrap="none" anchor="ctr"/>
              <a:lstStyle/>
              <a:p>
                <a:pPr algn="ctr">
                  <a:defRPr/>
                </a:pPr>
                <a:r>
                  <a:rPr lang="en-US" altLang="ko-KR" sz="1000"/>
                  <a:t>File</a:t>
                </a:r>
              </a:p>
              <a:p>
                <a:pPr algn="ctr">
                  <a:defRPr/>
                </a:pPr>
                <a:r>
                  <a:rPr lang="en-US" altLang="ko-KR" sz="1000"/>
                  <a:t>System</a:t>
                </a:r>
              </a:p>
            </p:txBody>
          </p:sp>
        </p:grpSp>
        <p:sp>
          <p:nvSpPr>
            <p:cNvPr id="11" name="Oval 60"/>
            <p:cNvSpPr>
              <a:spLocks noChangeArrowheads="1"/>
            </p:cNvSpPr>
            <p:nvPr/>
          </p:nvSpPr>
          <p:spPr bwMode="auto">
            <a:xfrm>
              <a:off x="4638675" y="2492375"/>
              <a:ext cx="1944688" cy="1223963"/>
            </a:xfrm>
            <a:prstGeom prst="ellipse">
              <a:avLst/>
            </a:prstGeom>
            <a:noFill/>
            <a:ln w="40640" algn="ctr">
              <a:solidFill>
                <a:srgbClr val="FF0000"/>
              </a:solidFill>
              <a:round/>
              <a:headEnd/>
              <a:tailEnd/>
            </a:ln>
          </p:spPr>
          <p:txBody>
            <a:bodyPr anchor="ctr">
              <a:spAutoFit/>
            </a:bodyPr>
            <a:lstStyle/>
            <a:p>
              <a:endParaRPr lang="ko-KR" altLang="en-US"/>
            </a:p>
          </p:txBody>
        </p:sp>
        <p:sp>
          <p:nvSpPr>
            <p:cNvPr id="12" name="Line 61"/>
            <p:cNvSpPr>
              <a:spLocks noChangeShapeType="1"/>
            </p:cNvSpPr>
            <p:nvPr/>
          </p:nvSpPr>
          <p:spPr bwMode="auto">
            <a:xfrm flipV="1">
              <a:off x="3414713" y="2540000"/>
              <a:ext cx="1800225" cy="239713"/>
            </a:xfrm>
            <a:prstGeom prst="line">
              <a:avLst/>
            </a:prstGeom>
            <a:noFill/>
            <a:ln w="40640">
              <a:solidFill>
                <a:srgbClr val="FF0000"/>
              </a:solidFill>
              <a:round/>
              <a:headEnd/>
              <a:tailEnd/>
            </a:ln>
          </p:spPr>
          <p:txBody>
            <a:bodyPr>
              <a:spAutoFit/>
            </a:bodyPr>
            <a:lstStyle/>
            <a:p>
              <a:endParaRPr lang="ko-KR" altLang="en-US"/>
            </a:p>
          </p:txBody>
        </p:sp>
        <p:sp>
          <p:nvSpPr>
            <p:cNvPr id="13" name="Line 62"/>
            <p:cNvSpPr>
              <a:spLocks noChangeShapeType="1"/>
            </p:cNvSpPr>
            <p:nvPr/>
          </p:nvSpPr>
          <p:spPr bwMode="auto">
            <a:xfrm>
              <a:off x="3127375" y="3068638"/>
              <a:ext cx="2016125" cy="576262"/>
            </a:xfrm>
            <a:prstGeom prst="line">
              <a:avLst/>
            </a:prstGeom>
            <a:noFill/>
            <a:ln w="40640">
              <a:solidFill>
                <a:srgbClr val="FF0000"/>
              </a:solidFill>
              <a:round/>
              <a:headEnd/>
              <a:tailEnd/>
            </a:ln>
          </p:spPr>
          <p:txBody>
            <a:bodyPr>
              <a:spAutoFit/>
            </a:bodyPr>
            <a:lstStyle/>
            <a:p>
              <a:endParaRPr lang="ko-KR" altLang="en-US"/>
            </a:p>
          </p:txBody>
        </p:sp>
        <p:pic>
          <p:nvPicPr>
            <p:cNvPr id="14" name="Picture 27"/>
            <p:cNvPicPr>
              <a:picLocks noChangeAspect="1" noChangeArrowheads="1"/>
            </p:cNvPicPr>
            <p:nvPr/>
          </p:nvPicPr>
          <p:blipFill>
            <a:blip r:embed="rId5">
              <a:clrChange>
                <a:clrFrom>
                  <a:srgbClr val="FDFDFD"/>
                </a:clrFrom>
                <a:clrTo>
                  <a:srgbClr val="FDFDFD">
                    <a:alpha val="0"/>
                  </a:srgbClr>
                </a:clrTo>
              </a:clrChange>
            </a:blip>
            <a:srcRect/>
            <a:stretch>
              <a:fillRect/>
            </a:stretch>
          </p:blipFill>
          <p:spPr bwMode="auto">
            <a:xfrm>
              <a:off x="2838450" y="3068638"/>
              <a:ext cx="1223963" cy="1223962"/>
            </a:xfrm>
            <a:prstGeom prst="rect">
              <a:avLst/>
            </a:prstGeom>
            <a:noFill/>
            <a:ln w="9525">
              <a:noFill/>
              <a:miter lim="800000"/>
              <a:headEnd/>
              <a:tailEnd/>
            </a:ln>
          </p:spPr>
        </p:pic>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3"/>
          <p:cNvSpPr>
            <a:spLocks noGrp="1"/>
          </p:cNvSpPr>
          <p:nvPr>
            <p:ph type="sldNum" sz="quarter" idx="10"/>
          </p:nvPr>
        </p:nvSpPr>
        <p:spPr/>
        <p:txBody>
          <a:bodyPr/>
          <a:lstStyle/>
          <a:p>
            <a:fld id="{784D5F90-555A-4B7B-8040-C7E51213E090}" type="slidenum">
              <a:rPr lang="en-US" altLang="ko-KR"/>
              <a:pPr/>
              <a:t>20</a:t>
            </a:fld>
            <a:endParaRPr lang="en-US" altLang="ko-KR"/>
          </a:p>
        </p:txBody>
      </p:sp>
      <p:sp>
        <p:nvSpPr>
          <p:cNvPr id="29699" name="AutoShape 2"/>
          <p:cNvSpPr>
            <a:spLocks noGrp="1" noChangeArrowheads="1"/>
          </p:cNvSpPr>
          <p:nvPr>
            <p:ph type="title"/>
          </p:nvPr>
        </p:nvSpPr>
        <p:spPr/>
        <p:txBody>
          <a:bodyPr/>
          <a:lstStyle/>
          <a:p>
            <a:pPr eaLnBrk="1" hangingPunct="1"/>
            <a:r>
              <a:rPr lang="en-US" altLang="ko-KR"/>
              <a:t>Excerpts of the SMV Model</a:t>
            </a:r>
          </a:p>
        </p:txBody>
      </p:sp>
      <p:sp>
        <p:nvSpPr>
          <p:cNvPr id="29700" name="Rectangle 3"/>
          <p:cNvSpPr>
            <a:spLocks noGrp="1" noChangeArrowheads="1"/>
          </p:cNvSpPr>
          <p:nvPr>
            <p:ph type="body" idx="1"/>
          </p:nvPr>
        </p:nvSpPr>
        <p:spPr>
          <a:xfrm>
            <a:off x="76200" y="1179513"/>
            <a:ext cx="3962400" cy="5221287"/>
          </a:xfrm>
        </p:spPr>
        <p:txBody>
          <a:bodyPr/>
          <a:lstStyle/>
          <a:p>
            <a:pPr eaLnBrk="1" hangingPunct="1">
              <a:lnSpc>
                <a:spcPct val="90000"/>
              </a:lnSpc>
              <a:buFontTx/>
              <a:buNone/>
            </a:pPr>
            <a:r>
              <a:rPr lang="en-US" altLang="ko-KR" sz="1800"/>
              <a:t>MODULE main</a:t>
            </a:r>
          </a:p>
          <a:p>
            <a:pPr eaLnBrk="1" hangingPunct="1">
              <a:lnSpc>
                <a:spcPct val="90000"/>
              </a:lnSpc>
              <a:buFontTx/>
              <a:buNone/>
            </a:pPr>
            <a:endParaRPr lang="en-US" altLang="ko-KR" sz="1800"/>
          </a:p>
          <a:p>
            <a:pPr eaLnBrk="1" hangingPunct="1">
              <a:lnSpc>
                <a:spcPct val="90000"/>
              </a:lnSpc>
              <a:buFontTx/>
              <a:buNone/>
            </a:pPr>
            <a:r>
              <a:rPr lang="en-US" altLang="ko-KR" sz="1800"/>
              <a:t>-- Variable declaration</a:t>
            </a:r>
          </a:p>
          <a:p>
            <a:pPr eaLnBrk="1" hangingPunct="1">
              <a:lnSpc>
                <a:spcPct val="90000"/>
              </a:lnSpc>
              <a:buFontTx/>
              <a:buNone/>
            </a:pPr>
            <a:r>
              <a:rPr lang="en-US" altLang="ko-KR" sz="1800"/>
              <a:t>VAR</a:t>
            </a:r>
          </a:p>
          <a:p>
            <a:pPr eaLnBrk="1" hangingPunct="1">
              <a:lnSpc>
                <a:spcPct val="90000"/>
              </a:lnSpc>
              <a:buFontTx/>
              <a:buNone/>
            </a:pPr>
            <a:r>
              <a:rPr lang="en-US" altLang="ko-KR" sz="1800"/>
              <a:t>   SAM  	: array 0..4 of sam_type;</a:t>
            </a:r>
          </a:p>
          <a:p>
            <a:pPr eaLnBrk="1" hangingPunct="1">
              <a:lnSpc>
                <a:spcPct val="90000"/>
              </a:lnSpc>
              <a:buFontTx/>
              <a:buNone/>
            </a:pPr>
            <a:r>
              <a:rPr lang="en-US" altLang="ko-KR" sz="1800"/>
              <a:t>   PU  	: array 0..4 of PU_type;</a:t>
            </a:r>
          </a:p>
          <a:p>
            <a:pPr eaLnBrk="1" hangingPunct="1">
              <a:lnSpc>
                <a:spcPct val="90000"/>
              </a:lnSpc>
              <a:buFontTx/>
              <a:buNone/>
            </a:pPr>
            <a:r>
              <a:rPr lang="en-US" altLang="ko-KR" sz="1800"/>
              <a:t>   buf	: array 0..4 of 0..5;</a:t>
            </a:r>
          </a:p>
          <a:p>
            <a:pPr eaLnBrk="1" hangingPunct="1">
              <a:lnSpc>
                <a:spcPct val="90000"/>
              </a:lnSpc>
              <a:buFontTx/>
              <a:buNone/>
            </a:pPr>
            <a:r>
              <a:rPr lang="en-US" altLang="ko-KR" sz="1800"/>
              <a:t>   nScts	: 0..5;</a:t>
            </a:r>
          </a:p>
          <a:p>
            <a:pPr eaLnBrk="1" hangingPunct="1">
              <a:lnSpc>
                <a:spcPct val="90000"/>
              </a:lnSpc>
              <a:buFontTx/>
              <a:buNone/>
            </a:pPr>
            <a:endParaRPr lang="en-US" altLang="ko-KR" sz="1800"/>
          </a:p>
          <a:p>
            <a:pPr eaLnBrk="1" hangingPunct="1">
              <a:lnSpc>
                <a:spcPct val="90000"/>
              </a:lnSpc>
              <a:buFontTx/>
              <a:buNone/>
            </a:pPr>
            <a:r>
              <a:rPr lang="en-US" altLang="ko-KR" sz="1800"/>
              <a:t>-- SPEC </a:t>
            </a:r>
          </a:p>
          <a:p>
            <a:pPr eaLnBrk="1" hangingPunct="1">
              <a:lnSpc>
                <a:spcPct val="90000"/>
              </a:lnSpc>
              <a:buFontTx/>
              <a:buNone/>
            </a:pPr>
            <a:r>
              <a:rPr lang="en-US" altLang="ko-KR" sz="1800">
                <a:solidFill>
                  <a:srgbClr val="FF3300"/>
                </a:solidFill>
              </a:rPr>
              <a:t>INVARSPEC</a:t>
            </a:r>
            <a:r>
              <a:rPr lang="en-US" altLang="ko-KR" sz="1800"/>
              <a:t> (after_first_do -&gt; </a:t>
            </a:r>
          </a:p>
          <a:p>
            <a:pPr eaLnBrk="1" hangingPunct="1">
              <a:lnSpc>
                <a:spcPct val="90000"/>
              </a:lnSpc>
              <a:buFontTx/>
              <a:buNone/>
            </a:pPr>
            <a:r>
              <a:rPr lang="en-US" altLang="ko-KR" sz="1800"/>
              <a:t>PU[0].sect[0]=1 &amp; </a:t>
            </a:r>
          </a:p>
          <a:p>
            <a:pPr eaLnBrk="1" hangingPunct="1">
              <a:lnSpc>
                <a:spcPct val="90000"/>
              </a:lnSpc>
              <a:buFontTx/>
              <a:buNone/>
            </a:pPr>
            <a:r>
              <a:rPr lang="en-US" altLang="ko-KR" sz="1800"/>
              <a:t>PU[0].sect[1]=2 &amp; </a:t>
            </a:r>
          </a:p>
          <a:p>
            <a:pPr eaLnBrk="1" hangingPunct="1">
              <a:lnSpc>
                <a:spcPct val="90000"/>
              </a:lnSpc>
              <a:buFontTx/>
              <a:buNone/>
            </a:pPr>
            <a:r>
              <a:rPr lang="en-US" altLang="ko-KR" sz="1800"/>
              <a:t>PU[0].sect[2]=3 &amp; </a:t>
            </a:r>
          </a:p>
          <a:p>
            <a:pPr eaLnBrk="1" hangingPunct="1">
              <a:lnSpc>
                <a:spcPct val="90000"/>
              </a:lnSpc>
              <a:buFontTx/>
              <a:buNone/>
            </a:pPr>
            <a:r>
              <a:rPr lang="en-US" altLang="ko-KR" sz="1800"/>
              <a:t>PU[0].sect[3]=4 &amp; </a:t>
            </a:r>
          </a:p>
          <a:p>
            <a:pPr eaLnBrk="1" hangingPunct="1">
              <a:lnSpc>
                <a:spcPct val="90000"/>
              </a:lnSpc>
              <a:buFontTx/>
              <a:buNone/>
            </a:pPr>
            <a:r>
              <a:rPr lang="en-US" altLang="ko-KR" sz="1800"/>
              <a:t>PU[3].sect[0]=5)</a:t>
            </a:r>
          </a:p>
        </p:txBody>
      </p:sp>
      <p:sp>
        <p:nvSpPr>
          <p:cNvPr id="29701" name="Rectangle 4"/>
          <p:cNvSpPr>
            <a:spLocks noChangeArrowheads="1"/>
          </p:cNvSpPr>
          <p:nvPr/>
        </p:nvSpPr>
        <p:spPr bwMode="auto">
          <a:xfrm>
            <a:off x="4191000" y="1103313"/>
            <a:ext cx="4876800" cy="5221287"/>
          </a:xfrm>
          <a:prstGeom prst="rect">
            <a:avLst/>
          </a:prstGeom>
          <a:noFill/>
          <a:ln w="9525">
            <a:noFill/>
            <a:miter lim="800000"/>
            <a:headEnd/>
            <a:tailEnd/>
          </a:ln>
        </p:spPr>
        <p:txBody>
          <a:bodyPr lIns="0" rIns="0"/>
          <a:lstStyle/>
          <a:p>
            <a:pPr marL="342900" indent="-342900">
              <a:spcBef>
                <a:spcPct val="20000"/>
              </a:spcBef>
            </a:pPr>
            <a:r>
              <a:rPr lang="en-US" altLang="ko-KR" sz="1600">
                <a:solidFill>
                  <a:srgbClr val="FF3300"/>
                </a:solidFill>
                <a:ea typeface="HY중고딕" pitchFamily="18" charset="-127"/>
              </a:rPr>
              <a:t>init(</a:t>
            </a:r>
            <a:r>
              <a:rPr lang="en-US" altLang="ko-KR" sz="1600">
                <a:solidFill>
                  <a:srgbClr val="00CC00"/>
                </a:solidFill>
                <a:ea typeface="HY중고딕" pitchFamily="18" charset="-127"/>
              </a:rPr>
              <a:t>buf[0]</a:t>
            </a:r>
            <a:r>
              <a:rPr lang="en-US" altLang="ko-KR" sz="1600">
                <a:solidFill>
                  <a:srgbClr val="FF3300"/>
                </a:solidFill>
                <a:ea typeface="HY중고딕" pitchFamily="18" charset="-127"/>
              </a:rPr>
              <a:t>):=0;</a:t>
            </a:r>
          </a:p>
          <a:p>
            <a:pPr marL="342900" indent="-342900">
              <a:spcBef>
                <a:spcPct val="20000"/>
              </a:spcBef>
            </a:pPr>
            <a:r>
              <a:rPr lang="en-US" altLang="ko-KR" sz="1600">
                <a:solidFill>
                  <a:schemeClr val="accent2"/>
                </a:solidFill>
                <a:ea typeface="HY중고딕" pitchFamily="18" charset="-127"/>
              </a:rPr>
              <a:t>--  if( pBuf==0 &amp;&amp; 0 &lt; nScts ) </a:t>
            </a:r>
          </a:p>
          <a:p>
            <a:pPr marL="342900" indent="-342900">
              <a:spcBef>
                <a:spcPct val="20000"/>
              </a:spcBef>
            </a:pPr>
            <a:r>
              <a:rPr lang="en-US" altLang="ko-KR" sz="1600">
                <a:solidFill>
                  <a:schemeClr val="accent2"/>
                </a:solidFill>
                <a:ea typeface="HY중고딕" pitchFamily="18" charset="-127"/>
              </a:rPr>
              <a:t>--       buf[0]= PU[PU_id].sect[nFirstOffset]</a:t>
            </a:r>
          </a:p>
          <a:p>
            <a:pPr marL="342900" indent="-342900">
              <a:spcBef>
                <a:spcPct val="20000"/>
              </a:spcBef>
            </a:pPr>
            <a:r>
              <a:rPr lang="en-US" altLang="ko-KR" sz="1600">
                <a:solidFill>
                  <a:srgbClr val="FF3300"/>
                </a:solidFill>
                <a:ea typeface="HY중고딕" pitchFamily="18" charset="-127"/>
              </a:rPr>
              <a:t>next(</a:t>
            </a:r>
            <a:r>
              <a:rPr lang="en-US" altLang="ko-KR" sz="1600">
                <a:solidFill>
                  <a:srgbClr val="00CC00"/>
                </a:solidFill>
                <a:ea typeface="HY중고딕" pitchFamily="18" charset="-127"/>
              </a:rPr>
              <a:t>buf[0]</a:t>
            </a:r>
            <a:r>
              <a:rPr lang="en-US" altLang="ko-KR" sz="1600">
                <a:solidFill>
                  <a:srgbClr val="FF3300"/>
                </a:solidFill>
                <a:ea typeface="HY중고딕" pitchFamily="18" charset="-127"/>
              </a:rPr>
              <a:t>):</a:t>
            </a:r>
          </a:p>
          <a:p>
            <a:pPr marL="342900" indent="-342900">
              <a:spcBef>
                <a:spcPct val="20000"/>
              </a:spcBef>
            </a:pPr>
            <a:r>
              <a:rPr lang="en-US" altLang="ko-KR" sz="1600">
                <a:solidFill>
                  <a:schemeClr val="accent2"/>
                </a:solidFill>
                <a:ea typeface="HY중고딕" pitchFamily="18" charset="-127"/>
              </a:rPr>
              <a:t>  case after_fourth_do : </a:t>
            </a:r>
          </a:p>
          <a:p>
            <a:pPr marL="342900" indent="-342900">
              <a:spcBef>
                <a:spcPct val="20000"/>
              </a:spcBef>
            </a:pPr>
            <a:r>
              <a:rPr lang="en-US" altLang="ko-KR" sz="1600">
                <a:solidFill>
                  <a:schemeClr val="accent2"/>
                </a:solidFill>
                <a:ea typeface="HY중고딕" pitchFamily="18" charset="-127"/>
              </a:rPr>
              <a:t>       case pBuf = 0 &amp; 0 &lt; nScts:  -- i=0 </a:t>
            </a:r>
          </a:p>
          <a:p>
            <a:pPr marL="342900" indent="-342900">
              <a:spcBef>
                <a:spcPct val="20000"/>
              </a:spcBef>
            </a:pPr>
            <a:r>
              <a:rPr lang="en-US" altLang="ko-KR" sz="1600">
                <a:solidFill>
                  <a:schemeClr val="accent2"/>
                </a:solidFill>
                <a:ea typeface="HY중고딕" pitchFamily="18" charset="-127"/>
              </a:rPr>
              <a:t>	 case 	</a:t>
            </a:r>
          </a:p>
          <a:p>
            <a:pPr marL="342900" indent="-342900">
              <a:spcBef>
                <a:spcPct val="20000"/>
              </a:spcBef>
            </a:pPr>
            <a:r>
              <a:rPr lang="en-US" altLang="ko-KR" sz="1600">
                <a:solidFill>
                  <a:schemeClr val="accent2"/>
                </a:solidFill>
                <a:ea typeface="HY중고딕" pitchFamily="18" charset="-127"/>
              </a:rPr>
              <a:t>	     PU_id=0 &amp; nFirstOffset=0: PU[0].sect[0];</a:t>
            </a:r>
          </a:p>
          <a:p>
            <a:pPr marL="342900" indent="-342900">
              <a:spcBef>
                <a:spcPct val="20000"/>
              </a:spcBef>
            </a:pPr>
            <a:r>
              <a:rPr lang="en-US" altLang="ko-KR" sz="1600">
                <a:solidFill>
                  <a:schemeClr val="accent2"/>
                </a:solidFill>
                <a:ea typeface="HY중고딕" pitchFamily="18" charset="-127"/>
              </a:rPr>
              <a:t>	     PU_id=0 &amp; nFirstOffset=1: PU[0].sect[1];</a:t>
            </a:r>
          </a:p>
          <a:p>
            <a:pPr marL="342900" indent="-342900">
              <a:spcBef>
                <a:spcPct val="20000"/>
              </a:spcBef>
            </a:pPr>
            <a:r>
              <a:rPr lang="en-US" altLang="ko-KR" sz="1600">
                <a:solidFill>
                  <a:schemeClr val="accent2"/>
                </a:solidFill>
                <a:ea typeface="HY중고딕" pitchFamily="18" charset="-127"/>
              </a:rPr>
              <a:t>	     PU_id=0 &amp; nFirstOffset=2: PU[0].sect[2];</a:t>
            </a:r>
          </a:p>
          <a:p>
            <a:pPr marL="342900" indent="-342900">
              <a:spcBef>
                <a:spcPct val="20000"/>
              </a:spcBef>
            </a:pPr>
            <a:r>
              <a:rPr lang="en-US" altLang="ko-KR" sz="1600">
                <a:solidFill>
                  <a:schemeClr val="accent2"/>
                </a:solidFill>
                <a:ea typeface="HY중고딕" pitchFamily="18" charset="-127"/>
              </a:rPr>
              <a:t>	     PU_id=0 &amp; nFirstOffset=3: PU[0].sect[3];</a:t>
            </a:r>
          </a:p>
          <a:p>
            <a:pPr marL="342900" indent="-342900">
              <a:spcBef>
                <a:spcPct val="20000"/>
              </a:spcBef>
            </a:pPr>
            <a:r>
              <a:rPr lang="en-US" altLang="ko-KR" sz="1600">
                <a:solidFill>
                  <a:schemeClr val="accent2"/>
                </a:solidFill>
                <a:ea typeface="HY중고딕" pitchFamily="18" charset="-127"/>
              </a:rPr>
              <a:t>	     …</a:t>
            </a:r>
          </a:p>
          <a:p>
            <a:pPr marL="342900" indent="-342900">
              <a:spcBef>
                <a:spcPct val="20000"/>
              </a:spcBef>
            </a:pPr>
            <a:r>
              <a:rPr lang="en-US" altLang="ko-KR" sz="1600">
                <a:solidFill>
                  <a:schemeClr val="accent2"/>
                </a:solidFill>
                <a:ea typeface="HY중고딕" pitchFamily="18" charset="-127"/>
              </a:rPr>
              <a:t>	     PU_id=4 &amp; nFirstOffset=3 : PU[4].sect[3];</a:t>
            </a:r>
          </a:p>
          <a:p>
            <a:pPr marL="342900" indent="-342900">
              <a:spcBef>
                <a:spcPct val="20000"/>
              </a:spcBef>
            </a:pPr>
            <a:r>
              <a:rPr lang="en-US" altLang="ko-KR" sz="1600">
                <a:solidFill>
                  <a:schemeClr val="accent2"/>
                </a:solidFill>
                <a:ea typeface="HY중고딕" pitchFamily="18" charset="-127"/>
              </a:rPr>
              <a:t>	 esac;</a:t>
            </a:r>
          </a:p>
          <a:p>
            <a:pPr marL="342900" indent="-342900">
              <a:spcBef>
                <a:spcPct val="20000"/>
              </a:spcBef>
            </a:pPr>
            <a:r>
              <a:rPr lang="en-US" altLang="ko-KR" sz="1600">
                <a:solidFill>
                  <a:schemeClr val="accent2"/>
                </a:solidFill>
                <a:ea typeface="HY중고딕" pitchFamily="18" charset="-127"/>
              </a:rPr>
              <a:t>   esac;</a:t>
            </a:r>
          </a:p>
          <a:p>
            <a:pPr marL="342900" indent="-342900">
              <a:spcBef>
                <a:spcPct val="20000"/>
              </a:spcBef>
            </a:pPr>
            <a:endParaRPr lang="en-US" altLang="ko-KR" sz="1600">
              <a:solidFill>
                <a:schemeClr val="accent2"/>
              </a:solidFill>
              <a:ea typeface="HY중고딕" pitchFamily="18" charset="-127"/>
            </a:endParaRPr>
          </a:p>
          <a:p>
            <a:pPr marL="342900" indent="-342900">
              <a:spcBef>
                <a:spcPct val="20000"/>
              </a:spcBef>
            </a:pPr>
            <a:r>
              <a:rPr lang="en-US" altLang="ko-KR" sz="1600">
                <a:solidFill>
                  <a:schemeClr val="accent2"/>
                </a:solidFill>
                <a:ea typeface="HY중고딕" pitchFamily="18" charset="-127"/>
              </a:rPr>
              <a:t>init(</a:t>
            </a:r>
            <a:r>
              <a:rPr lang="en-US" altLang="ko-KR" sz="1600">
                <a:solidFill>
                  <a:srgbClr val="00CC00"/>
                </a:solidFill>
                <a:ea typeface="HY중고딕" pitchFamily="18" charset="-127"/>
              </a:rPr>
              <a:t>buf[1]</a:t>
            </a:r>
            <a:r>
              <a:rPr lang="en-US" altLang="ko-KR" sz="1600">
                <a:solidFill>
                  <a:schemeClr val="accent2"/>
                </a:solidFill>
                <a:ea typeface="HY중고딕" pitchFamily="18" charset="-127"/>
              </a:rPr>
              <a:t>):=0;</a:t>
            </a:r>
          </a:p>
          <a:p>
            <a:pPr marL="342900" indent="-342900">
              <a:spcBef>
                <a:spcPct val="20000"/>
              </a:spcBef>
            </a:pPr>
            <a:r>
              <a:rPr lang="en-US" altLang="ko-KR" sz="1600">
                <a:solidFill>
                  <a:schemeClr val="accent2"/>
                </a:solidFill>
                <a:ea typeface="HY중고딕" pitchFamily="18" charset="-127"/>
              </a:rPr>
              <a:t>next(</a:t>
            </a:r>
            <a:r>
              <a:rPr lang="en-US" altLang="ko-KR" sz="1600">
                <a:solidFill>
                  <a:srgbClr val="00CC00"/>
                </a:solidFill>
                <a:ea typeface="HY중고딕" pitchFamily="18" charset="-127"/>
              </a:rPr>
              <a:t>buf[1]</a:t>
            </a:r>
            <a:r>
              <a:rPr lang="en-US" altLang="ko-KR" sz="1600">
                <a:solidFill>
                  <a:schemeClr val="accent2"/>
                </a:solidFill>
                <a:ea typeface="HY중고딕" pitchFamily="18" charset="-127"/>
              </a:rPr>
              <a:t>):= …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제목 1"/>
          <p:cNvSpPr>
            <a:spLocks noGrp="1"/>
          </p:cNvSpPr>
          <p:nvPr>
            <p:ph type="title"/>
          </p:nvPr>
        </p:nvSpPr>
        <p:spPr>
          <a:xfrm>
            <a:off x="0" y="76200"/>
            <a:ext cx="9144000" cy="942975"/>
          </a:xfrm>
        </p:spPr>
        <p:txBody>
          <a:bodyPr/>
          <a:lstStyle/>
          <a:p>
            <a:r>
              <a:rPr lang="en-US" altLang="ko-KR"/>
              <a:t>Verification Performance of NuSMV</a:t>
            </a:r>
            <a:endParaRPr lang="ko-KR" altLang="en-US"/>
          </a:p>
        </p:txBody>
      </p:sp>
      <p:sp>
        <p:nvSpPr>
          <p:cNvPr id="17411" name="내용 개체 틀 2"/>
          <p:cNvSpPr>
            <a:spLocks noGrp="1"/>
          </p:cNvSpPr>
          <p:nvPr>
            <p:ph idx="1"/>
          </p:nvPr>
        </p:nvSpPr>
        <p:spPr>
          <a:xfrm>
            <a:off x="304800" y="4191000"/>
            <a:ext cx="8610600" cy="1828800"/>
          </a:xfrm>
        </p:spPr>
        <p:txBody>
          <a:bodyPr>
            <a:normAutofit fontScale="92500" lnSpcReduction="10000"/>
          </a:bodyPr>
          <a:lstStyle/>
          <a:p>
            <a:r>
              <a:rPr lang="en-US" altLang="ko-KR" sz="2000"/>
              <a:t>Verification was performed on the machine equipped with Xeon5160 (3Ghz, 32Gbyte Memory), 64 bit Fedora Linux 7, NuSMV 2.4.3</a:t>
            </a:r>
          </a:p>
          <a:p>
            <a:r>
              <a:rPr lang="en-US" altLang="ko-KR" sz="2000"/>
              <a:t>The requirement property was proved correct for all the experiments (i.e., MSR is correct in this small model)</a:t>
            </a:r>
          </a:p>
          <a:p>
            <a:pPr marL="742950" lvl="2" indent="-342900"/>
            <a:r>
              <a:rPr lang="en-US" altLang="ko-KR" sz="2000"/>
              <a:t>For </a:t>
            </a:r>
            <a:r>
              <a:rPr lang="en-US" altLang="ko-KR" sz="2000">
                <a:solidFill>
                  <a:srgbClr val="FF0000"/>
                </a:solidFill>
              </a:rPr>
              <a:t>7 sectors long data </a:t>
            </a:r>
            <a:r>
              <a:rPr lang="en-US" altLang="ko-KR" sz="2000"/>
              <a:t>that are distributed over </a:t>
            </a:r>
            <a:r>
              <a:rPr lang="en-US" altLang="ko-KR" sz="2000">
                <a:solidFill>
                  <a:srgbClr val="FF0000"/>
                </a:solidFill>
              </a:rPr>
              <a:t>7 PUs </a:t>
            </a:r>
            <a:r>
              <a:rPr lang="en-US" altLang="ko-KR" sz="2000"/>
              <a:t>consumes more than </a:t>
            </a:r>
            <a:r>
              <a:rPr lang="en-US" altLang="ko-KR" sz="2000">
                <a:solidFill>
                  <a:srgbClr val="FF0000"/>
                </a:solidFill>
              </a:rPr>
              <a:t>11 hours </a:t>
            </a:r>
            <a:r>
              <a:rPr lang="en-US" altLang="ko-KR" sz="2000"/>
              <a:t>while consuming only </a:t>
            </a:r>
            <a:r>
              <a:rPr lang="en-US" altLang="ko-KR" sz="2000">
                <a:solidFill>
                  <a:srgbClr val="FF0000"/>
                </a:solidFill>
              </a:rPr>
              <a:t>550 mb </a:t>
            </a:r>
            <a:r>
              <a:rPr lang="en-US" altLang="ko-KR" sz="2000"/>
              <a:t>memory </a:t>
            </a:r>
          </a:p>
          <a:p>
            <a:endParaRPr lang="en-US" altLang="ko-KR" sz="2000"/>
          </a:p>
        </p:txBody>
      </p:sp>
      <p:sp>
        <p:nvSpPr>
          <p:cNvPr id="4" name="슬라이드 번호 개체 틀 3"/>
          <p:cNvSpPr>
            <a:spLocks noGrp="1"/>
          </p:cNvSpPr>
          <p:nvPr>
            <p:ph type="sldNum" sz="quarter" idx="10"/>
          </p:nvPr>
        </p:nvSpPr>
        <p:spPr/>
        <p:txBody>
          <a:bodyPr/>
          <a:lstStyle/>
          <a:p>
            <a:fld id="{7D5404B8-E6FC-4ED5-A820-83323640325A}" type="slidenum">
              <a:rPr lang="en-US" altLang="ko-KR"/>
              <a:pPr/>
              <a:t>21</a:t>
            </a:fld>
            <a:endParaRPr lang="en-US" altLang="ko-KR"/>
          </a:p>
        </p:txBody>
      </p:sp>
      <p:pic>
        <p:nvPicPr>
          <p:cNvPr id="17413" name="Picture 2" descr="D:\papers\8\spin08\nusmv_exp.emf"/>
          <p:cNvPicPr>
            <a:picLocks noChangeAspect="1" noChangeArrowheads="1"/>
          </p:cNvPicPr>
          <p:nvPr/>
        </p:nvPicPr>
        <p:blipFill>
          <a:blip r:embed="rId2"/>
          <a:srcRect/>
          <a:stretch>
            <a:fillRect/>
          </a:stretch>
        </p:blipFill>
        <p:spPr bwMode="auto">
          <a:xfrm>
            <a:off x="381000" y="1196975"/>
            <a:ext cx="8534400" cy="299402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3"/>
          <p:cNvSpPr>
            <a:spLocks noGrp="1"/>
          </p:cNvSpPr>
          <p:nvPr>
            <p:ph type="sldNum" sz="quarter" idx="10"/>
          </p:nvPr>
        </p:nvSpPr>
        <p:spPr/>
        <p:txBody>
          <a:bodyPr/>
          <a:lstStyle/>
          <a:p>
            <a:fld id="{A7C7C919-B043-4023-8170-48A94EA62DF9}" type="slidenum">
              <a:rPr lang="en-US" altLang="ko-KR"/>
              <a:pPr/>
              <a:t>22</a:t>
            </a:fld>
            <a:endParaRPr lang="en-US" altLang="ko-KR"/>
          </a:p>
        </p:txBody>
      </p:sp>
      <p:sp>
        <p:nvSpPr>
          <p:cNvPr id="30723" name="AutoShape 2"/>
          <p:cNvSpPr>
            <a:spLocks noGrp="1" noChangeArrowheads="1"/>
          </p:cNvSpPr>
          <p:nvPr>
            <p:ph type="title"/>
          </p:nvPr>
        </p:nvSpPr>
        <p:spPr/>
        <p:txBody>
          <a:bodyPr/>
          <a:lstStyle/>
          <a:p>
            <a:pPr eaLnBrk="1" hangingPunct="1"/>
            <a:r>
              <a:rPr lang="en-US" altLang="ko-KR"/>
              <a:t>Excerpts of the Spin Model</a:t>
            </a:r>
          </a:p>
        </p:txBody>
      </p:sp>
      <p:sp>
        <p:nvSpPr>
          <p:cNvPr id="30724" name="Rectangle 3"/>
          <p:cNvSpPr>
            <a:spLocks noGrp="1" noChangeArrowheads="1"/>
          </p:cNvSpPr>
          <p:nvPr>
            <p:ph type="body" idx="1"/>
          </p:nvPr>
        </p:nvSpPr>
        <p:spPr>
          <a:xfrm>
            <a:off x="0" y="1255713"/>
            <a:ext cx="4419600" cy="5221287"/>
          </a:xfrm>
          <a:solidFill>
            <a:schemeClr val="bg1"/>
          </a:solidFill>
        </p:spPr>
        <p:txBody>
          <a:bodyPr/>
          <a:lstStyle/>
          <a:p>
            <a:pPr eaLnBrk="1" hangingPunct="1">
              <a:lnSpc>
                <a:spcPct val="80000"/>
              </a:lnSpc>
              <a:buFontTx/>
              <a:buNone/>
            </a:pPr>
            <a:r>
              <a:rPr lang="en-US" altLang="ko-KR" sz="1400"/>
              <a:t>active proctype SM_ReadSectors() {</a:t>
            </a:r>
          </a:p>
          <a:p>
            <a:pPr eaLnBrk="1" hangingPunct="1">
              <a:lnSpc>
                <a:spcPct val="80000"/>
              </a:lnSpc>
              <a:buFontTx/>
              <a:buNone/>
            </a:pPr>
            <a:endParaRPr lang="en-US" altLang="ko-KR" sz="1400"/>
          </a:p>
          <a:p>
            <a:pPr eaLnBrk="1" hangingPunct="1">
              <a:lnSpc>
                <a:spcPct val="80000"/>
              </a:lnSpc>
              <a:buFontTx/>
              <a:buNone/>
            </a:pPr>
            <a:r>
              <a:rPr lang="en-US" altLang="ko-KR" sz="1400"/>
              <a:t>    byte buf[NUM_LS_USED];</a:t>
            </a:r>
          </a:p>
          <a:p>
            <a:pPr eaLnBrk="1" hangingPunct="1">
              <a:lnSpc>
                <a:spcPct val="80000"/>
              </a:lnSpc>
              <a:buFontTx/>
              <a:buNone/>
            </a:pPr>
            <a:r>
              <a:rPr lang="en-US" altLang="ko-KR" sz="1400"/>
              <a:t>    byte nScts;  </a:t>
            </a:r>
          </a:p>
          <a:p>
            <a:pPr eaLnBrk="1" hangingPunct="1">
              <a:lnSpc>
                <a:spcPct val="80000"/>
              </a:lnSpc>
              <a:buFontTx/>
              <a:buNone/>
            </a:pPr>
            <a:r>
              <a:rPr lang="en-US" altLang="ko-KR" sz="1400"/>
              <a:t>    byte nFirstOffset;</a:t>
            </a:r>
          </a:p>
          <a:p>
            <a:pPr eaLnBrk="1" hangingPunct="1">
              <a:lnSpc>
                <a:spcPct val="80000"/>
              </a:lnSpc>
              <a:buFontTx/>
              <a:buNone/>
            </a:pPr>
            <a:r>
              <a:rPr lang="en-US" altLang="ko-KR" sz="1400"/>
              <a:t>    byte nNumOfScts=NUM_LS_USED;</a:t>
            </a:r>
          </a:p>
          <a:p>
            <a:pPr eaLnBrk="1" hangingPunct="1">
              <a:lnSpc>
                <a:spcPct val="80000"/>
              </a:lnSpc>
              <a:buFontTx/>
              <a:buNone/>
            </a:pPr>
            <a:r>
              <a:rPr lang="en-US" altLang="ko-KR" sz="1400"/>
              <a:t>    byte nReadScts=nNumOfScts; </a:t>
            </a:r>
          </a:p>
          <a:p>
            <a:pPr eaLnBrk="1" hangingPunct="1">
              <a:lnSpc>
                <a:spcPct val="80000"/>
              </a:lnSpc>
              <a:buFontTx/>
              <a:buNone/>
            </a:pPr>
            <a:r>
              <a:rPr lang="en-US" altLang="ko-KR" sz="1400"/>
              <a:t>    byte nSamIdx;</a:t>
            </a:r>
          </a:p>
          <a:p>
            <a:pPr eaLnBrk="1" hangingPunct="1">
              <a:lnSpc>
                <a:spcPct val="80000"/>
              </a:lnSpc>
              <a:buFontTx/>
              <a:buNone/>
            </a:pPr>
            <a:r>
              <a:rPr lang="en-US" altLang="ko-KR" sz="2800"/>
              <a:t>  </a:t>
            </a:r>
            <a:r>
              <a:rPr lang="en-US" altLang="ko-KR" sz="1400">
                <a:solidFill>
                  <a:srgbClr val="FF3300"/>
                </a:solidFill>
              </a:rPr>
              <a:t>do</a:t>
            </a:r>
            <a:r>
              <a:rPr lang="en-US" altLang="ko-KR" sz="1400"/>
              <a:t>  </a:t>
            </a:r>
            <a:r>
              <a:rPr lang="en-US" altLang="ko-KR" sz="1400">
                <a:solidFill>
                  <a:srgbClr val="FF3300"/>
                </a:solidFill>
              </a:rPr>
              <a:t>/* 1047: while (nNumOfScts &gt;0) { */</a:t>
            </a:r>
          </a:p>
          <a:p>
            <a:pPr eaLnBrk="1" hangingPunct="1">
              <a:lnSpc>
                <a:spcPct val="80000"/>
              </a:lnSpc>
              <a:buFontTx/>
              <a:buNone/>
            </a:pPr>
            <a:r>
              <a:rPr lang="en-US" altLang="ko-KR" sz="1400"/>
              <a:t>    ::  nNumOfScts &gt; 0 -&gt; </a:t>
            </a:r>
          </a:p>
          <a:p>
            <a:pPr eaLnBrk="1" hangingPunct="1">
              <a:lnSpc>
                <a:spcPct val="80000"/>
              </a:lnSpc>
              <a:buFontTx/>
              <a:buNone/>
            </a:pPr>
            <a:r>
              <a:rPr lang="en-US" altLang="ko-KR" sz="1400"/>
              <a:t>        PU_id = lui[nLun];  </a:t>
            </a:r>
          </a:p>
          <a:p>
            <a:pPr eaLnBrk="1" hangingPunct="1">
              <a:lnSpc>
                <a:spcPct val="80000"/>
              </a:lnSpc>
              <a:buFontTx/>
              <a:buNone/>
            </a:pPr>
            <a:r>
              <a:rPr lang="en-US" altLang="ko-KR" sz="1400"/>
              <a:t>        if	/* nReadScts = ... */</a:t>
            </a:r>
          </a:p>
          <a:p>
            <a:pPr eaLnBrk="1" hangingPunct="1">
              <a:lnSpc>
                <a:spcPct val="80000"/>
              </a:lnSpc>
              <a:buFontTx/>
              <a:buNone/>
            </a:pPr>
            <a:r>
              <a:rPr lang="en-US" altLang="ko-KR" sz="1400"/>
              <a:t>        :: (SECT_PER_U-nSamIdx)&gt; nNumOfScts -&gt; </a:t>
            </a:r>
          </a:p>
          <a:p>
            <a:pPr eaLnBrk="1" hangingPunct="1">
              <a:lnSpc>
                <a:spcPct val="80000"/>
              </a:lnSpc>
              <a:buFontTx/>
              <a:buNone/>
            </a:pPr>
            <a:r>
              <a:rPr lang="en-US" altLang="ko-KR" sz="1400"/>
              <a:t>	     nReadScts = nNumOfScts;</a:t>
            </a:r>
          </a:p>
          <a:p>
            <a:pPr eaLnBrk="1" hangingPunct="1">
              <a:lnSpc>
                <a:spcPct val="80000"/>
              </a:lnSpc>
              <a:buFontTx/>
              <a:buNone/>
            </a:pPr>
            <a:r>
              <a:rPr lang="en-US" altLang="ko-KR" sz="1400"/>
              <a:t>      	 :: else-&gt;nReadScts =SECT_PER_U- nSamIdx;</a:t>
            </a:r>
          </a:p>
          <a:p>
            <a:pPr eaLnBrk="1" hangingPunct="1">
              <a:lnSpc>
                <a:spcPct val="80000"/>
              </a:lnSpc>
              <a:buFontTx/>
              <a:buNone/>
            </a:pPr>
            <a:r>
              <a:rPr lang="en-US" altLang="ko-KR" sz="1400"/>
              <a:t>    	 fi;</a:t>
            </a:r>
          </a:p>
          <a:p>
            <a:pPr eaLnBrk="1" hangingPunct="1">
              <a:lnSpc>
                <a:spcPct val="80000"/>
              </a:lnSpc>
              <a:buFontTx/>
              <a:buNone/>
            </a:pPr>
            <a:r>
              <a:rPr lang="en-US" altLang="ko-KR" sz="1400"/>
              <a:t>    	 nNumOfScts = nNumOfScts - nReadScts;</a:t>
            </a:r>
          </a:p>
          <a:p>
            <a:pPr eaLnBrk="1" hangingPunct="1">
              <a:lnSpc>
                <a:spcPct val="80000"/>
              </a:lnSpc>
              <a:buFontTx/>
              <a:buNone/>
            </a:pPr>
            <a:r>
              <a:rPr lang="en-US" altLang="ko-KR" sz="1400"/>
              <a:t>    </a:t>
            </a:r>
          </a:p>
          <a:p>
            <a:pPr eaLnBrk="1" hangingPunct="1">
              <a:lnSpc>
                <a:spcPct val="80000"/>
              </a:lnSpc>
              <a:buFontTx/>
              <a:buNone/>
            </a:pPr>
            <a:r>
              <a:rPr lang="en-US" altLang="ko-KR" sz="1400"/>
              <a:t>    	 </a:t>
            </a:r>
            <a:r>
              <a:rPr lang="en-US" altLang="ko-KR" sz="1400">
                <a:solidFill>
                  <a:srgbClr val="FF9933"/>
                </a:solidFill>
              </a:rPr>
              <a:t>do</a:t>
            </a:r>
            <a:r>
              <a:rPr lang="en-US" altLang="ko-KR" sz="1400"/>
              <a:t> 	</a:t>
            </a:r>
            <a:r>
              <a:rPr lang="en-US" altLang="ko-KR" sz="1400">
                <a:solidFill>
                  <a:srgbClr val="FF3300"/>
                </a:solidFill>
              </a:rPr>
              <a:t>/* line 1068: while (nReadScts &gt; 0) */</a:t>
            </a:r>
          </a:p>
          <a:p>
            <a:pPr eaLnBrk="1" hangingPunct="1">
              <a:lnSpc>
                <a:spcPct val="80000"/>
              </a:lnSpc>
              <a:buFontTx/>
              <a:buNone/>
            </a:pPr>
            <a:r>
              <a:rPr lang="en-US" altLang="ko-KR" sz="1400"/>
              <a:t>    	 ::  (nReadScts &gt; 0) -&gt;  PU_id = lui[nLun];</a:t>
            </a:r>
          </a:p>
          <a:p>
            <a:pPr eaLnBrk="1" hangingPunct="1">
              <a:lnSpc>
                <a:spcPct val="80000"/>
              </a:lnSpc>
              <a:buFontTx/>
              <a:buNone/>
            </a:pPr>
            <a:r>
              <a:rPr lang="en-US" altLang="ko-KR" sz="1400"/>
              <a:t>	      nFirstOffset=255; </a:t>
            </a:r>
          </a:p>
          <a:p>
            <a:pPr eaLnBrk="1" hangingPunct="1">
              <a:lnSpc>
                <a:spcPct val="80000"/>
              </a:lnSpc>
              <a:buFontTx/>
              <a:buNone/>
            </a:pPr>
            <a:r>
              <a:rPr lang="en-US" altLang="ko-KR" sz="1400"/>
              <a:t>	      nScts=1; nReadScts--;</a:t>
            </a:r>
          </a:p>
        </p:txBody>
      </p:sp>
      <p:sp>
        <p:nvSpPr>
          <p:cNvPr id="30725" name="Rectangle 4"/>
          <p:cNvSpPr>
            <a:spLocks noChangeArrowheads="1"/>
          </p:cNvSpPr>
          <p:nvPr/>
        </p:nvSpPr>
        <p:spPr bwMode="auto">
          <a:xfrm>
            <a:off x="4724400" y="1447800"/>
            <a:ext cx="4038600" cy="5221288"/>
          </a:xfrm>
          <a:prstGeom prst="rect">
            <a:avLst/>
          </a:prstGeom>
          <a:noFill/>
          <a:ln w="9525">
            <a:noFill/>
            <a:miter lim="800000"/>
            <a:headEnd/>
            <a:tailEnd/>
          </a:ln>
        </p:spPr>
        <p:txBody>
          <a:bodyPr/>
          <a:lstStyle/>
          <a:p>
            <a:pPr marL="342900" indent="-342900">
              <a:lnSpc>
                <a:spcPct val="80000"/>
              </a:lnSpc>
              <a:spcBef>
                <a:spcPct val="20000"/>
              </a:spcBef>
            </a:pPr>
            <a:endParaRPr lang="ko-KR" altLang="ko-KR">
              <a:solidFill>
                <a:schemeClr val="accent2"/>
              </a:solidFill>
              <a:ea typeface="HY중고딕" pitchFamily="18" charset="-127"/>
            </a:endParaRPr>
          </a:p>
        </p:txBody>
      </p:sp>
      <p:sp>
        <p:nvSpPr>
          <p:cNvPr id="30726" name="Rectangle 5"/>
          <p:cNvSpPr>
            <a:spLocks noChangeArrowheads="1"/>
          </p:cNvSpPr>
          <p:nvPr/>
        </p:nvSpPr>
        <p:spPr bwMode="auto">
          <a:xfrm>
            <a:off x="4648200" y="1219200"/>
            <a:ext cx="4495800" cy="5221288"/>
          </a:xfrm>
          <a:prstGeom prst="rect">
            <a:avLst/>
          </a:prstGeom>
          <a:solidFill>
            <a:schemeClr val="bg1"/>
          </a:solidFill>
          <a:ln w="9525">
            <a:noFill/>
            <a:miter lim="800000"/>
            <a:headEnd/>
            <a:tailEnd/>
          </a:ln>
        </p:spPr>
        <p:txBody>
          <a:bodyPr/>
          <a:lstStyle/>
          <a:p>
            <a:pPr marL="342900" indent="-342900">
              <a:lnSpc>
                <a:spcPct val="80000"/>
              </a:lnSpc>
              <a:spcBef>
                <a:spcPct val="10000"/>
              </a:spcBef>
            </a:pPr>
            <a:r>
              <a:rPr lang="en-US" altLang="ko-KR" sz="1400">
                <a:solidFill>
                  <a:srgbClr val="FFCC66"/>
                </a:solidFill>
                <a:ea typeface="HY중고딕" pitchFamily="18" charset="-127"/>
              </a:rPr>
              <a:t>do</a:t>
            </a:r>
            <a:r>
              <a:rPr lang="en-US" altLang="ko-KR" sz="1400">
                <a:solidFill>
                  <a:schemeClr val="accent2"/>
                </a:solidFill>
                <a:ea typeface="HY중고딕" pitchFamily="18" charset="-127"/>
              </a:rPr>
              <a:t>  </a:t>
            </a:r>
            <a:r>
              <a:rPr lang="en-US" altLang="ko-KR" sz="1400">
                <a:solidFill>
                  <a:srgbClr val="FF3300"/>
                </a:solidFill>
                <a:ea typeface="HY중고딕" pitchFamily="18" charset="-127"/>
              </a:rPr>
              <a:t>/* line 1075:  do {...  */</a:t>
            </a:r>
          </a:p>
          <a:p>
            <a:pPr marL="342900" indent="-342900">
              <a:lnSpc>
                <a:spcPct val="80000"/>
              </a:lnSpc>
              <a:spcBef>
                <a:spcPct val="10000"/>
              </a:spcBef>
            </a:pPr>
            <a:r>
              <a:rPr lang="en-US" altLang="ko-KR" sz="1400">
                <a:solidFill>
                  <a:schemeClr val="accent2"/>
                </a:solidFill>
                <a:ea typeface="HY중고딕" pitchFamily="18" charset="-127"/>
              </a:rPr>
              <a:t>::  true;  </a:t>
            </a:r>
          </a:p>
          <a:p>
            <a:pPr marL="342900" indent="-342900">
              <a:lnSpc>
                <a:spcPct val="80000"/>
              </a:lnSpc>
              <a:spcBef>
                <a:spcPct val="10000"/>
              </a:spcBef>
            </a:pPr>
            <a:r>
              <a:rPr lang="en-US" altLang="ko-KR" sz="1400">
                <a:solidFill>
                  <a:schemeClr val="accent2"/>
                </a:solidFill>
                <a:ea typeface="HY중고딕" pitchFamily="18" charset="-127"/>
              </a:rPr>
              <a:t>    </a:t>
            </a:r>
            <a:r>
              <a:rPr lang="en-US" altLang="ko-KR" sz="1400">
                <a:solidFill>
                  <a:srgbClr val="00CC00"/>
                </a:solidFill>
                <a:ea typeface="HY중고딕" pitchFamily="18" charset="-127"/>
              </a:rPr>
              <a:t>if </a:t>
            </a:r>
            <a:r>
              <a:rPr lang="en-US" altLang="ko-KR" sz="1400">
                <a:solidFill>
                  <a:srgbClr val="FF3300"/>
                </a:solidFill>
                <a:ea typeface="HY중고딕" pitchFamily="18" charset="-127"/>
              </a:rPr>
              <a:t>/* line 1077: if(pstCurrent-&gt;pSam[nSamIdx]...*/</a:t>
            </a:r>
          </a:p>
          <a:p>
            <a:pPr marL="342900" indent="-342900">
              <a:lnSpc>
                <a:spcPct val="80000"/>
              </a:lnSpc>
              <a:spcBef>
                <a:spcPct val="10000"/>
              </a:spcBef>
            </a:pPr>
            <a:r>
              <a:rPr lang="en-US" altLang="ko-KR" sz="1400">
                <a:solidFill>
                  <a:schemeClr val="accent2"/>
                </a:solidFill>
                <a:ea typeface="HY중고딕" pitchFamily="18" charset="-127"/>
              </a:rPr>
              <a:t>    :: SAM[PU_id].valid[nSamIdx]-&gt;  nFirstOffset =  SAM[PU_id].offset[nSamIdx];nSamIdx++;</a:t>
            </a:r>
          </a:p>
          <a:p>
            <a:pPr marL="342900" indent="-342900">
              <a:lnSpc>
                <a:spcPct val="80000"/>
              </a:lnSpc>
              <a:spcBef>
                <a:spcPct val="10000"/>
              </a:spcBef>
            </a:pPr>
            <a:r>
              <a:rPr lang="en-US" altLang="ko-KR" sz="1400">
                <a:solidFill>
                  <a:schemeClr val="accent2"/>
                </a:solidFill>
                <a:ea typeface="HY중고딕" pitchFamily="18" charset="-127"/>
              </a:rPr>
              <a:t>	</a:t>
            </a:r>
            <a:r>
              <a:rPr lang="en-US" altLang="ko-KR" sz="1400">
                <a:solidFill>
                  <a:srgbClr val="3333FF"/>
                </a:solidFill>
                <a:ea typeface="HY중고딕" pitchFamily="18" charset="-127"/>
              </a:rPr>
              <a:t>do</a:t>
            </a:r>
            <a:r>
              <a:rPr lang="en-US" altLang="ko-KR" sz="1400">
                <a:solidFill>
                  <a:schemeClr val="accent2"/>
                </a:solidFill>
                <a:ea typeface="HY중고딕" pitchFamily="18" charset="-127"/>
              </a:rPr>
              <a:t>  </a:t>
            </a:r>
            <a:r>
              <a:rPr lang="en-US" altLang="ko-KR" sz="1400">
                <a:solidFill>
                  <a:srgbClr val="FF3300"/>
                </a:solidFill>
                <a:ea typeface="HY중고딕" pitchFamily="18" charset="-127"/>
              </a:rPr>
              <a:t>/* line 1084:while (nReadScts &gt; 0) { ...} */</a:t>
            </a:r>
          </a:p>
          <a:p>
            <a:pPr marL="342900" indent="-342900">
              <a:lnSpc>
                <a:spcPct val="80000"/>
              </a:lnSpc>
              <a:spcBef>
                <a:spcPct val="10000"/>
              </a:spcBef>
            </a:pPr>
            <a:r>
              <a:rPr lang="en-US" altLang="ko-KR" sz="1400">
                <a:solidFill>
                  <a:schemeClr val="accent2"/>
                </a:solidFill>
                <a:ea typeface="HY중고딕" pitchFamily="18" charset="-127"/>
              </a:rPr>
              <a:t>	::  (nReadScts &gt; 0) -&gt;</a:t>
            </a:r>
          </a:p>
          <a:p>
            <a:pPr marL="342900" indent="-342900">
              <a:lnSpc>
                <a:spcPct val="80000"/>
              </a:lnSpc>
              <a:spcBef>
                <a:spcPct val="10000"/>
              </a:spcBef>
            </a:pPr>
            <a:r>
              <a:rPr lang="en-US" altLang="ko-KR" sz="1400">
                <a:solidFill>
                  <a:schemeClr val="accent2"/>
                </a:solidFill>
                <a:ea typeface="HY중고딕" pitchFamily="18" charset="-127"/>
              </a:rPr>
              <a:t>	    </a:t>
            </a:r>
            <a:r>
              <a:rPr lang="en-US" altLang="ko-KR" sz="1400">
                <a:solidFill>
                  <a:srgbClr val="000099"/>
                </a:solidFill>
                <a:ea typeface="HY중고딕" pitchFamily="18" charset="-127"/>
              </a:rPr>
              <a:t>if</a:t>
            </a:r>
          </a:p>
          <a:p>
            <a:pPr marL="342900" indent="-342900">
              <a:lnSpc>
                <a:spcPct val="80000"/>
              </a:lnSpc>
              <a:spcBef>
                <a:spcPct val="10000"/>
              </a:spcBef>
            </a:pPr>
            <a:r>
              <a:rPr lang="en-US" altLang="ko-KR" sz="1400">
                <a:solidFill>
                  <a:schemeClr val="accent2"/>
                </a:solidFill>
                <a:ea typeface="HY중고딕" pitchFamily="18" charset="-127"/>
              </a:rPr>
              <a:t>	    ::</a:t>
            </a:r>
            <a:r>
              <a:rPr lang="en-US" altLang="ko-KR" sz="1400">
                <a:solidFill>
                  <a:srgbClr val="9933FF"/>
                </a:solidFill>
                <a:ea typeface="HY중고딕" pitchFamily="18" charset="-127"/>
              </a:rPr>
              <a:t>FirstOffset+nScts==</a:t>
            </a:r>
          </a:p>
          <a:p>
            <a:pPr marL="342900" indent="-342900">
              <a:lnSpc>
                <a:spcPct val="80000"/>
              </a:lnSpc>
              <a:spcBef>
                <a:spcPct val="10000"/>
              </a:spcBef>
            </a:pPr>
            <a:r>
              <a:rPr lang="en-US" altLang="ko-KR" sz="1400">
                <a:solidFill>
                  <a:srgbClr val="9933FF"/>
                </a:solidFill>
                <a:ea typeface="HY중고딕" pitchFamily="18" charset="-127"/>
              </a:rPr>
              <a:t>              SAM[PU_id].offset[nSamIdx] -&gt;</a:t>
            </a:r>
          </a:p>
          <a:p>
            <a:pPr marL="342900" indent="-342900">
              <a:lnSpc>
                <a:spcPct val="80000"/>
              </a:lnSpc>
              <a:spcBef>
                <a:spcPct val="10000"/>
              </a:spcBef>
            </a:pPr>
            <a:r>
              <a:rPr lang="en-US" altLang="ko-KR" sz="1400">
                <a:solidFill>
                  <a:srgbClr val="9933FF"/>
                </a:solidFill>
                <a:ea typeface="HY중고딕" pitchFamily="18" charset="-127"/>
              </a:rPr>
              <a:t>	       nScts++;nReadScts--;nSamIdx++;</a:t>
            </a:r>
          </a:p>
          <a:p>
            <a:pPr marL="342900" indent="-342900">
              <a:lnSpc>
                <a:spcPct val="80000"/>
              </a:lnSpc>
              <a:spcBef>
                <a:spcPct val="10000"/>
              </a:spcBef>
            </a:pPr>
            <a:r>
              <a:rPr lang="en-US" altLang="ko-KR" sz="1400">
                <a:solidFill>
                  <a:schemeClr val="accent2"/>
                </a:solidFill>
                <a:ea typeface="HY중고딕" pitchFamily="18" charset="-127"/>
              </a:rPr>
              <a:t>	    :: else-&gt; break;</a:t>
            </a:r>
          </a:p>
          <a:p>
            <a:pPr marL="342900" indent="-342900">
              <a:lnSpc>
                <a:spcPct val="80000"/>
              </a:lnSpc>
              <a:spcBef>
                <a:spcPct val="10000"/>
              </a:spcBef>
            </a:pPr>
            <a:r>
              <a:rPr lang="en-US" altLang="ko-KR" sz="1400">
                <a:solidFill>
                  <a:schemeClr val="accent2"/>
                </a:solidFill>
                <a:ea typeface="HY중고딕" pitchFamily="18" charset="-127"/>
              </a:rPr>
              <a:t>	    fi;</a:t>
            </a:r>
          </a:p>
          <a:p>
            <a:pPr marL="342900" indent="-342900">
              <a:lnSpc>
                <a:spcPct val="80000"/>
              </a:lnSpc>
              <a:spcBef>
                <a:spcPct val="10000"/>
              </a:spcBef>
            </a:pPr>
            <a:r>
              <a:rPr lang="en-US" altLang="ko-KR" sz="1400">
                <a:solidFill>
                  <a:schemeClr val="accent2"/>
                </a:solidFill>
                <a:ea typeface="HY중고딕" pitchFamily="18" charset="-127"/>
              </a:rPr>
              <a:t>	:: else-&gt;break;</a:t>
            </a:r>
          </a:p>
          <a:p>
            <a:pPr marL="342900" indent="-342900">
              <a:lnSpc>
                <a:spcPct val="80000"/>
              </a:lnSpc>
              <a:spcBef>
                <a:spcPct val="10000"/>
              </a:spcBef>
            </a:pPr>
            <a:r>
              <a:rPr lang="en-US" altLang="ko-KR" sz="1400">
                <a:solidFill>
                  <a:schemeClr val="accent2"/>
                </a:solidFill>
                <a:ea typeface="HY중고딕" pitchFamily="18" charset="-127"/>
              </a:rPr>
              <a:t>	od;</a:t>
            </a:r>
          </a:p>
          <a:p>
            <a:pPr marL="342900" indent="-342900">
              <a:lnSpc>
                <a:spcPct val="80000"/>
              </a:lnSpc>
              <a:spcBef>
                <a:spcPct val="10000"/>
              </a:spcBef>
            </a:pPr>
            <a:r>
              <a:rPr lang="en-US" altLang="ko-KR" sz="1400">
                <a:solidFill>
                  <a:schemeClr val="accent2"/>
                </a:solidFill>
                <a:ea typeface="HY중고딕" pitchFamily="18" charset="-127"/>
              </a:rPr>
              <a:t>	</a:t>
            </a:r>
          </a:p>
          <a:p>
            <a:pPr marL="342900" indent="-342900">
              <a:lnSpc>
                <a:spcPct val="80000"/>
              </a:lnSpc>
              <a:spcBef>
                <a:spcPct val="10000"/>
              </a:spcBef>
            </a:pPr>
            <a:r>
              <a:rPr lang="en-US" altLang="ko-KR" sz="1400">
                <a:solidFill>
                  <a:schemeClr val="accent2"/>
                </a:solidFill>
                <a:ea typeface="HY중고딕" pitchFamily="18" charset="-127"/>
              </a:rPr>
              <a:t>	BML_MRead(PU_id,nFirstOffset,nScts,pBuf);</a:t>
            </a:r>
          </a:p>
          <a:p>
            <a:pPr marL="342900" indent="-342900">
              <a:lnSpc>
                <a:spcPct val="80000"/>
              </a:lnSpc>
              <a:spcBef>
                <a:spcPct val="10000"/>
              </a:spcBef>
            </a:pPr>
            <a:r>
              <a:rPr lang="en-US" altLang="ko-KR" sz="1400">
                <a:solidFill>
                  <a:schemeClr val="accent2"/>
                </a:solidFill>
                <a:ea typeface="HY중고딕" pitchFamily="18" charset="-127"/>
              </a:rPr>
              <a:t>	break;</a:t>
            </a:r>
          </a:p>
          <a:p>
            <a:pPr marL="342900" indent="-342900">
              <a:lnSpc>
                <a:spcPct val="80000"/>
              </a:lnSpc>
              <a:spcBef>
                <a:spcPct val="10000"/>
              </a:spcBef>
            </a:pPr>
            <a:r>
              <a:rPr lang="en-US" altLang="ko-KR" sz="1400">
                <a:solidFill>
                  <a:schemeClr val="accent2"/>
                </a:solidFill>
                <a:ea typeface="HY중고딕" pitchFamily="18" charset="-127"/>
              </a:rPr>
              <a:t>    :: else;</a:t>
            </a:r>
          </a:p>
          <a:p>
            <a:pPr marL="342900" indent="-342900">
              <a:lnSpc>
                <a:spcPct val="80000"/>
              </a:lnSpc>
              <a:spcBef>
                <a:spcPct val="10000"/>
              </a:spcBef>
            </a:pPr>
            <a:r>
              <a:rPr lang="en-US" altLang="ko-KR" sz="1400">
                <a:solidFill>
                  <a:schemeClr val="accent2"/>
                </a:solidFill>
                <a:ea typeface="HY중고딕" pitchFamily="18" charset="-127"/>
              </a:rPr>
              <a:t>    fi;</a:t>
            </a:r>
          </a:p>
          <a:p>
            <a:pPr marL="342900" indent="-342900">
              <a:lnSpc>
                <a:spcPct val="80000"/>
              </a:lnSpc>
              <a:spcBef>
                <a:spcPct val="10000"/>
              </a:spcBef>
            </a:pPr>
            <a:r>
              <a:rPr lang="en-US" altLang="ko-KR" sz="1400">
                <a:solidFill>
                  <a:schemeClr val="accent2"/>
                </a:solidFill>
                <a:ea typeface="HY중고딕" pitchFamily="18" charset="-127"/>
              </a:rPr>
              <a:t>    if </a:t>
            </a:r>
            <a:r>
              <a:rPr lang="en-US" altLang="ko-KR" sz="1400">
                <a:solidFill>
                  <a:srgbClr val="FF3300"/>
                </a:solidFill>
                <a:ea typeface="HY중고딕" pitchFamily="18" charset="-127"/>
              </a:rPr>
              <a:t>/*line 1112: } while ( PU[PU_id].nil != true) */</a:t>
            </a:r>
          </a:p>
          <a:p>
            <a:pPr marL="342900" indent="-342900">
              <a:lnSpc>
                <a:spcPct val="80000"/>
              </a:lnSpc>
              <a:spcBef>
                <a:spcPct val="10000"/>
              </a:spcBef>
            </a:pPr>
            <a:r>
              <a:rPr lang="en-US" altLang="ko-KR" sz="1400">
                <a:solidFill>
                  <a:schemeClr val="accent2"/>
                </a:solidFill>
                <a:ea typeface="HY중고딕" pitchFamily="18" charset="-127"/>
              </a:rPr>
              <a:t>    :: PU[PU_id].nil -&gt; break;  </a:t>
            </a:r>
          </a:p>
          <a:p>
            <a:pPr marL="342900" indent="-342900">
              <a:lnSpc>
                <a:spcPct val="80000"/>
              </a:lnSpc>
              <a:spcBef>
                <a:spcPct val="10000"/>
              </a:spcBef>
            </a:pPr>
            <a:r>
              <a:rPr lang="en-US" altLang="ko-KR" sz="1400">
                <a:solidFill>
                  <a:schemeClr val="accent2"/>
                </a:solidFill>
                <a:ea typeface="HY중고딕" pitchFamily="18" charset="-127"/>
              </a:rPr>
              <a:t>    :: else;</a:t>
            </a:r>
          </a:p>
          <a:p>
            <a:pPr marL="342900" indent="-342900">
              <a:lnSpc>
                <a:spcPct val="80000"/>
              </a:lnSpc>
              <a:spcBef>
                <a:spcPct val="10000"/>
              </a:spcBef>
            </a:pPr>
            <a:r>
              <a:rPr lang="en-US" altLang="ko-KR" sz="1400">
                <a:solidFill>
                  <a:schemeClr val="accent2"/>
                </a:solidFill>
                <a:ea typeface="HY중고딕" pitchFamily="18" charset="-127"/>
              </a:rPr>
              <a:t>    fi;</a:t>
            </a:r>
          </a:p>
          <a:p>
            <a:pPr marL="342900" indent="-342900">
              <a:lnSpc>
                <a:spcPct val="80000"/>
              </a:lnSpc>
              <a:spcBef>
                <a:spcPct val="10000"/>
              </a:spcBef>
            </a:pPr>
            <a:r>
              <a:rPr lang="en-US" altLang="ko-KR" sz="1400">
                <a:solidFill>
                  <a:schemeClr val="accent2"/>
                </a:solidFill>
                <a:ea typeface="HY중고딕" pitchFamily="18" charset="-127"/>
              </a:rPr>
              <a:t>    PU_id++;</a:t>
            </a:r>
          </a:p>
          <a:p>
            <a:pPr marL="342900" indent="-342900">
              <a:lnSpc>
                <a:spcPct val="80000"/>
              </a:lnSpc>
              <a:spcBef>
                <a:spcPct val="10000"/>
              </a:spcBef>
            </a:pPr>
            <a:r>
              <a:rPr lang="en-US" altLang="ko-KR" sz="1400">
                <a:solidFill>
                  <a:schemeClr val="accent2"/>
                </a:solidFill>
                <a:ea typeface="HY중고딕" pitchFamily="18" charset="-127"/>
              </a:rPr>
              <a:t>od;</a:t>
            </a:r>
          </a:p>
          <a:p>
            <a:pPr marL="342900" indent="-342900">
              <a:lnSpc>
                <a:spcPct val="80000"/>
              </a:lnSpc>
              <a:spcBef>
                <a:spcPct val="10000"/>
              </a:spcBef>
            </a:pPr>
            <a:r>
              <a:rPr lang="en-US" altLang="ko-KR" sz="1400">
                <a:solidFill>
                  <a:schemeClr val="accent2"/>
                </a:solidFill>
                <a:ea typeface="HY중고딕" pitchFamily="18" charset="-127"/>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제목 1"/>
          <p:cNvSpPr>
            <a:spLocks noGrp="1"/>
          </p:cNvSpPr>
          <p:nvPr>
            <p:ph type="title"/>
          </p:nvPr>
        </p:nvSpPr>
        <p:spPr>
          <a:xfrm>
            <a:off x="0" y="276225"/>
            <a:ext cx="9144000" cy="777875"/>
          </a:xfrm>
        </p:spPr>
        <p:txBody>
          <a:bodyPr/>
          <a:lstStyle/>
          <a:p>
            <a:r>
              <a:rPr lang="en-US" altLang="ko-KR"/>
              <a:t>Verification Performance of Spin</a:t>
            </a:r>
            <a:endParaRPr lang="ko-KR" altLang="en-US"/>
          </a:p>
        </p:txBody>
      </p:sp>
      <p:sp>
        <p:nvSpPr>
          <p:cNvPr id="20483" name="내용 개체 틀 2"/>
          <p:cNvSpPr>
            <a:spLocks noGrp="1"/>
          </p:cNvSpPr>
          <p:nvPr>
            <p:ph idx="1"/>
          </p:nvPr>
        </p:nvSpPr>
        <p:spPr>
          <a:xfrm>
            <a:off x="228600" y="4419600"/>
            <a:ext cx="8610600" cy="1295400"/>
          </a:xfrm>
        </p:spPr>
        <p:txBody>
          <a:bodyPr>
            <a:normAutofit lnSpcReduction="10000"/>
          </a:bodyPr>
          <a:lstStyle/>
          <a:p>
            <a:r>
              <a:rPr lang="en-US" altLang="ko-KR" sz="2000"/>
              <a:t>The requirement property was satisfied</a:t>
            </a:r>
          </a:p>
          <a:p>
            <a:r>
              <a:rPr lang="en-US" altLang="ko-KR" sz="2000"/>
              <a:t>The data abstraction technique shows significant performance improvement upto </a:t>
            </a:r>
            <a:r>
              <a:rPr lang="en-US" altLang="ko-KR" sz="2000">
                <a:solidFill>
                  <a:srgbClr val="FF0000"/>
                </a:solidFill>
              </a:rPr>
              <a:t>78%</a:t>
            </a:r>
            <a:r>
              <a:rPr lang="en-US" altLang="ko-KR" sz="2000"/>
              <a:t> of memory reduction and </a:t>
            </a:r>
            <a:r>
              <a:rPr lang="en-US" altLang="ko-KR" sz="2000">
                <a:solidFill>
                  <a:srgbClr val="FF0000"/>
                </a:solidFill>
              </a:rPr>
              <a:t>35% </a:t>
            </a:r>
            <a:r>
              <a:rPr lang="en-US" altLang="ko-KR" sz="2000"/>
              <a:t>time reduction  (for 5 logical sectors data)</a:t>
            </a:r>
            <a:endParaRPr lang="ko-KR" altLang="en-US" sz="2000"/>
          </a:p>
        </p:txBody>
      </p:sp>
      <p:sp>
        <p:nvSpPr>
          <p:cNvPr id="4" name="슬라이드 번호 개체 틀 3"/>
          <p:cNvSpPr>
            <a:spLocks noGrp="1"/>
          </p:cNvSpPr>
          <p:nvPr>
            <p:ph type="sldNum" sz="quarter" idx="10"/>
          </p:nvPr>
        </p:nvSpPr>
        <p:spPr/>
        <p:txBody>
          <a:bodyPr/>
          <a:lstStyle/>
          <a:p>
            <a:fld id="{4C851862-910E-4329-8F6D-3EA749149970}" type="slidenum">
              <a:rPr lang="en-US" altLang="ko-KR"/>
              <a:pPr/>
              <a:t>23</a:t>
            </a:fld>
            <a:endParaRPr lang="en-US" altLang="ko-KR"/>
          </a:p>
        </p:txBody>
      </p:sp>
      <p:graphicFrame>
        <p:nvGraphicFramePr>
          <p:cNvPr id="5" name="Chart 5"/>
          <p:cNvGraphicFramePr>
            <a:graphicFrameLocks/>
          </p:cNvGraphicFramePr>
          <p:nvPr/>
        </p:nvGraphicFramePr>
        <p:xfrm>
          <a:off x="138114" y="1295400"/>
          <a:ext cx="4357686" cy="27241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4"/>
          <p:cNvGraphicFramePr>
            <a:graphicFrameLocks/>
          </p:cNvGraphicFramePr>
          <p:nvPr/>
        </p:nvGraphicFramePr>
        <p:xfrm>
          <a:off x="4633914" y="1295400"/>
          <a:ext cx="4357686" cy="2733675"/>
        </p:xfrm>
        <a:graphic>
          <a:graphicData uri="http://schemas.openxmlformats.org/drawingml/2006/chart">
            <c:chart xmlns:c="http://schemas.openxmlformats.org/drawingml/2006/chart" xmlns:r="http://schemas.openxmlformats.org/officeDocument/2006/relationships" r:id="rId3"/>
          </a:graphicData>
        </a:graphic>
      </p:graphicFrame>
      <p:sp>
        <p:nvSpPr>
          <p:cNvPr id="20487" name="TextBox 3"/>
          <p:cNvSpPr txBox="1">
            <a:spLocks noChangeArrowheads="1"/>
          </p:cNvSpPr>
          <p:nvPr/>
        </p:nvSpPr>
        <p:spPr bwMode="auto">
          <a:xfrm>
            <a:off x="1128713" y="4076700"/>
            <a:ext cx="2157412" cy="338138"/>
          </a:xfrm>
          <a:prstGeom prst="rect">
            <a:avLst/>
          </a:prstGeom>
          <a:noFill/>
          <a:ln w="9525">
            <a:noFill/>
            <a:miter lim="800000"/>
            <a:headEnd/>
            <a:tailEnd/>
          </a:ln>
        </p:spPr>
        <p:txBody>
          <a:bodyPr wrap="none">
            <a:spAutoFit/>
          </a:bodyPr>
          <a:lstStyle/>
          <a:p>
            <a:r>
              <a:rPr lang="en-US" altLang="ko-KR" sz="1600" b="0"/>
              <a:t>(a) Time consumption</a:t>
            </a:r>
            <a:endParaRPr lang="ko-KR" altLang="en-US" sz="1600" b="0"/>
          </a:p>
        </p:txBody>
      </p:sp>
      <p:sp>
        <p:nvSpPr>
          <p:cNvPr id="20488" name="TextBox 6"/>
          <p:cNvSpPr txBox="1">
            <a:spLocks noChangeArrowheads="1"/>
          </p:cNvSpPr>
          <p:nvPr/>
        </p:nvSpPr>
        <p:spPr bwMode="auto">
          <a:xfrm>
            <a:off x="5548313" y="4073525"/>
            <a:ext cx="2455862" cy="338138"/>
          </a:xfrm>
          <a:prstGeom prst="rect">
            <a:avLst/>
          </a:prstGeom>
          <a:noFill/>
          <a:ln w="9525">
            <a:noFill/>
            <a:miter lim="800000"/>
            <a:headEnd/>
            <a:tailEnd/>
          </a:ln>
        </p:spPr>
        <p:txBody>
          <a:bodyPr wrap="none">
            <a:spAutoFit/>
          </a:bodyPr>
          <a:lstStyle/>
          <a:p>
            <a:r>
              <a:rPr lang="en-US" altLang="ko-KR" sz="1600" b="0"/>
              <a:t>(b) Memory consumption</a:t>
            </a:r>
            <a:endParaRPr lang="ko-KR" altLang="en-US" sz="1600" b="0"/>
          </a:p>
        </p:txBody>
      </p:sp>
      <p:pic>
        <p:nvPicPr>
          <p:cNvPr id="20489" name="Picture 2"/>
          <p:cNvPicPr>
            <a:picLocks noChangeAspect="1" noChangeArrowheads="1"/>
          </p:cNvPicPr>
          <p:nvPr/>
        </p:nvPicPr>
        <p:blipFill>
          <a:blip r:embed="rId4"/>
          <a:srcRect/>
          <a:stretch>
            <a:fillRect/>
          </a:stretch>
        </p:blipFill>
        <p:spPr bwMode="auto">
          <a:xfrm>
            <a:off x="2295525" y="5765800"/>
            <a:ext cx="4714875" cy="1092200"/>
          </a:xfrm>
          <a:prstGeom prst="rect">
            <a:avLst/>
          </a:prstGeom>
          <a:noFill/>
          <a:ln w="12700" algn="ctr">
            <a:noFill/>
            <a:miter lim="800000"/>
            <a:headEnd/>
            <a:tailEnd/>
          </a:ln>
        </p:spPr>
      </p:pic>
      <p:cxnSp>
        <p:nvCxnSpPr>
          <p:cNvPr id="20490" name="직선 화살표 연결선 16"/>
          <p:cNvCxnSpPr>
            <a:cxnSpLocks noChangeShapeType="1"/>
          </p:cNvCxnSpPr>
          <p:nvPr/>
        </p:nvCxnSpPr>
        <p:spPr bwMode="auto">
          <a:xfrm rot="5400000">
            <a:off x="7544594" y="2361406"/>
            <a:ext cx="457200" cy="1588"/>
          </a:xfrm>
          <a:prstGeom prst="straightConnector1">
            <a:avLst/>
          </a:prstGeom>
          <a:noFill/>
          <a:ln w="38100" algn="ctr">
            <a:solidFill>
              <a:srgbClr val="FF0000"/>
            </a:solidFill>
            <a:prstDash val="sysDash"/>
            <a:round/>
            <a:headEnd type="arrow" w="med" len="med"/>
            <a:tailEnd type="arrow"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제목 1"/>
          <p:cNvSpPr>
            <a:spLocks noGrp="1"/>
          </p:cNvSpPr>
          <p:nvPr>
            <p:ph type="title"/>
          </p:nvPr>
        </p:nvSpPr>
        <p:spPr/>
        <p:txBody>
          <a:bodyPr/>
          <a:lstStyle/>
          <a:p>
            <a:r>
              <a:rPr lang="en-US" altLang="ko-KR"/>
              <a:t>Modeling by CBMC</a:t>
            </a:r>
            <a:endParaRPr lang="ko-KR" altLang="en-US"/>
          </a:p>
        </p:txBody>
      </p:sp>
      <p:sp>
        <p:nvSpPr>
          <p:cNvPr id="21507" name="내용 개체 틀 2"/>
          <p:cNvSpPr>
            <a:spLocks noGrp="1"/>
          </p:cNvSpPr>
          <p:nvPr>
            <p:ph idx="1"/>
          </p:nvPr>
        </p:nvSpPr>
        <p:spPr>
          <a:xfrm>
            <a:off x="228600" y="1255713"/>
            <a:ext cx="8915400" cy="5221287"/>
          </a:xfrm>
        </p:spPr>
        <p:txBody>
          <a:bodyPr>
            <a:normAutofit fontScale="92500" lnSpcReduction="20000"/>
          </a:bodyPr>
          <a:lstStyle/>
          <a:p>
            <a:r>
              <a:rPr lang="en-US" altLang="ko-KR"/>
              <a:t>CBMC does not require an explicit target model creation </a:t>
            </a:r>
          </a:p>
          <a:p>
            <a:r>
              <a:rPr lang="en-US" altLang="ko-KR"/>
              <a:t>An environment for MSR was specified using </a:t>
            </a:r>
            <a:r>
              <a:rPr lang="en-US" altLang="ko-KR">
                <a:solidFill>
                  <a:srgbClr val="FF0000"/>
                </a:solidFill>
              </a:rPr>
              <a:t>assume</a:t>
            </a:r>
            <a:r>
              <a:rPr lang="en-US" altLang="ko-KR"/>
              <a:t> </a:t>
            </a:r>
            <a:r>
              <a:rPr lang="en-US" altLang="ko-KR">
                <a:solidFill>
                  <a:srgbClr val="FF0000"/>
                </a:solidFill>
              </a:rPr>
              <a:t>statements</a:t>
            </a:r>
            <a:r>
              <a:rPr lang="en-US" altLang="ko-KR"/>
              <a:t> and the environment model was similar to the environment model in NuSMV </a:t>
            </a:r>
          </a:p>
          <a:p>
            <a:r>
              <a:rPr lang="en-US" altLang="ko-KR"/>
              <a:t>For the </a:t>
            </a:r>
            <a:r>
              <a:rPr lang="en-US" altLang="ko-KR">
                <a:solidFill>
                  <a:srgbClr val="FF0000"/>
                </a:solidFill>
              </a:rPr>
              <a:t>loop bounds</a:t>
            </a:r>
            <a:r>
              <a:rPr lang="en-US" altLang="ko-KR"/>
              <a:t>, we can get valid upper bounds from the loop structure and the environment setting</a:t>
            </a:r>
          </a:p>
          <a:p>
            <a:pPr lvl="1"/>
            <a:r>
              <a:rPr lang="en-US" altLang="ko-KR"/>
              <a:t>The outermost loop: L times (L is a # of LUs)</a:t>
            </a:r>
          </a:p>
          <a:p>
            <a:pPr lvl="1"/>
            <a:r>
              <a:rPr lang="en-US" altLang="ko-KR"/>
              <a:t>The 2</a:t>
            </a:r>
            <a:r>
              <a:rPr lang="en-US" altLang="ko-KR" baseline="30000"/>
              <a:t>nd</a:t>
            </a:r>
            <a:r>
              <a:rPr lang="en-US" altLang="ko-KR"/>
              <a:t> outermost loop: 4 times (one LU contains 4 LS’s)</a:t>
            </a:r>
          </a:p>
          <a:p>
            <a:pPr lvl="1"/>
            <a:r>
              <a:rPr lang="en-US" altLang="ko-KR"/>
              <a:t>The 3</a:t>
            </a:r>
            <a:r>
              <a:rPr lang="en-US" altLang="ko-KR" baseline="30000"/>
              <a:t>rd</a:t>
            </a:r>
            <a:r>
              <a:rPr lang="en-US" altLang="ko-KR"/>
              <a:t> outermost loop: M times </a:t>
            </a:r>
          </a:p>
          <a:p>
            <a:pPr lvl="1">
              <a:buFontTx/>
              <a:buNone/>
            </a:pPr>
            <a:r>
              <a:rPr lang="en-US" altLang="ko-KR"/>
              <a:t>	(M is a # of PUs)</a:t>
            </a:r>
          </a:p>
          <a:p>
            <a:pPr lvl="1"/>
            <a:r>
              <a:rPr lang="en-US" altLang="ko-KR"/>
              <a:t>The innermost loop: 4 times </a:t>
            </a:r>
          </a:p>
          <a:p>
            <a:pPr lvl="1">
              <a:buFontTx/>
              <a:buNone/>
            </a:pPr>
            <a:r>
              <a:rPr lang="en-US" altLang="ko-KR"/>
              <a:t>	(one PU contains 4 PS’s)</a:t>
            </a:r>
          </a:p>
          <a:p>
            <a:endParaRPr lang="ko-KR" altLang="en-US"/>
          </a:p>
        </p:txBody>
      </p:sp>
      <p:sp>
        <p:nvSpPr>
          <p:cNvPr id="4" name="슬라이드 번호 개체 틀 3"/>
          <p:cNvSpPr>
            <a:spLocks noGrp="1"/>
          </p:cNvSpPr>
          <p:nvPr>
            <p:ph type="sldNum" sz="quarter" idx="10"/>
          </p:nvPr>
        </p:nvSpPr>
        <p:spPr/>
        <p:txBody>
          <a:bodyPr/>
          <a:lstStyle/>
          <a:p>
            <a:fld id="{D79FFEB1-7CF9-4068-BFC5-5649AFF7A2DD}" type="slidenum">
              <a:rPr lang="en-US" altLang="ko-KR"/>
              <a:pPr/>
              <a:t>24</a:t>
            </a:fld>
            <a:endParaRPr lang="en-US" altLang="ko-KR"/>
          </a:p>
        </p:txBody>
      </p:sp>
      <p:graphicFrame>
        <p:nvGraphicFramePr>
          <p:cNvPr id="5" name="Group 2"/>
          <p:cNvGraphicFramePr>
            <a:graphicFrameLocks noGrp="1"/>
          </p:cNvGraphicFramePr>
          <p:nvPr/>
        </p:nvGraphicFramePr>
        <p:xfrm>
          <a:off x="6604000" y="5294313"/>
          <a:ext cx="1066800" cy="1219200"/>
        </p:xfrm>
        <a:graphic>
          <a:graphicData uri="http://schemas.openxmlformats.org/drawingml/2006/table">
            <a:tbl>
              <a:tblPr/>
              <a:tblGrid>
                <a:gridCol w="228600">
                  <a:extLst>
                    <a:ext uri="{9D8B030D-6E8A-4147-A177-3AD203B41FA5}">
                      <a16:colId xmlns:a16="http://schemas.microsoft.com/office/drawing/2014/main" val="20000"/>
                    </a:ext>
                  </a:extLst>
                </a:gridCol>
                <a:gridCol w="1524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228600">
                  <a:extLst>
                    <a:ext uri="{9D8B030D-6E8A-4147-A177-3AD203B41FA5}">
                      <a16:colId xmlns:a16="http://schemas.microsoft.com/office/drawing/2014/main" val="20004"/>
                    </a:ext>
                  </a:extLst>
                </a:gridCol>
              </a:tblGrid>
              <a:tr h="257175">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0" i="0" u="none" strike="noStrike" cap="none" normalizeH="0" baseline="0">
                          <a:ln>
                            <a:noFill/>
                          </a:ln>
                          <a:solidFill>
                            <a:schemeClr val="tx1"/>
                          </a:solidFill>
                          <a:effectLst/>
                          <a:latin typeface="Arial" charset="0"/>
                          <a:ea typeface="HY중고딕" pitchFamily="18" charset="-127"/>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0" i="0" u="none" strike="noStrike" cap="none" normalizeH="0" baseline="0">
                          <a:ln>
                            <a:noFill/>
                          </a:ln>
                          <a:solidFill>
                            <a:schemeClr val="tx1"/>
                          </a:solidFill>
                          <a:effectLst/>
                          <a:latin typeface="Arial" charset="0"/>
                          <a:ea typeface="HY중고딕" pitchFamily="18" charset="-127"/>
                        </a:rPr>
                        <a:t>0</a:t>
                      </a: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71463">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0" i="0" u="none" strike="noStrike" cap="none" normalizeH="0" baseline="0">
                          <a:ln>
                            <a:noFill/>
                          </a:ln>
                          <a:solidFill>
                            <a:schemeClr val="tx1"/>
                          </a:solidFill>
                          <a:effectLst/>
                          <a:latin typeface="Arial" charset="0"/>
                          <a:ea typeface="HY중고딕" pitchFamily="18" charset="-127"/>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0" i="0" u="none" strike="noStrike" cap="none" normalizeH="0" baseline="0">
                          <a:ln>
                            <a:noFill/>
                          </a:ln>
                          <a:solidFill>
                            <a:schemeClr val="tx1"/>
                          </a:solidFill>
                          <a:effectLst/>
                          <a:latin typeface="Arial" charset="0"/>
                          <a:ea typeface="HY중고딕" pitchFamily="18" charset="-127"/>
                        </a:rPr>
                        <a:t>1</a:t>
                      </a: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57175">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0" i="0" u="none" strike="noStrike" cap="none" normalizeH="0" baseline="0">
                          <a:ln>
                            <a:noFill/>
                          </a:ln>
                          <a:solidFill>
                            <a:schemeClr val="tx1"/>
                          </a:solidFill>
                          <a:effectLst/>
                          <a:latin typeface="Arial" charset="0"/>
                          <a:ea typeface="HY중고딕" pitchFamily="18" charset="-127"/>
                        </a:rPr>
                        <a:t>2</a:t>
                      </a: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57175">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0" i="0" u="none" strike="noStrike" cap="none" normalizeH="0" baseline="0">
                          <a:ln>
                            <a:noFill/>
                          </a:ln>
                          <a:solidFill>
                            <a:schemeClr val="tx1"/>
                          </a:solidFill>
                          <a:effectLst/>
                          <a:latin typeface="Arial" charset="0"/>
                          <a:ea typeface="HY중고딕" pitchFamily="18" charset="-127"/>
                        </a:rPr>
                        <a:t>3</a:t>
                      </a: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6" name="Group 124"/>
          <p:cNvGraphicFramePr>
            <a:graphicFrameLocks noGrp="1"/>
          </p:cNvGraphicFramePr>
          <p:nvPr/>
        </p:nvGraphicFramePr>
        <p:xfrm>
          <a:off x="7823200" y="5294313"/>
          <a:ext cx="1016000" cy="1219200"/>
        </p:xfrm>
        <a:graphic>
          <a:graphicData uri="http://schemas.openxmlformats.org/drawingml/2006/table">
            <a:tbl>
              <a:tblPr/>
              <a:tblGrid>
                <a:gridCol w="203200">
                  <a:extLst>
                    <a:ext uri="{9D8B030D-6E8A-4147-A177-3AD203B41FA5}">
                      <a16:colId xmlns:a16="http://schemas.microsoft.com/office/drawing/2014/main" val="20000"/>
                    </a:ext>
                  </a:extLst>
                </a:gridCol>
                <a:gridCol w="203200">
                  <a:extLst>
                    <a:ext uri="{9D8B030D-6E8A-4147-A177-3AD203B41FA5}">
                      <a16:colId xmlns:a16="http://schemas.microsoft.com/office/drawing/2014/main" val="20001"/>
                    </a:ext>
                  </a:extLst>
                </a:gridCol>
                <a:gridCol w="203200">
                  <a:extLst>
                    <a:ext uri="{9D8B030D-6E8A-4147-A177-3AD203B41FA5}">
                      <a16:colId xmlns:a16="http://schemas.microsoft.com/office/drawing/2014/main" val="20002"/>
                    </a:ext>
                  </a:extLst>
                </a:gridCol>
                <a:gridCol w="203200">
                  <a:extLst>
                    <a:ext uri="{9D8B030D-6E8A-4147-A177-3AD203B41FA5}">
                      <a16:colId xmlns:a16="http://schemas.microsoft.com/office/drawing/2014/main" val="20003"/>
                    </a:ext>
                  </a:extLst>
                </a:gridCol>
                <a:gridCol w="203200">
                  <a:extLst>
                    <a:ext uri="{9D8B030D-6E8A-4147-A177-3AD203B41FA5}">
                      <a16:colId xmlns:a16="http://schemas.microsoft.com/office/drawing/2014/main" val="20004"/>
                    </a:ext>
                  </a:extLst>
                </a:gridCol>
              </a:tblGrid>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0" i="0" u="none" strike="noStrike" cap="none" normalizeH="0" baseline="0">
                          <a:ln>
                            <a:noFill/>
                          </a:ln>
                          <a:solidFill>
                            <a:schemeClr val="tx1"/>
                          </a:solidFill>
                          <a:effectLst/>
                          <a:latin typeface="Arial" charset="0"/>
                          <a:ea typeface="HY중고딕" pitchFamily="18" charset="-127"/>
                        </a:rPr>
                        <a:t>E</a:t>
                      </a: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0" i="0" u="none" strike="noStrike" cap="none" normalizeH="0" baseline="0">
                          <a:ln>
                            <a:noFill/>
                          </a:ln>
                          <a:solidFill>
                            <a:schemeClr val="tx1"/>
                          </a:solidFill>
                          <a:effectLst/>
                          <a:latin typeface="Arial" charset="0"/>
                          <a:ea typeface="HY중고딕" pitchFamily="18" charset="-127"/>
                        </a:rPr>
                        <a:t>A</a:t>
                      </a: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0" i="0" u="none" strike="noStrike" cap="none" normalizeH="0" baseline="0">
                          <a:ln>
                            <a:noFill/>
                          </a:ln>
                          <a:solidFill>
                            <a:schemeClr val="tx1"/>
                          </a:solidFill>
                          <a:effectLst/>
                          <a:latin typeface="Arial" charset="0"/>
                          <a:ea typeface="HY중고딕" pitchFamily="18" charset="-127"/>
                        </a:rPr>
                        <a:t>B</a:t>
                      </a: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0" i="0" u="none" strike="noStrike" cap="none" normalizeH="0" baseline="0">
                          <a:ln>
                            <a:noFill/>
                          </a:ln>
                          <a:solidFill>
                            <a:schemeClr val="tx1"/>
                          </a:solidFill>
                          <a:effectLst/>
                          <a:latin typeface="Arial" charset="0"/>
                          <a:ea typeface="HY중고딕" pitchFamily="18" charset="-127"/>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0" i="0" u="none" strike="noStrike" cap="none" normalizeH="0" baseline="0">
                          <a:ln>
                            <a:noFill/>
                          </a:ln>
                          <a:solidFill>
                            <a:schemeClr val="tx1"/>
                          </a:solidFill>
                          <a:effectLst/>
                          <a:latin typeface="Arial" charset="0"/>
                          <a:ea typeface="HY중고딕" pitchFamily="18" charset="-127"/>
                        </a:rPr>
                        <a:t>C</a:t>
                      </a: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0" i="0" u="none" strike="noStrike" cap="none" normalizeH="0" baseline="0">
                          <a:ln>
                            <a:noFill/>
                          </a:ln>
                          <a:solidFill>
                            <a:schemeClr val="tx1"/>
                          </a:solidFill>
                          <a:effectLst/>
                          <a:latin typeface="Arial" charset="0"/>
                          <a:ea typeface="HY중고딕" pitchFamily="18" charset="-127"/>
                        </a:rPr>
                        <a:t>D</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21573" name="Text Box 113"/>
          <p:cNvSpPr txBox="1">
            <a:spLocks noChangeArrowheads="1"/>
          </p:cNvSpPr>
          <p:nvPr/>
        </p:nvSpPr>
        <p:spPr bwMode="auto">
          <a:xfrm>
            <a:off x="5689600" y="5260975"/>
            <a:ext cx="892175" cy="1277938"/>
          </a:xfrm>
          <a:prstGeom prst="rect">
            <a:avLst/>
          </a:prstGeom>
          <a:noFill/>
          <a:ln w="12700" algn="ctr">
            <a:noFill/>
            <a:miter lim="800000"/>
            <a:headEnd/>
            <a:tailEnd/>
          </a:ln>
        </p:spPr>
        <p:txBody>
          <a:bodyPr wrap="none">
            <a:spAutoFit/>
          </a:bodyPr>
          <a:lstStyle/>
          <a:p>
            <a:pPr>
              <a:spcBef>
                <a:spcPct val="50000"/>
              </a:spcBef>
            </a:pPr>
            <a:r>
              <a:rPr lang="en-US" altLang="ko-KR" sz="1400" i="1"/>
              <a:t>Sector 0</a:t>
            </a:r>
          </a:p>
          <a:p>
            <a:pPr>
              <a:spcBef>
                <a:spcPct val="50000"/>
              </a:spcBef>
            </a:pPr>
            <a:r>
              <a:rPr lang="en-US" altLang="ko-KR" sz="1400" i="1"/>
              <a:t>Sector 1</a:t>
            </a:r>
          </a:p>
          <a:p>
            <a:pPr>
              <a:spcBef>
                <a:spcPct val="50000"/>
              </a:spcBef>
            </a:pPr>
            <a:r>
              <a:rPr lang="en-US" altLang="ko-KR" sz="1400" i="1"/>
              <a:t>Sector 2</a:t>
            </a:r>
          </a:p>
          <a:p>
            <a:pPr>
              <a:spcBef>
                <a:spcPct val="50000"/>
              </a:spcBef>
            </a:pPr>
            <a:r>
              <a:rPr lang="en-US" altLang="ko-KR" sz="1400" i="1"/>
              <a:t>Sector 3</a:t>
            </a:r>
          </a:p>
        </p:txBody>
      </p:sp>
      <p:sp>
        <p:nvSpPr>
          <p:cNvPr id="21574" name="Text Box 114"/>
          <p:cNvSpPr txBox="1">
            <a:spLocks noChangeArrowheads="1"/>
          </p:cNvSpPr>
          <p:nvPr/>
        </p:nvSpPr>
        <p:spPr bwMode="auto">
          <a:xfrm>
            <a:off x="7823200" y="4953000"/>
            <a:ext cx="987425" cy="307975"/>
          </a:xfrm>
          <a:prstGeom prst="rect">
            <a:avLst/>
          </a:prstGeom>
          <a:noFill/>
          <a:ln w="12700" algn="ctr">
            <a:noFill/>
            <a:miter lim="800000"/>
            <a:headEnd/>
            <a:tailEnd/>
          </a:ln>
        </p:spPr>
        <p:txBody>
          <a:bodyPr wrap="none">
            <a:spAutoFit/>
          </a:bodyPr>
          <a:lstStyle/>
          <a:p>
            <a:pPr>
              <a:spcBef>
                <a:spcPct val="50000"/>
              </a:spcBef>
            </a:pPr>
            <a:r>
              <a:rPr lang="en-US" altLang="ko-KR" sz="1400" i="1"/>
              <a:t>PU0~PU4</a:t>
            </a:r>
          </a:p>
        </p:txBody>
      </p:sp>
      <p:sp>
        <p:nvSpPr>
          <p:cNvPr id="21575" name="Text Box 114"/>
          <p:cNvSpPr txBox="1">
            <a:spLocks noChangeArrowheads="1"/>
          </p:cNvSpPr>
          <p:nvPr/>
        </p:nvSpPr>
        <p:spPr bwMode="auto">
          <a:xfrm>
            <a:off x="6491288" y="4953000"/>
            <a:ext cx="1285875" cy="307975"/>
          </a:xfrm>
          <a:prstGeom prst="rect">
            <a:avLst/>
          </a:prstGeom>
          <a:noFill/>
          <a:ln w="12700" algn="ctr">
            <a:noFill/>
            <a:miter lim="800000"/>
            <a:headEnd/>
            <a:tailEnd/>
          </a:ln>
        </p:spPr>
        <p:txBody>
          <a:bodyPr wrap="none">
            <a:spAutoFit/>
          </a:bodyPr>
          <a:lstStyle/>
          <a:p>
            <a:pPr>
              <a:spcBef>
                <a:spcPct val="50000"/>
              </a:spcBef>
            </a:pPr>
            <a:r>
              <a:rPr lang="en-US" altLang="ko-KR" sz="1400" i="1"/>
              <a:t>SAM0~SAM4</a:t>
            </a:r>
          </a:p>
        </p:txBody>
      </p:sp>
      <p:sp>
        <p:nvSpPr>
          <p:cNvPr id="21576" name="TextBox 9"/>
          <p:cNvSpPr txBox="1">
            <a:spLocks noChangeArrowheads="1"/>
          </p:cNvSpPr>
          <p:nvPr/>
        </p:nvSpPr>
        <p:spPr bwMode="auto">
          <a:xfrm>
            <a:off x="7162800" y="4648200"/>
            <a:ext cx="1065213" cy="338138"/>
          </a:xfrm>
          <a:prstGeom prst="rect">
            <a:avLst/>
          </a:prstGeom>
          <a:noFill/>
          <a:ln w="9525">
            <a:noFill/>
            <a:miter lim="800000"/>
            <a:headEnd/>
            <a:tailEnd/>
          </a:ln>
        </p:spPr>
        <p:txBody>
          <a:bodyPr wrap="none">
            <a:spAutoFit/>
          </a:bodyPr>
          <a:lstStyle/>
          <a:p>
            <a:r>
              <a:rPr lang="en-US" altLang="ko-KR" sz="1600"/>
              <a:t>L=2, M=5</a:t>
            </a:r>
            <a:endParaRPr lang="ko-KR" altLang="en-US" sz="1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1"/>
          <p:cNvSpPr>
            <a:spLocks noGrp="1"/>
          </p:cNvSpPr>
          <p:nvPr>
            <p:ph type="title"/>
          </p:nvPr>
        </p:nvSpPr>
        <p:spPr>
          <a:xfrm>
            <a:off x="174625" y="276225"/>
            <a:ext cx="8893175" cy="782638"/>
          </a:xfrm>
        </p:spPr>
        <p:txBody>
          <a:bodyPr/>
          <a:lstStyle/>
          <a:p>
            <a:r>
              <a:rPr lang="en-US" altLang="ko-KR"/>
              <a:t>Verification Performance of CBMC</a:t>
            </a:r>
            <a:endParaRPr lang="ko-KR" altLang="en-US"/>
          </a:p>
        </p:txBody>
      </p:sp>
      <p:sp>
        <p:nvSpPr>
          <p:cNvPr id="22531" name="내용 개체 틀 2"/>
          <p:cNvSpPr>
            <a:spLocks noGrp="1"/>
          </p:cNvSpPr>
          <p:nvPr>
            <p:ph idx="1"/>
          </p:nvPr>
        </p:nvSpPr>
        <p:spPr>
          <a:xfrm>
            <a:off x="381000" y="4648200"/>
            <a:ext cx="8610600" cy="2057400"/>
          </a:xfrm>
        </p:spPr>
        <p:txBody>
          <a:bodyPr/>
          <a:lstStyle/>
          <a:p>
            <a:r>
              <a:rPr lang="en-US" altLang="ko-KR" sz="2000"/>
              <a:t>Exponential increase in both time and memory.  However, the slope is much lower than those of NuSMV and Spin, which makes CBMC perform better for large problems</a:t>
            </a:r>
          </a:p>
          <a:p>
            <a:r>
              <a:rPr lang="en-US" altLang="ko-KR" sz="2000"/>
              <a:t>A problem of 10 PUs and 8 LS’s has 8.6x10</a:t>
            </a:r>
            <a:r>
              <a:rPr lang="en-US" altLang="ko-KR" sz="2000" baseline="30000"/>
              <a:t>5</a:t>
            </a:r>
            <a:r>
              <a:rPr lang="en-US" altLang="ko-KR" sz="2000"/>
              <a:t> variables and 2.9 x 10</a:t>
            </a:r>
            <a:r>
              <a:rPr lang="en-US" altLang="ko-KR" sz="2000" baseline="30000"/>
              <a:t>6</a:t>
            </a:r>
            <a:r>
              <a:rPr lang="en-US" altLang="ko-KR" sz="2000"/>
              <a:t> clauses.</a:t>
            </a:r>
          </a:p>
          <a:p>
            <a:endParaRPr lang="ko-KR" altLang="en-US" sz="2000"/>
          </a:p>
        </p:txBody>
      </p:sp>
      <p:sp>
        <p:nvSpPr>
          <p:cNvPr id="4" name="슬라이드 번호 개체 틀 3"/>
          <p:cNvSpPr>
            <a:spLocks noGrp="1"/>
          </p:cNvSpPr>
          <p:nvPr>
            <p:ph type="sldNum" sz="quarter" idx="10"/>
          </p:nvPr>
        </p:nvSpPr>
        <p:spPr/>
        <p:txBody>
          <a:bodyPr/>
          <a:lstStyle/>
          <a:p>
            <a:fld id="{3146439B-C510-4A44-B9E5-C42DFD90BA7C}" type="slidenum">
              <a:rPr lang="en-US" altLang="ko-KR"/>
              <a:pPr/>
              <a:t>25</a:t>
            </a:fld>
            <a:endParaRPr lang="en-US" altLang="ko-KR"/>
          </a:p>
        </p:txBody>
      </p:sp>
      <p:graphicFrame>
        <p:nvGraphicFramePr>
          <p:cNvPr id="5" name="차트 4"/>
          <p:cNvGraphicFramePr>
            <a:graphicFrameLocks/>
          </p:cNvGraphicFramePr>
          <p:nvPr/>
        </p:nvGraphicFramePr>
        <p:xfrm>
          <a:off x="0" y="1375926"/>
          <a:ext cx="4500562" cy="282892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차트 5"/>
          <p:cNvGraphicFramePr>
            <a:graphicFrameLocks/>
          </p:cNvGraphicFramePr>
          <p:nvPr/>
        </p:nvGraphicFramePr>
        <p:xfrm>
          <a:off x="4572000" y="1375926"/>
          <a:ext cx="4467256" cy="2857520"/>
        </p:xfrm>
        <a:graphic>
          <a:graphicData uri="http://schemas.openxmlformats.org/drawingml/2006/chart">
            <c:chart xmlns:c="http://schemas.openxmlformats.org/drawingml/2006/chart" xmlns:r="http://schemas.openxmlformats.org/officeDocument/2006/relationships" r:id="rId4"/>
          </a:graphicData>
        </a:graphic>
      </p:graphicFrame>
      <p:sp>
        <p:nvSpPr>
          <p:cNvPr id="22535" name="TextBox 6"/>
          <p:cNvSpPr txBox="1">
            <a:spLocks noChangeArrowheads="1"/>
          </p:cNvSpPr>
          <p:nvPr/>
        </p:nvSpPr>
        <p:spPr bwMode="auto">
          <a:xfrm>
            <a:off x="1231900" y="4179888"/>
            <a:ext cx="2157413" cy="339725"/>
          </a:xfrm>
          <a:prstGeom prst="rect">
            <a:avLst/>
          </a:prstGeom>
          <a:noFill/>
          <a:ln w="9525">
            <a:noFill/>
            <a:miter lim="800000"/>
            <a:headEnd/>
            <a:tailEnd/>
          </a:ln>
        </p:spPr>
        <p:txBody>
          <a:bodyPr wrap="none">
            <a:spAutoFit/>
          </a:bodyPr>
          <a:lstStyle/>
          <a:p>
            <a:r>
              <a:rPr lang="en-US" altLang="ko-KR" sz="1600">
                <a:cs typeface="Arial" charset="0"/>
              </a:rPr>
              <a:t>(a) Time consumption</a:t>
            </a:r>
            <a:endParaRPr lang="ko-KR" altLang="en-US" sz="1600">
              <a:cs typeface="Arial" charset="0"/>
            </a:endParaRPr>
          </a:p>
        </p:txBody>
      </p:sp>
      <p:sp>
        <p:nvSpPr>
          <p:cNvPr id="22536" name="TextBox 7"/>
          <p:cNvSpPr txBox="1">
            <a:spLocks noChangeArrowheads="1"/>
          </p:cNvSpPr>
          <p:nvPr/>
        </p:nvSpPr>
        <p:spPr bwMode="auto">
          <a:xfrm>
            <a:off x="5572125" y="4233863"/>
            <a:ext cx="2455863" cy="338137"/>
          </a:xfrm>
          <a:prstGeom prst="rect">
            <a:avLst/>
          </a:prstGeom>
          <a:noFill/>
          <a:ln w="9525">
            <a:noFill/>
            <a:miter lim="800000"/>
            <a:headEnd/>
            <a:tailEnd/>
          </a:ln>
        </p:spPr>
        <p:txBody>
          <a:bodyPr wrap="none">
            <a:spAutoFit/>
          </a:bodyPr>
          <a:lstStyle/>
          <a:p>
            <a:r>
              <a:rPr lang="en-US" altLang="ko-KR" sz="1600">
                <a:cs typeface="Arial" charset="0"/>
              </a:rPr>
              <a:t>(b) Memory consumption</a:t>
            </a:r>
            <a:endParaRPr lang="ko-KR" altLang="en-US" sz="1600">
              <a:cs typeface="Arial"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제목 1"/>
          <p:cNvSpPr>
            <a:spLocks noGrp="1"/>
          </p:cNvSpPr>
          <p:nvPr>
            <p:ph type="title"/>
          </p:nvPr>
        </p:nvSpPr>
        <p:spPr/>
        <p:txBody>
          <a:bodyPr/>
          <a:lstStyle/>
          <a:p>
            <a:r>
              <a:rPr lang="en-US" altLang="ko-KR"/>
              <a:t>Performance Comparison</a:t>
            </a:r>
            <a:endParaRPr lang="ko-KR" altLang="en-US"/>
          </a:p>
        </p:txBody>
      </p:sp>
      <p:sp>
        <p:nvSpPr>
          <p:cNvPr id="4" name="슬라이드 번호 개체 틀 3"/>
          <p:cNvSpPr>
            <a:spLocks noGrp="1"/>
          </p:cNvSpPr>
          <p:nvPr>
            <p:ph type="sldNum" sz="quarter" idx="10"/>
          </p:nvPr>
        </p:nvSpPr>
        <p:spPr/>
        <p:txBody>
          <a:bodyPr/>
          <a:lstStyle/>
          <a:p>
            <a:fld id="{C5B5A3C7-3531-4B1C-94F1-8FA8268F8EB2}" type="slidenum">
              <a:rPr lang="en-US" altLang="ko-KR"/>
              <a:pPr/>
              <a:t>26</a:t>
            </a:fld>
            <a:endParaRPr lang="en-US" altLang="ko-KR"/>
          </a:p>
        </p:txBody>
      </p:sp>
      <p:graphicFrame>
        <p:nvGraphicFramePr>
          <p:cNvPr id="5" name="차트 4"/>
          <p:cNvGraphicFramePr/>
          <p:nvPr/>
        </p:nvGraphicFramePr>
        <p:xfrm>
          <a:off x="0" y="1981200"/>
          <a:ext cx="4572000" cy="381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차트 5"/>
          <p:cNvGraphicFramePr/>
          <p:nvPr/>
        </p:nvGraphicFramePr>
        <p:xfrm>
          <a:off x="4595813" y="1981200"/>
          <a:ext cx="4548187" cy="3810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Conclusion</a:t>
            </a:r>
            <a:endParaRPr lang="ko-KR" altLang="en-US" dirty="0"/>
          </a:p>
        </p:txBody>
      </p:sp>
      <p:sp>
        <p:nvSpPr>
          <p:cNvPr id="3" name="날짜 개체 틀 2"/>
          <p:cNvSpPr>
            <a:spLocks noGrp="1"/>
          </p:cNvSpPr>
          <p:nvPr>
            <p:ph type="dt" sz="half" idx="10"/>
          </p:nvPr>
        </p:nvSpPr>
        <p:spPr/>
        <p:txBody>
          <a:bodyPr/>
          <a:lstStyle/>
          <a:p>
            <a:r>
              <a:rPr lang="en-US" altLang="ko-KR"/>
              <a:t>Moonzoo Kim et al. Provable SW Lab</a:t>
            </a:r>
            <a:endParaRPr lang="en-US" altLang="ko-KR" dirty="0"/>
          </a:p>
        </p:txBody>
      </p:sp>
      <p:sp>
        <p:nvSpPr>
          <p:cNvPr id="4" name="바닥글 개체 틀 3"/>
          <p:cNvSpPr>
            <a:spLocks noGrp="1"/>
          </p:cNvSpPr>
          <p:nvPr>
            <p:ph type="ftr" sz="quarter" idx="11"/>
          </p:nvPr>
        </p:nvSpPr>
        <p:spPr/>
        <p:txBody>
          <a:bodyPr/>
          <a:lstStyle/>
          <a:p>
            <a:r>
              <a:rPr lang="en-US" altLang="ko-KR"/>
              <a:t>Unit Testing of Flash Memory Device Driver through a SAT-based Model Checker</a:t>
            </a:r>
            <a:endParaRPr lang="ko-KR" altLang="en-US" dirty="0"/>
          </a:p>
        </p:txBody>
      </p:sp>
      <p:sp>
        <p:nvSpPr>
          <p:cNvPr id="5" name="슬라이드 번호 개체 틀 4"/>
          <p:cNvSpPr>
            <a:spLocks noGrp="1"/>
          </p:cNvSpPr>
          <p:nvPr>
            <p:ph type="sldNum" sz="quarter" idx="12"/>
          </p:nvPr>
        </p:nvSpPr>
        <p:spPr/>
        <p:txBody>
          <a:bodyPr/>
          <a:lstStyle/>
          <a:p>
            <a:fld id="{653EB63F-210B-426B-8655-095B3862437C}" type="slidenum">
              <a:rPr lang="ko-KR" altLang="en-US" smtClean="0"/>
              <a:pPr/>
              <a:t>27</a:t>
            </a:fld>
            <a:r>
              <a:rPr lang="en-US" altLang="ko-KR"/>
              <a:t>/27</a:t>
            </a:r>
            <a:endParaRPr lang="ko-KR" altLang="en-US" dirty="0"/>
          </a:p>
        </p:txBody>
      </p:sp>
      <p:sp>
        <p:nvSpPr>
          <p:cNvPr id="6" name="내용 개체 틀 5"/>
          <p:cNvSpPr>
            <a:spLocks noGrp="1"/>
          </p:cNvSpPr>
          <p:nvPr>
            <p:ph sz="quarter" idx="13"/>
          </p:nvPr>
        </p:nvSpPr>
        <p:spPr>
          <a:xfrm>
            <a:off x="214282" y="1214422"/>
            <a:ext cx="8715436" cy="5214974"/>
          </a:xfrm>
        </p:spPr>
        <p:txBody>
          <a:bodyPr>
            <a:normAutofit fontScale="85000" lnSpcReduction="20000"/>
          </a:bodyPr>
          <a:lstStyle/>
          <a:p>
            <a:r>
              <a:rPr lang="en-US" altLang="ko-KR" dirty="0"/>
              <a:t>We successfully applied CBMC to detect hidden bugs in the device driver for Samsung’s </a:t>
            </a:r>
            <a:r>
              <a:rPr lang="en-US" altLang="ko-KR" dirty="0" err="1"/>
              <a:t>OneNAND</a:t>
            </a:r>
            <a:r>
              <a:rPr lang="en-US" altLang="ko-KR" dirty="0"/>
              <a:t> flash memory</a:t>
            </a:r>
          </a:p>
          <a:p>
            <a:pPr lvl="1"/>
            <a:r>
              <a:rPr lang="en-US" altLang="ko-KR" dirty="0"/>
              <a:t>Also, we established confidence in the correctness of the complex MSR</a:t>
            </a:r>
          </a:p>
          <a:p>
            <a:r>
              <a:rPr lang="en-US" altLang="ko-KR" dirty="0"/>
              <a:t>Lessons learned</a:t>
            </a:r>
          </a:p>
          <a:p>
            <a:pPr lvl="1"/>
            <a:r>
              <a:rPr lang="en-US" altLang="ko-KR" dirty="0"/>
              <a:t>Software model checker as an effective unit testing tool</a:t>
            </a:r>
          </a:p>
          <a:p>
            <a:pPr lvl="2"/>
            <a:r>
              <a:rPr lang="en-US" altLang="ko-KR" dirty="0"/>
              <a:t>CBMC took modest amount of memory and time to detect bugs in USP</a:t>
            </a:r>
          </a:p>
          <a:p>
            <a:pPr lvl="2"/>
            <a:r>
              <a:rPr lang="en-US" altLang="ko-KR" dirty="0"/>
              <a:t>Exhaustive analysis can detect hidden bugs</a:t>
            </a:r>
          </a:p>
          <a:p>
            <a:pPr lvl="1"/>
            <a:r>
              <a:rPr lang="en-US" altLang="ko-KR" dirty="0"/>
              <a:t>Advantages of a SAT-based model checker</a:t>
            </a:r>
          </a:p>
          <a:p>
            <a:pPr lvl="2"/>
            <a:r>
              <a:rPr lang="en-US" altLang="ko-KR" dirty="0"/>
              <a:t>Analysis capability of whole ANSI-C</a:t>
            </a:r>
            <a:endParaRPr lang="ko-KR" altLang="en-US" dirty="0"/>
          </a:p>
          <a:p>
            <a:pPr lvl="2"/>
            <a:r>
              <a:rPr lang="en-US" altLang="ko-KR" dirty="0"/>
              <a:t>No abstract model required</a:t>
            </a:r>
          </a:p>
          <a:p>
            <a:r>
              <a:rPr lang="en-US" altLang="ko-KR" dirty="0"/>
              <a:t>We believe that a SAT-based model checker can be utilized effectively as a unit testing tool to complement conventional testing </a:t>
            </a:r>
            <a:endParaRPr lang="ko-KR"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Overview</a:t>
            </a:r>
            <a:endParaRPr lang="ko-KR" altLang="en-US" dirty="0"/>
          </a:p>
        </p:txBody>
      </p:sp>
      <p:sp>
        <p:nvSpPr>
          <p:cNvPr id="3" name="날짜 개체 틀 2"/>
          <p:cNvSpPr>
            <a:spLocks noGrp="1"/>
          </p:cNvSpPr>
          <p:nvPr>
            <p:ph type="dt" sz="half" idx="10"/>
          </p:nvPr>
        </p:nvSpPr>
        <p:spPr/>
        <p:txBody>
          <a:bodyPr/>
          <a:lstStyle/>
          <a:p>
            <a:r>
              <a:rPr lang="en-US" altLang="ko-KR"/>
              <a:t>Moonzoo Kim et al. Provable SW Lab</a:t>
            </a:r>
            <a:endParaRPr lang="en-US" altLang="ko-KR" dirty="0"/>
          </a:p>
        </p:txBody>
      </p:sp>
      <p:sp>
        <p:nvSpPr>
          <p:cNvPr id="4" name="바닥글 개체 틀 3"/>
          <p:cNvSpPr>
            <a:spLocks noGrp="1"/>
          </p:cNvSpPr>
          <p:nvPr>
            <p:ph type="ftr" sz="quarter" idx="11"/>
          </p:nvPr>
        </p:nvSpPr>
        <p:spPr/>
        <p:txBody>
          <a:bodyPr/>
          <a:lstStyle/>
          <a:p>
            <a:r>
              <a:rPr lang="en-US" altLang="ko-KR" dirty="0"/>
              <a:t>Unit Testing of Flash Memory Device Driver through a SAT-based Model Checker</a:t>
            </a:r>
            <a:endParaRPr lang="ko-KR" altLang="en-US" dirty="0"/>
          </a:p>
        </p:txBody>
      </p:sp>
      <p:sp>
        <p:nvSpPr>
          <p:cNvPr id="5" name="슬라이드 번호 개체 틀 4"/>
          <p:cNvSpPr>
            <a:spLocks noGrp="1"/>
          </p:cNvSpPr>
          <p:nvPr>
            <p:ph type="sldNum" sz="quarter" idx="12"/>
          </p:nvPr>
        </p:nvSpPr>
        <p:spPr/>
        <p:txBody>
          <a:bodyPr/>
          <a:lstStyle/>
          <a:p>
            <a:fld id="{653EB63F-210B-426B-8655-095B3862437C}" type="slidenum">
              <a:rPr lang="ko-KR" altLang="en-US" smtClean="0"/>
              <a:pPr/>
              <a:t>3</a:t>
            </a:fld>
            <a:r>
              <a:rPr lang="en-US" altLang="ko-KR"/>
              <a:t>/27</a:t>
            </a:r>
            <a:endParaRPr lang="ko-KR" altLang="en-US" dirty="0"/>
          </a:p>
        </p:txBody>
      </p:sp>
      <p:sp>
        <p:nvSpPr>
          <p:cNvPr id="6" name="내용 개체 틀 5"/>
          <p:cNvSpPr>
            <a:spLocks noGrp="1"/>
          </p:cNvSpPr>
          <p:nvPr>
            <p:ph sz="quarter" idx="13"/>
          </p:nvPr>
        </p:nvSpPr>
        <p:spPr>
          <a:xfrm>
            <a:off x="285720" y="642918"/>
            <a:ext cx="8429655" cy="5214974"/>
          </a:xfrm>
        </p:spPr>
        <p:txBody>
          <a:bodyPr>
            <a:noAutofit/>
          </a:bodyPr>
          <a:lstStyle/>
          <a:p>
            <a:r>
              <a:rPr lang="en-US" altLang="ko-KR" sz="2400" dirty="0"/>
              <a:t>Background</a:t>
            </a:r>
          </a:p>
          <a:p>
            <a:pPr lvl="1"/>
            <a:r>
              <a:rPr lang="en-US" altLang="ko-KR" sz="2000" dirty="0"/>
              <a:t>Logical-to-physical sector translation </a:t>
            </a:r>
          </a:p>
          <a:p>
            <a:pPr lvl="1"/>
            <a:r>
              <a:rPr lang="en-US" altLang="ko-KR" sz="2000" dirty="0"/>
              <a:t>Overview of the Unified Storage Platform (USP) </a:t>
            </a:r>
          </a:p>
          <a:p>
            <a:pPr lvl="1"/>
            <a:r>
              <a:rPr lang="en-US" altLang="ko-KR" sz="2000" dirty="0"/>
              <a:t>SAT-based model checking technique</a:t>
            </a:r>
          </a:p>
          <a:p>
            <a:r>
              <a:rPr lang="en-US" altLang="ko-KR" sz="2400" dirty="0"/>
              <a:t>Identification of properties to check </a:t>
            </a:r>
          </a:p>
          <a:p>
            <a:pPr lvl="1"/>
            <a:r>
              <a:rPr lang="en-US" altLang="ko-KR" sz="2000" dirty="0"/>
              <a:t>High-level requirements</a:t>
            </a:r>
          </a:p>
          <a:p>
            <a:pPr lvl="1"/>
            <a:r>
              <a:rPr lang="en-US" altLang="ko-KR" sz="2000" dirty="0"/>
              <a:t>Code-level properties</a:t>
            </a:r>
          </a:p>
          <a:p>
            <a:r>
              <a:rPr lang="en-US" altLang="ko-KR" sz="2400" dirty="0"/>
              <a:t>Unit analysis result through CBMC</a:t>
            </a:r>
          </a:p>
          <a:p>
            <a:pPr lvl="1"/>
            <a:r>
              <a:rPr lang="en-US" altLang="ko-KR" sz="2000" dirty="0"/>
              <a:t>Prioritized read operation (PRO)@ Demand Paging Manager (DPM)</a:t>
            </a:r>
          </a:p>
          <a:p>
            <a:pPr lvl="1"/>
            <a:r>
              <a:rPr lang="en-US" altLang="ko-KR" sz="2000" dirty="0"/>
              <a:t>Semaphore matching (SM)@ Block Management Layer (BML)</a:t>
            </a:r>
          </a:p>
          <a:p>
            <a:pPr lvl="1"/>
            <a:r>
              <a:rPr lang="en-US" altLang="ko-KR" sz="2000" dirty="0"/>
              <a:t>Semaphore exception handling  (SEH)@ STL~BML</a:t>
            </a:r>
          </a:p>
          <a:p>
            <a:pPr lvl="1"/>
            <a:r>
              <a:rPr lang="en-US" altLang="ko-KR" sz="2000" dirty="0"/>
              <a:t>Multi-sector read operation (MSR) @ Sector Translation Layer (STL)</a:t>
            </a:r>
          </a:p>
          <a:p>
            <a:pPr lvl="2"/>
            <a:r>
              <a:rPr lang="en-US" altLang="ko-KR" sz="1600" dirty="0" err="1"/>
              <a:t>NuSMV</a:t>
            </a:r>
            <a:r>
              <a:rPr lang="en-US" altLang="ko-KR" sz="1600" dirty="0"/>
              <a:t> : BDD-based model checker</a:t>
            </a:r>
          </a:p>
          <a:p>
            <a:pPr lvl="2"/>
            <a:r>
              <a:rPr lang="en-US" altLang="ko-KR" sz="1600" dirty="0"/>
              <a:t>Spin: Explicit model checker</a:t>
            </a:r>
          </a:p>
          <a:p>
            <a:pPr lvl="2"/>
            <a:r>
              <a:rPr lang="en-US" altLang="ko-KR" sz="1600" dirty="0"/>
              <a:t>CBMC: C-bounded model checker</a:t>
            </a:r>
          </a:p>
          <a:p>
            <a:r>
              <a:rPr lang="en-US" altLang="ko-KR" sz="2400" dirty="0"/>
              <a:t>Lessons learned and conclusion</a:t>
            </a:r>
            <a:endParaRPr lang="en-US" altLang="ko-K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슬라이드 번호 개체 틀 3"/>
          <p:cNvSpPr>
            <a:spLocks noGrp="1"/>
          </p:cNvSpPr>
          <p:nvPr>
            <p:ph type="sldNum" sz="quarter" idx="10"/>
          </p:nvPr>
        </p:nvSpPr>
        <p:spPr/>
        <p:txBody>
          <a:bodyPr/>
          <a:lstStyle/>
          <a:p>
            <a:fld id="{C830EF6F-B2DE-4809-A381-F7E3272B28AA}" type="slidenum">
              <a:rPr lang="en-US" altLang="ko-KR"/>
              <a:pPr/>
              <a:t>4</a:t>
            </a:fld>
            <a:endParaRPr lang="en-US" altLang="ko-KR"/>
          </a:p>
        </p:txBody>
      </p:sp>
      <p:sp>
        <p:nvSpPr>
          <p:cNvPr id="1030" name="AutoShape 2"/>
          <p:cNvSpPr>
            <a:spLocks noGrp="1" noChangeArrowheads="1"/>
          </p:cNvSpPr>
          <p:nvPr>
            <p:ph type="title"/>
          </p:nvPr>
        </p:nvSpPr>
        <p:spPr>
          <a:xfrm>
            <a:off x="271463" y="339725"/>
            <a:ext cx="8616950" cy="709613"/>
          </a:xfrm>
        </p:spPr>
        <p:txBody>
          <a:bodyPr/>
          <a:lstStyle/>
          <a:p>
            <a:r>
              <a:rPr lang="en-US" altLang="ko-KR" sz="3600"/>
              <a:t>Logical to Physical Sector Mapping</a:t>
            </a:r>
          </a:p>
        </p:txBody>
      </p:sp>
      <p:sp>
        <p:nvSpPr>
          <p:cNvPr id="1031" name="Rectangle 5"/>
          <p:cNvSpPr>
            <a:spLocks noChangeArrowheads="1"/>
          </p:cNvSpPr>
          <p:nvPr/>
        </p:nvSpPr>
        <p:spPr bwMode="auto">
          <a:xfrm>
            <a:off x="0" y="2071688"/>
            <a:ext cx="9144000" cy="0"/>
          </a:xfrm>
          <a:prstGeom prst="rect">
            <a:avLst/>
          </a:prstGeom>
          <a:noFill/>
          <a:ln w="12700" algn="ctr">
            <a:noFill/>
            <a:miter lim="800000"/>
            <a:headEnd/>
            <a:tailEnd/>
          </a:ln>
        </p:spPr>
        <p:txBody>
          <a:bodyPr wrap="none" anchor="ctr">
            <a:spAutoFit/>
          </a:bodyPr>
          <a:lstStyle/>
          <a:p>
            <a:endParaRPr lang="ko-KR" altLang="en-US"/>
          </a:p>
        </p:txBody>
      </p:sp>
      <p:graphicFrame>
        <p:nvGraphicFramePr>
          <p:cNvPr id="1026" name="Object 2"/>
          <p:cNvGraphicFramePr>
            <a:graphicFrameLocks noChangeAspect="1"/>
          </p:cNvGraphicFramePr>
          <p:nvPr/>
        </p:nvGraphicFramePr>
        <p:xfrm>
          <a:off x="228600" y="3686175"/>
          <a:ext cx="4724400" cy="2913063"/>
        </p:xfrm>
        <a:graphic>
          <a:graphicData uri="http://schemas.openxmlformats.org/presentationml/2006/ole">
            <mc:AlternateContent xmlns:mc="http://schemas.openxmlformats.org/markup-compatibility/2006">
              <mc:Choice xmlns:v="urn:schemas-microsoft-com:vml" Requires="v">
                <p:oleObj spid="_x0000_s1050" name="Visio" r:id="rId4" imgW="6266011" imgH="3826933" progId="Visio.Drawing.11">
                  <p:embed/>
                </p:oleObj>
              </mc:Choice>
              <mc:Fallback>
                <p:oleObj name="Visio" r:id="rId4" imgW="6266011" imgH="3826933"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3686175"/>
                        <a:ext cx="4724400" cy="2913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2" name="Rectangle 7"/>
          <p:cNvSpPr>
            <a:spLocks noChangeArrowheads="1"/>
          </p:cNvSpPr>
          <p:nvPr/>
        </p:nvSpPr>
        <p:spPr bwMode="auto">
          <a:xfrm>
            <a:off x="0" y="2771775"/>
            <a:ext cx="9144000" cy="0"/>
          </a:xfrm>
          <a:prstGeom prst="rect">
            <a:avLst/>
          </a:prstGeom>
          <a:noFill/>
          <a:ln w="12700" algn="ctr">
            <a:noFill/>
            <a:miter lim="800000"/>
            <a:headEnd/>
            <a:tailEnd/>
          </a:ln>
        </p:spPr>
        <p:txBody>
          <a:bodyPr wrap="none" anchor="ctr">
            <a:spAutoFit/>
          </a:bodyPr>
          <a:lstStyle/>
          <a:p>
            <a:endParaRPr lang="ko-KR" altLang="en-US"/>
          </a:p>
        </p:txBody>
      </p:sp>
      <p:graphicFrame>
        <p:nvGraphicFramePr>
          <p:cNvPr id="1027" name="Object 3"/>
          <p:cNvGraphicFramePr>
            <a:graphicFrameLocks noChangeAspect="1"/>
          </p:cNvGraphicFramePr>
          <p:nvPr/>
        </p:nvGraphicFramePr>
        <p:xfrm>
          <a:off x="457200" y="1325563"/>
          <a:ext cx="4267200" cy="1314450"/>
        </p:xfrm>
        <a:graphic>
          <a:graphicData uri="http://schemas.openxmlformats.org/presentationml/2006/ole">
            <mc:AlternateContent xmlns:mc="http://schemas.openxmlformats.org/markup-compatibility/2006">
              <mc:Choice xmlns:v="urn:schemas-microsoft-com:vml" Requires="v">
                <p:oleObj spid="_x0000_s1051" name="Visio" r:id="rId6" imgW="7079149" imgH="2039112" progId="Visio.Drawing.11">
                  <p:embed/>
                </p:oleObj>
              </mc:Choice>
              <mc:Fallback>
                <p:oleObj name="Visio" r:id="rId6" imgW="7079149" imgH="2039112"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1325563"/>
                        <a:ext cx="4267200" cy="1314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3" name="Rectangle 9"/>
          <p:cNvSpPr>
            <a:spLocks noChangeArrowheads="1"/>
          </p:cNvSpPr>
          <p:nvPr/>
        </p:nvSpPr>
        <p:spPr bwMode="auto">
          <a:xfrm>
            <a:off x="0" y="2052638"/>
            <a:ext cx="9144000" cy="0"/>
          </a:xfrm>
          <a:prstGeom prst="rect">
            <a:avLst/>
          </a:prstGeom>
          <a:noFill/>
          <a:ln w="12700" algn="ctr">
            <a:noFill/>
            <a:miter lim="800000"/>
            <a:headEnd/>
            <a:tailEnd/>
          </a:ln>
        </p:spPr>
        <p:txBody>
          <a:bodyPr wrap="none" anchor="ctr">
            <a:spAutoFit/>
          </a:bodyPr>
          <a:lstStyle/>
          <a:p>
            <a:endParaRPr lang="ko-KR" altLang="en-US"/>
          </a:p>
        </p:txBody>
      </p:sp>
      <p:sp>
        <p:nvSpPr>
          <p:cNvPr id="1034" name="Rectangle 10"/>
          <p:cNvSpPr>
            <a:spLocks noChangeArrowheads="1"/>
          </p:cNvSpPr>
          <p:nvPr/>
        </p:nvSpPr>
        <p:spPr bwMode="auto">
          <a:xfrm>
            <a:off x="1168400" y="2849563"/>
            <a:ext cx="2606675" cy="274637"/>
          </a:xfrm>
          <a:prstGeom prst="rect">
            <a:avLst/>
          </a:prstGeom>
          <a:noFill/>
          <a:ln w="12700" algn="ctr">
            <a:noFill/>
            <a:miter lim="800000"/>
            <a:headEnd/>
            <a:tailEnd/>
          </a:ln>
        </p:spPr>
        <p:txBody>
          <a:bodyPr wrap="none" anchor="ctr">
            <a:spAutoFit/>
          </a:bodyPr>
          <a:lstStyle/>
          <a:p>
            <a:pPr algn="ctr"/>
            <a:r>
              <a:rPr lang="en-US" altLang="ko-KR"/>
              <a:t>1:N mapping from a LUN to PUNs</a:t>
            </a:r>
          </a:p>
        </p:txBody>
      </p:sp>
      <p:sp>
        <p:nvSpPr>
          <p:cNvPr id="1035" name="Rectangle 11"/>
          <p:cNvSpPr>
            <a:spLocks noChangeArrowheads="1"/>
          </p:cNvSpPr>
          <p:nvPr/>
        </p:nvSpPr>
        <p:spPr bwMode="auto">
          <a:xfrm>
            <a:off x="1752600" y="6019800"/>
            <a:ext cx="1336675" cy="274638"/>
          </a:xfrm>
          <a:prstGeom prst="rect">
            <a:avLst/>
          </a:prstGeom>
          <a:noFill/>
          <a:ln w="12700" algn="ctr">
            <a:noFill/>
            <a:miter lim="800000"/>
            <a:headEnd/>
            <a:tailEnd/>
          </a:ln>
        </p:spPr>
        <p:txBody>
          <a:bodyPr wrap="none" anchor="ctr">
            <a:spAutoFit/>
          </a:bodyPr>
          <a:lstStyle/>
          <a:p>
            <a:pPr algn="ctr"/>
            <a:r>
              <a:rPr lang="en-US" altLang="ko-KR"/>
              <a:t>Sector mapping</a:t>
            </a:r>
          </a:p>
        </p:txBody>
      </p:sp>
      <p:sp>
        <p:nvSpPr>
          <p:cNvPr id="1036" name="Rectangle 12"/>
          <p:cNvSpPr>
            <a:spLocks noChangeArrowheads="1"/>
          </p:cNvSpPr>
          <p:nvPr/>
        </p:nvSpPr>
        <p:spPr bwMode="auto">
          <a:xfrm>
            <a:off x="228600" y="1219200"/>
            <a:ext cx="4800600" cy="2133600"/>
          </a:xfrm>
          <a:prstGeom prst="rect">
            <a:avLst/>
          </a:prstGeom>
          <a:noFill/>
          <a:ln w="12700" algn="ctr">
            <a:solidFill>
              <a:schemeClr val="tx1"/>
            </a:solidFill>
            <a:miter lim="800000"/>
            <a:headEnd/>
            <a:tailEnd/>
          </a:ln>
        </p:spPr>
        <p:txBody>
          <a:bodyPr wrap="none" anchor="ctr">
            <a:spAutoFit/>
          </a:bodyPr>
          <a:lstStyle/>
          <a:p>
            <a:endParaRPr lang="ko-KR" altLang="en-US"/>
          </a:p>
        </p:txBody>
      </p:sp>
      <p:sp>
        <p:nvSpPr>
          <p:cNvPr id="1037" name="Rectangle 13"/>
          <p:cNvSpPr>
            <a:spLocks noChangeArrowheads="1"/>
          </p:cNvSpPr>
          <p:nvPr/>
        </p:nvSpPr>
        <p:spPr bwMode="auto">
          <a:xfrm>
            <a:off x="228600" y="3581400"/>
            <a:ext cx="4800600" cy="2924175"/>
          </a:xfrm>
          <a:prstGeom prst="rect">
            <a:avLst/>
          </a:prstGeom>
          <a:noFill/>
          <a:ln w="12700" algn="ctr">
            <a:solidFill>
              <a:schemeClr val="tx1"/>
            </a:solidFill>
            <a:miter lim="800000"/>
            <a:headEnd/>
            <a:tailEnd/>
          </a:ln>
        </p:spPr>
        <p:txBody>
          <a:bodyPr anchor="ctr">
            <a:spAutoFit/>
          </a:bodyPr>
          <a:lstStyle/>
          <a:p>
            <a:endParaRPr lang="en-US" altLang="ko-KR" sz="1100"/>
          </a:p>
          <a:p>
            <a:endParaRPr lang="en-US" altLang="ko-KR" sz="1100"/>
          </a:p>
          <a:p>
            <a:endParaRPr lang="en-US" altLang="ko-KR" sz="1100"/>
          </a:p>
          <a:p>
            <a:endParaRPr lang="en-US" altLang="ko-KR" sz="1100"/>
          </a:p>
          <a:p>
            <a:endParaRPr lang="en-US" altLang="ko-KR" sz="1100"/>
          </a:p>
          <a:p>
            <a:endParaRPr lang="en-US" altLang="ko-KR" sz="1100"/>
          </a:p>
          <a:p>
            <a:endParaRPr lang="en-US" altLang="ko-KR" sz="1100"/>
          </a:p>
          <a:p>
            <a:endParaRPr lang="en-US" altLang="ko-KR" sz="1100"/>
          </a:p>
          <a:p>
            <a:endParaRPr lang="en-US" altLang="ko-KR" sz="1100"/>
          </a:p>
          <a:p>
            <a:endParaRPr lang="en-US" altLang="ko-KR" sz="1100"/>
          </a:p>
          <a:p>
            <a:endParaRPr lang="en-US" altLang="ko-KR" sz="1100"/>
          </a:p>
          <a:p>
            <a:endParaRPr lang="en-US" altLang="ko-KR" sz="1100"/>
          </a:p>
          <a:p>
            <a:endParaRPr lang="en-US" altLang="ko-KR" sz="1100"/>
          </a:p>
          <a:p>
            <a:endParaRPr lang="en-US" altLang="ko-KR" sz="1100"/>
          </a:p>
          <a:p>
            <a:br>
              <a:rPr lang="en-US" altLang="ko-KR" sz="1100"/>
            </a:br>
            <a:endParaRPr lang="en-US" altLang="ko-KR"/>
          </a:p>
        </p:txBody>
      </p:sp>
      <p:sp>
        <p:nvSpPr>
          <p:cNvPr id="1038" name="Rectangle 14"/>
          <p:cNvSpPr>
            <a:spLocks noChangeArrowheads="1"/>
          </p:cNvSpPr>
          <p:nvPr/>
        </p:nvSpPr>
        <p:spPr bwMode="auto">
          <a:xfrm>
            <a:off x="5334000" y="1219200"/>
            <a:ext cx="3581400" cy="3505200"/>
          </a:xfrm>
          <a:prstGeom prst="rect">
            <a:avLst/>
          </a:prstGeom>
          <a:noFill/>
          <a:ln w="12700" algn="ctr">
            <a:solidFill>
              <a:schemeClr val="tx1"/>
            </a:solidFill>
            <a:miter lim="800000"/>
            <a:headEnd/>
            <a:tailEnd/>
          </a:ln>
        </p:spPr>
        <p:txBody>
          <a:bodyPr anchor="ctr">
            <a:spAutoFit/>
          </a:bodyPr>
          <a:lstStyle/>
          <a:p>
            <a:endParaRPr lang="ko-KR" altLang="en-US"/>
          </a:p>
        </p:txBody>
      </p:sp>
      <p:sp>
        <p:nvSpPr>
          <p:cNvPr id="1039" name="Rectangle 15"/>
          <p:cNvSpPr>
            <a:spLocks noChangeArrowheads="1"/>
          </p:cNvSpPr>
          <p:nvPr/>
        </p:nvSpPr>
        <p:spPr bwMode="auto">
          <a:xfrm>
            <a:off x="6019800" y="4419600"/>
            <a:ext cx="2268538" cy="274638"/>
          </a:xfrm>
          <a:prstGeom prst="rect">
            <a:avLst/>
          </a:prstGeom>
          <a:noFill/>
          <a:ln w="12700" algn="ctr">
            <a:noFill/>
            <a:miter lim="800000"/>
            <a:headEnd/>
            <a:tailEnd/>
          </a:ln>
        </p:spPr>
        <p:txBody>
          <a:bodyPr wrap="none" anchor="ctr">
            <a:spAutoFit/>
          </a:bodyPr>
          <a:lstStyle/>
          <a:p>
            <a:pPr algn="ctr"/>
            <a:r>
              <a:rPr lang="en-US" altLang="ko-KR"/>
              <a:t>Sector Allocation Map (SAM)</a:t>
            </a:r>
          </a:p>
        </p:txBody>
      </p:sp>
      <p:graphicFrame>
        <p:nvGraphicFramePr>
          <p:cNvPr id="1028" name="Object 4"/>
          <p:cNvGraphicFramePr>
            <a:graphicFrameLocks noChangeAspect="1"/>
          </p:cNvGraphicFramePr>
          <p:nvPr/>
        </p:nvGraphicFramePr>
        <p:xfrm>
          <a:off x="5943600" y="1447800"/>
          <a:ext cx="2514600" cy="2952750"/>
        </p:xfrm>
        <a:graphic>
          <a:graphicData uri="http://schemas.openxmlformats.org/presentationml/2006/ole">
            <mc:AlternateContent xmlns:mc="http://schemas.openxmlformats.org/markup-compatibility/2006">
              <mc:Choice xmlns:v="urn:schemas-microsoft-com:vml" Requires="v">
                <p:oleObj spid="_x0000_s1052" name="Visio" r:id="rId8" imgW="2782940" imgH="3070844" progId="Visio.Drawing.11">
                  <p:embed/>
                </p:oleObj>
              </mc:Choice>
              <mc:Fallback>
                <p:oleObj name="Visio" r:id="rId8" imgW="2782940" imgH="3070844" progId="Visio.Drawing.11">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43600" y="1447800"/>
                        <a:ext cx="2514600" cy="295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0" name="내용 개체 틀 2"/>
          <p:cNvSpPr>
            <a:spLocks noGrp="1"/>
          </p:cNvSpPr>
          <p:nvPr>
            <p:ph idx="1"/>
          </p:nvPr>
        </p:nvSpPr>
        <p:spPr>
          <a:xfrm>
            <a:off x="5105400" y="5141913"/>
            <a:ext cx="4191000" cy="1258887"/>
          </a:xfrm>
        </p:spPr>
        <p:txBody>
          <a:bodyPr>
            <a:normAutofit fontScale="92500" lnSpcReduction="20000"/>
          </a:bodyPr>
          <a:lstStyle/>
          <a:p>
            <a:pPr eaLnBrk="1" hangingPunct="1"/>
            <a:r>
              <a:rPr lang="en-US" altLang="ko-KR"/>
              <a:t>In flash memory, logical data are distributed over physical sectors.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1"/>
          <p:cNvPicPr>
            <a:picLocks noChangeAspect="1" noChangeArrowheads="1"/>
          </p:cNvPicPr>
          <p:nvPr/>
        </p:nvPicPr>
        <p:blipFill>
          <a:blip r:embed="rId3"/>
          <a:srcRect/>
          <a:stretch>
            <a:fillRect/>
          </a:stretch>
        </p:blipFill>
        <p:spPr bwMode="auto">
          <a:xfrm>
            <a:off x="8072462" y="6522172"/>
            <a:ext cx="980468" cy="304493"/>
          </a:xfrm>
          <a:prstGeom prst="rect">
            <a:avLst/>
          </a:prstGeom>
          <a:noFill/>
          <a:ln w="9525">
            <a:noFill/>
            <a:miter lim="800000"/>
            <a:headEnd/>
            <a:tailEnd/>
          </a:ln>
          <a:effectLst/>
        </p:spPr>
      </p:pic>
      <p:sp>
        <p:nvSpPr>
          <p:cNvPr id="493570" name="AutoShape 2"/>
          <p:cNvSpPr>
            <a:spLocks noChangeArrowheads="1"/>
          </p:cNvSpPr>
          <p:nvPr/>
        </p:nvSpPr>
        <p:spPr bwMode="auto">
          <a:xfrm>
            <a:off x="4648200" y="1447800"/>
            <a:ext cx="4343400" cy="4876800"/>
          </a:xfrm>
          <a:prstGeom prst="roundRect">
            <a:avLst>
              <a:gd name="adj" fmla="val 10046"/>
            </a:avLst>
          </a:prstGeom>
          <a:gradFill rotWithShape="0">
            <a:gsLst>
              <a:gs pos="0">
                <a:srgbClr val="FFFF99">
                  <a:gamma/>
                  <a:tint val="0"/>
                  <a:invGamma/>
                </a:srgbClr>
              </a:gs>
              <a:gs pos="100000">
                <a:srgbClr val="FFFF99"/>
              </a:gs>
            </a:gsLst>
            <a:path path="shape">
              <a:fillToRect l="50000" t="50000" r="50000" b="50000"/>
            </a:path>
          </a:gradFill>
          <a:ln w="38100">
            <a:solidFill>
              <a:srgbClr val="FF9900"/>
            </a:solidFill>
            <a:round/>
            <a:headEnd/>
            <a:tailEnd/>
          </a:ln>
          <a:effectLst>
            <a:outerShdw dist="107763" dir="2700000" algn="ctr" rotWithShape="0">
              <a:schemeClr val="bg2">
                <a:alpha val="50000"/>
              </a:schemeClr>
            </a:outerShdw>
          </a:effectLst>
        </p:spPr>
        <p:txBody>
          <a:bodyPr wrap="none" anchor="ctr"/>
          <a:lstStyle/>
          <a:p>
            <a:pPr algn="ctr">
              <a:lnSpc>
                <a:spcPct val="85000"/>
              </a:lnSpc>
              <a:spcBef>
                <a:spcPct val="20000"/>
              </a:spcBef>
              <a:buClr>
                <a:schemeClr val="accent2"/>
              </a:buClr>
              <a:buFont typeface="Wingdings" pitchFamily="2" charset="2"/>
              <a:buNone/>
              <a:defRPr/>
            </a:pPr>
            <a:endParaRPr lang="ko-KR" altLang="ko-KR" sz="1500">
              <a:latin typeface="Calibri" pitchFamily="34" charset="0"/>
              <a:ea typeface="HY헤드라인M" pitchFamily="18" charset="-127"/>
            </a:endParaRPr>
          </a:p>
        </p:txBody>
      </p:sp>
      <p:sp>
        <p:nvSpPr>
          <p:cNvPr id="9220" name="Rectangle 3"/>
          <p:cNvSpPr>
            <a:spLocks noChangeArrowheads="1"/>
          </p:cNvSpPr>
          <p:nvPr/>
        </p:nvSpPr>
        <p:spPr bwMode="auto">
          <a:xfrm>
            <a:off x="4800600" y="2438400"/>
            <a:ext cx="4114800" cy="3170238"/>
          </a:xfrm>
          <a:prstGeom prst="rect">
            <a:avLst/>
          </a:prstGeom>
          <a:solidFill>
            <a:srgbClr val="CCFFCC"/>
          </a:solidFill>
          <a:ln w="12700" algn="ctr">
            <a:solidFill>
              <a:schemeClr val="tx1"/>
            </a:solidFill>
            <a:miter lim="800000"/>
            <a:headEnd/>
            <a:tailEnd/>
          </a:ln>
        </p:spPr>
        <p:txBody>
          <a:bodyPr wrap="none" anchor="ctr"/>
          <a:lstStyle/>
          <a:p>
            <a:pPr algn="ctr"/>
            <a:endParaRPr lang="ko-KR" altLang="ko-KR">
              <a:latin typeface="Calibri" pitchFamily="34" charset="0"/>
            </a:endParaRPr>
          </a:p>
        </p:txBody>
      </p:sp>
      <p:sp>
        <p:nvSpPr>
          <p:cNvPr id="9221" name="Rectangle 4"/>
          <p:cNvSpPr>
            <a:spLocks noChangeArrowheads="1"/>
          </p:cNvSpPr>
          <p:nvPr/>
        </p:nvSpPr>
        <p:spPr bwMode="auto">
          <a:xfrm>
            <a:off x="4953000" y="3581400"/>
            <a:ext cx="2819400" cy="1905000"/>
          </a:xfrm>
          <a:prstGeom prst="rect">
            <a:avLst/>
          </a:prstGeom>
          <a:gradFill rotWithShape="1">
            <a:gsLst>
              <a:gs pos="0">
                <a:srgbClr val="00CC66"/>
              </a:gs>
              <a:gs pos="50000">
                <a:srgbClr val="FFFFFF"/>
              </a:gs>
              <a:gs pos="100000">
                <a:srgbClr val="00CC66"/>
              </a:gs>
            </a:gsLst>
            <a:lin ang="5400000" scaled="1"/>
          </a:gradFill>
          <a:ln w="12700" algn="ctr">
            <a:solidFill>
              <a:schemeClr val="tx1"/>
            </a:solidFill>
            <a:miter lim="800000"/>
            <a:headEnd/>
            <a:tailEnd/>
          </a:ln>
        </p:spPr>
        <p:txBody>
          <a:bodyPr wrap="none" anchor="ctr"/>
          <a:lstStyle/>
          <a:p>
            <a:endParaRPr lang="ko-KR" altLang="en-US" dirty="0">
              <a:latin typeface="Calibri" pitchFamily="34" charset="0"/>
            </a:endParaRPr>
          </a:p>
        </p:txBody>
      </p:sp>
      <p:sp>
        <p:nvSpPr>
          <p:cNvPr id="9222" name="AutoShape 5"/>
          <p:cNvSpPr>
            <a:spLocks noGrp="1" noChangeArrowheads="1"/>
          </p:cNvSpPr>
          <p:nvPr>
            <p:ph type="title"/>
          </p:nvPr>
        </p:nvSpPr>
        <p:spPr>
          <a:xfrm>
            <a:off x="0" y="285728"/>
            <a:ext cx="9144000" cy="641350"/>
          </a:xfrm>
        </p:spPr>
        <p:txBody>
          <a:bodyPr>
            <a:noAutofit/>
          </a:bodyPr>
          <a:lstStyle/>
          <a:p>
            <a:pPr eaLnBrk="1" hangingPunct="1"/>
            <a:r>
              <a:rPr lang="en-US" altLang="ko-KR" sz="4000" dirty="0"/>
              <a:t>Overview of the </a:t>
            </a:r>
            <a:r>
              <a:rPr lang="en-US" altLang="ko-KR" sz="4000" dirty="0" err="1"/>
              <a:t>OneNAND</a:t>
            </a:r>
            <a:r>
              <a:rPr lang="en-US" altLang="ko-KR" sz="4000" baseline="30000" dirty="0">
                <a:cs typeface="Arial" charset="0"/>
              </a:rPr>
              <a:t>®</a:t>
            </a:r>
            <a:r>
              <a:rPr lang="en-US" altLang="ko-KR" sz="4000" dirty="0"/>
              <a:t> Flash Memory</a:t>
            </a:r>
          </a:p>
        </p:txBody>
      </p:sp>
      <p:sp>
        <p:nvSpPr>
          <p:cNvPr id="9223" name="Rectangle 6"/>
          <p:cNvSpPr>
            <a:spLocks noChangeArrowheads="1"/>
          </p:cNvSpPr>
          <p:nvPr/>
        </p:nvSpPr>
        <p:spPr bwMode="auto">
          <a:xfrm>
            <a:off x="4800600" y="5791200"/>
            <a:ext cx="3810000" cy="381000"/>
          </a:xfrm>
          <a:prstGeom prst="rect">
            <a:avLst/>
          </a:prstGeom>
          <a:gradFill rotWithShape="1">
            <a:gsLst>
              <a:gs pos="0">
                <a:srgbClr val="3366FF"/>
              </a:gs>
              <a:gs pos="50000">
                <a:srgbClr val="FFFFFF"/>
              </a:gs>
              <a:gs pos="100000">
                <a:srgbClr val="3366FF"/>
              </a:gs>
            </a:gsLst>
            <a:lin ang="5400000" scaled="1"/>
          </a:gradFill>
          <a:ln w="12700" algn="ctr">
            <a:solidFill>
              <a:schemeClr val="tx1"/>
            </a:solidFill>
            <a:miter lim="800000"/>
            <a:headEnd/>
            <a:tailEnd/>
          </a:ln>
        </p:spPr>
        <p:txBody>
          <a:bodyPr wrap="none" anchor="ctr"/>
          <a:lstStyle/>
          <a:p>
            <a:pPr algn="ctr"/>
            <a:r>
              <a:rPr lang="en-US" altLang="ko-KR" sz="1600">
                <a:latin typeface="Calibri" pitchFamily="34" charset="0"/>
              </a:rPr>
              <a:t>OneNAND</a:t>
            </a:r>
            <a:r>
              <a:rPr lang="en-US" altLang="ko-KR" sz="1800" baseline="30000">
                <a:solidFill>
                  <a:schemeClr val="accent2"/>
                </a:solidFill>
                <a:latin typeface="Calibri" pitchFamily="34" charset="0"/>
              </a:rPr>
              <a:t>®</a:t>
            </a:r>
            <a:r>
              <a:rPr lang="en-US" altLang="ko-KR" sz="1600">
                <a:latin typeface="Calibri" pitchFamily="34" charset="0"/>
              </a:rPr>
              <a:t> Flash Memory Devices</a:t>
            </a:r>
          </a:p>
        </p:txBody>
      </p:sp>
      <p:sp>
        <p:nvSpPr>
          <p:cNvPr id="493575" name="Rectangle 7"/>
          <p:cNvSpPr>
            <a:spLocks noChangeArrowheads="1"/>
          </p:cNvSpPr>
          <p:nvPr/>
        </p:nvSpPr>
        <p:spPr bwMode="auto">
          <a:xfrm>
            <a:off x="5562600" y="4953000"/>
            <a:ext cx="2133600" cy="457200"/>
          </a:xfrm>
          <a:prstGeom prst="rect">
            <a:avLst/>
          </a:prstGeom>
          <a:gradFill rotWithShape="1">
            <a:gsLst>
              <a:gs pos="0">
                <a:schemeClr val="accent1"/>
              </a:gs>
              <a:gs pos="50000">
                <a:srgbClr val="FFFFFF"/>
              </a:gs>
              <a:gs pos="100000">
                <a:schemeClr val="accent1"/>
              </a:gs>
            </a:gsLst>
            <a:lin ang="5400000" scaled="1"/>
          </a:gradFill>
          <a:ln w="12700" algn="ctr">
            <a:solidFill>
              <a:schemeClr val="tx1"/>
            </a:solidFill>
            <a:miter lim="800000"/>
            <a:headEnd/>
            <a:tailEnd/>
          </a:ln>
          <a:effectLst/>
        </p:spPr>
        <p:txBody>
          <a:bodyPr wrap="none" anchor="ctr"/>
          <a:lstStyle/>
          <a:p>
            <a:pPr algn="ctr">
              <a:defRPr/>
            </a:pPr>
            <a:r>
              <a:rPr lang="en-US" altLang="ko-KR" sz="1400" dirty="0">
                <a:latin typeface="Calibri" pitchFamily="34" charset="0"/>
              </a:rPr>
              <a:t>Low Level (</a:t>
            </a:r>
            <a:r>
              <a:rPr lang="en-US" altLang="ko-KR" sz="1400" dirty="0">
                <a:solidFill>
                  <a:srgbClr val="FF3300"/>
                </a:solidFill>
                <a:latin typeface="Calibri" pitchFamily="34" charset="0"/>
              </a:rPr>
              <a:t>LLD</a:t>
            </a:r>
            <a:r>
              <a:rPr lang="en-US" altLang="ko-KR" sz="1400" dirty="0">
                <a:latin typeface="Calibri" pitchFamily="34" charset="0"/>
              </a:rPr>
              <a:t>) </a:t>
            </a:r>
          </a:p>
          <a:p>
            <a:pPr algn="ctr">
              <a:defRPr/>
            </a:pPr>
            <a:r>
              <a:rPr lang="en-US" altLang="ko-KR" sz="1400" dirty="0">
                <a:latin typeface="Calibri" pitchFamily="34" charset="0"/>
              </a:rPr>
              <a:t>Device Driver</a:t>
            </a:r>
          </a:p>
        </p:txBody>
      </p:sp>
      <p:sp>
        <p:nvSpPr>
          <p:cNvPr id="493576" name="Rectangle 8"/>
          <p:cNvSpPr>
            <a:spLocks noChangeArrowheads="1"/>
          </p:cNvSpPr>
          <p:nvPr/>
        </p:nvSpPr>
        <p:spPr bwMode="auto">
          <a:xfrm>
            <a:off x="5595958" y="4343400"/>
            <a:ext cx="1905000" cy="457200"/>
          </a:xfrm>
          <a:prstGeom prst="rect">
            <a:avLst/>
          </a:prstGeom>
          <a:gradFill rotWithShape="1">
            <a:gsLst>
              <a:gs pos="0">
                <a:schemeClr val="accent1"/>
              </a:gs>
              <a:gs pos="50000">
                <a:srgbClr val="FFFFFF"/>
              </a:gs>
              <a:gs pos="100000">
                <a:schemeClr val="accent1"/>
              </a:gs>
            </a:gsLst>
            <a:lin ang="5400000" scaled="1"/>
          </a:gradFill>
          <a:ln w="12700" algn="ctr">
            <a:solidFill>
              <a:schemeClr val="tx1"/>
            </a:solidFill>
            <a:miter lim="800000"/>
            <a:headEnd/>
            <a:tailEnd/>
          </a:ln>
          <a:effectLst/>
        </p:spPr>
        <p:txBody>
          <a:bodyPr wrap="none" anchor="ctr"/>
          <a:lstStyle/>
          <a:p>
            <a:pPr algn="ctr">
              <a:defRPr/>
            </a:pPr>
            <a:r>
              <a:rPr lang="en-US" altLang="ko-KR" sz="1400" dirty="0">
                <a:latin typeface="Calibri" pitchFamily="34" charset="0"/>
              </a:rPr>
              <a:t>Block </a:t>
            </a:r>
          </a:p>
          <a:p>
            <a:pPr algn="ctr">
              <a:defRPr/>
            </a:pPr>
            <a:r>
              <a:rPr lang="en-US" altLang="ko-KR" sz="1400" dirty="0">
                <a:latin typeface="Calibri" pitchFamily="34" charset="0"/>
              </a:rPr>
              <a:t>Management (</a:t>
            </a:r>
            <a:r>
              <a:rPr lang="en-US" altLang="ko-KR" sz="1400" dirty="0">
                <a:solidFill>
                  <a:srgbClr val="FF3300"/>
                </a:solidFill>
                <a:latin typeface="Calibri" pitchFamily="34" charset="0"/>
              </a:rPr>
              <a:t>BML</a:t>
            </a:r>
            <a:r>
              <a:rPr lang="en-US" altLang="ko-KR" sz="1400" dirty="0">
                <a:latin typeface="Calibri" pitchFamily="34" charset="0"/>
              </a:rPr>
              <a:t>)</a:t>
            </a:r>
          </a:p>
        </p:txBody>
      </p:sp>
      <p:sp>
        <p:nvSpPr>
          <p:cNvPr id="493577" name="Rectangle 9"/>
          <p:cNvSpPr>
            <a:spLocks noChangeArrowheads="1"/>
          </p:cNvSpPr>
          <p:nvPr/>
        </p:nvSpPr>
        <p:spPr bwMode="auto">
          <a:xfrm>
            <a:off x="5029200" y="3733800"/>
            <a:ext cx="1524000" cy="457200"/>
          </a:xfrm>
          <a:prstGeom prst="rect">
            <a:avLst/>
          </a:prstGeom>
          <a:gradFill rotWithShape="1">
            <a:gsLst>
              <a:gs pos="0">
                <a:schemeClr val="accent1"/>
              </a:gs>
              <a:gs pos="50000">
                <a:srgbClr val="FFFFFF"/>
              </a:gs>
              <a:gs pos="100000">
                <a:schemeClr val="accent1"/>
              </a:gs>
            </a:gsLst>
            <a:lin ang="5400000" scaled="1"/>
          </a:gradFill>
          <a:ln w="12700" algn="ctr">
            <a:solidFill>
              <a:schemeClr val="tx1"/>
            </a:solidFill>
            <a:miter lim="800000"/>
            <a:headEnd/>
            <a:tailEnd/>
          </a:ln>
          <a:effectLst/>
        </p:spPr>
        <p:txBody>
          <a:bodyPr wrap="none" anchor="ctr"/>
          <a:lstStyle/>
          <a:p>
            <a:pPr algn="ctr">
              <a:defRPr/>
            </a:pPr>
            <a:r>
              <a:rPr lang="en-US" altLang="ko-KR" sz="1400">
                <a:latin typeface="Calibri" pitchFamily="34" charset="0"/>
              </a:rPr>
              <a:t>Sector </a:t>
            </a:r>
          </a:p>
          <a:p>
            <a:pPr algn="ctr">
              <a:defRPr/>
            </a:pPr>
            <a:r>
              <a:rPr lang="en-US" altLang="ko-KR" sz="1400">
                <a:latin typeface="Calibri" pitchFamily="34" charset="0"/>
              </a:rPr>
              <a:t>Translation (</a:t>
            </a:r>
            <a:r>
              <a:rPr lang="en-US" altLang="ko-KR" sz="1400">
                <a:solidFill>
                  <a:srgbClr val="FF3300"/>
                </a:solidFill>
                <a:latin typeface="Calibri" pitchFamily="34" charset="0"/>
              </a:rPr>
              <a:t>STL</a:t>
            </a:r>
            <a:r>
              <a:rPr lang="en-US" altLang="ko-KR" sz="1400">
                <a:latin typeface="Calibri" pitchFamily="34" charset="0"/>
              </a:rPr>
              <a:t>)</a:t>
            </a:r>
          </a:p>
        </p:txBody>
      </p:sp>
      <p:sp>
        <p:nvSpPr>
          <p:cNvPr id="493578" name="Rectangle 10"/>
          <p:cNvSpPr>
            <a:spLocks noChangeArrowheads="1"/>
          </p:cNvSpPr>
          <p:nvPr/>
        </p:nvSpPr>
        <p:spPr bwMode="auto">
          <a:xfrm>
            <a:off x="6324600" y="2590800"/>
            <a:ext cx="1447800" cy="838200"/>
          </a:xfrm>
          <a:prstGeom prst="rect">
            <a:avLst/>
          </a:prstGeom>
          <a:gradFill rotWithShape="1">
            <a:gsLst>
              <a:gs pos="0">
                <a:schemeClr val="folHlink"/>
              </a:gs>
              <a:gs pos="50000">
                <a:srgbClr val="FFFFFF"/>
              </a:gs>
              <a:gs pos="100000">
                <a:schemeClr val="folHlink"/>
              </a:gs>
            </a:gsLst>
            <a:lin ang="5400000" scaled="1"/>
          </a:gradFill>
          <a:ln w="12700" algn="ctr">
            <a:solidFill>
              <a:schemeClr val="tx1"/>
            </a:solidFill>
            <a:miter lim="800000"/>
            <a:headEnd/>
            <a:tailEnd/>
          </a:ln>
          <a:effectLst/>
        </p:spPr>
        <p:txBody>
          <a:bodyPr wrap="none" anchor="ctr"/>
          <a:lstStyle/>
          <a:p>
            <a:pPr algn="ctr">
              <a:defRPr/>
            </a:pPr>
            <a:endParaRPr lang="ko-KR" altLang="ko-KR" sz="1600">
              <a:latin typeface="Calibri" pitchFamily="34" charset="0"/>
            </a:endParaRPr>
          </a:p>
        </p:txBody>
      </p:sp>
      <p:sp>
        <p:nvSpPr>
          <p:cNvPr id="9228" name="Text Box 11"/>
          <p:cNvSpPr txBox="1">
            <a:spLocks noChangeArrowheads="1"/>
          </p:cNvSpPr>
          <p:nvPr/>
        </p:nvSpPr>
        <p:spPr bwMode="auto">
          <a:xfrm>
            <a:off x="6400800" y="2618898"/>
            <a:ext cx="1308100" cy="738664"/>
          </a:xfrm>
          <a:prstGeom prst="rect">
            <a:avLst/>
          </a:prstGeom>
          <a:noFill/>
          <a:ln w="12700" algn="ctr">
            <a:noFill/>
            <a:miter lim="800000"/>
            <a:headEnd/>
            <a:tailEnd/>
          </a:ln>
        </p:spPr>
        <p:txBody>
          <a:bodyPr>
            <a:spAutoFit/>
          </a:bodyPr>
          <a:lstStyle/>
          <a:p>
            <a:pPr algn="ctr"/>
            <a:r>
              <a:rPr lang="en-US" altLang="ko-KR" sz="1400" dirty="0">
                <a:latin typeface="Calibri" pitchFamily="34" charset="0"/>
              </a:rPr>
              <a:t>Demand </a:t>
            </a:r>
          </a:p>
          <a:p>
            <a:pPr algn="ctr"/>
            <a:r>
              <a:rPr lang="en-US" altLang="ko-KR" sz="1400" dirty="0">
                <a:latin typeface="Calibri" pitchFamily="34" charset="0"/>
              </a:rPr>
              <a:t>Paging </a:t>
            </a:r>
          </a:p>
          <a:p>
            <a:pPr algn="ctr"/>
            <a:r>
              <a:rPr lang="en-US" altLang="ko-KR" sz="1400" dirty="0">
                <a:latin typeface="Calibri" pitchFamily="34" charset="0"/>
              </a:rPr>
              <a:t>Manager (</a:t>
            </a:r>
            <a:r>
              <a:rPr lang="en-US" altLang="ko-KR" sz="1400" dirty="0">
                <a:solidFill>
                  <a:srgbClr val="FF3300"/>
                </a:solidFill>
                <a:latin typeface="Calibri" pitchFamily="34" charset="0"/>
              </a:rPr>
              <a:t>DPM</a:t>
            </a:r>
            <a:r>
              <a:rPr lang="en-US" altLang="ko-KR" sz="1400" dirty="0">
                <a:latin typeface="Calibri" pitchFamily="34" charset="0"/>
              </a:rPr>
              <a:t>)</a:t>
            </a:r>
          </a:p>
        </p:txBody>
      </p:sp>
      <p:cxnSp>
        <p:nvCxnSpPr>
          <p:cNvPr id="9229" name="AutoShape 12"/>
          <p:cNvCxnSpPr>
            <a:cxnSpLocks noChangeShapeType="1"/>
            <a:stCxn id="493575" idx="2"/>
            <a:endCxn id="9223" idx="0"/>
          </p:cNvCxnSpPr>
          <p:nvPr/>
        </p:nvCxnSpPr>
        <p:spPr bwMode="auto">
          <a:xfrm>
            <a:off x="6629400" y="5410200"/>
            <a:ext cx="76200" cy="381000"/>
          </a:xfrm>
          <a:prstGeom prst="straightConnector1">
            <a:avLst/>
          </a:prstGeom>
          <a:noFill/>
          <a:ln w="25400">
            <a:solidFill>
              <a:schemeClr val="tx1"/>
            </a:solidFill>
            <a:round/>
            <a:headEnd/>
            <a:tailEnd type="triangle" w="lg" len="lg"/>
          </a:ln>
        </p:spPr>
      </p:cxnSp>
      <p:cxnSp>
        <p:nvCxnSpPr>
          <p:cNvPr id="9230" name="AutoShape 13"/>
          <p:cNvCxnSpPr>
            <a:cxnSpLocks noChangeShapeType="1"/>
            <a:stCxn id="493576" idx="2"/>
            <a:endCxn id="493575" idx="0"/>
          </p:cNvCxnSpPr>
          <p:nvPr/>
        </p:nvCxnSpPr>
        <p:spPr bwMode="auto">
          <a:xfrm rot="16200000" flipH="1">
            <a:off x="6512729" y="4836329"/>
            <a:ext cx="152400" cy="80942"/>
          </a:xfrm>
          <a:prstGeom prst="straightConnector1">
            <a:avLst/>
          </a:prstGeom>
          <a:noFill/>
          <a:ln w="25400">
            <a:solidFill>
              <a:schemeClr val="tx1"/>
            </a:solidFill>
            <a:round/>
            <a:headEnd/>
            <a:tailEnd type="triangle" w="lg" len="lg"/>
          </a:ln>
        </p:spPr>
      </p:cxnSp>
      <p:cxnSp>
        <p:nvCxnSpPr>
          <p:cNvPr id="9231" name="AutoShape 14"/>
          <p:cNvCxnSpPr>
            <a:cxnSpLocks noChangeShapeType="1"/>
            <a:stCxn id="493577" idx="2"/>
            <a:endCxn id="493576" idx="0"/>
          </p:cNvCxnSpPr>
          <p:nvPr/>
        </p:nvCxnSpPr>
        <p:spPr bwMode="auto">
          <a:xfrm rot="16200000" flipH="1">
            <a:off x="6093629" y="3888571"/>
            <a:ext cx="152400" cy="757258"/>
          </a:xfrm>
          <a:prstGeom prst="straightConnector1">
            <a:avLst/>
          </a:prstGeom>
          <a:noFill/>
          <a:ln w="25400">
            <a:solidFill>
              <a:schemeClr val="tx1"/>
            </a:solidFill>
            <a:round/>
            <a:headEnd/>
            <a:tailEnd type="triangle" w="lg" len="lg"/>
          </a:ln>
        </p:spPr>
      </p:cxnSp>
      <p:cxnSp>
        <p:nvCxnSpPr>
          <p:cNvPr id="9232" name="AutoShape 15"/>
          <p:cNvCxnSpPr>
            <a:cxnSpLocks noChangeShapeType="1"/>
            <a:stCxn id="493578" idx="2"/>
            <a:endCxn id="493576" idx="0"/>
          </p:cNvCxnSpPr>
          <p:nvPr/>
        </p:nvCxnSpPr>
        <p:spPr bwMode="auto">
          <a:xfrm rot="5400000">
            <a:off x="6341279" y="3636179"/>
            <a:ext cx="914400" cy="500042"/>
          </a:xfrm>
          <a:prstGeom prst="straightConnector1">
            <a:avLst/>
          </a:prstGeom>
          <a:noFill/>
          <a:ln w="25400">
            <a:solidFill>
              <a:schemeClr val="tx1"/>
            </a:solidFill>
            <a:round/>
            <a:headEnd/>
            <a:tailEnd type="triangle" w="lg" len="lg"/>
          </a:ln>
        </p:spPr>
      </p:cxnSp>
      <p:cxnSp>
        <p:nvCxnSpPr>
          <p:cNvPr id="9233" name="AutoShape 16"/>
          <p:cNvCxnSpPr>
            <a:cxnSpLocks noChangeShapeType="1"/>
            <a:stCxn id="493596" idx="2"/>
            <a:endCxn id="493577" idx="0"/>
          </p:cNvCxnSpPr>
          <p:nvPr/>
        </p:nvCxnSpPr>
        <p:spPr bwMode="auto">
          <a:xfrm>
            <a:off x="5562600" y="3429000"/>
            <a:ext cx="228600" cy="304800"/>
          </a:xfrm>
          <a:prstGeom prst="straightConnector1">
            <a:avLst/>
          </a:prstGeom>
          <a:noFill/>
          <a:ln w="25400">
            <a:solidFill>
              <a:schemeClr val="tx1"/>
            </a:solidFill>
            <a:round/>
            <a:headEnd/>
            <a:tailEnd type="triangle" w="lg" len="lg"/>
          </a:ln>
        </p:spPr>
      </p:cxnSp>
      <p:sp>
        <p:nvSpPr>
          <p:cNvPr id="9234" name="Rectangle 17"/>
          <p:cNvSpPr>
            <a:spLocks noChangeArrowheads="1"/>
          </p:cNvSpPr>
          <p:nvPr/>
        </p:nvSpPr>
        <p:spPr bwMode="auto">
          <a:xfrm>
            <a:off x="7848600" y="3581400"/>
            <a:ext cx="990600" cy="1905000"/>
          </a:xfrm>
          <a:prstGeom prst="rect">
            <a:avLst/>
          </a:prstGeom>
          <a:gradFill rotWithShape="1">
            <a:gsLst>
              <a:gs pos="0">
                <a:srgbClr val="00CC66"/>
              </a:gs>
              <a:gs pos="50000">
                <a:srgbClr val="FFFFFF"/>
              </a:gs>
              <a:gs pos="100000">
                <a:srgbClr val="00CC66"/>
              </a:gs>
            </a:gsLst>
            <a:lin ang="5400000" scaled="1"/>
          </a:gradFill>
          <a:ln w="12700" algn="ctr">
            <a:solidFill>
              <a:schemeClr val="tx1"/>
            </a:solidFill>
            <a:miter lim="800000"/>
            <a:headEnd/>
            <a:tailEnd/>
          </a:ln>
        </p:spPr>
        <p:txBody>
          <a:bodyPr wrap="none" anchor="ctr"/>
          <a:lstStyle/>
          <a:p>
            <a:pPr algn="ctr"/>
            <a:r>
              <a:rPr lang="en-US" altLang="ko-KR" sz="1600">
                <a:latin typeface="Calibri" pitchFamily="34" charset="0"/>
              </a:rPr>
              <a:t>OS </a:t>
            </a:r>
          </a:p>
          <a:p>
            <a:pPr algn="ctr"/>
            <a:r>
              <a:rPr lang="en-US" altLang="ko-KR" sz="1600">
                <a:latin typeface="Calibri" pitchFamily="34" charset="0"/>
              </a:rPr>
              <a:t>Adapt-</a:t>
            </a:r>
          </a:p>
          <a:p>
            <a:pPr algn="ctr"/>
            <a:r>
              <a:rPr lang="en-US" altLang="ko-KR" sz="1600">
                <a:latin typeface="Calibri" pitchFamily="34" charset="0"/>
              </a:rPr>
              <a:t>ation </a:t>
            </a:r>
          </a:p>
          <a:p>
            <a:pPr algn="ctr"/>
            <a:r>
              <a:rPr lang="en-US" altLang="ko-KR" sz="1600">
                <a:latin typeface="Calibri" pitchFamily="34" charset="0"/>
              </a:rPr>
              <a:t>Module</a:t>
            </a:r>
          </a:p>
        </p:txBody>
      </p:sp>
      <p:sp>
        <p:nvSpPr>
          <p:cNvPr id="9235" name="Text Box 18"/>
          <p:cNvSpPr txBox="1">
            <a:spLocks noChangeArrowheads="1"/>
          </p:cNvSpPr>
          <p:nvPr/>
        </p:nvSpPr>
        <p:spPr bwMode="auto">
          <a:xfrm>
            <a:off x="7696200" y="2667000"/>
            <a:ext cx="1295400" cy="825500"/>
          </a:xfrm>
          <a:prstGeom prst="rect">
            <a:avLst/>
          </a:prstGeom>
          <a:noFill/>
          <a:ln w="12700" algn="ctr">
            <a:noFill/>
            <a:miter lim="800000"/>
            <a:headEnd/>
            <a:tailEnd/>
          </a:ln>
        </p:spPr>
        <p:txBody>
          <a:bodyPr>
            <a:spAutoFit/>
          </a:bodyPr>
          <a:lstStyle/>
          <a:p>
            <a:pPr algn="ctr"/>
            <a:r>
              <a:rPr lang="en-US" altLang="ko-KR" sz="1600">
                <a:latin typeface="Calibri" pitchFamily="34" charset="0"/>
              </a:rPr>
              <a:t>Unified </a:t>
            </a:r>
          </a:p>
          <a:p>
            <a:pPr algn="ctr"/>
            <a:r>
              <a:rPr lang="en-US" altLang="ko-KR" sz="1600">
                <a:latin typeface="Calibri" pitchFamily="34" charset="0"/>
              </a:rPr>
              <a:t>Storage </a:t>
            </a:r>
          </a:p>
          <a:p>
            <a:pPr algn="ctr"/>
            <a:r>
              <a:rPr lang="en-US" altLang="ko-KR" sz="1600">
                <a:latin typeface="Calibri" pitchFamily="34" charset="0"/>
              </a:rPr>
              <a:t>Platform</a:t>
            </a:r>
          </a:p>
        </p:txBody>
      </p:sp>
      <p:sp>
        <p:nvSpPr>
          <p:cNvPr id="9236" name="Oval 19"/>
          <p:cNvSpPr>
            <a:spLocks noChangeArrowheads="1"/>
          </p:cNvSpPr>
          <p:nvPr/>
        </p:nvSpPr>
        <p:spPr bwMode="auto">
          <a:xfrm>
            <a:off x="4876800" y="1676400"/>
            <a:ext cx="762000" cy="457200"/>
          </a:xfrm>
          <a:prstGeom prst="ellipse">
            <a:avLst/>
          </a:prstGeom>
          <a:gradFill rotWithShape="1">
            <a:gsLst>
              <a:gs pos="0">
                <a:srgbClr val="FFFFFF"/>
              </a:gs>
              <a:gs pos="100000">
                <a:srgbClr val="FF7C80"/>
              </a:gs>
            </a:gsLst>
            <a:path path="shape">
              <a:fillToRect l="50000" t="50000" r="50000" b="50000"/>
            </a:path>
          </a:gradFill>
          <a:ln w="12700" algn="ctr">
            <a:solidFill>
              <a:schemeClr val="tx1"/>
            </a:solidFill>
            <a:round/>
            <a:headEnd/>
            <a:tailEnd/>
          </a:ln>
        </p:spPr>
        <p:txBody>
          <a:bodyPr wrap="none" anchor="ctr"/>
          <a:lstStyle/>
          <a:p>
            <a:pPr algn="ctr"/>
            <a:r>
              <a:rPr lang="en-US" altLang="ko-KR" sz="1600">
                <a:latin typeface="Calibri" pitchFamily="34" charset="0"/>
              </a:rPr>
              <a:t>App</a:t>
            </a:r>
            <a:r>
              <a:rPr lang="en-US" altLang="ko-KR" sz="1600" baseline="-25000">
                <a:latin typeface="Calibri" pitchFamily="34" charset="0"/>
              </a:rPr>
              <a:t>1</a:t>
            </a:r>
          </a:p>
        </p:txBody>
      </p:sp>
      <p:sp>
        <p:nvSpPr>
          <p:cNvPr id="9237" name="Oval 20"/>
          <p:cNvSpPr>
            <a:spLocks noChangeArrowheads="1"/>
          </p:cNvSpPr>
          <p:nvPr/>
        </p:nvSpPr>
        <p:spPr bwMode="auto">
          <a:xfrm>
            <a:off x="5791200" y="1676400"/>
            <a:ext cx="762000" cy="457200"/>
          </a:xfrm>
          <a:prstGeom prst="ellipse">
            <a:avLst/>
          </a:prstGeom>
          <a:gradFill rotWithShape="1">
            <a:gsLst>
              <a:gs pos="0">
                <a:srgbClr val="FFFFFF"/>
              </a:gs>
              <a:gs pos="100000">
                <a:srgbClr val="FF7C80"/>
              </a:gs>
            </a:gsLst>
            <a:path path="shape">
              <a:fillToRect l="50000" t="50000" r="50000" b="50000"/>
            </a:path>
          </a:gradFill>
          <a:ln w="12700" algn="ctr">
            <a:solidFill>
              <a:schemeClr val="tx1"/>
            </a:solidFill>
            <a:round/>
            <a:headEnd/>
            <a:tailEnd/>
          </a:ln>
        </p:spPr>
        <p:txBody>
          <a:bodyPr wrap="none" anchor="ctr"/>
          <a:lstStyle/>
          <a:p>
            <a:pPr algn="ctr"/>
            <a:r>
              <a:rPr lang="en-US" altLang="ko-KR" sz="1600">
                <a:latin typeface="Calibri" pitchFamily="34" charset="0"/>
              </a:rPr>
              <a:t>App</a:t>
            </a:r>
            <a:r>
              <a:rPr lang="en-US" altLang="ko-KR" sz="1600" baseline="-25000">
                <a:latin typeface="Calibri" pitchFamily="34" charset="0"/>
              </a:rPr>
              <a:t>2</a:t>
            </a:r>
          </a:p>
        </p:txBody>
      </p:sp>
      <p:cxnSp>
        <p:nvCxnSpPr>
          <p:cNvPr id="9238" name="AutoShape 21"/>
          <p:cNvCxnSpPr>
            <a:cxnSpLocks noChangeShapeType="1"/>
            <a:stCxn id="9236" idx="4"/>
            <a:endCxn id="493596" idx="0"/>
          </p:cNvCxnSpPr>
          <p:nvPr/>
        </p:nvCxnSpPr>
        <p:spPr bwMode="auto">
          <a:xfrm>
            <a:off x="5257800" y="2133600"/>
            <a:ext cx="304800" cy="457200"/>
          </a:xfrm>
          <a:prstGeom prst="straightConnector1">
            <a:avLst/>
          </a:prstGeom>
          <a:noFill/>
          <a:ln w="25400">
            <a:solidFill>
              <a:schemeClr val="tx1"/>
            </a:solidFill>
            <a:round/>
            <a:headEnd/>
            <a:tailEnd type="triangle" w="lg" len="lg"/>
          </a:ln>
        </p:spPr>
      </p:cxnSp>
      <p:cxnSp>
        <p:nvCxnSpPr>
          <p:cNvPr id="9239" name="AutoShape 22"/>
          <p:cNvCxnSpPr>
            <a:cxnSpLocks noChangeShapeType="1"/>
            <a:stCxn id="9237" idx="4"/>
            <a:endCxn id="493596" idx="0"/>
          </p:cNvCxnSpPr>
          <p:nvPr/>
        </p:nvCxnSpPr>
        <p:spPr bwMode="auto">
          <a:xfrm flipH="1">
            <a:off x="5562600" y="2133600"/>
            <a:ext cx="609600" cy="457200"/>
          </a:xfrm>
          <a:prstGeom prst="straightConnector1">
            <a:avLst/>
          </a:prstGeom>
          <a:noFill/>
          <a:ln w="25400">
            <a:solidFill>
              <a:schemeClr val="tx1"/>
            </a:solidFill>
            <a:round/>
            <a:headEnd/>
            <a:tailEnd type="triangle" w="lg" len="lg"/>
          </a:ln>
        </p:spPr>
      </p:cxnSp>
      <p:sp>
        <p:nvSpPr>
          <p:cNvPr id="9240" name="Oval 23"/>
          <p:cNvSpPr>
            <a:spLocks noChangeArrowheads="1"/>
          </p:cNvSpPr>
          <p:nvPr/>
        </p:nvSpPr>
        <p:spPr bwMode="auto">
          <a:xfrm>
            <a:off x="6667500" y="1676400"/>
            <a:ext cx="762000" cy="457200"/>
          </a:xfrm>
          <a:prstGeom prst="ellipse">
            <a:avLst/>
          </a:prstGeom>
          <a:gradFill rotWithShape="1">
            <a:gsLst>
              <a:gs pos="0">
                <a:srgbClr val="FFFFFF"/>
              </a:gs>
              <a:gs pos="100000">
                <a:srgbClr val="FF7C80"/>
              </a:gs>
            </a:gsLst>
            <a:path path="shape">
              <a:fillToRect l="50000" t="50000" r="50000" b="50000"/>
            </a:path>
          </a:gradFill>
          <a:ln w="12700" algn="ctr">
            <a:solidFill>
              <a:schemeClr val="tx1"/>
            </a:solidFill>
            <a:round/>
            <a:headEnd/>
            <a:tailEnd/>
          </a:ln>
        </p:spPr>
        <p:txBody>
          <a:bodyPr wrap="none" anchor="ctr"/>
          <a:lstStyle/>
          <a:p>
            <a:pPr algn="ctr"/>
            <a:r>
              <a:rPr lang="en-US" altLang="ko-KR" sz="1600">
                <a:latin typeface="Calibri" pitchFamily="34" charset="0"/>
              </a:rPr>
              <a:t>App</a:t>
            </a:r>
            <a:r>
              <a:rPr lang="en-US" altLang="ko-KR" sz="1600" baseline="-25000">
                <a:latin typeface="Calibri" pitchFamily="34" charset="0"/>
              </a:rPr>
              <a:t>3</a:t>
            </a:r>
          </a:p>
        </p:txBody>
      </p:sp>
      <p:cxnSp>
        <p:nvCxnSpPr>
          <p:cNvPr id="9241" name="AutoShape 24"/>
          <p:cNvCxnSpPr>
            <a:cxnSpLocks noChangeShapeType="1"/>
            <a:stCxn id="9240" idx="4"/>
            <a:endCxn id="493578" idx="0"/>
          </p:cNvCxnSpPr>
          <p:nvPr/>
        </p:nvCxnSpPr>
        <p:spPr bwMode="auto">
          <a:xfrm>
            <a:off x="7048500" y="2133600"/>
            <a:ext cx="0" cy="457200"/>
          </a:xfrm>
          <a:prstGeom prst="straightConnector1">
            <a:avLst/>
          </a:prstGeom>
          <a:noFill/>
          <a:ln w="25400">
            <a:solidFill>
              <a:schemeClr val="tx1"/>
            </a:solidFill>
            <a:round/>
            <a:headEnd/>
            <a:tailEnd type="triangle" w="lg" len="lg"/>
          </a:ln>
        </p:spPr>
      </p:cxnSp>
      <p:sp>
        <p:nvSpPr>
          <p:cNvPr id="9242" name="Text Box 25"/>
          <p:cNvSpPr txBox="1">
            <a:spLocks noChangeArrowheads="1"/>
          </p:cNvSpPr>
          <p:nvPr/>
        </p:nvSpPr>
        <p:spPr bwMode="auto">
          <a:xfrm>
            <a:off x="7772400" y="1600200"/>
            <a:ext cx="1219200" cy="701675"/>
          </a:xfrm>
          <a:prstGeom prst="rect">
            <a:avLst/>
          </a:prstGeom>
          <a:noFill/>
          <a:ln w="12700" algn="ctr">
            <a:noFill/>
            <a:miter lim="800000"/>
            <a:headEnd/>
            <a:tailEnd/>
          </a:ln>
        </p:spPr>
        <p:txBody>
          <a:bodyPr>
            <a:spAutoFit/>
          </a:bodyPr>
          <a:lstStyle/>
          <a:p>
            <a:r>
              <a:rPr lang="en-US" altLang="ko-KR" sz="1000" b="0" i="1">
                <a:latin typeface="Calibri" pitchFamily="34" charset="0"/>
              </a:rPr>
              <a:t>Source: </a:t>
            </a:r>
          </a:p>
          <a:p>
            <a:r>
              <a:rPr lang="en-US" altLang="ko-KR" sz="1000" b="0" i="1">
                <a:latin typeface="Calibri" pitchFamily="34" charset="0"/>
              </a:rPr>
              <a:t>Software Center </a:t>
            </a:r>
          </a:p>
          <a:p>
            <a:r>
              <a:rPr lang="en-US" altLang="ko-KR" sz="1000" b="0" i="1">
                <a:latin typeface="Calibri" pitchFamily="34" charset="0"/>
              </a:rPr>
              <a:t>of Samsung </a:t>
            </a:r>
          </a:p>
          <a:p>
            <a:r>
              <a:rPr lang="en-US" altLang="ko-KR" sz="1000" b="0" i="1">
                <a:latin typeface="Calibri" pitchFamily="34" charset="0"/>
              </a:rPr>
              <a:t>Electronics ‘06</a:t>
            </a:r>
          </a:p>
        </p:txBody>
      </p:sp>
      <p:sp>
        <p:nvSpPr>
          <p:cNvPr id="9243" name="Rectangle 26"/>
          <p:cNvSpPr>
            <a:spLocks noGrp="1" noChangeArrowheads="1"/>
          </p:cNvSpPr>
          <p:nvPr>
            <p:ph type="body" idx="1"/>
          </p:nvPr>
        </p:nvSpPr>
        <p:spPr>
          <a:xfrm>
            <a:off x="71438" y="1214422"/>
            <a:ext cx="4572000" cy="4419600"/>
          </a:xfrm>
          <a:noFill/>
        </p:spPr>
        <p:txBody>
          <a:bodyPr>
            <a:noAutofit/>
          </a:bodyPr>
          <a:lstStyle/>
          <a:p>
            <a:pPr eaLnBrk="1" hangingPunct="1"/>
            <a:r>
              <a:rPr lang="en-US" altLang="ko-KR" sz="2000" dirty="0"/>
              <a:t>Characteristics of </a:t>
            </a:r>
            <a:r>
              <a:rPr lang="en-US" altLang="ko-KR" sz="2000" dirty="0" err="1"/>
              <a:t>OneNAND</a:t>
            </a:r>
            <a:r>
              <a:rPr lang="en-US" altLang="ko-KR" sz="2000" baseline="30000" dirty="0">
                <a:cs typeface="Arial" charset="0"/>
              </a:rPr>
              <a:t>®</a:t>
            </a:r>
            <a:r>
              <a:rPr lang="en-US" altLang="ko-KR" sz="2000" dirty="0"/>
              <a:t> flash  </a:t>
            </a:r>
          </a:p>
          <a:p>
            <a:pPr lvl="1" eaLnBrk="1" hangingPunct="1"/>
            <a:r>
              <a:rPr lang="en-US" altLang="ko-KR" sz="1800" dirty="0"/>
              <a:t>Each memory cell can be written limited number of times only</a:t>
            </a:r>
          </a:p>
          <a:p>
            <a:pPr lvl="2" eaLnBrk="1" hangingPunct="1"/>
            <a:r>
              <a:rPr lang="en-US" altLang="ko-KR" sz="1600" dirty="0">
                <a:solidFill>
                  <a:srgbClr val="FF0000"/>
                </a:solidFill>
              </a:rPr>
              <a:t>Logical-to-physical sector mapping  </a:t>
            </a:r>
          </a:p>
          <a:p>
            <a:pPr lvl="2" eaLnBrk="1" hangingPunct="1"/>
            <a:r>
              <a:rPr lang="en-US" altLang="ko-KR" sz="1600" dirty="0"/>
              <a:t>Bad block management</a:t>
            </a:r>
          </a:p>
          <a:p>
            <a:pPr lvl="2" eaLnBrk="1" hangingPunct="1"/>
            <a:r>
              <a:rPr lang="en-US" altLang="ko-KR" sz="1600" dirty="0"/>
              <a:t>Wear-leveling</a:t>
            </a:r>
          </a:p>
          <a:p>
            <a:pPr lvl="1"/>
            <a:r>
              <a:rPr lang="en-US" altLang="ko-KR" sz="1800" dirty="0"/>
              <a:t>XIP by emulating NOR interface through demand-paging scheme</a:t>
            </a:r>
          </a:p>
          <a:p>
            <a:pPr lvl="2"/>
            <a:r>
              <a:rPr lang="en-US" altLang="ko-KR" sz="1600" dirty="0"/>
              <a:t>Multiple processes access the device concurrently</a:t>
            </a:r>
          </a:p>
          <a:p>
            <a:pPr lvl="2"/>
            <a:r>
              <a:rPr lang="en-US" altLang="ko-KR" sz="1600" dirty="0"/>
              <a:t>Urgent read operation should have a higher priority</a:t>
            </a:r>
          </a:p>
          <a:p>
            <a:pPr lvl="2"/>
            <a:r>
              <a:rPr lang="en-US" altLang="ko-KR" sz="1600" dirty="0">
                <a:solidFill>
                  <a:srgbClr val="FF3300"/>
                </a:solidFill>
              </a:rPr>
              <a:t>Synchronization</a:t>
            </a:r>
            <a:r>
              <a:rPr lang="en-US" altLang="ko-KR" sz="1600" dirty="0"/>
              <a:t> among processes is crucial </a:t>
            </a:r>
          </a:p>
          <a:p>
            <a:pPr lvl="1" eaLnBrk="1" hangingPunct="1"/>
            <a:r>
              <a:rPr lang="en-US" altLang="ko-KR" sz="1800" dirty="0"/>
              <a:t>Performance enhancement</a:t>
            </a:r>
          </a:p>
          <a:p>
            <a:pPr lvl="2" eaLnBrk="1" hangingPunct="1"/>
            <a:r>
              <a:rPr lang="en-US" altLang="ko-KR" sz="1600" dirty="0">
                <a:solidFill>
                  <a:srgbClr val="FF0000"/>
                </a:solidFill>
              </a:rPr>
              <a:t>Multi-sector read/write</a:t>
            </a:r>
          </a:p>
          <a:p>
            <a:pPr lvl="2" eaLnBrk="1" hangingPunct="1"/>
            <a:r>
              <a:rPr lang="en-US" altLang="ko-KR" sz="1600" dirty="0"/>
              <a:t>Asynchronous operations</a:t>
            </a:r>
          </a:p>
          <a:p>
            <a:pPr lvl="2" eaLnBrk="1" hangingPunct="1"/>
            <a:r>
              <a:rPr lang="en-US" altLang="ko-KR" sz="1600" dirty="0"/>
              <a:t>Deferred operation result check</a:t>
            </a:r>
          </a:p>
        </p:txBody>
      </p:sp>
      <p:sp>
        <p:nvSpPr>
          <p:cNvPr id="9244" name="Text Box 27"/>
          <p:cNvSpPr txBox="1">
            <a:spLocks noChangeArrowheads="1"/>
          </p:cNvSpPr>
          <p:nvPr/>
        </p:nvSpPr>
        <p:spPr bwMode="auto">
          <a:xfrm>
            <a:off x="6324600" y="3581400"/>
            <a:ext cx="1524000" cy="523220"/>
          </a:xfrm>
          <a:prstGeom prst="rect">
            <a:avLst/>
          </a:prstGeom>
          <a:noFill/>
          <a:ln w="12700" algn="ctr">
            <a:noFill/>
            <a:miter lim="800000"/>
            <a:headEnd/>
            <a:tailEnd/>
          </a:ln>
        </p:spPr>
        <p:txBody>
          <a:bodyPr>
            <a:spAutoFit/>
          </a:bodyPr>
          <a:lstStyle/>
          <a:p>
            <a:pPr algn="r"/>
            <a:r>
              <a:rPr lang="en-US" altLang="ko-KR" sz="1400">
                <a:latin typeface="Calibri" pitchFamily="34" charset="0"/>
              </a:rPr>
              <a:t>Flash </a:t>
            </a:r>
          </a:p>
          <a:p>
            <a:pPr algn="r"/>
            <a:r>
              <a:rPr lang="en-US" altLang="ko-KR" sz="1400">
                <a:latin typeface="Calibri" pitchFamily="34" charset="0"/>
              </a:rPr>
              <a:t>Translation Layer</a:t>
            </a:r>
          </a:p>
        </p:txBody>
      </p:sp>
      <p:sp>
        <p:nvSpPr>
          <p:cNvPr id="493596" name="Rectangle 28"/>
          <p:cNvSpPr>
            <a:spLocks noChangeArrowheads="1"/>
          </p:cNvSpPr>
          <p:nvPr/>
        </p:nvSpPr>
        <p:spPr bwMode="auto">
          <a:xfrm>
            <a:off x="4953000" y="2590800"/>
            <a:ext cx="1219200" cy="838200"/>
          </a:xfrm>
          <a:prstGeom prst="rect">
            <a:avLst/>
          </a:prstGeom>
          <a:gradFill rotWithShape="1">
            <a:gsLst>
              <a:gs pos="0">
                <a:schemeClr val="folHlink"/>
              </a:gs>
              <a:gs pos="50000">
                <a:srgbClr val="FFFFFF"/>
              </a:gs>
              <a:gs pos="100000">
                <a:schemeClr val="folHlink"/>
              </a:gs>
            </a:gsLst>
            <a:lin ang="5400000" scaled="1"/>
          </a:gradFill>
          <a:ln w="12700" algn="ctr">
            <a:solidFill>
              <a:schemeClr val="tx1"/>
            </a:solidFill>
            <a:miter lim="800000"/>
            <a:headEnd/>
            <a:tailEnd/>
          </a:ln>
          <a:effectLst/>
        </p:spPr>
        <p:txBody>
          <a:bodyPr wrap="none" anchor="ctr"/>
          <a:lstStyle/>
          <a:p>
            <a:pPr algn="ctr">
              <a:defRPr/>
            </a:pPr>
            <a:r>
              <a:rPr lang="en-US" altLang="ko-KR" sz="1600" dirty="0">
                <a:latin typeface="Calibri" pitchFamily="34" charset="0"/>
              </a:rPr>
              <a:t>File</a:t>
            </a:r>
          </a:p>
          <a:p>
            <a:pPr algn="ctr">
              <a:defRPr/>
            </a:pPr>
            <a:r>
              <a:rPr lang="en-US" altLang="ko-KR" sz="1600" dirty="0">
                <a:latin typeface="Calibri" pitchFamily="34" charset="0"/>
              </a:rPr>
              <a:t>System</a:t>
            </a:r>
          </a:p>
        </p:txBody>
      </p:sp>
      <p:sp>
        <p:nvSpPr>
          <p:cNvPr id="35" name="날짜 개체 틀 2"/>
          <p:cNvSpPr txBox="1">
            <a:spLocks/>
          </p:cNvSpPr>
          <p:nvPr/>
        </p:nvSpPr>
        <p:spPr>
          <a:xfrm>
            <a:off x="6858016" y="6492899"/>
            <a:ext cx="1357322" cy="365125"/>
          </a:xfrm>
          <a:prstGeom prst="rect">
            <a:avLst/>
          </a:prstGeom>
          <a:ln/>
        </p:spPr>
        <p:txBody>
          <a:bodyPr vert="horz" lIns="91440" tIns="45720" rIns="91440" bIns="45720"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schemeClr val="tx1">
                    <a:lumMod val="50000"/>
                    <a:lumOff val="50000"/>
                  </a:schemeClr>
                </a:solidFill>
                <a:effectLst/>
                <a:uLnTx/>
                <a:uFillTx/>
                <a:latin typeface="Calibri" pitchFamily="34" charset="0"/>
              </a:rPr>
              <a:t>Moonzoo Kim et al. Provable SW Lab</a:t>
            </a:r>
          </a:p>
        </p:txBody>
      </p:sp>
      <p:sp>
        <p:nvSpPr>
          <p:cNvPr id="37" name="바닥글 개체 틀 3"/>
          <p:cNvSpPr txBox="1">
            <a:spLocks/>
          </p:cNvSpPr>
          <p:nvPr/>
        </p:nvSpPr>
        <p:spPr>
          <a:xfrm>
            <a:off x="2857488" y="6429396"/>
            <a:ext cx="3429024" cy="365125"/>
          </a:xfrm>
          <a:prstGeom prst="rect">
            <a:avLst/>
          </a:prstGeom>
        </p:spPr>
        <p: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schemeClr val="tx1">
                    <a:lumMod val="50000"/>
                    <a:lumOff val="50000"/>
                  </a:schemeClr>
                </a:solidFill>
                <a:effectLst/>
                <a:uLnTx/>
                <a:uFillTx/>
                <a:latin typeface="Calibri" pitchFamily="34" charset="0"/>
              </a:rPr>
              <a:t>Unit Testing of Flash Memory Device Driver through a SAT-based Model Checker</a:t>
            </a:r>
            <a:endParaRPr kumimoji="0" lang="ko-KR" altLang="en-US" sz="1200" b="0" i="0" u="none" strike="noStrike" kern="1200" cap="none" spc="0" normalizeH="0" baseline="0" noProof="0" dirty="0">
              <a:ln>
                <a:noFill/>
              </a:ln>
              <a:solidFill>
                <a:schemeClr val="tx1">
                  <a:lumMod val="50000"/>
                  <a:lumOff val="50000"/>
                </a:schemeClr>
              </a:solidFill>
              <a:effectLst/>
              <a:uLnTx/>
              <a:uFillTx/>
              <a:latin typeface="Calibri" pitchFamily="34" charset="0"/>
            </a:endParaRPr>
          </a:p>
        </p:txBody>
      </p:sp>
      <p:sp>
        <p:nvSpPr>
          <p:cNvPr id="38" name="슬라이드 번호 개체 틀 4"/>
          <p:cNvSpPr txBox="1">
            <a:spLocks/>
          </p:cNvSpPr>
          <p:nvPr/>
        </p:nvSpPr>
        <p:spPr>
          <a:xfrm>
            <a:off x="671514" y="6564337"/>
            <a:ext cx="900090" cy="365125"/>
          </a:xfrm>
          <a:prstGeom prst="rect">
            <a:avLst/>
          </a:prstGeom>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fld id="{653EB63F-210B-426B-8655-095B3862437C}" type="slidenum">
              <a:rPr kumimoji="0" lang="ko-KR" altLang="en-US" sz="1200" b="0" i="0" u="none" strike="noStrike" kern="1200" cap="none" spc="0" normalizeH="0" baseline="0" noProof="0" smtClean="0">
                <a:ln>
                  <a:noFill/>
                </a:ln>
                <a:solidFill>
                  <a:schemeClr val="tx1">
                    <a:lumMod val="50000"/>
                    <a:lumOff val="50000"/>
                  </a:schemeClr>
                </a:solidFill>
                <a:effectLst/>
                <a:uLnTx/>
                <a:uFillTx/>
                <a:latin typeface="Calibri" pitchFamily="34" charset="0"/>
              </a:rPr>
              <a:pPr marL="0" marR="0" lvl="0" indent="0" algn="l" defTabSz="914400" rtl="0" eaLnBrk="1" fontAlgn="auto" latinLnBrk="1" hangingPunct="1">
                <a:lnSpc>
                  <a:spcPct val="100000"/>
                </a:lnSpc>
                <a:spcBef>
                  <a:spcPts val="0"/>
                </a:spcBef>
                <a:spcAft>
                  <a:spcPts val="0"/>
                </a:spcAft>
                <a:buClrTx/>
                <a:buSzTx/>
                <a:buFontTx/>
                <a:buNone/>
                <a:tabLst/>
                <a:defRPr/>
              </a:pPr>
              <a:t>5</a:t>
            </a:fld>
            <a:r>
              <a:rPr kumimoji="0" lang="en-US" altLang="ko-KR" sz="1200" b="0" i="0" u="none" strike="noStrike" kern="1200" cap="none" spc="0" normalizeH="0" baseline="0" noProof="0">
                <a:ln>
                  <a:noFill/>
                </a:ln>
                <a:solidFill>
                  <a:schemeClr val="tx1">
                    <a:lumMod val="50000"/>
                    <a:lumOff val="50000"/>
                  </a:schemeClr>
                </a:solidFill>
                <a:effectLst/>
                <a:uLnTx/>
                <a:uFillTx/>
                <a:latin typeface="Calibri" pitchFamily="34" charset="0"/>
              </a:rPr>
              <a:t>/27</a:t>
            </a:r>
            <a:endParaRPr kumimoji="0" lang="ko-KR" altLang="en-US" sz="1200" b="0" i="0" u="none" strike="noStrike" kern="1200" cap="none" spc="0" normalizeH="0" baseline="0" noProof="0" dirty="0">
              <a:ln>
                <a:noFill/>
              </a:ln>
              <a:solidFill>
                <a:schemeClr val="tx1">
                  <a:lumMod val="50000"/>
                  <a:lumOff val="50000"/>
                </a:schemeClr>
              </a:solidFill>
              <a:effectLst/>
              <a:uLnTx/>
              <a:uFillTx/>
              <a:latin typeface="Calibri" pitchFamily="34" charset="0"/>
            </a:endParaRPr>
          </a:p>
        </p:txBody>
      </p:sp>
      <p:sp>
        <p:nvSpPr>
          <p:cNvPr id="34" name="TextBox 33"/>
          <p:cNvSpPr txBox="1"/>
          <p:nvPr/>
        </p:nvSpPr>
        <p:spPr>
          <a:xfrm>
            <a:off x="7429520" y="2643182"/>
            <a:ext cx="583237" cy="338554"/>
          </a:xfrm>
          <a:prstGeom prst="rect">
            <a:avLst/>
          </a:prstGeom>
          <a:solidFill>
            <a:srgbClr val="FFC000">
              <a:alpha val="80000"/>
            </a:srgbClr>
          </a:solidFill>
          <a:ln w="25400">
            <a:solidFill>
              <a:srgbClr val="FF0000"/>
            </a:solidFill>
          </a:ln>
        </p:spPr>
        <p:txBody>
          <a:bodyPr wrap="none" rtlCol="0">
            <a:spAutoFit/>
          </a:bodyPr>
          <a:lstStyle/>
          <a:p>
            <a:r>
              <a:rPr lang="en-US" altLang="ko-KR" sz="1600" dirty="0"/>
              <a:t>PRO</a:t>
            </a:r>
            <a:endParaRPr lang="ko-KR" altLang="en-US" sz="1600" dirty="0"/>
          </a:p>
        </p:txBody>
      </p:sp>
      <p:sp>
        <p:nvSpPr>
          <p:cNvPr id="36" name="TextBox 35"/>
          <p:cNvSpPr txBox="1"/>
          <p:nvPr/>
        </p:nvSpPr>
        <p:spPr>
          <a:xfrm>
            <a:off x="7286644" y="4429132"/>
            <a:ext cx="500066" cy="338554"/>
          </a:xfrm>
          <a:prstGeom prst="rect">
            <a:avLst/>
          </a:prstGeom>
          <a:solidFill>
            <a:srgbClr val="FFC000">
              <a:alpha val="80000"/>
            </a:srgbClr>
          </a:solidFill>
          <a:ln w="25400">
            <a:solidFill>
              <a:srgbClr val="FF0000"/>
            </a:solidFill>
          </a:ln>
        </p:spPr>
        <p:txBody>
          <a:bodyPr wrap="square" rtlCol="0">
            <a:spAutoFit/>
          </a:bodyPr>
          <a:lstStyle/>
          <a:p>
            <a:r>
              <a:rPr lang="en-US" altLang="ko-KR" sz="1600" dirty="0"/>
              <a:t>SM</a:t>
            </a:r>
            <a:endParaRPr lang="ko-KR" altLang="en-US" sz="1600" dirty="0"/>
          </a:p>
        </p:txBody>
      </p:sp>
      <p:sp>
        <p:nvSpPr>
          <p:cNvPr id="40" name="TextBox 39"/>
          <p:cNvSpPr txBox="1"/>
          <p:nvPr/>
        </p:nvSpPr>
        <p:spPr>
          <a:xfrm>
            <a:off x="5857884" y="4071942"/>
            <a:ext cx="551754" cy="338554"/>
          </a:xfrm>
          <a:prstGeom prst="rect">
            <a:avLst/>
          </a:prstGeom>
          <a:solidFill>
            <a:srgbClr val="FFC000">
              <a:alpha val="80000"/>
            </a:srgbClr>
          </a:solidFill>
          <a:ln w="25400">
            <a:solidFill>
              <a:srgbClr val="FF0000"/>
            </a:solidFill>
          </a:ln>
        </p:spPr>
        <p:txBody>
          <a:bodyPr wrap="none" rtlCol="0">
            <a:spAutoFit/>
          </a:bodyPr>
          <a:lstStyle/>
          <a:p>
            <a:r>
              <a:rPr lang="en-US" altLang="ko-KR" sz="1600" dirty="0"/>
              <a:t>SEH</a:t>
            </a:r>
            <a:endParaRPr lang="ko-KR" altLang="en-US" sz="1600" dirty="0"/>
          </a:p>
        </p:txBody>
      </p:sp>
      <p:grpSp>
        <p:nvGrpSpPr>
          <p:cNvPr id="42" name="그룹 41"/>
          <p:cNvGrpSpPr/>
          <p:nvPr/>
        </p:nvGrpSpPr>
        <p:grpSpPr>
          <a:xfrm>
            <a:off x="3714744" y="3429000"/>
            <a:ext cx="1752470" cy="500066"/>
            <a:chOff x="3714744" y="3429000"/>
            <a:chExt cx="1752470" cy="500066"/>
          </a:xfrm>
        </p:grpSpPr>
        <p:sp>
          <p:nvSpPr>
            <p:cNvPr id="33" name="TextBox 32"/>
            <p:cNvSpPr txBox="1"/>
            <p:nvPr/>
          </p:nvSpPr>
          <p:spPr>
            <a:xfrm>
              <a:off x="4857752" y="3571876"/>
              <a:ext cx="609462" cy="338554"/>
            </a:xfrm>
            <a:prstGeom prst="rect">
              <a:avLst/>
            </a:prstGeom>
            <a:solidFill>
              <a:srgbClr val="FFC000">
                <a:alpha val="80000"/>
              </a:srgbClr>
            </a:solidFill>
            <a:ln w="25400">
              <a:solidFill>
                <a:srgbClr val="FF0000"/>
              </a:solidFill>
            </a:ln>
          </p:spPr>
          <p:txBody>
            <a:bodyPr wrap="none" rtlCol="0">
              <a:spAutoFit/>
            </a:bodyPr>
            <a:lstStyle/>
            <a:p>
              <a:r>
                <a:rPr lang="en-US" altLang="ko-KR" sz="1600" dirty="0"/>
                <a:t>MSR</a:t>
              </a:r>
              <a:endParaRPr lang="ko-KR" altLang="en-US" sz="1600" dirty="0"/>
            </a:p>
          </p:txBody>
        </p:sp>
        <p:sp>
          <p:nvSpPr>
            <p:cNvPr id="41" name="모서리가 둥근 사각형 설명선 40"/>
            <p:cNvSpPr/>
            <p:nvPr/>
          </p:nvSpPr>
          <p:spPr>
            <a:xfrm>
              <a:off x="3714744" y="3429000"/>
              <a:ext cx="1000132" cy="500066"/>
            </a:xfrm>
            <a:prstGeom prst="wedgeRoundRectCallout">
              <a:avLst>
                <a:gd name="adj1" fmla="val 63865"/>
                <a:gd name="adj2" fmla="val 15543"/>
                <a:gd name="adj3" fmla="val 16667"/>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rPr>
                <a:t>‘08 Spin Workshop </a:t>
              </a:r>
              <a:endParaRPr lang="ko-KR" altLang="en-US" sz="1200" dirty="0">
                <a:solidFill>
                  <a:schemeClr val="tx1"/>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제목 4"/>
          <p:cNvSpPr>
            <a:spLocks noGrp="1"/>
          </p:cNvSpPr>
          <p:nvPr>
            <p:ph type="title" idx="4294967295"/>
          </p:nvPr>
        </p:nvSpPr>
        <p:spPr>
          <a:xfrm>
            <a:off x="-1588" y="279400"/>
            <a:ext cx="9145588" cy="641350"/>
          </a:xfrm>
        </p:spPr>
        <p:txBody>
          <a:bodyPr anchor="ctr">
            <a:noAutofit/>
          </a:bodyPr>
          <a:lstStyle/>
          <a:p>
            <a:pPr eaLnBrk="1" hangingPunct="1"/>
            <a:r>
              <a:rPr lang="en-US" altLang="ko-KR" sz="4000" dirty="0"/>
              <a:t>C Bounded Model Checker (CBMC)</a:t>
            </a:r>
          </a:p>
        </p:txBody>
      </p:sp>
      <p:sp>
        <p:nvSpPr>
          <p:cNvPr id="12292" name="내용 개체 틀 1"/>
          <p:cNvSpPr>
            <a:spLocks noGrp="1"/>
          </p:cNvSpPr>
          <p:nvPr>
            <p:ph idx="4294967295"/>
          </p:nvPr>
        </p:nvSpPr>
        <p:spPr>
          <a:xfrm>
            <a:off x="71406" y="1350985"/>
            <a:ext cx="8929718" cy="5221287"/>
          </a:xfrm>
        </p:spPr>
        <p:txBody>
          <a:bodyPr>
            <a:noAutofit/>
          </a:bodyPr>
          <a:lstStyle/>
          <a:p>
            <a:pPr eaLnBrk="1" hangingPunct="1">
              <a:lnSpc>
                <a:spcPct val="80000"/>
              </a:lnSpc>
            </a:pPr>
            <a:r>
              <a:rPr lang="en-US" altLang="ko-KR" sz="2800" dirty="0">
                <a:ea typeface="굴림" charset="-127"/>
              </a:rPr>
              <a:t>Handles function calls using </a:t>
            </a:r>
            <a:r>
              <a:rPr lang="en-US" altLang="ko-KR" sz="2800" dirty="0" err="1">
                <a:solidFill>
                  <a:srgbClr val="FF0000"/>
                </a:solidFill>
                <a:ea typeface="굴림" charset="-127"/>
              </a:rPr>
              <a:t>inlining</a:t>
            </a:r>
            <a:endParaRPr lang="en-US" altLang="ko-KR" sz="2800" dirty="0">
              <a:solidFill>
                <a:srgbClr val="FF0000"/>
              </a:solidFill>
              <a:ea typeface="굴림" charset="-127"/>
            </a:endParaRPr>
          </a:p>
          <a:p>
            <a:pPr>
              <a:lnSpc>
                <a:spcPct val="80000"/>
              </a:lnSpc>
            </a:pPr>
            <a:r>
              <a:rPr lang="en-US" altLang="ko-KR" sz="2800" dirty="0">
                <a:ea typeface="굴림" charset="-127"/>
              </a:rPr>
              <a:t>Unwinds the loops a </a:t>
            </a:r>
            <a:r>
              <a:rPr lang="en-US" altLang="ko-KR" sz="2800" dirty="0">
                <a:solidFill>
                  <a:srgbClr val="FF0000"/>
                </a:solidFill>
                <a:ea typeface="굴림" charset="-127"/>
              </a:rPr>
              <a:t>fixed number of times </a:t>
            </a:r>
            <a:r>
              <a:rPr lang="en-US" altLang="ko-KR" sz="2800" dirty="0">
                <a:ea typeface="굴림" charset="-127"/>
              </a:rPr>
              <a:t>(bounded MC)</a:t>
            </a:r>
          </a:p>
          <a:p>
            <a:pPr lvl="1">
              <a:lnSpc>
                <a:spcPct val="80000"/>
              </a:lnSpc>
            </a:pPr>
            <a:r>
              <a:rPr lang="en-US" altLang="ko-KR" dirty="0">
                <a:ea typeface="굴림" charset="-127"/>
              </a:rPr>
              <a:t>A user has to know </a:t>
            </a:r>
            <a:r>
              <a:rPr lang="en-US" altLang="ko-KR" dirty="0">
                <a:solidFill>
                  <a:srgbClr val="FF0000"/>
                </a:solidFill>
                <a:ea typeface="굴림" charset="-127"/>
              </a:rPr>
              <a:t>a upper bound </a:t>
            </a:r>
            <a:r>
              <a:rPr lang="en-US" altLang="ko-KR" dirty="0">
                <a:ea typeface="굴림" charset="-127"/>
              </a:rPr>
              <a:t>of each loop</a:t>
            </a:r>
          </a:p>
          <a:p>
            <a:pPr lvl="2">
              <a:lnSpc>
                <a:spcPct val="80000"/>
              </a:lnSpc>
            </a:pPr>
            <a:r>
              <a:rPr lang="en-US" altLang="ko-KR" dirty="0">
                <a:ea typeface="굴림" charset="-127"/>
              </a:rPr>
              <a:t>Loops often have clear upper bounds	</a:t>
            </a:r>
          </a:p>
          <a:p>
            <a:pPr lvl="2">
              <a:lnSpc>
                <a:spcPct val="80000"/>
              </a:lnSpc>
            </a:pPr>
            <a:r>
              <a:rPr lang="en-US" altLang="ko-KR" dirty="0">
                <a:ea typeface="굴림" charset="-127"/>
              </a:rPr>
              <a:t>We can still get debugging result without upper bounds</a:t>
            </a:r>
          </a:p>
          <a:p>
            <a:pPr>
              <a:lnSpc>
                <a:spcPct val="80000"/>
              </a:lnSpc>
            </a:pPr>
            <a:r>
              <a:rPr lang="en-US" altLang="ko-KR" sz="2800" dirty="0">
                <a:ea typeface="굴림" charset="-127"/>
              </a:rPr>
              <a:t>Specifies </a:t>
            </a:r>
            <a:r>
              <a:rPr lang="en-US" altLang="ko-KR" sz="2800" dirty="0">
                <a:solidFill>
                  <a:srgbClr val="FF0000"/>
                </a:solidFill>
                <a:ea typeface="굴림" charset="-127"/>
              </a:rPr>
              <a:t>constraints </a:t>
            </a:r>
            <a:r>
              <a:rPr lang="en-US" altLang="ko-KR" sz="2800" dirty="0">
                <a:ea typeface="굴림" charset="-127"/>
              </a:rPr>
              <a:t>to describe </a:t>
            </a:r>
            <a:r>
              <a:rPr lang="en-US" altLang="ko-KR" sz="2800" dirty="0">
                <a:solidFill>
                  <a:srgbClr val="FF0000"/>
                </a:solidFill>
                <a:ea typeface="굴림" charset="-127"/>
              </a:rPr>
              <a:t>an environment </a:t>
            </a:r>
            <a:r>
              <a:rPr lang="en-US" altLang="ko-KR" sz="2800" dirty="0">
                <a:ea typeface="굴림" charset="-127"/>
              </a:rPr>
              <a:t>of the target program, which can model non-deterministic user inputs, or multiple scenarios</a:t>
            </a:r>
          </a:p>
          <a:p>
            <a:pPr lvl="1">
              <a:lnSpc>
                <a:spcPct val="80000"/>
              </a:lnSpc>
            </a:pPr>
            <a:r>
              <a:rPr lang="en-US" altLang="ko-KR" sz="2400" dirty="0">
                <a:ea typeface="굴림" charset="-127"/>
              </a:rPr>
              <a:t>Ex. __</a:t>
            </a:r>
            <a:r>
              <a:rPr lang="pt-BR" altLang="ko-KR" sz="2400" dirty="0"/>
              <a:t>CPROVER assume(0&lt;=nDev &amp;&amp; nDev&lt;=7)</a:t>
            </a:r>
          </a:p>
          <a:p>
            <a:pPr lvl="1"/>
            <a:r>
              <a:rPr lang="pt-BR" altLang="ko-KR" sz="2400" dirty="0">
                <a:ea typeface="굴림" charset="-127"/>
              </a:rPr>
              <a:t>Ex.__CPROVER_assume( </a:t>
            </a:r>
            <a:r>
              <a:rPr lang="en-US" altLang="ko-KR" sz="2400" dirty="0" err="1"/>
              <a:t>SHDC.nPhySctsPerUnit</a:t>
            </a:r>
            <a:r>
              <a:rPr lang="en-US" altLang="ko-KR" sz="2400" dirty="0"/>
              <a:t> == </a:t>
            </a:r>
            <a:r>
              <a:rPr lang="en-US" altLang="ko-KR" sz="2400" dirty="0" err="1"/>
              <a:t>SHPC.nBlksPerUnit</a:t>
            </a:r>
            <a:r>
              <a:rPr lang="en-US" altLang="ko-KR" sz="2400" dirty="0"/>
              <a:t> * </a:t>
            </a:r>
            <a:r>
              <a:rPr lang="en-US" altLang="ko-KR" sz="2400" dirty="0" err="1"/>
              <a:t>SHVC.nPgsPerBlk</a:t>
            </a:r>
            <a:r>
              <a:rPr lang="en-US" altLang="ko-KR" sz="2400" dirty="0"/>
              <a:t> * </a:t>
            </a:r>
            <a:r>
              <a:rPr lang="en-US" altLang="ko-KR" sz="2400" dirty="0" err="1"/>
              <a:t>SHVC.nSctsPerPg</a:t>
            </a:r>
            <a:r>
              <a:rPr lang="en-US" altLang="ko-KR" sz="2400" dirty="0">
                <a:ea typeface="굴림" charset="-127"/>
              </a:rPr>
              <a:t>)</a:t>
            </a:r>
          </a:p>
          <a:p>
            <a:pPr>
              <a:lnSpc>
                <a:spcPct val="80000"/>
              </a:lnSpc>
            </a:pPr>
            <a:r>
              <a:rPr lang="en-US" altLang="ko-KR" sz="2800" dirty="0">
                <a:ea typeface="굴림" charset="-127"/>
              </a:rPr>
              <a:t>Checks properties by assertions  </a:t>
            </a:r>
          </a:p>
          <a:p>
            <a:pPr lvl="1" eaLnBrk="1" hangingPunct="1">
              <a:lnSpc>
                <a:spcPct val="80000"/>
              </a:lnSpc>
              <a:buNone/>
            </a:pPr>
            <a:endParaRPr lang="en-US" altLang="ko-KR" dirty="0"/>
          </a:p>
        </p:txBody>
      </p:sp>
      <p:pic>
        <p:nvPicPr>
          <p:cNvPr id="6" name="Picture 1"/>
          <p:cNvPicPr>
            <a:picLocks noChangeAspect="1" noChangeArrowheads="1"/>
          </p:cNvPicPr>
          <p:nvPr/>
        </p:nvPicPr>
        <p:blipFill>
          <a:blip r:embed="rId2"/>
          <a:srcRect/>
          <a:stretch>
            <a:fillRect/>
          </a:stretch>
        </p:blipFill>
        <p:spPr bwMode="auto">
          <a:xfrm>
            <a:off x="8072462" y="6522172"/>
            <a:ext cx="980468" cy="304493"/>
          </a:xfrm>
          <a:prstGeom prst="rect">
            <a:avLst/>
          </a:prstGeom>
          <a:noFill/>
          <a:ln w="9525">
            <a:noFill/>
            <a:miter lim="800000"/>
            <a:headEnd/>
            <a:tailEnd/>
          </a:ln>
          <a:effectLst/>
        </p:spPr>
      </p:pic>
      <p:sp>
        <p:nvSpPr>
          <p:cNvPr id="7" name="날짜 개체 틀 2"/>
          <p:cNvSpPr txBox="1">
            <a:spLocks/>
          </p:cNvSpPr>
          <p:nvPr/>
        </p:nvSpPr>
        <p:spPr>
          <a:xfrm>
            <a:off x="6858016" y="6492899"/>
            <a:ext cx="1357322" cy="365125"/>
          </a:xfrm>
          <a:prstGeom prst="rect">
            <a:avLst/>
          </a:prstGeom>
          <a:ln/>
        </p:spPr>
        <p:txBody>
          <a:bodyPr vert="horz" lIns="91440" tIns="45720" rIns="91440" bIns="45720"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schemeClr val="tx1">
                    <a:lumMod val="50000"/>
                    <a:lumOff val="50000"/>
                  </a:schemeClr>
                </a:solidFill>
                <a:effectLst/>
                <a:uLnTx/>
                <a:uFillTx/>
                <a:latin typeface="Calibri" pitchFamily="34" charset="0"/>
              </a:rPr>
              <a:t>Moonzoo Kim et al. Provable SW Lab</a:t>
            </a:r>
          </a:p>
        </p:txBody>
      </p:sp>
      <p:sp>
        <p:nvSpPr>
          <p:cNvPr id="8" name="바닥글 개체 틀 3"/>
          <p:cNvSpPr txBox="1">
            <a:spLocks/>
          </p:cNvSpPr>
          <p:nvPr/>
        </p:nvSpPr>
        <p:spPr>
          <a:xfrm>
            <a:off x="2857488" y="6429396"/>
            <a:ext cx="3429024" cy="365125"/>
          </a:xfrm>
          <a:prstGeom prst="rect">
            <a:avLst/>
          </a:prstGeom>
        </p:spPr>
        <p: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schemeClr val="tx1">
                    <a:lumMod val="50000"/>
                    <a:lumOff val="50000"/>
                  </a:schemeClr>
                </a:solidFill>
                <a:effectLst/>
                <a:uLnTx/>
                <a:uFillTx/>
                <a:latin typeface="Calibri" pitchFamily="34" charset="0"/>
              </a:rPr>
              <a:t>Unit Testing of Flash Memory Device Driver through a SAT-based Model Checker</a:t>
            </a:r>
            <a:endParaRPr kumimoji="0" lang="ko-KR" altLang="en-US" sz="1200" b="0" i="0" u="none" strike="noStrike" kern="1200" cap="none" spc="0" normalizeH="0" baseline="0" noProof="0" dirty="0">
              <a:ln>
                <a:noFill/>
              </a:ln>
              <a:solidFill>
                <a:schemeClr val="tx1">
                  <a:lumMod val="50000"/>
                  <a:lumOff val="50000"/>
                </a:schemeClr>
              </a:solidFill>
              <a:effectLst/>
              <a:uLnTx/>
              <a:uFillTx/>
              <a:latin typeface="Calibri" pitchFamily="34" charset="0"/>
            </a:endParaRPr>
          </a:p>
        </p:txBody>
      </p:sp>
      <p:sp>
        <p:nvSpPr>
          <p:cNvPr id="9" name="슬라이드 번호 개체 틀 4"/>
          <p:cNvSpPr txBox="1">
            <a:spLocks/>
          </p:cNvSpPr>
          <p:nvPr/>
        </p:nvSpPr>
        <p:spPr>
          <a:xfrm>
            <a:off x="671514" y="6564337"/>
            <a:ext cx="900090" cy="365125"/>
          </a:xfrm>
          <a:prstGeom prst="rect">
            <a:avLst/>
          </a:prstGeom>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fld id="{653EB63F-210B-426B-8655-095B3862437C}" type="slidenum">
              <a:rPr kumimoji="0" lang="ko-KR" altLang="en-US" sz="1200" b="0" i="0" u="none" strike="noStrike" kern="1200" cap="none" spc="0" normalizeH="0" baseline="0" noProof="0" smtClean="0">
                <a:ln>
                  <a:noFill/>
                </a:ln>
                <a:solidFill>
                  <a:schemeClr val="tx1">
                    <a:lumMod val="50000"/>
                    <a:lumOff val="50000"/>
                  </a:schemeClr>
                </a:solidFill>
                <a:effectLst/>
                <a:uLnTx/>
                <a:uFillTx/>
                <a:latin typeface="Calibri" pitchFamily="34" charset="0"/>
              </a:rPr>
              <a:pPr marL="0" marR="0" lvl="0" indent="0" algn="l" defTabSz="914400" rtl="0" eaLnBrk="1" fontAlgn="auto" latinLnBrk="1" hangingPunct="1">
                <a:lnSpc>
                  <a:spcPct val="100000"/>
                </a:lnSpc>
                <a:spcBef>
                  <a:spcPts val="0"/>
                </a:spcBef>
                <a:spcAft>
                  <a:spcPts val="0"/>
                </a:spcAft>
                <a:buClrTx/>
                <a:buSzTx/>
                <a:buFontTx/>
                <a:buNone/>
                <a:tabLst/>
                <a:defRPr/>
              </a:pPr>
              <a:t>6</a:t>
            </a:fld>
            <a:r>
              <a:rPr kumimoji="0" lang="en-US" altLang="ko-KR" sz="1200" b="0" i="0" u="none" strike="noStrike" kern="1200" cap="none" spc="0" normalizeH="0" baseline="0" noProof="0">
                <a:ln>
                  <a:noFill/>
                </a:ln>
                <a:solidFill>
                  <a:schemeClr val="tx1">
                    <a:lumMod val="50000"/>
                    <a:lumOff val="50000"/>
                  </a:schemeClr>
                </a:solidFill>
                <a:effectLst/>
                <a:uLnTx/>
                <a:uFillTx/>
                <a:latin typeface="Calibri" pitchFamily="34" charset="0"/>
              </a:rPr>
              <a:t>/27</a:t>
            </a:r>
            <a:endParaRPr kumimoji="0" lang="ko-KR" altLang="en-US" sz="1200" b="0" i="0" u="none" strike="noStrike" kern="1200" cap="none" spc="0" normalizeH="0" baseline="0" noProof="0" dirty="0">
              <a:ln>
                <a:noFill/>
              </a:ln>
              <a:solidFill>
                <a:schemeClr val="tx1">
                  <a:lumMod val="50000"/>
                  <a:lumOff val="50000"/>
                </a:schemeClr>
              </a:solidFill>
              <a:effectLst/>
              <a:uLnTx/>
              <a:uFillTx/>
              <a:latin typeface="Calibri"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Project Overview</a:t>
            </a:r>
            <a:endParaRPr lang="ko-KR" altLang="en-US" dirty="0"/>
          </a:p>
        </p:txBody>
      </p:sp>
      <p:sp>
        <p:nvSpPr>
          <p:cNvPr id="3" name="날짜 개체 틀 2"/>
          <p:cNvSpPr>
            <a:spLocks noGrp="1"/>
          </p:cNvSpPr>
          <p:nvPr>
            <p:ph type="dt" sz="half" idx="10"/>
          </p:nvPr>
        </p:nvSpPr>
        <p:spPr/>
        <p:txBody>
          <a:bodyPr/>
          <a:lstStyle/>
          <a:p>
            <a:r>
              <a:rPr lang="en-US" altLang="ko-KR"/>
              <a:t>Moonzoo Kim et al. Provable SW Lab</a:t>
            </a:r>
            <a:endParaRPr lang="en-US" altLang="ko-KR" dirty="0"/>
          </a:p>
        </p:txBody>
      </p:sp>
      <p:sp>
        <p:nvSpPr>
          <p:cNvPr id="4" name="바닥글 개체 틀 3"/>
          <p:cNvSpPr>
            <a:spLocks noGrp="1"/>
          </p:cNvSpPr>
          <p:nvPr>
            <p:ph type="ftr" sz="quarter" idx="11"/>
          </p:nvPr>
        </p:nvSpPr>
        <p:spPr/>
        <p:txBody>
          <a:bodyPr/>
          <a:lstStyle/>
          <a:p>
            <a:r>
              <a:rPr lang="en-US" altLang="ko-KR" dirty="0"/>
              <a:t>Unit Testing of Flash Memory Device Driver through a SAT-based Model Checker</a:t>
            </a:r>
            <a:endParaRPr lang="ko-KR" altLang="en-US" dirty="0"/>
          </a:p>
        </p:txBody>
      </p:sp>
      <p:sp>
        <p:nvSpPr>
          <p:cNvPr id="5" name="슬라이드 번호 개체 틀 4"/>
          <p:cNvSpPr>
            <a:spLocks noGrp="1"/>
          </p:cNvSpPr>
          <p:nvPr>
            <p:ph type="sldNum" sz="quarter" idx="12"/>
          </p:nvPr>
        </p:nvSpPr>
        <p:spPr/>
        <p:txBody>
          <a:bodyPr/>
          <a:lstStyle/>
          <a:p>
            <a:fld id="{653EB63F-210B-426B-8655-095B3862437C}" type="slidenum">
              <a:rPr lang="ko-KR" altLang="en-US" smtClean="0"/>
              <a:pPr/>
              <a:t>7</a:t>
            </a:fld>
            <a:r>
              <a:rPr lang="en-US" altLang="ko-KR"/>
              <a:t>/27</a:t>
            </a:r>
            <a:endParaRPr lang="ko-KR" altLang="en-US" dirty="0"/>
          </a:p>
        </p:txBody>
      </p:sp>
      <p:sp>
        <p:nvSpPr>
          <p:cNvPr id="6" name="내용 개체 틀 5"/>
          <p:cNvSpPr>
            <a:spLocks noGrp="1"/>
          </p:cNvSpPr>
          <p:nvPr>
            <p:ph sz="quarter" idx="13"/>
          </p:nvPr>
        </p:nvSpPr>
        <p:spPr/>
        <p:txBody>
          <a:bodyPr>
            <a:normAutofit lnSpcReduction="10000"/>
          </a:bodyPr>
          <a:lstStyle/>
          <a:p>
            <a:r>
              <a:rPr lang="en-US" altLang="ko-KR" dirty="0"/>
              <a:t>The goal of the project</a:t>
            </a:r>
          </a:p>
          <a:p>
            <a:pPr lvl="1"/>
            <a:r>
              <a:rPr lang="en-US" altLang="ko-KR" dirty="0"/>
              <a:t>To  check whether USP conforms to the given high-level requirements  </a:t>
            </a:r>
          </a:p>
          <a:p>
            <a:pPr lvl="2"/>
            <a:r>
              <a:rPr lang="en-US" altLang="ko-KR" dirty="0"/>
              <a:t>we needed to </a:t>
            </a:r>
            <a:r>
              <a:rPr lang="en-US" altLang="ko-KR" dirty="0">
                <a:solidFill>
                  <a:srgbClr val="FF0000"/>
                </a:solidFill>
              </a:rPr>
              <a:t>identify</a:t>
            </a:r>
            <a:r>
              <a:rPr lang="en-US" altLang="ko-KR" dirty="0"/>
              <a:t> the code-level properties to check from the given high-level requirements</a:t>
            </a:r>
          </a:p>
          <a:p>
            <a:r>
              <a:rPr lang="en-US" altLang="ko-KR" dirty="0"/>
              <a:t>A </a:t>
            </a:r>
            <a:r>
              <a:rPr lang="en-US" altLang="ko-KR" dirty="0">
                <a:solidFill>
                  <a:srgbClr val="FF0000"/>
                </a:solidFill>
              </a:rPr>
              <a:t>top-down approach </a:t>
            </a:r>
            <a:r>
              <a:rPr lang="en-US" altLang="ko-KR" dirty="0"/>
              <a:t>to identify the code level properties from high-level requirements</a:t>
            </a:r>
          </a:p>
          <a:p>
            <a:pPr lvl="1"/>
            <a:r>
              <a:rPr lang="en-US" altLang="ko-KR" dirty="0"/>
              <a:t>USP has a set of elaborated design documents </a:t>
            </a:r>
          </a:p>
          <a:p>
            <a:pPr lvl="2"/>
            <a:r>
              <a:rPr lang="en-US" altLang="ko-KR" dirty="0"/>
              <a:t>Software requirement specification (SRS)</a:t>
            </a:r>
          </a:p>
          <a:p>
            <a:pPr lvl="2"/>
            <a:r>
              <a:rPr lang="en-US" altLang="ko-KR" dirty="0"/>
              <a:t>Architecture design specification (ADS)</a:t>
            </a:r>
          </a:p>
          <a:p>
            <a:pPr lvl="2"/>
            <a:r>
              <a:rPr lang="en-US" altLang="ko-KR" dirty="0"/>
              <a:t>Detailed design specification (DDS)</a:t>
            </a:r>
          </a:p>
          <a:p>
            <a:pPr lvl="3"/>
            <a:r>
              <a:rPr lang="en-US" altLang="ko-KR" dirty="0"/>
              <a:t>DPM, STL, BML, and LLD</a:t>
            </a:r>
            <a:endParaRPr lang="ko-KR"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Three High-level Requirements in SRS</a:t>
            </a:r>
            <a:endParaRPr lang="ko-KR" altLang="en-US" dirty="0"/>
          </a:p>
        </p:txBody>
      </p:sp>
      <p:sp>
        <p:nvSpPr>
          <p:cNvPr id="3" name="날짜 개체 틀 2"/>
          <p:cNvSpPr>
            <a:spLocks noGrp="1"/>
          </p:cNvSpPr>
          <p:nvPr>
            <p:ph type="dt" sz="half" idx="10"/>
          </p:nvPr>
        </p:nvSpPr>
        <p:spPr/>
        <p:txBody>
          <a:bodyPr/>
          <a:lstStyle/>
          <a:p>
            <a:r>
              <a:rPr lang="en-US" altLang="ko-KR"/>
              <a:t>Moonzoo Kim et al. Provable SW Lab</a:t>
            </a:r>
            <a:endParaRPr lang="en-US" altLang="ko-KR" dirty="0"/>
          </a:p>
        </p:txBody>
      </p:sp>
      <p:sp>
        <p:nvSpPr>
          <p:cNvPr id="4" name="바닥글 개체 틀 3"/>
          <p:cNvSpPr>
            <a:spLocks noGrp="1"/>
          </p:cNvSpPr>
          <p:nvPr>
            <p:ph type="ftr" sz="quarter" idx="11"/>
          </p:nvPr>
        </p:nvSpPr>
        <p:spPr/>
        <p:txBody>
          <a:bodyPr/>
          <a:lstStyle/>
          <a:p>
            <a:r>
              <a:rPr lang="en-US" altLang="ko-KR"/>
              <a:t>Unit Testing of Flash Memory Device Driver through a SAT-based Model Checker</a:t>
            </a:r>
            <a:endParaRPr lang="ko-KR" altLang="en-US" dirty="0"/>
          </a:p>
        </p:txBody>
      </p:sp>
      <p:sp>
        <p:nvSpPr>
          <p:cNvPr id="5" name="슬라이드 번호 개체 틀 4"/>
          <p:cNvSpPr>
            <a:spLocks noGrp="1"/>
          </p:cNvSpPr>
          <p:nvPr>
            <p:ph type="sldNum" sz="quarter" idx="12"/>
          </p:nvPr>
        </p:nvSpPr>
        <p:spPr/>
        <p:txBody>
          <a:bodyPr/>
          <a:lstStyle/>
          <a:p>
            <a:fld id="{653EB63F-210B-426B-8655-095B3862437C}" type="slidenum">
              <a:rPr lang="ko-KR" altLang="en-US" smtClean="0"/>
              <a:pPr/>
              <a:t>8</a:t>
            </a:fld>
            <a:r>
              <a:rPr lang="en-US" altLang="ko-KR"/>
              <a:t>/27</a:t>
            </a:r>
            <a:endParaRPr lang="ko-KR" altLang="en-US" dirty="0"/>
          </a:p>
        </p:txBody>
      </p:sp>
      <p:sp>
        <p:nvSpPr>
          <p:cNvPr id="6" name="내용 개체 틀 5"/>
          <p:cNvSpPr>
            <a:spLocks noGrp="1"/>
          </p:cNvSpPr>
          <p:nvPr>
            <p:ph sz="quarter" idx="13"/>
          </p:nvPr>
        </p:nvSpPr>
        <p:spPr>
          <a:xfrm>
            <a:off x="142844" y="1214422"/>
            <a:ext cx="9001156" cy="5214974"/>
          </a:xfrm>
        </p:spPr>
        <p:txBody>
          <a:bodyPr>
            <a:normAutofit fontScale="92500" lnSpcReduction="10000"/>
          </a:bodyPr>
          <a:lstStyle/>
          <a:p>
            <a:r>
              <a:rPr lang="en-US" altLang="ko-KR" dirty="0"/>
              <a:t>SRS specifies 13 functional requirements, 3 of which have “very high” priorities </a:t>
            </a:r>
          </a:p>
          <a:p>
            <a:pPr lvl="1"/>
            <a:r>
              <a:rPr lang="en-US" altLang="ko-KR" dirty="0"/>
              <a:t>Support prioritized read operation</a:t>
            </a:r>
          </a:p>
          <a:p>
            <a:pPr lvl="2"/>
            <a:r>
              <a:rPr lang="en-US" altLang="ko-KR" dirty="0"/>
              <a:t>To minimize the fault latency, USP should serve a read request from DPM prior to generic requests from a file system. </a:t>
            </a:r>
          </a:p>
          <a:p>
            <a:pPr lvl="2"/>
            <a:r>
              <a:rPr lang="en-US" altLang="ko-KR" dirty="0"/>
              <a:t>This prioritized read request can preempt a generic I/O operation and the preempted operation can be resumed later.</a:t>
            </a:r>
          </a:p>
          <a:p>
            <a:pPr lvl="1"/>
            <a:r>
              <a:rPr lang="en-US" altLang="ko-KR" dirty="0"/>
              <a:t>Concurrency handling</a:t>
            </a:r>
          </a:p>
          <a:p>
            <a:pPr lvl="2"/>
            <a:r>
              <a:rPr lang="en-US" altLang="ko-KR" dirty="0"/>
              <a:t>BML and LLD should avoid a race condition or deadlock through synchronization mechanisms such as semaphores and locks.</a:t>
            </a:r>
          </a:p>
          <a:p>
            <a:pPr lvl="1"/>
            <a:r>
              <a:rPr lang="en-US" altLang="ko-KR" dirty="0"/>
              <a:t>Manage sectors</a:t>
            </a:r>
          </a:p>
          <a:p>
            <a:pPr lvl="2"/>
            <a:r>
              <a:rPr lang="en-US" altLang="ko-KR" dirty="0"/>
              <a:t> STL provides logical-to-physical mapping, i.e. multiple logical sectors written over the distributed physical sectors  should be read back correctly.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r>
              <a:rPr lang="en-US" altLang="ko-KR" sz="3200" dirty="0"/>
              <a:t>Top-down Approach to Identify Code-level Property</a:t>
            </a:r>
            <a:endParaRPr lang="ko-KR" altLang="en-US" sz="3200" dirty="0"/>
          </a:p>
        </p:txBody>
      </p:sp>
      <p:sp>
        <p:nvSpPr>
          <p:cNvPr id="3" name="날짜 개체 틀 2"/>
          <p:cNvSpPr>
            <a:spLocks noGrp="1"/>
          </p:cNvSpPr>
          <p:nvPr>
            <p:ph type="dt" sz="half" idx="10"/>
          </p:nvPr>
        </p:nvSpPr>
        <p:spPr/>
        <p:txBody>
          <a:bodyPr/>
          <a:lstStyle/>
          <a:p>
            <a:r>
              <a:rPr lang="en-US" altLang="ko-KR"/>
              <a:t>Moonzoo Kim et al. Provable SW Lab</a:t>
            </a:r>
            <a:endParaRPr lang="en-US" altLang="ko-KR" dirty="0"/>
          </a:p>
        </p:txBody>
      </p:sp>
      <p:sp>
        <p:nvSpPr>
          <p:cNvPr id="4" name="바닥글 개체 틀 3"/>
          <p:cNvSpPr>
            <a:spLocks noGrp="1"/>
          </p:cNvSpPr>
          <p:nvPr>
            <p:ph type="ftr" sz="quarter" idx="11"/>
          </p:nvPr>
        </p:nvSpPr>
        <p:spPr>
          <a:xfrm>
            <a:off x="2857488" y="6448417"/>
            <a:ext cx="3429024" cy="365125"/>
          </a:xfrm>
        </p:spPr>
        <p:txBody>
          <a:bodyPr/>
          <a:lstStyle/>
          <a:p>
            <a:r>
              <a:rPr lang="en-US" altLang="ko-KR" sz="1050" dirty="0">
                <a:latin typeface="Arial" pitchFamily="34" charset="0"/>
                <a:cs typeface="Arial" pitchFamily="34" charset="0"/>
              </a:rPr>
              <a:t>Unit Testing of Flash Memory Device Driver through a SAT-based Model Checker</a:t>
            </a:r>
            <a:endParaRPr lang="ko-KR" altLang="en-US" sz="1050" dirty="0">
              <a:latin typeface="Arial" pitchFamily="34" charset="0"/>
              <a:cs typeface="Arial" pitchFamily="34" charset="0"/>
            </a:endParaRPr>
          </a:p>
        </p:txBody>
      </p:sp>
      <p:sp>
        <p:nvSpPr>
          <p:cNvPr id="5" name="슬라이드 번호 개체 틀 4"/>
          <p:cNvSpPr>
            <a:spLocks noGrp="1"/>
          </p:cNvSpPr>
          <p:nvPr>
            <p:ph type="sldNum" sz="quarter" idx="12"/>
          </p:nvPr>
        </p:nvSpPr>
        <p:spPr/>
        <p:txBody>
          <a:bodyPr/>
          <a:lstStyle/>
          <a:p>
            <a:fld id="{653EB63F-210B-426B-8655-095B3862437C}" type="slidenum">
              <a:rPr lang="ko-KR" altLang="en-US" smtClean="0"/>
              <a:pPr/>
              <a:t>9</a:t>
            </a:fld>
            <a:r>
              <a:rPr lang="en-US" altLang="ko-KR"/>
              <a:t>/27</a:t>
            </a:r>
            <a:endParaRPr lang="ko-KR" altLang="en-US" dirty="0"/>
          </a:p>
        </p:txBody>
      </p:sp>
      <p:sp>
        <p:nvSpPr>
          <p:cNvPr id="8" name="타원 4"/>
          <p:cNvSpPr>
            <a:spLocks noChangeArrowheads="1"/>
          </p:cNvSpPr>
          <p:nvPr/>
        </p:nvSpPr>
        <p:spPr bwMode="auto">
          <a:xfrm>
            <a:off x="436561" y="1371616"/>
            <a:ext cx="1371600" cy="519113"/>
          </a:xfrm>
          <a:prstGeom prst="ellipse">
            <a:avLst/>
          </a:prstGeom>
          <a:noFill/>
          <a:ln w="12700" algn="ctr">
            <a:solidFill>
              <a:schemeClr val="tx1"/>
            </a:solidFill>
            <a:round/>
            <a:headEnd/>
            <a:tailEnd/>
          </a:ln>
        </p:spPr>
        <p:txBody>
          <a:bodyPr lIns="0" tIns="0" rIns="0" bIns="0"/>
          <a:lstStyle/>
          <a:p>
            <a:pPr algn="ctr"/>
            <a:r>
              <a:rPr lang="en-US" altLang="ko-KR" sz="1200">
                <a:latin typeface="Arial" pitchFamily="34" charset="0"/>
                <a:cs typeface="Arial" pitchFamily="34" charset="0"/>
              </a:rPr>
              <a:t>Concurrency handling</a:t>
            </a:r>
            <a:endParaRPr lang="ko-KR" altLang="en-US" sz="1200">
              <a:latin typeface="Arial" pitchFamily="34" charset="0"/>
              <a:cs typeface="Arial" pitchFamily="34" charset="0"/>
            </a:endParaRPr>
          </a:p>
        </p:txBody>
      </p:sp>
      <p:sp>
        <p:nvSpPr>
          <p:cNvPr id="9" name="타원 5"/>
          <p:cNvSpPr>
            <a:spLocks noChangeArrowheads="1"/>
          </p:cNvSpPr>
          <p:nvPr/>
        </p:nvSpPr>
        <p:spPr bwMode="auto">
          <a:xfrm>
            <a:off x="1884361" y="1371616"/>
            <a:ext cx="1219200" cy="519113"/>
          </a:xfrm>
          <a:prstGeom prst="ellipse">
            <a:avLst/>
          </a:prstGeom>
          <a:noFill/>
          <a:ln w="12700" algn="ctr">
            <a:solidFill>
              <a:schemeClr val="tx1"/>
            </a:solidFill>
            <a:round/>
            <a:headEnd/>
            <a:tailEnd/>
          </a:ln>
        </p:spPr>
        <p:txBody>
          <a:bodyPr lIns="0" tIns="0" rIns="0" bIns="0"/>
          <a:lstStyle/>
          <a:p>
            <a:pPr algn="ctr"/>
            <a:r>
              <a:rPr lang="en-US" altLang="ko-KR" sz="1200">
                <a:latin typeface="Arial" pitchFamily="34" charset="0"/>
                <a:cs typeface="Arial" pitchFamily="34" charset="0"/>
              </a:rPr>
              <a:t>Prioritized</a:t>
            </a:r>
          </a:p>
          <a:p>
            <a:pPr algn="ctr"/>
            <a:r>
              <a:rPr lang="en-US" altLang="ko-KR" sz="1200">
                <a:latin typeface="Arial" pitchFamily="34" charset="0"/>
                <a:cs typeface="Arial" pitchFamily="34" charset="0"/>
              </a:rPr>
              <a:t>read</a:t>
            </a:r>
            <a:endParaRPr lang="ko-KR" altLang="en-US" sz="1200">
              <a:latin typeface="Arial" pitchFamily="34" charset="0"/>
              <a:cs typeface="Arial" pitchFamily="34" charset="0"/>
            </a:endParaRPr>
          </a:p>
        </p:txBody>
      </p:sp>
      <p:sp>
        <p:nvSpPr>
          <p:cNvPr id="10" name="타원 6"/>
          <p:cNvSpPr>
            <a:spLocks noChangeArrowheads="1"/>
          </p:cNvSpPr>
          <p:nvPr/>
        </p:nvSpPr>
        <p:spPr bwMode="auto">
          <a:xfrm>
            <a:off x="3179761" y="1371616"/>
            <a:ext cx="1295400" cy="519113"/>
          </a:xfrm>
          <a:prstGeom prst="ellipse">
            <a:avLst/>
          </a:prstGeom>
          <a:noFill/>
          <a:ln w="12700" algn="ctr">
            <a:solidFill>
              <a:schemeClr val="tx1"/>
            </a:solidFill>
            <a:round/>
            <a:headEnd/>
            <a:tailEnd/>
          </a:ln>
        </p:spPr>
        <p:txBody>
          <a:bodyPr lIns="0" tIns="0" rIns="0" bIns="0"/>
          <a:lstStyle/>
          <a:p>
            <a:pPr algn="ctr"/>
            <a:r>
              <a:rPr lang="en-US" altLang="ko-KR" sz="1200">
                <a:latin typeface="Arial" pitchFamily="34" charset="0"/>
                <a:cs typeface="Arial" pitchFamily="34" charset="0"/>
              </a:rPr>
              <a:t>Multi-sector</a:t>
            </a:r>
          </a:p>
          <a:p>
            <a:pPr algn="ctr"/>
            <a:r>
              <a:rPr lang="en-US" altLang="ko-KR" sz="1200">
                <a:latin typeface="Arial" pitchFamily="34" charset="0"/>
                <a:cs typeface="Arial" pitchFamily="34" charset="0"/>
              </a:rPr>
              <a:t>read</a:t>
            </a:r>
            <a:endParaRPr lang="ko-KR" altLang="en-US" sz="1200">
              <a:latin typeface="Arial" pitchFamily="34" charset="0"/>
              <a:cs typeface="Arial" pitchFamily="34" charset="0"/>
            </a:endParaRPr>
          </a:p>
        </p:txBody>
      </p:sp>
      <p:sp>
        <p:nvSpPr>
          <p:cNvPr id="11" name="타원 7"/>
          <p:cNvSpPr>
            <a:spLocks noChangeArrowheads="1"/>
          </p:cNvSpPr>
          <p:nvPr/>
        </p:nvSpPr>
        <p:spPr bwMode="auto">
          <a:xfrm>
            <a:off x="2646361" y="2171716"/>
            <a:ext cx="1905000" cy="838200"/>
          </a:xfrm>
          <a:prstGeom prst="ellipse">
            <a:avLst/>
          </a:prstGeom>
          <a:noFill/>
          <a:ln w="12700" algn="ctr">
            <a:solidFill>
              <a:schemeClr val="tx1"/>
            </a:solidFill>
            <a:round/>
            <a:headEnd/>
            <a:tailEnd/>
          </a:ln>
        </p:spPr>
        <p:txBody>
          <a:bodyPr lIns="0" tIns="0" rIns="0" bIns="0" anchor="ctr" anchorCtr="1"/>
          <a:lstStyle/>
          <a:p>
            <a:pPr algn="ctr"/>
            <a:r>
              <a:rPr lang="en-US" altLang="ko-KR" sz="1200">
                <a:latin typeface="Arial" pitchFamily="34" charset="0"/>
                <a:cs typeface="Arial" pitchFamily="34" charset="0"/>
              </a:rPr>
              <a:t>Page fault handling while a device is being programmed</a:t>
            </a:r>
            <a:endParaRPr lang="ko-KR" altLang="en-US" sz="1200">
              <a:latin typeface="Arial" pitchFamily="34" charset="0"/>
              <a:cs typeface="Arial" pitchFamily="34" charset="0"/>
            </a:endParaRPr>
          </a:p>
        </p:txBody>
      </p:sp>
      <p:sp>
        <p:nvSpPr>
          <p:cNvPr id="12" name="타원 32"/>
          <p:cNvSpPr>
            <a:spLocks noChangeArrowheads="1"/>
          </p:cNvSpPr>
          <p:nvPr/>
        </p:nvSpPr>
        <p:spPr bwMode="auto">
          <a:xfrm>
            <a:off x="2925761" y="3200416"/>
            <a:ext cx="1360487" cy="571500"/>
          </a:xfrm>
          <a:prstGeom prst="ellipse">
            <a:avLst/>
          </a:prstGeom>
          <a:noFill/>
          <a:ln w="28575" algn="ctr">
            <a:solidFill>
              <a:srgbClr val="FF0000"/>
            </a:solidFill>
            <a:round/>
            <a:headEnd/>
            <a:tailEnd/>
          </a:ln>
        </p:spPr>
        <p:txBody>
          <a:bodyPr lIns="0" tIns="0" rIns="0" bIns="0" anchor="ctr" anchorCtr="1"/>
          <a:lstStyle/>
          <a:p>
            <a:pPr algn="ctr"/>
            <a:r>
              <a:rPr lang="en-US" altLang="ko-KR" sz="1200">
                <a:latin typeface="Arial" pitchFamily="34" charset="0"/>
                <a:cs typeface="Arial" pitchFamily="34" charset="0"/>
              </a:rPr>
              <a:t>Check “Step 18. store the status”</a:t>
            </a:r>
            <a:endParaRPr lang="ko-KR" altLang="en-US" sz="1200">
              <a:latin typeface="Arial" pitchFamily="34" charset="0"/>
              <a:cs typeface="Arial" pitchFamily="34" charset="0"/>
            </a:endParaRPr>
          </a:p>
        </p:txBody>
      </p:sp>
      <p:sp>
        <p:nvSpPr>
          <p:cNvPr id="13" name="타원 33"/>
          <p:cNvSpPr>
            <a:spLocks noChangeArrowheads="1"/>
          </p:cNvSpPr>
          <p:nvPr/>
        </p:nvSpPr>
        <p:spPr bwMode="auto">
          <a:xfrm>
            <a:off x="588961" y="3200416"/>
            <a:ext cx="1752600" cy="685800"/>
          </a:xfrm>
          <a:prstGeom prst="ellipse">
            <a:avLst/>
          </a:prstGeom>
          <a:noFill/>
          <a:ln w="12700" algn="ctr">
            <a:solidFill>
              <a:schemeClr val="tx1"/>
            </a:solidFill>
            <a:round/>
            <a:headEnd/>
            <a:tailEnd/>
          </a:ln>
        </p:spPr>
        <p:txBody>
          <a:bodyPr lIns="0" tIns="0" rIns="0" bIns="0" anchor="ctr" anchorCtr="1"/>
          <a:lstStyle/>
          <a:p>
            <a:pPr algn="ctr"/>
            <a:r>
              <a:rPr lang="en-US" altLang="ko-KR" sz="1200" dirty="0">
                <a:latin typeface="Arial" pitchFamily="34" charset="0"/>
                <a:cs typeface="Arial" pitchFamily="34" charset="0"/>
              </a:rPr>
              <a:t>Check “Step 14. wait until the device is ready ”</a:t>
            </a:r>
            <a:endParaRPr lang="ko-KR" altLang="en-US" sz="1200" dirty="0">
              <a:latin typeface="Arial" pitchFamily="34" charset="0"/>
              <a:cs typeface="Arial" pitchFamily="34" charset="0"/>
            </a:endParaRPr>
          </a:p>
        </p:txBody>
      </p:sp>
      <p:cxnSp>
        <p:nvCxnSpPr>
          <p:cNvPr id="14" name="직선 화살표 연결선 34"/>
          <p:cNvCxnSpPr>
            <a:cxnSpLocks noChangeShapeType="1"/>
            <a:stCxn id="11" idx="4"/>
            <a:endCxn id="12" idx="0"/>
          </p:cNvCxnSpPr>
          <p:nvPr/>
        </p:nvCxnSpPr>
        <p:spPr bwMode="auto">
          <a:xfrm rot="16200000" flipH="1">
            <a:off x="3507183" y="3101594"/>
            <a:ext cx="190500" cy="7144"/>
          </a:xfrm>
          <a:prstGeom prst="straightConnector1">
            <a:avLst/>
          </a:prstGeom>
          <a:noFill/>
          <a:ln w="12700" algn="ctr">
            <a:solidFill>
              <a:schemeClr val="tx1"/>
            </a:solidFill>
            <a:round/>
            <a:headEnd/>
            <a:tailEnd type="arrow" w="med" len="med"/>
          </a:ln>
        </p:spPr>
      </p:cxnSp>
      <p:cxnSp>
        <p:nvCxnSpPr>
          <p:cNvPr id="15" name="직선 화살표 연결선 37"/>
          <p:cNvCxnSpPr>
            <a:cxnSpLocks noChangeShapeType="1"/>
            <a:stCxn id="11" idx="4"/>
            <a:endCxn id="13" idx="7"/>
          </p:cNvCxnSpPr>
          <p:nvPr/>
        </p:nvCxnSpPr>
        <p:spPr bwMode="auto">
          <a:xfrm rot="5400000">
            <a:off x="2696367" y="2397935"/>
            <a:ext cx="290513" cy="1514475"/>
          </a:xfrm>
          <a:prstGeom prst="straightConnector1">
            <a:avLst/>
          </a:prstGeom>
          <a:noFill/>
          <a:ln w="12700" algn="ctr">
            <a:solidFill>
              <a:schemeClr val="tx1"/>
            </a:solidFill>
            <a:round/>
            <a:headEnd/>
            <a:tailEnd type="arrow" w="med" len="med"/>
          </a:ln>
        </p:spPr>
      </p:cxnSp>
      <p:cxnSp>
        <p:nvCxnSpPr>
          <p:cNvPr id="16" name="직선 화살표 연결선 43"/>
          <p:cNvCxnSpPr>
            <a:cxnSpLocks noChangeShapeType="1"/>
            <a:stCxn id="12" idx="4"/>
            <a:endCxn id="33" idx="0"/>
          </p:cNvCxnSpPr>
          <p:nvPr/>
        </p:nvCxnSpPr>
        <p:spPr bwMode="auto">
          <a:xfrm rot="5400000">
            <a:off x="3232546" y="3452431"/>
            <a:ext cx="53975" cy="692944"/>
          </a:xfrm>
          <a:prstGeom prst="straightConnector1">
            <a:avLst/>
          </a:prstGeom>
          <a:noFill/>
          <a:ln w="12700" algn="ctr">
            <a:solidFill>
              <a:schemeClr val="tx1"/>
            </a:solidFill>
            <a:round/>
            <a:headEnd/>
            <a:tailEnd type="arrow" w="med" len="med"/>
          </a:ln>
        </p:spPr>
      </p:cxnSp>
      <p:cxnSp>
        <p:nvCxnSpPr>
          <p:cNvPr id="17" name="직선 화살표 연결선 47"/>
          <p:cNvCxnSpPr>
            <a:cxnSpLocks noChangeShapeType="1"/>
            <a:stCxn id="33" idx="2"/>
            <a:endCxn id="34" idx="0"/>
          </p:cNvCxnSpPr>
          <p:nvPr/>
        </p:nvCxnSpPr>
        <p:spPr bwMode="auto">
          <a:xfrm rot="16200000" flipH="1">
            <a:off x="2810518" y="4390098"/>
            <a:ext cx="208260" cy="3175"/>
          </a:xfrm>
          <a:prstGeom prst="straightConnector1">
            <a:avLst/>
          </a:prstGeom>
          <a:noFill/>
          <a:ln w="12700" algn="ctr">
            <a:solidFill>
              <a:schemeClr val="tx1"/>
            </a:solidFill>
            <a:round/>
            <a:headEnd/>
            <a:tailEnd type="arrow" w="med" len="med"/>
          </a:ln>
        </p:spPr>
      </p:cxnSp>
      <p:sp>
        <p:nvSpPr>
          <p:cNvPr id="18" name="타원 49"/>
          <p:cNvSpPr>
            <a:spLocks noChangeArrowheads="1"/>
          </p:cNvSpPr>
          <p:nvPr/>
        </p:nvSpPr>
        <p:spPr bwMode="auto">
          <a:xfrm>
            <a:off x="741361" y="2209816"/>
            <a:ext cx="1752600" cy="762000"/>
          </a:xfrm>
          <a:prstGeom prst="ellipse">
            <a:avLst/>
          </a:prstGeom>
          <a:noFill/>
          <a:ln w="12700" algn="ctr">
            <a:solidFill>
              <a:schemeClr val="tx1"/>
            </a:solidFill>
            <a:round/>
            <a:headEnd/>
            <a:tailEnd/>
          </a:ln>
        </p:spPr>
        <p:txBody>
          <a:bodyPr lIns="0" tIns="0" rIns="0" bIns="0" anchor="ctr" anchorCtr="1"/>
          <a:lstStyle/>
          <a:p>
            <a:pPr algn="ctr"/>
            <a:r>
              <a:rPr lang="en-US" altLang="ko-KR" sz="1200">
                <a:latin typeface="Arial" pitchFamily="34" charset="0"/>
                <a:cs typeface="Arial" pitchFamily="34" charset="0"/>
              </a:rPr>
              <a:t>Page fault handling while a device is being read</a:t>
            </a:r>
            <a:endParaRPr lang="ko-KR" altLang="en-US" sz="1200">
              <a:latin typeface="Arial" pitchFamily="34" charset="0"/>
              <a:cs typeface="Arial" pitchFamily="34" charset="0"/>
            </a:endParaRPr>
          </a:p>
        </p:txBody>
      </p:sp>
      <p:cxnSp>
        <p:nvCxnSpPr>
          <p:cNvPr id="19" name="직선 화살표 연결선 50"/>
          <p:cNvCxnSpPr>
            <a:cxnSpLocks noChangeShapeType="1"/>
            <a:stCxn id="9" idx="4"/>
            <a:endCxn id="18" idx="0"/>
          </p:cNvCxnSpPr>
          <p:nvPr/>
        </p:nvCxnSpPr>
        <p:spPr bwMode="auto">
          <a:xfrm rot="5400000">
            <a:off x="1896267" y="1612123"/>
            <a:ext cx="319087" cy="876300"/>
          </a:xfrm>
          <a:prstGeom prst="straightConnector1">
            <a:avLst/>
          </a:prstGeom>
          <a:noFill/>
          <a:ln w="12700" algn="ctr">
            <a:solidFill>
              <a:schemeClr val="tx1"/>
            </a:solidFill>
            <a:round/>
            <a:headEnd/>
            <a:tailEnd type="arrow" w="med" len="med"/>
          </a:ln>
        </p:spPr>
      </p:cxnSp>
      <p:cxnSp>
        <p:nvCxnSpPr>
          <p:cNvPr id="20" name="직선 화살표 연결선 61"/>
          <p:cNvCxnSpPr>
            <a:cxnSpLocks noChangeShapeType="1"/>
            <a:stCxn id="9" idx="4"/>
            <a:endCxn id="11" idx="0"/>
          </p:cNvCxnSpPr>
          <p:nvPr/>
        </p:nvCxnSpPr>
        <p:spPr bwMode="auto">
          <a:xfrm rot="16200000" flipH="1">
            <a:off x="2905917" y="1478773"/>
            <a:ext cx="280987" cy="1104900"/>
          </a:xfrm>
          <a:prstGeom prst="straightConnector1">
            <a:avLst/>
          </a:prstGeom>
          <a:noFill/>
          <a:ln w="12700" algn="ctr">
            <a:solidFill>
              <a:schemeClr val="tx1"/>
            </a:solidFill>
            <a:round/>
            <a:headEnd/>
            <a:tailEnd type="arrow" w="med" len="med"/>
          </a:ln>
        </p:spPr>
      </p:cxnSp>
      <p:sp>
        <p:nvSpPr>
          <p:cNvPr id="21" name="모서리가 둥근 직사각형 66"/>
          <p:cNvSpPr>
            <a:spLocks noChangeArrowheads="1"/>
          </p:cNvSpPr>
          <p:nvPr/>
        </p:nvSpPr>
        <p:spPr bwMode="auto">
          <a:xfrm>
            <a:off x="360361" y="1295416"/>
            <a:ext cx="4267200" cy="715089"/>
          </a:xfrm>
          <a:prstGeom prst="roundRect">
            <a:avLst>
              <a:gd name="adj" fmla="val 16667"/>
            </a:avLst>
          </a:prstGeom>
          <a:noFill/>
          <a:ln w="12700" algn="ctr">
            <a:solidFill>
              <a:schemeClr val="tx1"/>
            </a:solidFill>
            <a:round/>
            <a:headEnd/>
            <a:tailEnd/>
          </a:ln>
        </p:spPr>
        <p:txBody>
          <a:bodyPr>
            <a:spAutoFit/>
          </a:bodyPr>
          <a:lstStyle/>
          <a:p>
            <a:endParaRPr lang="en-US" altLang="ko-KR" sz="1200">
              <a:latin typeface="Arial" pitchFamily="34" charset="0"/>
              <a:cs typeface="Arial" pitchFamily="34" charset="0"/>
            </a:endParaRPr>
          </a:p>
          <a:p>
            <a:endParaRPr lang="en-US" altLang="ko-KR" sz="1200">
              <a:latin typeface="Arial" pitchFamily="34" charset="0"/>
              <a:cs typeface="Arial" pitchFamily="34" charset="0"/>
            </a:endParaRPr>
          </a:p>
          <a:p>
            <a:endParaRPr lang="ko-KR" altLang="en-US" sz="1200">
              <a:latin typeface="Arial" pitchFamily="34" charset="0"/>
              <a:cs typeface="Arial" pitchFamily="34" charset="0"/>
            </a:endParaRPr>
          </a:p>
        </p:txBody>
      </p:sp>
      <p:sp>
        <p:nvSpPr>
          <p:cNvPr id="22" name="모서리가 둥근 직사각형 67"/>
          <p:cNvSpPr>
            <a:spLocks noChangeArrowheads="1"/>
          </p:cNvSpPr>
          <p:nvPr/>
        </p:nvSpPr>
        <p:spPr bwMode="auto">
          <a:xfrm>
            <a:off x="360361" y="2133616"/>
            <a:ext cx="4267200" cy="919401"/>
          </a:xfrm>
          <a:prstGeom prst="roundRect">
            <a:avLst>
              <a:gd name="adj" fmla="val 16667"/>
            </a:avLst>
          </a:prstGeom>
          <a:noFill/>
          <a:ln w="12700" algn="ctr">
            <a:solidFill>
              <a:schemeClr val="tx1"/>
            </a:solidFill>
            <a:round/>
            <a:headEnd/>
            <a:tailEnd/>
          </a:ln>
        </p:spPr>
        <p:txBody>
          <a:bodyPr>
            <a:spAutoFit/>
          </a:bodyPr>
          <a:lstStyle/>
          <a:p>
            <a:endParaRPr lang="en-US" altLang="ko-KR" sz="1200">
              <a:latin typeface="Arial" pitchFamily="34" charset="0"/>
              <a:cs typeface="Arial" pitchFamily="34" charset="0"/>
            </a:endParaRPr>
          </a:p>
          <a:p>
            <a:endParaRPr lang="en-US" altLang="ko-KR" sz="1200">
              <a:latin typeface="Arial" pitchFamily="34" charset="0"/>
              <a:cs typeface="Arial" pitchFamily="34" charset="0"/>
            </a:endParaRPr>
          </a:p>
          <a:p>
            <a:endParaRPr lang="en-US" altLang="ko-KR" sz="1200">
              <a:latin typeface="Arial" pitchFamily="34" charset="0"/>
              <a:cs typeface="Arial" pitchFamily="34" charset="0"/>
            </a:endParaRPr>
          </a:p>
          <a:p>
            <a:endParaRPr lang="en-US" altLang="ko-KR" sz="1200">
              <a:latin typeface="Arial" pitchFamily="34" charset="0"/>
              <a:cs typeface="Arial" pitchFamily="34" charset="0"/>
            </a:endParaRPr>
          </a:p>
        </p:txBody>
      </p:sp>
      <p:sp>
        <p:nvSpPr>
          <p:cNvPr id="23" name="모서리가 둥근 직사각형 68"/>
          <p:cNvSpPr>
            <a:spLocks noChangeArrowheads="1"/>
          </p:cNvSpPr>
          <p:nvPr/>
        </p:nvSpPr>
        <p:spPr bwMode="auto">
          <a:xfrm>
            <a:off x="360361" y="3124216"/>
            <a:ext cx="4267200" cy="1219200"/>
          </a:xfrm>
          <a:prstGeom prst="roundRect">
            <a:avLst>
              <a:gd name="adj" fmla="val 16667"/>
            </a:avLst>
          </a:prstGeom>
          <a:noFill/>
          <a:ln w="12700" algn="ctr">
            <a:solidFill>
              <a:schemeClr val="tx1"/>
            </a:solidFill>
            <a:round/>
            <a:headEnd/>
            <a:tailEnd/>
          </a:ln>
        </p:spPr>
        <p:txBody>
          <a:bodyPr/>
          <a:lstStyle/>
          <a:p>
            <a:endParaRPr lang="en-US" altLang="ko-KR" sz="1200">
              <a:latin typeface="Arial" pitchFamily="34" charset="0"/>
              <a:cs typeface="Arial" pitchFamily="34" charset="0"/>
            </a:endParaRPr>
          </a:p>
          <a:p>
            <a:endParaRPr lang="en-US" altLang="ko-KR" sz="1200">
              <a:latin typeface="Arial" pitchFamily="34" charset="0"/>
              <a:cs typeface="Arial" pitchFamily="34" charset="0"/>
            </a:endParaRPr>
          </a:p>
          <a:p>
            <a:endParaRPr lang="en-US" altLang="ko-KR" sz="1200">
              <a:latin typeface="Arial" pitchFamily="34" charset="0"/>
              <a:cs typeface="Arial" pitchFamily="34" charset="0"/>
            </a:endParaRPr>
          </a:p>
          <a:p>
            <a:endParaRPr lang="en-US" altLang="ko-KR" sz="1200">
              <a:latin typeface="Arial" pitchFamily="34" charset="0"/>
              <a:cs typeface="Arial" pitchFamily="34" charset="0"/>
            </a:endParaRPr>
          </a:p>
          <a:p>
            <a:endParaRPr lang="en-US" altLang="ko-KR" sz="1200">
              <a:latin typeface="Arial" pitchFamily="34" charset="0"/>
              <a:cs typeface="Arial" pitchFamily="34" charset="0"/>
            </a:endParaRPr>
          </a:p>
        </p:txBody>
      </p:sp>
      <p:sp>
        <p:nvSpPr>
          <p:cNvPr id="24" name="모서리가 둥근 직사각형 69"/>
          <p:cNvSpPr>
            <a:spLocks noChangeArrowheads="1"/>
          </p:cNvSpPr>
          <p:nvPr/>
        </p:nvSpPr>
        <p:spPr bwMode="auto">
          <a:xfrm>
            <a:off x="360361" y="4419616"/>
            <a:ext cx="4267200" cy="510778"/>
          </a:xfrm>
          <a:prstGeom prst="roundRect">
            <a:avLst>
              <a:gd name="adj" fmla="val 16667"/>
            </a:avLst>
          </a:prstGeom>
          <a:noFill/>
          <a:ln w="12700" algn="ctr">
            <a:solidFill>
              <a:schemeClr val="tx1"/>
            </a:solidFill>
            <a:round/>
            <a:headEnd/>
            <a:tailEnd/>
          </a:ln>
        </p:spPr>
        <p:txBody>
          <a:bodyPr>
            <a:spAutoFit/>
          </a:bodyPr>
          <a:lstStyle/>
          <a:p>
            <a:endParaRPr lang="en-US" altLang="ko-KR" sz="1200">
              <a:latin typeface="Arial" pitchFamily="34" charset="0"/>
              <a:cs typeface="Arial" pitchFamily="34" charset="0"/>
            </a:endParaRPr>
          </a:p>
          <a:p>
            <a:endParaRPr lang="en-US" altLang="ko-KR" sz="1200">
              <a:latin typeface="Arial" pitchFamily="34" charset="0"/>
              <a:cs typeface="Arial" pitchFamily="34" charset="0"/>
            </a:endParaRPr>
          </a:p>
        </p:txBody>
      </p:sp>
      <p:sp>
        <p:nvSpPr>
          <p:cNvPr id="25" name="TextBox 70"/>
          <p:cNvSpPr txBox="1">
            <a:spLocks noChangeArrowheads="1"/>
          </p:cNvSpPr>
          <p:nvPr/>
        </p:nvSpPr>
        <p:spPr bwMode="auto">
          <a:xfrm>
            <a:off x="-47816" y="1524016"/>
            <a:ext cx="476412" cy="261610"/>
          </a:xfrm>
          <a:prstGeom prst="rect">
            <a:avLst/>
          </a:prstGeom>
          <a:noFill/>
          <a:ln w="9525">
            <a:noFill/>
            <a:miter lim="800000"/>
            <a:headEnd/>
            <a:tailEnd/>
          </a:ln>
        </p:spPr>
        <p:txBody>
          <a:bodyPr wrap="none">
            <a:spAutoFit/>
          </a:bodyPr>
          <a:lstStyle/>
          <a:p>
            <a:pPr algn="ctr"/>
            <a:r>
              <a:rPr lang="en-US" altLang="ko-KR" sz="1050" b="1" i="1" dirty="0">
                <a:solidFill>
                  <a:srgbClr val="FF0000"/>
                </a:solidFill>
                <a:latin typeface="Arial" pitchFamily="34" charset="0"/>
                <a:cs typeface="Arial" pitchFamily="34" charset="0"/>
              </a:rPr>
              <a:t>SRS</a:t>
            </a:r>
            <a:endParaRPr lang="ko-KR" altLang="en-US" sz="1050" b="1" i="1" dirty="0">
              <a:solidFill>
                <a:srgbClr val="FF0000"/>
              </a:solidFill>
              <a:latin typeface="Arial" pitchFamily="34" charset="0"/>
              <a:cs typeface="Arial" pitchFamily="34" charset="0"/>
            </a:endParaRPr>
          </a:p>
        </p:txBody>
      </p:sp>
      <p:sp>
        <p:nvSpPr>
          <p:cNvPr id="26" name="TextBox 71"/>
          <p:cNvSpPr txBox="1">
            <a:spLocks noChangeArrowheads="1"/>
          </p:cNvSpPr>
          <p:nvPr/>
        </p:nvSpPr>
        <p:spPr bwMode="auto">
          <a:xfrm>
            <a:off x="-61945" y="2435241"/>
            <a:ext cx="476412" cy="261610"/>
          </a:xfrm>
          <a:prstGeom prst="rect">
            <a:avLst/>
          </a:prstGeom>
          <a:noFill/>
          <a:ln w="9525">
            <a:noFill/>
            <a:miter lim="800000"/>
            <a:headEnd/>
            <a:tailEnd/>
          </a:ln>
        </p:spPr>
        <p:txBody>
          <a:bodyPr wrap="none">
            <a:spAutoFit/>
          </a:bodyPr>
          <a:lstStyle/>
          <a:p>
            <a:pPr algn="ctr"/>
            <a:r>
              <a:rPr lang="en-US" altLang="ko-KR" sz="1050" b="1" i="1">
                <a:solidFill>
                  <a:srgbClr val="FF0000"/>
                </a:solidFill>
                <a:latin typeface="Arial" pitchFamily="34" charset="0"/>
                <a:cs typeface="Arial" pitchFamily="34" charset="0"/>
              </a:rPr>
              <a:t>ADS</a:t>
            </a:r>
            <a:endParaRPr lang="ko-KR" altLang="en-US" sz="1050" b="1" i="1">
              <a:solidFill>
                <a:srgbClr val="FF0000"/>
              </a:solidFill>
              <a:latin typeface="Arial" pitchFamily="34" charset="0"/>
              <a:cs typeface="Arial" pitchFamily="34" charset="0"/>
            </a:endParaRPr>
          </a:p>
        </p:txBody>
      </p:sp>
      <p:sp>
        <p:nvSpPr>
          <p:cNvPr id="27" name="TextBox 72"/>
          <p:cNvSpPr txBox="1">
            <a:spLocks noChangeArrowheads="1"/>
          </p:cNvSpPr>
          <p:nvPr/>
        </p:nvSpPr>
        <p:spPr bwMode="auto">
          <a:xfrm>
            <a:off x="-61945" y="3502041"/>
            <a:ext cx="484427" cy="261610"/>
          </a:xfrm>
          <a:prstGeom prst="rect">
            <a:avLst/>
          </a:prstGeom>
          <a:noFill/>
          <a:ln w="9525">
            <a:noFill/>
            <a:miter lim="800000"/>
            <a:headEnd/>
            <a:tailEnd/>
          </a:ln>
        </p:spPr>
        <p:txBody>
          <a:bodyPr wrap="none">
            <a:spAutoFit/>
          </a:bodyPr>
          <a:lstStyle/>
          <a:p>
            <a:pPr algn="ctr"/>
            <a:r>
              <a:rPr lang="en-US" altLang="ko-KR" sz="1050" b="1" i="1">
                <a:solidFill>
                  <a:srgbClr val="FF0000"/>
                </a:solidFill>
                <a:latin typeface="Arial" pitchFamily="34" charset="0"/>
                <a:cs typeface="Arial" pitchFamily="34" charset="0"/>
              </a:rPr>
              <a:t>DDS</a:t>
            </a:r>
            <a:endParaRPr lang="ko-KR" altLang="en-US" sz="1050" b="1" i="1">
              <a:solidFill>
                <a:srgbClr val="FF0000"/>
              </a:solidFill>
              <a:latin typeface="Arial" pitchFamily="34" charset="0"/>
              <a:cs typeface="Arial" pitchFamily="34" charset="0"/>
            </a:endParaRPr>
          </a:p>
        </p:txBody>
      </p:sp>
      <p:sp>
        <p:nvSpPr>
          <p:cNvPr id="28" name="TextBox 73"/>
          <p:cNvSpPr txBox="1">
            <a:spLocks noChangeArrowheads="1"/>
          </p:cNvSpPr>
          <p:nvPr/>
        </p:nvSpPr>
        <p:spPr bwMode="auto">
          <a:xfrm>
            <a:off x="-71470" y="4429141"/>
            <a:ext cx="522900" cy="430887"/>
          </a:xfrm>
          <a:prstGeom prst="rect">
            <a:avLst/>
          </a:prstGeom>
          <a:noFill/>
          <a:ln w="9525">
            <a:noFill/>
            <a:miter lim="800000"/>
            <a:headEnd/>
            <a:tailEnd/>
          </a:ln>
        </p:spPr>
        <p:txBody>
          <a:bodyPr wrap="none">
            <a:spAutoFit/>
          </a:bodyPr>
          <a:lstStyle/>
          <a:p>
            <a:pPr algn="ctr"/>
            <a:r>
              <a:rPr lang="en-US" altLang="ko-KR" sz="1050" b="1" i="1">
                <a:solidFill>
                  <a:srgbClr val="FF0000"/>
                </a:solidFill>
                <a:latin typeface="Arial" pitchFamily="34" charset="0"/>
                <a:cs typeface="Arial" pitchFamily="34" charset="0"/>
              </a:rPr>
              <a:t>C </a:t>
            </a:r>
          </a:p>
          <a:p>
            <a:pPr algn="ctr"/>
            <a:r>
              <a:rPr lang="en-US" altLang="ko-KR" sz="1050" b="1" i="1">
                <a:solidFill>
                  <a:srgbClr val="FF0000"/>
                </a:solidFill>
                <a:latin typeface="Arial" pitchFamily="34" charset="0"/>
                <a:cs typeface="Arial" pitchFamily="34" charset="0"/>
              </a:rPr>
              <a:t>Code</a:t>
            </a:r>
            <a:endParaRPr lang="ko-KR" altLang="en-US" sz="1050" b="1" i="1">
              <a:solidFill>
                <a:srgbClr val="FF0000"/>
              </a:solidFill>
              <a:latin typeface="Arial" pitchFamily="34" charset="0"/>
              <a:cs typeface="Arial" pitchFamily="34" charset="0"/>
            </a:endParaRPr>
          </a:p>
        </p:txBody>
      </p:sp>
      <p:cxnSp>
        <p:nvCxnSpPr>
          <p:cNvPr id="29" name="직선 연결선 77"/>
          <p:cNvCxnSpPr>
            <a:cxnSpLocks noChangeShapeType="1"/>
            <a:stCxn id="10" idx="4"/>
          </p:cNvCxnSpPr>
          <p:nvPr/>
        </p:nvCxnSpPr>
        <p:spPr bwMode="auto">
          <a:xfrm rot="16200000" flipH="1">
            <a:off x="3991767" y="1726423"/>
            <a:ext cx="319087" cy="647700"/>
          </a:xfrm>
          <a:prstGeom prst="line">
            <a:avLst/>
          </a:prstGeom>
          <a:noFill/>
          <a:ln w="12700" algn="ctr">
            <a:solidFill>
              <a:schemeClr val="tx1"/>
            </a:solidFill>
            <a:prstDash val="dash"/>
            <a:round/>
            <a:headEnd/>
            <a:tailEnd type="arrow" w="med" len="med"/>
          </a:ln>
        </p:spPr>
      </p:cxnSp>
      <p:cxnSp>
        <p:nvCxnSpPr>
          <p:cNvPr id="30" name="직선 연결선 81"/>
          <p:cNvCxnSpPr>
            <a:cxnSpLocks noChangeShapeType="1"/>
            <a:stCxn id="8" idx="4"/>
          </p:cNvCxnSpPr>
          <p:nvPr/>
        </p:nvCxnSpPr>
        <p:spPr bwMode="auto">
          <a:xfrm rot="5400000">
            <a:off x="696117" y="1859773"/>
            <a:ext cx="395287" cy="457200"/>
          </a:xfrm>
          <a:prstGeom prst="line">
            <a:avLst/>
          </a:prstGeom>
          <a:noFill/>
          <a:ln w="12700" algn="ctr">
            <a:solidFill>
              <a:schemeClr val="tx1"/>
            </a:solidFill>
            <a:prstDash val="dash"/>
            <a:round/>
            <a:headEnd/>
            <a:tailEnd type="arrow" w="med" len="med"/>
          </a:ln>
        </p:spPr>
      </p:cxnSp>
      <p:cxnSp>
        <p:nvCxnSpPr>
          <p:cNvPr id="31" name="직선 연결선 84"/>
          <p:cNvCxnSpPr>
            <a:cxnSpLocks noChangeShapeType="1"/>
            <a:stCxn id="18" idx="3"/>
          </p:cNvCxnSpPr>
          <p:nvPr/>
        </p:nvCxnSpPr>
        <p:spPr bwMode="auto">
          <a:xfrm rot="5400000">
            <a:off x="433386" y="2863866"/>
            <a:ext cx="568325" cy="561975"/>
          </a:xfrm>
          <a:prstGeom prst="line">
            <a:avLst/>
          </a:prstGeom>
          <a:noFill/>
          <a:ln w="12700" algn="ctr">
            <a:solidFill>
              <a:schemeClr val="tx1"/>
            </a:solidFill>
            <a:prstDash val="dash"/>
            <a:round/>
            <a:headEnd/>
            <a:tailEnd type="arrow" w="med" len="med"/>
          </a:ln>
        </p:spPr>
      </p:cxnSp>
      <p:cxnSp>
        <p:nvCxnSpPr>
          <p:cNvPr id="32" name="직선 연결선 87"/>
          <p:cNvCxnSpPr>
            <a:cxnSpLocks noChangeShapeType="1"/>
            <a:stCxn id="13" idx="4"/>
          </p:cNvCxnSpPr>
          <p:nvPr/>
        </p:nvCxnSpPr>
        <p:spPr bwMode="auto">
          <a:xfrm rot="5400000">
            <a:off x="1103311" y="3905266"/>
            <a:ext cx="381000" cy="342900"/>
          </a:xfrm>
          <a:prstGeom prst="line">
            <a:avLst/>
          </a:prstGeom>
          <a:noFill/>
          <a:ln w="12700" algn="ctr">
            <a:solidFill>
              <a:schemeClr val="tx1"/>
            </a:solidFill>
            <a:prstDash val="dash"/>
            <a:round/>
            <a:headEnd/>
            <a:tailEnd type="arrow" w="med" len="med"/>
          </a:ln>
        </p:spPr>
      </p:cxnSp>
      <p:sp>
        <p:nvSpPr>
          <p:cNvPr id="33" name="직사각형 107"/>
          <p:cNvSpPr>
            <a:spLocks noChangeArrowheads="1"/>
          </p:cNvSpPr>
          <p:nvPr/>
        </p:nvSpPr>
        <p:spPr bwMode="auto">
          <a:xfrm>
            <a:off x="2265361" y="3825891"/>
            <a:ext cx="1295400" cy="461665"/>
          </a:xfrm>
          <a:prstGeom prst="rect">
            <a:avLst/>
          </a:prstGeom>
          <a:noFill/>
          <a:ln w="12700" algn="ctr">
            <a:solidFill>
              <a:schemeClr val="tx1"/>
            </a:solidFill>
            <a:round/>
            <a:headEnd/>
            <a:tailEnd/>
          </a:ln>
        </p:spPr>
        <p:txBody>
          <a:bodyPr>
            <a:spAutoFit/>
          </a:bodyPr>
          <a:lstStyle/>
          <a:p>
            <a:pPr algn="ctr"/>
            <a:r>
              <a:rPr lang="en-US" altLang="ko-KR" sz="1200">
                <a:latin typeface="Arial" pitchFamily="34" charset="0"/>
                <a:cs typeface="Arial" pitchFamily="34" charset="0"/>
              </a:rPr>
              <a:t>Is the status really stored? </a:t>
            </a:r>
            <a:endParaRPr lang="ko-KR" altLang="en-US" sz="1200">
              <a:latin typeface="Arial" pitchFamily="34" charset="0"/>
              <a:cs typeface="Arial" pitchFamily="34" charset="0"/>
            </a:endParaRPr>
          </a:p>
        </p:txBody>
      </p:sp>
      <p:sp>
        <p:nvSpPr>
          <p:cNvPr id="34" name="직사각형 110"/>
          <p:cNvSpPr>
            <a:spLocks noChangeArrowheads="1"/>
          </p:cNvSpPr>
          <p:nvPr/>
        </p:nvSpPr>
        <p:spPr bwMode="auto">
          <a:xfrm>
            <a:off x="1544636" y="4495816"/>
            <a:ext cx="2743200" cy="381000"/>
          </a:xfrm>
          <a:prstGeom prst="rect">
            <a:avLst/>
          </a:prstGeom>
          <a:noFill/>
          <a:ln w="12700" algn="ctr">
            <a:solidFill>
              <a:schemeClr val="tx1"/>
            </a:solidFill>
            <a:round/>
            <a:headEnd/>
            <a:tailEnd/>
          </a:ln>
        </p:spPr>
        <p:txBody>
          <a:bodyPr lIns="0" tIns="36000" rIns="0" bIns="0"/>
          <a:lstStyle/>
          <a:p>
            <a:pPr algn="ctr">
              <a:defRPr/>
            </a:pPr>
            <a:r>
              <a:rPr lang="en-US" altLang="ko-KR" sz="1200" dirty="0">
                <a:solidFill>
                  <a:srgbClr val="FF0000"/>
                </a:solidFill>
                <a:latin typeface="Arial" pitchFamily="34" charset="0"/>
                <a:cs typeface="Arial" pitchFamily="34" charset="0"/>
              </a:rPr>
              <a:t>At line 494 of </a:t>
            </a:r>
            <a:r>
              <a:rPr lang="en-US" altLang="ko-KR" sz="1200" dirty="0" err="1">
                <a:solidFill>
                  <a:srgbClr val="FF0000"/>
                </a:solidFill>
                <a:latin typeface="Arial" pitchFamily="34" charset="0"/>
                <a:cs typeface="Arial" pitchFamily="34" charset="0"/>
              </a:rPr>
              <a:t>PriRead</a:t>
            </a:r>
            <a:r>
              <a:rPr lang="en-US" altLang="ko-KR" sz="1200" dirty="0">
                <a:solidFill>
                  <a:srgbClr val="FF0000"/>
                </a:solidFill>
                <a:latin typeface="Arial" pitchFamily="34" charset="0"/>
                <a:cs typeface="Arial" pitchFamily="34" charset="0"/>
              </a:rPr>
              <a:t>() in </a:t>
            </a:r>
            <a:r>
              <a:rPr lang="en-US" altLang="ko-KR" sz="1200" dirty="0" err="1">
                <a:solidFill>
                  <a:srgbClr val="FF0000"/>
                </a:solidFill>
                <a:latin typeface="Arial" pitchFamily="34" charset="0"/>
                <a:cs typeface="Arial" pitchFamily="34" charset="0"/>
              </a:rPr>
              <a:t>LLD.c</a:t>
            </a:r>
            <a:endParaRPr lang="en-US" altLang="ko-KR" sz="1200" dirty="0">
              <a:solidFill>
                <a:srgbClr val="FF0000"/>
              </a:solidFill>
              <a:latin typeface="Arial" pitchFamily="34" charset="0"/>
              <a:cs typeface="Arial" pitchFamily="34" charset="0"/>
            </a:endParaRPr>
          </a:p>
          <a:p>
            <a:pPr algn="ctr">
              <a:defRPr/>
            </a:pPr>
            <a:r>
              <a:rPr lang="en-US" altLang="ko-KR" sz="1200" dirty="0">
                <a:solidFill>
                  <a:srgbClr val="FF0000"/>
                </a:solidFill>
                <a:latin typeface="Arial" pitchFamily="34" charset="0"/>
                <a:cs typeface="Arial" pitchFamily="34" charset="0"/>
              </a:rPr>
              <a:t>assert(</a:t>
            </a:r>
            <a:r>
              <a:rPr lang="en-US" altLang="ko-KR" sz="1200" dirty="0" err="1">
                <a:solidFill>
                  <a:srgbClr val="FF0000"/>
                </a:solidFill>
                <a:latin typeface="Arial" pitchFamily="34" charset="0"/>
                <a:cs typeface="Arial" pitchFamily="34" charset="0"/>
              </a:rPr>
              <a:t>bNeedToSave</a:t>
            </a:r>
            <a:r>
              <a:rPr lang="en-US" altLang="ko-KR" sz="1200" dirty="0">
                <a:solidFill>
                  <a:srgbClr val="FF0000"/>
                </a:solidFill>
                <a:latin typeface="Arial" pitchFamily="34" charset="0"/>
                <a:cs typeface="Arial" pitchFamily="34" charset="0"/>
              </a:rPr>
              <a:t>-&gt;saved)</a:t>
            </a:r>
            <a:endParaRPr lang="ko-KR" altLang="en-US" sz="1200" dirty="0">
              <a:solidFill>
                <a:srgbClr val="FF0000"/>
              </a:solidFill>
              <a:latin typeface="Arial" pitchFamily="34" charset="0"/>
              <a:cs typeface="Arial" pitchFamily="34" charset="0"/>
            </a:endParaRPr>
          </a:p>
        </p:txBody>
      </p:sp>
      <p:cxnSp>
        <p:nvCxnSpPr>
          <p:cNvPr id="35" name="직선 화살표 연결선 115"/>
          <p:cNvCxnSpPr>
            <a:cxnSpLocks noChangeShapeType="1"/>
            <a:stCxn id="12" idx="4"/>
          </p:cNvCxnSpPr>
          <p:nvPr/>
        </p:nvCxnSpPr>
        <p:spPr bwMode="auto">
          <a:xfrm rot="16200000" flipH="1">
            <a:off x="3932633" y="3445288"/>
            <a:ext cx="266700" cy="919956"/>
          </a:xfrm>
          <a:prstGeom prst="straightConnector1">
            <a:avLst/>
          </a:prstGeom>
          <a:noFill/>
          <a:ln w="12700" algn="ctr">
            <a:solidFill>
              <a:schemeClr val="tx1"/>
            </a:solidFill>
            <a:prstDash val="dash"/>
            <a:round/>
            <a:headEnd/>
            <a:tailEnd type="arrow" w="med" len="med"/>
          </a:ln>
        </p:spPr>
      </p:cxnSp>
      <p:sp>
        <p:nvSpPr>
          <p:cNvPr id="36" name="직사각형 94"/>
          <p:cNvSpPr>
            <a:spLocks noChangeArrowheads="1"/>
          </p:cNvSpPr>
          <p:nvPr/>
        </p:nvSpPr>
        <p:spPr bwMode="auto">
          <a:xfrm>
            <a:off x="436561" y="5105416"/>
            <a:ext cx="4114800" cy="609600"/>
          </a:xfrm>
          <a:prstGeom prst="rect">
            <a:avLst/>
          </a:prstGeom>
          <a:noFill/>
          <a:ln w="12700" algn="ctr">
            <a:solidFill>
              <a:schemeClr val="tx1"/>
            </a:solidFill>
            <a:round/>
            <a:headEnd/>
            <a:tailEnd/>
          </a:ln>
        </p:spPr>
        <p:txBody>
          <a:bodyPr/>
          <a:lstStyle/>
          <a:p>
            <a:endParaRPr lang="ko-KR" altLang="en-US" sz="1200">
              <a:latin typeface="Arial" pitchFamily="34" charset="0"/>
              <a:cs typeface="Arial" pitchFamily="34" charset="0"/>
            </a:endParaRPr>
          </a:p>
        </p:txBody>
      </p:sp>
      <p:sp>
        <p:nvSpPr>
          <p:cNvPr id="37" name="TextBox 95"/>
          <p:cNvSpPr txBox="1">
            <a:spLocks noChangeArrowheads="1"/>
          </p:cNvSpPr>
          <p:nvPr/>
        </p:nvSpPr>
        <p:spPr bwMode="auto">
          <a:xfrm>
            <a:off x="588961" y="5029216"/>
            <a:ext cx="609600" cy="228600"/>
          </a:xfrm>
          <a:prstGeom prst="rect">
            <a:avLst/>
          </a:prstGeom>
          <a:solidFill>
            <a:schemeClr val="bg1"/>
          </a:solidFill>
          <a:ln w="9525">
            <a:noFill/>
            <a:miter lim="800000"/>
            <a:headEnd/>
            <a:tailEnd/>
          </a:ln>
        </p:spPr>
        <p:txBody>
          <a:bodyPr wrap="none" lIns="0" tIns="0" rIns="0" bIns="0"/>
          <a:lstStyle/>
          <a:p>
            <a:r>
              <a:rPr lang="en-US" altLang="ko-KR" sz="1200" i="1">
                <a:latin typeface="Arial" pitchFamily="34" charset="0"/>
                <a:cs typeface="Arial" pitchFamily="34" charset="0"/>
              </a:rPr>
              <a:t>Legend</a:t>
            </a:r>
            <a:endParaRPr lang="ko-KR" altLang="en-US" sz="1200" i="1">
              <a:latin typeface="Arial" pitchFamily="34" charset="0"/>
              <a:cs typeface="Arial" pitchFamily="34" charset="0"/>
            </a:endParaRPr>
          </a:p>
        </p:txBody>
      </p:sp>
      <p:sp>
        <p:nvSpPr>
          <p:cNvPr id="38" name="타원 33"/>
          <p:cNvSpPr>
            <a:spLocks noChangeArrowheads="1"/>
          </p:cNvSpPr>
          <p:nvPr/>
        </p:nvSpPr>
        <p:spPr bwMode="auto">
          <a:xfrm>
            <a:off x="588961" y="5257816"/>
            <a:ext cx="762000" cy="381000"/>
          </a:xfrm>
          <a:prstGeom prst="ellipse">
            <a:avLst/>
          </a:prstGeom>
          <a:noFill/>
          <a:ln w="12700" algn="ctr">
            <a:solidFill>
              <a:schemeClr val="tx1"/>
            </a:solidFill>
            <a:round/>
            <a:headEnd/>
            <a:tailEnd/>
          </a:ln>
        </p:spPr>
        <p:txBody>
          <a:bodyPr lIns="0" tIns="0" rIns="0" bIns="0" anchor="ctr" anchorCtr="1"/>
          <a:lstStyle/>
          <a:p>
            <a:pPr algn="ctr"/>
            <a:endParaRPr lang="ko-KR" altLang="en-US" sz="1200">
              <a:latin typeface="Arial" pitchFamily="34" charset="0"/>
              <a:cs typeface="Arial" pitchFamily="34" charset="0"/>
            </a:endParaRPr>
          </a:p>
        </p:txBody>
      </p:sp>
      <p:sp>
        <p:nvSpPr>
          <p:cNvPr id="39" name="직사각형 107"/>
          <p:cNvSpPr>
            <a:spLocks noChangeArrowheads="1"/>
          </p:cNvSpPr>
          <p:nvPr/>
        </p:nvSpPr>
        <p:spPr bwMode="auto">
          <a:xfrm>
            <a:off x="2544761" y="5235591"/>
            <a:ext cx="609600" cy="381000"/>
          </a:xfrm>
          <a:prstGeom prst="rect">
            <a:avLst/>
          </a:prstGeom>
          <a:noFill/>
          <a:ln w="12700" algn="ctr">
            <a:solidFill>
              <a:schemeClr val="tx1"/>
            </a:solidFill>
            <a:round/>
            <a:headEnd/>
            <a:tailEnd/>
          </a:ln>
        </p:spPr>
        <p:txBody>
          <a:bodyPr/>
          <a:lstStyle/>
          <a:p>
            <a:pPr algn="ctr"/>
            <a:endParaRPr lang="ko-KR" altLang="en-US" sz="1200">
              <a:latin typeface="Arial" pitchFamily="34" charset="0"/>
              <a:cs typeface="Arial" pitchFamily="34" charset="0"/>
            </a:endParaRPr>
          </a:p>
        </p:txBody>
      </p:sp>
      <p:sp>
        <p:nvSpPr>
          <p:cNvPr id="40" name="직사각형 98"/>
          <p:cNvSpPr>
            <a:spLocks noChangeArrowheads="1"/>
          </p:cNvSpPr>
          <p:nvPr/>
        </p:nvSpPr>
        <p:spPr bwMode="auto">
          <a:xfrm>
            <a:off x="1300161" y="5181616"/>
            <a:ext cx="1002197" cy="461665"/>
          </a:xfrm>
          <a:prstGeom prst="rect">
            <a:avLst/>
          </a:prstGeom>
          <a:noFill/>
          <a:ln w="9525">
            <a:noFill/>
            <a:miter lim="800000"/>
            <a:headEnd/>
            <a:tailEnd/>
          </a:ln>
        </p:spPr>
        <p:txBody>
          <a:bodyPr wrap="none">
            <a:spAutoFit/>
          </a:bodyPr>
          <a:lstStyle/>
          <a:p>
            <a:pPr algn="ctr"/>
            <a:r>
              <a:rPr lang="en-US" altLang="ko-KR" sz="1200">
                <a:latin typeface="Arial" pitchFamily="34" charset="0"/>
                <a:cs typeface="Arial" pitchFamily="34" charset="0"/>
              </a:rPr>
              <a:t>Spec. in the</a:t>
            </a:r>
          </a:p>
          <a:p>
            <a:pPr algn="ctr"/>
            <a:r>
              <a:rPr lang="en-US" altLang="ko-KR" sz="1200">
                <a:latin typeface="Arial" pitchFamily="34" charset="0"/>
                <a:cs typeface="Arial" pitchFamily="34" charset="0"/>
              </a:rPr>
              <a:t>design docs</a:t>
            </a:r>
            <a:endParaRPr lang="ko-KR" altLang="en-US" sz="1200">
              <a:latin typeface="Arial" pitchFamily="34" charset="0"/>
              <a:cs typeface="Arial" pitchFamily="34" charset="0"/>
            </a:endParaRPr>
          </a:p>
        </p:txBody>
      </p:sp>
      <p:sp>
        <p:nvSpPr>
          <p:cNvPr id="41" name="직사각형 99"/>
          <p:cNvSpPr>
            <a:spLocks noChangeArrowheads="1"/>
          </p:cNvSpPr>
          <p:nvPr/>
        </p:nvSpPr>
        <p:spPr bwMode="auto">
          <a:xfrm>
            <a:off x="3179761" y="5243529"/>
            <a:ext cx="1295400" cy="369332"/>
          </a:xfrm>
          <a:prstGeom prst="rect">
            <a:avLst/>
          </a:prstGeom>
          <a:noFill/>
          <a:ln w="9525">
            <a:noFill/>
            <a:miter lim="800000"/>
            <a:headEnd/>
            <a:tailEnd/>
          </a:ln>
        </p:spPr>
        <p:txBody>
          <a:bodyPr lIns="0" tIns="0" rIns="0" bIns="0">
            <a:spAutoFit/>
          </a:bodyPr>
          <a:lstStyle/>
          <a:p>
            <a:pPr algn="ctr"/>
            <a:r>
              <a:rPr lang="en-US" altLang="ko-KR" sz="1200">
                <a:latin typeface="Arial" pitchFamily="34" charset="0"/>
                <a:cs typeface="Arial" pitchFamily="34" charset="0"/>
              </a:rPr>
              <a:t>User defined</a:t>
            </a:r>
          </a:p>
          <a:p>
            <a:pPr algn="ctr"/>
            <a:r>
              <a:rPr lang="en-US" altLang="ko-KR" sz="1200">
                <a:latin typeface="Arial" pitchFamily="34" charset="0"/>
                <a:cs typeface="Arial" pitchFamily="34" charset="0"/>
              </a:rPr>
              <a:t>property to check</a:t>
            </a:r>
            <a:endParaRPr lang="ko-KR" altLang="en-US" sz="1200">
              <a:latin typeface="Arial" pitchFamily="34" charset="0"/>
              <a:cs typeface="Arial" pitchFamily="34" charset="0"/>
            </a:endParaRPr>
          </a:p>
        </p:txBody>
      </p:sp>
      <p:cxnSp>
        <p:nvCxnSpPr>
          <p:cNvPr id="42" name="직선 화살표 연결선 115"/>
          <p:cNvCxnSpPr>
            <a:cxnSpLocks noChangeShapeType="1"/>
            <a:stCxn id="11" idx="4"/>
          </p:cNvCxnSpPr>
          <p:nvPr/>
        </p:nvCxnSpPr>
        <p:spPr bwMode="auto">
          <a:xfrm rot="16200000" flipH="1">
            <a:off x="3941761" y="2667016"/>
            <a:ext cx="266700" cy="952500"/>
          </a:xfrm>
          <a:prstGeom prst="straightConnector1">
            <a:avLst/>
          </a:prstGeom>
          <a:noFill/>
          <a:ln w="12700" algn="ctr">
            <a:solidFill>
              <a:schemeClr val="tx1"/>
            </a:solidFill>
            <a:prstDash val="dash"/>
            <a:round/>
            <a:headEnd/>
            <a:tailEnd type="arrow" w="med" len="med"/>
          </a:ln>
        </p:spPr>
      </p:cxnSp>
      <p:sp>
        <p:nvSpPr>
          <p:cNvPr id="43" name="직사각형 137"/>
          <p:cNvSpPr>
            <a:spLocks noChangeArrowheads="1"/>
          </p:cNvSpPr>
          <p:nvPr/>
        </p:nvSpPr>
        <p:spPr bwMode="auto">
          <a:xfrm>
            <a:off x="4911515" y="1071546"/>
            <a:ext cx="4143404" cy="4929222"/>
          </a:xfrm>
          <a:prstGeom prst="rect">
            <a:avLst/>
          </a:prstGeom>
          <a:solidFill>
            <a:schemeClr val="bg1"/>
          </a:solidFill>
          <a:ln w="12700" algn="ctr">
            <a:solidFill>
              <a:schemeClr val="tx1"/>
            </a:solidFill>
            <a:round/>
            <a:headEnd/>
            <a:tailEnd/>
          </a:ln>
        </p:spPr>
        <p:txBody>
          <a:bodyPr/>
          <a:lstStyle/>
          <a:p>
            <a:endParaRPr lang="ko-KR" altLang="en-US"/>
          </a:p>
        </p:txBody>
      </p:sp>
      <p:grpSp>
        <p:nvGrpSpPr>
          <p:cNvPr id="44" name="그룹 194"/>
          <p:cNvGrpSpPr>
            <a:grpSpLocks/>
          </p:cNvGrpSpPr>
          <p:nvPr/>
        </p:nvGrpSpPr>
        <p:grpSpPr bwMode="auto">
          <a:xfrm>
            <a:off x="5049201" y="1701623"/>
            <a:ext cx="3744712" cy="4215599"/>
            <a:chOff x="357188" y="1717675"/>
            <a:chExt cx="3497265" cy="6400800"/>
          </a:xfrm>
        </p:grpSpPr>
        <p:sp>
          <p:nvSpPr>
            <p:cNvPr id="45" name="Line 6"/>
            <p:cNvSpPr>
              <a:spLocks noChangeShapeType="1"/>
            </p:cNvSpPr>
            <p:nvPr/>
          </p:nvSpPr>
          <p:spPr bwMode="auto">
            <a:xfrm>
              <a:off x="357188" y="1755775"/>
              <a:ext cx="1588" cy="6362700"/>
            </a:xfrm>
            <a:prstGeom prst="line">
              <a:avLst/>
            </a:prstGeom>
            <a:noFill/>
            <a:ln w="0">
              <a:solidFill>
                <a:srgbClr val="000000"/>
              </a:solidFill>
              <a:prstDash val="sysDash"/>
              <a:round/>
              <a:headEnd/>
              <a:tailEnd/>
            </a:ln>
          </p:spPr>
          <p:txBody>
            <a:bodyPr/>
            <a:lstStyle/>
            <a:p>
              <a:endParaRPr lang="ko-KR" altLang="en-US"/>
            </a:p>
          </p:txBody>
        </p:sp>
        <p:sp>
          <p:nvSpPr>
            <p:cNvPr id="46" name="Line 22"/>
            <p:cNvSpPr>
              <a:spLocks noChangeShapeType="1"/>
            </p:cNvSpPr>
            <p:nvPr/>
          </p:nvSpPr>
          <p:spPr bwMode="auto">
            <a:xfrm>
              <a:off x="1092201" y="1730375"/>
              <a:ext cx="1588" cy="6388100"/>
            </a:xfrm>
            <a:prstGeom prst="line">
              <a:avLst/>
            </a:prstGeom>
            <a:noFill/>
            <a:ln w="0">
              <a:solidFill>
                <a:srgbClr val="000000"/>
              </a:solidFill>
              <a:prstDash val="sysDash"/>
              <a:round/>
              <a:headEnd/>
              <a:tailEnd/>
            </a:ln>
          </p:spPr>
          <p:txBody>
            <a:bodyPr/>
            <a:lstStyle/>
            <a:p>
              <a:endParaRPr lang="ko-KR" altLang="en-US"/>
            </a:p>
          </p:txBody>
        </p:sp>
        <p:sp>
          <p:nvSpPr>
            <p:cNvPr id="47" name="Line 32"/>
            <p:cNvSpPr>
              <a:spLocks noChangeShapeType="1"/>
            </p:cNvSpPr>
            <p:nvPr/>
          </p:nvSpPr>
          <p:spPr bwMode="auto">
            <a:xfrm>
              <a:off x="1954214" y="1724025"/>
              <a:ext cx="1588" cy="6394450"/>
            </a:xfrm>
            <a:prstGeom prst="line">
              <a:avLst/>
            </a:prstGeom>
            <a:noFill/>
            <a:ln w="0">
              <a:solidFill>
                <a:srgbClr val="000000"/>
              </a:solidFill>
              <a:prstDash val="sysDash"/>
              <a:round/>
              <a:headEnd/>
              <a:tailEnd/>
            </a:ln>
          </p:spPr>
          <p:txBody>
            <a:bodyPr/>
            <a:lstStyle/>
            <a:p>
              <a:endParaRPr lang="ko-KR" altLang="en-US"/>
            </a:p>
          </p:txBody>
        </p:sp>
        <p:sp>
          <p:nvSpPr>
            <p:cNvPr id="48" name="Line 39"/>
            <p:cNvSpPr>
              <a:spLocks noChangeShapeType="1"/>
            </p:cNvSpPr>
            <p:nvPr/>
          </p:nvSpPr>
          <p:spPr bwMode="auto">
            <a:xfrm>
              <a:off x="2693989" y="1717675"/>
              <a:ext cx="1588" cy="6400800"/>
            </a:xfrm>
            <a:prstGeom prst="line">
              <a:avLst/>
            </a:prstGeom>
            <a:noFill/>
            <a:ln w="0">
              <a:solidFill>
                <a:srgbClr val="000000"/>
              </a:solidFill>
              <a:prstDash val="sysDash"/>
              <a:round/>
              <a:headEnd/>
              <a:tailEnd/>
            </a:ln>
          </p:spPr>
          <p:txBody>
            <a:bodyPr/>
            <a:lstStyle/>
            <a:p>
              <a:endParaRPr lang="ko-KR" altLang="en-US"/>
            </a:p>
          </p:txBody>
        </p:sp>
        <p:sp>
          <p:nvSpPr>
            <p:cNvPr id="49" name="Line 47"/>
            <p:cNvSpPr>
              <a:spLocks noChangeShapeType="1"/>
            </p:cNvSpPr>
            <p:nvPr/>
          </p:nvSpPr>
          <p:spPr bwMode="auto">
            <a:xfrm>
              <a:off x="3268664" y="1730375"/>
              <a:ext cx="1588" cy="6388100"/>
            </a:xfrm>
            <a:prstGeom prst="line">
              <a:avLst/>
            </a:prstGeom>
            <a:noFill/>
            <a:ln w="0">
              <a:solidFill>
                <a:srgbClr val="000000"/>
              </a:solidFill>
              <a:prstDash val="sysDash"/>
              <a:round/>
              <a:headEnd/>
              <a:tailEnd/>
            </a:ln>
          </p:spPr>
          <p:txBody>
            <a:bodyPr/>
            <a:lstStyle/>
            <a:p>
              <a:endParaRPr lang="ko-KR" altLang="en-US"/>
            </a:p>
          </p:txBody>
        </p:sp>
        <p:sp>
          <p:nvSpPr>
            <p:cNvPr id="50" name="Line 55"/>
            <p:cNvSpPr>
              <a:spLocks noChangeShapeType="1"/>
            </p:cNvSpPr>
            <p:nvPr/>
          </p:nvSpPr>
          <p:spPr bwMode="auto">
            <a:xfrm>
              <a:off x="3852865" y="1736725"/>
              <a:ext cx="1588" cy="6381750"/>
            </a:xfrm>
            <a:prstGeom prst="line">
              <a:avLst/>
            </a:prstGeom>
            <a:noFill/>
            <a:ln w="0">
              <a:solidFill>
                <a:srgbClr val="000000"/>
              </a:solidFill>
              <a:prstDash val="sysDash"/>
              <a:round/>
              <a:headEnd/>
              <a:tailEnd/>
            </a:ln>
          </p:spPr>
          <p:txBody>
            <a:bodyPr/>
            <a:lstStyle/>
            <a:p>
              <a:endParaRPr lang="ko-KR" altLang="en-US"/>
            </a:p>
          </p:txBody>
        </p:sp>
      </p:grpSp>
      <p:sp>
        <p:nvSpPr>
          <p:cNvPr id="51" name="Oval 7"/>
          <p:cNvSpPr>
            <a:spLocks noChangeArrowheads="1"/>
          </p:cNvSpPr>
          <p:nvPr/>
        </p:nvSpPr>
        <p:spPr bwMode="auto">
          <a:xfrm>
            <a:off x="5032202" y="1162054"/>
            <a:ext cx="90091" cy="107914"/>
          </a:xfrm>
          <a:prstGeom prst="ellipse">
            <a:avLst/>
          </a:prstGeom>
          <a:noFill/>
          <a:ln w="0">
            <a:solidFill>
              <a:srgbClr val="990033"/>
            </a:solidFill>
            <a:round/>
            <a:headEnd/>
            <a:tailEnd/>
          </a:ln>
        </p:spPr>
        <p:txBody>
          <a:bodyPr/>
          <a:lstStyle/>
          <a:p>
            <a:endParaRPr lang="ko-KR" altLang="en-US" sz="1400"/>
          </a:p>
        </p:txBody>
      </p:sp>
      <p:sp>
        <p:nvSpPr>
          <p:cNvPr id="52" name="Line 8"/>
          <p:cNvSpPr>
            <a:spLocks noChangeShapeType="1"/>
          </p:cNvSpPr>
          <p:nvPr/>
        </p:nvSpPr>
        <p:spPr bwMode="auto">
          <a:xfrm>
            <a:off x="5071298" y="1254304"/>
            <a:ext cx="1699" cy="100952"/>
          </a:xfrm>
          <a:prstGeom prst="line">
            <a:avLst/>
          </a:prstGeom>
          <a:noFill/>
          <a:ln w="0">
            <a:solidFill>
              <a:srgbClr val="990033"/>
            </a:solidFill>
            <a:round/>
            <a:headEnd/>
            <a:tailEnd/>
          </a:ln>
        </p:spPr>
        <p:txBody>
          <a:bodyPr/>
          <a:lstStyle/>
          <a:p>
            <a:endParaRPr lang="ko-KR" altLang="en-US"/>
          </a:p>
        </p:txBody>
      </p:sp>
      <p:sp>
        <p:nvSpPr>
          <p:cNvPr id="53" name="Line 9"/>
          <p:cNvSpPr>
            <a:spLocks noChangeShapeType="1"/>
          </p:cNvSpPr>
          <p:nvPr/>
        </p:nvSpPr>
        <p:spPr bwMode="auto">
          <a:xfrm>
            <a:off x="5005005" y="1283892"/>
            <a:ext cx="132586" cy="1741"/>
          </a:xfrm>
          <a:prstGeom prst="line">
            <a:avLst/>
          </a:prstGeom>
          <a:noFill/>
          <a:ln w="0">
            <a:solidFill>
              <a:srgbClr val="990033"/>
            </a:solidFill>
            <a:round/>
            <a:headEnd/>
            <a:tailEnd/>
          </a:ln>
        </p:spPr>
        <p:txBody>
          <a:bodyPr/>
          <a:lstStyle/>
          <a:p>
            <a:endParaRPr lang="ko-KR" altLang="en-US"/>
          </a:p>
        </p:txBody>
      </p:sp>
      <p:sp>
        <p:nvSpPr>
          <p:cNvPr id="54" name="Freeform 10"/>
          <p:cNvSpPr>
            <a:spLocks/>
          </p:cNvSpPr>
          <p:nvPr/>
        </p:nvSpPr>
        <p:spPr bwMode="auto">
          <a:xfrm>
            <a:off x="4976108" y="1355255"/>
            <a:ext cx="185280" cy="107914"/>
          </a:xfrm>
          <a:custGeom>
            <a:avLst/>
            <a:gdLst>
              <a:gd name="T0" fmla="*/ 0 w 33"/>
              <a:gd name="T1" fmla="*/ 2147483647 h 15"/>
              <a:gd name="T2" fmla="*/ 2147483647 w 33"/>
              <a:gd name="T3" fmla="*/ 0 h 15"/>
              <a:gd name="T4" fmla="*/ 2147483647 w 33"/>
              <a:gd name="T5" fmla="*/ 2147483647 h 15"/>
              <a:gd name="T6" fmla="*/ 0 60000 65536"/>
              <a:gd name="T7" fmla="*/ 0 60000 65536"/>
              <a:gd name="T8" fmla="*/ 0 60000 65536"/>
              <a:gd name="T9" fmla="*/ 0 w 33"/>
              <a:gd name="T10" fmla="*/ 0 h 15"/>
              <a:gd name="T11" fmla="*/ 33 w 33"/>
              <a:gd name="T12" fmla="*/ 15 h 15"/>
            </a:gdLst>
            <a:ahLst/>
            <a:cxnLst>
              <a:cxn ang="T6">
                <a:pos x="T0" y="T1"/>
              </a:cxn>
              <a:cxn ang="T7">
                <a:pos x="T2" y="T3"/>
              </a:cxn>
              <a:cxn ang="T8">
                <a:pos x="T4" y="T5"/>
              </a:cxn>
            </a:cxnLst>
            <a:rect l="T9" t="T10" r="T11" b="T12"/>
            <a:pathLst>
              <a:path w="33" h="15">
                <a:moveTo>
                  <a:pt x="0" y="15"/>
                </a:moveTo>
                <a:lnTo>
                  <a:pt x="17" y="0"/>
                </a:lnTo>
                <a:lnTo>
                  <a:pt x="33" y="15"/>
                </a:lnTo>
              </a:path>
            </a:pathLst>
          </a:custGeom>
          <a:noFill/>
          <a:ln w="0">
            <a:solidFill>
              <a:srgbClr val="990033"/>
            </a:solidFill>
            <a:round/>
            <a:headEnd/>
            <a:tailEnd/>
          </a:ln>
        </p:spPr>
        <p:txBody>
          <a:bodyPr/>
          <a:lstStyle/>
          <a:p>
            <a:endParaRPr lang="ko-KR" altLang="en-US" sz="1600"/>
          </a:p>
        </p:txBody>
      </p:sp>
      <p:sp>
        <p:nvSpPr>
          <p:cNvPr id="55" name="Oval 11"/>
          <p:cNvSpPr>
            <a:spLocks noChangeArrowheads="1"/>
          </p:cNvSpPr>
          <p:nvPr/>
        </p:nvSpPr>
        <p:spPr bwMode="auto">
          <a:xfrm>
            <a:off x="5032202" y="1162054"/>
            <a:ext cx="90091" cy="107914"/>
          </a:xfrm>
          <a:prstGeom prst="ellipse">
            <a:avLst/>
          </a:prstGeom>
          <a:noFill/>
          <a:ln w="0">
            <a:solidFill>
              <a:srgbClr val="990033"/>
            </a:solidFill>
            <a:round/>
            <a:headEnd/>
            <a:tailEnd/>
          </a:ln>
        </p:spPr>
        <p:txBody>
          <a:bodyPr/>
          <a:lstStyle/>
          <a:p>
            <a:endParaRPr lang="ko-KR" altLang="en-US" sz="1400"/>
          </a:p>
        </p:txBody>
      </p:sp>
      <p:sp>
        <p:nvSpPr>
          <p:cNvPr id="56" name="Line 12"/>
          <p:cNvSpPr>
            <a:spLocks noChangeShapeType="1"/>
          </p:cNvSpPr>
          <p:nvPr/>
        </p:nvSpPr>
        <p:spPr bwMode="auto">
          <a:xfrm>
            <a:off x="5071298" y="1254304"/>
            <a:ext cx="1699" cy="100952"/>
          </a:xfrm>
          <a:prstGeom prst="line">
            <a:avLst/>
          </a:prstGeom>
          <a:noFill/>
          <a:ln w="0">
            <a:solidFill>
              <a:srgbClr val="990033"/>
            </a:solidFill>
            <a:round/>
            <a:headEnd/>
            <a:tailEnd/>
          </a:ln>
        </p:spPr>
        <p:txBody>
          <a:bodyPr/>
          <a:lstStyle/>
          <a:p>
            <a:endParaRPr lang="ko-KR" altLang="en-US"/>
          </a:p>
        </p:txBody>
      </p:sp>
      <p:sp>
        <p:nvSpPr>
          <p:cNvPr id="57" name="Line 13"/>
          <p:cNvSpPr>
            <a:spLocks noChangeShapeType="1"/>
          </p:cNvSpPr>
          <p:nvPr/>
        </p:nvSpPr>
        <p:spPr bwMode="auto">
          <a:xfrm>
            <a:off x="5005005" y="1283892"/>
            <a:ext cx="132586" cy="1741"/>
          </a:xfrm>
          <a:prstGeom prst="line">
            <a:avLst/>
          </a:prstGeom>
          <a:noFill/>
          <a:ln w="0">
            <a:solidFill>
              <a:srgbClr val="990033"/>
            </a:solidFill>
            <a:round/>
            <a:headEnd/>
            <a:tailEnd/>
          </a:ln>
        </p:spPr>
        <p:txBody>
          <a:bodyPr/>
          <a:lstStyle/>
          <a:p>
            <a:endParaRPr lang="ko-KR" altLang="en-US"/>
          </a:p>
        </p:txBody>
      </p:sp>
      <p:sp>
        <p:nvSpPr>
          <p:cNvPr id="58" name="Freeform 14"/>
          <p:cNvSpPr>
            <a:spLocks/>
          </p:cNvSpPr>
          <p:nvPr/>
        </p:nvSpPr>
        <p:spPr bwMode="auto">
          <a:xfrm>
            <a:off x="4976108" y="1355255"/>
            <a:ext cx="185280" cy="107914"/>
          </a:xfrm>
          <a:custGeom>
            <a:avLst/>
            <a:gdLst>
              <a:gd name="T0" fmla="*/ 0 w 33"/>
              <a:gd name="T1" fmla="*/ 2147483647 h 15"/>
              <a:gd name="T2" fmla="*/ 2147483647 w 33"/>
              <a:gd name="T3" fmla="*/ 0 h 15"/>
              <a:gd name="T4" fmla="*/ 2147483647 w 33"/>
              <a:gd name="T5" fmla="*/ 2147483647 h 15"/>
              <a:gd name="T6" fmla="*/ 0 60000 65536"/>
              <a:gd name="T7" fmla="*/ 0 60000 65536"/>
              <a:gd name="T8" fmla="*/ 0 60000 65536"/>
              <a:gd name="T9" fmla="*/ 0 w 33"/>
              <a:gd name="T10" fmla="*/ 0 h 15"/>
              <a:gd name="T11" fmla="*/ 33 w 33"/>
              <a:gd name="T12" fmla="*/ 15 h 15"/>
            </a:gdLst>
            <a:ahLst/>
            <a:cxnLst>
              <a:cxn ang="T6">
                <a:pos x="T0" y="T1"/>
              </a:cxn>
              <a:cxn ang="T7">
                <a:pos x="T2" y="T3"/>
              </a:cxn>
              <a:cxn ang="T8">
                <a:pos x="T4" y="T5"/>
              </a:cxn>
            </a:cxnLst>
            <a:rect l="T9" t="T10" r="T11" b="T12"/>
            <a:pathLst>
              <a:path w="33" h="15">
                <a:moveTo>
                  <a:pt x="0" y="15"/>
                </a:moveTo>
                <a:lnTo>
                  <a:pt x="17" y="0"/>
                </a:lnTo>
                <a:lnTo>
                  <a:pt x="33" y="15"/>
                </a:lnTo>
              </a:path>
            </a:pathLst>
          </a:custGeom>
          <a:noFill/>
          <a:ln w="0">
            <a:solidFill>
              <a:srgbClr val="990033"/>
            </a:solidFill>
            <a:round/>
            <a:headEnd/>
            <a:tailEnd/>
          </a:ln>
        </p:spPr>
        <p:txBody>
          <a:bodyPr/>
          <a:lstStyle/>
          <a:p>
            <a:endParaRPr lang="ko-KR" altLang="en-US" sz="1600"/>
          </a:p>
        </p:txBody>
      </p:sp>
      <p:sp>
        <p:nvSpPr>
          <p:cNvPr id="59" name="Rectangle 15"/>
          <p:cNvSpPr>
            <a:spLocks noChangeArrowheads="1"/>
          </p:cNvSpPr>
          <p:nvPr/>
        </p:nvSpPr>
        <p:spPr bwMode="auto">
          <a:xfrm>
            <a:off x="4993107" y="1527569"/>
            <a:ext cx="322967" cy="135762"/>
          </a:xfrm>
          <a:prstGeom prst="rect">
            <a:avLst/>
          </a:prstGeom>
          <a:noFill/>
          <a:ln w="9525">
            <a:noFill/>
            <a:miter lim="800000"/>
            <a:headEnd/>
            <a:tailEnd/>
          </a:ln>
        </p:spPr>
        <p:txBody>
          <a:bodyPr wrap="none" lIns="0" tIns="0" rIns="0" bIns="0">
            <a:spAutoFit/>
          </a:bodyPr>
          <a:lstStyle/>
          <a:p>
            <a:r>
              <a:rPr lang="ko-KR" altLang="ko-KR" sz="800">
                <a:solidFill>
                  <a:srgbClr val="000000"/>
                </a:solidFill>
              </a:rPr>
              <a:t>MMU </a:t>
            </a:r>
            <a:r>
              <a:rPr lang="en-US" altLang="ko-KR" sz="800">
                <a:solidFill>
                  <a:srgbClr val="000000"/>
                </a:solidFill>
              </a:rPr>
              <a:t> </a:t>
            </a:r>
            <a:endParaRPr lang="ko-KR" altLang="ko-KR" sz="1600"/>
          </a:p>
        </p:txBody>
      </p:sp>
      <p:sp>
        <p:nvSpPr>
          <p:cNvPr id="60" name="Rectangle 16"/>
          <p:cNvSpPr>
            <a:spLocks noChangeArrowheads="1"/>
          </p:cNvSpPr>
          <p:nvPr/>
        </p:nvSpPr>
        <p:spPr bwMode="auto">
          <a:xfrm>
            <a:off x="4945511" y="1656369"/>
            <a:ext cx="49294" cy="181017"/>
          </a:xfrm>
          <a:prstGeom prst="rect">
            <a:avLst/>
          </a:prstGeom>
          <a:solidFill>
            <a:srgbClr val="FFFFFF"/>
          </a:solidFill>
          <a:ln w="0">
            <a:solidFill>
              <a:srgbClr val="990033"/>
            </a:solidFill>
            <a:miter lim="800000"/>
            <a:headEnd/>
            <a:tailEnd/>
          </a:ln>
        </p:spPr>
        <p:txBody>
          <a:bodyPr/>
          <a:lstStyle/>
          <a:p>
            <a:endParaRPr lang="ko-KR" altLang="en-US" sz="1400"/>
          </a:p>
        </p:txBody>
      </p:sp>
      <p:sp>
        <p:nvSpPr>
          <p:cNvPr id="61" name="Rectangle 18"/>
          <p:cNvSpPr>
            <a:spLocks noChangeArrowheads="1"/>
          </p:cNvSpPr>
          <p:nvPr/>
        </p:nvSpPr>
        <p:spPr bwMode="auto">
          <a:xfrm>
            <a:off x="5000628" y="1656369"/>
            <a:ext cx="49294" cy="181017"/>
          </a:xfrm>
          <a:prstGeom prst="rect">
            <a:avLst/>
          </a:prstGeom>
          <a:solidFill>
            <a:srgbClr val="FFFFFF"/>
          </a:solidFill>
          <a:ln w="0">
            <a:solidFill>
              <a:srgbClr val="990033"/>
            </a:solidFill>
            <a:miter lim="800000"/>
            <a:headEnd/>
            <a:tailEnd/>
          </a:ln>
        </p:spPr>
        <p:txBody>
          <a:bodyPr/>
          <a:lstStyle/>
          <a:p>
            <a:endParaRPr lang="ko-KR" altLang="en-US" sz="1400"/>
          </a:p>
        </p:txBody>
      </p:sp>
      <p:sp>
        <p:nvSpPr>
          <p:cNvPr id="62" name="Rectangle 19"/>
          <p:cNvSpPr>
            <a:spLocks noChangeArrowheads="1"/>
          </p:cNvSpPr>
          <p:nvPr/>
        </p:nvSpPr>
        <p:spPr bwMode="auto">
          <a:xfrm>
            <a:off x="5000628" y="1907007"/>
            <a:ext cx="49294" cy="367255"/>
          </a:xfrm>
          <a:prstGeom prst="rect">
            <a:avLst/>
          </a:prstGeom>
          <a:solidFill>
            <a:srgbClr val="FFFFFF"/>
          </a:solidFill>
          <a:ln w="0">
            <a:solidFill>
              <a:srgbClr val="990033"/>
            </a:solidFill>
            <a:miter lim="800000"/>
            <a:headEnd/>
            <a:tailEnd/>
          </a:ln>
        </p:spPr>
        <p:txBody>
          <a:bodyPr/>
          <a:lstStyle/>
          <a:p>
            <a:endParaRPr lang="ko-KR" altLang="en-US" sz="1400"/>
          </a:p>
        </p:txBody>
      </p:sp>
      <p:sp>
        <p:nvSpPr>
          <p:cNvPr id="63" name="Rectangle 23"/>
          <p:cNvSpPr>
            <a:spLocks noChangeArrowheads="1"/>
          </p:cNvSpPr>
          <p:nvPr/>
        </p:nvSpPr>
        <p:spPr bwMode="auto">
          <a:xfrm>
            <a:off x="5457159" y="1428358"/>
            <a:ext cx="764921" cy="243676"/>
          </a:xfrm>
          <a:prstGeom prst="rect">
            <a:avLst/>
          </a:prstGeom>
          <a:solidFill>
            <a:srgbClr val="FFFFCC"/>
          </a:solidFill>
          <a:ln w="0">
            <a:solidFill>
              <a:srgbClr val="990033"/>
            </a:solidFill>
            <a:miter lim="800000"/>
            <a:headEnd/>
            <a:tailEnd/>
          </a:ln>
        </p:spPr>
        <p:txBody>
          <a:bodyPr/>
          <a:lstStyle/>
          <a:p>
            <a:endParaRPr lang="ko-KR" altLang="en-US" sz="1600"/>
          </a:p>
        </p:txBody>
      </p:sp>
      <p:sp>
        <p:nvSpPr>
          <p:cNvPr id="64" name="Rectangle 24"/>
          <p:cNvSpPr>
            <a:spLocks noChangeArrowheads="1"/>
          </p:cNvSpPr>
          <p:nvPr/>
        </p:nvSpPr>
        <p:spPr bwMode="auto">
          <a:xfrm>
            <a:off x="5518353" y="1419655"/>
            <a:ext cx="588139" cy="269785"/>
          </a:xfrm>
          <a:prstGeom prst="rect">
            <a:avLst/>
          </a:prstGeom>
          <a:noFill/>
          <a:ln w="9525">
            <a:noFill/>
            <a:miter lim="800000"/>
            <a:headEnd/>
            <a:tailEnd/>
          </a:ln>
        </p:spPr>
        <p:txBody>
          <a:bodyPr wrap="none" lIns="0" tIns="0" rIns="0" bIns="0">
            <a:spAutoFit/>
          </a:bodyPr>
          <a:lstStyle/>
          <a:p>
            <a:r>
              <a:rPr lang="ko-KR" altLang="ko-KR" sz="800">
                <a:solidFill>
                  <a:srgbClr val="000000"/>
                </a:solidFill>
              </a:rPr>
              <a:t>Page Fault </a:t>
            </a:r>
            <a:endParaRPr lang="en-US" altLang="ko-KR" sz="800">
              <a:solidFill>
                <a:srgbClr val="000000"/>
              </a:solidFill>
            </a:endParaRPr>
          </a:p>
          <a:p>
            <a:r>
              <a:rPr lang="ko-KR" altLang="ko-KR" sz="800">
                <a:solidFill>
                  <a:srgbClr val="000000"/>
                </a:solidFill>
              </a:rPr>
              <a:t>Handl</a:t>
            </a:r>
            <a:r>
              <a:rPr lang="en-US" altLang="ko-KR" sz="800">
                <a:solidFill>
                  <a:srgbClr val="000000"/>
                </a:solidFill>
              </a:rPr>
              <a:t>er</a:t>
            </a:r>
            <a:endParaRPr lang="ko-KR" altLang="ko-KR" sz="1600"/>
          </a:p>
        </p:txBody>
      </p:sp>
      <p:sp>
        <p:nvSpPr>
          <p:cNvPr id="65" name="Rectangle 28"/>
          <p:cNvSpPr>
            <a:spLocks noChangeArrowheads="1"/>
          </p:cNvSpPr>
          <p:nvPr/>
        </p:nvSpPr>
        <p:spPr bwMode="auto">
          <a:xfrm flipH="1">
            <a:off x="5785224" y="1715547"/>
            <a:ext cx="49295" cy="1778836"/>
          </a:xfrm>
          <a:prstGeom prst="rect">
            <a:avLst/>
          </a:prstGeom>
          <a:solidFill>
            <a:srgbClr val="FFFFFF"/>
          </a:solidFill>
          <a:ln w="0">
            <a:solidFill>
              <a:srgbClr val="990033"/>
            </a:solidFill>
            <a:miter lim="800000"/>
            <a:headEnd/>
            <a:tailEnd/>
          </a:ln>
        </p:spPr>
        <p:txBody>
          <a:bodyPr/>
          <a:lstStyle/>
          <a:p>
            <a:endParaRPr lang="ko-KR" altLang="en-US" sz="1400"/>
          </a:p>
        </p:txBody>
      </p:sp>
      <p:sp>
        <p:nvSpPr>
          <p:cNvPr id="66" name="Rectangle 33"/>
          <p:cNvSpPr>
            <a:spLocks noChangeArrowheads="1"/>
          </p:cNvSpPr>
          <p:nvPr/>
        </p:nvSpPr>
        <p:spPr bwMode="auto">
          <a:xfrm>
            <a:off x="6322369" y="1428358"/>
            <a:ext cx="877109" cy="236714"/>
          </a:xfrm>
          <a:prstGeom prst="rect">
            <a:avLst/>
          </a:prstGeom>
          <a:solidFill>
            <a:srgbClr val="FFFFCC"/>
          </a:solidFill>
          <a:ln w="0">
            <a:solidFill>
              <a:srgbClr val="990033"/>
            </a:solidFill>
            <a:miter lim="800000"/>
            <a:headEnd/>
            <a:tailEnd/>
          </a:ln>
        </p:spPr>
        <p:txBody>
          <a:bodyPr/>
          <a:lstStyle/>
          <a:p>
            <a:endParaRPr lang="ko-KR" altLang="en-US" sz="1600"/>
          </a:p>
        </p:txBody>
      </p:sp>
      <p:sp>
        <p:nvSpPr>
          <p:cNvPr id="67" name="Rectangle 34"/>
          <p:cNvSpPr>
            <a:spLocks noChangeArrowheads="1"/>
          </p:cNvSpPr>
          <p:nvPr/>
        </p:nvSpPr>
        <p:spPr bwMode="auto">
          <a:xfrm>
            <a:off x="6419259" y="1412693"/>
            <a:ext cx="703727" cy="269785"/>
          </a:xfrm>
          <a:prstGeom prst="rect">
            <a:avLst/>
          </a:prstGeom>
          <a:noFill/>
          <a:ln w="9525">
            <a:noFill/>
            <a:miter lim="800000"/>
            <a:headEnd/>
            <a:tailEnd/>
          </a:ln>
        </p:spPr>
        <p:txBody>
          <a:bodyPr wrap="none" lIns="0" tIns="0" rIns="0" bIns="0">
            <a:spAutoFit/>
          </a:bodyPr>
          <a:lstStyle/>
          <a:p>
            <a:r>
              <a:rPr lang="ko-KR" altLang="ko-KR" sz="800">
                <a:solidFill>
                  <a:srgbClr val="000000"/>
                </a:solidFill>
              </a:rPr>
              <a:t>Page Cache </a:t>
            </a:r>
            <a:endParaRPr lang="en-US" altLang="ko-KR" sz="800">
              <a:solidFill>
                <a:srgbClr val="000000"/>
              </a:solidFill>
            </a:endParaRPr>
          </a:p>
          <a:p>
            <a:r>
              <a:rPr lang="ko-KR" altLang="ko-KR" sz="800">
                <a:solidFill>
                  <a:srgbClr val="000000"/>
                </a:solidFill>
              </a:rPr>
              <a:t>Management </a:t>
            </a:r>
            <a:endParaRPr lang="ko-KR" altLang="ko-KR" sz="1600"/>
          </a:p>
        </p:txBody>
      </p:sp>
      <p:sp>
        <p:nvSpPr>
          <p:cNvPr id="68" name="Rectangle 36"/>
          <p:cNvSpPr>
            <a:spLocks noChangeArrowheads="1"/>
          </p:cNvSpPr>
          <p:nvPr/>
        </p:nvSpPr>
        <p:spPr bwMode="auto">
          <a:xfrm>
            <a:off x="6737126" y="1708585"/>
            <a:ext cx="50995" cy="1368068"/>
          </a:xfrm>
          <a:prstGeom prst="rect">
            <a:avLst/>
          </a:prstGeom>
          <a:solidFill>
            <a:srgbClr val="FFFFFF"/>
          </a:solidFill>
          <a:ln w="0">
            <a:solidFill>
              <a:srgbClr val="990033"/>
            </a:solidFill>
            <a:miter lim="800000"/>
            <a:headEnd/>
            <a:tailEnd/>
          </a:ln>
        </p:spPr>
        <p:txBody>
          <a:bodyPr/>
          <a:lstStyle/>
          <a:p>
            <a:endParaRPr lang="ko-KR" altLang="en-US" sz="1400"/>
          </a:p>
        </p:txBody>
      </p:sp>
      <p:sp>
        <p:nvSpPr>
          <p:cNvPr id="69" name="Rectangle 40"/>
          <p:cNvSpPr>
            <a:spLocks noChangeArrowheads="1"/>
          </p:cNvSpPr>
          <p:nvPr/>
        </p:nvSpPr>
        <p:spPr bwMode="auto">
          <a:xfrm>
            <a:off x="7299768" y="1419655"/>
            <a:ext cx="509947" cy="238455"/>
          </a:xfrm>
          <a:prstGeom prst="rect">
            <a:avLst/>
          </a:prstGeom>
          <a:solidFill>
            <a:srgbClr val="FFFFCC"/>
          </a:solidFill>
          <a:ln w="0">
            <a:solidFill>
              <a:srgbClr val="990033"/>
            </a:solidFill>
            <a:miter lim="800000"/>
            <a:headEnd/>
            <a:tailEnd/>
          </a:ln>
        </p:spPr>
        <p:txBody>
          <a:bodyPr/>
          <a:lstStyle/>
          <a:p>
            <a:endParaRPr lang="ko-KR" altLang="en-US" sz="1600"/>
          </a:p>
        </p:txBody>
      </p:sp>
      <p:sp>
        <p:nvSpPr>
          <p:cNvPr id="70" name="Rectangle 41"/>
          <p:cNvSpPr>
            <a:spLocks noChangeArrowheads="1"/>
          </p:cNvSpPr>
          <p:nvPr/>
        </p:nvSpPr>
        <p:spPr bwMode="auto">
          <a:xfrm>
            <a:off x="7440853" y="1470131"/>
            <a:ext cx="268572" cy="269784"/>
          </a:xfrm>
          <a:prstGeom prst="rect">
            <a:avLst/>
          </a:prstGeom>
          <a:noFill/>
          <a:ln w="9525">
            <a:noFill/>
            <a:miter lim="800000"/>
            <a:headEnd/>
            <a:tailEnd/>
          </a:ln>
        </p:spPr>
        <p:txBody>
          <a:bodyPr wrap="none" lIns="0" tIns="0" rIns="0" bIns="0">
            <a:spAutoFit/>
          </a:bodyPr>
          <a:lstStyle/>
          <a:p>
            <a:r>
              <a:rPr lang="ko-KR" altLang="ko-KR" sz="800">
                <a:solidFill>
                  <a:srgbClr val="000000"/>
                </a:solidFill>
              </a:rPr>
              <a:t>BML </a:t>
            </a:r>
            <a:endParaRPr lang="en-US" altLang="ko-KR" sz="800">
              <a:solidFill>
                <a:srgbClr val="000000"/>
              </a:solidFill>
            </a:endParaRPr>
          </a:p>
          <a:p>
            <a:r>
              <a:rPr lang="en-US" altLang="ko-KR" sz="800">
                <a:solidFill>
                  <a:srgbClr val="000000"/>
                </a:solidFill>
              </a:rPr>
              <a:t> </a:t>
            </a:r>
            <a:endParaRPr lang="ko-KR" altLang="ko-KR" sz="1600"/>
          </a:p>
        </p:txBody>
      </p:sp>
      <p:sp>
        <p:nvSpPr>
          <p:cNvPr id="71" name="Rectangle 42"/>
          <p:cNvSpPr>
            <a:spLocks noChangeArrowheads="1"/>
          </p:cNvSpPr>
          <p:nvPr/>
        </p:nvSpPr>
        <p:spPr bwMode="auto">
          <a:xfrm>
            <a:off x="7520745" y="1701623"/>
            <a:ext cx="74792" cy="1959853"/>
          </a:xfrm>
          <a:prstGeom prst="rect">
            <a:avLst/>
          </a:prstGeom>
          <a:solidFill>
            <a:srgbClr val="FFFFFF"/>
          </a:solidFill>
          <a:ln w="0">
            <a:solidFill>
              <a:srgbClr val="990033"/>
            </a:solidFill>
            <a:miter lim="800000"/>
            <a:headEnd/>
            <a:tailEnd/>
          </a:ln>
        </p:spPr>
        <p:txBody>
          <a:bodyPr/>
          <a:lstStyle/>
          <a:p>
            <a:endParaRPr lang="ko-KR" altLang="en-US" sz="1400"/>
          </a:p>
        </p:txBody>
      </p:sp>
      <p:sp>
        <p:nvSpPr>
          <p:cNvPr id="72" name="Rectangle 48"/>
          <p:cNvSpPr>
            <a:spLocks noChangeArrowheads="1"/>
          </p:cNvSpPr>
          <p:nvPr/>
        </p:nvSpPr>
        <p:spPr bwMode="auto">
          <a:xfrm>
            <a:off x="7910004" y="1428358"/>
            <a:ext cx="508248" cy="243676"/>
          </a:xfrm>
          <a:prstGeom prst="rect">
            <a:avLst/>
          </a:prstGeom>
          <a:solidFill>
            <a:srgbClr val="FFFFCC"/>
          </a:solidFill>
          <a:ln w="0">
            <a:solidFill>
              <a:srgbClr val="990033"/>
            </a:solidFill>
            <a:miter lim="800000"/>
            <a:headEnd/>
            <a:tailEnd/>
          </a:ln>
        </p:spPr>
        <p:txBody>
          <a:bodyPr/>
          <a:lstStyle/>
          <a:p>
            <a:endParaRPr lang="ko-KR" altLang="en-US" sz="1600"/>
          </a:p>
        </p:txBody>
      </p:sp>
      <p:sp>
        <p:nvSpPr>
          <p:cNvPr id="73" name="Rectangle 49"/>
          <p:cNvSpPr>
            <a:spLocks noChangeArrowheads="1"/>
          </p:cNvSpPr>
          <p:nvPr/>
        </p:nvSpPr>
        <p:spPr bwMode="auto">
          <a:xfrm>
            <a:off x="8079987" y="1489277"/>
            <a:ext cx="243075" cy="135762"/>
          </a:xfrm>
          <a:prstGeom prst="rect">
            <a:avLst/>
          </a:prstGeom>
          <a:noFill/>
          <a:ln w="9525">
            <a:noFill/>
            <a:miter lim="800000"/>
            <a:headEnd/>
            <a:tailEnd/>
          </a:ln>
        </p:spPr>
        <p:txBody>
          <a:bodyPr wrap="none" lIns="0" tIns="0" rIns="0" bIns="0">
            <a:spAutoFit/>
          </a:bodyPr>
          <a:lstStyle/>
          <a:p>
            <a:r>
              <a:rPr lang="ko-KR" altLang="ko-KR" sz="800">
                <a:solidFill>
                  <a:srgbClr val="000000"/>
                </a:solidFill>
              </a:rPr>
              <a:t>LLD </a:t>
            </a:r>
            <a:endParaRPr lang="en-US" altLang="ko-KR" sz="800">
              <a:solidFill>
                <a:srgbClr val="000000"/>
              </a:solidFill>
            </a:endParaRPr>
          </a:p>
        </p:txBody>
      </p:sp>
      <p:sp>
        <p:nvSpPr>
          <p:cNvPr id="74" name="Rectangle 50"/>
          <p:cNvSpPr>
            <a:spLocks noChangeArrowheads="1"/>
          </p:cNvSpPr>
          <p:nvPr/>
        </p:nvSpPr>
        <p:spPr bwMode="auto">
          <a:xfrm>
            <a:off x="8139481" y="1715547"/>
            <a:ext cx="49294" cy="186239"/>
          </a:xfrm>
          <a:prstGeom prst="rect">
            <a:avLst/>
          </a:prstGeom>
          <a:solidFill>
            <a:srgbClr val="FFFFFF"/>
          </a:solidFill>
          <a:ln w="0">
            <a:solidFill>
              <a:srgbClr val="990033"/>
            </a:solidFill>
            <a:miter lim="800000"/>
            <a:headEnd/>
            <a:tailEnd/>
          </a:ln>
        </p:spPr>
        <p:txBody>
          <a:bodyPr/>
          <a:lstStyle/>
          <a:p>
            <a:endParaRPr lang="ko-KR" altLang="en-US" sz="1400"/>
          </a:p>
        </p:txBody>
      </p:sp>
      <p:sp>
        <p:nvSpPr>
          <p:cNvPr id="75" name="Rectangle 52"/>
          <p:cNvSpPr>
            <a:spLocks noChangeArrowheads="1"/>
          </p:cNvSpPr>
          <p:nvPr/>
        </p:nvSpPr>
        <p:spPr bwMode="auto">
          <a:xfrm>
            <a:off x="8139481" y="1715547"/>
            <a:ext cx="49294" cy="186239"/>
          </a:xfrm>
          <a:prstGeom prst="rect">
            <a:avLst/>
          </a:prstGeom>
          <a:solidFill>
            <a:srgbClr val="FFFFFF"/>
          </a:solidFill>
          <a:ln w="0">
            <a:solidFill>
              <a:srgbClr val="990033"/>
            </a:solidFill>
            <a:miter lim="800000"/>
            <a:headEnd/>
            <a:tailEnd/>
          </a:ln>
        </p:spPr>
        <p:txBody>
          <a:bodyPr/>
          <a:lstStyle/>
          <a:p>
            <a:endParaRPr lang="ko-KR" altLang="en-US" sz="1400"/>
          </a:p>
        </p:txBody>
      </p:sp>
      <p:sp>
        <p:nvSpPr>
          <p:cNvPr id="76" name="Rectangle 53"/>
          <p:cNvSpPr>
            <a:spLocks noChangeArrowheads="1"/>
          </p:cNvSpPr>
          <p:nvPr/>
        </p:nvSpPr>
        <p:spPr bwMode="auto">
          <a:xfrm>
            <a:off x="8139481" y="3562266"/>
            <a:ext cx="49294" cy="2187864"/>
          </a:xfrm>
          <a:prstGeom prst="rect">
            <a:avLst/>
          </a:prstGeom>
          <a:solidFill>
            <a:srgbClr val="FFFFFF"/>
          </a:solidFill>
          <a:ln w="0">
            <a:solidFill>
              <a:srgbClr val="990033"/>
            </a:solidFill>
            <a:miter lim="800000"/>
            <a:headEnd/>
            <a:tailEnd/>
          </a:ln>
        </p:spPr>
        <p:txBody>
          <a:bodyPr/>
          <a:lstStyle/>
          <a:p>
            <a:endParaRPr lang="ko-KR" altLang="en-US" sz="1400"/>
          </a:p>
        </p:txBody>
      </p:sp>
      <p:sp>
        <p:nvSpPr>
          <p:cNvPr id="78" name="Oval 56"/>
          <p:cNvSpPr>
            <a:spLocks noChangeArrowheads="1"/>
          </p:cNvSpPr>
          <p:nvPr/>
        </p:nvSpPr>
        <p:spPr bwMode="auto">
          <a:xfrm>
            <a:off x="8748018" y="1139428"/>
            <a:ext cx="95190" cy="107914"/>
          </a:xfrm>
          <a:prstGeom prst="ellipse">
            <a:avLst/>
          </a:prstGeom>
          <a:noFill/>
          <a:ln w="0">
            <a:solidFill>
              <a:srgbClr val="990033"/>
            </a:solidFill>
            <a:round/>
            <a:headEnd/>
            <a:tailEnd/>
          </a:ln>
        </p:spPr>
        <p:txBody>
          <a:bodyPr/>
          <a:lstStyle/>
          <a:p>
            <a:endParaRPr lang="ko-KR" altLang="en-US" sz="1400"/>
          </a:p>
        </p:txBody>
      </p:sp>
      <p:sp>
        <p:nvSpPr>
          <p:cNvPr id="79" name="Line 57"/>
          <p:cNvSpPr>
            <a:spLocks noChangeShapeType="1"/>
          </p:cNvSpPr>
          <p:nvPr/>
        </p:nvSpPr>
        <p:spPr bwMode="auto">
          <a:xfrm>
            <a:off x="8792213" y="1240379"/>
            <a:ext cx="1699" cy="93989"/>
          </a:xfrm>
          <a:prstGeom prst="line">
            <a:avLst/>
          </a:prstGeom>
          <a:noFill/>
          <a:ln w="0">
            <a:solidFill>
              <a:srgbClr val="990033"/>
            </a:solidFill>
            <a:round/>
            <a:headEnd/>
            <a:tailEnd/>
          </a:ln>
        </p:spPr>
        <p:txBody>
          <a:bodyPr/>
          <a:lstStyle/>
          <a:p>
            <a:endParaRPr lang="ko-KR" altLang="en-US"/>
          </a:p>
        </p:txBody>
      </p:sp>
      <p:sp>
        <p:nvSpPr>
          <p:cNvPr id="80" name="Line 58"/>
          <p:cNvSpPr>
            <a:spLocks noChangeShapeType="1"/>
          </p:cNvSpPr>
          <p:nvPr/>
        </p:nvSpPr>
        <p:spPr bwMode="auto">
          <a:xfrm>
            <a:off x="8725920" y="1269968"/>
            <a:ext cx="127487" cy="1741"/>
          </a:xfrm>
          <a:prstGeom prst="line">
            <a:avLst/>
          </a:prstGeom>
          <a:noFill/>
          <a:ln w="0">
            <a:solidFill>
              <a:srgbClr val="990033"/>
            </a:solidFill>
            <a:round/>
            <a:headEnd/>
            <a:tailEnd/>
          </a:ln>
        </p:spPr>
        <p:txBody>
          <a:bodyPr/>
          <a:lstStyle/>
          <a:p>
            <a:endParaRPr lang="ko-KR" altLang="en-US"/>
          </a:p>
        </p:txBody>
      </p:sp>
      <p:sp>
        <p:nvSpPr>
          <p:cNvPr id="81" name="Freeform 59"/>
          <p:cNvSpPr>
            <a:spLocks/>
          </p:cNvSpPr>
          <p:nvPr/>
        </p:nvSpPr>
        <p:spPr bwMode="auto">
          <a:xfrm>
            <a:off x="8697023" y="1334369"/>
            <a:ext cx="185280" cy="107914"/>
          </a:xfrm>
          <a:custGeom>
            <a:avLst/>
            <a:gdLst>
              <a:gd name="T0" fmla="*/ 0 w 33"/>
              <a:gd name="T1" fmla="*/ 2147483647 h 15"/>
              <a:gd name="T2" fmla="*/ 2147483647 w 33"/>
              <a:gd name="T3" fmla="*/ 0 h 15"/>
              <a:gd name="T4" fmla="*/ 2147483647 w 33"/>
              <a:gd name="T5" fmla="*/ 2147483647 h 15"/>
              <a:gd name="T6" fmla="*/ 0 60000 65536"/>
              <a:gd name="T7" fmla="*/ 0 60000 65536"/>
              <a:gd name="T8" fmla="*/ 0 60000 65536"/>
              <a:gd name="T9" fmla="*/ 0 w 33"/>
              <a:gd name="T10" fmla="*/ 0 h 15"/>
              <a:gd name="T11" fmla="*/ 33 w 33"/>
              <a:gd name="T12" fmla="*/ 15 h 15"/>
            </a:gdLst>
            <a:ahLst/>
            <a:cxnLst>
              <a:cxn ang="T6">
                <a:pos x="T0" y="T1"/>
              </a:cxn>
              <a:cxn ang="T7">
                <a:pos x="T2" y="T3"/>
              </a:cxn>
              <a:cxn ang="T8">
                <a:pos x="T4" y="T5"/>
              </a:cxn>
            </a:cxnLst>
            <a:rect l="T9" t="T10" r="T11" b="T12"/>
            <a:pathLst>
              <a:path w="33" h="15">
                <a:moveTo>
                  <a:pt x="0" y="15"/>
                </a:moveTo>
                <a:lnTo>
                  <a:pt x="17" y="0"/>
                </a:lnTo>
                <a:lnTo>
                  <a:pt x="33" y="15"/>
                </a:lnTo>
              </a:path>
            </a:pathLst>
          </a:custGeom>
          <a:noFill/>
          <a:ln w="0">
            <a:solidFill>
              <a:srgbClr val="990033"/>
            </a:solidFill>
            <a:round/>
            <a:headEnd/>
            <a:tailEnd/>
          </a:ln>
        </p:spPr>
        <p:txBody>
          <a:bodyPr/>
          <a:lstStyle/>
          <a:p>
            <a:endParaRPr lang="ko-KR" altLang="en-US" sz="1600"/>
          </a:p>
        </p:txBody>
      </p:sp>
      <p:sp>
        <p:nvSpPr>
          <p:cNvPr id="82" name="Oval 60"/>
          <p:cNvSpPr>
            <a:spLocks noChangeArrowheads="1"/>
          </p:cNvSpPr>
          <p:nvPr/>
        </p:nvSpPr>
        <p:spPr bwMode="auto">
          <a:xfrm>
            <a:off x="8748018" y="1139428"/>
            <a:ext cx="95190" cy="107914"/>
          </a:xfrm>
          <a:prstGeom prst="ellipse">
            <a:avLst/>
          </a:prstGeom>
          <a:noFill/>
          <a:ln w="0">
            <a:solidFill>
              <a:srgbClr val="990033"/>
            </a:solidFill>
            <a:round/>
            <a:headEnd/>
            <a:tailEnd/>
          </a:ln>
        </p:spPr>
        <p:txBody>
          <a:bodyPr/>
          <a:lstStyle/>
          <a:p>
            <a:endParaRPr lang="ko-KR" altLang="en-US" sz="1400"/>
          </a:p>
        </p:txBody>
      </p:sp>
      <p:sp>
        <p:nvSpPr>
          <p:cNvPr id="83" name="Line 61"/>
          <p:cNvSpPr>
            <a:spLocks noChangeShapeType="1"/>
          </p:cNvSpPr>
          <p:nvPr/>
        </p:nvSpPr>
        <p:spPr bwMode="auto">
          <a:xfrm>
            <a:off x="8792213" y="1240379"/>
            <a:ext cx="1699" cy="93989"/>
          </a:xfrm>
          <a:prstGeom prst="line">
            <a:avLst/>
          </a:prstGeom>
          <a:noFill/>
          <a:ln w="0">
            <a:solidFill>
              <a:srgbClr val="990033"/>
            </a:solidFill>
            <a:round/>
            <a:headEnd/>
            <a:tailEnd/>
          </a:ln>
        </p:spPr>
        <p:txBody>
          <a:bodyPr/>
          <a:lstStyle/>
          <a:p>
            <a:endParaRPr lang="ko-KR" altLang="en-US"/>
          </a:p>
        </p:txBody>
      </p:sp>
      <p:sp>
        <p:nvSpPr>
          <p:cNvPr id="84" name="Line 62"/>
          <p:cNvSpPr>
            <a:spLocks noChangeShapeType="1"/>
          </p:cNvSpPr>
          <p:nvPr/>
        </p:nvSpPr>
        <p:spPr bwMode="auto">
          <a:xfrm>
            <a:off x="8725920" y="1269968"/>
            <a:ext cx="127487" cy="1741"/>
          </a:xfrm>
          <a:prstGeom prst="line">
            <a:avLst/>
          </a:prstGeom>
          <a:noFill/>
          <a:ln w="0">
            <a:solidFill>
              <a:srgbClr val="990033"/>
            </a:solidFill>
            <a:round/>
            <a:headEnd/>
            <a:tailEnd/>
          </a:ln>
        </p:spPr>
        <p:txBody>
          <a:bodyPr/>
          <a:lstStyle/>
          <a:p>
            <a:endParaRPr lang="ko-KR" altLang="en-US"/>
          </a:p>
        </p:txBody>
      </p:sp>
      <p:sp>
        <p:nvSpPr>
          <p:cNvPr id="85" name="Freeform 63"/>
          <p:cNvSpPr>
            <a:spLocks/>
          </p:cNvSpPr>
          <p:nvPr/>
        </p:nvSpPr>
        <p:spPr bwMode="auto">
          <a:xfrm>
            <a:off x="8697023" y="1334369"/>
            <a:ext cx="185280" cy="107914"/>
          </a:xfrm>
          <a:custGeom>
            <a:avLst/>
            <a:gdLst>
              <a:gd name="T0" fmla="*/ 0 w 33"/>
              <a:gd name="T1" fmla="*/ 2147483647 h 15"/>
              <a:gd name="T2" fmla="*/ 2147483647 w 33"/>
              <a:gd name="T3" fmla="*/ 0 h 15"/>
              <a:gd name="T4" fmla="*/ 2147483647 w 33"/>
              <a:gd name="T5" fmla="*/ 2147483647 h 15"/>
              <a:gd name="T6" fmla="*/ 0 60000 65536"/>
              <a:gd name="T7" fmla="*/ 0 60000 65536"/>
              <a:gd name="T8" fmla="*/ 0 60000 65536"/>
              <a:gd name="T9" fmla="*/ 0 w 33"/>
              <a:gd name="T10" fmla="*/ 0 h 15"/>
              <a:gd name="T11" fmla="*/ 33 w 33"/>
              <a:gd name="T12" fmla="*/ 15 h 15"/>
            </a:gdLst>
            <a:ahLst/>
            <a:cxnLst>
              <a:cxn ang="T6">
                <a:pos x="T0" y="T1"/>
              </a:cxn>
              <a:cxn ang="T7">
                <a:pos x="T2" y="T3"/>
              </a:cxn>
              <a:cxn ang="T8">
                <a:pos x="T4" y="T5"/>
              </a:cxn>
            </a:cxnLst>
            <a:rect l="T9" t="T10" r="T11" b="T12"/>
            <a:pathLst>
              <a:path w="33" h="15">
                <a:moveTo>
                  <a:pt x="0" y="15"/>
                </a:moveTo>
                <a:lnTo>
                  <a:pt x="17" y="0"/>
                </a:lnTo>
                <a:lnTo>
                  <a:pt x="33" y="15"/>
                </a:lnTo>
              </a:path>
            </a:pathLst>
          </a:custGeom>
          <a:noFill/>
          <a:ln w="0">
            <a:solidFill>
              <a:srgbClr val="990033"/>
            </a:solidFill>
            <a:round/>
            <a:headEnd/>
            <a:tailEnd/>
          </a:ln>
        </p:spPr>
        <p:txBody>
          <a:bodyPr/>
          <a:lstStyle/>
          <a:p>
            <a:endParaRPr lang="ko-KR" altLang="en-US" sz="1600"/>
          </a:p>
        </p:txBody>
      </p:sp>
      <p:sp>
        <p:nvSpPr>
          <p:cNvPr id="86" name="Rectangle 64"/>
          <p:cNvSpPr>
            <a:spLocks noChangeArrowheads="1"/>
          </p:cNvSpPr>
          <p:nvPr/>
        </p:nvSpPr>
        <p:spPr bwMode="auto">
          <a:xfrm>
            <a:off x="8395387" y="1506682"/>
            <a:ext cx="659532" cy="269785"/>
          </a:xfrm>
          <a:prstGeom prst="rect">
            <a:avLst/>
          </a:prstGeom>
          <a:noFill/>
          <a:ln w="9525">
            <a:noFill/>
            <a:miter lim="800000"/>
            <a:headEnd/>
            <a:tailEnd/>
          </a:ln>
        </p:spPr>
        <p:txBody>
          <a:bodyPr wrap="none" lIns="0" tIns="0" rIns="0" bIns="0">
            <a:spAutoFit/>
          </a:bodyPr>
          <a:lstStyle/>
          <a:p>
            <a:pPr algn="ctr"/>
            <a:r>
              <a:rPr lang="ko-KR" altLang="ko-KR" sz="800" dirty="0">
                <a:solidFill>
                  <a:srgbClr val="000000"/>
                </a:solidFill>
              </a:rPr>
              <a:t> : OneNAND </a:t>
            </a:r>
            <a:endParaRPr lang="en-US" altLang="ko-KR" sz="800" dirty="0">
              <a:solidFill>
                <a:srgbClr val="000000"/>
              </a:solidFill>
            </a:endParaRPr>
          </a:p>
          <a:p>
            <a:pPr algn="ctr"/>
            <a:r>
              <a:rPr lang="ko-KR" altLang="ko-KR" sz="800" dirty="0">
                <a:solidFill>
                  <a:srgbClr val="000000"/>
                </a:solidFill>
              </a:rPr>
              <a:t>Device</a:t>
            </a:r>
            <a:endParaRPr lang="ko-KR" altLang="ko-KR" sz="1600" dirty="0"/>
          </a:p>
        </p:txBody>
      </p:sp>
      <p:sp>
        <p:nvSpPr>
          <p:cNvPr id="87" name="Rectangle 65"/>
          <p:cNvSpPr>
            <a:spLocks noChangeArrowheads="1"/>
          </p:cNvSpPr>
          <p:nvPr/>
        </p:nvSpPr>
        <p:spPr bwMode="auto">
          <a:xfrm>
            <a:off x="8765016" y="4054839"/>
            <a:ext cx="49294" cy="431655"/>
          </a:xfrm>
          <a:prstGeom prst="rect">
            <a:avLst/>
          </a:prstGeom>
          <a:solidFill>
            <a:srgbClr val="FFFFFF"/>
          </a:solidFill>
          <a:ln w="0">
            <a:solidFill>
              <a:srgbClr val="990033"/>
            </a:solidFill>
            <a:miter lim="800000"/>
            <a:headEnd/>
            <a:tailEnd/>
          </a:ln>
        </p:spPr>
        <p:txBody>
          <a:bodyPr/>
          <a:lstStyle/>
          <a:p>
            <a:endParaRPr lang="ko-KR" altLang="en-US" sz="1400"/>
          </a:p>
        </p:txBody>
      </p:sp>
      <p:sp>
        <p:nvSpPr>
          <p:cNvPr id="88" name="Rectangle 66"/>
          <p:cNvSpPr>
            <a:spLocks noChangeArrowheads="1"/>
          </p:cNvSpPr>
          <p:nvPr/>
        </p:nvSpPr>
        <p:spPr bwMode="auto">
          <a:xfrm>
            <a:off x="8778615" y="5302810"/>
            <a:ext cx="49294" cy="396844"/>
          </a:xfrm>
          <a:prstGeom prst="rect">
            <a:avLst/>
          </a:prstGeom>
          <a:solidFill>
            <a:srgbClr val="FFFFFF"/>
          </a:solidFill>
          <a:ln w="0">
            <a:solidFill>
              <a:srgbClr val="990033"/>
            </a:solidFill>
            <a:miter lim="800000"/>
            <a:headEnd/>
            <a:tailEnd/>
          </a:ln>
        </p:spPr>
        <p:txBody>
          <a:bodyPr/>
          <a:lstStyle/>
          <a:p>
            <a:endParaRPr lang="ko-KR" altLang="en-US" sz="1400"/>
          </a:p>
        </p:txBody>
      </p:sp>
      <p:sp>
        <p:nvSpPr>
          <p:cNvPr id="89" name="Rectangle 68"/>
          <p:cNvSpPr>
            <a:spLocks noChangeArrowheads="1"/>
          </p:cNvSpPr>
          <p:nvPr/>
        </p:nvSpPr>
        <p:spPr bwMode="auto">
          <a:xfrm>
            <a:off x="8765016" y="4054839"/>
            <a:ext cx="49294" cy="431655"/>
          </a:xfrm>
          <a:prstGeom prst="rect">
            <a:avLst/>
          </a:prstGeom>
          <a:solidFill>
            <a:srgbClr val="FFFFFF"/>
          </a:solidFill>
          <a:ln w="0">
            <a:solidFill>
              <a:srgbClr val="990033"/>
            </a:solidFill>
            <a:miter lim="800000"/>
            <a:headEnd/>
            <a:tailEnd/>
          </a:ln>
        </p:spPr>
        <p:txBody>
          <a:bodyPr/>
          <a:lstStyle/>
          <a:p>
            <a:endParaRPr lang="ko-KR" altLang="en-US" sz="1400"/>
          </a:p>
        </p:txBody>
      </p:sp>
      <p:sp>
        <p:nvSpPr>
          <p:cNvPr id="90" name="Rectangle 69"/>
          <p:cNvSpPr>
            <a:spLocks noChangeArrowheads="1"/>
          </p:cNvSpPr>
          <p:nvPr/>
        </p:nvSpPr>
        <p:spPr bwMode="auto">
          <a:xfrm>
            <a:off x="8778615" y="5302810"/>
            <a:ext cx="49294" cy="396844"/>
          </a:xfrm>
          <a:prstGeom prst="rect">
            <a:avLst/>
          </a:prstGeom>
          <a:solidFill>
            <a:srgbClr val="FFFFFF"/>
          </a:solidFill>
          <a:ln w="0">
            <a:solidFill>
              <a:srgbClr val="990033"/>
            </a:solidFill>
            <a:miter lim="800000"/>
            <a:headEnd/>
            <a:tailEnd/>
          </a:ln>
        </p:spPr>
        <p:txBody>
          <a:bodyPr/>
          <a:lstStyle/>
          <a:p>
            <a:endParaRPr lang="ko-KR" altLang="en-US" sz="1400"/>
          </a:p>
        </p:txBody>
      </p:sp>
      <p:sp>
        <p:nvSpPr>
          <p:cNvPr id="91" name="Freeform 71"/>
          <p:cNvSpPr>
            <a:spLocks/>
          </p:cNvSpPr>
          <p:nvPr/>
        </p:nvSpPr>
        <p:spPr bwMode="auto">
          <a:xfrm>
            <a:off x="5491155" y="2169830"/>
            <a:ext cx="892407" cy="266303"/>
          </a:xfrm>
          <a:custGeom>
            <a:avLst/>
            <a:gdLst>
              <a:gd name="T0" fmla="*/ 0 w 525"/>
              <a:gd name="T1" fmla="*/ 0 h 153"/>
              <a:gd name="T2" fmla="*/ 2147483647 w 525"/>
              <a:gd name="T3" fmla="*/ 0 h 153"/>
              <a:gd name="T4" fmla="*/ 2147483647 w 525"/>
              <a:gd name="T5" fmla="*/ 2147483647 h 153"/>
              <a:gd name="T6" fmla="*/ 2147483647 w 525"/>
              <a:gd name="T7" fmla="*/ 2147483647 h 153"/>
              <a:gd name="T8" fmla="*/ 0 w 525"/>
              <a:gd name="T9" fmla="*/ 2147483647 h 153"/>
              <a:gd name="T10" fmla="*/ 0 w 525"/>
              <a:gd name="T11" fmla="*/ 0 h 153"/>
              <a:gd name="T12" fmla="*/ 0 60000 65536"/>
              <a:gd name="T13" fmla="*/ 0 60000 65536"/>
              <a:gd name="T14" fmla="*/ 0 60000 65536"/>
              <a:gd name="T15" fmla="*/ 0 60000 65536"/>
              <a:gd name="T16" fmla="*/ 0 60000 65536"/>
              <a:gd name="T17" fmla="*/ 0 60000 65536"/>
              <a:gd name="T18" fmla="*/ 0 w 525"/>
              <a:gd name="T19" fmla="*/ 0 h 153"/>
              <a:gd name="T20" fmla="*/ 525 w 525"/>
              <a:gd name="T21" fmla="*/ 153 h 153"/>
            </a:gdLst>
            <a:ahLst/>
            <a:cxnLst>
              <a:cxn ang="T12">
                <a:pos x="T0" y="T1"/>
              </a:cxn>
              <a:cxn ang="T13">
                <a:pos x="T2" y="T3"/>
              </a:cxn>
              <a:cxn ang="T14">
                <a:pos x="T4" y="T5"/>
              </a:cxn>
              <a:cxn ang="T15">
                <a:pos x="T6" y="T7"/>
              </a:cxn>
              <a:cxn ang="T16">
                <a:pos x="T8" y="T9"/>
              </a:cxn>
              <a:cxn ang="T17">
                <a:pos x="T10" y="T11"/>
              </a:cxn>
            </a:cxnLst>
            <a:rect l="T18" t="T19" r="T20" b="T21"/>
            <a:pathLst>
              <a:path w="525" h="153">
                <a:moveTo>
                  <a:pt x="0" y="0"/>
                </a:moveTo>
                <a:lnTo>
                  <a:pt x="489" y="0"/>
                </a:lnTo>
                <a:lnTo>
                  <a:pt x="525" y="41"/>
                </a:lnTo>
                <a:lnTo>
                  <a:pt x="525" y="153"/>
                </a:lnTo>
                <a:lnTo>
                  <a:pt x="0" y="153"/>
                </a:lnTo>
                <a:lnTo>
                  <a:pt x="0" y="0"/>
                </a:lnTo>
                <a:close/>
              </a:path>
            </a:pathLst>
          </a:custGeom>
          <a:solidFill>
            <a:srgbClr val="FFFFCC"/>
          </a:solidFill>
          <a:ln w="0">
            <a:solidFill>
              <a:srgbClr val="990033"/>
            </a:solidFill>
            <a:round/>
            <a:headEnd/>
            <a:tailEnd/>
          </a:ln>
        </p:spPr>
        <p:txBody>
          <a:bodyPr/>
          <a:lstStyle/>
          <a:p>
            <a:endParaRPr lang="ko-KR" altLang="en-US" sz="1400"/>
          </a:p>
        </p:txBody>
      </p:sp>
      <p:sp>
        <p:nvSpPr>
          <p:cNvPr id="92" name="Freeform 72"/>
          <p:cNvSpPr>
            <a:spLocks/>
          </p:cNvSpPr>
          <p:nvPr/>
        </p:nvSpPr>
        <p:spPr bwMode="auto">
          <a:xfrm>
            <a:off x="5491155" y="2169830"/>
            <a:ext cx="892407" cy="266303"/>
          </a:xfrm>
          <a:custGeom>
            <a:avLst/>
            <a:gdLst>
              <a:gd name="T0" fmla="*/ 0 w 160"/>
              <a:gd name="T1" fmla="*/ 0 h 37"/>
              <a:gd name="T2" fmla="*/ 2147483647 w 160"/>
              <a:gd name="T3" fmla="*/ 0 h 37"/>
              <a:gd name="T4" fmla="*/ 2147483647 w 160"/>
              <a:gd name="T5" fmla="*/ 2147483647 h 37"/>
              <a:gd name="T6" fmla="*/ 2147483647 w 160"/>
              <a:gd name="T7" fmla="*/ 2147483647 h 37"/>
              <a:gd name="T8" fmla="*/ 0 w 160"/>
              <a:gd name="T9" fmla="*/ 2147483647 h 37"/>
              <a:gd name="T10" fmla="*/ 0 w 160"/>
              <a:gd name="T11" fmla="*/ 0 h 37"/>
              <a:gd name="T12" fmla="*/ 0 60000 65536"/>
              <a:gd name="T13" fmla="*/ 0 60000 65536"/>
              <a:gd name="T14" fmla="*/ 0 60000 65536"/>
              <a:gd name="T15" fmla="*/ 0 60000 65536"/>
              <a:gd name="T16" fmla="*/ 0 60000 65536"/>
              <a:gd name="T17" fmla="*/ 0 60000 65536"/>
              <a:gd name="T18" fmla="*/ 0 w 160"/>
              <a:gd name="T19" fmla="*/ 0 h 37"/>
              <a:gd name="T20" fmla="*/ 160 w 160"/>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160" h="37">
                <a:moveTo>
                  <a:pt x="0" y="0"/>
                </a:moveTo>
                <a:lnTo>
                  <a:pt x="149" y="0"/>
                </a:lnTo>
                <a:lnTo>
                  <a:pt x="160" y="10"/>
                </a:lnTo>
                <a:lnTo>
                  <a:pt x="160" y="37"/>
                </a:lnTo>
                <a:lnTo>
                  <a:pt x="0" y="37"/>
                </a:lnTo>
                <a:lnTo>
                  <a:pt x="0" y="0"/>
                </a:lnTo>
              </a:path>
            </a:pathLst>
          </a:custGeom>
          <a:noFill/>
          <a:ln w="0">
            <a:solidFill>
              <a:srgbClr val="990033"/>
            </a:solidFill>
            <a:round/>
            <a:headEnd/>
            <a:tailEnd/>
          </a:ln>
        </p:spPr>
        <p:txBody>
          <a:bodyPr/>
          <a:lstStyle/>
          <a:p>
            <a:endParaRPr lang="ko-KR" altLang="en-US" sz="1400"/>
          </a:p>
        </p:txBody>
      </p:sp>
      <p:sp>
        <p:nvSpPr>
          <p:cNvPr id="93" name="Freeform 73"/>
          <p:cNvSpPr>
            <a:spLocks/>
          </p:cNvSpPr>
          <p:nvPr/>
        </p:nvSpPr>
        <p:spPr bwMode="auto">
          <a:xfrm>
            <a:off x="6322369" y="2169830"/>
            <a:ext cx="61194" cy="71362"/>
          </a:xfrm>
          <a:custGeom>
            <a:avLst/>
            <a:gdLst>
              <a:gd name="T0" fmla="*/ 0 w 11"/>
              <a:gd name="T1" fmla="*/ 0 h 10"/>
              <a:gd name="T2" fmla="*/ 0 w 11"/>
              <a:gd name="T3" fmla="*/ 2147483647 h 10"/>
              <a:gd name="T4" fmla="*/ 2147483647 w 11"/>
              <a:gd name="T5" fmla="*/ 2147483647 h 10"/>
              <a:gd name="T6" fmla="*/ 0 60000 65536"/>
              <a:gd name="T7" fmla="*/ 0 60000 65536"/>
              <a:gd name="T8" fmla="*/ 0 60000 65536"/>
              <a:gd name="T9" fmla="*/ 0 w 11"/>
              <a:gd name="T10" fmla="*/ 0 h 10"/>
              <a:gd name="T11" fmla="*/ 11 w 11"/>
              <a:gd name="T12" fmla="*/ 10 h 10"/>
            </a:gdLst>
            <a:ahLst/>
            <a:cxnLst>
              <a:cxn ang="T6">
                <a:pos x="T0" y="T1"/>
              </a:cxn>
              <a:cxn ang="T7">
                <a:pos x="T2" y="T3"/>
              </a:cxn>
              <a:cxn ang="T8">
                <a:pos x="T4" y="T5"/>
              </a:cxn>
            </a:cxnLst>
            <a:rect l="T9" t="T10" r="T11" b="T12"/>
            <a:pathLst>
              <a:path w="11" h="10">
                <a:moveTo>
                  <a:pt x="0" y="0"/>
                </a:moveTo>
                <a:lnTo>
                  <a:pt x="0" y="10"/>
                </a:lnTo>
                <a:lnTo>
                  <a:pt x="11" y="10"/>
                </a:lnTo>
              </a:path>
            </a:pathLst>
          </a:custGeom>
          <a:noFill/>
          <a:ln w="0">
            <a:solidFill>
              <a:srgbClr val="990033"/>
            </a:solidFill>
            <a:round/>
            <a:headEnd/>
            <a:tailEnd/>
          </a:ln>
        </p:spPr>
        <p:txBody>
          <a:bodyPr/>
          <a:lstStyle/>
          <a:p>
            <a:endParaRPr lang="ko-KR" altLang="en-US" sz="1400"/>
          </a:p>
        </p:txBody>
      </p:sp>
      <p:sp>
        <p:nvSpPr>
          <p:cNvPr id="94" name="Rectangle 74"/>
          <p:cNvSpPr>
            <a:spLocks noChangeArrowheads="1"/>
          </p:cNvSpPr>
          <p:nvPr/>
        </p:nvSpPr>
        <p:spPr bwMode="auto">
          <a:xfrm>
            <a:off x="5513253" y="2176792"/>
            <a:ext cx="1060690" cy="118357"/>
          </a:xfrm>
          <a:prstGeom prst="rect">
            <a:avLst/>
          </a:prstGeom>
          <a:noFill/>
          <a:ln w="9525">
            <a:noFill/>
            <a:miter lim="800000"/>
            <a:headEnd/>
            <a:tailEnd/>
          </a:ln>
        </p:spPr>
        <p:txBody>
          <a:bodyPr wrap="none" lIns="0" tIns="0" rIns="0" bIns="0">
            <a:spAutoFit/>
          </a:bodyPr>
          <a:lstStyle/>
          <a:p>
            <a:r>
              <a:rPr lang="ko-KR" altLang="ko-KR" sz="700">
                <a:solidFill>
                  <a:srgbClr val="000000"/>
                </a:solidFill>
              </a:rPr>
              <a:t>If there is a free frame, </a:t>
            </a:r>
            <a:endParaRPr lang="ko-KR" altLang="ko-KR" sz="1400"/>
          </a:p>
        </p:txBody>
      </p:sp>
      <p:sp>
        <p:nvSpPr>
          <p:cNvPr id="95" name="Rectangle 75"/>
          <p:cNvSpPr>
            <a:spLocks noChangeArrowheads="1"/>
          </p:cNvSpPr>
          <p:nvPr/>
        </p:nvSpPr>
        <p:spPr bwMode="auto">
          <a:xfrm>
            <a:off x="5513253" y="2284706"/>
            <a:ext cx="550743" cy="118357"/>
          </a:xfrm>
          <a:prstGeom prst="rect">
            <a:avLst/>
          </a:prstGeom>
          <a:noFill/>
          <a:ln w="9525">
            <a:noFill/>
            <a:miter lim="800000"/>
            <a:headEnd/>
            <a:tailEnd/>
          </a:ln>
        </p:spPr>
        <p:txBody>
          <a:bodyPr wrap="none" lIns="0" tIns="0" rIns="0" bIns="0">
            <a:spAutoFit/>
          </a:bodyPr>
          <a:lstStyle/>
          <a:p>
            <a:r>
              <a:rPr lang="ko-KR" altLang="ko-KR" sz="700">
                <a:solidFill>
                  <a:srgbClr val="000000"/>
                </a:solidFill>
              </a:rPr>
              <a:t>go to Step6.</a:t>
            </a:r>
            <a:endParaRPr lang="ko-KR" altLang="ko-KR" sz="1400"/>
          </a:p>
        </p:txBody>
      </p:sp>
      <p:sp>
        <p:nvSpPr>
          <p:cNvPr id="96" name="Line 81"/>
          <p:cNvSpPr>
            <a:spLocks noChangeShapeType="1"/>
          </p:cNvSpPr>
          <p:nvPr/>
        </p:nvSpPr>
        <p:spPr bwMode="auto">
          <a:xfrm>
            <a:off x="5071298" y="1901786"/>
            <a:ext cx="737724" cy="1740"/>
          </a:xfrm>
          <a:prstGeom prst="line">
            <a:avLst/>
          </a:prstGeom>
          <a:noFill/>
          <a:ln w="0">
            <a:solidFill>
              <a:srgbClr val="990033"/>
            </a:solidFill>
            <a:round/>
            <a:headEnd/>
            <a:tailEnd/>
          </a:ln>
        </p:spPr>
        <p:txBody>
          <a:bodyPr/>
          <a:lstStyle/>
          <a:p>
            <a:endParaRPr lang="ko-KR" altLang="en-US"/>
          </a:p>
        </p:txBody>
      </p:sp>
      <p:sp>
        <p:nvSpPr>
          <p:cNvPr id="97" name="Line 82"/>
          <p:cNvSpPr>
            <a:spLocks noChangeShapeType="1"/>
          </p:cNvSpPr>
          <p:nvPr/>
        </p:nvSpPr>
        <p:spPr bwMode="auto">
          <a:xfrm flipH="1">
            <a:off x="5752928" y="1901786"/>
            <a:ext cx="56094" cy="27849"/>
          </a:xfrm>
          <a:prstGeom prst="line">
            <a:avLst/>
          </a:prstGeom>
          <a:noFill/>
          <a:ln w="3">
            <a:solidFill>
              <a:srgbClr val="990033"/>
            </a:solidFill>
            <a:round/>
            <a:headEnd/>
            <a:tailEnd/>
          </a:ln>
        </p:spPr>
        <p:txBody>
          <a:bodyPr/>
          <a:lstStyle/>
          <a:p>
            <a:endParaRPr lang="ko-KR" altLang="en-US"/>
          </a:p>
        </p:txBody>
      </p:sp>
      <p:sp>
        <p:nvSpPr>
          <p:cNvPr id="98" name="Line 83"/>
          <p:cNvSpPr>
            <a:spLocks noChangeShapeType="1"/>
          </p:cNvSpPr>
          <p:nvPr/>
        </p:nvSpPr>
        <p:spPr bwMode="auto">
          <a:xfrm flipH="1" flipV="1">
            <a:off x="5752928" y="1865234"/>
            <a:ext cx="56094" cy="36552"/>
          </a:xfrm>
          <a:prstGeom prst="line">
            <a:avLst/>
          </a:prstGeom>
          <a:noFill/>
          <a:ln w="3">
            <a:solidFill>
              <a:srgbClr val="990033"/>
            </a:solidFill>
            <a:round/>
            <a:headEnd/>
            <a:tailEnd/>
          </a:ln>
        </p:spPr>
        <p:txBody>
          <a:bodyPr/>
          <a:lstStyle/>
          <a:p>
            <a:endParaRPr lang="ko-KR" altLang="en-US"/>
          </a:p>
        </p:txBody>
      </p:sp>
      <p:sp>
        <p:nvSpPr>
          <p:cNvPr id="99" name="Rectangle 84"/>
          <p:cNvSpPr>
            <a:spLocks noChangeArrowheads="1"/>
          </p:cNvSpPr>
          <p:nvPr/>
        </p:nvSpPr>
        <p:spPr bwMode="auto">
          <a:xfrm>
            <a:off x="5005006" y="1757321"/>
            <a:ext cx="1317363" cy="118357"/>
          </a:xfrm>
          <a:prstGeom prst="rect">
            <a:avLst/>
          </a:prstGeom>
          <a:noFill/>
          <a:ln w="9525">
            <a:noFill/>
            <a:miter lim="800000"/>
            <a:headEnd/>
            <a:tailEnd/>
          </a:ln>
        </p:spPr>
        <p:txBody>
          <a:bodyPr wrap="none" lIns="0" tIns="0" rIns="0" bIns="0">
            <a:spAutoFit/>
          </a:bodyPr>
          <a:lstStyle/>
          <a:p>
            <a:r>
              <a:rPr lang="ko-KR" altLang="ko-KR" sz="700">
                <a:solidFill>
                  <a:srgbClr val="000000"/>
                </a:solidFill>
              </a:rPr>
              <a:t>1: issue page fault exception</a:t>
            </a:r>
            <a:endParaRPr lang="ko-KR" altLang="ko-KR" sz="1400"/>
          </a:p>
        </p:txBody>
      </p:sp>
      <p:sp>
        <p:nvSpPr>
          <p:cNvPr id="100" name="Freeform 85"/>
          <p:cNvSpPr>
            <a:spLocks/>
          </p:cNvSpPr>
          <p:nvPr/>
        </p:nvSpPr>
        <p:spPr bwMode="auto">
          <a:xfrm>
            <a:off x="5865117" y="3200232"/>
            <a:ext cx="256673" cy="57437"/>
          </a:xfrm>
          <a:custGeom>
            <a:avLst/>
            <a:gdLst>
              <a:gd name="T0" fmla="*/ 0 w 46"/>
              <a:gd name="T1" fmla="*/ 0 h 8"/>
              <a:gd name="T2" fmla="*/ 2147483647 w 46"/>
              <a:gd name="T3" fmla="*/ 0 h 8"/>
              <a:gd name="T4" fmla="*/ 2147483647 w 46"/>
              <a:gd name="T5" fmla="*/ 2147483647 h 8"/>
              <a:gd name="T6" fmla="*/ 0 w 46"/>
              <a:gd name="T7" fmla="*/ 2147483647 h 8"/>
              <a:gd name="T8" fmla="*/ 0 60000 65536"/>
              <a:gd name="T9" fmla="*/ 0 60000 65536"/>
              <a:gd name="T10" fmla="*/ 0 60000 65536"/>
              <a:gd name="T11" fmla="*/ 0 60000 65536"/>
              <a:gd name="T12" fmla="*/ 0 w 46"/>
              <a:gd name="T13" fmla="*/ 0 h 8"/>
              <a:gd name="T14" fmla="*/ 46 w 46"/>
              <a:gd name="T15" fmla="*/ 8 h 8"/>
            </a:gdLst>
            <a:ahLst/>
            <a:cxnLst>
              <a:cxn ang="T8">
                <a:pos x="T0" y="T1"/>
              </a:cxn>
              <a:cxn ang="T9">
                <a:pos x="T2" y="T3"/>
              </a:cxn>
              <a:cxn ang="T10">
                <a:pos x="T4" y="T5"/>
              </a:cxn>
              <a:cxn ang="T11">
                <a:pos x="T6" y="T7"/>
              </a:cxn>
            </a:cxnLst>
            <a:rect l="T12" t="T13" r="T14" b="T15"/>
            <a:pathLst>
              <a:path w="46" h="8">
                <a:moveTo>
                  <a:pt x="0" y="0"/>
                </a:moveTo>
                <a:lnTo>
                  <a:pt x="46" y="0"/>
                </a:lnTo>
                <a:lnTo>
                  <a:pt x="46" y="8"/>
                </a:lnTo>
                <a:lnTo>
                  <a:pt x="0" y="8"/>
                </a:lnTo>
              </a:path>
            </a:pathLst>
          </a:custGeom>
          <a:noFill/>
          <a:ln w="0">
            <a:solidFill>
              <a:srgbClr val="990033"/>
            </a:solidFill>
            <a:round/>
            <a:headEnd/>
            <a:tailEnd/>
          </a:ln>
        </p:spPr>
        <p:txBody>
          <a:bodyPr/>
          <a:lstStyle/>
          <a:p>
            <a:endParaRPr lang="ko-KR" altLang="en-US" sz="1400"/>
          </a:p>
        </p:txBody>
      </p:sp>
      <p:sp>
        <p:nvSpPr>
          <p:cNvPr id="101" name="Line 86"/>
          <p:cNvSpPr>
            <a:spLocks noChangeShapeType="1"/>
          </p:cNvSpPr>
          <p:nvPr/>
        </p:nvSpPr>
        <p:spPr bwMode="auto">
          <a:xfrm>
            <a:off x="5865117" y="3257670"/>
            <a:ext cx="61194" cy="27849"/>
          </a:xfrm>
          <a:prstGeom prst="line">
            <a:avLst/>
          </a:prstGeom>
          <a:noFill/>
          <a:ln w="3">
            <a:solidFill>
              <a:srgbClr val="990033"/>
            </a:solidFill>
            <a:round/>
            <a:headEnd/>
            <a:tailEnd/>
          </a:ln>
        </p:spPr>
        <p:txBody>
          <a:bodyPr/>
          <a:lstStyle/>
          <a:p>
            <a:endParaRPr lang="ko-KR" altLang="en-US"/>
          </a:p>
        </p:txBody>
      </p:sp>
      <p:sp>
        <p:nvSpPr>
          <p:cNvPr id="102" name="Line 87"/>
          <p:cNvSpPr>
            <a:spLocks noChangeShapeType="1"/>
          </p:cNvSpPr>
          <p:nvPr/>
        </p:nvSpPr>
        <p:spPr bwMode="auto">
          <a:xfrm flipV="1">
            <a:off x="5865117" y="3228081"/>
            <a:ext cx="61194" cy="29589"/>
          </a:xfrm>
          <a:prstGeom prst="line">
            <a:avLst/>
          </a:prstGeom>
          <a:noFill/>
          <a:ln w="3">
            <a:solidFill>
              <a:srgbClr val="990033"/>
            </a:solidFill>
            <a:round/>
            <a:headEnd/>
            <a:tailEnd/>
          </a:ln>
        </p:spPr>
        <p:txBody>
          <a:bodyPr/>
          <a:lstStyle/>
          <a:p>
            <a:endParaRPr lang="ko-KR" altLang="en-US"/>
          </a:p>
        </p:txBody>
      </p:sp>
      <p:sp>
        <p:nvSpPr>
          <p:cNvPr id="103" name="Rectangle 88"/>
          <p:cNvSpPr>
            <a:spLocks noChangeArrowheads="1"/>
          </p:cNvSpPr>
          <p:nvPr/>
        </p:nvSpPr>
        <p:spPr bwMode="auto">
          <a:xfrm>
            <a:off x="5032203" y="3055767"/>
            <a:ext cx="2881201" cy="118357"/>
          </a:xfrm>
          <a:prstGeom prst="rect">
            <a:avLst/>
          </a:prstGeom>
          <a:noFill/>
          <a:ln w="9525">
            <a:noFill/>
            <a:miter lim="800000"/>
            <a:headEnd/>
            <a:tailEnd/>
          </a:ln>
        </p:spPr>
        <p:txBody>
          <a:bodyPr wrap="none" lIns="0" tIns="0" rIns="0" bIns="0">
            <a:spAutoFit/>
          </a:bodyPr>
          <a:lstStyle/>
          <a:p>
            <a:r>
              <a:rPr lang="ko-KR" altLang="ko-KR" sz="700">
                <a:solidFill>
                  <a:srgbClr val="000000"/>
                </a:solidFill>
              </a:rPr>
              <a:t>7: find a location where the page is  stored in OneNAND device</a:t>
            </a:r>
            <a:endParaRPr lang="ko-KR" altLang="ko-KR" sz="1400"/>
          </a:p>
        </p:txBody>
      </p:sp>
      <p:sp>
        <p:nvSpPr>
          <p:cNvPr id="104" name="Line 89"/>
          <p:cNvSpPr>
            <a:spLocks noChangeShapeType="1"/>
          </p:cNvSpPr>
          <p:nvPr/>
        </p:nvSpPr>
        <p:spPr bwMode="auto">
          <a:xfrm>
            <a:off x="5865117" y="3386470"/>
            <a:ext cx="1659028" cy="1741"/>
          </a:xfrm>
          <a:prstGeom prst="line">
            <a:avLst/>
          </a:prstGeom>
          <a:noFill/>
          <a:ln w="0">
            <a:solidFill>
              <a:srgbClr val="990033"/>
            </a:solidFill>
            <a:round/>
            <a:headEnd/>
            <a:tailEnd/>
          </a:ln>
        </p:spPr>
        <p:txBody>
          <a:bodyPr/>
          <a:lstStyle/>
          <a:p>
            <a:endParaRPr lang="ko-KR" altLang="en-US"/>
          </a:p>
        </p:txBody>
      </p:sp>
      <p:sp>
        <p:nvSpPr>
          <p:cNvPr id="105" name="Line 90"/>
          <p:cNvSpPr>
            <a:spLocks noChangeShapeType="1"/>
          </p:cNvSpPr>
          <p:nvPr/>
        </p:nvSpPr>
        <p:spPr bwMode="auto">
          <a:xfrm flipH="1">
            <a:off x="7462951" y="3323811"/>
            <a:ext cx="61194" cy="29590"/>
          </a:xfrm>
          <a:prstGeom prst="line">
            <a:avLst/>
          </a:prstGeom>
          <a:noFill/>
          <a:ln w="3">
            <a:solidFill>
              <a:srgbClr val="990033"/>
            </a:solidFill>
            <a:round/>
            <a:headEnd/>
            <a:tailEnd/>
          </a:ln>
        </p:spPr>
        <p:txBody>
          <a:bodyPr/>
          <a:lstStyle/>
          <a:p>
            <a:endParaRPr lang="ko-KR" altLang="en-US"/>
          </a:p>
        </p:txBody>
      </p:sp>
      <p:sp>
        <p:nvSpPr>
          <p:cNvPr id="106" name="Line 91"/>
          <p:cNvSpPr>
            <a:spLocks noChangeShapeType="1"/>
          </p:cNvSpPr>
          <p:nvPr/>
        </p:nvSpPr>
        <p:spPr bwMode="auto">
          <a:xfrm flipH="1" flipV="1">
            <a:off x="7462951" y="3289000"/>
            <a:ext cx="61194" cy="34811"/>
          </a:xfrm>
          <a:prstGeom prst="line">
            <a:avLst/>
          </a:prstGeom>
          <a:noFill/>
          <a:ln w="3">
            <a:solidFill>
              <a:srgbClr val="990033"/>
            </a:solidFill>
            <a:round/>
            <a:headEnd/>
            <a:tailEnd/>
          </a:ln>
        </p:spPr>
        <p:txBody>
          <a:bodyPr/>
          <a:lstStyle/>
          <a:p>
            <a:endParaRPr lang="ko-KR" altLang="en-US"/>
          </a:p>
        </p:txBody>
      </p:sp>
      <p:sp>
        <p:nvSpPr>
          <p:cNvPr id="107" name="Rectangle 92"/>
          <p:cNvSpPr>
            <a:spLocks noChangeArrowheads="1"/>
          </p:cNvSpPr>
          <p:nvPr/>
        </p:nvSpPr>
        <p:spPr bwMode="auto">
          <a:xfrm>
            <a:off x="6312170" y="3243746"/>
            <a:ext cx="1155880" cy="118357"/>
          </a:xfrm>
          <a:prstGeom prst="rect">
            <a:avLst/>
          </a:prstGeom>
          <a:noFill/>
          <a:ln w="9525">
            <a:noFill/>
            <a:miter lim="800000"/>
            <a:headEnd/>
            <a:tailEnd/>
          </a:ln>
        </p:spPr>
        <p:txBody>
          <a:bodyPr wrap="none" lIns="0" tIns="0" rIns="0" bIns="0">
            <a:spAutoFit/>
          </a:bodyPr>
          <a:lstStyle/>
          <a:p>
            <a:r>
              <a:rPr lang="ko-KR" altLang="ko-KR" sz="700">
                <a:solidFill>
                  <a:srgbClr val="000000"/>
                </a:solidFill>
              </a:rPr>
              <a:t>8: request read operation</a:t>
            </a:r>
            <a:endParaRPr lang="ko-KR" altLang="ko-KR" sz="1400"/>
          </a:p>
        </p:txBody>
      </p:sp>
      <p:sp>
        <p:nvSpPr>
          <p:cNvPr id="108" name="Line 93"/>
          <p:cNvSpPr>
            <a:spLocks noChangeShapeType="1"/>
          </p:cNvSpPr>
          <p:nvPr/>
        </p:nvSpPr>
        <p:spPr bwMode="auto">
          <a:xfrm>
            <a:off x="7580239" y="3562266"/>
            <a:ext cx="559243" cy="1740"/>
          </a:xfrm>
          <a:prstGeom prst="line">
            <a:avLst/>
          </a:prstGeom>
          <a:noFill/>
          <a:ln w="0">
            <a:solidFill>
              <a:srgbClr val="990033"/>
            </a:solidFill>
            <a:round/>
            <a:headEnd/>
            <a:tailEnd/>
          </a:ln>
        </p:spPr>
        <p:txBody>
          <a:bodyPr/>
          <a:lstStyle/>
          <a:p>
            <a:endParaRPr lang="ko-KR" altLang="en-US"/>
          </a:p>
        </p:txBody>
      </p:sp>
      <p:sp>
        <p:nvSpPr>
          <p:cNvPr id="109" name="Line 94"/>
          <p:cNvSpPr>
            <a:spLocks noChangeShapeType="1"/>
          </p:cNvSpPr>
          <p:nvPr/>
        </p:nvSpPr>
        <p:spPr bwMode="auto">
          <a:xfrm flipH="1">
            <a:off x="8076587" y="3562266"/>
            <a:ext cx="62894" cy="36551"/>
          </a:xfrm>
          <a:prstGeom prst="line">
            <a:avLst/>
          </a:prstGeom>
          <a:noFill/>
          <a:ln w="3">
            <a:solidFill>
              <a:srgbClr val="990033"/>
            </a:solidFill>
            <a:round/>
            <a:headEnd/>
            <a:tailEnd/>
          </a:ln>
        </p:spPr>
        <p:txBody>
          <a:bodyPr/>
          <a:lstStyle/>
          <a:p>
            <a:endParaRPr lang="ko-KR" altLang="en-US"/>
          </a:p>
        </p:txBody>
      </p:sp>
      <p:sp>
        <p:nvSpPr>
          <p:cNvPr id="110" name="Line 95"/>
          <p:cNvSpPr>
            <a:spLocks noChangeShapeType="1"/>
          </p:cNvSpPr>
          <p:nvPr/>
        </p:nvSpPr>
        <p:spPr bwMode="auto">
          <a:xfrm flipH="1" flipV="1">
            <a:off x="8076587" y="3534417"/>
            <a:ext cx="62894" cy="27849"/>
          </a:xfrm>
          <a:prstGeom prst="line">
            <a:avLst/>
          </a:prstGeom>
          <a:noFill/>
          <a:ln w="3">
            <a:solidFill>
              <a:srgbClr val="990033"/>
            </a:solidFill>
            <a:round/>
            <a:headEnd/>
            <a:tailEnd/>
          </a:ln>
        </p:spPr>
        <p:txBody>
          <a:bodyPr/>
          <a:lstStyle/>
          <a:p>
            <a:endParaRPr lang="ko-KR" altLang="en-US"/>
          </a:p>
        </p:txBody>
      </p:sp>
      <p:sp>
        <p:nvSpPr>
          <p:cNvPr id="111" name="Rectangle 96"/>
          <p:cNvSpPr>
            <a:spLocks noChangeArrowheads="1"/>
          </p:cNvSpPr>
          <p:nvPr/>
        </p:nvSpPr>
        <p:spPr bwMode="auto">
          <a:xfrm>
            <a:off x="7473150" y="3426503"/>
            <a:ext cx="1155880" cy="118357"/>
          </a:xfrm>
          <a:prstGeom prst="rect">
            <a:avLst/>
          </a:prstGeom>
          <a:noFill/>
          <a:ln w="9525">
            <a:noFill/>
            <a:miter lim="800000"/>
            <a:headEnd/>
            <a:tailEnd/>
          </a:ln>
        </p:spPr>
        <p:txBody>
          <a:bodyPr wrap="none" lIns="0" tIns="0" rIns="0" bIns="0">
            <a:spAutoFit/>
          </a:bodyPr>
          <a:lstStyle/>
          <a:p>
            <a:r>
              <a:rPr lang="ko-KR" altLang="ko-KR" sz="700">
                <a:solidFill>
                  <a:srgbClr val="000000"/>
                </a:solidFill>
              </a:rPr>
              <a:t>9: request read operation</a:t>
            </a:r>
            <a:endParaRPr lang="ko-KR" altLang="ko-KR" sz="1400"/>
          </a:p>
        </p:txBody>
      </p:sp>
      <p:sp>
        <p:nvSpPr>
          <p:cNvPr id="112" name="Freeform 97"/>
          <p:cNvSpPr>
            <a:spLocks/>
          </p:cNvSpPr>
          <p:nvPr/>
        </p:nvSpPr>
        <p:spPr bwMode="auto">
          <a:xfrm>
            <a:off x="8188775" y="4523046"/>
            <a:ext cx="256674" cy="57437"/>
          </a:xfrm>
          <a:custGeom>
            <a:avLst/>
            <a:gdLst>
              <a:gd name="T0" fmla="*/ 0 w 46"/>
              <a:gd name="T1" fmla="*/ 0 h 8"/>
              <a:gd name="T2" fmla="*/ 2147483647 w 46"/>
              <a:gd name="T3" fmla="*/ 0 h 8"/>
              <a:gd name="T4" fmla="*/ 2147483647 w 46"/>
              <a:gd name="T5" fmla="*/ 2147483647 h 8"/>
              <a:gd name="T6" fmla="*/ 2147483647 w 46"/>
              <a:gd name="T7" fmla="*/ 2147483647 h 8"/>
              <a:gd name="T8" fmla="*/ 0 60000 65536"/>
              <a:gd name="T9" fmla="*/ 0 60000 65536"/>
              <a:gd name="T10" fmla="*/ 0 60000 65536"/>
              <a:gd name="T11" fmla="*/ 0 60000 65536"/>
              <a:gd name="T12" fmla="*/ 0 w 46"/>
              <a:gd name="T13" fmla="*/ 0 h 8"/>
              <a:gd name="T14" fmla="*/ 46 w 46"/>
              <a:gd name="T15" fmla="*/ 8 h 8"/>
            </a:gdLst>
            <a:ahLst/>
            <a:cxnLst>
              <a:cxn ang="T8">
                <a:pos x="T0" y="T1"/>
              </a:cxn>
              <a:cxn ang="T9">
                <a:pos x="T2" y="T3"/>
              </a:cxn>
              <a:cxn ang="T10">
                <a:pos x="T4" y="T5"/>
              </a:cxn>
              <a:cxn ang="T11">
                <a:pos x="T6" y="T7"/>
              </a:cxn>
            </a:cxnLst>
            <a:rect l="T12" t="T13" r="T14" b="T15"/>
            <a:pathLst>
              <a:path w="46" h="8">
                <a:moveTo>
                  <a:pt x="0" y="0"/>
                </a:moveTo>
                <a:lnTo>
                  <a:pt x="46" y="0"/>
                </a:lnTo>
                <a:lnTo>
                  <a:pt x="46" y="8"/>
                </a:lnTo>
                <a:lnTo>
                  <a:pt x="1" y="8"/>
                </a:lnTo>
              </a:path>
            </a:pathLst>
          </a:custGeom>
          <a:noFill/>
          <a:ln w="0">
            <a:solidFill>
              <a:srgbClr val="990033"/>
            </a:solidFill>
            <a:round/>
            <a:headEnd/>
            <a:tailEnd/>
          </a:ln>
        </p:spPr>
        <p:txBody>
          <a:bodyPr/>
          <a:lstStyle/>
          <a:p>
            <a:endParaRPr lang="ko-KR" altLang="en-US" sz="1400"/>
          </a:p>
        </p:txBody>
      </p:sp>
      <p:sp>
        <p:nvSpPr>
          <p:cNvPr id="113" name="Line 98"/>
          <p:cNvSpPr>
            <a:spLocks noChangeShapeType="1"/>
          </p:cNvSpPr>
          <p:nvPr/>
        </p:nvSpPr>
        <p:spPr bwMode="auto">
          <a:xfrm>
            <a:off x="8193875" y="4580484"/>
            <a:ext cx="62893" cy="29590"/>
          </a:xfrm>
          <a:prstGeom prst="line">
            <a:avLst/>
          </a:prstGeom>
          <a:noFill/>
          <a:ln w="3">
            <a:solidFill>
              <a:srgbClr val="990033"/>
            </a:solidFill>
            <a:round/>
            <a:headEnd/>
            <a:tailEnd/>
          </a:ln>
        </p:spPr>
        <p:txBody>
          <a:bodyPr/>
          <a:lstStyle/>
          <a:p>
            <a:endParaRPr lang="ko-KR" altLang="en-US"/>
          </a:p>
        </p:txBody>
      </p:sp>
      <p:sp>
        <p:nvSpPr>
          <p:cNvPr id="114" name="Line 99"/>
          <p:cNvSpPr>
            <a:spLocks noChangeShapeType="1"/>
          </p:cNvSpPr>
          <p:nvPr/>
        </p:nvSpPr>
        <p:spPr bwMode="auto">
          <a:xfrm flipV="1">
            <a:off x="8193875" y="4550895"/>
            <a:ext cx="62893" cy="29589"/>
          </a:xfrm>
          <a:prstGeom prst="line">
            <a:avLst/>
          </a:prstGeom>
          <a:noFill/>
          <a:ln w="3">
            <a:solidFill>
              <a:srgbClr val="990033"/>
            </a:solidFill>
            <a:round/>
            <a:headEnd/>
            <a:tailEnd/>
          </a:ln>
        </p:spPr>
        <p:txBody>
          <a:bodyPr/>
          <a:lstStyle/>
          <a:p>
            <a:endParaRPr lang="ko-KR" altLang="en-US"/>
          </a:p>
        </p:txBody>
      </p:sp>
      <p:sp>
        <p:nvSpPr>
          <p:cNvPr id="115" name="Rectangle 100"/>
          <p:cNvSpPr>
            <a:spLocks noChangeArrowheads="1"/>
          </p:cNvSpPr>
          <p:nvPr/>
        </p:nvSpPr>
        <p:spPr bwMode="auto">
          <a:xfrm>
            <a:off x="7685628" y="4378581"/>
            <a:ext cx="1414253" cy="118357"/>
          </a:xfrm>
          <a:prstGeom prst="rect">
            <a:avLst/>
          </a:prstGeom>
          <a:noFill/>
          <a:ln w="9525">
            <a:noFill/>
            <a:miter lim="800000"/>
            <a:headEnd/>
            <a:tailEnd/>
          </a:ln>
        </p:spPr>
        <p:txBody>
          <a:bodyPr wrap="none" lIns="0" tIns="0" rIns="0" bIns="0">
            <a:spAutoFit/>
          </a:bodyPr>
          <a:lstStyle/>
          <a:p>
            <a:r>
              <a:rPr lang="ko-KR" altLang="ko-KR" sz="700">
                <a:solidFill>
                  <a:srgbClr val="000000"/>
                </a:solidFill>
              </a:rPr>
              <a:t>13: check if the device is ready</a:t>
            </a:r>
            <a:endParaRPr lang="ko-KR" altLang="ko-KR" sz="1400"/>
          </a:p>
        </p:txBody>
      </p:sp>
      <p:sp>
        <p:nvSpPr>
          <p:cNvPr id="116" name="Freeform 101"/>
          <p:cNvSpPr>
            <a:spLocks/>
          </p:cNvSpPr>
          <p:nvPr/>
        </p:nvSpPr>
        <p:spPr bwMode="auto">
          <a:xfrm>
            <a:off x="8215973" y="5036506"/>
            <a:ext cx="256674" cy="59179"/>
          </a:xfrm>
          <a:custGeom>
            <a:avLst/>
            <a:gdLst>
              <a:gd name="T0" fmla="*/ 0 w 46"/>
              <a:gd name="T1" fmla="*/ 0 h 8"/>
              <a:gd name="T2" fmla="*/ 2147483647 w 46"/>
              <a:gd name="T3" fmla="*/ 0 h 8"/>
              <a:gd name="T4" fmla="*/ 2147483647 w 46"/>
              <a:gd name="T5" fmla="*/ 2147483647 h 8"/>
              <a:gd name="T6" fmla="*/ 2147483647 w 46"/>
              <a:gd name="T7" fmla="*/ 2147483647 h 8"/>
              <a:gd name="T8" fmla="*/ 0 60000 65536"/>
              <a:gd name="T9" fmla="*/ 0 60000 65536"/>
              <a:gd name="T10" fmla="*/ 0 60000 65536"/>
              <a:gd name="T11" fmla="*/ 0 60000 65536"/>
              <a:gd name="T12" fmla="*/ 0 w 46"/>
              <a:gd name="T13" fmla="*/ 0 h 8"/>
              <a:gd name="T14" fmla="*/ 46 w 46"/>
              <a:gd name="T15" fmla="*/ 8 h 8"/>
            </a:gdLst>
            <a:ahLst/>
            <a:cxnLst>
              <a:cxn ang="T8">
                <a:pos x="T0" y="T1"/>
              </a:cxn>
              <a:cxn ang="T9">
                <a:pos x="T2" y="T3"/>
              </a:cxn>
              <a:cxn ang="T10">
                <a:pos x="T4" y="T5"/>
              </a:cxn>
              <a:cxn ang="T11">
                <a:pos x="T6" y="T7"/>
              </a:cxn>
            </a:cxnLst>
            <a:rect l="T12" t="T13" r="T14" b="T15"/>
            <a:pathLst>
              <a:path w="46" h="8">
                <a:moveTo>
                  <a:pt x="0" y="0"/>
                </a:moveTo>
                <a:lnTo>
                  <a:pt x="46" y="0"/>
                </a:lnTo>
                <a:lnTo>
                  <a:pt x="46" y="8"/>
                </a:lnTo>
                <a:lnTo>
                  <a:pt x="1" y="8"/>
                </a:lnTo>
              </a:path>
            </a:pathLst>
          </a:custGeom>
          <a:noFill/>
          <a:ln w="0">
            <a:solidFill>
              <a:srgbClr val="990033"/>
            </a:solidFill>
            <a:round/>
            <a:headEnd/>
            <a:tailEnd/>
          </a:ln>
        </p:spPr>
        <p:txBody>
          <a:bodyPr/>
          <a:lstStyle/>
          <a:p>
            <a:endParaRPr lang="ko-KR" altLang="en-US" sz="1400"/>
          </a:p>
        </p:txBody>
      </p:sp>
      <p:sp>
        <p:nvSpPr>
          <p:cNvPr id="117" name="Line 102"/>
          <p:cNvSpPr>
            <a:spLocks noChangeShapeType="1"/>
          </p:cNvSpPr>
          <p:nvPr/>
        </p:nvSpPr>
        <p:spPr bwMode="auto">
          <a:xfrm>
            <a:off x="8221073" y="5095685"/>
            <a:ext cx="62893" cy="27849"/>
          </a:xfrm>
          <a:prstGeom prst="line">
            <a:avLst/>
          </a:prstGeom>
          <a:noFill/>
          <a:ln w="3">
            <a:solidFill>
              <a:srgbClr val="990033"/>
            </a:solidFill>
            <a:round/>
            <a:headEnd/>
            <a:tailEnd/>
          </a:ln>
        </p:spPr>
        <p:txBody>
          <a:bodyPr/>
          <a:lstStyle/>
          <a:p>
            <a:endParaRPr lang="ko-KR" altLang="en-US"/>
          </a:p>
        </p:txBody>
      </p:sp>
      <p:sp>
        <p:nvSpPr>
          <p:cNvPr id="118" name="Line 103"/>
          <p:cNvSpPr>
            <a:spLocks noChangeShapeType="1"/>
          </p:cNvSpPr>
          <p:nvPr/>
        </p:nvSpPr>
        <p:spPr bwMode="auto">
          <a:xfrm flipV="1">
            <a:off x="8221073" y="5066096"/>
            <a:ext cx="62893" cy="29589"/>
          </a:xfrm>
          <a:prstGeom prst="line">
            <a:avLst/>
          </a:prstGeom>
          <a:noFill/>
          <a:ln w="3">
            <a:solidFill>
              <a:srgbClr val="990033"/>
            </a:solidFill>
            <a:round/>
            <a:headEnd/>
            <a:tailEnd/>
          </a:ln>
        </p:spPr>
        <p:txBody>
          <a:bodyPr/>
          <a:lstStyle/>
          <a:p>
            <a:endParaRPr lang="ko-KR" altLang="en-US"/>
          </a:p>
        </p:txBody>
      </p:sp>
      <p:sp>
        <p:nvSpPr>
          <p:cNvPr id="119" name="Rectangle 104"/>
          <p:cNvSpPr>
            <a:spLocks noChangeArrowheads="1"/>
          </p:cNvSpPr>
          <p:nvPr/>
        </p:nvSpPr>
        <p:spPr bwMode="auto">
          <a:xfrm>
            <a:off x="7685628" y="4893782"/>
            <a:ext cx="1409155" cy="118357"/>
          </a:xfrm>
          <a:prstGeom prst="rect">
            <a:avLst/>
          </a:prstGeom>
          <a:noFill/>
          <a:ln w="9525">
            <a:noFill/>
            <a:miter lim="800000"/>
            <a:headEnd/>
            <a:tailEnd/>
          </a:ln>
        </p:spPr>
        <p:txBody>
          <a:bodyPr wrap="none" lIns="0" tIns="0" rIns="0" bIns="0">
            <a:spAutoFit/>
          </a:bodyPr>
          <a:lstStyle/>
          <a:p>
            <a:r>
              <a:rPr lang="ko-KR" altLang="ko-KR" sz="700">
                <a:solidFill>
                  <a:srgbClr val="000000"/>
                </a:solidFill>
              </a:rPr>
              <a:t>15: check the NeedToSave flag</a:t>
            </a:r>
            <a:endParaRPr lang="ko-KR" altLang="ko-KR" sz="1400"/>
          </a:p>
        </p:txBody>
      </p:sp>
      <p:sp>
        <p:nvSpPr>
          <p:cNvPr id="120" name="Line 105"/>
          <p:cNvSpPr>
            <a:spLocks noChangeShapeType="1"/>
          </p:cNvSpPr>
          <p:nvPr/>
        </p:nvSpPr>
        <p:spPr bwMode="auto">
          <a:xfrm>
            <a:off x="8202374" y="5302810"/>
            <a:ext cx="576241" cy="1740"/>
          </a:xfrm>
          <a:prstGeom prst="line">
            <a:avLst/>
          </a:prstGeom>
          <a:noFill/>
          <a:ln w="0">
            <a:solidFill>
              <a:srgbClr val="990033"/>
            </a:solidFill>
            <a:round/>
            <a:headEnd/>
            <a:tailEnd/>
          </a:ln>
        </p:spPr>
        <p:txBody>
          <a:bodyPr/>
          <a:lstStyle/>
          <a:p>
            <a:endParaRPr lang="ko-KR" altLang="en-US"/>
          </a:p>
        </p:txBody>
      </p:sp>
      <p:sp>
        <p:nvSpPr>
          <p:cNvPr id="121" name="Line 106"/>
          <p:cNvSpPr>
            <a:spLocks noChangeShapeType="1"/>
          </p:cNvSpPr>
          <p:nvPr/>
        </p:nvSpPr>
        <p:spPr bwMode="auto">
          <a:xfrm flipH="1">
            <a:off x="8715721" y="5302810"/>
            <a:ext cx="62894" cy="29589"/>
          </a:xfrm>
          <a:prstGeom prst="line">
            <a:avLst/>
          </a:prstGeom>
          <a:noFill/>
          <a:ln w="3">
            <a:solidFill>
              <a:srgbClr val="990033"/>
            </a:solidFill>
            <a:round/>
            <a:headEnd/>
            <a:tailEnd/>
          </a:ln>
        </p:spPr>
        <p:txBody>
          <a:bodyPr/>
          <a:lstStyle/>
          <a:p>
            <a:endParaRPr lang="ko-KR" altLang="en-US"/>
          </a:p>
        </p:txBody>
      </p:sp>
      <p:sp>
        <p:nvSpPr>
          <p:cNvPr id="122" name="Line 107"/>
          <p:cNvSpPr>
            <a:spLocks noChangeShapeType="1"/>
          </p:cNvSpPr>
          <p:nvPr/>
        </p:nvSpPr>
        <p:spPr bwMode="auto">
          <a:xfrm flipH="1" flipV="1">
            <a:off x="8715721" y="5267999"/>
            <a:ext cx="62894" cy="34811"/>
          </a:xfrm>
          <a:prstGeom prst="line">
            <a:avLst/>
          </a:prstGeom>
          <a:noFill/>
          <a:ln w="3">
            <a:solidFill>
              <a:srgbClr val="990033"/>
            </a:solidFill>
            <a:round/>
            <a:headEnd/>
            <a:tailEnd/>
          </a:ln>
        </p:spPr>
        <p:txBody>
          <a:bodyPr/>
          <a:lstStyle/>
          <a:p>
            <a:endParaRPr lang="ko-KR" altLang="en-US"/>
          </a:p>
        </p:txBody>
      </p:sp>
      <p:sp>
        <p:nvSpPr>
          <p:cNvPr id="123" name="Rectangle 108"/>
          <p:cNvSpPr>
            <a:spLocks noChangeArrowheads="1"/>
          </p:cNvSpPr>
          <p:nvPr/>
        </p:nvSpPr>
        <p:spPr bwMode="auto">
          <a:xfrm>
            <a:off x="7685628" y="5160086"/>
            <a:ext cx="1461849" cy="118357"/>
          </a:xfrm>
          <a:prstGeom prst="rect">
            <a:avLst/>
          </a:prstGeom>
          <a:noFill/>
          <a:ln w="9525">
            <a:noFill/>
            <a:miter lim="800000"/>
            <a:headEnd/>
            <a:tailEnd/>
          </a:ln>
        </p:spPr>
        <p:txBody>
          <a:bodyPr wrap="none" lIns="0" tIns="0" rIns="0" bIns="0">
            <a:spAutoFit/>
          </a:bodyPr>
          <a:lstStyle/>
          <a:p>
            <a:r>
              <a:rPr lang="ko-KR" altLang="ko-KR" sz="700">
                <a:solidFill>
                  <a:srgbClr val="000000"/>
                </a:solidFill>
              </a:rPr>
              <a:t>16: request the operation status</a:t>
            </a:r>
            <a:endParaRPr lang="ko-KR" altLang="ko-KR" sz="1400"/>
          </a:p>
        </p:txBody>
      </p:sp>
      <p:sp>
        <p:nvSpPr>
          <p:cNvPr id="124" name="Line 109"/>
          <p:cNvSpPr>
            <a:spLocks noChangeShapeType="1"/>
          </p:cNvSpPr>
          <p:nvPr/>
        </p:nvSpPr>
        <p:spPr bwMode="auto">
          <a:xfrm flipH="1">
            <a:off x="8202374" y="5518638"/>
            <a:ext cx="576241" cy="1740"/>
          </a:xfrm>
          <a:prstGeom prst="line">
            <a:avLst/>
          </a:prstGeom>
          <a:noFill/>
          <a:ln w="0">
            <a:solidFill>
              <a:srgbClr val="990033"/>
            </a:solidFill>
            <a:prstDash val="sysDash"/>
            <a:round/>
            <a:headEnd/>
            <a:tailEnd/>
          </a:ln>
        </p:spPr>
        <p:txBody>
          <a:bodyPr/>
          <a:lstStyle/>
          <a:p>
            <a:endParaRPr lang="ko-KR" altLang="en-US"/>
          </a:p>
        </p:txBody>
      </p:sp>
      <p:sp>
        <p:nvSpPr>
          <p:cNvPr id="125" name="Line 110"/>
          <p:cNvSpPr>
            <a:spLocks noChangeShapeType="1"/>
          </p:cNvSpPr>
          <p:nvPr/>
        </p:nvSpPr>
        <p:spPr bwMode="auto">
          <a:xfrm>
            <a:off x="8202374" y="5518638"/>
            <a:ext cx="61194" cy="29589"/>
          </a:xfrm>
          <a:prstGeom prst="line">
            <a:avLst/>
          </a:prstGeom>
          <a:noFill/>
          <a:ln w="3">
            <a:solidFill>
              <a:srgbClr val="990033"/>
            </a:solidFill>
            <a:round/>
            <a:headEnd/>
            <a:tailEnd/>
          </a:ln>
        </p:spPr>
        <p:txBody>
          <a:bodyPr/>
          <a:lstStyle/>
          <a:p>
            <a:endParaRPr lang="ko-KR" altLang="en-US"/>
          </a:p>
        </p:txBody>
      </p:sp>
      <p:sp>
        <p:nvSpPr>
          <p:cNvPr id="126" name="Line 111"/>
          <p:cNvSpPr>
            <a:spLocks noChangeShapeType="1"/>
          </p:cNvSpPr>
          <p:nvPr/>
        </p:nvSpPr>
        <p:spPr bwMode="auto">
          <a:xfrm flipV="1">
            <a:off x="8202374" y="5483827"/>
            <a:ext cx="61194" cy="34811"/>
          </a:xfrm>
          <a:prstGeom prst="line">
            <a:avLst/>
          </a:prstGeom>
          <a:noFill/>
          <a:ln w="3">
            <a:solidFill>
              <a:srgbClr val="990033"/>
            </a:solidFill>
            <a:round/>
            <a:headEnd/>
            <a:tailEnd/>
          </a:ln>
        </p:spPr>
        <p:txBody>
          <a:bodyPr/>
          <a:lstStyle/>
          <a:p>
            <a:endParaRPr lang="ko-KR" altLang="en-US"/>
          </a:p>
        </p:txBody>
      </p:sp>
      <p:sp>
        <p:nvSpPr>
          <p:cNvPr id="127" name="Rectangle 112"/>
          <p:cNvSpPr>
            <a:spLocks noChangeArrowheads="1"/>
          </p:cNvSpPr>
          <p:nvPr/>
        </p:nvSpPr>
        <p:spPr bwMode="auto">
          <a:xfrm>
            <a:off x="7685628" y="5375913"/>
            <a:ext cx="1392156" cy="118357"/>
          </a:xfrm>
          <a:prstGeom prst="rect">
            <a:avLst/>
          </a:prstGeom>
          <a:noFill/>
          <a:ln w="9525">
            <a:noFill/>
            <a:miter lim="800000"/>
            <a:headEnd/>
            <a:tailEnd/>
          </a:ln>
        </p:spPr>
        <p:txBody>
          <a:bodyPr wrap="none" lIns="0" tIns="0" rIns="0" bIns="0">
            <a:spAutoFit/>
          </a:bodyPr>
          <a:lstStyle/>
          <a:p>
            <a:r>
              <a:rPr lang="ko-KR" altLang="ko-KR" sz="700">
                <a:solidFill>
                  <a:srgbClr val="000000"/>
                </a:solidFill>
              </a:rPr>
              <a:t>17: return the operation status</a:t>
            </a:r>
            <a:endParaRPr lang="ko-KR" altLang="ko-KR" sz="1400"/>
          </a:p>
        </p:txBody>
      </p:sp>
      <p:sp>
        <p:nvSpPr>
          <p:cNvPr id="128" name="Freeform 113"/>
          <p:cNvSpPr>
            <a:spLocks/>
          </p:cNvSpPr>
          <p:nvPr/>
        </p:nvSpPr>
        <p:spPr bwMode="auto">
          <a:xfrm>
            <a:off x="8202374" y="5727503"/>
            <a:ext cx="256674" cy="64400"/>
          </a:xfrm>
          <a:custGeom>
            <a:avLst/>
            <a:gdLst>
              <a:gd name="T0" fmla="*/ 0 w 46"/>
              <a:gd name="T1" fmla="*/ 0 h 9"/>
              <a:gd name="T2" fmla="*/ 2147483647 w 46"/>
              <a:gd name="T3" fmla="*/ 0 h 9"/>
              <a:gd name="T4" fmla="*/ 2147483647 w 46"/>
              <a:gd name="T5" fmla="*/ 2147483647 h 9"/>
              <a:gd name="T6" fmla="*/ 2147483647 w 46"/>
              <a:gd name="T7" fmla="*/ 2147483647 h 9"/>
              <a:gd name="T8" fmla="*/ 0 60000 65536"/>
              <a:gd name="T9" fmla="*/ 0 60000 65536"/>
              <a:gd name="T10" fmla="*/ 0 60000 65536"/>
              <a:gd name="T11" fmla="*/ 0 60000 65536"/>
              <a:gd name="T12" fmla="*/ 0 w 46"/>
              <a:gd name="T13" fmla="*/ 0 h 9"/>
              <a:gd name="T14" fmla="*/ 46 w 46"/>
              <a:gd name="T15" fmla="*/ 9 h 9"/>
            </a:gdLst>
            <a:ahLst/>
            <a:cxnLst>
              <a:cxn ang="T8">
                <a:pos x="T0" y="T1"/>
              </a:cxn>
              <a:cxn ang="T9">
                <a:pos x="T2" y="T3"/>
              </a:cxn>
              <a:cxn ang="T10">
                <a:pos x="T4" y="T5"/>
              </a:cxn>
              <a:cxn ang="T11">
                <a:pos x="T6" y="T7"/>
              </a:cxn>
            </a:cxnLst>
            <a:rect l="T12" t="T13" r="T14" b="T15"/>
            <a:pathLst>
              <a:path w="46" h="9">
                <a:moveTo>
                  <a:pt x="0" y="0"/>
                </a:moveTo>
                <a:lnTo>
                  <a:pt x="46" y="0"/>
                </a:lnTo>
                <a:lnTo>
                  <a:pt x="46" y="9"/>
                </a:lnTo>
                <a:lnTo>
                  <a:pt x="1" y="9"/>
                </a:lnTo>
              </a:path>
            </a:pathLst>
          </a:custGeom>
          <a:noFill/>
          <a:ln w="0">
            <a:solidFill>
              <a:srgbClr val="990033"/>
            </a:solidFill>
            <a:round/>
            <a:headEnd/>
            <a:tailEnd/>
          </a:ln>
        </p:spPr>
        <p:txBody>
          <a:bodyPr/>
          <a:lstStyle/>
          <a:p>
            <a:endParaRPr lang="ko-KR" altLang="en-US" sz="1400"/>
          </a:p>
        </p:txBody>
      </p:sp>
      <p:sp>
        <p:nvSpPr>
          <p:cNvPr id="129" name="Rectangle 116"/>
          <p:cNvSpPr>
            <a:spLocks noChangeArrowheads="1"/>
          </p:cNvSpPr>
          <p:nvPr/>
        </p:nvSpPr>
        <p:spPr bwMode="auto">
          <a:xfrm>
            <a:off x="7685628" y="5591741"/>
            <a:ext cx="883908" cy="118357"/>
          </a:xfrm>
          <a:prstGeom prst="rect">
            <a:avLst/>
          </a:prstGeom>
          <a:noFill/>
          <a:ln w="9525">
            <a:noFill/>
            <a:miter lim="800000"/>
            <a:headEnd/>
            <a:tailEnd/>
          </a:ln>
        </p:spPr>
        <p:txBody>
          <a:bodyPr wrap="none" lIns="0" tIns="0" rIns="0" bIns="0">
            <a:spAutoFit/>
          </a:bodyPr>
          <a:lstStyle/>
          <a:p>
            <a:r>
              <a:rPr lang="ko-KR" altLang="ko-KR" sz="700" dirty="0">
                <a:solidFill>
                  <a:srgbClr val="000000"/>
                </a:solidFill>
              </a:rPr>
              <a:t>18: store the status</a:t>
            </a:r>
            <a:endParaRPr lang="ko-KR" altLang="ko-KR" sz="1400" dirty="0"/>
          </a:p>
        </p:txBody>
      </p:sp>
      <p:sp>
        <p:nvSpPr>
          <p:cNvPr id="130" name="Line 141"/>
          <p:cNvSpPr>
            <a:spLocks noChangeShapeType="1"/>
          </p:cNvSpPr>
          <p:nvPr/>
        </p:nvSpPr>
        <p:spPr bwMode="auto">
          <a:xfrm>
            <a:off x="8188775" y="4054839"/>
            <a:ext cx="576241" cy="1741"/>
          </a:xfrm>
          <a:prstGeom prst="line">
            <a:avLst/>
          </a:prstGeom>
          <a:noFill/>
          <a:ln w="0">
            <a:solidFill>
              <a:srgbClr val="990033"/>
            </a:solidFill>
            <a:round/>
            <a:headEnd/>
            <a:tailEnd/>
          </a:ln>
        </p:spPr>
        <p:txBody>
          <a:bodyPr/>
          <a:lstStyle/>
          <a:p>
            <a:endParaRPr lang="ko-KR" altLang="en-US"/>
          </a:p>
        </p:txBody>
      </p:sp>
      <p:sp>
        <p:nvSpPr>
          <p:cNvPr id="131" name="Line 142"/>
          <p:cNvSpPr>
            <a:spLocks noChangeShapeType="1"/>
          </p:cNvSpPr>
          <p:nvPr/>
        </p:nvSpPr>
        <p:spPr bwMode="auto">
          <a:xfrm flipH="1">
            <a:off x="8702122" y="4054839"/>
            <a:ext cx="62894" cy="29590"/>
          </a:xfrm>
          <a:prstGeom prst="line">
            <a:avLst/>
          </a:prstGeom>
          <a:noFill/>
          <a:ln w="3">
            <a:solidFill>
              <a:srgbClr val="990033"/>
            </a:solidFill>
            <a:round/>
            <a:headEnd/>
            <a:tailEnd/>
          </a:ln>
        </p:spPr>
        <p:txBody>
          <a:bodyPr/>
          <a:lstStyle/>
          <a:p>
            <a:endParaRPr lang="ko-KR" altLang="en-US"/>
          </a:p>
        </p:txBody>
      </p:sp>
      <p:sp>
        <p:nvSpPr>
          <p:cNvPr id="132" name="Line 143"/>
          <p:cNvSpPr>
            <a:spLocks noChangeShapeType="1"/>
          </p:cNvSpPr>
          <p:nvPr/>
        </p:nvSpPr>
        <p:spPr bwMode="auto">
          <a:xfrm flipH="1" flipV="1">
            <a:off x="8702122" y="4020028"/>
            <a:ext cx="62894" cy="34811"/>
          </a:xfrm>
          <a:prstGeom prst="line">
            <a:avLst/>
          </a:prstGeom>
          <a:noFill/>
          <a:ln w="3">
            <a:solidFill>
              <a:srgbClr val="990033"/>
            </a:solidFill>
            <a:round/>
            <a:headEnd/>
            <a:tailEnd/>
          </a:ln>
        </p:spPr>
        <p:txBody>
          <a:bodyPr/>
          <a:lstStyle/>
          <a:p>
            <a:endParaRPr lang="ko-KR" altLang="en-US"/>
          </a:p>
        </p:txBody>
      </p:sp>
      <p:sp>
        <p:nvSpPr>
          <p:cNvPr id="133" name="Rectangle 144"/>
          <p:cNvSpPr>
            <a:spLocks noChangeArrowheads="1"/>
          </p:cNvSpPr>
          <p:nvPr/>
        </p:nvSpPr>
        <p:spPr bwMode="auto">
          <a:xfrm>
            <a:off x="7685628" y="3912115"/>
            <a:ext cx="1529842" cy="118357"/>
          </a:xfrm>
          <a:prstGeom prst="rect">
            <a:avLst/>
          </a:prstGeom>
          <a:noFill/>
          <a:ln w="9525">
            <a:noFill/>
            <a:miter lim="800000"/>
            <a:headEnd/>
            <a:tailEnd/>
          </a:ln>
        </p:spPr>
        <p:txBody>
          <a:bodyPr wrap="none" lIns="0" tIns="0" rIns="0" bIns="0">
            <a:spAutoFit/>
          </a:bodyPr>
          <a:lstStyle/>
          <a:p>
            <a:r>
              <a:rPr lang="ko-KR" altLang="ko-KR" sz="700">
                <a:solidFill>
                  <a:srgbClr val="000000"/>
                </a:solidFill>
              </a:rPr>
              <a:t>11: request the ready/busy status</a:t>
            </a:r>
            <a:endParaRPr lang="ko-KR" altLang="ko-KR" sz="1400"/>
          </a:p>
        </p:txBody>
      </p:sp>
      <p:sp>
        <p:nvSpPr>
          <p:cNvPr id="134" name="Line 145"/>
          <p:cNvSpPr>
            <a:spLocks noChangeShapeType="1"/>
          </p:cNvSpPr>
          <p:nvPr/>
        </p:nvSpPr>
        <p:spPr bwMode="auto">
          <a:xfrm flipH="1">
            <a:off x="8188775" y="4307219"/>
            <a:ext cx="576241" cy="1740"/>
          </a:xfrm>
          <a:prstGeom prst="line">
            <a:avLst/>
          </a:prstGeom>
          <a:noFill/>
          <a:ln w="0">
            <a:solidFill>
              <a:srgbClr val="990033"/>
            </a:solidFill>
            <a:prstDash val="sysDash"/>
            <a:round/>
            <a:headEnd/>
            <a:tailEnd/>
          </a:ln>
        </p:spPr>
        <p:txBody>
          <a:bodyPr/>
          <a:lstStyle/>
          <a:p>
            <a:endParaRPr lang="ko-KR" altLang="en-US"/>
          </a:p>
        </p:txBody>
      </p:sp>
      <p:sp>
        <p:nvSpPr>
          <p:cNvPr id="135" name="Line 146"/>
          <p:cNvSpPr>
            <a:spLocks noChangeShapeType="1"/>
          </p:cNvSpPr>
          <p:nvPr/>
        </p:nvSpPr>
        <p:spPr bwMode="auto">
          <a:xfrm>
            <a:off x="8188775" y="4307219"/>
            <a:ext cx="61194" cy="29589"/>
          </a:xfrm>
          <a:prstGeom prst="line">
            <a:avLst/>
          </a:prstGeom>
          <a:noFill/>
          <a:ln w="3">
            <a:solidFill>
              <a:srgbClr val="990033"/>
            </a:solidFill>
            <a:round/>
            <a:headEnd/>
            <a:tailEnd/>
          </a:ln>
        </p:spPr>
        <p:txBody>
          <a:bodyPr/>
          <a:lstStyle/>
          <a:p>
            <a:endParaRPr lang="ko-KR" altLang="en-US"/>
          </a:p>
        </p:txBody>
      </p:sp>
      <p:sp>
        <p:nvSpPr>
          <p:cNvPr id="136" name="Line 147"/>
          <p:cNvSpPr>
            <a:spLocks noChangeShapeType="1"/>
          </p:cNvSpPr>
          <p:nvPr/>
        </p:nvSpPr>
        <p:spPr bwMode="auto">
          <a:xfrm flipV="1">
            <a:off x="8188775" y="4270667"/>
            <a:ext cx="61194" cy="36552"/>
          </a:xfrm>
          <a:prstGeom prst="line">
            <a:avLst/>
          </a:prstGeom>
          <a:noFill/>
          <a:ln w="3">
            <a:solidFill>
              <a:srgbClr val="990033"/>
            </a:solidFill>
            <a:round/>
            <a:headEnd/>
            <a:tailEnd/>
          </a:ln>
        </p:spPr>
        <p:txBody>
          <a:bodyPr/>
          <a:lstStyle/>
          <a:p>
            <a:endParaRPr lang="ko-KR" altLang="en-US"/>
          </a:p>
        </p:txBody>
      </p:sp>
      <p:sp>
        <p:nvSpPr>
          <p:cNvPr id="137" name="Rectangle 148"/>
          <p:cNvSpPr>
            <a:spLocks noChangeArrowheads="1"/>
          </p:cNvSpPr>
          <p:nvPr/>
        </p:nvSpPr>
        <p:spPr bwMode="auto">
          <a:xfrm>
            <a:off x="7685628" y="4148829"/>
            <a:ext cx="1461849" cy="118357"/>
          </a:xfrm>
          <a:prstGeom prst="rect">
            <a:avLst/>
          </a:prstGeom>
          <a:noFill/>
          <a:ln w="9525">
            <a:noFill/>
            <a:miter lim="800000"/>
            <a:headEnd/>
            <a:tailEnd/>
          </a:ln>
        </p:spPr>
        <p:txBody>
          <a:bodyPr wrap="none" lIns="0" tIns="0" rIns="0" bIns="0">
            <a:spAutoFit/>
          </a:bodyPr>
          <a:lstStyle/>
          <a:p>
            <a:r>
              <a:rPr lang="ko-KR" altLang="ko-KR" sz="700">
                <a:solidFill>
                  <a:srgbClr val="000000"/>
                </a:solidFill>
              </a:rPr>
              <a:t>12: return the ready/busy status</a:t>
            </a:r>
            <a:endParaRPr lang="ko-KR" altLang="ko-KR" sz="1400"/>
          </a:p>
        </p:txBody>
      </p:sp>
      <p:sp>
        <p:nvSpPr>
          <p:cNvPr id="138" name="Freeform 149"/>
          <p:cNvSpPr>
            <a:spLocks/>
          </p:cNvSpPr>
          <p:nvPr/>
        </p:nvSpPr>
        <p:spPr bwMode="auto">
          <a:xfrm>
            <a:off x="8188775" y="3804201"/>
            <a:ext cx="256674" cy="57439"/>
          </a:xfrm>
          <a:custGeom>
            <a:avLst/>
            <a:gdLst>
              <a:gd name="T0" fmla="*/ 0 w 46"/>
              <a:gd name="T1" fmla="*/ 0 h 8"/>
              <a:gd name="T2" fmla="*/ 2147483647 w 46"/>
              <a:gd name="T3" fmla="*/ 0 h 8"/>
              <a:gd name="T4" fmla="*/ 2147483647 w 46"/>
              <a:gd name="T5" fmla="*/ 2147483647 h 8"/>
              <a:gd name="T6" fmla="*/ 2147483647 w 46"/>
              <a:gd name="T7" fmla="*/ 2147483647 h 8"/>
              <a:gd name="T8" fmla="*/ 0 60000 65536"/>
              <a:gd name="T9" fmla="*/ 0 60000 65536"/>
              <a:gd name="T10" fmla="*/ 0 60000 65536"/>
              <a:gd name="T11" fmla="*/ 0 60000 65536"/>
              <a:gd name="T12" fmla="*/ 0 w 46"/>
              <a:gd name="T13" fmla="*/ 0 h 8"/>
              <a:gd name="T14" fmla="*/ 46 w 46"/>
              <a:gd name="T15" fmla="*/ 8 h 8"/>
            </a:gdLst>
            <a:ahLst/>
            <a:cxnLst>
              <a:cxn ang="T8">
                <a:pos x="T0" y="T1"/>
              </a:cxn>
              <a:cxn ang="T9">
                <a:pos x="T2" y="T3"/>
              </a:cxn>
              <a:cxn ang="T10">
                <a:pos x="T4" y="T5"/>
              </a:cxn>
              <a:cxn ang="T11">
                <a:pos x="T6" y="T7"/>
              </a:cxn>
            </a:cxnLst>
            <a:rect l="T12" t="T13" r="T14" b="T15"/>
            <a:pathLst>
              <a:path w="46" h="8">
                <a:moveTo>
                  <a:pt x="0" y="0"/>
                </a:moveTo>
                <a:lnTo>
                  <a:pt x="46" y="0"/>
                </a:lnTo>
                <a:lnTo>
                  <a:pt x="46" y="8"/>
                </a:lnTo>
                <a:lnTo>
                  <a:pt x="1" y="8"/>
                </a:lnTo>
              </a:path>
            </a:pathLst>
          </a:custGeom>
          <a:noFill/>
          <a:ln w="0">
            <a:solidFill>
              <a:srgbClr val="990033"/>
            </a:solidFill>
            <a:round/>
            <a:headEnd/>
            <a:tailEnd/>
          </a:ln>
        </p:spPr>
        <p:txBody>
          <a:bodyPr/>
          <a:lstStyle/>
          <a:p>
            <a:endParaRPr lang="ko-KR" altLang="en-US" sz="1400"/>
          </a:p>
        </p:txBody>
      </p:sp>
      <p:sp>
        <p:nvSpPr>
          <p:cNvPr id="139" name="Line 150"/>
          <p:cNvSpPr>
            <a:spLocks noChangeShapeType="1"/>
          </p:cNvSpPr>
          <p:nvPr/>
        </p:nvSpPr>
        <p:spPr bwMode="auto">
          <a:xfrm>
            <a:off x="8193875" y="3861639"/>
            <a:ext cx="62893" cy="36551"/>
          </a:xfrm>
          <a:prstGeom prst="line">
            <a:avLst/>
          </a:prstGeom>
          <a:noFill/>
          <a:ln w="3">
            <a:solidFill>
              <a:srgbClr val="990033"/>
            </a:solidFill>
            <a:round/>
            <a:headEnd/>
            <a:tailEnd/>
          </a:ln>
        </p:spPr>
        <p:txBody>
          <a:bodyPr/>
          <a:lstStyle/>
          <a:p>
            <a:endParaRPr lang="ko-KR" altLang="en-US"/>
          </a:p>
        </p:txBody>
      </p:sp>
      <p:sp>
        <p:nvSpPr>
          <p:cNvPr id="140" name="Line 151"/>
          <p:cNvSpPr>
            <a:spLocks noChangeShapeType="1"/>
          </p:cNvSpPr>
          <p:nvPr/>
        </p:nvSpPr>
        <p:spPr bwMode="auto">
          <a:xfrm flipV="1">
            <a:off x="8193875" y="3833791"/>
            <a:ext cx="62893" cy="27849"/>
          </a:xfrm>
          <a:prstGeom prst="line">
            <a:avLst/>
          </a:prstGeom>
          <a:noFill/>
          <a:ln w="3">
            <a:solidFill>
              <a:srgbClr val="990033"/>
            </a:solidFill>
            <a:round/>
            <a:headEnd/>
            <a:tailEnd/>
          </a:ln>
        </p:spPr>
        <p:txBody>
          <a:bodyPr/>
          <a:lstStyle/>
          <a:p>
            <a:endParaRPr lang="ko-KR" altLang="en-US"/>
          </a:p>
        </p:txBody>
      </p:sp>
      <p:sp>
        <p:nvSpPr>
          <p:cNvPr id="141" name="Rectangle 152"/>
          <p:cNvSpPr>
            <a:spLocks noChangeArrowheads="1"/>
          </p:cNvSpPr>
          <p:nvPr/>
        </p:nvSpPr>
        <p:spPr bwMode="auto">
          <a:xfrm>
            <a:off x="7685628" y="3661476"/>
            <a:ext cx="1264669" cy="118357"/>
          </a:xfrm>
          <a:prstGeom prst="rect">
            <a:avLst/>
          </a:prstGeom>
          <a:noFill/>
          <a:ln w="9525">
            <a:noFill/>
            <a:miter lim="800000"/>
            <a:headEnd/>
            <a:tailEnd/>
          </a:ln>
        </p:spPr>
        <p:txBody>
          <a:bodyPr wrap="none" lIns="0" tIns="0" rIns="0" bIns="0">
            <a:spAutoFit/>
          </a:bodyPr>
          <a:lstStyle/>
          <a:p>
            <a:r>
              <a:rPr lang="ko-KR" altLang="ko-KR" sz="700">
                <a:solidFill>
                  <a:srgbClr val="000000"/>
                </a:solidFill>
              </a:rPr>
              <a:t>10: Set the Preempted flag </a:t>
            </a:r>
            <a:r>
              <a:rPr lang="en-US" altLang="ko-KR" sz="700">
                <a:solidFill>
                  <a:srgbClr val="000000"/>
                </a:solidFill>
              </a:rPr>
              <a:t> </a:t>
            </a:r>
            <a:endParaRPr lang="ko-KR" altLang="ko-KR" sz="1400"/>
          </a:p>
        </p:txBody>
      </p:sp>
      <p:sp>
        <p:nvSpPr>
          <p:cNvPr id="142" name="Line 153"/>
          <p:cNvSpPr>
            <a:spLocks noChangeShapeType="1"/>
          </p:cNvSpPr>
          <p:nvPr/>
        </p:nvSpPr>
        <p:spPr bwMode="auto">
          <a:xfrm>
            <a:off x="5865117" y="2133278"/>
            <a:ext cx="865210" cy="1741"/>
          </a:xfrm>
          <a:prstGeom prst="line">
            <a:avLst/>
          </a:prstGeom>
          <a:noFill/>
          <a:ln w="0">
            <a:solidFill>
              <a:srgbClr val="990033"/>
            </a:solidFill>
            <a:round/>
            <a:headEnd/>
            <a:tailEnd/>
          </a:ln>
        </p:spPr>
        <p:txBody>
          <a:bodyPr/>
          <a:lstStyle/>
          <a:p>
            <a:endParaRPr lang="ko-KR" altLang="en-US"/>
          </a:p>
        </p:txBody>
      </p:sp>
      <p:sp>
        <p:nvSpPr>
          <p:cNvPr id="143" name="Line 154"/>
          <p:cNvSpPr>
            <a:spLocks noChangeShapeType="1"/>
          </p:cNvSpPr>
          <p:nvPr/>
        </p:nvSpPr>
        <p:spPr bwMode="auto">
          <a:xfrm flipH="1">
            <a:off x="6669133" y="2133278"/>
            <a:ext cx="61194" cy="29590"/>
          </a:xfrm>
          <a:prstGeom prst="line">
            <a:avLst/>
          </a:prstGeom>
          <a:noFill/>
          <a:ln w="3">
            <a:solidFill>
              <a:srgbClr val="990033"/>
            </a:solidFill>
            <a:round/>
            <a:headEnd/>
            <a:tailEnd/>
          </a:ln>
        </p:spPr>
        <p:txBody>
          <a:bodyPr/>
          <a:lstStyle/>
          <a:p>
            <a:endParaRPr lang="ko-KR" altLang="en-US"/>
          </a:p>
        </p:txBody>
      </p:sp>
      <p:sp>
        <p:nvSpPr>
          <p:cNvPr id="144" name="Line 155"/>
          <p:cNvSpPr>
            <a:spLocks noChangeShapeType="1"/>
          </p:cNvSpPr>
          <p:nvPr/>
        </p:nvSpPr>
        <p:spPr bwMode="auto">
          <a:xfrm flipH="1" flipV="1">
            <a:off x="6669133" y="2105429"/>
            <a:ext cx="61194" cy="27849"/>
          </a:xfrm>
          <a:prstGeom prst="line">
            <a:avLst/>
          </a:prstGeom>
          <a:noFill/>
          <a:ln w="3">
            <a:solidFill>
              <a:srgbClr val="990033"/>
            </a:solidFill>
            <a:round/>
            <a:headEnd/>
            <a:tailEnd/>
          </a:ln>
        </p:spPr>
        <p:txBody>
          <a:bodyPr/>
          <a:lstStyle/>
          <a:p>
            <a:endParaRPr lang="ko-KR" altLang="en-US"/>
          </a:p>
        </p:txBody>
      </p:sp>
      <p:sp>
        <p:nvSpPr>
          <p:cNvPr id="145" name="Rectangle 156"/>
          <p:cNvSpPr>
            <a:spLocks noChangeArrowheads="1"/>
          </p:cNvSpPr>
          <p:nvPr/>
        </p:nvSpPr>
        <p:spPr bwMode="auto">
          <a:xfrm>
            <a:off x="5730830" y="1990553"/>
            <a:ext cx="1698125" cy="118357"/>
          </a:xfrm>
          <a:prstGeom prst="rect">
            <a:avLst/>
          </a:prstGeom>
          <a:noFill/>
          <a:ln w="9525">
            <a:noFill/>
            <a:miter lim="800000"/>
            <a:headEnd/>
            <a:tailEnd/>
          </a:ln>
        </p:spPr>
        <p:txBody>
          <a:bodyPr wrap="none" lIns="0" tIns="0" rIns="0" bIns="0">
            <a:spAutoFit/>
          </a:bodyPr>
          <a:lstStyle/>
          <a:p>
            <a:r>
              <a:rPr lang="ko-KR" altLang="ko-KR" sz="700">
                <a:solidFill>
                  <a:srgbClr val="000000"/>
                </a:solidFill>
              </a:rPr>
              <a:t>2: request a free frame in page cache</a:t>
            </a:r>
            <a:endParaRPr lang="ko-KR" altLang="ko-KR" sz="1400"/>
          </a:p>
        </p:txBody>
      </p:sp>
      <p:sp>
        <p:nvSpPr>
          <p:cNvPr id="146" name="Freeform 157"/>
          <p:cNvSpPr>
            <a:spLocks/>
          </p:cNvSpPr>
          <p:nvPr/>
        </p:nvSpPr>
        <p:spPr bwMode="auto">
          <a:xfrm>
            <a:off x="6786421" y="2286446"/>
            <a:ext cx="256673" cy="57439"/>
          </a:xfrm>
          <a:custGeom>
            <a:avLst/>
            <a:gdLst>
              <a:gd name="T0" fmla="*/ 0 w 46"/>
              <a:gd name="T1" fmla="*/ 0 h 8"/>
              <a:gd name="T2" fmla="*/ 2147483647 w 46"/>
              <a:gd name="T3" fmla="*/ 0 h 8"/>
              <a:gd name="T4" fmla="*/ 2147483647 w 46"/>
              <a:gd name="T5" fmla="*/ 2147483647 h 8"/>
              <a:gd name="T6" fmla="*/ 0 w 46"/>
              <a:gd name="T7" fmla="*/ 2147483647 h 8"/>
              <a:gd name="T8" fmla="*/ 0 60000 65536"/>
              <a:gd name="T9" fmla="*/ 0 60000 65536"/>
              <a:gd name="T10" fmla="*/ 0 60000 65536"/>
              <a:gd name="T11" fmla="*/ 0 60000 65536"/>
              <a:gd name="T12" fmla="*/ 0 w 46"/>
              <a:gd name="T13" fmla="*/ 0 h 8"/>
              <a:gd name="T14" fmla="*/ 46 w 46"/>
              <a:gd name="T15" fmla="*/ 8 h 8"/>
            </a:gdLst>
            <a:ahLst/>
            <a:cxnLst>
              <a:cxn ang="T8">
                <a:pos x="T0" y="T1"/>
              </a:cxn>
              <a:cxn ang="T9">
                <a:pos x="T2" y="T3"/>
              </a:cxn>
              <a:cxn ang="T10">
                <a:pos x="T4" y="T5"/>
              </a:cxn>
              <a:cxn ang="T11">
                <a:pos x="T6" y="T7"/>
              </a:cxn>
            </a:cxnLst>
            <a:rect l="T12" t="T13" r="T14" b="T15"/>
            <a:pathLst>
              <a:path w="46" h="8">
                <a:moveTo>
                  <a:pt x="0" y="0"/>
                </a:moveTo>
                <a:lnTo>
                  <a:pt x="46" y="0"/>
                </a:lnTo>
                <a:lnTo>
                  <a:pt x="46" y="8"/>
                </a:lnTo>
                <a:lnTo>
                  <a:pt x="0" y="8"/>
                </a:lnTo>
              </a:path>
            </a:pathLst>
          </a:custGeom>
          <a:noFill/>
          <a:ln w="0">
            <a:solidFill>
              <a:srgbClr val="990033"/>
            </a:solidFill>
            <a:round/>
            <a:headEnd/>
            <a:tailEnd/>
          </a:ln>
        </p:spPr>
        <p:txBody>
          <a:bodyPr/>
          <a:lstStyle/>
          <a:p>
            <a:endParaRPr lang="ko-KR" altLang="en-US" sz="1400"/>
          </a:p>
        </p:txBody>
      </p:sp>
      <p:sp>
        <p:nvSpPr>
          <p:cNvPr id="147" name="Line 158"/>
          <p:cNvSpPr>
            <a:spLocks noChangeShapeType="1"/>
          </p:cNvSpPr>
          <p:nvPr/>
        </p:nvSpPr>
        <p:spPr bwMode="auto">
          <a:xfrm>
            <a:off x="6786421" y="2343885"/>
            <a:ext cx="61194" cy="36551"/>
          </a:xfrm>
          <a:prstGeom prst="line">
            <a:avLst/>
          </a:prstGeom>
          <a:noFill/>
          <a:ln w="3">
            <a:solidFill>
              <a:srgbClr val="990033"/>
            </a:solidFill>
            <a:round/>
            <a:headEnd/>
            <a:tailEnd/>
          </a:ln>
        </p:spPr>
        <p:txBody>
          <a:bodyPr/>
          <a:lstStyle/>
          <a:p>
            <a:endParaRPr lang="ko-KR" altLang="en-US"/>
          </a:p>
        </p:txBody>
      </p:sp>
      <p:sp>
        <p:nvSpPr>
          <p:cNvPr id="148" name="Line 159"/>
          <p:cNvSpPr>
            <a:spLocks noChangeShapeType="1"/>
          </p:cNvSpPr>
          <p:nvPr/>
        </p:nvSpPr>
        <p:spPr bwMode="auto">
          <a:xfrm flipV="1">
            <a:off x="6786421" y="2316036"/>
            <a:ext cx="61194" cy="27849"/>
          </a:xfrm>
          <a:prstGeom prst="line">
            <a:avLst/>
          </a:prstGeom>
          <a:noFill/>
          <a:ln w="3">
            <a:solidFill>
              <a:srgbClr val="990033"/>
            </a:solidFill>
            <a:round/>
            <a:headEnd/>
            <a:tailEnd/>
          </a:ln>
        </p:spPr>
        <p:txBody>
          <a:bodyPr/>
          <a:lstStyle/>
          <a:p>
            <a:endParaRPr lang="ko-KR" altLang="en-US"/>
          </a:p>
        </p:txBody>
      </p:sp>
      <p:sp>
        <p:nvSpPr>
          <p:cNvPr id="149" name="Rectangle 160"/>
          <p:cNvSpPr>
            <a:spLocks noChangeArrowheads="1"/>
          </p:cNvSpPr>
          <p:nvPr/>
        </p:nvSpPr>
        <p:spPr bwMode="auto">
          <a:xfrm>
            <a:off x="6575643" y="2157646"/>
            <a:ext cx="865210" cy="118357"/>
          </a:xfrm>
          <a:prstGeom prst="rect">
            <a:avLst/>
          </a:prstGeom>
          <a:noFill/>
          <a:ln w="9525">
            <a:noFill/>
            <a:miter lim="800000"/>
            <a:headEnd/>
            <a:tailEnd/>
          </a:ln>
        </p:spPr>
        <p:txBody>
          <a:bodyPr wrap="none" lIns="0" tIns="0" rIns="0" bIns="0">
            <a:spAutoFit/>
          </a:bodyPr>
          <a:lstStyle/>
          <a:p>
            <a:r>
              <a:rPr lang="ko-KR" altLang="ko-KR" sz="700">
                <a:solidFill>
                  <a:srgbClr val="000000"/>
                </a:solidFill>
              </a:rPr>
              <a:t>3: find a free frame</a:t>
            </a:r>
            <a:endParaRPr lang="ko-KR" altLang="ko-KR" sz="1400"/>
          </a:p>
        </p:txBody>
      </p:sp>
      <p:sp>
        <p:nvSpPr>
          <p:cNvPr id="150" name="Freeform 161"/>
          <p:cNvSpPr>
            <a:spLocks/>
          </p:cNvSpPr>
          <p:nvPr/>
        </p:nvSpPr>
        <p:spPr bwMode="auto">
          <a:xfrm>
            <a:off x="6786421" y="2491830"/>
            <a:ext cx="256673" cy="57439"/>
          </a:xfrm>
          <a:custGeom>
            <a:avLst/>
            <a:gdLst>
              <a:gd name="T0" fmla="*/ 0 w 46"/>
              <a:gd name="T1" fmla="*/ 0 h 8"/>
              <a:gd name="T2" fmla="*/ 2147483647 w 46"/>
              <a:gd name="T3" fmla="*/ 0 h 8"/>
              <a:gd name="T4" fmla="*/ 2147483647 w 46"/>
              <a:gd name="T5" fmla="*/ 2147483647 h 8"/>
              <a:gd name="T6" fmla="*/ 0 w 46"/>
              <a:gd name="T7" fmla="*/ 2147483647 h 8"/>
              <a:gd name="T8" fmla="*/ 0 60000 65536"/>
              <a:gd name="T9" fmla="*/ 0 60000 65536"/>
              <a:gd name="T10" fmla="*/ 0 60000 65536"/>
              <a:gd name="T11" fmla="*/ 0 60000 65536"/>
              <a:gd name="T12" fmla="*/ 0 w 46"/>
              <a:gd name="T13" fmla="*/ 0 h 8"/>
              <a:gd name="T14" fmla="*/ 46 w 46"/>
              <a:gd name="T15" fmla="*/ 8 h 8"/>
            </a:gdLst>
            <a:ahLst/>
            <a:cxnLst>
              <a:cxn ang="T8">
                <a:pos x="T0" y="T1"/>
              </a:cxn>
              <a:cxn ang="T9">
                <a:pos x="T2" y="T3"/>
              </a:cxn>
              <a:cxn ang="T10">
                <a:pos x="T4" y="T5"/>
              </a:cxn>
              <a:cxn ang="T11">
                <a:pos x="T6" y="T7"/>
              </a:cxn>
            </a:cxnLst>
            <a:rect l="T12" t="T13" r="T14" b="T15"/>
            <a:pathLst>
              <a:path w="46" h="8">
                <a:moveTo>
                  <a:pt x="0" y="0"/>
                </a:moveTo>
                <a:lnTo>
                  <a:pt x="46" y="0"/>
                </a:lnTo>
                <a:lnTo>
                  <a:pt x="46" y="8"/>
                </a:lnTo>
                <a:lnTo>
                  <a:pt x="0" y="8"/>
                </a:lnTo>
              </a:path>
            </a:pathLst>
          </a:custGeom>
          <a:noFill/>
          <a:ln w="0">
            <a:solidFill>
              <a:srgbClr val="990033"/>
            </a:solidFill>
            <a:round/>
            <a:headEnd/>
            <a:tailEnd/>
          </a:ln>
        </p:spPr>
        <p:txBody>
          <a:bodyPr/>
          <a:lstStyle/>
          <a:p>
            <a:endParaRPr lang="ko-KR" altLang="en-US" sz="1400"/>
          </a:p>
        </p:txBody>
      </p:sp>
      <p:sp>
        <p:nvSpPr>
          <p:cNvPr id="151" name="Line 162"/>
          <p:cNvSpPr>
            <a:spLocks noChangeShapeType="1"/>
          </p:cNvSpPr>
          <p:nvPr/>
        </p:nvSpPr>
        <p:spPr bwMode="auto">
          <a:xfrm>
            <a:off x="6786421" y="2549269"/>
            <a:ext cx="61194" cy="36551"/>
          </a:xfrm>
          <a:prstGeom prst="line">
            <a:avLst/>
          </a:prstGeom>
          <a:noFill/>
          <a:ln w="3">
            <a:solidFill>
              <a:srgbClr val="990033"/>
            </a:solidFill>
            <a:round/>
            <a:headEnd/>
            <a:tailEnd/>
          </a:ln>
        </p:spPr>
        <p:txBody>
          <a:bodyPr/>
          <a:lstStyle/>
          <a:p>
            <a:endParaRPr lang="ko-KR" altLang="en-US"/>
          </a:p>
        </p:txBody>
      </p:sp>
      <p:sp>
        <p:nvSpPr>
          <p:cNvPr id="152" name="Line 163"/>
          <p:cNvSpPr>
            <a:spLocks noChangeShapeType="1"/>
          </p:cNvSpPr>
          <p:nvPr/>
        </p:nvSpPr>
        <p:spPr bwMode="auto">
          <a:xfrm flipV="1">
            <a:off x="6786421" y="2521420"/>
            <a:ext cx="61194" cy="27849"/>
          </a:xfrm>
          <a:prstGeom prst="line">
            <a:avLst/>
          </a:prstGeom>
          <a:noFill/>
          <a:ln w="3">
            <a:solidFill>
              <a:srgbClr val="990033"/>
            </a:solidFill>
            <a:round/>
            <a:headEnd/>
            <a:tailEnd/>
          </a:ln>
        </p:spPr>
        <p:txBody>
          <a:bodyPr/>
          <a:lstStyle/>
          <a:p>
            <a:endParaRPr lang="ko-KR" altLang="en-US"/>
          </a:p>
        </p:txBody>
      </p:sp>
      <p:sp>
        <p:nvSpPr>
          <p:cNvPr id="153" name="Rectangle 164"/>
          <p:cNvSpPr>
            <a:spLocks noChangeArrowheads="1"/>
          </p:cNvSpPr>
          <p:nvPr/>
        </p:nvSpPr>
        <p:spPr bwMode="auto">
          <a:xfrm>
            <a:off x="6577342" y="2366511"/>
            <a:ext cx="929804" cy="118357"/>
          </a:xfrm>
          <a:prstGeom prst="rect">
            <a:avLst/>
          </a:prstGeom>
          <a:noFill/>
          <a:ln w="9525">
            <a:noFill/>
            <a:miter lim="800000"/>
            <a:headEnd/>
            <a:tailEnd/>
          </a:ln>
        </p:spPr>
        <p:txBody>
          <a:bodyPr wrap="none" lIns="0" tIns="0" rIns="0" bIns="0">
            <a:spAutoFit/>
          </a:bodyPr>
          <a:lstStyle/>
          <a:p>
            <a:r>
              <a:rPr lang="ko-KR" altLang="ko-KR" sz="700">
                <a:solidFill>
                  <a:srgbClr val="000000"/>
                </a:solidFill>
              </a:rPr>
              <a:t>4: find a victim page</a:t>
            </a:r>
            <a:endParaRPr lang="ko-KR" altLang="ko-KR" sz="1400"/>
          </a:p>
        </p:txBody>
      </p:sp>
      <p:sp>
        <p:nvSpPr>
          <p:cNvPr id="154" name="Freeform 165"/>
          <p:cNvSpPr>
            <a:spLocks/>
          </p:cNvSpPr>
          <p:nvPr/>
        </p:nvSpPr>
        <p:spPr bwMode="auto">
          <a:xfrm>
            <a:off x="6786421" y="2719842"/>
            <a:ext cx="256673" cy="57437"/>
          </a:xfrm>
          <a:custGeom>
            <a:avLst/>
            <a:gdLst>
              <a:gd name="T0" fmla="*/ 0 w 46"/>
              <a:gd name="T1" fmla="*/ 0 h 8"/>
              <a:gd name="T2" fmla="*/ 2147483647 w 46"/>
              <a:gd name="T3" fmla="*/ 0 h 8"/>
              <a:gd name="T4" fmla="*/ 2147483647 w 46"/>
              <a:gd name="T5" fmla="*/ 2147483647 h 8"/>
              <a:gd name="T6" fmla="*/ 0 w 46"/>
              <a:gd name="T7" fmla="*/ 2147483647 h 8"/>
              <a:gd name="T8" fmla="*/ 0 60000 65536"/>
              <a:gd name="T9" fmla="*/ 0 60000 65536"/>
              <a:gd name="T10" fmla="*/ 0 60000 65536"/>
              <a:gd name="T11" fmla="*/ 0 60000 65536"/>
              <a:gd name="T12" fmla="*/ 0 w 46"/>
              <a:gd name="T13" fmla="*/ 0 h 8"/>
              <a:gd name="T14" fmla="*/ 46 w 46"/>
              <a:gd name="T15" fmla="*/ 8 h 8"/>
            </a:gdLst>
            <a:ahLst/>
            <a:cxnLst>
              <a:cxn ang="T8">
                <a:pos x="T0" y="T1"/>
              </a:cxn>
              <a:cxn ang="T9">
                <a:pos x="T2" y="T3"/>
              </a:cxn>
              <a:cxn ang="T10">
                <a:pos x="T4" y="T5"/>
              </a:cxn>
              <a:cxn ang="T11">
                <a:pos x="T6" y="T7"/>
              </a:cxn>
            </a:cxnLst>
            <a:rect l="T12" t="T13" r="T14" b="T15"/>
            <a:pathLst>
              <a:path w="46" h="8">
                <a:moveTo>
                  <a:pt x="0" y="0"/>
                </a:moveTo>
                <a:lnTo>
                  <a:pt x="46" y="0"/>
                </a:lnTo>
                <a:lnTo>
                  <a:pt x="46" y="8"/>
                </a:lnTo>
                <a:lnTo>
                  <a:pt x="0" y="8"/>
                </a:lnTo>
              </a:path>
            </a:pathLst>
          </a:custGeom>
          <a:noFill/>
          <a:ln w="0">
            <a:solidFill>
              <a:srgbClr val="990033"/>
            </a:solidFill>
            <a:round/>
            <a:headEnd/>
            <a:tailEnd/>
          </a:ln>
        </p:spPr>
        <p:txBody>
          <a:bodyPr/>
          <a:lstStyle/>
          <a:p>
            <a:endParaRPr lang="ko-KR" altLang="en-US" sz="1400"/>
          </a:p>
        </p:txBody>
      </p:sp>
      <p:sp>
        <p:nvSpPr>
          <p:cNvPr id="155" name="Line 166"/>
          <p:cNvSpPr>
            <a:spLocks noChangeShapeType="1"/>
          </p:cNvSpPr>
          <p:nvPr/>
        </p:nvSpPr>
        <p:spPr bwMode="auto">
          <a:xfrm>
            <a:off x="6786421" y="2777280"/>
            <a:ext cx="61194" cy="34811"/>
          </a:xfrm>
          <a:prstGeom prst="line">
            <a:avLst/>
          </a:prstGeom>
          <a:noFill/>
          <a:ln w="3">
            <a:solidFill>
              <a:srgbClr val="990033"/>
            </a:solidFill>
            <a:round/>
            <a:headEnd/>
            <a:tailEnd/>
          </a:ln>
        </p:spPr>
        <p:txBody>
          <a:bodyPr/>
          <a:lstStyle/>
          <a:p>
            <a:endParaRPr lang="ko-KR" altLang="en-US"/>
          </a:p>
        </p:txBody>
      </p:sp>
      <p:sp>
        <p:nvSpPr>
          <p:cNvPr id="156" name="Line 167"/>
          <p:cNvSpPr>
            <a:spLocks noChangeShapeType="1"/>
          </p:cNvSpPr>
          <p:nvPr/>
        </p:nvSpPr>
        <p:spPr bwMode="auto">
          <a:xfrm flipV="1">
            <a:off x="6786421" y="2747691"/>
            <a:ext cx="61194" cy="29589"/>
          </a:xfrm>
          <a:prstGeom prst="line">
            <a:avLst/>
          </a:prstGeom>
          <a:noFill/>
          <a:ln w="3">
            <a:solidFill>
              <a:srgbClr val="990033"/>
            </a:solidFill>
            <a:round/>
            <a:headEnd/>
            <a:tailEnd/>
          </a:ln>
        </p:spPr>
        <p:txBody>
          <a:bodyPr/>
          <a:lstStyle/>
          <a:p>
            <a:endParaRPr lang="ko-KR" altLang="en-US"/>
          </a:p>
        </p:txBody>
      </p:sp>
      <p:sp>
        <p:nvSpPr>
          <p:cNvPr id="157" name="Rectangle 168"/>
          <p:cNvSpPr>
            <a:spLocks noChangeArrowheads="1"/>
          </p:cNvSpPr>
          <p:nvPr/>
        </p:nvSpPr>
        <p:spPr bwMode="auto">
          <a:xfrm>
            <a:off x="6573943" y="2575376"/>
            <a:ext cx="1242572" cy="118357"/>
          </a:xfrm>
          <a:prstGeom prst="rect">
            <a:avLst/>
          </a:prstGeom>
          <a:noFill/>
          <a:ln w="9525">
            <a:noFill/>
            <a:miter lim="800000"/>
            <a:headEnd/>
            <a:tailEnd/>
          </a:ln>
        </p:spPr>
        <p:txBody>
          <a:bodyPr wrap="none" lIns="0" tIns="0" rIns="0" bIns="0">
            <a:spAutoFit/>
          </a:bodyPr>
          <a:lstStyle/>
          <a:p>
            <a:r>
              <a:rPr lang="ko-KR" altLang="ko-KR" sz="700">
                <a:solidFill>
                  <a:srgbClr val="000000"/>
                </a:solidFill>
              </a:rPr>
              <a:t>5: page out the victim page</a:t>
            </a:r>
            <a:endParaRPr lang="ko-KR" altLang="ko-KR" sz="1400"/>
          </a:p>
        </p:txBody>
      </p:sp>
      <p:sp>
        <p:nvSpPr>
          <p:cNvPr id="158" name="Line 169"/>
          <p:cNvSpPr>
            <a:spLocks noChangeShapeType="1"/>
          </p:cNvSpPr>
          <p:nvPr/>
        </p:nvSpPr>
        <p:spPr bwMode="auto">
          <a:xfrm flipH="1">
            <a:off x="5865117" y="2968739"/>
            <a:ext cx="865210" cy="1741"/>
          </a:xfrm>
          <a:prstGeom prst="line">
            <a:avLst/>
          </a:prstGeom>
          <a:noFill/>
          <a:ln w="0">
            <a:solidFill>
              <a:srgbClr val="990033"/>
            </a:solidFill>
            <a:prstDash val="sysDash"/>
            <a:round/>
            <a:headEnd/>
            <a:tailEnd/>
          </a:ln>
        </p:spPr>
        <p:txBody>
          <a:bodyPr/>
          <a:lstStyle/>
          <a:p>
            <a:endParaRPr lang="ko-KR" altLang="en-US"/>
          </a:p>
        </p:txBody>
      </p:sp>
      <p:sp>
        <p:nvSpPr>
          <p:cNvPr id="159" name="Line 170"/>
          <p:cNvSpPr>
            <a:spLocks noChangeShapeType="1"/>
          </p:cNvSpPr>
          <p:nvPr/>
        </p:nvSpPr>
        <p:spPr bwMode="auto">
          <a:xfrm>
            <a:off x="5865117" y="2968739"/>
            <a:ext cx="61194" cy="29590"/>
          </a:xfrm>
          <a:prstGeom prst="line">
            <a:avLst/>
          </a:prstGeom>
          <a:noFill/>
          <a:ln w="3">
            <a:solidFill>
              <a:srgbClr val="990033"/>
            </a:solidFill>
            <a:round/>
            <a:headEnd/>
            <a:tailEnd/>
          </a:ln>
        </p:spPr>
        <p:txBody>
          <a:bodyPr/>
          <a:lstStyle/>
          <a:p>
            <a:endParaRPr lang="ko-KR" altLang="en-US"/>
          </a:p>
        </p:txBody>
      </p:sp>
      <p:sp>
        <p:nvSpPr>
          <p:cNvPr id="160" name="Line 171"/>
          <p:cNvSpPr>
            <a:spLocks noChangeShapeType="1"/>
          </p:cNvSpPr>
          <p:nvPr/>
        </p:nvSpPr>
        <p:spPr bwMode="auto">
          <a:xfrm flipV="1">
            <a:off x="5865117" y="2940891"/>
            <a:ext cx="61194" cy="27849"/>
          </a:xfrm>
          <a:prstGeom prst="line">
            <a:avLst/>
          </a:prstGeom>
          <a:noFill/>
          <a:ln w="3">
            <a:solidFill>
              <a:srgbClr val="990033"/>
            </a:solidFill>
            <a:round/>
            <a:headEnd/>
            <a:tailEnd/>
          </a:ln>
        </p:spPr>
        <p:txBody>
          <a:bodyPr/>
          <a:lstStyle/>
          <a:p>
            <a:endParaRPr lang="ko-KR" altLang="en-US"/>
          </a:p>
        </p:txBody>
      </p:sp>
      <p:sp>
        <p:nvSpPr>
          <p:cNvPr id="161" name="Rectangle 172"/>
          <p:cNvSpPr>
            <a:spLocks noChangeArrowheads="1"/>
          </p:cNvSpPr>
          <p:nvPr/>
        </p:nvSpPr>
        <p:spPr bwMode="auto">
          <a:xfrm>
            <a:off x="5970506" y="2826015"/>
            <a:ext cx="1004595" cy="118357"/>
          </a:xfrm>
          <a:prstGeom prst="rect">
            <a:avLst/>
          </a:prstGeom>
          <a:noFill/>
          <a:ln w="9525">
            <a:noFill/>
            <a:miter lim="800000"/>
            <a:headEnd/>
            <a:tailEnd/>
          </a:ln>
        </p:spPr>
        <p:txBody>
          <a:bodyPr wrap="none" lIns="0" tIns="0" rIns="0" bIns="0">
            <a:spAutoFit/>
          </a:bodyPr>
          <a:lstStyle/>
          <a:p>
            <a:r>
              <a:rPr lang="ko-KR" altLang="ko-KR" sz="700">
                <a:solidFill>
                  <a:srgbClr val="000000"/>
                </a:solidFill>
              </a:rPr>
              <a:t>6: return the free fram</a:t>
            </a:r>
            <a:endParaRPr lang="ko-KR" altLang="ko-KR" sz="1400"/>
          </a:p>
        </p:txBody>
      </p:sp>
      <p:sp>
        <p:nvSpPr>
          <p:cNvPr id="162" name="Line 173"/>
          <p:cNvSpPr>
            <a:spLocks noChangeShapeType="1"/>
          </p:cNvSpPr>
          <p:nvPr/>
        </p:nvSpPr>
        <p:spPr bwMode="auto">
          <a:xfrm flipV="1">
            <a:off x="6395462" y="2277744"/>
            <a:ext cx="239675" cy="13924"/>
          </a:xfrm>
          <a:prstGeom prst="line">
            <a:avLst/>
          </a:prstGeom>
          <a:noFill/>
          <a:ln w="0">
            <a:solidFill>
              <a:srgbClr val="990033"/>
            </a:solidFill>
            <a:prstDash val="sysDash"/>
            <a:round/>
            <a:headEnd/>
            <a:tailEnd/>
          </a:ln>
        </p:spPr>
        <p:txBody>
          <a:bodyPr/>
          <a:lstStyle/>
          <a:p>
            <a:endParaRPr lang="ko-KR" altLang="en-US"/>
          </a:p>
        </p:txBody>
      </p:sp>
      <p:sp>
        <p:nvSpPr>
          <p:cNvPr id="163" name="Freeform 175"/>
          <p:cNvSpPr>
            <a:spLocks/>
          </p:cNvSpPr>
          <p:nvPr/>
        </p:nvSpPr>
        <p:spPr bwMode="auto">
          <a:xfrm>
            <a:off x="6400561" y="4246299"/>
            <a:ext cx="1089588" cy="334185"/>
          </a:xfrm>
          <a:custGeom>
            <a:avLst/>
            <a:gdLst>
              <a:gd name="T0" fmla="*/ 0 w 641"/>
              <a:gd name="T1" fmla="*/ 0 h 170"/>
              <a:gd name="T2" fmla="*/ 2147483647 w 641"/>
              <a:gd name="T3" fmla="*/ 0 h 170"/>
              <a:gd name="T4" fmla="*/ 2147483647 w 641"/>
              <a:gd name="T5" fmla="*/ 2147483647 h 170"/>
              <a:gd name="T6" fmla="*/ 2147483647 w 641"/>
              <a:gd name="T7" fmla="*/ 2147483647 h 170"/>
              <a:gd name="T8" fmla="*/ 0 w 641"/>
              <a:gd name="T9" fmla="*/ 2147483647 h 170"/>
              <a:gd name="T10" fmla="*/ 0 w 641"/>
              <a:gd name="T11" fmla="*/ 0 h 170"/>
              <a:gd name="T12" fmla="*/ 0 60000 65536"/>
              <a:gd name="T13" fmla="*/ 0 60000 65536"/>
              <a:gd name="T14" fmla="*/ 0 60000 65536"/>
              <a:gd name="T15" fmla="*/ 0 60000 65536"/>
              <a:gd name="T16" fmla="*/ 0 60000 65536"/>
              <a:gd name="T17" fmla="*/ 0 60000 65536"/>
              <a:gd name="T18" fmla="*/ 0 w 641"/>
              <a:gd name="T19" fmla="*/ 0 h 170"/>
              <a:gd name="T20" fmla="*/ 641 w 641"/>
              <a:gd name="T21" fmla="*/ 170 h 170"/>
            </a:gdLst>
            <a:ahLst/>
            <a:cxnLst>
              <a:cxn ang="T12">
                <a:pos x="T0" y="T1"/>
              </a:cxn>
              <a:cxn ang="T13">
                <a:pos x="T2" y="T3"/>
              </a:cxn>
              <a:cxn ang="T14">
                <a:pos x="T4" y="T5"/>
              </a:cxn>
              <a:cxn ang="T15">
                <a:pos x="T6" y="T7"/>
              </a:cxn>
              <a:cxn ang="T16">
                <a:pos x="T8" y="T9"/>
              </a:cxn>
              <a:cxn ang="T17">
                <a:pos x="T10" y="T11"/>
              </a:cxn>
            </a:cxnLst>
            <a:rect l="T18" t="T19" r="T20" b="T21"/>
            <a:pathLst>
              <a:path w="641" h="170">
                <a:moveTo>
                  <a:pt x="0" y="0"/>
                </a:moveTo>
                <a:lnTo>
                  <a:pt x="605" y="0"/>
                </a:lnTo>
                <a:lnTo>
                  <a:pt x="641" y="42"/>
                </a:lnTo>
                <a:lnTo>
                  <a:pt x="641" y="170"/>
                </a:lnTo>
                <a:lnTo>
                  <a:pt x="0" y="170"/>
                </a:lnTo>
                <a:lnTo>
                  <a:pt x="0" y="0"/>
                </a:lnTo>
                <a:close/>
              </a:path>
            </a:pathLst>
          </a:custGeom>
          <a:solidFill>
            <a:srgbClr val="FFFFCC"/>
          </a:solidFill>
          <a:ln w="0">
            <a:solidFill>
              <a:srgbClr val="990033"/>
            </a:solidFill>
            <a:round/>
            <a:headEnd/>
            <a:tailEnd/>
          </a:ln>
        </p:spPr>
        <p:txBody>
          <a:bodyPr/>
          <a:lstStyle/>
          <a:p>
            <a:endParaRPr lang="ko-KR" altLang="en-US" sz="1400"/>
          </a:p>
        </p:txBody>
      </p:sp>
      <p:sp>
        <p:nvSpPr>
          <p:cNvPr id="164" name="Freeform 177"/>
          <p:cNvSpPr>
            <a:spLocks/>
          </p:cNvSpPr>
          <p:nvPr/>
        </p:nvSpPr>
        <p:spPr bwMode="auto">
          <a:xfrm>
            <a:off x="7428955" y="4263705"/>
            <a:ext cx="61194" cy="73103"/>
          </a:xfrm>
          <a:custGeom>
            <a:avLst/>
            <a:gdLst>
              <a:gd name="T0" fmla="*/ 0 w 11"/>
              <a:gd name="T1" fmla="*/ 0 h 10"/>
              <a:gd name="T2" fmla="*/ 0 w 11"/>
              <a:gd name="T3" fmla="*/ 2147483647 h 10"/>
              <a:gd name="T4" fmla="*/ 2147483647 w 11"/>
              <a:gd name="T5" fmla="*/ 2147483647 h 10"/>
              <a:gd name="T6" fmla="*/ 0 60000 65536"/>
              <a:gd name="T7" fmla="*/ 0 60000 65536"/>
              <a:gd name="T8" fmla="*/ 0 60000 65536"/>
              <a:gd name="T9" fmla="*/ 0 w 11"/>
              <a:gd name="T10" fmla="*/ 0 h 10"/>
              <a:gd name="T11" fmla="*/ 11 w 11"/>
              <a:gd name="T12" fmla="*/ 10 h 10"/>
            </a:gdLst>
            <a:ahLst/>
            <a:cxnLst>
              <a:cxn ang="T6">
                <a:pos x="T0" y="T1"/>
              </a:cxn>
              <a:cxn ang="T7">
                <a:pos x="T2" y="T3"/>
              </a:cxn>
              <a:cxn ang="T8">
                <a:pos x="T4" y="T5"/>
              </a:cxn>
            </a:cxnLst>
            <a:rect l="T9" t="T10" r="T11" b="T12"/>
            <a:pathLst>
              <a:path w="11" h="10">
                <a:moveTo>
                  <a:pt x="0" y="0"/>
                </a:moveTo>
                <a:lnTo>
                  <a:pt x="0" y="10"/>
                </a:lnTo>
                <a:lnTo>
                  <a:pt x="11" y="10"/>
                </a:lnTo>
              </a:path>
            </a:pathLst>
          </a:custGeom>
          <a:noFill/>
          <a:ln w="0">
            <a:solidFill>
              <a:srgbClr val="990033"/>
            </a:solidFill>
            <a:round/>
            <a:headEnd/>
            <a:tailEnd/>
          </a:ln>
        </p:spPr>
        <p:txBody>
          <a:bodyPr/>
          <a:lstStyle/>
          <a:p>
            <a:endParaRPr lang="ko-KR" altLang="en-US" sz="1400"/>
          </a:p>
        </p:txBody>
      </p:sp>
      <p:sp>
        <p:nvSpPr>
          <p:cNvPr id="165" name="Rectangle 178"/>
          <p:cNvSpPr>
            <a:spLocks noChangeArrowheads="1"/>
          </p:cNvSpPr>
          <p:nvPr/>
        </p:nvSpPr>
        <p:spPr bwMode="auto">
          <a:xfrm>
            <a:off x="6417559" y="4246299"/>
            <a:ext cx="1033493" cy="590045"/>
          </a:xfrm>
          <a:prstGeom prst="rect">
            <a:avLst/>
          </a:prstGeom>
          <a:noFill/>
          <a:ln w="9525">
            <a:noFill/>
            <a:miter lim="800000"/>
            <a:headEnd/>
            <a:tailEnd/>
          </a:ln>
        </p:spPr>
        <p:txBody>
          <a:bodyPr wrap="none" lIns="0" tIns="0" rIns="0" bIns="0">
            <a:spAutoFit/>
          </a:bodyPr>
          <a:lstStyle/>
          <a:p>
            <a:r>
              <a:rPr lang="ko-KR" altLang="ko-KR" sz="700">
                <a:solidFill>
                  <a:srgbClr val="000000"/>
                </a:solidFill>
              </a:rPr>
              <a:t>In case of busy status </a:t>
            </a:r>
            <a:endParaRPr lang="en-US" altLang="ko-KR" sz="700">
              <a:solidFill>
                <a:srgbClr val="000000"/>
              </a:solidFill>
            </a:endParaRPr>
          </a:p>
          <a:p>
            <a:r>
              <a:rPr lang="ko-KR" altLang="ko-KR" sz="700">
                <a:solidFill>
                  <a:srgbClr val="000000"/>
                </a:solidFill>
              </a:rPr>
              <a:t>because of program</a:t>
            </a:r>
            <a:endParaRPr lang="en-US" altLang="ko-KR" sz="700">
              <a:solidFill>
                <a:srgbClr val="000000"/>
              </a:solidFill>
            </a:endParaRPr>
          </a:p>
          <a:p>
            <a:r>
              <a:rPr lang="ko-KR" altLang="ko-KR" sz="700">
                <a:solidFill>
                  <a:srgbClr val="000000"/>
                </a:solidFill>
              </a:rPr>
              <a:t> operation</a:t>
            </a:r>
            <a:endParaRPr lang="ko-KR" altLang="ko-KR" sz="3200"/>
          </a:p>
          <a:p>
            <a:endParaRPr lang="ko-KR" altLang="ko-KR" sz="1400"/>
          </a:p>
        </p:txBody>
      </p:sp>
      <p:sp>
        <p:nvSpPr>
          <p:cNvPr id="166" name="Line 180"/>
          <p:cNvSpPr>
            <a:spLocks noChangeShapeType="1"/>
          </p:cNvSpPr>
          <p:nvPr/>
        </p:nvSpPr>
        <p:spPr bwMode="auto">
          <a:xfrm>
            <a:off x="7502047" y="4422095"/>
            <a:ext cx="183581" cy="74843"/>
          </a:xfrm>
          <a:prstGeom prst="line">
            <a:avLst/>
          </a:prstGeom>
          <a:noFill/>
          <a:ln w="0">
            <a:solidFill>
              <a:srgbClr val="990033"/>
            </a:solidFill>
            <a:prstDash val="sysDash"/>
            <a:round/>
            <a:headEnd/>
            <a:tailEnd/>
          </a:ln>
        </p:spPr>
        <p:txBody>
          <a:bodyPr/>
          <a:lstStyle/>
          <a:p>
            <a:endParaRPr lang="ko-KR" altLang="en-US"/>
          </a:p>
        </p:txBody>
      </p:sp>
      <p:sp>
        <p:nvSpPr>
          <p:cNvPr id="167" name="Freeform 181"/>
          <p:cNvSpPr>
            <a:spLocks/>
          </p:cNvSpPr>
          <p:nvPr/>
        </p:nvSpPr>
        <p:spPr bwMode="auto">
          <a:xfrm>
            <a:off x="8204074" y="4771944"/>
            <a:ext cx="256673" cy="57439"/>
          </a:xfrm>
          <a:custGeom>
            <a:avLst/>
            <a:gdLst>
              <a:gd name="T0" fmla="*/ 0 w 46"/>
              <a:gd name="T1" fmla="*/ 0 h 8"/>
              <a:gd name="T2" fmla="*/ 2147483647 w 46"/>
              <a:gd name="T3" fmla="*/ 0 h 8"/>
              <a:gd name="T4" fmla="*/ 2147483647 w 46"/>
              <a:gd name="T5" fmla="*/ 2147483647 h 8"/>
              <a:gd name="T6" fmla="*/ 2147483647 w 46"/>
              <a:gd name="T7" fmla="*/ 2147483647 h 8"/>
              <a:gd name="T8" fmla="*/ 0 60000 65536"/>
              <a:gd name="T9" fmla="*/ 0 60000 65536"/>
              <a:gd name="T10" fmla="*/ 0 60000 65536"/>
              <a:gd name="T11" fmla="*/ 0 60000 65536"/>
              <a:gd name="T12" fmla="*/ 0 w 46"/>
              <a:gd name="T13" fmla="*/ 0 h 8"/>
              <a:gd name="T14" fmla="*/ 46 w 46"/>
              <a:gd name="T15" fmla="*/ 8 h 8"/>
            </a:gdLst>
            <a:ahLst/>
            <a:cxnLst>
              <a:cxn ang="T8">
                <a:pos x="T0" y="T1"/>
              </a:cxn>
              <a:cxn ang="T9">
                <a:pos x="T2" y="T3"/>
              </a:cxn>
              <a:cxn ang="T10">
                <a:pos x="T4" y="T5"/>
              </a:cxn>
              <a:cxn ang="T11">
                <a:pos x="T6" y="T7"/>
              </a:cxn>
            </a:cxnLst>
            <a:rect l="T12" t="T13" r="T14" b="T15"/>
            <a:pathLst>
              <a:path w="46" h="8">
                <a:moveTo>
                  <a:pt x="0" y="0"/>
                </a:moveTo>
                <a:lnTo>
                  <a:pt x="46" y="0"/>
                </a:lnTo>
                <a:lnTo>
                  <a:pt x="46" y="8"/>
                </a:lnTo>
                <a:lnTo>
                  <a:pt x="1" y="8"/>
                </a:lnTo>
              </a:path>
            </a:pathLst>
          </a:custGeom>
          <a:noFill/>
          <a:ln w="0">
            <a:solidFill>
              <a:srgbClr val="990033"/>
            </a:solidFill>
            <a:round/>
            <a:headEnd/>
            <a:tailEnd/>
          </a:ln>
        </p:spPr>
        <p:txBody>
          <a:bodyPr/>
          <a:lstStyle/>
          <a:p>
            <a:endParaRPr lang="ko-KR" altLang="en-US" sz="1400"/>
          </a:p>
        </p:txBody>
      </p:sp>
      <p:sp>
        <p:nvSpPr>
          <p:cNvPr id="168" name="Line 182"/>
          <p:cNvSpPr>
            <a:spLocks noChangeShapeType="1"/>
          </p:cNvSpPr>
          <p:nvPr/>
        </p:nvSpPr>
        <p:spPr bwMode="auto">
          <a:xfrm>
            <a:off x="8209173" y="4829382"/>
            <a:ext cx="62894" cy="34811"/>
          </a:xfrm>
          <a:prstGeom prst="line">
            <a:avLst/>
          </a:prstGeom>
          <a:noFill/>
          <a:ln w="3">
            <a:solidFill>
              <a:srgbClr val="990033"/>
            </a:solidFill>
            <a:round/>
            <a:headEnd/>
            <a:tailEnd/>
          </a:ln>
        </p:spPr>
        <p:txBody>
          <a:bodyPr/>
          <a:lstStyle/>
          <a:p>
            <a:endParaRPr lang="ko-KR" altLang="en-US"/>
          </a:p>
        </p:txBody>
      </p:sp>
      <p:sp>
        <p:nvSpPr>
          <p:cNvPr id="169" name="Line 183"/>
          <p:cNvSpPr>
            <a:spLocks noChangeShapeType="1"/>
          </p:cNvSpPr>
          <p:nvPr/>
        </p:nvSpPr>
        <p:spPr bwMode="auto">
          <a:xfrm flipV="1">
            <a:off x="8209173" y="4799792"/>
            <a:ext cx="62894" cy="29590"/>
          </a:xfrm>
          <a:prstGeom prst="line">
            <a:avLst/>
          </a:prstGeom>
          <a:noFill/>
          <a:ln w="3">
            <a:solidFill>
              <a:srgbClr val="990033"/>
            </a:solidFill>
            <a:round/>
            <a:headEnd/>
            <a:tailEnd/>
          </a:ln>
        </p:spPr>
        <p:txBody>
          <a:bodyPr/>
          <a:lstStyle/>
          <a:p>
            <a:endParaRPr lang="ko-KR" altLang="en-US"/>
          </a:p>
        </p:txBody>
      </p:sp>
      <p:sp>
        <p:nvSpPr>
          <p:cNvPr id="170" name="Rectangle 184"/>
          <p:cNvSpPr>
            <a:spLocks noChangeArrowheads="1"/>
          </p:cNvSpPr>
          <p:nvPr/>
        </p:nvSpPr>
        <p:spPr bwMode="auto">
          <a:xfrm>
            <a:off x="7690728" y="4627479"/>
            <a:ext cx="1477146" cy="118357"/>
          </a:xfrm>
          <a:prstGeom prst="rect">
            <a:avLst/>
          </a:prstGeom>
          <a:noFill/>
          <a:ln w="9525">
            <a:noFill/>
            <a:miter lim="800000"/>
            <a:headEnd/>
            <a:tailEnd/>
          </a:ln>
        </p:spPr>
        <p:txBody>
          <a:bodyPr wrap="none" lIns="0" tIns="0" rIns="0" bIns="0">
            <a:spAutoFit/>
          </a:bodyPr>
          <a:lstStyle/>
          <a:p>
            <a:r>
              <a:rPr lang="ko-KR" altLang="ko-KR" sz="700">
                <a:solidFill>
                  <a:srgbClr val="000000"/>
                </a:solidFill>
              </a:rPr>
              <a:t>14: wait until the device is ready</a:t>
            </a:r>
            <a:endParaRPr lang="ko-KR" altLang="ko-KR" sz="1400"/>
          </a:p>
        </p:txBody>
      </p:sp>
      <p:sp>
        <p:nvSpPr>
          <p:cNvPr id="171" name="Rectangle 6"/>
          <p:cNvSpPr>
            <a:spLocks noChangeArrowheads="1"/>
          </p:cNvSpPr>
          <p:nvPr/>
        </p:nvSpPr>
        <p:spPr bwMode="auto">
          <a:xfrm>
            <a:off x="7604036" y="5583037"/>
            <a:ext cx="1002896" cy="167092"/>
          </a:xfrm>
          <a:prstGeom prst="rect">
            <a:avLst/>
          </a:prstGeom>
          <a:noFill/>
          <a:ln w="38100" algn="ctr">
            <a:solidFill>
              <a:srgbClr val="FF0000"/>
            </a:solidFill>
            <a:miter lim="800000"/>
            <a:headEnd/>
            <a:tailEnd/>
          </a:ln>
        </p:spPr>
        <p:txBody>
          <a:bodyPr anchor="ctr"/>
          <a:lstStyle/>
          <a:p>
            <a:endParaRPr lang="ko-KR" altLang="en-US"/>
          </a:p>
        </p:txBody>
      </p:sp>
      <p:sp>
        <p:nvSpPr>
          <p:cNvPr id="173" name="TextBox 172"/>
          <p:cNvSpPr txBox="1"/>
          <p:nvPr/>
        </p:nvSpPr>
        <p:spPr>
          <a:xfrm>
            <a:off x="4976866" y="5977614"/>
            <a:ext cx="4167166" cy="523220"/>
          </a:xfrm>
          <a:prstGeom prst="rect">
            <a:avLst/>
          </a:prstGeom>
          <a:noFill/>
        </p:spPr>
        <p:txBody>
          <a:bodyPr wrap="none" rtlCol="0">
            <a:spAutoFit/>
          </a:bodyPr>
          <a:lstStyle/>
          <a:p>
            <a:pPr algn="ctr"/>
            <a:r>
              <a:rPr lang="en-US" altLang="ko-KR" sz="1400" dirty="0"/>
              <a:t>A sequence diagram of page fault handling </a:t>
            </a:r>
          </a:p>
          <a:p>
            <a:pPr algn="ctr"/>
            <a:r>
              <a:rPr lang="en-US" altLang="ko-KR" sz="1400" dirty="0"/>
              <a:t>while a device is being programmed in LLD </a:t>
            </a:r>
            <a:r>
              <a:rPr lang="en-US" altLang="ko-KR" sz="1400" dirty="0">
                <a:solidFill>
                  <a:srgbClr val="FF0000"/>
                </a:solidFill>
              </a:rPr>
              <a:t>DDS</a:t>
            </a:r>
            <a:endParaRPr lang="ko-KR" altLang="en-US" sz="1400" dirty="0">
              <a:solidFill>
                <a:srgbClr val="FF0000"/>
              </a:solidFill>
            </a:endParaRPr>
          </a:p>
        </p:txBody>
      </p:sp>
      <p:sp>
        <p:nvSpPr>
          <p:cNvPr id="177" name="내용 개체 틀 176"/>
          <p:cNvSpPr>
            <a:spLocks noGrp="1"/>
          </p:cNvSpPr>
          <p:nvPr>
            <p:ph sz="quarter" idx="13"/>
          </p:nvPr>
        </p:nvSpPr>
        <p:spPr>
          <a:xfrm>
            <a:off x="428596" y="5857892"/>
            <a:ext cx="4143404" cy="642942"/>
          </a:xfrm>
        </p:spPr>
        <p:txBody>
          <a:bodyPr>
            <a:normAutofit fontScale="92500" lnSpcReduction="20000"/>
          </a:bodyPr>
          <a:lstStyle/>
          <a:p>
            <a:r>
              <a:rPr lang="en-US" altLang="ko-KR" sz="2400" dirty="0"/>
              <a:t>Total 43 code-level properties are identified</a:t>
            </a:r>
            <a:endParaRPr lang="ko-KR" altLang="en-US" sz="240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RSTMOONZOO@EDKHRHUXAVWXY5M7" val="3157"/>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3405</TotalTime>
  <Words>4153</Words>
  <Application>Microsoft Office PowerPoint</Application>
  <PresentationFormat>화면 슬라이드 쇼(4:3)</PresentationFormat>
  <Paragraphs>636</Paragraphs>
  <Slides>27</Slides>
  <Notes>6</Notes>
  <HiddenSlides>0</HiddenSlides>
  <MMClips>0</MMClips>
  <ScaleCrop>false</ScaleCrop>
  <HeadingPairs>
    <vt:vector size="8" baseType="variant">
      <vt:variant>
        <vt:lpstr>사용한 글꼴</vt:lpstr>
      </vt:variant>
      <vt:variant>
        <vt:i4>10</vt:i4>
      </vt:variant>
      <vt:variant>
        <vt:lpstr>테마</vt:lpstr>
      </vt:variant>
      <vt:variant>
        <vt:i4>1</vt:i4>
      </vt:variant>
      <vt:variant>
        <vt:lpstr>포함된 OLE 서버</vt:lpstr>
      </vt:variant>
      <vt:variant>
        <vt:i4>1</vt:i4>
      </vt:variant>
      <vt:variant>
        <vt:lpstr>슬라이드 제목</vt:lpstr>
      </vt:variant>
      <vt:variant>
        <vt:i4>27</vt:i4>
      </vt:variant>
    </vt:vector>
  </HeadingPairs>
  <TitlesOfParts>
    <vt:vector size="39" baseType="lpstr">
      <vt:lpstr>Calibri</vt:lpstr>
      <vt:lpstr>HY중고딕</vt:lpstr>
      <vt:lpstr>Arial</vt:lpstr>
      <vt:lpstr>맑은 고딕</vt:lpstr>
      <vt:lpstr>Courier New</vt:lpstr>
      <vt:lpstr>굴림</vt:lpstr>
      <vt:lpstr>돋움</vt:lpstr>
      <vt:lpstr>Microsoft Sans Serif</vt:lpstr>
      <vt:lpstr>Wingdings</vt:lpstr>
      <vt:lpstr>HY헤드라인M</vt:lpstr>
      <vt:lpstr>Office 테마</vt:lpstr>
      <vt:lpstr>Visio</vt:lpstr>
      <vt:lpstr>Unit Testing of Flash Memory Device Driver through a SAT-based Model Checker  </vt:lpstr>
      <vt:lpstr>Summary of the Talk</vt:lpstr>
      <vt:lpstr>Overview</vt:lpstr>
      <vt:lpstr>Logical to Physical Sector Mapping</vt:lpstr>
      <vt:lpstr>Overview of the OneNAND® Flash Memory</vt:lpstr>
      <vt:lpstr>C Bounded Model Checker (CBMC)</vt:lpstr>
      <vt:lpstr>Project Overview</vt:lpstr>
      <vt:lpstr>Three High-level Requirements in SRS</vt:lpstr>
      <vt:lpstr>Top-down Approach to Identify Code-level Property</vt:lpstr>
      <vt:lpstr>Results of Unit Testings</vt:lpstr>
      <vt:lpstr>A Bug in PriRead()</vt:lpstr>
      <vt:lpstr>BML Semaphore Usage</vt:lpstr>
      <vt:lpstr>BML Semaphore Exception Handling (1/2)</vt:lpstr>
      <vt:lpstr>BML Semaphore Exception Handling (2/2)</vt:lpstr>
      <vt:lpstr>Multi-sector Read Operation (MSR)  </vt:lpstr>
      <vt:lpstr>Loop Structure of MSR</vt:lpstr>
      <vt:lpstr>Environment Model</vt:lpstr>
      <vt:lpstr>Exponential Increase of Distribution Cases</vt:lpstr>
      <vt:lpstr>MSR Model Checking Results</vt:lpstr>
      <vt:lpstr>Excerpts of the SMV Model</vt:lpstr>
      <vt:lpstr>Verification Performance of NuSMV</vt:lpstr>
      <vt:lpstr>Excerpts of the Spin Model</vt:lpstr>
      <vt:lpstr>Verification Performance of Spin</vt:lpstr>
      <vt:lpstr>Modeling by CBMC</vt:lpstr>
      <vt:lpstr>Verification Performance of CBMC</vt:lpstr>
      <vt:lpstr>Performance Comparison</vt:lpstr>
      <vt:lpstr>Conclusion</vt:lpstr>
    </vt:vector>
  </TitlesOfParts>
  <Company>CS Dept. KAIST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Moonzoo Kim</dc:creator>
  <cp:lastModifiedBy>vpluslab1</cp:lastModifiedBy>
  <cp:revision>359</cp:revision>
  <dcterms:created xsi:type="dcterms:W3CDTF">2008-08-23T08:36:32Z</dcterms:created>
  <dcterms:modified xsi:type="dcterms:W3CDTF">2023-12-05T03:30:35Z</dcterms:modified>
</cp:coreProperties>
</file>