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2" r:id="rId3"/>
    <p:sldId id="402" r:id="rId4"/>
    <p:sldId id="403" r:id="rId5"/>
    <p:sldId id="411" r:id="rId6"/>
    <p:sldId id="404" r:id="rId7"/>
    <p:sldId id="405" r:id="rId8"/>
    <p:sldId id="406" r:id="rId9"/>
    <p:sldId id="407" r:id="rId10"/>
    <p:sldId id="408" r:id="rId11"/>
    <p:sldId id="409" r:id="rId12"/>
    <p:sldId id="360" r:id="rId13"/>
    <p:sldId id="361" r:id="rId14"/>
    <p:sldId id="362" r:id="rId15"/>
    <p:sldId id="396" r:id="rId16"/>
    <p:sldId id="397" r:id="rId17"/>
    <p:sldId id="421" r:id="rId18"/>
    <p:sldId id="410" r:id="rId19"/>
    <p:sldId id="422" r:id="rId20"/>
    <p:sldId id="393" r:id="rId21"/>
    <p:sldId id="372" r:id="rId22"/>
    <p:sldId id="370" r:id="rId23"/>
    <p:sldId id="371" r:id="rId24"/>
    <p:sldId id="373" r:id="rId25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0099"/>
    <a:srgbClr val="CC0000"/>
    <a:srgbClr val="9900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 varScale="1">
        <p:scale>
          <a:sx n="102" d="100"/>
          <a:sy n="102" d="100"/>
        </p:scale>
        <p:origin x="10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3DCFE4A-CE1A-4231-B91D-123689ED1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6D6403-E86B-441A-A10F-685DC2BE5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r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AB4AD39A-EE56-4EA3-824E-35F500EC20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BFC6D0E9-0AFE-4EA1-A6AE-8D81A4E298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3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B1D4B7D-1B8D-4FCB-8C12-CEBF57CC34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68D6FF-CEB3-4E44-B297-9DC51224F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E7DF67-47F4-482A-90CB-59D8B41937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r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7047E7-2F27-4AF1-848E-801E7188FD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F29797B-A18E-45B6-9271-B008B9ECE1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9AAC18D-3A8D-439B-A7E0-469F86C19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7F8F106-D16C-43E0-A1DA-B08FBA4D3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3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60DECEA-5696-4D2A-B60E-369A5654D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FA6139D8-B6BA-437A-B2F1-F38BB7EA5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1505FBB5-92B5-4D63-9FC3-8FDDF96E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B9817D1F-C1C8-4720-9996-4714ECA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33143E-423F-457C-A698-CF3F35C9C339}" type="slidenum">
              <a:rPr lang="en-US" altLang="ko-KR" sz="1300" smtClean="0"/>
              <a:pPr>
                <a:spcBef>
                  <a:spcPct val="0"/>
                </a:spcBef>
              </a:pPr>
              <a:t>3</a:t>
            </a:fld>
            <a:endParaRPr lang="en-US" altLang="ko-KR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4B2C805-B418-4482-9208-CC209C699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84BCBF3-0A71-4B37-B65F-B86F2FEA33E7}" type="slidenum">
              <a:rPr lang="en-US" altLang="ko-KR" sz="1300" smtClean="0"/>
              <a:pPr>
                <a:spcBef>
                  <a:spcPct val="0"/>
                </a:spcBef>
              </a:pPr>
              <a:t>13</a:t>
            </a:fld>
            <a:endParaRPr lang="en-US" altLang="ko-KR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454181-69C1-4254-9110-55CAA97AA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C6E53D2-72D6-4A4A-9A8D-F356491AB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ko-KR" sz="1200" dirty="0"/>
              <a:t>Buf</a:t>
            </a:r>
            <a:r>
              <a:rPr lang="sv-SE" altLang="ko-KR" sz="1200" baseline="-25000" dirty="0"/>
              <a:t>bc</a:t>
            </a:r>
            <a:r>
              <a:rPr lang="sv-SE" altLang="ko-KR" sz="1200" dirty="0"/>
              <a:t> = b</a:t>
            </a:r>
            <a:r>
              <a:rPr lang="sv-SE" altLang="ko-KR" sz="1200" baseline="-25000" dirty="0"/>
              <a:t>-</a:t>
            </a:r>
            <a:r>
              <a:rPr lang="sv-SE" altLang="ko-KR" sz="1200" dirty="0"/>
              <a:t>.c</a:t>
            </a:r>
            <a:r>
              <a:rPr lang="sv-SE" altLang="ko-KR" sz="1200" baseline="-25000" dirty="0"/>
              <a:t>-</a:t>
            </a:r>
            <a:r>
              <a:rPr lang="sv-SE" altLang="ko-KR" sz="1200" dirty="0"/>
              <a:t>’.Buf</a:t>
            </a:r>
            <a:r>
              <a:rPr lang="sv-SE" altLang="ko-KR" sz="1200" baseline="-25000" dirty="0"/>
              <a:t>bc</a:t>
            </a:r>
            <a:r>
              <a:rPr lang="sv-SE" altLang="ko-KR" sz="1200" dirty="0"/>
              <a:t> + c</a:t>
            </a:r>
            <a:r>
              <a:rPr lang="sv-SE" altLang="ko-KR" sz="1200" baseline="-25000" dirty="0"/>
              <a:t>+</a:t>
            </a:r>
            <a:r>
              <a:rPr lang="sv-SE" altLang="ko-KR" sz="1200" dirty="0"/>
              <a:t>.b</a:t>
            </a:r>
            <a:r>
              <a:rPr lang="sv-SE" altLang="ko-KR" sz="1200" baseline="-25000" dirty="0"/>
              <a:t>+</a:t>
            </a:r>
            <a:r>
              <a:rPr lang="sv-SE" altLang="ko-KR" sz="1200" dirty="0"/>
              <a:t>’.Buf</a:t>
            </a:r>
            <a:r>
              <a:rPr lang="sv-SE" altLang="ko-KR" sz="1200" baseline="-25000" dirty="0"/>
              <a:t>bc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DECEA-5696-4D2A-B60E-369A5654D93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98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F56257-9182-4F59-B237-B7AAEF4124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C6AFA4-6227-412F-8C10-14B7EB36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eaLnBrk="1" hangingPunct="1">
              <a:spcBef>
                <a:spcPct val="50000"/>
              </a:spcBef>
              <a:defRPr/>
            </a:pPr>
            <a:r>
              <a:rPr lang="en-US" altLang="ko-KR" sz="1200" b="1" i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C077B21-5535-49B8-85FD-2A7EAF77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A9B8A44-9D28-4C53-9869-4516829F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0FDB72C-7104-45E4-8C53-C8E5B707DD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2E22D6-3D4E-4A53-9EC3-0DE86C86F2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85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51E030-E6F2-48ED-829C-04DC91236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E516A-2D73-49C0-8A92-F8C265C189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3339457-B1D4-44A3-913C-334FCB96A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34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F1747A-5EF2-44F3-858F-49F9956CC7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0B7E2-AA3E-44C7-BEC3-79FBEE0EA3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5BFAD7-FA0A-4BC8-9077-1F2BBA2FE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21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A2D0F3-2B61-4565-A81C-23AE660170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8D5D2-D394-48EE-8909-ED4EBDCED5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E3898D-7321-4323-8C5A-245BA73D9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18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0B577-CBF0-4C27-9E39-D2FF92762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682BF-0964-4DD4-AE7D-2A5A41D002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DCE187-1300-4C56-8A78-C009E9E93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6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21D0D6-0476-4F80-9CCD-2DBA90B3A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B822-66E5-48A8-A9BE-2700EB008E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A21661-5DF6-4FFC-A596-4F22501FD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0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6654AA-16A6-4D45-9FC2-B5D626285B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3E06-BED6-433A-A33E-9C64A0D9EA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1A7307-C411-425E-AE6F-7766C0859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5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6D5A-085D-42C4-8C7C-D1C96AE0AF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C60D-0321-41C7-B6B5-30D48FDB8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92AF476-A06B-4A10-8F20-95AA835EF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73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18FB372-446F-4F89-B29D-28B4A55836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A40B-491B-46FD-9039-52A0BF62F3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2DD750-4895-4E25-A300-A8E298827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850E7BD-F214-44B9-828A-3B34840AF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B185-3BA9-476D-B7D3-8C5E31A5F6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1063A3B-7F75-443D-9935-D63807F62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8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A3B4AD-054B-4F7C-B96E-0024D5A675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9DE7-4625-47CE-8CAA-BEFEA4ED4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CDCA64-083A-4EC4-A38E-D72E245C2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EAF259-E4C7-4611-BAFD-AF5064694D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D0E6D-7BBA-4576-BFE9-E1FAE0386B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0F525A-61D9-4DD0-9C09-2428FB3AD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3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C4613B-AE0C-42BD-9F42-0D9E707BEE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595412-002E-445B-8373-ACB16CCC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3A725E8F-2AC6-4241-8C42-37EE6262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DDF8E379-F47F-452A-953D-F9BEA6DA8F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8F51C90-E445-431F-B626-E4CC8B674D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473BD6E-6D42-40BB-AF24-B44EF20B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99679405-A1BC-4546-AC85-C0AA7E7C6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D6E219C2-7716-451C-9FD8-C8A2E8AAFA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69045D38-1B85-4F11-8E04-F0708984E2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8AF1901-71AB-4B4A-8ADE-2A4FED92E8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48662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Formal Semantics of CCS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CDD9A53-F3FC-47F6-8829-6BF34E3312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2400"/>
              <a:t>Moonzoo Kim</a:t>
            </a:r>
          </a:p>
          <a:p>
            <a:pPr eaLnBrk="1" hangingPunct="1"/>
            <a:r>
              <a:rPr lang="en-US" altLang="ko-KR" sz="2400"/>
              <a:t>School</a:t>
            </a:r>
            <a:r>
              <a:rPr lang="ko-KR" altLang="en-US" sz="2400"/>
              <a:t> </a:t>
            </a:r>
            <a:r>
              <a:rPr lang="en-US" altLang="ko-KR" sz="2400"/>
              <a:t>of</a:t>
            </a:r>
            <a:r>
              <a:rPr lang="ko-KR" altLang="en-US" sz="2400"/>
              <a:t> </a:t>
            </a:r>
            <a:r>
              <a:rPr lang="en-US" altLang="ko-KR" sz="2400"/>
              <a:t>Computing, KAIST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>
            <a:extLst>
              <a:ext uri="{FF2B5EF4-FFF2-40B4-BE49-F238E27FC236}">
                <a16:creationId xmlns:a16="http://schemas.microsoft.com/office/drawing/2014/main" id="{34852D91-E4BD-4AAA-A50D-D10AAE7F4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8F859-EE55-4D4B-8302-10C28A79265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E11A448B-83D8-4731-B423-2F61F9882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 (cont.)</a:t>
            </a:r>
            <a:endParaRPr lang="en-GB" altLang="ko-KR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D353A67-EE73-4531-BC53-5DACD51536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78400" y="1268413"/>
            <a:ext cx="4165600" cy="3744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1</a:t>
            </a:r>
            <a:r>
              <a:rPr lang="sv-SE" altLang="ko-KR" sz="2000" dirty="0"/>
              <a:t> = in.comm</a:t>
            </a:r>
            <a:r>
              <a:rPr lang="en-US" altLang="ko-KR" sz="2000" dirty="0"/>
              <a:t>'</a:t>
            </a:r>
            <a:r>
              <a:rPr lang="sv-SE" altLang="ko-KR" sz="2000" dirty="0"/>
              <a:t>.Buf</a:t>
            </a:r>
            <a:r>
              <a:rPr lang="sv-SE" altLang="ko-KR" sz="2000" baseline="-25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 = comm.out.Buf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_new</a:t>
            </a:r>
            <a:r>
              <a:rPr lang="sv-SE" altLang="ko-KR" sz="2000" dirty="0">
                <a:sym typeface="Symbol" panose="05050102010706020507" pitchFamily="18" charset="2"/>
              </a:rPr>
              <a:t>=(Buf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_new</a:t>
            </a: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in</a:t>
            </a:r>
            <a:r>
              <a:rPr lang="sv-SE" altLang="ko-KR" sz="2000" dirty="0">
                <a:sym typeface="Symbol" panose="05050102010706020507" pitchFamily="18" charset="2"/>
              </a:rPr>
              <a:t>-&gt;  (comm.Buf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2000" i="1" dirty="0">
                <a:sym typeface="Symbol" panose="05050102010706020507" pitchFamily="18" charset="2"/>
              </a:rPr>
              <a:t></a:t>
            </a:r>
            <a:r>
              <a:rPr lang="sv-SE" altLang="ko-KR" sz="2000" dirty="0">
                <a:sym typeface="Symbol" panose="05050102010706020507" pitchFamily="18" charset="2"/>
              </a:rPr>
              <a:t>-&gt;   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out</a:t>
            </a:r>
            <a:r>
              <a:rPr lang="sv-SE" altLang="ko-KR" sz="2000" dirty="0">
                <a:sym typeface="Symbol" panose="05050102010706020507" pitchFamily="18" charset="2"/>
              </a:rPr>
              <a:t>-&gt; 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err="1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 </a:t>
            </a:r>
            <a:r>
              <a:rPr lang="sv-SE" altLang="ko-KR" sz="20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comm’</a:t>
            </a:r>
            <a:r>
              <a:rPr lang="sv-SE" altLang="ko-KR" sz="2000" dirty="0">
                <a:sym typeface="Symbol" panose="05050102010706020507" pitchFamily="18" charset="2"/>
              </a:rPr>
              <a:t>-&gt;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					</a:t>
            </a:r>
            <a:endParaRPr lang="en-GB" altLang="ko-KR" sz="2000" dirty="0">
              <a:sym typeface="Symbol" panose="05050102010706020507" pitchFamily="18" charset="2"/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3D94A66-8B3D-4DE2-B323-154D56B6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1116013"/>
            <a:ext cx="309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400" b="1" i="0">
                <a:ea typeface="돋움" panose="020B0600000101010101" pitchFamily="50" charset="-127"/>
              </a:rPr>
              <a:t>6. Restriction      </a:t>
            </a:r>
            <a:r>
              <a:rPr lang="sv-SE" altLang="ko-KR" sz="2400" b="1">
                <a:ea typeface="돋움" panose="020B0600000101010101" pitchFamily="50" charset="-127"/>
              </a:rPr>
              <a:t>P</a:t>
            </a:r>
            <a:r>
              <a:rPr lang="sv-SE" altLang="ko-KR" sz="2400" b="1" i="0">
                <a:ea typeface="돋움" panose="020B0600000101010101" pitchFamily="50" charset="-127"/>
              </a:rPr>
              <a:t>\</a:t>
            </a:r>
            <a:r>
              <a:rPr lang="sv-SE" altLang="ko-KR" sz="2400" b="1">
                <a:ea typeface="돋움" panose="020B0600000101010101" pitchFamily="50" charset="-127"/>
              </a:rPr>
              <a:t>L</a:t>
            </a:r>
            <a:endParaRPr lang="en-US" altLang="ko-KR" sz="2400" b="1">
              <a:ea typeface="돋움" panose="020B0600000101010101" pitchFamily="50" charset="-127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EF76CD6D-AEED-45C6-9623-616EA101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871663"/>
            <a:ext cx="33035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Res  ------------------- 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U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L’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P\L --&gt; P’\L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BA0879D6-3F25-447E-ADB4-242B2FBB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3656013"/>
            <a:ext cx="217487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8EEFE115-C8AE-4C98-9F84-49B212FE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3016250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38F77752-C90E-47D6-A8DA-2C36491D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243388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70" name="Text Box 9">
            <a:extLst>
              <a:ext uri="{FF2B5EF4-FFF2-40B4-BE49-F238E27FC236}">
                <a16:creationId xmlns:a16="http://schemas.microsoft.com/office/drawing/2014/main" id="{B3067FA0-85DE-4703-9655-CA313D51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71" y="3429000"/>
            <a:ext cx="19543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 dirty="0">
                <a:solidFill>
                  <a:schemeClr val="tx1"/>
                </a:solidFill>
              </a:rPr>
              <a:t>Buf</a:t>
            </a:r>
            <a:r>
              <a:rPr kumimoji="0" lang="en-US" altLang="ko-KR" sz="1600" i="0" dirty="0">
                <a:solidFill>
                  <a:schemeClr val="tx1"/>
                </a:solidFill>
              </a:rPr>
              <a:t>_new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=</a:t>
            </a:r>
            <a:br>
              <a:rPr kumimoji="0" lang="sv-SE" altLang="ko-KR" sz="1600" i="0" dirty="0">
                <a:solidFill>
                  <a:schemeClr val="tx1"/>
                </a:solidFill>
              </a:rPr>
            </a:br>
            <a:r>
              <a:rPr kumimoji="0" lang="sv-SE" altLang="ko-KR" sz="1600" i="0" dirty="0">
                <a:solidFill>
                  <a:schemeClr val="tx1"/>
                </a:solidFill>
              </a:rPr>
              <a:t>(Buf</a:t>
            </a:r>
            <a:r>
              <a:rPr kumimoji="0" lang="sv-SE" altLang="ko-KR" sz="1600" i="0" baseline="-25000" dirty="0">
                <a:solidFill>
                  <a:schemeClr val="tx1"/>
                </a:solidFill>
              </a:rPr>
              <a:t>1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|Buf</a:t>
            </a:r>
            <a:r>
              <a:rPr kumimoji="0" lang="sv-SE" altLang="ko-KR" sz="1600" i="0" baseline="-25000" dirty="0">
                <a:solidFill>
                  <a:schemeClr val="tx1"/>
                </a:solidFill>
              </a:rPr>
              <a:t>2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 )\{</a:t>
            </a:r>
            <a:r>
              <a:rPr kumimoji="0" lang="en-US" altLang="ko-KR" sz="1600" i="0" dirty="0">
                <a:solidFill>
                  <a:schemeClr val="tx1"/>
                </a:solidFill>
              </a:rPr>
              <a:t>comm}</a:t>
            </a:r>
            <a:endParaRPr kumimoji="0" lang="en-GB" altLang="ko-KR" sz="1600" i="0" baseline="-25000" dirty="0">
              <a:solidFill>
                <a:schemeClr val="tx1"/>
              </a:solidFill>
            </a:endParaRP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276B5DE4-CA35-4463-876B-2FAA7063C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636838"/>
            <a:ext cx="161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i="0">
                <a:solidFill>
                  <a:schemeClr val="tx1"/>
                </a:solidFill>
              </a:rPr>
              <a:t>comm.Buf</a:t>
            </a:r>
            <a:r>
              <a:rPr kumimoji="0" lang="en-US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600" i="0">
                <a:solidFill>
                  <a:schemeClr val="tx1"/>
                </a:solidFill>
              </a:rPr>
              <a:t>|Buf</a:t>
            </a:r>
            <a:r>
              <a:rPr kumimoji="0" lang="en-US" altLang="ko-KR" sz="16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168F8278-E080-4497-BFC6-2F0EB6A4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316413"/>
            <a:ext cx="1341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|out.Buf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endParaRPr kumimoji="0" lang="en-GB" altLang="ko-KR" sz="1600" i="0" baseline="-25000">
              <a:solidFill>
                <a:schemeClr val="tx1"/>
              </a:solidFill>
            </a:endParaRPr>
          </a:p>
        </p:txBody>
      </p:sp>
      <p:cxnSp>
        <p:nvCxnSpPr>
          <p:cNvPr id="15373" name="AutoShape 12">
            <a:extLst>
              <a:ext uri="{FF2B5EF4-FFF2-40B4-BE49-F238E27FC236}">
                <a16:creationId xmlns:a16="http://schemas.microsoft.com/office/drawing/2014/main" id="{08A0059E-F02A-4C82-982C-240B672D80AC}"/>
              </a:ext>
            </a:extLst>
          </p:cNvPr>
          <p:cNvCxnSpPr>
            <a:cxnSpLocks noChangeShapeType="1"/>
            <a:stCxn id="15367" idx="7"/>
            <a:endCxn id="15368" idx="3"/>
          </p:cNvCxnSpPr>
          <p:nvPr/>
        </p:nvCxnSpPr>
        <p:spPr bwMode="auto">
          <a:xfrm rot="-5400000">
            <a:off x="2869407" y="2758281"/>
            <a:ext cx="544512" cy="1292225"/>
          </a:xfrm>
          <a:prstGeom prst="curved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3">
            <a:extLst>
              <a:ext uri="{FF2B5EF4-FFF2-40B4-BE49-F238E27FC236}">
                <a16:creationId xmlns:a16="http://schemas.microsoft.com/office/drawing/2014/main" id="{5DEC2153-B812-4B00-8FE4-623471372E1D}"/>
              </a:ext>
            </a:extLst>
          </p:cNvPr>
          <p:cNvCxnSpPr>
            <a:cxnSpLocks noChangeShapeType="1"/>
            <a:stCxn id="15369" idx="2"/>
            <a:endCxn id="15367" idx="4"/>
          </p:cNvCxnSpPr>
          <p:nvPr/>
        </p:nvCxnSpPr>
        <p:spPr bwMode="auto">
          <a:xfrm rot="10800000">
            <a:off x="2419350" y="3792538"/>
            <a:ext cx="1336675" cy="519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>
            <a:extLst>
              <a:ext uri="{FF2B5EF4-FFF2-40B4-BE49-F238E27FC236}">
                <a16:creationId xmlns:a16="http://schemas.microsoft.com/office/drawing/2014/main" id="{03CDF090-7265-466F-AD4E-741FCD3D8853}"/>
              </a:ext>
            </a:extLst>
          </p:cNvPr>
          <p:cNvCxnSpPr>
            <a:cxnSpLocks noChangeShapeType="1"/>
            <a:stCxn id="15368" idx="4"/>
            <a:endCxn id="15369" idx="0"/>
          </p:cNvCxnSpPr>
          <p:nvPr/>
        </p:nvCxnSpPr>
        <p:spPr bwMode="auto">
          <a:xfrm>
            <a:off x="3865563" y="3152775"/>
            <a:ext cx="0" cy="1090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 Box 15">
            <a:extLst>
              <a:ext uri="{FF2B5EF4-FFF2-40B4-BE49-F238E27FC236}">
                <a16:creationId xmlns:a16="http://schemas.microsoft.com/office/drawing/2014/main" id="{EF55214A-64A8-47B0-9E62-3E112386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440113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4DD0A1CF-9B9A-46EA-BCCE-809374C3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238625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15378" name="Text Box 17">
            <a:extLst>
              <a:ext uri="{FF2B5EF4-FFF2-40B4-BE49-F238E27FC236}">
                <a16:creationId xmlns:a16="http://schemas.microsoft.com/office/drawing/2014/main" id="{BE7B3CE5-0B32-484F-A07B-AA9688BD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3597275"/>
            <a:ext cx="261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15379" name="Rectangle 18">
            <a:extLst>
              <a:ext uri="{FF2B5EF4-FFF2-40B4-BE49-F238E27FC236}">
                <a16:creationId xmlns:a16="http://schemas.microsoft.com/office/drawing/2014/main" id="{D9576722-B104-4829-9AC1-275C30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229225"/>
            <a:ext cx="8832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(Buf1 | Buf2)\{comm} 	   : a </a:t>
            </a:r>
            <a:r>
              <a:rPr lang="sv-SE" altLang="ko-KR" sz="1800" i="0">
                <a:solidFill>
                  <a:srgbClr val="00B0F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design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for buffer with separated input/output ports </a:t>
            </a:r>
            <a:endParaRPr lang="sv-SE" altLang="ko-KR" sz="1800" i="0"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</a:rPr>
              <a:t>ReqBuf = in.out.ReqBuf : a </a:t>
            </a:r>
            <a:r>
              <a:rPr lang="sv-SE" altLang="ko-KR" sz="1800" i="0">
                <a:solidFill>
                  <a:srgbClr val="FFC000"/>
                </a:solidFill>
                <a:ea typeface="돋움" panose="020B0600000101010101" pitchFamily="50" charset="-127"/>
              </a:rPr>
              <a:t>requirement</a:t>
            </a:r>
            <a:r>
              <a:rPr lang="sv-SE" altLang="ko-KR" sz="1800" i="0">
                <a:ea typeface="돋움" panose="020B0600000101010101" pitchFamily="50" charset="-127"/>
              </a:rPr>
              <a:t> for buffer design</a:t>
            </a:r>
          </a:p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(Buf1 | Buf2)\{comm} == ReqBuf means that buffer design </a:t>
            </a:r>
            <a:r>
              <a:rPr lang="sv-SE" altLang="ko-KR" sz="1800" i="0">
                <a:solidFill>
                  <a:srgbClr val="00B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satisfies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the requirement</a:t>
            </a:r>
          </a:p>
        </p:txBody>
      </p:sp>
      <p:sp>
        <p:nvSpPr>
          <p:cNvPr id="15380" name="직사각형 19">
            <a:extLst>
              <a:ext uri="{FF2B5EF4-FFF2-40B4-BE49-F238E27FC236}">
                <a16:creationId xmlns:a16="http://schemas.microsoft.com/office/drawing/2014/main" id="{D595FAE0-42C6-4E86-8BD2-EB22E873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214438"/>
            <a:ext cx="3891284" cy="10715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5381" name="직선 연결선 21">
            <a:extLst>
              <a:ext uri="{FF2B5EF4-FFF2-40B4-BE49-F238E27FC236}">
                <a16:creationId xmlns:a16="http://schemas.microsoft.com/office/drawing/2014/main" id="{73BE473B-C18D-43CB-AA29-C65CF5A595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4938" y="4716463"/>
            <a:ext cx="2428875" cy="21272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직선 연결선 23">
            <a:extLst>
              <a:ext uri="{FF2B5EF4-FFF2-40B4-BE49-F238E27FC236}">
                <a16:creationId xmlns:a16="http://schemas.microsoft.com/office/drawing/2014/main" id="{A92854AF-4C96-46FD-A3B5-549C12DC94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2538" y="4705350"/>
            <a:ext cx="2795587" cy="22383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042886D7-88E6-42CF-88F9-28CB0BE130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4B5D8-3171-474E-BABD-6881C81F396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92AA738D-EC23-480A-9D6F-69FD4A690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 (cont.)</a:t>
            </a:r>
            <a:endParaRPr lang="en-GB" altLang="ko-KR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ADE7276-2A41-465E-9996-1FB73ABBF8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229600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b="1" dirty="0"/>
              <a:t>7. Relabelling     </a:t>
            </a:r>
            <a:r>
              <a:rPr lang="sv-SE" altLang="ko-KR" b="1" i="1" dirty="0"/>
              <a:t>P</a:t>
            </a:r>
            <a:r>
              <a:rPr lang="sv-SE" altLang="ko-KR" b="1" dirty="0"/>
              <a:t>[</a:t>
            </a:r>
            <a:r>
              <a:rPr lang="sv-SE" altLang="ko-KR" b="1" i="1" dirty="0"/>
              <a:t>f</a:t>
            </a:r>
            <a:r>
              <a:rPr lang="sv-SE" altLang="ko-KR" b="1" dirty="0"/>
              <a:t>]</a:t>
            </a:r>
            <a:r>
              <a:rPr lang="sv-SE" altLang="ko-KR" i="1" dirty="0"/>
              <a:t>	</a:t>
            </a:r>
            <a:r>
              <a:rPr lang="sv-SE" altLang="ko-KR" dirty="0"/>
              <a:t>Buf</a:t>
            </a:r>
            <a:r>
              <a:rPr lang="en-US" altLang="ko-KR" baseline="-25000" dirty="0"/>
              <a:t>0</a:t>
            </a:r>
            <a:r>
              <a:rPr lang="sv-SE" altLang="ko-KR" dirty="0"/>
              <a:t>   = in.out.Buf</a:t>
            </a:r>
            <a:r>
              <a:rPr lang="en-US" altLang="ko-KR" baseline="-25000" dirty="0"/>
              <a:t>0</a:t>
            </a:r>
            <a:endParaRPr lang="sv-SE" altLang="ko-KR" baseline="-25000" dirty="0"/>
          </a:p>
          <a:p>
            <a:pPr eaLnBrk="1" hangingPunct="1">
              <a:buFontTx/>
              <a:buNone/>
            </a:pPr>
            <a:r>
              <a:rPr lang="sv-SE" altLang="ko-KR" baseline="-25000" dirty="0"/>
              <a:t>						</a:t>
            </a:r>
            <a:r>
              <a:rPr lang="sv-SE" altLang="ko-KR" dirty="0"/>
              <a:t>Buf</a:t>
            </a:r>
            <a:r>
              <a:rPr lang="sv-SE" altLang="ko-KR" baseline="-25000" dirty="0"/>
              <a:t>1</a:t>
            </a:r>
            <a:r>
              <a:rPr lang="sv-SE" altLang="ko-KR" dirty="0"/>
              <a:t> = Buf[comm</a:t>
            </a:r>
            <a:r>
              <a:rPr lang="en-US" altLang="ko-KR" dirty="0"/>
              <a:t>'</a:t>
            </a:r>
            <a:r>
              <a:rPr lang="sv-SE" altLang="ko-KR" dirty="0"/>
              <a:t>/out]</a:t>
            </a:r>
          </a:p>
          <a:p>
            <a:pPr eaLnBrk="1" hangingPunct="1">
              <a:buFontTx/>
              <a:buNone/>
            </a:pPr>
            <a:r>
              <a:rPr lang="sv-SE" altLang="ko-KR" dirty="0"/>
              <a:t>							 = in.comm</a:t>
            </a:r>
            <a:r>
              <a:rPr lang="en-US" altLang="ko-KR" dirty="0"/>
              <a:t>'</a:t>
            </a:r>
            <a:r>
              <a:rPr lang="sv-SE" altLang="ko-KR" dirty="0"/>
              <a:t>.Buf</a:t>
            </a:r>
            <a:r>
              <a:rPr lang="sv-SE" altLang="ko-KR" baseline="-25000" dirty="0"/>
              <a:t>1 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				Buf</a:t>
            </a:r>
            <a:r>
              <a:rPr lang="sv-SE" altLang="ko-KR" baseline="-25000" dirty="0">
                <a:sym typeface="Symbol" panose="05050102010706020507" pitchFamily="18" charset="2"/>
              </a:rPr>
              <a:t>2</a:t>
            </a:r>
            <a:r>
              <a:rPr lang="sv-SE" altLang="ko-KR" dirty="0">
                <a:sym typeface="Symbol" panose="05050102010706020507" pitchFamily="18" charset="2"/>
              </a:rPr>
              <a:t> = Buf[comm/in]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					 = comm.out.Buf</a:t>
            </a:r>
            <a:r>
              <a:rPr lang="sv-SE" altLang="ko-KR" baseline="-25000" dirty="0">
                <a:sym typeface="Symbol" panose="05050102010706020507" pitchFamily="18" charset="2"/>
              </a:rPr>
              <a:t>2</a:t>
            </a:r>
            <a:endParaRPr lang="sv-SE" altLang="ko-KR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baseline="-250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Relabelling function </a:t>
            </a:r>
            <a:r>
              <a:rPr lang="sv-SE" altLang="ko-KR" i="1" dirty="0">
                <a:sym typeface="Symbol" panose="05050102010706020507" pitchFamily="18" charset="2"/>
              </a:rPr>
              <a:t>f </a:t>
            </a:r>
            <a:r>
              <a:rPr lang="sv-SE" altLang="ko-KR" dirty="0">
                <a:sym typeface="Symbol" panose="05050102010706020507" pitchFamily="18" charset="2"/>
              </a:rPr>
              <a:t>must preserve complements: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</a:t>
            </a:r>
            <a:r>
              <a:rPr lang="sv-SE" altLang="ko-KR" i="1" dirty="0">
                <a:sym typeface="Symbol" panose="05050102010706020507" pitchFamily="18" charset="2"/>
              </a:rPr>
              <a:t>f</a:t>
            </a:r>
            <a:r>
              <a:rPr lang="sv-SE" altLang="ko-KR" dirty="0">
                <a:sym typeface="Symbol" panose="05050102010706020507" pitchFamily="18" charset="2"/>
              </a:rPr>
              <a:t>(a’) = </a:t>
            </a:r>
            <a:r>
              <a:rPr lang="sv-SE" altLang="ko-KR" i="1" dirty="0">
                <a:sym typeface="Symbol" panose="05050102010706020507" pitchFamily="18" charset="2"/>
              </a:rPr>
              <a:t>f</a:t>
            </a:r>
            <a:r>
              <a:rPr lang="sv-SE" altLang="ko-KR" dirty="0">
                <a:sym typeface="Symbol" panose="05050102010706020507" pitchFamily="18" charset="2"/>
              </a:rPr>
              <a:t>(a)’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Relabelling function often given by name substitution as above</a:t>
            </a:r>
          </a:p>
          <a:p>
            <a:pPr eaLnBrk="1" hangingPunct="1">
              <a:buFontTx/>
              <a:buNone/>
            </a:pPr>
            <a:endParaRPr lang="en-GB" altLang="ko-KR" baseline="-25000" dirty="0">
              <a:sym typeface="Symbol" panose="05050102010706020507" pitchFamily="18" charset="2"/>
            </a:endParaRP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499B295-618A-4CD3-8831-FE7F187A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871663"/>
            <a:ext cx="33035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Rel  -------------------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P[f] –f()-&gt; P’[f]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1C2972DC-54A9-447D-9544-7D490BF5AF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30AAB-E651-41C2-B1EB-FF48FA46C8B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0368AE12-425C-4E37-B698-2116948BD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Summary of CCS Semantics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5C15B88-55A6-44B9-923F-519C141B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771525"/>
            <a:ext cx="2214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Act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--------------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.P –-&gt; P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EBE0F450-51B1-4EA8-8665-4F51FBAF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675" y="1628775"/>
            <a:ext cx="25511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L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   P+Q --&gt; P’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6A87A0A8-542A-47C1-B7C2-B22DA69E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492375"/>
            <a:ext cx="3014662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	   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P|Q --&gt; P’|Q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P-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-&gt;P’, Q–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a’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-&gt;Q’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Par   --------------------------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P|Q --&gt; P’|Q’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CC9912F-AB00-4D7F-BEDC-F906C3D80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292600"/>
            <a:ext cx="330358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Res  ------------------- 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U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L’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P\L --&gt; P’\L 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B2ACA595-4595-4FB8-96DB-9FDBFCE9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157788"/>
            <a:ext cx="330358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Rel  -------------------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P[f] –f()-&gt; P’[f] 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68F27F22-B16B-46AF-80AB-AC7A61FD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838200"/>
            <a:ext cx="4716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-in-&gt; P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sv-SE" altLang="ko-KR" sz="2000" i="0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8FBD92DF-F19E-451C-8BD2-8488766F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01800"/>
            <a:ext cx="4716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+ out.Q -in-&gt; P </a:t>
            </a:r>
            <a:r>
              <a:rPr lang="sv-SE" altLang="ko-KR" sz="2000"/>
              <a:t>or </a:t>
            </a:r>
            <a:r>
              <a:rPr lang="sv-SE" altLang="ko-KR" sz="2000" i="0"/>
              <a:t>–out-&gt; Q</a:t>
            </a: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2A7EA3D6-A09C-4F98-9796-59EDED9F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26384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in.P|in’.Q -in-&gt;P|in’.Q </a:t>
            </a:r>
            <a:r>
              <a:rPr lang="sv-SE" altLang="ko-KR" sz="2000"/>
              <a:t>or </a:t>
            </a:r>
            <a:r>
              <a:rPr lang="sv-SE" altLang="ko-KR" sz="2000" i="0"/>
              <a:t>–in’-&gt; in.P|Q</a:t>
            </a: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382E6036-CF32-4605-8D26-E30032E7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20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| in’.Q -</a:t>
            </a:r>
            <a:r>
              <a:rPr lang="sv-SE" altLang="ko-KR" sz="2800">
                <a:sym typeface="Symbol" panose="05050102010706020507" pitchFamily="18" charset="2"/>
              </a:rPr>
              <a:t></a:t>
            </a:r>
            <a:r>
              <a:rPr lang="sv-SE" altLang="ko-KR" sz="2000" i="0"/>
              <a:t>-&gt;  P|Q</a:t>
            </a:r>
          </a:p>
        </p:txBody>
      </p:sp>
      <p:sp>
        <p:nvSpPr>
          <p:cNvPr id="17421" name="Rectangle 14">
            <a:extLst>
              <a:ext uri="{FF2B5EF4-FFF2-40B4-BE49-F238E27FC236}">
                <a16:creationId xmlns:a16="http://schemas.microsoft.com/office/drawing/2014/main" id="{98E7F868-44B2-4DC5-9189-D65E953E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656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(in.P | in’.Q)\{in} -</a:t>
            </a:r>
            <a:r>
              <a:rPr lang="sv-SE" altLang="ko-KR" sz="2800">
                <a:sym typeface="Symbol" panose="05050102010706020507" pitchFamily="18" charset="2"/>
              </a:rPr>
              <a:t></a:t>
            </a:r>
            <a:r>
              <a:rPr lang="sv-SE" altLang="ko-KR" sz="2000" i="0"/>
              <a:t>-&gt; (P|Q)\{in} only</a:t>
            </a:r>
          </a:p>
        </p:txBody>
      </p:sp>
      <p:sp>
        <p:nvSpPr>
          <p:cNvPr id="17422" name="Rectangle 15">
            <a:extLst>
              <a:ext uri="{FF2B5EF4-FFF2-40B4-BE49-F238E27FC236}">
                <a16:creationId xmlns:a16="http://schemas.microsoft.com/office/drawing/2014/main" id="{E9552CA4-65EA-4A98-A9DE-C991866E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73688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[out/in] -out-&gt; P[out/in]</a:t>
            </a:r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14C978D0-5EF3-4DC7-B5CC-47DEAC86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1628775"/>
            <a:ext cx="247015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Q --&gt;Q’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R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Q’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24" name="Text Box 17">
            <a:extLst>
              <a:ext uri="{FF2B5EF4-FFF2-40B4-BE49-F238E27FC236}">
                <a16:creationId xmlns:a16="http://schemas.microsoft.com/office/drawing/2014/main" id="{E405B69F-8783-4B1F-B12A-F7806E7B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47925"/>
            <a:ext cx="30146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	Q --&gt;Q’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P|Q --&gt; P|Q’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3EF9EB0F-00BC-4008-9605-CD14A96C3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F4A7-B234-4330-97B0-34A975E11839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017F4824-770F-4FB0-B834-00B49E78B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Inference of Process Execution 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0AA63F5-D0EE-4FAA-BE92-F1E1963A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665663"/>
            <a:ext cx="43211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Res ---------------------------------------------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b="1" i="0">
                <a:solidFill>
                  <a:schemeClr val="tx1"/>
                </a:solidFill>
                <a:ea typeface="돋움" panose="020B0600000101010101" pitchFamily="50" charset="-127"/>
              </a:rPr>
              <a:t>        ((a.E + b.0)| a’.F)\{a} -</a:t>
            </a:r>
            <a:r>
              <a:rPr lang="sv-SE" altLang="ko-KR" sz="1800" b="1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(E|F)\{a}</a:t>
            </a:r>
            <a:endParaRPr lang="en-US" altLang="ko-KR" sz="1800" b="1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37E6BB49-3099-49F1-B281-F57155B9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33825"/>
            <a:ext cx="5257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Par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-------------------------------------------------------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            (a.E + b.0)| a’.F -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6E00E960-DDD8-4D6E-911F-01135512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154363"/>
            <a:ext cx="33115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Choice</a:t>
            </a:r>
            <a:r>
              <a:rPr lang="en-US" altLang="ko-KR" sz="1800" i="0" baseline="-25000">
                <a:solidFill>
                  <a:schemeClr val="tx1"/>
                </a:solidFill>
                <a:ea typeface="돋움" panose="020B0600000101010101" pitchFamily="50" charset="-127"/>
              </a:rPr>
              <a:t>L</a:t>
            </a: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      (a.E + b.0) -a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E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A98A2F1A-A694-45A9-BB27-073D99F2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154363"/>
            <a:ext cx="22304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Act 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a’.F –a’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F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D7FCE9A5-7359-4AF9-83CA-93F56694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2301875"/>
            <a:ext cx="223043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Act 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a.E –a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E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EE145A45-1D80-40C4-B3A4-A4EA31E4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36" y="1038225"/>
            <a:ext cx="69384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Proof of ((</a:t>
            </a:r>
            <a:r>
              <a:rPr lang="en-US" altLang="ko-KR" sz="2800" i="0" dirty="0" err="1">
                <a:solidFill>
                  <a:schemeClr val="tx1"/>
                </a:solidFill>
                <a:ea typeface="돋움" panose="020B0600000101010101" pitchFamily="50" charset="-127"/>
              </a:rPr>
              <a:t>a.E</a:t>
            </a: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 + b.0)| </a:t>
            </a:r>
            <a:r>
              <a:rPr lang="en-US" altLang="ko-KR" sz="2800" i="0" dirty="0" err="1">
                <a:solidFill>
                  <a:schemeClr val="tx1"/>
                </a:solidFill>
                <a:ea typeface="돋움" panose="020B0600000101010101" pitchFamily="50" charset="-127"/>
              </a:rPr>
              <a:t>a’.F</a:t>
            </a: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)\{a} -</a:t>
            </a:r>
            <a:r>
              <a:rPr lang="sv-SE" altLang="ko-KR" sz="2800" i="0" dirty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(E|F)\{a}</a:t>
            </a:r>
            <a:endParaRPr lang="en-US" altLang="ko-KR" sz="2800" i="0" dirty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DCDD4C2C-B1E3-4BE6-8FD7-78AE7BC878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3D7C4-EAF4-45EA-8111-7A71FC48801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09F343C1-69BB-48D0-B4B2-D3E5DEECF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Exercises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A932BA4-30C5-49E5-A46E-5AFF09BF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/>
              <a:t>Derive following process execution from the inference rules</a:t>
            </a:r>
          </a:p>
          <a:p>
            <a:pPr lvl="1" eaLnBrk="1" hangingPunct="1"/>
            <a:r>
              <a:rPr lang="en-US" altLang="ko-KR" sz="2400"/>
              <a:t>(a.E + b.0) | a’.F –a-&gt; E | a’.F</a:t>
            </a:r>
          </a:p>
          <a:p>
            <a:pPr lvl="1" eaLnBrk="1" hangingPunct="1"/>
            <a:r>
              <a:rPr lang="en-US" altLang="ko-KR" sz="2400"/>
              <a:t>(a.E + b.0) | a’.F –a’-&gt; (a.E + b.0) | F</a:t>
            </a:r>
          </a:p>
          <a:p>
            <a:pPr lvl="1" eaLnBrk="1" hangingPunct="1"/>
            <a:r>
              <a:rPr lang="en-US" altLang="ko-KR" sz="2400"/>
              <a:t>(a.E + b.0) | a’.F –b-&gt; 0 | a’.F</a:t>
            </a:r>
          </a:p>
          <a:p>
            <a:pPr lvl="1" eaLnBrk="1" hangingPunct="1"/>
            <a:r>
              <a:rPr lang="en-US" altLang="ko-KR" sz="2400"/>
              <a:t>((a.E + b.0) | a’.F)\{a} –b-&gt; (0 |a’.F)\{a}</a:t>
            </a:r>
          </a:p>
          <a:p>
            <a:pPr eaLnBrk="1" hangingPunct="1"/>
            <a:r>
              <a:rPr lang="en-US" altLang="ko-KR" sz="2800"/>
              <a:t>Draw corresponding labeled transition diagrams</a:t>
            </a:r>
          </a:p>
          <a:p>
            <a:pPr lvl="1" eaLnBrk="1" hangingPunct="1"/>
            <a:r>
              <a:rPr lang="en-US" altLang="ko-KR" sz="2400"/>
              <a:t>(a.E + b.0) | a’.F </a:t>
            </a:r>
          </a:p>
          <a:p>
            <a:pPr lvl="1" eaLnBrk="1" hangingPunct="1"/>
            <a:r>
              <a:rPr lang="en-US" altLang="ko-KR" sz="2400"/>
              <a:t>((a.E + b.0) | a’.F)\{a}</a:t>
            </a:r>
          </a:p>
          <a:p>
            <a:pPr lvl="1" eaLnBrk="1" hangingPunct="1"/>
            <a:r>
              <a:rPr lang="en-US" altLang="ko-KR" sz="2400"/>
              <a:t>A = a.c’.A, B = c.b’.B </a:t>
            </a:r>
          </a:p>
          <a:p>
            <a:pPr lvl="2" eaLnBrk="1" hangingPunct="1"/>
            <a:r>
              <a:rPr lang="en-US" altLang="ko-KR" sz="2000"/>
              <a:t>A|B, (A|B)\{c}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8BA7364-994B-4114-B82C-9113478F75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29D33-9C20-446F-B3C9-5D33D88A7E5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DF19643E-2B04-49D5-838B-0127D65A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1892300"/>
            <a:ext cx="4213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–a-&gt; E | a’.F</a:t>
            </a:r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A3699340-1BCC-43E3-A906-89625DC45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1846263"/>
            <a:ext cx="41767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6212CAE3-1655-4F08-9EA7-E575DE15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1670050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6E38A76D-3ACC-4E50-8D97-88A057E1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1341438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(a.E + b.0)) –a-&gt; E </a:t>
            </a:r>
          </a:p>
        </p:txBody>
      </p:sp>
      <p:sp>
        <p:nvSpPr>
          <p:cNvPr id="22535" name="Line 8">
            <a:extLst>
              <a:ext uri="{FF2B5EF4-FFF2-40B4-BE49-F238E27FC236}">
                <a16:creationId xmlns:a16="http://schemas.microsoft.com/office/drawing/2014/main" id="{80E0F962-6158-4530-A6CA-DCF3C54B7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0" y="1341438"/>
            <a:ext cx="3240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B4FBB377-4CB8-4A78-A497-DDECF7C9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147763"/>
            <a:ext cx="1065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Choice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37150B77-5B78-4910-9DDA-4E32364B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12800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a.E  –a-&gt; E </a:t>
            </a:r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B6B7F25D-5DD0-4193-B412-6146BBC79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3813" y="838200"/>
            <a:ext cx="2016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FE4FCC44-A30A-4459-8A15-51AF386A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644525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540" name="Rectangle 14">
            <a:extLst>
              <a:ext uri="{FF2B5EF4-FFF2-40B4-BE49-F238E27FC236}">
                <a16:creationId xmlns:a16="http://schemas.microsoft.com/office/drawing/2014/main" id="{F80BD22C-E3CA-44A7-BA00-C09B75E9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48063"/>
            <a:ext cx="52117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–a’-&gt; (a.E + b.0) | F</a:t>
            </a:r>
          </a:p>
        </p:txBody>
      </p:sp>
      <p:sp>
        <p:nvSpPr>
          <p:cNvPr id="22541" name="Line 15">
            <a:extLst>
              <a:ext uri="{FF2B5EF4-FFF2-40B4-BE49-F238E27FC236}">
                <a16:creationId xmlns:a16="http://schemas.microsoft.com/office/drawing/2014/main" id="{3378A903-078F-4547-A425-3592BF33C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9075" y="3500438"/>
            <a:ext cx="4962525" cy="15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2" name="Rectangle 16">
            <a:extLst>
              <a:ext uri="{FF2B5EF4-FFF2-40B4-BE49-F238E27FC236}">
                <a16:creationId xmlns:a16="http://schemas.microsoft.com/office/drawing/2014/main" id="{B6AFBEB6-E92E-499B-8EFB-E2F91D68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325813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R</a:t>
            </a:r>
          </a:p>
        </p:txBody>
      </p:sp>
      <p:sp>
        <p:nvSpPr>
          <p:cNvPr id="22543" name="Line 21">
            <a:extLst>
              <a:ext uri="{FF2B5EF4-FFF2-40B4-BE49-F238E27FC236}">
                <a16:creationId xmlns:a16="http://schemas.microsoft.com/office/drawing/2014/main" id="{4345A2A3-562D-4B35-B281-0CFAB96D3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068638"/>
            <a:ext cx="1722437" cy="12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4" name="Rectangle 22">
            <a:extLst>
              <a:ext uri="{FF2B5EF4-FFF2-40B4-BE49-F238E27FC236}">
                <a16:creationId xmlns:a16="http://schemas.microsoft.com/office/drawing/2014/main" id="{2031BA5A-5FCD-4A18-8C3A-EB237133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887663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3255" name="Rectangle 23">
            <a:extLst>
              <a:ext uri="{FF2B5EF4-FFF2-40B4-BE49-F238E27FC236}">
                <a16:creationId xmlns:a16="http://schemas.microsoft.com/office/drawing/2014/main" id="{5C3CFA5D-6980-4E92-9F0A-984160AF3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Proofs</a:t>
            </a:r>
          </a:p>
        </p:txBody>
      </p:sp>
      <p:sp>
        <p:nvSpPr>
          <p:cNvPr id="22546" name="Rectangle 24">
            <a:extLst>
              <a:ext uri="{FF2B5EF4-FFF2-40B4-BE49-F238E27FC236}">
                <a16:creationId xmlns:a16="http://schemas.microsoft.com/office/drawing/2014/main" id="{AF447C79-C218-4E91-8A59-B0B00F65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021013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a’.F –a’-&gt; F</a:t>
            </a:r>
          </a:p>
        </p:txBody>
      </p:sp>
      <p:sp>
        <p:nvSpPr>
          <p:cNvPr id="22547" name="Rectangle 25">
            <a:extLst>
              <a:ext uri="{FF2B5EF4-FFF2-40B4-BE49-F238E27FC236}">
                <a16:creationId xmlns:a16="http://schemas.microsoft.com/office/drawing/2014/main" id="{9F1B7185-5019-4A37-A449-5CBC42F8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5689600"/>
            <a:ext cx="4195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–b-&gt; 0 | a’.F</a:t>
            </a:r>
          </a:p>
        </p:txBody>
      </p:sp>
      <p:sp>
        <p:nvSpPr>
          <p:cNvPr id="22548" name="Line 26">
            <a:extLst>
              <a:ext uri="{FF2B5EF4-FFF2-40B4-BE49-F238E27FC236}">
                <a16:creationId xmlns:a16="http://schemas.microsoft.com/office/drawing/2014/main" id="{894E5CF6-6A74-4E11-9DFB-5E0FBEA23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5" y="5710238"/>
            <a:ext cx="41767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9" name="Rectangle 27">
            <a:extLst>
              <a:ext uri="{FF2B5EF4-FFF2-40B4-BE49-F238E27FC236}">
                <a16:creationId xmlns:a16="http://schemas.microsoft.com/office/drawing/2014/main" id="{58575AE6-935F-43A5-9621-BCDED93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5534025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50" name="Rectangle 28">
            <a:extLst>
              <a:ext uri="{FF2B5EF4-FFF2-40B4-BE49-F238E27FC236}">
                <a16:creationId xmlns:a16="http://schemas.microsoft.com/office/drawing/2014/main" id="{2D398484-84BD-4CB3-A34B-D606AF49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205413"/>
            <a:ext cx="2678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(a.E + b.0) –b-&gt; 0 </a:t>
            </a:r>
          </a:p>
        </p:txBody>
      </p:sp>
      <p:sp>
        <p:nvSpPr>
          <p:cNvPr id="22551" name="Line 29">
            <a:extLst>
              <a:ext uri="{FF2B5EF4-FFF2-40B4-BE49-F238E27FC236}">
                <a16:creationId xmlns:a16="http://schemas.microsoft.com/office/drawing/2014/main" id="{7019718C-B102-491D-81D7-4FA019DD8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200" y="5205413"/>
            <a:ext cx="3240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52" name="Rectangle 30">
            <a:extLst>
              <a:ext uri="{FF2B5EF4-FFF2-40B4-BE49-F238E27FC236}">
                <a16:creationId xmlns:a16="http://schemas.microsoft.com/office/drawing/2014/main" id="{67EC17B2-7E8E-44CA-AE5D-2E2BAC7E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5011738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Choice</a:t>
            </a:r>
            <a:r>
              <a:rPr lang="en-US" altLang="ko-KR" sz="2000" i="0" baseline="-25000">
                <a:ea typeface="돋움" panose="020B0600000101010101" pitchFamily="50" charset="-127"/>
              </a:rPr>
              <a:t>R</a:t>
            </a:r>
          </a:p>
        </p:txBody>
      </p:sp>
      <p:sp>
        <p:nvSpPr>
          <p:cNvPr id="22553" name="Rectangle 31">
            <a:extLst>
              <a:ext uri="{FF2B5EF4-FFF2-40B4-BE49-F238E27FC236}">
                <a16:creationId xmlns:a16="http://schemas.microsoft.com/office/drawing/2014/main" id="{EDEDCE02-13A5-4AFA-BC86-7061A6BD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676775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b.0  –b-&gt; 0 </a:t>
            </a:r>
          </a:p>
        </p:txBody>
      </p:sp>
      <p:sp>
        <p:nvSpPr>
          <p:cNvPr id="22554" name="Line 32">
            <a:extLst>
              <a:ext uri="{FF2B5EF4-FFF2-40B4-BE49-F238E27FC236}">
                <a16:creationId xmlns:a16="http://schemas.microsoft.com/office/drawing/2014/main" id="{A06A5948-6AD7-44DE-B4E4-9FF68AB40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0363" y="4702175"/>
            <a:ext cx="2016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55" name="Rectangle 33">
            <a:extLst>
              <a:ext uri="{FF2B5EF4-FFF2-40B4-BE49-F238E27FC236}">
                <a16:creationId xmlns:a16="http://schemas.microsoft.com/office/drawing/2014/main" id="{34887218-8EAB-43F7-97EA-CC7A50BE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08500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556" name="Rectangle 34">
            <a:extLst>
              <a:ext uri="{FF2B5EF4-FFF2-40B4-BE49-F238E27FC236}">
                <a16:creationId xmlns:a16="http://schemas.microsoft.com/office/drawing/2014/main" id="{101A60D4-2583-4558-BF1D-CEC435AA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620713"/>
            <a:ext cx="6337300" cy="1944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557" name="Rectangle 35">
            <a:extLst>
              <a:ext uri="{FF2B5EF4-FFF2-40B4-BE49-F238E27FC236}">
                <a16:creationId xmlns:a16="http://schemas.microsoft.com/office/drawing/2014/main" id="{786A4CEB-B777-432B-A6DA-B7F2B463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2709863"/>
            <a:ext cx="6337300" cy="16557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558" name="Rectangle 36">
            <a:extLst>
              <a:ext uri="{FF2B5EF4-FFF2-40B4-BE49-F238E27FC236}">
                <a16:creationId xmlns:a16="http://schemas.microsoft.com/office/drawing/2014/main" id="{FE985CD4-33E4-4197-A894-BC581B68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4510088"/>
            <a:ext cx="6337300" cy="172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3269" name="Rectangle 37">
            <a:extLst>
              <a:ext uri="{FF2B5EF4-FFF2-40B4-BE49-F238E27FC236}">
                <a16:creationId xmlns:a16="http://schemas.microsoft.com/office/drawing/2014/main" id="{AAE87BF6-F7D0-44CB-84AA-B6A2094B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9683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1</a:t>
            </a:r>
          </a:p>
        </p:txBody>
      </p:sp>
      <p:sp>
        <p:nvSpPr>
          <p:cNvPr id="223270" name="Rectangle 38">
            <a:extLst>
              <a:ext uri="{FF2B5EF4-FFF2-40B4-BE49-F238E27FC236}">
                <a16:creationId xmlns:a16="http://schemas.microsoft.com/office/drawing/2014/main" id="{4E169F83-4A3C-4CAA-9F07-41FBEFE6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701925"/>
            <a:ext cx="968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2</a:t>
            </a:r>
          </a:p>
        </p:txBody>
      </p:sp>
      <p:sp>
        <p:nvSpPr>
          <p:cNvPr id="223271" name="Rectangle 39">
            <a:extLst>
              <a:ext uri="{FF2B5EF4-FFF2-40B4-BE49-F238E27FC236}">
                <a16:creationId xmlns:a16="http://schemas.microsoft.com/office/drawing/2014/main" id="{A3C46C52-C3E3-43C8-BFDD-84835A3E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75175"/>
            <a:ext cx="968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A8E7CD00-4CE4-45C7-A4AA-665B60C88D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5C7C0-6812-4E02-AC6D-2441A6A9842A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3DC5EA7E-0778-42C6-99EE-AE299389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Labeled Transition Systems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6023125-71E4-4294-B21F-686D0907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112395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</a:t>
            </a:r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96A33622-0DA7-4201-A80B-513DF4D17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1557338"/>
            <a:ext cx="237648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36956B37-FF4D-4795-BE1C-8665CB6E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93863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06C4E326-C82A-4B10-87D8-C1B651440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1628775"/>
            <a:ext cx="10795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AB6A3447-94F3-406B-BA5C-22CAD53F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1700213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863620A1-7B45-4DF9-90AB-7908F26B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25538"/>
            <a:ext cx="2520950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77D18478-9031-4AE1-A9A3-4B82348EA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557338"/>
            <a:ext cx="935037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8638BB0D-5241-4911-A8CD-6BB843A4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1693863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F249899C-70D5-44C4-B479-E0CC15872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1628775"/>
            <a:ext cx="1444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BACBF7A2-CA45-4170-B84B-01E12DDA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20345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E | a’.F</a:t>
            </a:r>
          </a:p>
        </p:txBody>
      </p:sp>
      <p:sp>
        <p:nvSpPr>
          <p:cNvPr id="23566" name="Oval 15">
            <a:extLst>
              <a:ext uri="{FF2B5EF4-FFF2-40B4-BE49-F238E27FC236}">
                <a16:creationId xmlns:a16="http://schemas.microsoft.com/office/drawing/2014/main" id="{A7145413-055F-4526-ACA1-D2E666BA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205038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4274" name="AutoShape 18">
            <a:extLst>
              <a:ext uri="{FF2B5EF4-FFF2-40B4-BE49-F238E27FC236}">
                <a16:creationId xmlns:a16="http://schemas.microsoft.com/office/drawing/2014/main" id="{6AF8D1ED-A59C-47DF-AF12-DA470399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5900"/>
            <a:ext cx="1008063" cy="358775"/>
          </a:xfrm>
          <a:prstGeom prst="wedgeRectCallout">
            <a:avLst>
              <a:gd name="adj1" fmla="val 54880"/>
              <a:gd name="adj2" fmla="val 8230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1</a:t>
            </a:r>
          </a:p>
          <a:p>
            <a:pPr algn="ctr" defTabSz="762000" eaLnBrk="1" hangingPunct="1">
              <a:defRPr/>
            </a:pPr>
            <a:endParaRPr lang="en-US" altLang="ko-KR" sz="1600">
              <a:latin typeface="Arial" charset="0"/>
            </a:endParaRPr>
          </a:p>
        </p:txBody>
      </p:sp>
      <p:sp>
        <p:nvSpPr>
          <p:cNvPr id="23568" name="Rectangle 19">
            <a:extLst>
              <a:ext uri="{FF2B5EF4-FFF2-40B4-BE49-F238E27FC236}">
                <a16:creationId xmlns:a16="http://schemas.microsoft.com/office/drawing/2014/main" id="{8C6C04B6-A5A2-4D13-AA52-65B4A23E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203450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0 | a’.F</a:t>
            </a:r>
          </a:p>
        </p:txBody>
      </p:sp>
      <p:sp>
        <p:nvSpPr>
          <p:cNvPr id="23569" name="Oval 20">
            <a:extLst>
              <a:ext uri="{FF2B5EF4-FFF2-40B4-BE49-F238E27FC236}">
                <a16:creationId xmlns:a16="http://schemas.microsoft.com/office/drawing/2014/main" id="{5FF57273-905B-4B2B-AA77-FBEA922D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05038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4277" name="AutoShape 21">
            <a:extLst>
              <a:ext uri="{FF2B5EF4-FFF2-40B4-BE49-F238E27FC236}">
                <a16:creationId xmlns:a16="http://schemas.microsoft.com/office/drawing/2014/main" id="{11364308-380F-4648-9C76-96BEAC55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196975"/>
            <a:ext cx="1008063" cy="358775"/>
          </a:xfrm>
          <a:prstGeom prst="wedgeRectCallout">
            <a:avLst>
              <a:gd name="adj1" fmla="val 54880"/>
              <a:gd name="adj2" fmla="val 11415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2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3571" name="Oval 22">
            <a:extLst>
              <a:ext uri="{FF2B5EF4-FFF2-40B4-BE49-F238E27FC236}">
                <a16:creationId xmlns:a16="http://schemas.microsoft.com/office/drawing/2014/main" id="{E30E2816-D7EF-4BC8-9046-2EC7E48C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205038"/>
            <a:ext cx="1727200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72" name="Rectangle 23">
            <a:extLst>
              <a:ext uri="{FF2B5EF4-FFF2-40B4-BE49-F238E27FC236}">
                <a16:creationId xmlns:a16="http://schemas.microsoft.com/office/drawing/2014/main" id="{E0A53395-BBF9-4FF4-A9E7-7D9A53F9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22050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a.E + b.0|F</a:t>
            </a:r>
          </a:p>
        </p:txBody>
      </p:sp>
      <p:sp>
        <p:nvSpPr>
          <p:cNvPr id="224280" name="AutoShape 24">
            <a:extLst>
              <a:ext uri="{FF2B5EF4-FFF2-40B4-BE49-F238E27FC236}">
                <a16:creationId xmlns:a16="http://schemas.microsoft.com/office/drawing/2014/main" id="{FF9185ED-6833-48E7-91AD-3607D3BA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773238"/>
            <a:ext cx="935038" cy="287337"/>
          </a:xfrm>
          <a:prstGeom prst="wedgeRectCallout">
            <a:avLst>
              <a:gd name="adj1" fmla="val -70032"/>
              <a:gd name="adj2" fmla="val -201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3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3574" name="Rectangle 25">
            <a:extLst>
              <a:ext uri="{FF2B5EF4-FFF2-40B4-BE49-F238E27FC236}">
                <a16:creationId xmlns:a16="http://schemas.microsoft.com/office/drawing/2014/main" id="{D542BB1C-90F5-40D7-992D-34F6320E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603375"/>
            <a:ext cx="29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000" b="1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2000" b="1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3575" name="Rectangle 28">
            <a:extLst>
              <a:ext uri="{FF2B5EF4-FFF2-40B4-BE49-F238E27FC236}">
                <a16:creationId xmlns:a16="http://schemas.microsoft.com/office/drawing/2014/main" id="{343C8A2D-EE34-4376-99CD-277C3E80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132013"/>
            <a:ext cx="81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E | F</a:t>
            </a:r>
          </a:p>
        </p:txBody>
      </p:sp>
      <p:sp>
        <p:nvSpPr>
          <p:cNvPr id="23576" name="Oval 29">
            <a:extLst>
              <a:ext uri="{FF2B5EF4-FFF2-40B4-BE49-F238E27FC236}">
                <a16:creationId xmlns:a16="http://schemas.microsoft.com/office/drawing/2014/main" id="{799EB253-4C7F-4AE6-8E43-53B77401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33600"/>
            <a:ext cx="1152525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23577" name="AutoShape 31">
            <a:extLst>
              <a:ext uri="{FF2B5EF4-FFF2-40B4-BE49-F238E27FC236}">
                <a16:creationId xmlns:a16="http://schemas.microsoft.com/office/drawing/2014/main" id="{E2BE068D-620B-4273-B0B9-F7E4A87DBAA5}"/>
              </a:ext>
            </a:extLst>
          </p:cNvPr>
          <p:cNvCxnSpPr>
            <a:cxnSpLocks noChangeShapeType="1"/>
            <a:stCxn id="23566" idx="4"/>
            <a:endCxn id="23576" idx="3"/>
          </p:cNvCxnSpPr>
          <p:nvPr/>
        </p:nvCxnSpPr>
        <p:spPr bwMode="auto">
          <a:xfrm rot="5400000" flipH="1" flipV="1">
            <a:off x="4368007" y="103981"/>
            <a:ext cx="144462" cy="5064125"/>
          </a:xfrm>
          <a:prstGeom prst="curvedConnector3">
            <a:avLst>
              <a:gd name="adj1" fmla="val -75714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Rectangle 32">
            <a:extLst>
              <a:ext uri="{FF2B5EF4-FFF2-40B4-BE49-F238E27FC236}">
                <a16:creationId xmlns:a16="http://schemas.microsoft.com/office/drawing/2014/main" id="{4322D2C7-6722-4EC4-8146-5EF4B9F4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79" name="Rectangle 34">
            <a:extLst>
              <a:ext uri="{FF2B5EF4-FFF2-40B4-BE49-F238E27FC236}">
                <a16:creationId xmlns:a16="http://schemas.microsoft.com/office/drawing/2014/main" id="{7BFDF702-EC0B-41D5-8726-EBD90276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40075"/>
            <a:ext cx="78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0 | F</a:t>
            </a:r>
          </a:p>
        </p:txBody>
      </p:sp>
      <p:sp>
        <p:nvSpPr>
          <p:cNvPr id="23580" name="Oval 35">
            <a:extLst>
              <a:ext uri="{FF2B5EF4-FFF2-40B4-BE49-F238E27FC236}">
                <a16:creationId xmlns:a16="http://schemas.microsoft.com/office/drawing/2014/main" id="{EB09FE2B-B10D-42FC-B23D-BE7DC10B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141663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23581" name="AutoShape 36">
            <a:extLst>
              <a:ext uri="{FF2B5EF4-FFF2-40B4-BE49-F238E27FC236}">
                <a16:creationId xmlns:a16="http://schemas.microsoft.com/office/drawing/2014/main" id="{EA5BA847-29FE-486E-985E-6C0374F60B3C}"/>
              </a:ext>
            </a:extLst>
          </p:cNvPr>
          <p:cNvCxnSpPr>
            <a:cxnSpLocks noChangeShapeType="1"/>
            <a:stCxn id="23572" idx="2"/>
            <a:endCxn id="23576" idx="3"/>
          </p:cNvCxnSpPr>
          <p:nvPr/>
        </p:nvCxnSpPr>
        <p:spPr bwMode="auto">
          <a:xfrm rot="5400000" flipH="1" flipV="1">
            <a:off x="5310187" y="1000126"/>
            <a:ext cx="98425" cy="3225800"/>
          </a:xfrm>
          <a:prstGeom prst="curvedConnector3">
            <a:avLst>
              <a:gd name="adj1" fmla="val -23225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Rectangle 37">
            <a:extLst>
              <a:ext uri="{FF2B5EF4-FFF2-40B4-BE49-F238E27FC236}">
                <a16:creationId xmlns:a16="http://schemas.microsoft.com/office/drawing/2014/main" id="{E289998E-B424-4F4A-805C-064B118F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27813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23583" name="Line 38">
            <a:extLst>
              <a:ext uri="{FF2B5EF4-FFF2-40B4-BE49-F238E27FC236}">
                <a16:creationId xmlns:a16="http://schemas.microsoft.com/office/drawing/2014/main" id="{362D5538-4793-4072-943A-7524525C4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708275"/>
            <a:ext cx="360362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84" name="Rectangle 39">
            <a:extLst>
              <a:ext uri="{FF2B5EF4-FFF2-40B4-BE49-F238E27FC236}">
                <a16:creationId xmlns:a16="http://schemas.microsoft.com/office/drawing/2014/main" id="{35C1148F-2E36-454F-A4F2-7BDB2627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774950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85" name="Line 41">
            <a:extLst>
              <a:ext uri="{FF2B5EF4-FFF2-40B4-BE49-F238E27FC236}">
                <a16:creationId xmlns:a16="http://schemas.microsoft.com/office/drawing/2014/main" id="{ED22BE8C-C316-4012-8663-0EBBA0814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2636838"/>
            <a:ext cx="2889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86" name="Rectangle 42">
            <a:extLst>
              <a:ext uri="{FF2B5EF4-FFF2-40B4-BE49-F238E27FC236}">
                <a16:creationId xmlns:a16="http://schemas.microsoft.com/office/drawing/2014/main" id="{02DA998C-5C41-4E5D-AAE3-E9C21115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46388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87" name="Rectangle 43">
            <a:extLst>
              <a:ext uri="{FF2B5EF4-FFF2-40B4-BE49-F238E27FC236}">
                <a16:creationId xmlns:a16="http://schemas.microsoft.com/office/drawing/2014/main" id="{6BAD3F99-E8F5-437F-B455-4D6839EC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4221163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((a.E + b.0) | a’.F)\{a}</a:t>
            </a:r>
          </a:p>
        </p:txBody>
      </p:sp>
      <p:sp>
        <p:nvSpPr>
          <p:cNvPr id="23588" name="Oval 48">
            <a:extLst>
              <a:ext uri="{FF2B5EF4-FFF2-40B4-BE49-F238E27FC236}">
                <a16:creationId xmlns:a16="http://schemas.microsoft.com/office/drawing/2014/main" id="{0AD63B85-B572-4144-A355-4F544594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2750"/>
            <a:ext cx="3097212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89" name="Line 49">
            <a:extLst>
              <a:ext uri="{FF2B5EF4-FFF2-40B4-BE49-F238E27FC236}">
                <a16:creationId xmlns:a16="http://schemas.microsoft.com/office/drawing/2014/main" id="{E00F1A65-8757-4C0F-A512-57FC5B9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4654550"/>
            <a:ext cx="935038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90" name="Rectangle 50">
            <a:extLst>
              <a:ext uri="{FF2B5EF4-FFF2-40B4-BE49-F238E27FC236}">
                <a16:creationId xmlns:a16="http://schemas.microsoft.com/office/drawing/2014/main" id="{BD394220-0A40-436A-B513-9DCB41E9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910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91" name="Line 51">
            <a:extLst>
              <a:ext uri="{FF2B5EF4-FFF2-40B4-BE49-F238E27FC236}">
                <a16:creationId xmlns:a16="http://schemas.microsoft.com/office/drawing/2014/main" id="{FD3B9010-58C9-4C1B-A9B4-F21B613BB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4725988"/>
            <a:ext cx="14446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92" name="Rectangle 55">
            <a:extLst>
              <a:ext uri="{FF2B5EF4-FFF2-40B4-BE49-F238E27FC236}">
                <a16:creationId xmlns:a16="http://schemas.microsoft.com/office/drawing/2014/main" id="{210853A8-5D28-4570-920D-CD153CD3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300663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(0 | a’.F)\{a}</a:t>
            </a:r>
          </a:p>
        </p:txBody>
      </p:sp>
      <p:sp>
        <p:nvSpPr>
          <p:cNvPr id="23593" name="Oval 56">
            <a:extLst>
              <a:ext uri="{FF2B5EF4-FFF2-40B4-BE49-F238E27FC236}">
                <a16:creationId xmlns:a16="http://schemas.microsoft.com/office/drawing/2014/main" id="{A8EB5C84-BBEB-41F6-BD74-D00D9334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302250"/>
            <a:ext cx="1800225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4" name="Rectangle 61">
            <a:extLst>
              <a:ext uri="{FF2B5EF4-FFF2-40B4-BE49-F238E27FC236}">
                <a16:creationId xmlns:a16="http://schemas.microsoft.com/office/drawing/2014/main" id="{2419072F-68BF-4A1A-BF8F-F264F960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700588"/>
            <a:ext cx="29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000" b="1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2000" b="1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3595" name="Rectangle 62">
            <a:extLst>
              <a:ext uri="{FF2B5EF4-FFF2-40B4-BE49-F238E27FC236}">
                <a16:creationId xmlns:a16="http://schemas.microsoft.com/office/drawing/2014/main" id="{0C0BFF87-6D10-4FD7-A044-52CC39DF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229225"/>
            <a:ext cx="147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(E | F)\{a}</a:t>
            </a:r>
          </a:p>
        </p:txBody>
      </p:sp>
      <p:sp>
        <p:nvSpPr>
          <p:cNvPr id="23596" name="Oval 63">
            <a:extLst>
              <a:ext uri="{FF2B5EF4-FFF2-40B4-BE49-F238E27FC236}">
                <a16:creationId xmlns:a16="http://schemas.microsoft.com/office/drawing/2014/main" id="{2F48ED30-E317-441A-B34C-06F556F9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230813"/>
            <a:ext cx="1439862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7" name="Rectangle 74">
            <a:extLst>
              <a:ext uri="{FF2B5EF4-FFF2-40B4-BE49-F238E27FC236}">
                <a16:creationId xmlns:a16="http://schemas.microsoft.com/office/drawing/2014/main" id="{6A1A9A59-4AFD-4B90-AC7F-37764BCC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908050"/>
            <a:ext cx="7127875" cy="3095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8" name="Rectangle 75">
            <a:extLst>
              <a:ext uri="{FF2B5EF4-FFF2-40B4-BE49-F238E27FC236}">
                <a16:creationId xmlns:a16="http://schemas.microsoft.com/office/drawing/2014/main" id="{A85652A0-27E2-4BB7-8149-DA73AFA4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76700"/>
            <a:ext cx="7127875" cy="201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0FB5-09BD-463A-BC92-260EEAE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Protocol 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2E21F-2C47-41CE-95BD-F58C39663679}"/>
              </a:ext>
            </a:extLst>
          </p:cNvPr>
          <p:cNvSpPr/>
          <p:nvPr/>
        </p:nvSpPr>
        <p:spPr>
          <a:xfrm>
            <a:off x="1214438" y="668338"/>
            <a:ext cx="6715125" cy="2800350"/>
          </a:xfrm>
          <a:prstGeom prst="rect">
            <a:avLst/>
          </a:prstGeom>
          <a:ln>
            <a:solidFill>
              <a:srgbClr val="003399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</a:t>
            </a:r>
            <a:r>
              <a:rPr lang="en-US" altLang="ko-KR" sz="1600" i="0" dirty="0">
                <a:solidFill>
                  <a:srgbClr val="FF0000"/>
                </a:solidFill>
                <a:latin typeface="Arial" charset="0"/>
              </a:rPr>
              <a:t>PROTOCOL</a:t>
            </a:r>
            <a:r>
              <a:rPr lang="en-US" altLang="ko-KR" sz="1600" i="0" dirty="0">
                <a:latin typeface="Arial" charset="0"/>
              </a:rPr>
              <a:t> =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  (SENDER | MEDIUM | RECEIVER) \ {</a:t>
            </a:r>
            <a:r>
              <a:rPr lang="en-US" altLang="ko-KR" sz="1600" i="0" dirty="0" err="1">
                <a:latin typeface="Arial" charset="0"/>
              </a:rPr>
              <a:t>from,to,ack_from,ack_to</a:t>
            </a:r>
            <a:r>
              <a:rPr lang="en-US" altLang="ko-KR" sz="1600" i="0" dirty="0">
                <a:latin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SENDER = </a:t>
            </a:r>
            <a:r>
              <a:rPr lang="en-US" altLang="ko-KR" sz="1600" i="0" dirty="0" err="1">
                <a:latin typeface="Arial" charset="0"/>
              </a:rPr>
              <a:t>send.'from.ack_to.SENDER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MEDIUM = </a:t>
            </a:r>
            <a:r>
              <a:rPr lang="en-US" altLang="ko-KR" sz="1600" i="0" dirty="0" err="1">
                <a:latin typeface="Arial" charset="0"/>
              </a:rPr>
              <a:t>from.'to.MEDIUM</a:t>
            </a:r>
            <a:r>
              <a:rPr lang="en-US" altLang="ko-KR" sz="1600" i="0" dirty="0">
                <a:latin typeface="Arial" charset="0"/>
              </a:rPr>
              <a:t> + </a:t>
            </a:r>
            <a:r>
              <a:rPr lang="en-US" altLang="ko-KR" sz="1600" i="0" dirty="0" err="1">
                <a:latin typeface="Arial" charset="0"/>
              </a:rPr>
              <a:t>ack_from.'ack_to.MEDIUM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RECEIVER = </a:t>
            </a:r>
            <a:r>
              <a:rPr lang="en-US" altLang="ko-KR" sz="1600" i="0" dirty="0" err="1">
                <a:latin typeface="Arial" charset="0"/>
              </a:rPr>
              <a:t>to.'receive.'ack_from.RECEIVER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</a:t>
            </a:r>
            <a:r>
              <a:rPr lang="en-US" altLang="ko-KR" sz="1600" i="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NEW_PROTOCOL</a:t>
            </a:r>
            <a:r>
              <a:rPr lang="en-US" altLang="ko-KR" sz="1600" i="0" dirty="0">
                <a:latin typeface="Arial" charset="0"/>
              </a:rPr>
              <a:t> =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  (SENDER | NEW_MEDIUM | RECEIVER) \ {to, from, </a:t>
            </a:r>
            <a:r>
              <a:rPr lang="en-US" altLang="ko-KR" sz="1600" i="0" dirty="0" err="1">
                <a:latin typeface="Arial" charset="0"/>
              </a:rPr>
              <a:t>ack_to</a:t>
            </a:r>
            <a:r>
              <a:rPr lang="en-US" altLang="ko-KR" sz="1600" i="0" dirty="0">
                <a:latin typeface="Arial" charset="0"/>
              </a:rPr>
              <a:t>, </a:t>
            </a:r>
            <a:r>
              <a:rPr lang="en-US" altLang="ko-KR" sz="1600" i="0" dirty="0" err="1">
                <a:latin typeface="Arial" charset="0"/>
              </a:rPr>
              <a:t>ack_from</a:t>
            </a:r>
            <a:r>
              <a:rPr lang="en-US" altLang="ko-KR" sz="1600" i="0" dirty="0">
                <a:latin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NEW_MEDIUM          =  MESSAGE_BUFFER | ACK_BUFFER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MESSAGE_BUFFER =   </a:t>
            </a:r>
            <a:r>
              <a:rPr lang="en-US" altLang="ko-KR" sz="1600" i="0" dirty="0" err="1">
                <a:latin typeface="Arial" charset="0"/>
              </a:rPr>
              <a:t>from.'to.MESSAGE_BUFFER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ACK_BUFFER            =   </a:t>
            </a:r>
            <a:r>
              <a:rPr lang="en-US" altLang="ko-KR" sz="1600" i="0" dirty="0" err="1">
                <a:latin typeface="Arial" charset="0"/>
              </a:rPr>
              <a:t>ack_from.'ack_to.ACK_BUFFER</a:t>
            </a:r>
            <a:endParaRPr lang="en-US" altLang="ko-KR" sz="1600" i="0" dirty="0">
              <a:latin typeface="Arial" charset="0"/>
            </a:endParaRPr>
          </a:p>
        </p:txBody>
      </p:sp>
      <p:sp>
        <p:nvSpPr>
          <p:cNvPr id="14340" name="직사각형 8">
            <a:extLst>
              <a:ext uri="{FF2B5EF4-FFF2-40B4-BE49-F238E27FC236}">
                <a16:creationId xmlns:a16="http://schemas.microsoft.com/office/drawing/2014/main" id="{58626014-FDA7-457F-9DCD-71D539BC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262438"/>
            <a:ext cx="785812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Sender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1" name="직선 화살표 연결선 12">
            <a:extLst>
              <a:ext uri="{FF2B5EF4-FFF2-40B4-BE49-F238E27FC236}">
                <a16:creationId xmlns:a16="http://schemas.microsoft.com/office/drawing/2014/main" id="{4190A9D4-7011-410D-94E3-A4AA405B56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00188" y="4416425"/>
            <a:ext cx="857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Box 13">
            <a:extLst>
              <a:ext uri="{FF2B5EF4-FFF2-40B4-BE49-F238E27FC236}">
                <a16:creationId xmlns:a16="http://schemas.microsoft.com/office/drawing/2014/main" id="{3C4F7BEC-5851-4DA9-905E-7A21062C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059238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send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3" name="직사각형 17">
            <a:extLst>
              <a:ext uri="{FF2B5EF4-FFF2-40B4-BE49-F238E27FC236}">
                <a16:creationId xmlns:a16="http://schemas.microsoft.com/office/drawing/2014/main" id="{DFAA1250-E8F8-4F27-857E-15892987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929063"/>
            <a:ext cx="4643437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4" name="직선 화살표 연결선 21">
            <a:extLst>
              <a:ext uri="{FF2B5EF4-FFF2-40B4-BE49-F238E27FC236}">
                <a16:creationId xmlns:a16="http://schemas.microsoft.com/office/drawing/2014/main" id="{C7274288-757F-4841-BF5C-18101092FA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4357688"/>
            <a:ext cx="928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23">
            <a:extLst>
              <a:ext uri="{FF2B5EF4-FFF2-40B4-BE49-F238E27FC236}">
                <a16:creationId xmlns:a16="http://schemas.microsoft.com/office/drawing/2014/main" id="{3610E9FB-1A1B-453E-94AA-0109C45E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04971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‘from   from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6" name="직사각형 25">
            <a:extLst>
              <a:ext uri="{FF2B5EF4-FFF2-40B4-BE49-F238E27FC236}">
                <a16:creationId xmlns:a16="http://schemas.microsoft.com/office/drawing/2014/main" id="{2C861DF9-DFB4-4362-B423-13CE5421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262438"/>
            <a:ext cx="857250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Medium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7" name="직선 화살표 연결선 27">
            <a:extLst>
              <a:ext uri="{FF2B5EF4-FFF2-40B4-BE49-F238E27FC236}">
                <a16:creationId xmlns:a16="http://schemas.microsoft.com/office/drawing/2014/main" id="{495BD1B0-42B1-4A8C-9B02-C78239A248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4510088"/>
            <a:ext cx="928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TextBox 28">
            <a:extLst>
              <a:ext uri="{FF2B5EF4-FFF2-40B4-BE49-F238E27FC236}">
                <a16:creationId xmlns:a16="http://schemas.microsoft.com/office/drawing/2014/main" id="{EF6534CD-03E9-4ACF-9ABA-338BA23C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500563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ack_to ‘act_to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9" name="직선 화살표 연결선 29">
            <a:extLst>
              <a:ext uri="{FF2B5EF4-FFF2-40B4-BE49-F238E27FC236}">
                <a16:creationId xmlns:a16="http://schemas.microsoft.com/office/drawing/2014/main" id="{96DE66B7-A305-4A5C-843E-93AD7DCC71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3354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>
            <a:extLst>
              <a:ext uri="{FF2B5EF4-FFF2-40B4-BE49-F238E27FC236}">
                <a16:creationId xmlns:a16="http://schemas.microsoft.com/office/drawing/2014/main" id="{25BEDE05-5B71-43D8-A5BC-B108CF30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027488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‘to  to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1" name="직사각형 31">
            <a:extLst>
              <a:ext uri="{FF2B5EF4-FFF2-40B4-BE49-F238E27FC236}">
                <a16:creationId xmlns:a16="http://schemas.microsoft.com/office/drawing/2014/main" id="{1350B82B-11D7-4FC7-95FB-EF279A62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240213"/>
            <a:ext cx="92868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Receiver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52" name="직선 화살표 연결선 32">
            <a:extLst>
              <a:ext uri="{FF2B5EF4-FFF2-40B4-BE49-F238E27FC236}">
                <a16:creationId xmlns:a16="http://schemas.microsoft.com/office/drawing/2014/main" id="{E97714FB-37DD-4131-9293-9B5E8C8C10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4878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Box 33">
            <a:extLst>
              <a:ext uri="{FF2B5EF4-FFF2-40B4-BE49-F238E27FC236}">
                <a16:creationId xmlns:a16="http://schemas.microsoft.com/office/drawing/2014/main" id="{E1E06C28-7294-424A-94EB-6FB84AFB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478338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ack_from  ‘ack_from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54" name="직선 화살표 연결선 34">
            <a:extLst>
              <a:ext uri="{FF2B5EF4-FFF2-40B4-BE49-F238E27FC236}">
                <a16:creationId xmlns:a16="http://schemas.microsoft.com/office/drawing/2014/main" id="{8C4B4692-C5AB-4190-AAEA-D1B5F90092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6563" y="4429125"/>
            <a:ext cx="857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TextBox 35">
            <a:extLst>
              <a:ext uri="{FF2B5EF4-FFF2-40B4-BE49-F238E27FC236}">
                <a16:creationId xmlns:a16="http://schemas.microsoft.com/office/drawing/2014/main" id="{C7E187EC-509F-4622-9FC5-C234BA47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071938"/>
            <a:ext cx="79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‘receive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6" name="TextBox 36">
            <a:extLst>
              <a:ext uri="{FF2B5EF4-FFF2-40B4-BE49-F238E27FC236}">
                <a16:creationId xmlns:a16="http://schemas.microsoft.com/office/drawing/2014/main" id="{E14C9185-AF1A-49B9-825B-99316F26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643313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FF0000"/>
                </a:solidFill>
                <a:ea typeface="돋움" panose="020B0600000101010101" pitchFamily="50" charset="-127"/>
              </a:rPr>
              <a:t>PROTOCOL</a:t>
            </a:r>
            <a:endParaRPr lang="ko-KR" altLang="en-US" sz="1400" i="0">
              <a:solidFill>
                <a:srgbClr val="FF0000"/>
              </a:solidFill>
              <a:ea typeface="돋움" panose="020B0600000101010101" pitchFamily="50" charset="-127"/>
            </a:endParaRPr>
          </a:p>
        </p:txBody>
      </p:sp>
      <p:sp>
        <p:nvSpPr>
          <p:cNvPr id="14357" name="TextBox 53">
            <a:extLst>
              <a:ext uri="{FF2B5EF4-FFF2-40B4-BE49-F238E27FC236}">
                <a16:creationId xmlns:a16="http://schemas.microsoft.com/office/drawing/2014/main" id="{838432FF-D537-4E8B-9218-81FF644E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121275"/>
            <a:ext cx="170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00B050"/>
                </a:solidFill>
                <a:ea typeface="돋움" panose="020B0600000101010101" pitchFamily="50" charset="-127"/>
              </a:rPr>
              <a:t>NEW_PROTOCOL</a:t>
            </a:r>
            <a:endParaRPr lang="ko-KR" altLang="en-US" sz="1400" i="0">
              <a:solidFill>
                <a:srgbClr val="00B050"/>
              </a:solidFill>
              <a:ea typeface="돋움" panose="020B0600000101010101" pitchFamily="50" charset="-127"/>
            </a:endParaRPr>
          </a:p>
        </p:txBody>
      </p:sp>
      <p:sp>
        <p:nvSpPr>
          <p:cNvPr id="14358" name="직사각형 54">
            <a:extLst>
              <a:ext uri="{FF2B5EF4-FFF2-40B4-BE49-F238E27FC236}">
                <a16:creationId xmlns:a16="http://schemas.microsoft.com/office/drawing/2014/main" id="{94A249CD-4BFA-47D7-910D-F5B5B6DB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48313"/>
            <a:ext cx="235743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MESSAGE_BUFFER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9" name="직사각형 56">
            <a:extLst>
              <a:ext uri="{FF2B5EF4-FFF2-40B4-BE49-F238E27FC236}">
                <a16:creationId xmlns:a16="http://schemas.microsoft.com/office/drawing/2014/main" id="{60C746BA-DF00-4900-802A-71247F5A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76938"/>
            <a:ext cx="235743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ACK_BUFFER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0" name="직사각형 57">
            <a:extLst>
              <a:ext uri="{FF2B5EF4-FFF2-40B4-BE49-F238E27FC236}">
                <a16:creationId xmlns:a16="http://schemas.microsoft.com/office/drawing/2014/main" id="{5063F9D1-106C-49FC-92A5-C4BBB73A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071938"/>
            <a:ext cx="1785937" cy="78581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1" name="직사각형 58">
            <a:extLst>
              <a:ext uri="{FF2B5EF4-FFF2-40B4-BE49-F238E27FC236}">
                <a16:creationId xmlns:a16="http://schemas.microsoft.com/office/drawing/2014/main" id="{C343D3E3-A3F7-4E4D-8F10-791E801B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429250"/>
            <a:ext cx="2857500" cy="9286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2" name="아래쪽 화살표 69">
            <a:extLst>
              <a:ext uri="{FF2B5EF4-FFF2-40B4-BE49-F238E27FC236}">
                <a16:creationId xmlns:a16="http://schemas.microsoft.com/office/drawing/2014/main" id="{10D1171F-069E-41B1-A3E7-69D6C654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000625"/>
            <a:ext cx="428625" cy="357188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3" name="TextBox 70">
            <a:extLst>
              <a:ext uri="{FF2B5EF4-FFF2-40B4-BE49-F238E27FC236}">
                <a16:creationId xmlns:a16="http://schemas.microsoft.com/office/drawing/2014/main" id="{AA8F8A61-1396-4C82-8EF1-B1EEFF88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000625"/>
            <a:ext cx="99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Refinement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364" name="TextBox 72">
            <a:extLst>
              <a:ext uri="{FF2B5EF4-FFF2-40B4-BE49-F238E27FC236}">
                <a16:creationId xmlns:a16="http://schemas.microsoft.com/office/drawing/2014/main" id="{7AB0494D-B764-48DE-8F4B-8BCE6CE4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5781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‘from   from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65" name="직선 화살표 연결선 77">
            <a:extLst>
              <a:ext uri="{FF2B5EF4-FFF2-40B4-BE49-F238E27FC236}">
                <a16:creationId xmlns:a16="http://schemas.microsoft.com/office/drawing/2014/main" id="{24A4A6D6-D621-4D70-A309-C022447B6C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62023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TextBox 78">
            <a:extLst>
              <a:ext uri="{FF2B5EF4-FFF2-40B4-BE49-F238E27FC236}">
                <a16:creationId xmlns:a16="http://schemas.microsoft.com/office/drawing/2014/main" id="{0F57778B-1A04-42A9-AD33-D710764C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92838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ack_to ‘act_to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67" name="직선 화살표 연결선 79">
            <a:extLst>
              <a:ext uri="{FF2B5EF4-FFF2-40B4-BE49-F238E27FC236}">
                <a16:creationId xmlns:a16="http://schemas.microsoft.com/office/drawing/2014/main" id="{7AEB0B38-A191-4397-9104-13A4A704C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56435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직선 화살표 연결선 80">
            <a:extLst>
              <a:ext uri="{FF2B5EF4-FFF2-40B4-BE49-F238E27FC236}">
                <a16:creationId xmlns:a16="http://schemas.microsoft.com/office/drawing/2014/main" id="{A11D7EA3-5B00-4C9F-992B-7CFC651963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6438" y="5665788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9" name="TextBox 81">
            <a:extLst>
              <a:ext uri="{FF2B5EF4-FFF2-40B4-BE49-F238E27FC236}">
                <a16:creationId xmlns:a16="http://schemas.microsoft.com/office/drawing/2014/main" id="{0E21D652-97D0-4FDE-817B-DF6EFBBE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357813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‘to  to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70" name="직선 화살표 연결선 82">
            <a:extLst>
              <a:ext uri="{FF2B5EF4-FFF2-40B4-BE49-F238E27FC236}">
                <a16:creationId xmlns:a16="http://schemas.microsoft.com/office/drawing/2014/main" id="{34FDF86F-7679-4380-B10C-8D686E01AF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6438" y="62023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1" name="TextBox 83">
            <a:extLst>
              <a:ext uri="{FF2B5EF4-FFF2-40B4-BE49-F238E27FC236}">
                <a16:creationId xmlns:a16="http://schemas.microsoft.com/office/drawing/2014/main" id="{39270CB9-2BAD-4627-9572-51D3034B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6192838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ack_from  ‘ack_from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>
            <a:extLst>
              <a:ext uri="{FF2B5EF4-FFF2-40B4-BE49-F238E27FC236}">
                <a16:creationId xmlns:a16="http://schemas.microsoft.com/office/drawing/2014/main" id="{9626213E-CE28-4FE1-AA5E-1A1AE0EF1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567884"/>
            <a:ext cx="2133600" cy="31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2E33A-556E-49AC-A1B9-5A5550A4454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87FC65D9-6B09-4FE9-A41B-6C437CB7F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/>
              <a:t>Example: 2-way Buffers</a:t>
            </a:r>
            <a:endParaRPr lang="en-GB" altLang="ko-K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B570AF-1225-4FCA-AEBF-21D69EB0B4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033837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1-place 2-way buffer: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ab</a:t>
            </a:r>
            <a:r>
              <a:rPr lang="sv-SE" altLang="ko-KR" sz="2000" dirty="0"/>
              <a:t> = a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ab</a:t>
            </a:r>
            <a:r>
              <a:rPr lang="sv-SE" altLang="ko-KR" sz="2000" dirty="0"/>
              <a:t> + 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.a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ab</a:t>
            </a:r>
          </a:p>
          <a:p>
            <a:pPr eaLnBrk="1" hangingPunct="1">
              <a:lnSpc>
                <a:spcPct val="80000"/>
              </a:lnSpc>
              <a:buNone/>
            </a:pPr>
            <a:endParaRPr lang="sv-SE" altLang="ko-K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bc</a:t>
            </a:r>
            <a:r>
              <a:rPr lang="sv-SE" altLang="ko-KR" sz="2000" dirty="0"/>
              <a:t> = 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.c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bc</a:t>
            </a:r>
            <a:r>
              <a:rPr lang="sv-SE" altLang="ko-KR" sz="2000" dirty="0"/>
              <a:t> + c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bc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 dirty="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5C39729D-EB70-4EBC-BABA-A82F31DCA57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484313"/>
            <a:ext cx="4681537" cy="3527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-25000" dirty="0"/>
              <a:t>bc</a:t>
            </a:r>
            <a:r>
              <a:rPr lang="sv-SE" altLang="ko-KR" sz="2400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	Buf</a:t>
            </a:r>
            <a:r>
              <a:rPr lang="sv-SE" altLang="ko-KR" sz="2400" baseline="-25000" dirty="0"/>
              <a:t>ab</a:t>
            </a:r>
            <a:r>
              <a:rPr lang="sv-SE" altLang="ko-KR" sz="2400" dirty="0"/>
              <a:t>[c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/b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,c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/b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,b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/a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,b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/a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(Obs:simultaneous substitution!)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Sys = (Buf</a:t>
            </a:r>
            <a:r>
              <a:rPr lang="sv-SE" altLang="ko-KR" sz="2400" baseline="-25000" dirty="0"/>
              <a:t>ab</a:t>
            </a:r>
            <a:r>
              <a:rPr lang="sv-SE" altLang="ko-KR" sz="2400" dirty="0"/>
              <a:t> | Buf</a:t>
            </a:r>
            <a:r>
              <a:rPr lang="sv-SE" altLang="ko-KR" sz="2400" baseline="-25000" dirty="0"/>
              <a:t>bc</a:t>
            </a:r>
            <a:r>
              <a:rPr lang="sv-SE" altLang="ko-KR" sz="2400" dirty="0"/>
              <a:t>)\{b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,b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sz="2400" dirty="0"/>
              <a:t>But what</a:t>
            </a:r>
            <a:r>
              <a:rPr lang="en-GB" altLang="ko-KR" sz="2400" dirty="0">
                <a:latin typeface="Times New Roman" panose="02020603050405020304" pitchFamily="18" charset="0"/>
              </a:rPr>
              <a:t>’</a:t>
            </a:r>
            <a:r>
              <a:rPr lang="en-GB" altLang="ko-KR" sz="2400" dirty="0"/>
              <a:t>s wrong? </a:t>
            </a:r>
            <a:endParaRPr lang="en-GB" altLang="ko-KR" sz="2000" dirty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sz="2400" dirty="0"/>
              <a:t>In other words, Sys == </a:t>
            </a:r>
            <a:r>
              <a:rPr lang="sv-SE" altLang="ko-KR" sz="2400" dirty="0"/>
              <a:t>Buf</a:t>
            </a:r>
            <a:r>
              <a:rPr lang="sv-SE" altLang="ko-KR" sz="2400" baseline="-25000" dirty="0"/>
              <a:t>ac</a:t>
            </a:r>
            <a:r>
              <a:rPr lang="en-GB" altLang="ko-KR" sz="2400" dirty="0"/>
              <a:t>?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5E6CE99B-7193-4E40-8CA2-4592C512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94163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12230646-528C-4434-BC19-76DFDA66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0178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D9BB224C-445A-437C-B103-36E9DFF5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551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1" name="Oval 8">
            <a:extLst>
              <a:ext uri="{FF2B5EF4-FFF2-40B4-BE49-F238E27FC236}">
                <a16:creationId xmlns:a16="http://schemas.microsoft.com/office/drawing/2014/main" id="{D75CC09C-9064-415F-A92C-162553B4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0178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2" name="Oval 9">
            <a:extLst>
              <a:ext uri="{FF2B5EF4-FFF2-40B4-BE49-F238E27FC236}">
                <a16:creationId xmlns:a16="http://schemas.microsoft.com/office/drawing/2014/main" id="{1F2E5207-D8ED-4F45-A8EA-3E0317BB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551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3" name="Text Box 10">
            <a:extLst>
              <a:ext uri="{FF2B5EF4-FFF2-40B4-BE49-F238E27FC236}">
                <a16:creationId xmlns:a16="http://schemas.microsoft.com/office/drawing/2014/main" id="{C4683542-A909-46A4-956A-CF1F6180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6352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4653ACDD-12F1-4B27-992F-2D18498D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35496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C35B36EB-8D85-4A4F-9ADC-A9FB3813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27114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1AD42CE7-016F-48E8-A8C9-AED14849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35496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47" name="Line 14">
            <a:extLst>
              <a:ext uri="{FF2B5EF4-FFF2-40B4-BE49-F238E27FC236}">
                <a16:creationId xmlns:a16="http://schemas.microsoft.com/office/drawing/2014/main" id="{2736464A-465B-487B-8A6A-91792383A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89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B7C0C537-5529-45EC-AA9F-34B3A7DB8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856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Oval 16">
            <a:extLst>
              <a:ext uri="{FF2B5EF4-FFF2-40B4-BE49-F238E27FC236}">
                <a16:creationId xmlns:a16="http://schemas.microsoft.com/office/drawing/2014/main" id="{104A53C9-9F68-4CD7-BDD7-48824530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0" name="Oval 17">
            <a:extLst>
              <a:ext uri="{FF2B5EF4-FFF2-40B4-BE49-F238E27FC236}">
                <a16:creationId xmlns:a16="http://schemas.microsoft.com/office/drawing/2014/main" id="{FF469A4D-0138-4A00-9AFF-AAA86534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1D40629B-57BA-496E-BFC5-3159FE09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2" name="Text Box 19">
            <a:extLst>
              <a:ext uri="{FF2B5EF4-FFF2-40B4-BE49-F238E27FC236}">
                <a16:creationId xmlns:a16="http://schemas.microsoft.com/office/drawing/2014/main" id="{2786A758-1587-426E-A399-9DD83018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518001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53" name="Text Box 20">
            <a:extLst>
              <a:ext uri="{FF2B5EF4-FFF2-40B4-BE49-F238E27FC236}">
                <a16:creationId xmlns:a16="http://schemas.microsoft.com/office/drawing/2014/main" id="{49B6A41D-E052-41B0-8E70-43773278C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646613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kumimoji="0" lang="sv-SE" altLang="ko-KR" sz="1800" i="0">
                <a:solidFill>
                  <a:schemeClr val="tx1"/>
                </a:solidFill>
              </a:rPr>
              <a:t>.Buf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54" name="Text Box 21">
            <a:extLst>
              <a:ext uri="{FF2B5EF4-FFF2-40B4-BE49-F238E27FC236}">
                <a16:creationId xmlns:a16="http://schemas.microsoft.com/office/drawing/2014/main" id="{970D91E2-B41B-4BD7-BD54-4690DB26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5561013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kumimoji="0" lang="sv-SE" altLang="ko-KR" sz="1800" i="0">
                <a:solidFill>
                  <a:schemeClr val="tx1"/>
                </a:solidFill>
              </a:rPr>
              <a:t>.Buf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cxnSp>
        <p:nvCxnSpPr>
          <p:cNvPr id="18455" name="AutoShape 22">
            <a:extLst>
              <a:ext uri="{FF2B5EF4-FFF2-40B4-BE49-F238E27FC236}">
                <a16:creationId xmlns:a16="http://schemas.microsoft.com/office/drawing/2014/main" id="{D996AE75-7525-45C4-A7A6-345F59A93E37}"/>
              </a:ext>
            </a:extLst>
          </p:cNvPr>
          <p:cNvCxnSpPr>
            <a:cxnSpLocks noChangeShapeType="1"/>
            <a:stCxn id="18449" idx="7"/>
            <a:endCxn id="18450" idx="3"/>
          </p:cNvCxnSpPr>
          <p:nvPr/>
        </p:nvCxnSpPr>
        <p:spPr bwMode="auto">
          <a:xfrm rot="-5400000">
            <a:off x="2062163" y="4500563"/>
            <a:ext cx="371475" cy="1209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3">
            <a:extLst>
              <a:ext uri="{FF2B5EF4-FFF2-40B4-BE49-F238E27FC236}">
                <a16:creationId xmlns:a16="http://schemas.microsoft.com/office/drawing/2014/main" id="{1BB4E3F7-1C4E-4ECA-BA28-78996C96EFF1}"/>
              </a:ext>
            </a:extLst>
          </p:cNvPr>
          <p:cNvCxnSpPr>
            <a:cxnSpLocks noChangeShapeType="1"/>
            <a:stCxn id="18450" idx="2"/>
            <a:endCxn id="18449" idx="0"/>
          </p:cNvCxnSpPr>
          <p:nvPr/>
        </p:nvCxnSpPr>
        <p:spPr bwMode="auto">
          <a:xfrm rot="10800000" flipV="1">
            <a:off x="1562100" y="4838700"/>
            <a:ext cx="12573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4">
            <a:extLst>
              <a:ext uri="{FF2B5EF4-FFF2-40B4-BE49-F238E27FC236}">
                <a16:creationId xmlns:a16="http://schemas.microsoft.com/office/drawing/2014/main" id="{2EB56780-6534-4D0D-B22F-57CDAAA1F4E6}"/>
              </a:ext>
            </a:extLst>
          </p:cNvPr>
          <p:cNvCxnSpPr>
            <a:cxnSpLocks noChangeShapeType="1"/>
            <a:stCxn id="18451" idx="2"/>
            <a:endCxn id="18449" idx="4"/>
          </p:cNvCxnSpPr>
          <p:nvPr/>
        </p:nvCxnSpPr>
        <p:spPr bwMode="auto">
          <a:xfrm rot="10800000">
            <a:off x="1562100" y="5486400"/>
            <a:ext cx="12573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5">
            <a:extLst>
              <a:ext uri="{FF2B5EF4-FFF2-40B4-BE49-F238E27FC236}">
                <a16:creationId xmlns:a16="http://schemas.microsoft.com/office/drawing/2014/main" id="{075C4DA1-9D6F-4932-85AD-045635187A70}"/>
              </a:ext>
            </a:extLst>
          </p:cNvPr>
          <p:cNvCxnSpPr>
            <a:cxnSpLocks noChangeShapeType="1"/>
            <a:stCxn id="18449" idx="5"/>
            <a:endCxn id="18451" idx="1"/>
          </p:cNvCxnSpPr>
          <p:nvPr/>
        </p:nvCxnSpPr>
        <p:spPr bwMode="auto">
          <a:xfrm rot="16200000" flipH="1">
            <a:off x="2138363" y="4957763"/>
            <a:ext cx="219075" cy="1209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 Box 26">
            <a:extLst>
              <a:ext uri="{FF2B5EF4-FFF2-40B4-BE49-F238E27FC236}">
                <a16:creationId xmlns:a16="http://schemas.microsoft.com/office/drawing/2014/main" id="{AA892A2B-A7B7-4232-A904-B67AC9A1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49514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14FF439E-8147-43D1-A64D-EE25A8ED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52562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1" name="Text Box 28">
            <a:extLst>
              <a:ext uri="{FF2B5EF4-FFF2-40B4-BE49-F238E27FC236}">
                <a16:creationId xmlns:a16="http://schemas.microsoft.com/office/drawing/2014/main" id="{EB907F90-AE75-4741-85E4-B48D6A512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6466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62" name="Text Box 29">
            <a:extLst>
              <a:ext uri="{FF2B5EF4-FFF2-40B4-BE49-F238E27FC236}">
                <a16:creationId xmlns:a16="http://schemas.microsoft.com/office/drawing/2014/main" id="{D895EC57-9963-4337-AF75-E6FD7210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5610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63" name="Oval 30">
            <a:extLst>
              <a:ext uri="{FF2B5EF4-FFF2-40B4-BE49-F238E27FC236}">
                <a16:creationId xmlns:a16="http://schemas.microsoft.com/office/drawing/2014/main" id="{F65F9A4F-47C5-42B6-B4D6-87E868814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381793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4" name="Oval 31">
            <a:extLst>
              <a:ext uri="{FF2B5EF4-FFF2-40B4-BE49-F238E27FC236}">
                <a16:creationId xmlns:a16="http://schemas.microsoft.com/office/drawing/2014/main" id="{62ACC6BE-201D-4C68-8D41-A5804023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5" name="Oval 32">
            <a:extLst>
              <a:ext uri="{FF2B5EF4-FFF2-40B4-BE49-F238E27FC236}">
                <a16:creationId xmlns:a16="http://schemas.microsoft.com/office/drawing/2014/main" id="{605C08EB-BF40-4607-9C3B-65396E21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6" name="Oval 33">
            <a:extLst>
              <a:ext uri="{FF2B5EF4-FFF2-40B4-BE49-F238E27FC236}">
                <a16:creationId xmlns:a16="http://schemas.microsoft.com/office/drawing/2014/main" id="{7B6B8644-CEC7-4A1A-ACCE-6C20E399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7" name="Oval 34">
            <a:extLst>
              <a:ext uri="{FF2B5EF4-FFF2-40B4-BE49-F238E27FC236}">
                <a16:creationId xmlns:a16="http://schemas.microsoft.com/office/drawing/2014/main" id="{A6977900-538E-40D7-BC76-1AFAF987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8" name="Text Box 35">
            <a:extLst>
              <a:ext uri="{FF2B5EF4-FFF2-40B4-BE49-F238E27FC236}">
                <a16:creationId xmlns:a16="http://schemas.microsoft.com/office/drawing/2014/main" id="{9B1DFB28-31B0-475E-A2FC-4D6A8A83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35115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9" name="Text Box 36">
            <a:extLst>
              <a:ext uri="{FF2B5EF4-FFF2-40B4-BE49-F238E27FC236}">
                <a16:creationId xmlns:a16="http://schemas.microsoft.com/office/drawing/2014/main" id="{50C830A9-8DA8-4088-BC8B-732C0ACE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4259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70" name="Text Box 37">
            <a:extLst>
              <a:ext uri="{FF2B5EF4-FFF2-40B4-BE49-F238E27FC236}">
                <a16:creationId xmlns:a16="http://schemas.microsoft.com/office/drawing/2014/main" id="{88719C87-5399-4CC5-B7D5-0B5A2B27B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35877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71" name="Text Box 38">
            <a:extLst>
              <a:ext uri="{FF2B5EF4-FFF2-40B4-BE49-F238E27FC236}">
                <a16:creationId xmlns:a16="http://schemas.microsoft.com/office/drawing/2014/main" id="{B4BA24B5-2382-4B4D-8F66-5C0FC933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44259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72" name="Line 39">
            <a:extLst>
              <a:ext uri="{FF2B5EF4-FFF2-40B4-BE49-F238E27FC236}">
                <a16:creationId xmlns:a16="http://schemas.microsoft.com/office/drawing/2014/main" id="{16611CBE-C1CE-4061-9B41-FF7B3FF7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3665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3" name="Line 40">
            <a:extLst>
              <a:ext uri="{FF2B5EF4-FFF2-40B4-BE49-F238E27FC236}">
                <a16:creationId xmlns:a16="http://schemas.microsoft.com/office/drawing/2014/main" id="{4967ED15-4108-469E-926D-A16E6684C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0363" y="473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4" name="Oval 41">
            <a:extLst>
              <a:ext uri="{FF2B5EF4-FFF2-40B4-BE49-F238E27FC236}">
                <a16:creationId xmlns:a16="http://schemas.microsoft.com/office/drawing/2014/main" id="{BFFDCD48-6C98-4580-A1F2-B6AAE205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81793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5" name="Oval 42">
            <a:extLst>
              <a:ext uri="{FF2B5EF4-FFF2-40B4-BE49-F238E27FC236}">
                <a16:creationId xmlns:a16="http://schemas.microsoft.com/office/drawing/2014/main" id="{9502821B-CD86-4766-844F-EC305ACE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6" name="Oval 43">
            <a:extLst>
              <a:ext uri="{FF2B5EF4-FFF2-40B4-BE49-F238E27FC236}">
                <a16:creationId xmlns:a16="http://schemas.microsoft.com/office/drawing/2014/main" id="{0F35F4FC-B1F3-420A-932E-164FFE43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7" name="Oval 44">
            <a:extLst>
              <a:ext uri="{FF2B5EF4-FFF2-40B4-BE49-F238E27FC236}">
                <a16:creationId xmlns:a16="http://schemas.microsoft.com/office/drawing/2014/main" id="{F5C367EE-635F-4173-908C-A7F402D8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8" name="Oval 45">
            <a:extLst>
              <a:ext uri="{FF2B5EF4-FFF2-40B4-BE49-F238E27FC236}">
                <a16:creationId xmlns:a16="http://schemas.microsoft.com/office/drawing/2014/main" id="{319E17A1-E778-45B5-847D-58C9E07B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9" name="Text Box 46">
            <a:extLst>
              <a:ext uri="{FF2B5EF4-FFF2-40B4-BE49-F238E27FC236}">
                <a16:creationId xmlns:a16="http://schemas.microsoft.com/office/drawing/2014/main" id="{27372ADF-5841-4DF3-A234-F84A6EE3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587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80" name="Text Box 47">
            <a:extLst>
              <a:ext uri="{FF2B5EF4-FFF2-40B4-BE49-F238E27FC236}">
                <a16:creationId xmlns:a16="http://schemas.microsoft.com/office/drawing/2014/main" id="{3E5F8412-D309-473A-9714-B2B9C2FB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450215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81" name="Text Box 48">
            <a:extLst>
              <a:ext uri="{FF2B5EF4-FFF2-40B4-BE49-F238E27FC236}">
                <a16:creationId xmlns:a16="http://schemas.microsoft.com/office/drawing/2014/main" id="{680AD2D3-7E1A-4393-8411-032A468D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35877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82" name="Text Box 49">
            <a:extLst>
              <a:ext uri="{FF2B5EF4-FFF2-40B4-BE49-F238E27FC236}">
                <a16:creationId xmlns:a16="http://schemas.microsoft.com/office/drawing/2014/main" id="{2E00883F-0F2F-498B-95CA-D8E160CE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44259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83" name="Line 50">
            <a:extLst>
              <a:ext uri="{FF2B5EF4-FFF2-40B4-BE49-F238E27FC236}">
                <a16:creationId xmlns:a16="http://schemas.microsoft.com/office/drawing/2014/main" id="{7639C01E-0247-4301-823D-745F96ADD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3665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4" name="Line 51">
            <a:extLst>
              <a:ext uri="{FF2B5EF4-FFF2-40B4-BE49-F238E27FC236}">
                <a16:creationId xmlns:a16="http://schemas.microsoft.com/office/drawing/2014/main" id="{DFCA5F00-896A-4D08-B8DF-BB312138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2963" y="473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8485" name="AutoShape 52">
            <a:extLst>
              <a:ext uri="{FF2B5EF4-FFF2-40B4-BE49-F238E27FC236}">
                <a16:creationId xmlns:a16="http://schemas.microsoft.com/office/drawing/2014/main" id="{D7C04E25-D2B9-4A96-BAC5-01CA8801277D}"/>
              </a:ext>
            </a:extLst>
          </p:cNvPr>
          <p:cNvCxnSpPr>
            <a:cxnSpLocks noChangeShapeType="1"/>
            <a:stCxn id="18463" idx="7"/>
            <a:endCxn id="18475" idx="2"/>
          </p:cNvCxnSpPr>
          <p:nvPr/>
        </p:nvCxnSpPr>
        <p:spPr bwMode="auto">
          <a:xfrm>
            <a:off x="5919788" y="3929063"/>
            <a:ext cx="11779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53">
            <a:extLst>
              <a:ext uri="{FF2B5EF4-FFF2-40B4-BE49-F238E27FC236}">
                <a16:creationId xmlns:a16="http://schemas.microsoft.com/office/drawing/2014/main" id="{ABDECA00-B679-49F9-8487-612F63AE863C}"/>
              </a:ext>
            </a:extLst>
          </p:cNvPr>
          <p:cNvCxnSpPr>
            <a:cxnSpLocks noChangeShapeType="1"/>
            <a:stCxn id="18463" idx="5"/>
            <a:endCxn id="18474" idx="3"/>
          </p:cNvCxnSpPr>
          <p:nvPr/>
        </p:nvCxnSpPr>
        <p:spPr bwMode="auto">
          <a:xfrm>
            <a:off x="5919788" y="4468813"/>
            <a:ext cx="1212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622" name="Rectangle 54">
            <a:extLst>
              <a:ext uri="{FF2B5EF4-FFF2-40B4-BE49-F238E27FC236}">
                <a16:creationId xmlns:a16="http://schemas.microsoft.com/office/drawing/2014/main" id="{5C4E1511-7F12-46BF-9D75-8F475CA64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5132388"/>
            <a:ext cx="205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GB" altLang="ko-KR" sz="2000" i="0">
                <a:solidFill>
                  <a:srgbClr val="FF5050"/>
                </a:solidFill>
                <a:ea typeface="돋움" panose="020B0600000101010101" pitchFamily="50" charset="-127"/>
              </a:rPr>
              <a:t>Deadlock occurs</a:t>
            </a:r>
            <a:endParaRPr lang="en-US" altLang="ko-KR" sz="2000" i="0">
              <a:solidFill>
                <a:srgbClr val="FF5050"/>
              </a:solidFill>
              <a:ea typeface="돋움" panose="020B0600000101010101" pitchFamily="50" charset="-127"/>
            </a:endParaRPr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374DEFAE-77B3-4CE4-BCED-39872F56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557" y="870099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6097B963-BA8F-4AB4-9E9C-E2B67947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757" y="9462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31B8B8F0-A12F-4423-8649-EBA1D8EE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757" y="14796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81D54921-F190-48F5-AB55-A6310061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157" y="9462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4E9C5912-6C2D-4254-8728-4DC881B0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157" y="14796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61" name="Text Box 10">
            <a:extLst>
              <a:ext uri="{FF2B5EF4-FFF2-40B4-BE49-F238E27FC236}">
                <a16:creationId xmlns:a16="http://schemas.microsoft.com/office/drawing/2014/main" id="{8CC01788-3751-445C-86E2-1BFB787B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20" y="563711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2B2A77FC-7842-436A-976C-B6F445C7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695" y="147811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63" name="Text Box 12">
            <a:extLst>
              <a:ext uri="{FF2B5EF4-FFF2-40B4-BE49-F238E27FC236}">
                <a16:creationId xmlns:a16="http://schemas.microsoft.com/office/drawing/2014/main" id="{7E2F52F4-3D2B-4722-8B84-A81E16275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083" y="639911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 dirty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 dirty="0">
                <a:solidFill>
                  <a:schemeClr val="tx1"/>
                </a:solidFill>
              </a:rPr>
              <a:t>-</a:t>
            </a:r>
            <a:r>
              <a:rPr kumimoji="0" lang="sv-SE" altLang="ko-KR" sz="1800" i="0" dirty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 dirty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64" name="Text Box 13">
            <a:extLst>
              <a:ext uri="{FF2B5EF4-FFF2-40B4-BE49-F238E27FC236}">
                <a16:creationId xmlns:a16="http://schemas.microsoft.com/office/drawing/2014/main" id="{5A38BF63-577C-433F-8959-89B11888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370" y="1478111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 dirty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 dirty="0">
                <a:solidFill>
                  <a:schemeClr val="tx1"/>
                </a:solidFill>
              </a:rPr>
              <a:t>+</a:t>
            </a:r>
            <a:endParaRPr kumimoji="0" lang="en-GB" altLang="ko-KR" sz="1800" i="0" baseline="-25000" dirty="0">
              <a:solidFill>
                <a:schemeClr val="tx1"/>
              </a:solidFill>
            </a:endParaRPr>
          </a:p>
        </p:txBody>
      </p:sp>
      <p:sp>
        <p:nvSpPr>
          <p:cNvPr id="65" name="Line 14">
            <a:extLst>
              <a:ext uri="{FF2B5EF4-FFF2-40B4-BE49-F238E27FC236}">
                <a16:creationId xmlns:a16="http://schemas.microsoft.com/office/drawing/2014/main" id="{3896F485-9196-4999-84C3-80ED4488D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07" y="71769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Line 15">
            <a:extLst>
              <a:ext uri="{FF2B5EF4-FFF2-40B4-BE49-F238E27FC236}">
                <a16:creationId xmlns:a16="http://schemas.microsoft.com/office/drawing/2014/main" id="{A260602E-4304-4822-BC1D-2010912C3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3007" y="17844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8318C5A-A919-4CA6-A2EC-C59251E20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Example: Faulty Mutual Exclusion Protocol (1/2)</a:t>
            </a: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A5B28A51-9763-47B1-82FA-9D17456CD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B7902-B015-4C73-871E-9B2E8A8806EB}" type="slidenum">
              <a:rPr lang="en-US" altLang="ko-K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A28CAB1-0CFD-48F6-A4B1-8FB57A8B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66813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14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0D73AD66-D17F-4C71-BD94-F8BDF4D6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33500"/>
            <a:ext cx="381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char cnt=0,x=0,y=0,z=0;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void enter_crit_sect() {       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        char me = _pid +1; /* me is 1 or 2*/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again: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x = 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If (y ==0 || y== me) 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z 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If (</a:t>
            </a: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x == me) 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y=me;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If(z==me);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/* enter critical section */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cnt++;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assert( cnt ==1);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 --;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 again;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}</a:t>
            </a: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6" name="Line 4">
            <a:extLst>
              <a:ext uri="{FF2B5EF4-FFF2-40B4-BE49-F238E27FC236}">
                <a16:creationId xmlns:a16="http://schemas.microsoft.com/office/drawing/2014/main" id="{12C63B77-0616-408E-90B3-A33DE22BA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36663"/>
            <a:ext cx="0" cy="540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5EB2DAFD-B9C7-4553-962A-11B1308D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867400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Mutual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Exclusion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Algorithm</a:t>
            </a: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D2C8209C-8A5D-4706-8E39-6609FCFA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86313"/>
            <a:ext cx="2457450" cy="5715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7B4F2C63-E0C6-4221-858D-A18DDCA9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438400" cy="2214563"/>
          </a:xfrm>
          <a:prstGeom prst="rect">
            <a:avLst/>
          </a:prstGeom>
          <a:noFill/>
          <a:ln w="12700" algn="ctr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70" name="Text Box 8">
            <a:extLst>
              <a:ext uri="{FF2B5EF4-FFF2-40B4-BE49-F238E27FC236}">
                <a16:creationId xmlns:a16="http://schemas.microsoft.com/office/drawing/2014/main" id="{074BD7E3-FC77-4A45-8E60-BE7B07C8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62500"/>
            <a:ext cx="782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Critical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section</a:t>
            </a:r>
          </a:p>
        </p:txBody>
      </p:sp>
      <p:sp>
        <p:nvSpPr>
          <p:cNvPr id="15371" name="Text Box 9">
            <a:extLst>
              <a:ext uri="{FF2B5EF4-FFF2-40B4-BE49-F238E27FC236}">
                <a16:creationId xmlns:a16="http://schemas.microsoft.com/office/drawing/2014/main" id="{BB7C94F9-5D03-423F-8B8E-55582A59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0"/>
            <a:ext cx="89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ea typeface="돋움" panose="020B0600000101010101" pitchFamily="50" charset="-127"/>
              </a:rPr>
              <a:t>Software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ea typeface="돋움" panose="020B0600000101010101" pitchFamily="50" charset="-127"/>
              </a:rPr>
              <a:t>locks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2451CF9-AA4B-4CDD-90DC-1BECCEDAA892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1720850"/>
            <a:ext cx="4548187" cy="4603750"/>
            <a:chOff x="2703" y="1084"/>
            <a:chExt cx="2865" cy="2900"/>
          </a:xfrm>
        </p:grpSpPr>
        <p:sp>
          <p:nvSpPr>
            <p:cNvPr id="15374" name="Text Box 11">
              <a:extLst>
                <a:ext uri="{FF2B5EF4-FFF2-40B4-BE49-F238E27FC236}">
                  <a16:creationId xmlns:a16="http://schemas.microsoft.com/office/drawing/2014/main" id="{08C8F839-FE27-4C7B-8D59-404E4488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084"/>
              <a:ext cx="1180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Process 0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x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if(y==0 || y == 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z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if(x==1)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y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if(z == 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cnt++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5375" name="Text Box 12">
              <a:extLst>
                <a:ext uri="{FF2B5EF4-FFF2-40B4-BE49-F238E27FC236}">
                  <a16:creationId xmlns:a16="http://schemas.microsoft.com/office/drawing/2014/main" id="{8844D56D-F503-4765-A528-142B3E8B7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1084"/>
              <a:ext cx="1180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Process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x = 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if(y==0 || y 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z = 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if(x==2)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y=2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if(z==2)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cnt++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5376" name="Rectangle 13">
              <a:extLst>
                <a:ext uri="{FF2B5EF4-FFF2-40B4-BE49-F238E27FC236}">
                  <a16:creationId xmlns:a16="http://schemas.microsoft.com/office/drawing/2014/main" id="{7EDFE2C6-58F0-4E09-8C0C-17BCB369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3621"/>
              <a:ext cx="127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660066"/>
                  </a:solidFill>
                  <a:latin typeface="Arial Black" panose="020B0A04020102020204" pitchFamily="34" charset="0"/>
                  <a:ea typeface="돋움" panose="020B0600000101010101" pitchFamily="50" charset="-127"/>
                </a:rPr>
                <a:t>Counter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660066"/>
                  </a:solidFill>
                  <a:latin typeface="Arial Black" panose="020B0A04020102020204" pitchFamily="34" charset="0"/>
                  <a:ea typeface="돋움" panose="020B0600000101010101" pitchFamily="50" charset="-127"/>
                </a:rPr>
                <a:t>Example</a:t>
              </a:r>
            </a:p>
          </p:txBody>
        </p:sp>
        <p:sp>
          <p:nvSpPr>
            <p:cNvPr id="15377" name="Line 14">
              <a:extLst>
                <a:ext uri="{FF2B5EF4-FFF2-40B4-BE49-F238E27FC236}">
                  <a16:creationId xmlns:a16="http://schemas.microsoft.com/office/drawing/2014/main" id="{60A34C52-8719-438A-A4CC-337311369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60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8" name="Line 15">
              <a:extLst>
                <a:ext uri="{FF2B5EF4-FFF2-40B4-BE49-F238E27FC236}">
                  <a16:creationId xmlns:a16="http://schemas.microsoft.com/office/drawing/2014/main" id="{2F6A490F-F84E-4972-9D18-EFF43558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96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9" name="Line 16">
              <a:extLst>
                <a:ext uri="{FF2B5EF4-FFF2-40B4-BE49-F238E27FC236}">
                  <a16:creationId xmlns:a16="http://schemas.microsoft.com/office/drawing/2014/main" id="{FEBFEDD4-96D2-4F9D-9291-B50E4695C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28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0" name="Line 17">
              <a:extLst>
                <a:ext uri="{FF2B5EF4-FFF2-40B4-BE49-F238E27FC236}">
                  <a16:creationId xmlns:a16="http://schemas.microsoft.com/office/drawing/2014/main" id="{8BF9C6AB-8BA3-44E9-8D5B-8F203A969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28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1" name="Line 18">
              <a:extLst>
                <a:ext uri="{FF2B5EF4-FFF2-40B4-BE49-F238E27FC236}">
                  <a16:creationId xmlns:a16="http://schemas.microsoft.com/office/drawing/2014/main" id="{3B049ADF-AC64-45AD-AAE0-45E5A7D8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60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2" name="Line 19">
              <a:extLst>
                <a:ext uri="{FF2B5EF4-FFF2-40B4-BE49-F238E27FC236}">
                  <a16:creationId xmlns:a16="http://schemas.microsoft.com/office/drawing/2014/main" id="{33354305-7231-453B-9CD5-6AD32BD0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96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3" name="Line 20">
              <a:extLst>
                <a:ext uri="{FF2B5EF4-FFF2-40B4-BE49-F238E27FC236}">
                  <a16:creationId xmlns:a16="http://schemas.microsoft.com/office/drawing/2014/main" id="{AF855C0B-1111-4D99-84DF-95A317805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28"/>
              <a:ext cx="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5373" name="Text Box 21">
            <a:extLst>
              <a:ext uri="{FF2B5EF4-FFF2-40B4-BE49-F238E27FC236}">
                <a16:creationId xmlns:a16="http://schemas.microsoft.com/office/drawing/2014/main" id="{70B49197-CA8D-4AAD-884C-ABE7AB00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16475"/>
            <a:ext cx="180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Violation detected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97ED-681A-4831-AD83-C2AF691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Review of the Previous Class</a:t>
            </a:r>
            <a:endParaRPr lang="ko-KR" altLang="en-US" dirty="0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716B82B9-287F-4722-AA9C-7BAF27F61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785813"/>
            <a:ext cx="8229600" cy="5184775"/>
          </a:xfrm>
        </p:spPr>
        <p:txBody>
          <a:bodyPr/>
          <a:lstStyle/>
          <a:p>
            <a:r>
              <a:rPr lang="en-US" altLang="ko-KR" sz="2800"/>
              <a:t>Sequential system v.s. </a:t>
            </a:r>
            <a:r>
              <a:rPr lang="en-US" altLang="ko-KR" sz="2800">
                <a:solidFill>
                  <a:srgbClr val="FF0000"/>
                </a:solidFill>
              </a:rPr>
              <a:t>Reactive</a:t>
            </a:r>
            <a:r>
              <a:rPr lang="en-US" altLang="ko-KR" sz="2800"/>
              <a:t> system</a:t>
            </a:r>
          </a:p>
          <a:p>
            <a:pPr lvl="1"/>
            <a:r>
              <a:rPr lang="en-US" altLang="ko-KR" sz="2400"/>
              <a:t>Ex1. Mathematical functions with given inputs generate outputs</a:t>
            </a:r>
          </a:p>
          <a:p>
            <a:pPr lvl="2"/>
            <a:r>
              <a:rPr lang="en-US" altLang="ko-KR" sz="2000"/>
              <a:t>Usually </a:t>
            </a:r>
            <a:r>
              <a:rPr lang="en-US" altLang="ko-KR" sz="2000">
                <a:solidFill>
                  <a:srgbClr val="FF0000"/>
                </a:solidFill>
              </a:rPr>
              <a:t>no</a:t>
            </a:r>
            <a:r>
              <a:rPr lang="en-US" altLang="ko-KR" sz="2000"/>
              <a:t> environment consideration and timing consideration.</a:t>
            </a:r>
          </a:p>
          <a:p>
            <a:pPr lvl="1"/>
            <a:r>
              <a:rPr lang="en-US" altLang="ko-KR" sz="2400"/>
              <a:t>Ex2. Ad-hoc On-Demand Vector routing protocol</a:t>
            </a:r>
          </a:p>
          <a:p>
            <a:pPr lvl="2"/>
            <a:r>
              <a:rPr lang="en-US" altLang="ko-KR" sz="2000"/>
              <a:t>Should model multiple concurrent nodes (environment)</a:t>
            </a:r>
          </a:p>
          <a:p>
            <a:pPr lvl="2"/>
            <a:r>
              <a:rPr lang="en-US" altLang="ko-KR" sz="2000"/>
              <a:t>Should model communication among the nodes</a:t>
            </a:r>
          </a:p>
          <a:p>
            <a:pPr lvl="2"/>
            <a:r>
              <a:rPr lang="en-US" altLang="ko-KR" sz="2000"/>
              <a:t>Should model timely behavior (e.g. time-out, etc)</a:t>
            </a:r>
          </a:p>
          <a:p>
            <a:r>
              <a:rPr lang="en-US" altLang="ko-KR" sz="2800"/>
              <a:t>Modeling of a complex system</a:t>
            </a:r>
          </a:p>
          <a:p>
            <a:pPr lvl="1"/>
            <a:r>
              <a:rPr lang="en-US" altLang="ko-KR" sz="2400"/>
              <a:t>Concurrency =&gt; interleaving semantics</a:t>
            </a:r>
          </a:p>
          <a:p>
            <a:pPr lvl="1"/>
            <a:r>
              <a:rPr lang="en-US" altLang="ko-KR" sz="2400"/>
              <a:t>Communication =&gt; synchronization</a:t>
            </a:r>
          </a:p>
          <a:p>
            <a:pPr lvl="1"/>
            <a:r>
              <a:rPr lang="en-US" altLang="ko-KR" sz="2400"/>
              <a:t>Hierarchy  =&gt; refinement</a:t>
            </a:r>
          </a:p>
          <a:p>
            <a:pPr lvl="1">
              <a:buFontTx/>
              <a:buNone/>
            </a:pPr>
            <a:endParaRPr lang="ko-KR" altLang="en-US" sz="240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D7C7955F-60F0-4EC1-BDAD-8A80CB6A89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7B7BB-3E7C-4E73-B20A-26F6FC12B5C6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909B11E1-1A0B-40D8-95D0-D308279778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6013D-C9A1-4948-B97E-B03C8EA63C96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C88C53F3-F1E8-43C5-9883-04DCD1CF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Example: Faulty Mutual Exclusion Protocol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01DA71A-4054-4088-9C8D-D1EE54F0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4350"/>
            <a:ext cx="4535487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FF5050"/>
                </a:solidFill>
                <a:ea typeface="돋움" panose="020B0600000101010101" pitchFamily="50" charset="-127"/>
              </a:rPr>
              <a:t>proc Sys = (P1|P2|X0|Y0|Z0|CNT0)\{</a:t>
            </a: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x_[0-2],y_[0-2],z_[0-2],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test_x_[0-2],test_y_[0-2],test_z_[0-2], inc_cnt,dec_cnt}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P1    = x_1.(test_y_0.P1' + test_y_1.P1' + test_y_2.P1)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P1'   = z_1.(test_x_0.P1  + test_x_1.P1'' + test_x_2.P1)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P1''  = y_1.(test_z_0.P1  + test_z_1.P1''' + test_z_2.P1)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P1''' = inc_cnt.dec_cnt.P1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P2    = x_2.(test_y_0.P2' + test_y_1.P2 + test_y_2.P2’)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P2'   = z_2.(test_x_0.P2  + test_x_1.P2 + test_x_2.P2’’)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P2''  = y_2.(test_z_0.P2  + test_z_1.P2 + test_z_2.P2’’’)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P2''' = inc_cnt.dec_cnt.P2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* Variable x, y,z, and cnt	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UpdateX = 'x_0.X0 + 'x_1.X1 + 'x_2.X2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X0 = 'test_x_0.X0 + UpdateX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X1 = 'test_x_1.X1 + UpdateX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X2 = 'test_x_2.X2 + UpdateX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UpdateY = 'y_0.Y0 + 'y_1.Y1 + 'y_2.Y2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Y0 = 'test_y_0.Y0 + UpdateY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Y1 = 'test_y_1.Y1 + UpdateY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Y2 = 'test_y_2.Y2 + UpdateY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UpdateZ = 'z_0.Z0 + 'z_1.Z1 + 'z_2.Z2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Z0 = 'test_z_0.Z0 + UpdateZ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Z1 = 'test_z_1.Z1 + UpdateZ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Z2 = 'test_z_2.Z2 + UpdateZ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CNT0 = 'inc_cnt.cnt_1.CNT1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CNT1 = 'inc_cnt.cnt_2.CNT2 + 'dec_cnt.cnt_0.CNT0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chemeClr val="tx1"/>
                </a:solidFill>
                <a:ea typeface="돋움" panose="020B0600000101010101" pitchFamily="50" charset="-127"/>
              </a:rPr>
              <a:t>proc CNT2 = 'dec_cnt.cnt_1.CNT1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FF5050"/>
                </a:solidFill>
                <a:ea typeface="돋움" panose="020B0600000101010101" pitchFamily="50" charset="-127"/>
              </a:rPr>
              <a:t>proc Spec = cnt_1.cnt_0.Spec   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B1C452E6-D9E4-4345-BFB7-9F23962C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66813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14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EC0EE7C7-91E2-4564-A038-28E86387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93763"/>
            <a:ext cx="381635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byte cnt, byte x,y,z;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active[2] proctype user()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{       byte me = _pid +1; /* me is 1 or 2*/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again: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x = 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:: (y ==0 || y== 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:: else -&gt; goto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z 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:: (</a:t>
            </a: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x == 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else -&gt; goto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y=me;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(z==me)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else -&gt; goto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/* enter critical section */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cnt++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assert( cnt ==1);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 --;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 again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}</a:t>
            </a:r>
            <a:endParaRPr lang="en-US" altLang="ko-KR" sz="14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B9BEBDCD-42AD-4BB5-8B36-798A3D3F90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15F2B-23AF-4C99-A596-BA4693F280E2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A40C560-EFFF-4458-9C9A-FA449E25E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CWB-NC Commands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1EB2A3-C125-4BA2-85F2-603F1D729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/>
              <a:t>help &lt;command&gt;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load &lt;ccs filename&gt;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cat &lt;process&gt;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compile &lt;process&gt;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es &lt;script file&gt; &lt;output file&gt;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eq –S &lt;trace|bisim|obseq&gt; &lt;proc1&gt; &lt;proc2&gt;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le –S may &lt;proc1&gt; &lt;proc2&gt;	/* Trace subset relation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quit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sim &lt;process&gt;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semantics &lt;bisim|obseq&gt;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random &lt;n&gt;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back &lt;n&gt;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break &lt;act list&gt;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history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quit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>
            <a:extLst>
              <a:ext uri="{FF2B5EF4-FFF2-40B4-BE49-F238E27FC236}">
                <a16:creationId xmlns:a16="http://schemas.microsoft.com/office/drawing/2014/main" id="{3FABA8C0-59DC-44A7-B4BB-70C5E7094C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FC1D7-CFBC-424C-BD35-8FE65DEF780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9ECE9737-0C83-44C2-A4AB-634AA8CFC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Observational Trace Equivalence</a:t>
            </a:r>
            <a:endParaRPr lang="en-GB" altLang="ko-KR"/>
          </a:p>
        </p:txBody>
      </p:sp>
      <p:sp>
        <p:nvSpPr>
          <p:cNvPr id="29700" name="Rectangle 31">
            <a:extLst>
              <a:ext uri="{FF2B5EF4-FFF2-40B4-BE49-F238E27FC236}">
                <a16:creationId xmlns:a16="http://schemas.microsoft.com/office/drawing/2014/main" id="{58AAE501-54A0-4F24-AFF8-FA929553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49275"/>
            <a:ext cx="72739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621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sv-SE" altLang="ko-KR" sz="2400" i="0">
                <a:sym typeface="Symbol" panose="05050102010706020507" pitchFamily="18" charset="2"/>
              </a:rPr>
              <a:t>Sys is a </a:t>
            </a:r>
            <a:r>
              <a:rPr lang="sv-SE" altLang="ko-KR" sz="2400" i="0">
                <a:solidFill>
                  <a:srgbClr val="FF5050"/>
                </a:solidFill>
                <a:sym typeface="Symbol" panose="05050102010706020507" pitchFamily="18" charset="2"/>
              </a:rPr>
              <a:t>design</a:t>
            </a:r>
            <a:r>
              <a:rPr lang="sv-SE" altLang="ko-KR" sz="2400" i="0">
                <a:sym typeface="Symbol" panose="05050102010706020507" pitchFamily="18" charset="2"/>
              </a:rPr>
              <a:t> for buffer with separated input/output ports </a:t>
            </a:r>
          </a:p>
          <a:p>
            <a:pPr lvl="1" eaLnBrk="1" hangingPunct="1"/>
            <a:r>
              <a:rPr lang="sv-SE" altLang="ko-KR" sz="1800" i="0">
                <a:sym typeface="Symbol" panose="05050102010706020507" pitchFamily="18" charset="2"/>
              </a:rPr>
              <a:t>Sys= (Buf</a:t>
            </a:r>
            <a:r>
              <a:rPr lang="sv-SE" altLang="ko-KR" sz="1800" i="0" baseline="-25000">
                <a:sym typeface="Symbol" panose="05050102010706020507" pitchFamily="18" charset="2"/>
              </a:rPr>
              <a:t>1</a:t>
            </a:r>
            <a:r>
              <a:rPr lang="sv-SE" altLang="ko-KR" sz="1800" i="0">
                <a:sym typeface="Symbol" panose="05050102010706020507" pitchFamily="18" charset="2"/>
              </a:rPr>
              <a:t> | Buf</a:t>
            </a:r>
            <a:r>
              <a:rPr lang="sv-SE" altLang="ko-KR" sz="1800" i="0" baseline="-25000">
                <a:sym typeface="Symbol" panose="05050102010706020507" pitchFamily="18" charset="2"/>
              </a:rPr>
              <a:t>2</a:t>
            </a:r>
            <a:r>
              <a:rPr lang="sv-SE" altLang="ko-KR" sz="1800" i="0">
                <a:sym typeface="Symbol" panose="05050102010706020507" pitchFamily="18" charset="2"/>
              </a:rPr>
              <a:t>)\{comm</a:t>
            </a:r>
            <a:r>
              <a:rPr lang="sv-SE" altLang="ko-KR" sz="1800" i="0" baseline="-25000">
                <a:sym typeface="Symbol" panose="05050102010706020507" pitchFamily="18" charset="2"/>
              </a:rPr>
              <a:t>1</a:t>
            </a:r>
            <a:r>
              <a:rPr lang="sv-SE" altLang="ko-KR" sz="1800" i="0">
                <a:sym typeface="Symbol" panose="05050102010706020507" pitchFamily="18" charset="2"/>
              </a:rPr>
              <a:t>,comm</a:t>
            </a:r>
            <a:r>
              <a:rPr lang="sv-SE" altLang="ko-KR" sz="1800" i="0" baseline="-25000">
                <a:sym typeface="Symbol" panose="05050102010706020507" pitchFamily="18" charset="2"/>
              </a:rPr>
              <a:t>2</a:t>
            </a:r>
            <a:r>
              <a:rPr lang="sv-SE" altLang="ko-KR" sz="1800" i="0">
                <a:sym typeface="Symbol" panose="05050102010706020507" pitchFamily="18" charset="2"/>
              </a:rPr>
              <a:t>}</a:t>
            </a:r>
          </a:p>
          <a:p>
            <a:pPr lvl="2" eaLnBrk="1" hangingPunct="1"/>
            <a:r>
              <a:rPr lang="sv-SE" altLang="ko-KR" sz="1600" i="0"/>
              <a:t>Buf</a:t>
            </a:r>
            <a:r>
              <a:rPr lang="sv-SE" altLang="ko-KR" sz="1600" i="0" baseline="-25000"/>
              <a:t>1</a:t>
            </a:r>
            <a:r>
              <a:rPr lang="sv-SE" altLang="ko-KR" sz="1600" i="0"/>
              <a:t> = in.comm</a:t>
            </a:r>
            <a:r>
              <a:rPr lang="sv-SE" altLang="ko-KR" sz="1600" i="0" baseline="-25000">
                <a:sym typeface="Symbol" panose="05050102010706020507" pitchFamily="18" charset="2"/>
              </a:rPr>
              <a:t>1</a:t>
            </a:r>
            <a:r>
              <a:rPr lang="sv-SE" altLang="ko-KR" sz="1600" i="0"/>
              <a:t>.Buf</a:t>
            </a:r>
            <a:r>
              <a:rPr lang="sv-SE" altLang="ko-KR" sz="1600" i="0" baseline="-25000"/>
              <a:t>1</a:t>
            </a:r>
            <a:r>
              <a:rPr lang="sv-SE" altLang="ko-KR" sz="1600" i="0"/>
              <a:t>’, Buf</a:t>
            </a:r>
            <a:r>
              <a:rPr lang="sv-SE" altLang="ko-KR" sz="1600" i="0" baseline="-25000"/>
              <a:t>1</a:t>
            </a:r>
            <a:r>
              <a:rPr lang="sv-SE" altLang="ko-KR" sz="1600" i="0"/>
              <a:t>’ = comm</a:t>
            </a:r>
            <a:r>
              <a:rPr lang="sv-SE" altLang="ko-KR" sz="1600" i="0" baseline="-25000">
                <a:sym typeface="Symbol" panose="05050102010706020507" pitchFamily="18" charset="2"/>
              </a:rPr>
              <a:t>2</a:t>
            </a:r>
            <a:r>
              <a:rPr lang="sv-SE" altLang="ko-KR" sz="1600" i="0"/>
              <a:t>.Buf</a:t>
            </a:r>
            <a:r>
              <a:rPr lang="sv-SE" altLang="ko-KR" sz="1600" i="0" baseline="-25000"/>
              <a:t>1</a:t>
            </a:r>
          </a:p>
          <a:p>
            <a:pPr lvl="2" eaLnBrk="1" hangingPunct="1"/>
            <a:r>
              <a:rPr lang="sv-SE" altLang="ko-KR" sz="1600" i="0">
                <a:sym typeface="Symbol" panose="05050102010706020507" pitchFamily="18" charset="2"/>
              </a:rPr>
              <a:t>Buf</a:t>
            </a:r>
            <a:r>
              <a:rPr lang="sv-SE" altLang="ko-KR" sz="1600" i="0" baseline="-25000">
                <a:sym typeface="Symbol" panose="05050102010706020507" pitchFamily="18" charset="2"/>
              </a:rPr>
              <a:t>2</a:t>
            </a:r>
            <a:r>
              <a:rPr lang="sv-SE" altLang="ko-KR" sz="1600" i="0">
                <a:sym typeface="Symbol" panose="05050102010706020507" pitchFamily="18" charset="2"/>
              </a:rPr>
              <a:t> = comm</a:t>
            </a:r>
            <a:r>
              <a:rPr lang="sv-SE" altLang="ko-KR" sz="1600" i="0" baseline="-25000">
                <a:sym typeface="Symbol" panose="05050102010706020507" pitchFamily="18" charset="2"/>
              </a:rPr>
              <a:t>1</a:t>
            </a:r>
            <a:r>
              <a:rPr lang="sv-SE" altLang="ko-KR" sz="1600" i="0">
                <a:sym typeface="Symbol" panose="05050102010706020507" pitchFamily="18" charset="2"/>
              </a:rPr>
              <a:t>’.</a:t>
            </a:r>
            <a:r>
              <a:rPr lang="sv-SE" altLang="ko-KR" sz="1600" i="0"/>
              <a:t>Buf</a:t>
            </a:r>
            <a:r>
              <a:rPr lang="sv-SE" altLang="ko-KR" sz="1600" i="0" baseline="-25000"/>
              <a:t>2</a:t>
            </a:r>
            <a:r>
              <a:rPr lang="sv-SE" altLang="ko-KR" sz="1600" i="0"/>
              <a:t>,Buf</a:t>
            </a:r>
            <a:r>
              <a:rPr lang="sv-SE" altLang="ko-KR" sz="1600" i="0" baseline="-25000"/>
              <a:t>2</a:t>
            </a:r>
            <a:r>
              <a:rPr lang="sv-SE" altLang="ko-KR" sz="1600" i="0">
                <a:sym typeface="Symbol" panose="05050102010706020507" pitchFamily="18" charset="2"/>
              </a:rPr>
              <a:t> = out.comm</a:t>
            </a:r>
            <a:r>
              <a:rPr lang="sv-SE" altLang="ko-KR" sz="1600" i="0" baseline="-25000">
                <a:sym typeface="Symbol" panose="05050102010706020507" pitchFamily="18" charset="2"/>
              </a:rPr>
              <a:t>2</a:t>
            </a:r>
            <a:r>
              <a:rPr lang="sv-SE" altLang="ko-KR" sz="1600" i="0">
                <a:sym typeface="Symbol" panose="05050102010706020507" pitchFamily="18" charset="2"/>
              </a:rPr>
              <a:t>’.</a:t>
            </a:r>
            <a:r>
              <a:rPr lang="sv-SE" altLang="ko-KR" sz="1600" i="0"/>
              <a:t>Buf</a:t>
            </a:r>
            <a:r>
              <a:rPr lang="sv-SE" altLang="ko-KR" sz="1600" i="0" baseline="-25000"/>
              <a:t>2</a:t>
            </a:r>
            <a:endParaRPr lang="sv-SE" altLang="ko-KR" sz="1600" i="0" baseline="-2500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400" i="0"/>
              <a:t>Spec is a </a:t>
            </a:r>
            <a:r>
              <a:rPr lang="en-US" altLang="ko-KR" sz="2400" i="0">
                <a:solidFill>
                  <a:srgbClr val="FF5050"/>
                </a:solidFill>
              </a:rPr>
              <a:t>requirement</a:t>
            </a:r>
            <a:r>
              <a:rPr lang="en-US" altLang="ko-KR" sz="2400" i="0"/>
              <a:t> for the buffer design </a:t>
            </a:r>
          </a:p>
          <a:p>
            <a:pPr eaLnBrk="1" hangingPunct="1"/>
            <a:r>
              <a:rPr lang="en-US" altLang="ko-KR" sz="2400" i="0"/>
              <a:t>Sys =</a:t>
            </a:r>
            <a:r>
              <a:rPr lang="en-US" altLang="ko-KR" sz="2400" i="0" baseline="-25000"/>
              <a:t>TR</a:t>
            </a:r>
            <a:r>
              <a:rPr lang="en-US" altLang="ko-KR" sz="2400" i="0"/>
              <a:t> Spec?</a:t>
            </a:r>
          </a:p>
          <a:p>
            <a:pPr lvl="1" eaLnBrk="1" hangingPunct="1"/>
            <a:r>
              <a:rPr lang="en-US" altLang="ko-KR" sz="2000" i="0"/>
              <a:t>No.  Sys has </a:t>
            </a:r>
            <a:r>
              <a:rPr kumimoji="0" lang="sv-SE" altLang="ko-KR" sz="2000" i="0">
                <a:sym typeface="Symbol" panose="05050102010706020507" pitchFamily="18" charset="2"/>
              </a:rPr>
              <a:t> which Spec does not</a:t>
            </a:r>
          </a:p>
          <a:p>
            <a:pPr lvl="2" eaLnBrk="1" hangingPunct="1"/>
            <a:r>
              <a:rPr lang="en-US" altLang="ko-KR" sz="1600" i="0"/>
              <a:t>Exec(Sys) = {in,in.</a:t>
            </a:r>
            <a:r>
              <a:rPr kumimoji="0" lang="sv-SE" altLang="ko-KR" sz="1800" i="0">
                <a:solidFill>
                  <a:srgbClr val="FF5050"/>
                </a:solidFill>
                <a:sym typeface="Symbol" panose="05050102010706020507" pitchFamily="18" charset="2"/>
              </a:rPr>
              <a:t></a:t>
            </a:r>
            <a:r>
              <a:rPr kumimoji="0" lang="sv-SE" altLang="ko-KR" sz="1800" i="0">
                <a:sym typeface="Symbol" panose="05050102010706020507" pitchFamily="18" charset="2"/>
              </a:rPr>
              <a:t>, </a:t>
            </a:r>
            <a:r>
              <a:rPr lang="en-US" altLang="ko-KR" sz="1600" i="0"/>
              <a:t>in.</a:t>
            </a:r>
            <a:r>
              <a:rPr kumimoji="0" lang="sv-SE" altLang="ko-KR" sz="1800" i="0">
                <a:solidFill>
                  <a:srgbClr val="FF5050"/>
                </a:solidFill>
                <a:sym typeface="Symbol" panose="05050102010706020507" pitchFamily="18" charset="2"/>
              </a:rPr>
              <a:t></a:t>
            </a:r>
            <a:r>
              <a:rPr lang="en-US" altLang="ko-KR" sz="1600" i="0"/>
              <a:t>.out, in.</a:t>
            </a:r>
            <a:r>
              <a:rPr kumimoji="0" lang="sv-SE" altLang="ko-KR" sz="1800" i="0">
                <a:solidFill>
                  <a:srgbClr val="FF5050"/>
                </a:solidFill>
                <a:sym typeface="Symbol" panose="05050102010706020507" pitchFamily="18" charset="2"/>
              </a:rPr>
              <a:t></a:t>
            </a:r>
            <a:r>
              <a:rPr lang="en-US" altLang="ko-KR" sz="1600" i="0"/>
              <a:t>.out.</a:t>
            </a:r>
            <a:r>
              <a:rPr kumimoji="0" lang="sv-SE" altLang="ko-KR" sz="1800" i="0">
                <a:solidFill>
                  <a:srgbClr val="FF5050"/>
                </a:solidFill>
                <a:sym typeface="Symbol" panose="05050102010706020507" pitchFamily="18" charset="2"/>
              </a:rPr>
              <a:t>,</a:t>
            </a:r>
            <a:r>
              <a:rPr lang="en-US" altLang="ko-KR" sz="1600" i="0"/>
              <a:t>…}</a:t>
            </a:r>
          </a:p>
          <a:p>
            <a:pPr lvl="2" eaLnBrk="1" hangingPunct="1"/>
            <a:r>
              <a:rPr lang="en-US" altLang="ko-KR" sz="1600" i="0"/>
              <a:t>Exec(Spec) = {in, in.out, …}</a:t>
            </a:r>
          </a:p>
          <a:p>
            <a:pPr lvl="1" eaLnBrk="1" hangingPunct="1"/>
            <a:r>
              <a:rPr lang="en-US" altLang="ko-KR" sz="2000" i="0"/>
              <a:t>Yes. </a:t>
            </a:r>
            <a:r>
              <a:rPr kumimoji="0" lang="sv-SE" altLang="ko-KR" sz="2000" i="0">
                <a:sym typeface="Symbol" panose="05050102010706020507" pitchFamily="18" charset="2"/>
              </a:rPr>
              <a:t> is an internal hidden action </a:t>
            </a:r>
            <a:r>
              <a:rPr kumimoji="0" lang="sv-SE" altLang="ko-KR" sz="2000" i="0">
                <a:solidFill>
                  <a:srgbClr val="FF5050"/>
                </a:solidFill>
                <a:sym typeface="Symbol" panose="05050102010706020507" pitchFamily="18" charset="2"/>
              </a:rPr>
              <a:t>not visible outside (not observable). </a:t>
            </a:r>
            <a:r>
              <a:rPr kumimoji="0" lang="sv-SE" altLang="ko-KR" sz="2000" i="0">
                <a:sym typeface="Symbol" panose="05050102010706020507" pitchFamily="18" charset="2"/>
              </a:rPr>
              <a:t>Thus,  is not inc_cntluded in an execution</a:t>
            </a:r>
          </a:p>
          <a:p>
            <a:pPr lvl="2" eaLnBrk="1" hangingPunct="1"/>
            <a:r>
              <a:rPr lang="sv-SE" altLang="ko-KR" sz="1800" i="0">
                <a:sym typeface="Symbol" panose="05050102010706020507" pitchFamily="18" charset="2"/>
              </a:rPr>
              <a:t>If s</a:t>
            </a:r>
            <a:r>
              <a:rPr lang="en-US" altLang="ko-KR" sz="1800" i="0">
                <a:cs typeface="Arial" panose="020B0604020202020204" pitchFamily="34" charset="0"/>
                <a:sym typeface="Symbol" panose="05050102010706020507" pitchFamily="18" charset="2"/>
              </a:rPr>
              <a:t>Act*, then ŝ (Act –{</a:t>
            </a:r>
            <a:r>
              <a:rPr kumimoji="0" lang="sv-SE" altLang="ko-KR" sz="1800" i="0">
                <a:cs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en-US" altLang="ko-KR" sz="1800" i="0">
                <a:sym typeface="Symbol" panose="05050102010706020507" pitchFamily="18" charset="2"/>
              </a:rPr>
              <a:t>})* is the action sequence obtained by deleting all occurrences of </a:t>
            </a:r>
            <a:r>
              <a:rPr kumimoji="0" lang="sv-SE" altLang="ko-KR" sz="1800" i="0">
                <a:sym typeface="Symbol" panose="05050102010706020507" pitchFamily="18" charset="2"/>
              </a:rPr>
              <a:t></a:t>
            </a:r>
            <a:r>
              <a:rPr lang="en-US" altLang="ko-KR" sz="1800" i="0">
                <a:sym typeface="Symbol" panose="05050102010706020507" pitchFamily="18" charset="2"/>
              </a:rPr>
              <a:t> from s.</a:t>
            </a:r>
          </a:p>
          <a:p>
            <a:pPr lvl="3" eaLnBrk="1" hangingPunct="1"/>
            <a:r>
              <a:rPr kumimoji="0" lang="sv-SE" altLang="ko-KR" sz="1600" i="0">
                <a:sym typeface="Symbol" panose="05050102010706020507" pitchFamily="18" charset="2"/>
              </a:rPr>
              <a:t>Ex&gt; s = a..b..c, then </a:t>
            </a:r>
            <a:r>
              <a:rPr lang="en-US" altLang="ko-KR" sz="1600" i="0">
                <a:sym typeface="Symbol" panose="05050102010706020507" pitchFamily="18" charset="2"/>
              </a:rPr>
              <a:t>ŝ = a.b.c</a:t>
            </a:r>
            <a:endParaRPr kumimoji="0" lang="sv-SE" altLang="ko-KR" sz="1600" i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ko-KR" sz="1600" i="0"/>
              <a:t>A set of observable executions: Exec’(P) = {</a:t>
            </a:r>
            <a:r>
              <a:rPr lang="en-US" altLang="ko-KR" sz="1800" i="0">
                <a:sym typeface="Symbol" panose="05050102010706020507" pitchFamily="18" charset="2"/>
              </a:rPr>
              <a:t>ŝ</a:t>
            </a:r>
            <a:r>
              <a:rPr lang="en-US" altLang="ko-KR" sz="1600" i="0"/>
              <a:t> | s </a:t>
            </a:r>
            <a:r>
              <a:rPr lang="en-US" altLang="ko-KR" sz="1800" i="0">
                <a:sym typeface="Symbol" panose="05050102010706020507" pitchFamily="18" charset="2"/>
              </a:rPr>
              <a:t></a:t>
            </a:r>
            <a:r>
              <a:rPr lang="en-US" altLang="ko-KR" sz="1600" i="0"/>
              <a:t> Exec(P)} </a:t>
            </a:r>
          </a:p>
          <a:p>
            <a:pPr lvl="3" eaLnBrk="1" hangingPunct="1"/>
            <a:r>
              <a:rPr lang="en-US" altLang="ko-KR" sz="1400" i="0"/>
              <a:t>Exec’(Sys)   = {in,</a:t>
            </a:r>
            <a:r>
              <a:rPr kumimoji="0" lang="sv-SE" altLang="ko-KR" sz="1600" i="0">
                <a:sym typeface="Symbol" panose="05050102010706020507" pitchFamily="18" charset="2"/>
              </a:rPr>
              <a:t> </a:t>
            </a:r>
            <a:r>
              <a:rPr lang="en-US" altLang="ko-KR" sz="1400" i="0"/>
              <a:t>in.out,…}</a:t>
            </a:r>
          </a:p>
          <a:p>
            <a:pPr lvl="3" eaLnBrk="1" hangingPunct="1"/>
            <a:r>
              <a:rPr lang="en-US" altLang="ko-KR" sz="1400" i="0"/>
              <a:t>Exec’(Spec) = {in, in.out, …}</a:t>
            </a:r>
          </a:p>
        </p:txBody>
      </p:sp>
      <p:sp>
        <p:nvSpPr>
          <p:cNvPr id="29701" name="Oval 33">
            <a:extLst>
              <a:ext uri="{FF2B5EF4-FFF2-40B4-BE49-F238E27FC236}">
                <a16:creationId xmlns:a16="http://schemas.microsoft.com/office/drawing/2014/main" id="{AE77619F-0485-4924-9DA2-2D83D4BD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1268413"/>
            <a:ext cx="217487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9702" name="Oval 34">
            <a:extLst>
              <a:ext uri="{FF2B5EF4-FFF2-40B4-BE49-F238E27FC236}">
                <a16:creationId xmlns:a16="http://schemas.microsoft.com/office/drawing/2014/main" id="{65FA14D3-89D6-45C9-AED2-6DD868A1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073150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9703" name="Oval 35">
            <a:extLst>
              <a:ext uri="{FF2B5EF4-FFF2-40B4-BE49-F238E27FC236}">
                <a16:creationId xmlns:a16="http://schemas.microsoft.com/office/drawing/2014/main" id="{A79DA83F-09E0-4807-A832-FFA4D29B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300288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9704" name="Text Box 36">
            <a:extLst>
              <a:ext uri="{FF2B5EF4-FFF2-40B4-BE49-F238E27FC236}">
                <a16:creationId xmlns:a16="http://schemas.microsoft.com/office/drawing/2014/main" id="{CA0043AF-4A29-40CE-8FF1-8B9F0B7D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981075"/>
            <a:ext cx="17097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Sys = (Buf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|Buf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)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\{comm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,comm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}</a:t>
            </a:r>
            <a:endParaRPr kumimoji="0" lang="en-GB" altLang="ko-KR" sz="1600" i="0">
              <a:solidFill>
                <a:schemeClr val="tx1"/>
              </a:solidFill>
            </a:endParaRPr>
          </a:p>
        </p:txBody>
      </p:sp>
      <p:cxnSp>
        <p:nvCxnSpPr>
          <p:cNvPr id="29705" name="AutoShape 41">
            <a:extLst>
              <a:ext uri="{FF2B5EF4-FFF2-40B4-BE49-F238E27FC236}">
                <a16:creationId xmlns:a16="http://schemas.microsoft.com/office/drawing/2014/main" id="{44CD31D5-ABE7-46B0-AD53-B86DF05A0B99}"/>
              </a:ext>
            </a:extLst>
          </p:cNvPr>
          <p:cNvCxnSpPr>
            <a:cxnSpLocks noChangeShapeType="1"/>
            <a:stCxn id="29702" idx="4"/>
            <a:endCxn id="29703" idx="0"/>
          </p:cNvCxnSpPr>
          <p:nvPr/>
        </p:nvCxnSpPr>
        <p:spPr bwMode="auto">
          <a:xfrm>
            <a:off x="8186738" y="1209675"/>
            <a:ext cx="0" cy="1090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42">
            <a:extLst>
              <a:ext uri="{FF2B5EF4-FFF2-40B4-BE49-F238E27FC236}">
                <a16:creationId xmlns:a16="http://schemas.microsoft.com/office/drawing/2014/main" id="{6205D1DB-652D-4F63-964E-72344D7D1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981075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29707" name="Text Box 43">
            <a:extLst>
              <a:ext uri="{FF2B5EF4-FFF2-40B4-BE49-F238E27FC236}">
                <a16:creationId xmlns:a16="http://schemas.microsoft.com/office/drawing/2014/main" id="{2831475E-0801-457B-9C73-6BEA1433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2349500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29708" name="Text Box 44">
            <a:extLst>
              <a:ext uri="{FF2B5EF4-FFF2-40B4-BE49-F238E27FC236}">
                <a16:creationId xmlns:a16="http://schemas.microsoft.com/office/drawing/2014/main" id="{FC0BA3BE-CADD-49FA-B059-4637D63C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1654175"/>
            <a:ext cx="261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29709" name="Oval 45">
            <a:extLst>
              <a:ext uri="{FF2B5EF4-FFF2-40B4-BE49-F238E27FC236}">
                <a16:creationId xmlns:a16="http://schemas.microsoft.com/office/drawing/2014/main" id="{8DDFA500-2FE1-4372-B9B8-E3376711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3727450"/>
            <a:ext cx="217487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9710" name="Oval 46">
            <a:extLst>
              <a:ext uri="{FF2B5EF4-FFF2-40B4-BE49-F238E27FC236}">
                <a16:creationId xmlns:a16="http://schemas.microsoft.com/office/drawing/2014/main" id="{46DEBE43-00AE-44AA-98AE-19EB5D4B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3795713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9711" name="Text Box 47">
            <a:extLst>
              <a:ext uri="{FF2B5EF4-FFF2-40B4-BE49-F238E27FC236}">
                <a16:creationId xmlns:a16="http://schemas.microsoft.com/office/drawing/2014/main" id="{4E9FE9F1-79F6-4262-92B9-A2160FBF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3648075"/>
            <a:ext cx="184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en-GB" altLang="ko-KR" sz="1600" i="0" baseline="-25000">
              <a:solidFill>
                <a:schemeClr val="tx1"/>
              </a:solidFill>
            </a:endParaRPr>
          </a:p>
        </p:txBody>
      </p:sp>
      <p:sp>
        <p:nvSpPr>
          <p:cNvPr id="29712" name="Text Box 48">
            <a:extLst>
              <a:ext uri="{FF2B5EF4-FFF2-40B4-BE49-F238E27FC236}">
                <a16:creationId xmlns:a16="http://schemas.microsoft.com/office/drawing/2014/main" id="{C9D385AB-3001-469D-9CC7-F71673F3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0" y="3213100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29713" name="Text Box 49">
            <a:extLst>
              <a:ext uri="{FF2B5EF4-FFF2-40B4-BE49-F238E27FC236}">
                <a16:creationId xmlns:a16="http://schemas.microsoft.com/office/drawing/2014/main" id="{E1C7ACDB-A71A-4787-A604-572421BC8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644900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Spec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cxnSp>
        <p:nvCxnSpPr>
          <p:cNvPr id="29714" name="AutoShape 50">
            <a:extLst>
              <a:ext uri="{FF2B5EF4-FFF2-40B4-BE49-F238E27FC236}">
                <a16:creationId xmlns:a16="http://schemas.microsoft.com/office/drawing/2014/main" id="{D37D32BA-0695-4299-8A31-6CD180028A3C}"/>
              </a:ext>
            </a:extLst>
          </p:cNvPr>
          <p:cNvCxnSpPr>
            <a:cxnSpLocks noChangeShapeType="1"/>
            <a:stCxn id="29709" idx="0"/>
          </p:cNvCxnSpPr>
          <p:nvPr/>
        </p:nvCxnSpPr>
        <p:spPr bwMode="auto">
          <a:xfrm rot="5400000" flipV="1">
            <a:off x="7417593" y="3072607"/>
            <a:ext cx="93663" cy="1403350"/>
          </a:xfrm>
          <a:prstGeom prst="curvedConnector4">
            <a:avLst>
              <a:gd name="adj1" fmla="val -244069"/>
              <a:gd name="adj2" fmla="val 976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51">
            <a:extLst>
              <a:ext uri="{FF2B5EF4-FFF2-40B4-BE49-F238E27FC236}">
                <a16:creationId xmlns:a16="http://schemas.microsoft.com/office/drawing/2014/main" id="{E3B8F2EE-0785-4039-AD26-46CA8E459D83}"/>
              </a:ext>
            </a:extLst>
          </p:cNvPr>
          <p:cNvCxnSpPr>
            <a:cxnSpLocks noChangeShapeType="1"/>
            <a:stCxn id="29710" idx="4"/>
            <a:endCxn id="29709" idx="4"/>
          </p:cNvCxnSpPr>
          <p:nvPr/>
        </p:nvCxnSpPr>
        <p:spPr bwMode="auto">
          <a:xfrm rot="16200000" flipV="1">
            <a:off x="7451725" y="3175000"/>
            <a:ext cx="68263" cy="1446213"/>
          </a:xfrm>
          <a:prstGeom prst="curvedConnector3">
            <a:avLst>
              <a:gd name="adj1" fmla="val -334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Text Box 52">
            <a:extLst>
              <a:ext uri="{FF2B5EF4-FFF2-40B4-BE49-F238E27FC236}">
                <a16:creationId xmlns:a16="http://schemas.microsoft.com/office/drawing/2014/main" id="{A4FDA8E8-7211-4255-AB10-E8D5FD4C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4132263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29717" name="Text Box 53">
            <a:extLst>
              <a:ext uri="{FF2B5EF4-FFF2-40B4-BE49-F238E27FC236}">
                <a16:creationId xmlns:a16="http://schemas.microsoft.com/office/drawing/2014/main" id="{819186A0-6F3D-4D4B-94B2-50B7DD093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3644900"/>
            <a:ext cx="62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Spec’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29718" name="Line 54">
            <a:extLst>
              <a:ext uri="{FF2B5EF4-FFF2-40B4-BE49-F238E27FC236}">
                <a16:creationId xmlns:a16="http://schemas.microsoft.com/office/drawing/2014/main" id="{710EE918-85C3-42CB-AB76-D35810C54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7050" y="1125538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9719" name="Oval 55">
            <a:extLst>
              <a:ext uri="{FF2B5EF4-FFF2-40B4-BE49-F238E27FC236}">
                <a16:creationId xmlns:a16="http://schemas.microsoft.com/office/drawing/2014/main" id="{13E21879-DB8A-4C09-A3E0-E3DFC8DF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276475"/>
            <a:ext cx="217487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9720" name="Line 57">
            <a:extLst>
              <a:ext uri="{FF2B5EF4-FFF2-40B4-BE49-F238E27FC236}">
                <a16:creationId xmlns:a16="http://schemas.microsoft.com/office/drawing/2014/main" id="{0A872BC6-0269-43B6-AC9B-77C8CA158A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23495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9721" name="Line 58">
            <a:extLst>
              <a:ext uri="{FF2B5EF4-FFF2-40B4-BE49-F238E27FC236}">
                <a16:creationId xmlns:a16="http://schemas.microsoft.com/office/drawing/2014/main" id="{0F6713E7-3390-4259-A9C7-5EFA92A08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14128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9722" name="Text Box 59">
            <a:extLst>
              <a:ext uri="{FF2B5EF4-FFF2-40B4-BE49-F238E27FC236}">
                <a16:creationId xmlns:a16="http://schemas.microsoft.com/office/drawing/2014/main" id="{8BF85A8B-34F4-4ADC-838E-BD83B749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1700213"/>
            <a:ext cx="261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29723" name="Text Box 60">
            <a:extLst>
              <a:ext uri="{FF2B5EF4-FFF2-40B4-BE49-F238E27FC236}">
                <a16:creationId xmlns:a16="http://schemas.microsoft.com/office/drawing/2014/main" id="{DC6EF5EF-0561-4875-98D8-352E6BDF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2420938"/>
            <a:ext cx="1698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(Buf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’|Buf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’)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\{comm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,comm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}</a:t>
            </a:r>
            <a:endParaRPr kumimoji="0" lang="en-GB" altLang="ko-KR" sz="1600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>
            <a:extLst>
              <a:ext uri="{FF2B5EF4-FFF2-40B4-BE49-F238E27FC236}">
                <a16:creationId xmlns:a16="http://schemas.microsoft.com/office/drawing/2014/main" id="{79CB2F40-5B3C-4D84-83BD-9B01361B0E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ED9F1-3AC8-483C-901D-581B0D3B3B3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AF6D4706-8878-4AB1-969F-0648C8A15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549276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Observational Bisimulation Equivalence</a:t>
            </a:r>
            <a:endParaRPr lang="en-GB" altLang="ko-KR">
              <a:solidFill>
                <a:srgbClr val="FF5050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6256EB2-E9CD-468A-A987-32548F76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763588"/>
            <a:ext cx="9036050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621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sv-SE" altLang="ko-KR" sz="2400" i="0">
                <a:sym typeface="Symbol" panose="05050102010706020507" pitchFamily="18" charset="2"/>
              </a:rPr>
              <a:t>P =</a:t>
            </a:r>
            <a:r>
              <a:rPr lang="sv-SE" altLang="ko-KR" sz="2400">
                <a:sym typeface="Symbol" panose="05050102010706020507" pitchFamily="18" charset="2"/>
              </a:rPr>
              <a:t>=&gt;</a:t>
            </a:r>
            <a:r>
              <a:rPr lang="sv-SE" altLang="ko-KR" sz="2400" i="0">
                <a:sym typeface="Symbol" panose="05050102010706020507" pitchFamily="18" charset="2"/>
              </a:rPr>
              <a:t> Q iff P(-</a:t>
            </a:r>
            <a:r>
              <a:rPr kumimoji="0" lang="sv-SE" altLang="ko-KR" sz="2400" i="0">
                <a:sym typeface="Symbol" panose="05050102010706020507" pitchFamily="18" charset="2"/>
              </a:rPr>
              <a:t></a:t>
            </a:r>
            <a:r>
              <a:rPr lang="sv-SE" altLang="ko-KR" sz="2400" i="0">
                <a:sym typeface="Symbol" panose="05050102010706020507" pitchFamily="18" charset="2"/>
              </a:rPr>
              <a:t>-&gt;)*P’-</a:t>
            </a:r>
            <a:r>
              <a:rPr lang="sv-SE" altLang="ko-KR" sz="2400">
                <a:sym typeface="Symbol" panose="05050102010706020507" pitchFamily="18" charset="2"/>
              </a:rPr>
              <a:t>-&gt;Q’ </a:t>
            </a:r>
            <a:r>
              <a:rPr lang="sv-SE" altLang="ko-KR" sz="2400" i="0">
                <a:sym typeface="Symbol" panose="05050102010706020507" pitchFamily="18" charset="2"/>
              </a:rPr>
              <a:t>(-</a:t>
            </a:r>
            <a:r>
              <a:rPr kumimoji="0" lang="sv-SE" altLang="ko-KR" sz="2400" i="0">
                <a:sym typeface="Symbol" panose="05050102010706020507" pitchFamily="18" charset="2"/>
              </a:rPr>
              <a:t></a:t>
            </a:r>
            <a:r>
              <a:rPr lang="sv-SE" altLang="ko-KR" sz="2400" i="0">
                <a:sym typeface="Symbol" panose="05050102010706020507" pitchFamily="18" charset="2"/>
              </a:rPr>
              <a:t>-&gt;)*Q where </a:t>
            </a:r>
            <a:r>
              <a:rPr lang="sv-SE" altLang="ko-KR" sz="2400">
                <a:sym typeface="Symbol" panose="05050102010706020507" pitchFamily="18" charset="2"/>
              </a:rPr>
              <a:t> </a:t>
            </a:r>
            <a:r>
              <a:rPr lang="en-US" altLang="ko-KR" sz="2400" i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sv-SE" altLang="ko-KR" sz="2400">
                <a:sym typeface="Symbol" panose="05050102010706020507" pitchFamily="18" charset="2"/>
              </a:rPr>
              <a:t>Act-</a:t>
            </a:r>
            <a:r>
              <a:rPr lang="en-US" altLang="ko-KR" sz="2400" i="0">
                <a:sym typeface="Symbol" panose="05050102010706020507" pitchFamily="18" charset="2"/>
              </a:rPr>
              <a:t>{</a:t>
            </a:r>
            <a:r>
              <a:rPr kumimoji="0" lang="sv-SE" altLang="ko-KR" sz="2400" i="0">
                <a:sym typeface="Symbol" panose="05050102010706020507" pitchFamily="18" charset="2"/>
              </a:rPr>
              <a:t></a:t>
            </a:r>
            <a:r>
              <a:rPr lang="en-US" altLang="ko-KR" sz="2400" i="0">
                <a:sym typeface="Symbol" panose="05050102010706020507" pitchFamily="18" charset="2"/>
              </a:rPr>
              <a:t>}</a:t>
            </a:r>
            <a:endParaRPr lang="sv-SE" altLang="ko-KR" sz="2400" i="0">
              <a:sym typeface="Symbol" panose="05050102010706020507" pitchFamily="18" charset="2"/>
            </a:endParaRPr>
          </a:p>
          <a:p>
            <a:pPr lvl="1" eaLnBrk="1" hangingPunct="1"/>
            <a:r>
              <a:rPr lang="sv-SE" altLang="ko-KR" sz="2000" i="0">
                <a:sym typeface="Symbol" panose="05050102010706020507" pitchFamily="18" charset="2"/>
              </a:rPr>
              <a:t>Let s</a:t>
            </a:r>
            <a:r>
              <a:rPr lang="en-US" altLang="ko-KR" sz="2000" i="0">
                <a:sym typeface="Symbol" panose="05050102010706020507" pitchFamily="18" charset="2"/>
              </a:rPr>
              <a:t>(Act-{</a:t>
            </a:r>
            <a:r>
              <a:rPr kumimoji="0" lang="sv-SE" altLang="ko-KR" sz="2000" i="0">
                <a:sym typeface="Symbol" panose="05050102010706020507" pitchFamily="18" charset="2"/>
              </a:rPr>
              <a:t></a:t>
            </a:r>
            <a:r>
              <a:rPr lang="en-US" altLang="ko-KR" sz="2000" i="0">
                <a:sym typeface="Symbol" panose="05050102010706020507" pitchFamily="18" charset="2"/>
              </a:rPr>
              <a:t>})*.  Then q =s=&gt; q’ if there exists s’ s.t. q-s’-&gt;q’ and s=ŝ’</a:t>
            </a:r>
            <a:endParaRPr lang="en-US" altLang="ko-KR" sz="2000" i="0"/>
          </a:p>
          <a:p>
            <a:pPr eaLnBrk="1" hangingPunct="1"/>
            <a:r>
              <a:rPr kumimoji="0" lang="sv-SE" altLang="ko-KR" sz="2400" i="0">
                <a:sym typeface="Symbol" panose="05050102010706020507" pitchFamily="18" charset="2"/>
              </a:rPr>
              <a:t> is an internal hidden action which affects internal behaviors, </a:t>
            </a:r>
            <a:r>
              <a:rPr kumimoji="0" lang="sv-SE" altLang="ko-KR" sz="2400" i="0">
                <a:solidFill>
                  <a:srgbClr val="003399"/>
                </a:solidFill>
                <a:sym typeface="Symbol" panose="05050102010706020507" pitchFamily="18" charset="2"/>
              </a:rPr>
              <a:t>although itself is not visible outside.</a:t>
            </a:r>
            <a:r>
              <a:rPr kumimoji="0" lang="sv-SE" altLang="ko-KR" sz="2400" i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kumimoji="0" lang="sv-SE" altLang="ko-KR" sz="2000">
                <a:sym typeface="Symbol" panose="05050102010706020507" pitchFamily="18" charset="2"/>
              </a:rPr>
              <a:t>P = a.P + b.P, Q1=a.Q1 + </a:t>
            </a:r>
            <a:r>
              <a:rPr kumimoji="0" lang="sv-SE" altLang="ko-KR" sz="2000" i="0">
                <a:sym typeface="Symbol" panose="05050102010706020507" pitchFamily="18" charset="2"/>
              </a:rPr>
              <a:t>.b.Q1</a:t>
            </a:r>
          </a:p>
          <a:p>
            <a:pPr lvl="2" eaLnBrk="1" hangingPunct="1"/>
            <a:r>
              <a:rPr kumimoji="0" lang="sv-SE" altLang="ko-KR" sz="1800" i="0">
                <a:sym typeface="Symbol" panose="05050102010706020507" pitchFamily="18" charset="2"/>
              </a:rPr>
              <a:t>Suppose that ’a’ means pushing button ’a’. Similarly for ’b’</a:t>
            </a:r>
          </a:p>
          <a:p>
            <a:pPr lvl="3" eaLnBrk="1" hangingPunct="1"/>
            <a:r>
              <a:rPr kumimoji="0" lang="sv-SE" altLang="ko-KR" sz="1600" i="0">
                <a:sym typeface="Symbol" panose="05050102010706020507" pitchFamily="18" charset="2"/>
              </a:rPr>
              <a:t>P always allows a user to push any buttons. </a:t>
            </a:r>
          </a:p>
          <a:p>
            <a:pPr lvl="3" eaLnBrk="1" hangingPunct="1"/>
            <a:r>
              <a:rPr kumimoji="0" lang="sv-SE" altLang="ko-KR" sz="1600" i="0">
                <a:sym typeface="Symbol" panose="05050102010706020507" pitchFamily="18" charset="2"/>
              </a:rPr>
              <a:t>Q1 allows a user to push button ’a’ sometimes, button ’b’ sometimes.</a:t>
            </a:r>
          </a:p>
          <a:p>
            <a:pPr lvl="2" eaLnBrk="1" hangingPunct="1"/>
            <a:r>
              <a:rPr kumimoji="0" lang="sv-SE" altLang="ko-KR" sz="1800" i="0">
                <a:sym typeface="Symbol" panose="05050102010706020507" pitchFamily="18" charset="2"/>
              </a:rPr>
              <a:t>Thus, we need to distinguish P from Q1 (</a:t>
            </a:r>
            <a:r>
              <a:rPr kumimoji="0" lang="sv-SE" altLang="ko-KR" sz="1800" i="0">
                <a:solidFill>
                  <a:srgbClr val="003399"/>
                </a:solidFill>
                <a:sym typeface="Symbol" panose="05050102010706020507" pitchFamily="18" charset="2"/>
              </a:rPr>
              <a:t>P and Q1 are</a:t>
            </a:r>
            <a:r>
              <a:rPr kumimoji="0" lang="sv-SE" altLang="ko-KR" sz="1800" i="0">
                <a:solidFill>
                  <a:srgbClr val="FF5050"/>
                </a:solidFill>
                <a:sym typeface="Symbol" panose="05050102010706020507" pitchFamily="18" charset="2"/>
              </a:rPr>
              <a:t> not observationally bisimilar</a:t>
            </a:r>
            <a:r>
              <a:rPr kumimoji="0" lang="sv-SE" altLang="ko-KR" sz="1800" i="0">
                <a:sym typeface="Symbol" panose="05050102010706020507" pitchFamily="18" charset="2"/>
              </a:rPr>
              <a:t>), which can be done using =</a:t>
            </a:r>
            <a:r>
              <a:rPr lang="sv-SE" altLang="ko-KR" sz="1800">
                <a:sym typeface="Symbol" panose="05050102010706020507" pitchFamily="18" charset="2"/>
              </a:rPr>
              <a:t>=&gt; </a:t>
            </a:r>
            <a:r>
              <a:rPr lang="sv-SE" altLang="ko-KR" sz="1800" i="0">
                <a:sym typeface="Symbol" panose="05050102010706020507" pitchFamily="18" charset="2"/>
              </a:rPr>
              <a:t>instead of</a:t>
            </a:r>
            <a:r>
              <a:rPr lang="sv-SE" altLang="ko-KR" sz="1800">
                <a:sym typeface="Symbol" panose="05050102010706020507" pitchFamily="18" charset="2"/>
              </a:rPr>
              <a:t> --&gt;</a:t>
            </a:r>
          </a:p>
          <a:p>
            <a:pPr lvl="3" eaLnBrk="1" hangingPunct="1"/>
            <a:r>
              <a:rPr lang="sv-SE" altLang="ko-KR" sz="1600">
                <a:sym typeface="Symbol" panose="05050102010706020507" pitchFamily="18" charset="2"/>
              </a:rPr>
              <a:t>Q1-a-&gt;Q1 implies Q1=a=&gt;Q1.  Similary Q2-b-&gt;Q1 implies Q2=b=&gt;Q1</a:t>
            </a:r>
          </a:p>
          <a:p>
            <a:pPr lvl="3" eaLnBrk="1" hangingPunct="1"/>
            <a:r>
              <a:rPr lang="sv-SE" altLang="ko-KR" sz="1600">
                <a:sym typeface="Symbol" panose="05050102010706020507" pitchFamily="18" charset="2"/>
              </a:rPr>
              <a:t>Q1-a-&gt;Q1-</a:t>
            </a:r>
            <a:r>
              <a:rPr kumimoji="0" lang="sv-SE" altLang="ko-KR" sz="1600" i="0">
                <a:sym typeface="Symbol" panose="05050102010706020507" pitchFamily="18" charset="2"/>
              </a:rPr>
              <a:t>-&gt;Q2 implies Q1=a=&gt;Q2.  Q2-b-&gt;Q1- -&gt;Q2 implies Q2=b=&gt;Q2</a:t>
            </a:r>
          </a:p>
          <a:p>
            <a:pPr lvl="2" eaLnBrk="1" hangingPunct="1">
              <a:buFontTx/>
              <a:buNone/>
            </a:pPr>
            <a:endParaRPr kumimoji="0" lang="sv-SE" altLang="ko-KR" sz="1800" i="0">
              <a:sym typeface="Symbol" panose="05050102010706020507" pitchFamily="18" charset="2"/>
            </a:endParaRPr>
          </a:p>
        </p:txBody>
      </p:sp>
      <p:sp>
        <p:nvSpPr>
          <p:cNvPr id="30725" name="Oval 123">
            <a:extLst>
              <a:ext uri="{FF2B5EF4-FFF2-40B4-BE49-F238E27FC236}">
                <a16:creationId xmlns:a16="http://schemas.microsoft.com/office/drawing/2014/main" id="{D0B01A61-A690-43E1-A450-16194C99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5314950"/>
            <a:ext cx="53340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P</a:t>
            </a:r>
          </a:p>
        </p:txBody>
      </p:sp>
      <p:sp>
        <p:nvSpPr>
          <p:cNvPr id="30726" name="Freeform 125">
            <a:extLst>
              <a:ext uri="{FF2B5EF4-FFF2-40B4-BE49-F238E27FC236}">
                <a16:creationId xmlns:a16="http://schemas.microsoft.com/office/drawing/2014/main" id="{BE134ECE-70E6-49A3-8698-CA678952E45D}"/>
              </a:ext>
            </a:extLst>
          </p:cNvPr>
          <p:cNvSpPr>
            <a:spLocks/>
          </p:cNvSpPr>
          <p:nvPr/>
        </p:nvSpPr>
        <p:spPr bwMode="auto">
          <a:xfrm>
            <a:off x="1954213" y="5075238"/>
            <a:ext cx="528637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27" name="Freeform 126">
            <a:extLst>
              <a:ext uri="{FF2B5EF4-FFF2-40B4-BE49-F238E27FC236}">
                <a16:creationId xmlns:a16="http://schemas.microsoft.com/office/drawing/2014/main" id="{FB9EF73F-5E7A-40CE-8395-7DF657AFBB3D}"/>
              </a:ext>
            </a:extLst>
          </p:cNvPr>
          <p:cNvSpPr>
            <a:spLocks/>
          </p:cNvSpPr>
          <p:nvPr/>
        </p:nvSpPr>
        <p:spPr bwMode="auto">
          <a:xfrm flipH="1">
            <a:off x="2914650" y="5099050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28" name="Text Box 127">
            <a:extLst>
              <a:ext uri="{FF2B5EF4-FFF2-40B4-BE49-F238E27FC236}">
                <a16:creationId xmlns:a16="http://schemas.microsoft.com/office/drawing/2014/main" id="{AACA6309-0FA0-47E2-A0C9-CA5B9784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4999038"/>
            <a:ext cx="29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0729" name="Text Box 128">
            <a:extLst>
              <a:ext uri="{FF2B5EF4-FFF2-40B4-BE49-F238E27FC236}">
                <a16:creationId xmlns:a16="http://schemas.microsoft.com/office/drawing/2014/main" id="{C7D317A4-CE40-46F6-8579-64BE1E1E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099050"/>
            <a:ext cx="29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30730" name="Oval 129">
            <a:extLst>
              <a:ext uri="{FF2B5EF4-FFF2-40B4-BE49-F238E27FC236}">
                <a16:creationId xmlns:a16="http://schemas.microsoft.com/office/drawing/2014/main" id="{1C44D3D2-7B54-42FB-8300-3D2F71B3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6154738"/>
            <a:ext cx="533400" cy="4032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Q1</a:t>
            </a:r>
          </a:p>
        </p:txBody>
      </p:sp>
      <p:sp>
        <p:nvSpPr>
          <p:cNvPr id="30731" name="Freeform 130">
            <a:extLst>
              <a:ext uri="{FF2B5EF4-FFF2-40B4-BE49-F238E27FC236}">
                <a16:creationId xmlns:a16="http://schemas.microsoft.com/office/drawing/2014/main" id="{52562DDD-AF4A-4870-8D37-F7A2005A7A2E}"/>
              </a:ext>
            </a:extLst>
          </p:cNvPr>
          <p:cNvSpPr>
            <a:spLocks/>
          </p:cNvSpPr>
          <p:nvPr/>
        </p:nvSpPr>
        <p:spPr bwMode="auto">
          <a:xfrm>
            <a:off x="1743075" y="5870575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32" name="Text Box 132">
            <a:extLst>
              <a:ext uri="{FF2B5EF4-FFF2-40B4-BE49-F238E27FC236}">
                <a16:creationId xmlns:a16="http://schemas.microsoft.com/office/drawing/2014/main" id="{A0370FD5-3186-4718-AFAC-9D0C9EAE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965825"/>
            <a:ext cx="29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30733" name="Text Box 133">
            <a:extLst>
              <a:ext uri="{FF2B5EF4-FFF2-40B4-BE49-F238E27FC236}">
                <a16:creationId xmlns:a16="http://schemas.microsoft.com/office/drawing/2014/main" id="{09DD746E-31D9-46FC-AEFD-6A2F596A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5915025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0734" name="Oval 134">
            <a:extLst>
              <a:ext uri="{FF2B5EF4-FFF2-40B4-BE49-F238E27FC236}">
                <a16:creationId xmlns:a16="http://schemas.microsoft.com/office/drawing/2014/main" id="{A41A51BB-56BA-4414-8ADB-647F11B3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6145213"/>
            <a:ext cx="533400" cy="4032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Q2</a:t>
            </a:r>
          </a:p>
        </p:txBody>
      </p:sp>
      <p:sp>
        <p:nvSpPr>
          <p:cNvPr id="30735" name="Line 135">
            <a:extLst>
              <a:ext uri="{FF2B5EF4-FFF2-40B4-BE49-F238E27FC236}">
                <a16:creationId xmlns:a16="http://schemas.microsoft.com/office/drawing/2014/main" id="{35E1DF3A-F68D-4028-B77C-ABCBE8264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6375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36" name="Line 136">
            <a:extLst>
              <a:ext uri="{FF2B5EF4-FFF2-40B4-BE49-F238E27FC236}">
                <a16:creationId xmlns:a16="http://schemas.microsoft.com/office/drawing/2014/main" id="{EFEC0DB4-EF2E-41A0-958A-4FC555D23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3513" y="62309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37" name="Rectangle 137">
            <a:extLst>
              <a:ext uri="{FF2B5EF4-FFF2-40B4-BE49-F238E27FC236}">
                <a16:creationId xmlns:a16="http://schemas.microsoft.com/office/drawing/2014/main" id="{E3BEAE51-52F4-486D-AFBC-F39C7C1C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6302375"/>
            <a:ext cx="280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kumimoji="0"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30738" name="Oval 138">
            <a:extLst>
              <a:ext uri="{FF2B5EF4-FFF2-40B4-BE49-F238E27FC236}">
                <a16:creationId xmlns:a16="http://schemas.microsoft.com/office/drawing/2014/main" id="{48DF2391-6AD3-4F5A-BB08-0C68C500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314950"/>
            <a:ext cx="53340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P</a:t>
            </a:r>
          </a:p>
        </p:txBody>
      </p:sp>
      <p:sp>
        <p:nvSpPr>
          <p:cNvPr id="30739" name="Freeform 139">
            <a:extLst>
              <a:ext uri="{FF2B5EF4-FFF2-40B4-BE49-F238E27FC236}">
                <a16:creationId xmlns:a16="http://schemas.microsoft.com/office/drawing/2014/main" id="{AA3508A6-480F-4690-BA58-884C35775ABF}"/>
              </a:ext>
            </a:extLst>
          </p:cNvPr>
          <p:cNvSpPr>
            <a:spLocks/>
          </p:cNvSpPr>
          <p:nvPr/>
        </p:nvSpPr>
        <p:spPr bwMode="auto">
          <a:xfrm>
            <a:off x="5375275" y="5075238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40" name="Freeform 140">
            <a:extLst>
              <a:ext uri="{FF2B5EF4-FFF2-40B4-BE49-F238E27FC236}">
                <a16:creationId xmlns:a16="http://schemas.microsoft.com/office/drawing/2014/main" id="{8E9B9BDE-A2EC-4A46-BEE8-27A159BC6049}"/>
              </a:ext>
            </a:extLst>
          </p:cNvPr>
          <p:cNvSpPr>
            <a:spLocks/>
          </p:cNvSpPr>
          <p:nvPr/>
        </p:nvSpPr>
        <p:spPr bwMode="auto">
          <a:xfrm flipH="1">
            <a:off x="6335713" y="5070475"/>
            <a:ext cx="528637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41" name="Text Box 141">
            <a:extLst>
              <a:ext uri="{FF2B5EF4-FFF2-40B4-BE49-F238E27FC236}">
                <a16:creationId xmlns:a16="http://schemas.microsoft.com/office/drawing/2014/main" id="{6EF43ACB-8F01-457C-8837-385F97CE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4999038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0742" name="Text Box 142">
            <a:extLst>
              <a:ext uri="{FF2B5EF4-FFF2-40B4-BE49-F238E27FC236}">
                <a16:creationId xmlns:a16="http://schemas.microsoft.com/office/drawing/2014/main" id="{392DCD46-6495-4BC4-80BD-411196447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070475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30743" name="Oval 143">
            <a:extLst>
              <a:ext uri="{FF2B5EF4-FFF2-40B4-BE49-F238E27FC236}">
                <a16:creationId xmlns:a16="http://schemas.microsoft.com/office/drawing/2014/main" id="{BD51A7A5-2B47-474D-8113-316FEDA6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6154738"/>
            <a:ext cx="533400" cy="4032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Q1</a:t>
            </a:r>
          </a:p>
        </p:txBody>
      </p:sp>
      <p:sp>
        <p:nvSpPr>
          <p:cNvPr id="30744" name="Freeform 144">
            <a:extLst>
              <a:ext uri="{FF2B5EF4-FFF2-40B4-BE49-F238E27FC236}">
                <a16:creationId xmlns:a16="http://schemas.microsoft.com/office/drawing/2014/main" id="{04588BF3-296E-4029-A0A0-5A7DCC2DCB58}"/>
              </a:ext>
            </a:extLst>
          </p:cNvPr>
          <p:cNvSpPr>
            <a:spLocks/>
          </p:cNvSpPr>
          <p:nvPr/>
        </p:nvSpPr>
        <p:spPr bwMode="auto">
          <a:xfrm>
            <a:off x="5164138" y="5870575"/>
            <a:ext cx="528637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45" name="Text Box 145">
            <a:extLst>
              <a:ext uri="{FF2B5EF4-FFF2-40B4-BE49-F238E27FC236}">
                <a16:creationId xmlns:a16="http://schemas.microsoft.com/office/drawing/2014/main" id="{C80F60C1-6EC9-4FFD-A191-E33C6521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5965825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30746" name="Text Box 146">
            <a:extLst>
              <a:ext uri="{FF2B5EF4-FFF2-40B4-BE49-F238E27FC236}">
                <a16:creationId xmlns:a16="http://schemas.microsoft.com/office/drawing/2014/main" id="{84054FFE-68D0-46D3-8F73-512BD0B0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5915025"/>
            <a:ext cx="29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0747" name="Oval 147">
            <a:extLst>
              <a:ext uri="{FF2B5EF4-FFF2-40B4-BE49-F238E27FC236}">
                <a16:creationId xmlns:a16="http://schemas.microsoft.com/office/drawing/2014/main" id="{0F4E5007-0BEC-490C-9CDB-6B37550E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45213"/>
            <a:ext cx="533400" cy="4032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Q2</a:t>
            </a:r>
          </a:p>
        </p:txBody>
      </p:sp>
      <p:sp>
        <p:nvSpPr>
          <p:cNvPr id="30748" name="Line 148">
            <a:extLst>
              <a:ext uri="{FF2B5EF4-FFF2-40B4-BE49-F238E27FC236}">
                <a16:creationId xmlns:a16="http://schemas.microsoft.com/office/drawing/2014/main" id="{60CFAE70-4109-40A6-BE6E-B2B279473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4575" y="6375400"/>
            <a:ext cx="360363" cy="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49" name="Line 149">
            <a:extLst>
              <a:ext uri="{FF2B5EF4-FFF2-40B4-BE49-F238E27FC236}">
                <a16:creationId xmlns:a16="http://schemas.microsoft.com/office/drawing/2014/main" id="{5540EC88-94DE-47E2-9CB2-191769DBC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4575" y="6230938"/>
            <a:ext cx="360363" cy="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50" name="Freeform 151">
            <a:extLst>
              <a:ext uri="{FF2B5EF4-FFF2-40B4-BE49-F238E27FC236}">
                <a16:creationId xmlns:a16="http://schemas.microsoft.com/office/drawing/2014/main" id="{0184703E-D4D3-4CFE-B33D-9EE7D804D62D}"/>
              </a:ext>
            </a:extLst>
          </p:cNvPr>
          <p:cNvSpPr>
            <a:spLocks/>
          </p:cNvSpPr>
          <p:nvPr/>
        </p:nvSpPr>
        <p:spPr bwMode="auto">
          <a:xfrm>
            <a:off x="5362575" y="5119688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51" name="Freeform 152">
            <a:extLst>
              <a:ext uri="{FF2B5EF4-FFF2-40B4-BE49-F238E27FC236}">
                <a16:creationId xmlns:a16="http://schemas.microsoft.com/office/drawing/2014/main" id="{869E1BFF-B1F8-4F7A-97E6-7C5872ACC201}"/>
              </a:ext>
            </a:extLst>
          </p:cNvPr>
          <p:cNvSpPr>
            <a:spLocks/>
          </p:cNvSpPr>
          <p:nvPr/>
        </p:nvSpPr>
        <p:spPr bwMode="auto">
          <a:xfrm flipH="1">
            <a:off x="6299200" y="5114925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52" name="Freeform 153">
            <a:extLst>
              <a:ext uri="{FF2B5EF4-FFF2-40B4-BE49-F238E27FC236}">
                <a16:creationId xmlns:a16="http://schemas.microsoft.com/office/drawing/2014/main" id="{4751C90A-8F19-4B7B-A0CA-A2BD0FECF461}"/>
              </a:ext>
            </a:extLst>
          </p:cNvPr>
          <p:cNvSpPr>
            <a:spLocks/>
          </p:cNvSpPr>
          <p:nvPr/>
        </p:nvSpPr>
        <p:spPr bwMode="auto">
          <a:xfrm>
            <a:off x="5146675" y="5926138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53" name="Text Box 154">
            <a:extLst>
              <a:ext uri="{FF2B5EF4-FFF2-40B4-BE49-F238E27FC236}">
                <a16:creationId xmlns:a16="http://schemas.microsoft.com/office/drawing/2014/main" id="{65D15AAB-BFB2-47EC-A5FA-C1965BCB9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6308725"/>
            <a:ext cx="29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30754" name="Freeform 155">
            <a:extLst>
              <a:ext uri="{FF2B5EF4-FFF2-40B4-BE49-F238E27FC236}">
                <a16:creationId xmlns:a16="http://schemas.microsoft.com/office/drawing/2014/main" id="{4072B8D0-0FC0-402D-882F-B087A29C4BF7}"/>
              </a:ext>
            </a:extLst>
          </p:cNvPr>
          <p:cNvSpPr>
            <a:spLocks/>
          </p:cNvSpPr>
          <p:nvPr/>
        </p:nvSpPr>
        <p:spPr bwMode="auto">
          <a:xfrm flipH="1">
            <a:off x="7019925" y="5881688"/>
            <a:ext cx="528638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55" name="Text Box 156">
            <a:extLst>
              <a:ext uri="{FF2B5EF4-FFF2-40B4-BE49-F238E27FC236}">
                <a16:creationId xmlns:a16="http://schemas.microsoft.com/office/drawing/2014/main" id="{42E3EC86-A27A-4338-8FD4-BB1F1FD40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5881688"/>
            <a:ext cx="29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660066"/>
                </a:solidFill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30756" name="Freeform 157">
            <a:extLst>
              <a:ext uri="{FF2B5EF4-FFF2-40B4-BE49-F238E27FC236}">
                <a16:creationId xmlns:a16="http://schemas.microsoft.com/office/drawing/2014/main" id="{4173E7C6-22AC-4B9B-A385-1E550FA01D30}"/>
              </a:ext>
            </a:extLst>
          </p:cNvPr>
          <p:cNvSpPr>
            <a:spLocks/>
          </p:cNvSpPr>
          <p:nvPr/>
        </p:nvSpPr>
        <p:spPr bwMode="auto">
          <a:xfrm flipH="1">
            <a:off x="6983413" y="5926138"/>
            <a:ext cx="528637" cy="527050"/>
          </a:xfrm>
          <a:custGeom>
            <a:avLst/>
            <a:gdLst>
              <a:gd name="T0" fmla="*/ 2147483646 w 333"/>
              <a:gd name="T1" fmla="*/ 2147483646 h 332"/>
              <a:gd name="T2" fmla="*/ 2147483646 w 333"/>
              <a:gd name="T3" fmla="*/ 2147483646 h 332"/>
              <a:gd name="T4" fmla="*/ 2147483646 w 333"/>
              <a:gd name="T5" fmla="*/ 2147483646 h 332"/>
              <a:gd name="T6" fmla="*/ 2147483646 w 333"/>
              <a:gd name="T7" fmla="*/ 2147483646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332"/>
              <a:gd name="T14" fmla="*/ 333 w 333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332">
                <a:moveTo>
                  <a:pt x="333" y="196"/>
                </a:moveTo>
                <a:cubicBezTo>
                  <a:pt x="291" y="98"/>
                  <a:pt x="250" y="0"/>
                  <a:pt x="197" y="15"/>
                </a:cubicBezTo>
                <a:cubicBezTo>
                  <a:pt x="144" y="30"/>
                  <a:pt x="0" y="242"/>
                  <a:pt x="15" y="287"/>
                </a:cubicBezTo>
                <a:cubicBezTo>
                  <a:pt x="30" y="332"/>
                  <a:pt x="158" y="309"/>
                  <a:pt x="287" y="2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57" name="AutoShape 158">
            <a:extLst>
              <a:ext uri="{FF2B5EF4-FFF2-40B4-BE49-F238E27FC236}">
                <a16:creationId xmlns:a16="http://schemas.microsoft.com/office/drawing/2014/main" id="{C28B9359-58A1-4C0C-9473-280F7450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589588"/>
            <a:ext cx="1223963" cy="287337"/>
          </a:xfrm>
          <a:prstGeom prst="rightArrow">
            <a:avLst>
              <a:gd name="adj1" fmla="val 50000"/>
              <a:gd name="adj2" fmla="val 10649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>
            <a:extLst>
              <a:ext uri="{FF2B5EF4-FFF2-40B4-BE49-F238E27FC236}">
                <a16:creationId xmlns:a16="http://schemas.microsoft.com/office/drawing/2014/main" id="{67F9EC4E-3A54-4103-BD16-B558815BF2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AA8DC-3E1A-446D-84BF-72B9FD787B9E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ACBF9559-9690-4AA0-9BB7-3CEF3415C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549276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Observational Bisimulation Equivalence</a:t>
            </a:r>
            <a:endParaRPr lang="en-GB" altLang="ko-KR">
              <a:solidFill>
                <a:srgbClr val="FF5050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E5B2E43-4469-409D-B760-9921C312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64076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621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i="0"/>
              <a:t>Sys =</a:t>
            </a:r>
            <a:r>
              <a:rPr lang="en-US" altLang="ko-KR" sz="2800" i="0" baseline="-25000"/>
              <a:t>BS</a:t>
            </a:r>
            <a:r>
              <a:rPr lang="en-US" altLang="ko-KR" sz="2800" i="0"/>
              <a:t> Spec? (see slide 8)</a:t>
            </a:r>
          </a:p>
          <a:p>
            <a:pPr lvl="1" eaLnBrk="1" hangingPunct="1"/>
            <a:r>
              <a:rPr lang="en-US" altLang="ko-KR" sz="2400" i="0"/>
              <a:t>No.  Sys has </a:t>
            </a:r>
            <a:r>
              <a:rPr kumimoji="0" lang="sv-SE" altLang="ko-KR" sz="2400" i="0">
                <a:sym typeface="Symbol" panose="05050102010706020507" pitchFamily="18" charset="2"/>
              </a:rPr>
              <a:t> which Spec does not (i.e. not strongly bisimilar)</a:t>
            </a:r>
          </a:p>
          <a:p>
            <a:pPr lvl="1" eaLnBrk="1" hangingPunct="1"/>
            <a:r>
              <a:rPr lang="en-US" altLang="ko-KR" sz="2400" i="0"/>
              <a:t>Yes. Sys is </a:t>
            </a:r>
            <a:r>
              <a:rPr lang="en-US" altLang="ko-KR" sz="2400" i="0">
                <a:solidFill>
                  <a:srgbClr val="FF5050"/>
                </a:solidFill>
              </a:rPr>
              <a:t>observationally bismilar</a:t>
            </a:r>
            <a:r>
              <a:rPr lang="en-US" altLang="ko-KR" sz="2400" i="0"/>
              <a:t> to Spec</a:t>
            </a:r>
            <a:endParaRPr kumimoji="0" lang="sv-SE" altLang="ko-KR" sz="240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ko-KR" sz="1800" i="0"/>
              <a:t>BS = { (s0,Spec), (s1,Spec’),(s3,Spec),(s2,Spec’)}</a:t>
            </a:r>
          </a:p>
          <a:p>
            <a:pPr lvl="3" eaLnBrk="1" hangingPunct="1"/>
            <a:r>
              <a:rPr kumimoji="0" lang="sv-SE" altLang="ko-KR" sz="1600" i="0"/>
              <a:t>s0 –in-&gt;s1 implies s0=in=&gt; s1.  Similarly, s2-out-&gt;s3 implies s2=out=&gt;s3</a:t>
            </a:r>
          </a:p>
          <a:p>
            <a:pPr lvl="3" eaLnBrk="1" hangingPunct="1"/>
            <a:r>
              <a:rPr kumimoji="0" lang="sv-SE" altLang="ko-KR" sz="1600" i="0"/>
              <a:t>s0 -in-&gt;s1 -</a:t>
            </a:r>
            <a:r>
              <a:rPr kumimoji="0" lang="sv-SE" altLang="ko-KR" sz="1600" i="0">
                <a:sym typeface="Symbol" panose="05050102010706020507" pitchFamily="18" charset="2"/>
              </a:rPr>
              <a:t>-&gt;s2 implies s0=in=&gt;s2.  </a:t>
            </a:r>
          </a:p>
          <a:p>
            <a:pPr lvl="3" eaLnBrk="1" hangingPunct="1"/>
            <a:r>
              <a:rPr kumimoji="0" lang="sv-SE" altLang="ko-KR" sz="1600" i="0">
                <a:sym typeface="Symbol" panose="05050102010706020507" pitchFamily="18" charset="2"/>
              </a:rPr>
              <a:t>s2-out-&gt;s3--&gt; s0 implies s2=out=&gt;s0</a:t>
            </a:r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02FC6B1B-5B1D-4BC1-8FAC-D5488B4E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4724400"/>
            <a:ext cx="576263" cy="274638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0917630-D462-4934-B81B-94DEAAB7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4783138"/>
            <a:ext cx="184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en-GB" altLang="ko-KR" sz="1600" i="0" baseline="-25000">
              <a:solidFill>
                <a:schemeClr val="tx1"/>
              </a:solidFill>
            </a:endParaRP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BB87CFA0-D381-427C-9436-EC177D06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0" y="4708525"/>
            <a:ext cx="588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Spec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E492598A-ACA7-4A1C-AF63-91DAF184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932488"/>
            <a:ext cx="62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Spec’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F1F98906-4160-429A-96E7-7551AE27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238" y="5308600"/>
            <a:ext cx="32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0FB030EB-844F-48E4-96DF-922E5A9A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863" y="55403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18422D43-C40F-4579-B524-220114C1B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8863" y="5037138"/>
            <a:ext cx="0" cy="912812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FDD71B88-475A-448C-A929-2524B2FCB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8500" y="5037138"/>
            <a:ext cx="0" cy="912812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57" name="Text Box 12">
            <a:extLst>
              <a:ext uri="{FF2B5EF4-FFF2-40B4-BE49-F238E27FC236}">
                <a16:creationId xmlns:a16="http://schemas.microsoft.com/office/drawing/2014/main" id="{4358E90B-EA56-4019-B0DA-635DA15D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08500"/>
            <a:ext cx="1709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Sys = (Buf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|Buf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)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\{comm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,comm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}</a:t>
            </a:r>
            <a:endParaRPr kumimoji="0" lang="en-GB" altLang="ko-KR" sz="1600" i="0">
              <a:solidFill>
                <a:schemeClr val="tx1"/>
              </a:solidFill>
            </a:endParaRPr>
          </a:p>
        </p:txBody>
      </p:sp>
      <p:cxnSp>
        <p:nvCxnSpPr>
          <p:cNvPr id="31758" name="AutoShape 13">
            <a:extLst>
              <a:ext uri="{FF2B5EF4-FFF2-40B4-BE49-F238E27FC236}">
                <a16:creationId xmlns:a16="http://schemas.microsoft.com/office/drawing/2014/main" id="{830FE8D5-0586-47C2-8073-F571B84BB8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9325" y="4737100"/>
            <a:ext cx="0" cy="1090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 Box 14">
            <a:extLst>
              <a:ext uri="{FF2B5EF4-FFF2-40B4-BE49-F238E27FC236}">
                <a16:creationId xmlns:a16="http://schemas.microsoft.com/office/drawing/2014/main" id="{BF5633C9-1722-4915-A975-7F5E6A6E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508500"/>
            <a:ext cx="32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EE48E6DE-48A0-4DB4-8BEF-D9102AED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876925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E2595A11-30C5-48DA-8687-D8824E344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5181600"/>
            <a:ext cx="261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31762" name="Line 17">
            <a:extLst>
              <a:ext uri="{FF2B5EF4-FFF2-40B4-BE49-F238E27FC236}">
                <a16:creationId xmlns:a16="http://schemas.microsoft.com/office/drawing/2014/main" id="{E734A19E-BB53-408D-94C3-5A3696023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9638" y="4652963"/>
            <a:ext cx="12239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63" name="Line 18">
            <a:extLst>
              <a:ext uri="{FF2B5EF4-FFF2-40B4-BE49-F238E27FC236}">
                <a16:creationId xmlns:a16="http://schemas.microsoft.com/office/drawing/2014/main" id="{25B372A5-F869-4B68-AD4B-E3A70A3D8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1075" y="58769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64" name="Line 19">
            <a:extLst>
              <a:ext uri="{FF2B5EF4-FFF2-40B4-BE49-F238E27FC236}">
                <a16:creationId xmlns:a16="http://schemas.microsoft.com/office/drawing/2014/main" id="{BA0C4B5B-A9B1-4C79-B92F-6A18299F5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5175" y="49403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65" name="Text Box 20">
            <a:extLst>
              <a:ext uri="{FF2B5EF4-FFF2-40B4-BE49-F238E27FC236}">
                <a16:creationId xmlns:a16="http://schemas.microsoft.com/office/drawing/2014/main" id="{8191362C-A7E5-4094-8E5D-D991424E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5227638"/>
            <a:ext cx="261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31766" name="Text Box 21">
            <a:extLst>
              <a:ext uri="{FF2B5EF4-FFF2-40B4-BE49-F238E27FC236}">
                <a16:creationId xmlns:a16="http://schemas.microsoft.com/office/drawing/2014/main" id="{79AB9A7E-FA5C-49B8-BE31-7F9643E3F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6016625"/>
            <a:ext cx="1698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(Buf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’|Buf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’)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\{comm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,comm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r>
              <a:rPr kumimoji="0" lang="sv-SE" altLang="ko-KR" sz="1600" i="0">
                <a:solidFill>
                  <a:schemeClr val="tx1"/>
                </a:solidFill>
              </a:rPr>
              <a:t>}</a:t>
            </a:r>
            <a:endParaRPr kumimoji="0" lang="en-GB" altLang="ko-KR" sz="1600" i="0">
              <a:solidFill>
                <a:schemeClr val="tx1"/>
              </a:solidFill>
            </a:endParaRPr>
          </a:p>
        </p:txBody>
      </p:sp>
      <p:sp>
        <p:nvSpPr>
          <p:cNvPr id="31767" name="Oval 22">
            <a:extLst>
              <a:ext uri="{FF2B5EF4-FFF2-40B4-BE49-F238E27FC236}">
                <a16:creationId xmlns:a16="http://schemas.microsoft.com/office/drawing/2014/main" id="{EE7BA559-E046-4869-BA83-8917A990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652963"/>
            <a:ext cx="398462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s0</a:t>
            </a:r>
          </a:p>
        </p:txBody>
      </p:sp>
      <p:sp>
        <p:nvSpPr>
          <p:cNvPr id="31768" name="Text Box 23">
            <a:extLst>
              <a:ext uri="{FF2B5EF4-FFF2-40B4-BE49-F238E27FC236}">
                <a16:creationId xmlns:a16="http://schemas.microsoft.com/office/drawing/2014/main" id="{2BCFBBB5-CE45-49C6-921E-4A1831A4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508500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69" name="Text Box 24">
            <a:extLst>
              <a:ext uri="{FF2B5EF4-FFF2-40B4-BE49-F238E27FC236}">
                <a16:creationId xmlns:a16="http://schemas.microsoft.com/office/drawing/2014/main" id="{2C4B24EE-C633-4D0C-8128-42A77F01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587692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70" name="Line 25">
            <a:extLst>
              <a:ext uri="{FF2B5EF4-FFF2-40B4-BE49-F238E27FC236}">
                <a16:creationId xmlns:a16="http://schemas.microsoft.com/office/drawing/2014/main" id="{81CD9203-BC28-403F-A845-52DE5DCF4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5300" y="4652963"/>
            <a:ext cx="1223963" cy="21590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1" name="Line 26">
            <a:extLst>
              <a:ext uri="{FF2B5EF4-FFF2-40B4-BE49-F238E27FC236}">
                <a16:creationId xmlns:a16="http://schemas.microsoft.com/office/drawing/2014/main" id="{F691FC9B-9768-4DC1-972B-9E7EE754B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738" y="5876925"/>
            <a:ext cx="1079500" cy="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2" name="Line 27">
            <a:extLst>
              <a:ext uri="{FF2B5EF4-FFF2-40B4-BE49-F238E27FC236}">
                <a16:creationId xmlns:a16="http://schemas.microsoft.com/office/drawing/2014/main" id="{4154A654-29FF-46F2-8066-0E51DB935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941888"/>
            <a:ext cx="1295400" cy="86360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3" name="Text Box 28">
            <a:extLst>
              <a:ext uri="{FF2B5EF4-FFF2-40B4-BE49-F238E27FC236}">
                <a16:creationId xmlns:a16="http://schemas.microsoft.com/office/drawing/2014/main" id="{A2E03CA9-88F3-480E-9F63-8830D301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4924425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74" name="Line 29">
            <a:extLst>
              <a:ext uri="{FF2B5EF4-FFF2-40B4-BE49-F238E27FC236}">
                <a16:creationId xmlns:a16="http://schemas.microsoft.com/office/drawing/2014/main" id="{F8E3D77C-985A-44B3-A7CD-152B70385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4821238"/>
            <a:ext cx="1296987" cy="98425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5" name="Text Box 30">
            <a:extLst>
              <a:ext uri="{FF2B5EF4-FFF2-40B4-BE49-F238E27FC236}">
                <a16:creationId xmlns:a16="http://schemas.microsoft.com/office/drawing/2014/main" id="{403812C4-5D9A-4CA7-A467-F85AAE00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4941888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i="0">
                <a:solidFill>
                  <a:schemeClr val="tx1"/>
                </a:solidFill>
              </a:rPr>
              <a:t>out </a:t>
            </a:r>
          </a:p>
        </p:txBody>
      </p:sp>
      <p:sp>
        <p:nvSpPr>
          <p:cNvPr id="31776" name="Line 31">
            <a:extLst>
              <a:ext uri="{FF2B5EF4-FFF2-40B4-BE49-F238E27FC236}">
                <a16:creationId xmlns:a16="http://schemas.microsoft.com/office/drawing/2014/main" id="{49335524-8957-4CEA-90C8-F5C427D57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724400"/>
            <a:ext cx="1152525" cy="217488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7" name="Text Box 32">
            <a:extLst>
              <a:ext uri="{FF2B5EF4-FFF2-40B4-BE49-F238E27FC236}">
                <a16:creationId xmlns:a16="http://schemas.microsoft.com/office/drawing/2014/main" id="{F3E97F82-DFF3-49B2-B19F-127B27D6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4708525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i="0">
                <a:solidFill>
                  <a:schemeClr val="tx1"/>
                </a:solidFill>
              </a:rPr>
              <a:t>out </a:t>
            </a:r>
          </a:p>
        </p:txBody>
      </p:sp>
      <p:sp>
        <p:nvSpPr>
          <p:cNvPr id="31778" name="Line 33">
            <a:extLst>
              <a:ext uri="{FF2B5EF4-FFF2-40B4-BE49-F238E27FC236}">
                <a16:creationId xmlns:a16="http://schemas.microsoft.com/office/drawing/2014/main" id="{BFF37BF8-9ED5-46D0-AA4A-1152F8B45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5600" y="5013325"/>
            <a:ext cx="1223963" cy="792163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9" name="Text Box 34">
            <a:extLst>
              <a:ext uri="{FF2B5EF4-FFF2-40B4-BE49-F238E27FC236}">
                <a16:creationId xmlns:a16="http://schemas.microsoft.com/office/drawing/2014/main" id="{8A045CC6-AA6D-4578-8744-52712F57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21176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i="0">
                <a:solidFill>
                  <a:schemeClr val="tx1"/>
                </a:solidFill>
              </a:rPr>
              <a:t>out </a:t>
            </a:r>
          </a:p>
        </p:txBody>
      </p:sp>
      <p:sp>
        <p:nvSpPr>
          <p:cNvPr id="31780" name="Line 35">
            <a:extLst>
              <a:ext uri="{FF2B5EF4-FFF2-40B4-BE49-F238E27FC236}">
                <a16:creationId xmlns:a16="http://schemas.microsoft.com/office/drawing/2014/main" id="{F8EBD41D-2D36-4826-A716-89E0D24CB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4868863"/>
            <a:ext cx="1223963" cy="936625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81" name="Text Box 36">
            <a:extLst>
              <a:ext uri="{FF2B5EF4-FFF2-40B4-BE49-F238E27FC236}">
                <a16:creationId xmlns:a16="http://schemas.microsoft.com/office/drawing/2014/main" id="{96BBB3F5-435B-4883-AB53-DA4288C0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5157788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82" name="Line 37">
            <a:extLst>
              <a:ext uri="{FF2B5EF4-FFF2-40B4-BE49-F238E27FC236}">
                <a16:creationId xmlns:a16="http://schemas.microsoft.com/office/drawing/2014/main" id="{F309107B-7A8D-49DE-9951-575710F72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805488"/>
            <a:ext cx="858837" cy="0"/>
          </a:xfrm>
          <a:prstGeom prst="line">
            <a:avLst/>
          </a:prstGeom>
          <a:noFill/>
          <a:ln w="254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83" name="Text Box 38">
            <a:extLst>
              <a:ext uri="{FF2B5EF4-FFF2-40B4-BE49-F238E27FC236}">
                <a16:creationId xmlns:a16="http://schemas.microsoft.com/office/drawing/2014/main" id="{CF59205D-423C-410E-94E7-9CF699466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5572125"/>
            <a:ext cx="32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31784" name="Oval 39">
            <a:extLst>
              <a:ext uri="{FF2B5EF4-FFF2-40B4-BE49-F238E27FC236}">
                <a16:creationId xmlns:a16="http://schemas.microsoft.com/office/drawing/2014/main" id="{F4AC2B80-77DD-4172-9918-B6085DA6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508500"/>
            <a:ext cx="398462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s1</a:t>
            </a:r>
          </a:p>
        </p:txBody>
      </p:sp>
      <p:sp>
        <p:nvSpPr>
          <p:cNvPr id="31785" name="Oval 40">
            <a:extLst>
              <a:ext uri="{FF2B5EF4-FFF2-40B4-BE49-F238E27FC236}">
                <a16:creationId xmlns:a16="http://schemas.microsoft.com/office/drawing/2014/main" id="{E54FF318-C51F-4EA9-BC34-AD260724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5805488"/>
            <a:ext cx="398463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s2</a:t>
            </a:r>
          </a:p>
        </p:txBody>
      </p:sp>
      <p:sp>
        <p:nvSpPr>
          <p:cNvPr id="31786" name="Oval 41">
            <a:extLst>
              <a:ext uri="{FF2B5EF4-FFF2-40B4-BE49-F238E27FC236}">
                <a16:creationId xmlns:a16="http://schemas.microsoft.com/office/drawing/2014/main" id="{EF2E239F-0091-4B54-ABB4-E3C3B81F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805488"/>
            <a:ext cx="398463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s3</a:t>
            </a:r>
          </a:p>
        </p:txBody>
      </p:sp>
      <p:sp>
        <p:nvSpPr>
          <p:cNvPr id="31787" name="Oval 42">
            <a:extLst>
              <a:ext uri="{FF2B5EF4-FFF2-40B4-BE49-F238E27FC236}">
                <a16:creationId xmlns:a16="http://schemas.microsoft.com/office/drawing/2014/main" id="{56723709-7142-4E2E-AE33-6B9551011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949950"/>
            <a:ext cx="576262" cy="274638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31788" name="Oval 43">
            <a:extLst>
              <a:ext uri="{FF2B5EF4-FFF2-40B4-BE49-F238E27FC236}">
                <a16:creationId xmlns:a16="http://schemas.microsoft.com/office/drawing/2014/main" id="{9605BF72-C261-4C15-AB72-C2C8074A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670425"/>
            <a:ext cx="398463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s0</a:t>
            </a:r>
          </a:p>
        </p:txBody>
      </p:sp>
      <p:sp>
        <p:nvSpPr>
          <p:cNvPr id="31789" name="Oval 44">
            <a:extLst>
              <a:ext uri="{FF2B5EF4-FFF2-40B4-BE49-F238E27FC236}">
                <a16:creationId xmlns:a16="http://schemas.microsoft.com/office/drawing/2014/main" id="{2654C709-66EC-43B2-8D2A-07909DD3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4525963"/>
            <a:ext cx="398463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s1</a:t>
            </a:r>
          </a:p>
        </p:txBody>
      </p:sp>
      <p:sp>
        <p:nvSpPr>
          <p:cNvPr id="31790" name="Oval 45">
            <a:extLst>
              <a:ext uri="{FF2B5EF4-FFF2-40B4-BE49-F238E27FC236}">
                <a16:creationId xmlns:a16="http://schemas.microsoft.com/office/drawing/2014/main" id="{31902FAF-08DF-4066-A647-B9B0ACF2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5822950"/>
            <a:ext cx="398462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s2</a:t>
            </a:r>
          </a:p>
        </p:txBody>
      </p:sp>
      <p:sp>
        <p:nvSpPr>
          <p:cNvPr id="31791" name="Oval 46">
            <a:extLst>
              <a:ext uri="{FF2B5EF4-FFF2-40B4-BE49-F238E27FC236}">
                <a16:creationId xmlns:a16="http://schemas.microsoft.com/office/drawing/2014/main" id="{B890A7CC-E397-4330-98CD-E0596BAD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5822950"/>
            <a:ext cx="398462" cy="2794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s3</a:t>
            </a:r>
          </a:p>
        </p:txBody>
      </p:sp>
      <p:sp>
        <p:nvSpPr>
          <p:cNvPr id="31792" name="AutoShape 47">
            <a:extLst>
              <a:ext uri="{FF2B5EF4-FFF2-40B4-BE49-F238E27FC236}">
                <a16:creationId xmlns:a16="http://schemas.microsoft.com/office/drawing/2014/main" id="{83422583-B25F-43A3-958A-B26D6054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5157788"/>
            <a:ext cx="1223962" cy="287337"/>
          </a:xfrm>
          <a:prstGeom prst="rightArrow">
            <a:avLst>
              <a:gd name="adj1" fmla="val 50000"/>
              <a:gd name="adj2" fmla="val 10649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5D549B97-F7DE-4AE2-ABDD-F5B4A3974B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83A3C4-A688-41F7-BB4F-65027A5205E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70A8F6CF-5EA2-4215-BDA3-9524D47D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/>
              <a:t>Process Algebra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CE4062C-68D1-4A55-8716-835052BD9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1847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400"/>
              <a:t>A process algebra consists of</a:t>
            </a:r>
          </a:p>
          <a:p>
            <a:pPr lvl="1" eaLnBrk="1" hangingPunct="1"/>
            <a:r>
              <a:rPr lang="en-US" altLang="ko-KR" sz="2000"/>
              <a:t>a set of operators and </a:t>
            </a:r>
            <a:r>
              <a:rPr lang="en-US" altLang="ko-KR" sz="2000">
                <a:solidFill>
                  <a:srgbClr val="FF5050"/>
                </a:solidFill>
              </a:rPr>
              <a:t>syntactic rules</a:t>
            </a:r>
            <a:r>
              <a:rPr lang="en-US" altLang="ko-KR" sz="2000"/>
              <a:t> for constructing processes</a:t>
            </a:r>
          </a:p>
          <a:p>
            <a:pPr lvl="1" eaLnBrk="1" hangingPunct="1"/>
            <a:r>
              <a:rPr lang="en-US" altLang="ko-KR" sz="2000"/>
              <a:t>a </a:t>
            </a:r>
            <a:r>
              <a:rPr lang="en-US" altLang="ko-KR" sz="2000">
                <a:solidFill>
                  <a:srgbClr val="FF5050"/>
                </a:solidFill>
              </a:rPr>
              <a:t>semantic mapping</a:t>
            </a:r>
            <a:r>
              <a:rPr lang="en-US" altLang="ko-KR" sz="2000"/>
              <a:t> which assigns meaning or interpretation to every process</a:t>
            </a:r>
          </a:p>
          <a:p>
            <a:pPr lvl="1" eaLnBrk="1" hangingPunct="1"/>
            <a:r>
              <a:rPr lang="en-US" altLang="ko-KR" sz="2000"/>
              <a:t>a notion of </a:t>
            </a:r>
            <a:r>
              <a:rPr lang="en-US" altLang="ko-KR" sz="2000">
                <a:solidFill>
                  <a:srgbClr val="FF5050"/>
                </a:solidFill>
              </a:rPr>
              <a:t>equivalence</a:t>
            </a:r>
            <a:r>
              <a:rPr lang="en-US" altLang="ko-KR" sz="2000"/>
              <a:t> or partial order between processes</a:t>
            </a:r>
          </a:p>
          <a:p>
            <a:pPr eaLnBrk="1" hangingPunct="1"/>
            <a:r>
              <a:rPr lang="en-US" altLang="ko-KR" sz="2400"/>
              <a:t>Advantages: A large system can be broken into simpler subsystems and then proved correct in a </a:t>
            </a:r>
            <a:r>
              <a:rPr lang="en-US" altLang="ko-KR" sz="2400">
                <a:solidFill>
                  <a:srgbClr val="FF5050"/>
                </a:solidFill>
              </a:rPr>
              <a:t>modular fashion</a:t>
            </a:r>
            <a:r>
              <a:rPr lang="en-US" altLang="ko-KR" sz="2400"/>
              <a:t>.  Also, </a:t>
            </a:r>
            <a:r>
              <a:rPr lang="en-US" altLang="ko-KR" sz="2400">
                <a:solidFill>
                  <a:srgbClr val="FF0000"/>
                </a:solidFill>
              </a:rPr>
              <a:t>correctness</a:t>
            </a:r>
            <a:r>
              <a:rPr lang="en-US" altLang="ko-KR" sz="2400"/>
              <a:t> can be checked</a:t>
            </a:r>
          </a:p>
          <a:p>
            <a:pPr lvl="1" eaLnBrk="1" hangingPunct="1"/>
            <a:r>
              <a:rPr lang="en-US" altLang="ko-KR" sz="2000"/>
              <a:t>A hiding or restriction operator allows one to abstract away unnecessary details.</a:t>
            </a:r>
          </a:p>
          <a:p>
            <a:pPr lvl="1" eaLnBrk="1" hangingPunct="1"/>
            <a:r>
              <a:rPr lang="en-US" altLang="ko-KR" sz="2000"/>
              <a:t>Equality for the process algebra is also a congruence relation; and thus, allows the substitution of one component with another equal component in large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7DD37BF6-5B8B-49E0-89E4-6048F4876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C06A3-8F26-45E7-992E-EB1B06460B3E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993A11A6-1E0F-4F64-B034-C7A85C664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Notations (1/2)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0FE67B5-F082-463A-A8B9-77AF3533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692150"/>
            <a:ext cx="8820150" cy="5473700"/>
          </a:xfrm>
        </p:spPr>
        <p:txBody>
          <a:bodyPr/>
          <a:lstStyle/>
          <a:p>
            <a:pPr eaLnBrk="1" hangingPunct="1"/>
            <a:r>
              <a:rPr lang="en-US" altLang="ko-KR" sz="2800"/>
              <a:t>A system is described as a set of communicating processes</a:t>
            </a:r>
          </a:p>
          <a:p>
            <a:pPr lvl="1" eaLnBrk="1" hangingPunct="1"/>
            <a:r>
              <a:rPr lang="en-US" altLang="ko-KR" sz="2400"/>
              <a:t>Each process executes a sequence of actions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</a:rPr>
              <a:t>Actions</a:t>
            </a:r>
            <a:r>
              <a:rPr lang="en-US" altLang="ko-KR" sz="2400"/>
              <a:t> represents either </a:t>
            </a:r>
            <a:r>
              <a:rPr lang="en-US" altLang="ko-KR" sz="2400">
                <a:solidFill>
                  <a:srgbClr val="FF0000"/>
                </a:solidFill>
              </a:rPr>
              <a:t>inputs/outputs</a:t>
            </a:r>
            <a:r>
              <a:rPr lang="en-US" altLang="ko-KR" sz="2400"/>
              <a:t> or </a:t>
            </a:r>
            <a:r>
              <a:rPr lang="en-US" altLang="ko-KR" sz="2400">
                <a:solidFill>
                  <a:srgbClr val="FF0000"/>
                </a:solidFill>
              </a:rPr>
              <a:t>internal</a:t>
            </a:r>
            <a:r>
              <a:rPr lang="en-US" altLang="ko-KR" sz="2400"/>
              <a:t> computation steps</a:t>
            </a:r>
          </a:p>
          <a:p>
            <a:pPr lvl="1" eaLnBrk="1" hangingPunct="1"/>
            <a:endParaRPr lang="en-US" altLang="ko-KR" sz="2400"/>
          </a:p>
          <a:p>
            <a:pPr eaLnBrk="1" hangingPunct="1"/>
            <a:r>
              <a:rPr lang="en-US" altLang="ko-KR" sz="2800"/>
              <a:t>A set of actions/events </a:t>
            </a:r>
            <a:r>
              <a:rPr lang="en-US" altLang="ko-KR" sz="2800" i="1"/>
              <a:t>Act = L U L’ U {</a:t>
            </a:r>
            <a:r>
              <a:rPr lang="el-GR" altLang="ko-KR" sz="2800" i="1">
                <a:cs typeface="Arial" panose="020B0604020202020204" pitchFamily="34" charset="0"/>
              </a:rPr>
              <a:t>τ</a:t>
            </a:r>
            <a:r>
              <a:rPr lang="en-US" altLang="ko-KR" sz="2800" i="1">
                <a:cs typeface="Arial" panose="020B0604020202020204" pitchFamily="34" charset="0"/>
              </a:rPr>
              <a:t>} </a:t>
            </a:r>
          </a:p>
          <a:p>
            <a:pPr lvl="1" eaLnBrk="1" hangingPunct="1"/>
            <a:r>
              <a:rPr lang="en-US" altLang="ko-KR" sz="2400" i="1">
                <a:cs typeface="Arial" panose="020B0604020202020204" pitchFamily="34" charset="0"/>
              </a:rPr>
              <a:t>L =</a:t>
            </a:r>
            <a:r>
              <a:rPr lang="en-US" altLang="ko-KR" sz="2400">
                <a:cs typeface="Arial" panose="020B0604020202020204" pitchFamily="34" charset="0"/>
              </a:rPr>
              <a:t>{a</a:t>
            </a:r>
            <a:r>
              <a:rPr lang="en-US" altLang="ko-KR" sz="2400" i="1">
                <a:cs typeface="Arial" panose="020B0604020202020204" pitchFamily="34" charset="0"/>
              </a:rPr>
              <a:t>,</a:t>
            </a:r>
            <a:r>
              <a:rPr lang="en-US" altLang="ko-KR" sz="2400">
                <a:cs typeface="Arial" panose="020B0604020202020204" pitchFamily="34" charset="0"/>
              </a:rPr>
              <a:t>b</a:t>
            </a:r>
            <a:r>
              <a:rPr lang="en-US" altLang="ko-KR" sz="2400" i="1">
                <a:cs typeface="Arial" panose="020B0604020202020204" pitchFamily="34" charset="0"/>
              </a:rPr>
              <a:t>,…</a:t>
            </a:r>
            <a:r>
              <a:rPr lang="en-US" altLang="ko-KR" sz="2400">
                <a:cs typeface="Arial" panose="020B0604020202020204" pitchFamily="34" charset="0"/>
              </a:rPr>
              <a:t>} is a set of </a:t>
            </a:r>
            <a:r>
              <a:rPr lang="en-US" altLang="ko-KR" sz="2400" i="1">
                <a:solidFill>
                  <a:srgbClr val="FF0000"/>
                </a:solidFill>
                <a:cs typeface="Arial" panose="020B0604020202020204" pitchFamily="34" charset="0"/>
              </a:rPr>
              <a:t>names</a:t>
            </a:r>
            <a:r>
              <a:rPr lang="en-US" altLang="ko-KR" sz="2400" i="1">
                <a:cs typeface="Arial" panose="020B0604020202020204" pitchFamily="34" charset="0"/>
              </a:rPr>
              <a:t> </a:t>
            </a:r>
            <a:r>
              <a:rPr lang="en-US" altLang="ko-KR" sz="2400">
                <a:cs typeface="Arial" panose="020B0604020202020204" pitchFamily="34" charset="0"/>
              </a:rPr>
              <a:t>and </a:t>
            </a:r>
            <a:r>
              <a:rPr lang="en-US" altLang="ko-KR" sz="2400" i="1">
                <a:cs typeface="Arial" panose="020B0604020202020204" pitchFamily="34" charset="0"/>
              </a:rPr>
              <a:t>L’</a:t>
            </a:r>
            <a:r>
              <a:rPr lang="en-US" altLang="ko-KR" sz="2400">
                <a:cs typeface="Arial" panose="020B0604020202020204" pitchFamily="34" charset="0"/>
              </a:rPr>
              <a:t> ={a’,b’,…} is a set of </a:t>
            </a:r>
            <a:r>
              <a:rPr lang="en-US" altLang="ko-KR" sz="2400" i="1">
                <a:solidFill>
                  <a:srgbClr val="FF0000"/>
                </a:solidFill>
                <a:cs typeface="Arial" panose="020B0604020202020204" pitchFamily="34" charset="0"/>
              </a:rPr>
              <a:t>co-names</a:t>
            </a:r>
          </a:p>
          <a:p>
            <a:pPr lvl="2" eaLnBrk="1" hangingPunct="1"/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a</a:t>
            </a:r>
            <a:r>
              <a:rPr lang="sv-SE" altLang="ko-KR" sz="2000">
                <a:sym typeface="Symbol" panose="05050102010706020507" pitchFamily="18" charset="2"/>
              </a:rPr>
              <a:t> </a:t>
            </a:r>
            <a:r>
              <a:rPr lang="sv-SE" altLang="ko-KR" sz="2000" i="1">
                <a:sym typeface="Symbol" panose="05050102010706020507" pitchFamily="18" charset="2"/>
              </a:rPr>
              <a:t>L</a:t>
            </a:r>
            <a:r>
              <a:rPr lang="sv-SE" altLang="ko-KR" sz="2000">
                <a:sym typeface="Symbol" panose="05050102010706020507" pitchFamily="18" charset="2"/>
              </a:rPr>
              <a:t> </a:t>
            </a:r>
            <a:r>
              <a:rPr lang="en-US" altLang="ko-KR" sz="2000">
                <a:cs typeface="Arial" panose="020B0604020202020204" pitchFamily="34" charset="0"/>
              </a:rPr>
              <a:t>can be considered as the act of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receiving a signal </a:t>
            </a:r>
          </a:p>
          <a:p>
            <a:pPr lvl="2" eaLnBrk="1" hangingPunct="1"/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a’</a:t>
            </a:r>
            <a:r>
              <a:rPr lang="sv-SE" altLang="ko-KR" sz="2000">
                <a:sym typeface="Symbol" panose="05050102010706020507" pitchFamily="18" charset="2"/>
              </a:rPr>
              <a:t> </a:t>
            </a:r>
            <a:r>
              <a:rPr lang="sv-SE" altLang="ko-KR" sz="2000" i="1">
                <a:sym typeface="Symbol" panose="05050102010706020507" pitchFamily="18" charset="2"/>
              </a:rPr>
              <a:t>L’</a:t>
            </a:r>
            <a:r>
              <a:rPr lang="sv-SE" altLang="ko-KR" sz="2000">
                <a:sym typeface="Symbol" panose="05050102010706020507" pitchFamily="18" charset="2"/>
              </a:rPr>
              <a:t> </a:t>
            </a:r>
            <a:r>
              <a:rPr lang="en-US" altLang="ko-KR" sz="2000">
                <a:cs typeface="Arial" panose="020B0604020202020204" pitchFamily="34" charset="0"/>
              </a:rPr>
              <a:t>can be considered as the act of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emitting a signal </a:t>
            </a:r>
          </a:p>
          <a:p>
            <a:pPr lvl="2" eaLnBrk="1" hangingPunct="1"/>
            <a:r>
              <a:rPr lang="el-GR" altLang="ko-KR" sz="2000" i="1">
                <a:solidFill>
                  <a:srgbClr val="FF5050"/>
                </a:solidFill>
                <a:cs typeface="Arial" panose="020B0604020202020204" pitchFamily="34" charset="0"/>
              </a:rPr>
              <a:t>τ</a:t>
            </a:r>
            <a:r>
              <a:rPr lang="en-US" altLang="ko-KR" sz="2000">
                <a:cs typeface="Arial" panose="020B0604020202020204" pitchFamily="34" charset="0"/>
              </a:rPr>
              <a:t>  is a special action to represent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internal hidden action</a:t>
            </a:r>
          </a:p>
          <a:p>
            <a:pPr lvl="1" eaLnBrk="1" hangingPunct="1"/>
            <a:r>
              <a:rPr lang="en-US" altLang="ko-KR" sz="2400" i="1">
                <a:cs typeface="Arial" panose="020B0604020202020204" pitchFamily="34" charset="0"/>
              </a:rPr>
              <a:t>Act</a:t>
            </a:r>
            <a:r>
              <a:rPr lang="en-US" altLang="ko-KR" sz="2400">
                <a:cs typeface="Arial" panose="020B0604020202020204" pitchFamily="34" charset="0"/>
              </a:rPr>
              <a:t> – {</a:t>
            </a:r>
            <a:r>
              <a:rPr lang="el-GR" altLang="ko-KR" sz="2400" i="1">
                <a:cs typeface="Arial" panose="020B0604020202020204" pitchFamily="34" charset="0"/>
              </a:rPr>
              <a:t>τ</a:t>
            </a:r>
            <a:r>
              <a:rPr lang="en-US" altLang="ko-KR" sz="2400">
                <a:cs typeface="Arial" panose="020B0604020202020204" pitchFamily="34" charset="0"/>
              </a:rPr>
              <a:t> } represents the set of externally </a:t>
            </a:r>
            <a:r>
              <a:rPr lang="en-US" altLang="ko-KR" sz="2400">
                <a:solidFill>
                  <a:srgbClr val="FF0000"/>
                </a:solidFill>
                <a:cs typeface="Arial" panose="020B0604020202020204" pitchFamily="34" charset="0"/>
              </a:rPr>
              <a:t>visible</a:t>
            </a:r>
            <a:r>
              <a:rPr lang="en-US" altLang="ko-KR" sz="2400">
                <a:cs typeface="Arial" panose="020B0604020202020204" pitchFamily="34" charset="0"/>
              </a:rPr>
              <a:t> actions: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123DDAEB-722B-4263-8898-6EFF726EC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CE6D9-E0BC-4A93-9BDC-8D1EB274CDFC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A534AAEA-15AE-4F26-9A26-B1F88FA02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Notations (2/2)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2E4264C-032E-4F1C-BD06-ECA38EB50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09075" cy="5473700"/>
          </a:xfrm>
        </p:spPr>
        <p:txBody>
          <a:bodyPr/>
          <a:lstStyle/>
          <a:p>
            <a:pPr eaLnBrk="1" hangingPunct="1"/>
            <a:r>
              <a:rPr lang="en-US" altLang="ko-KR" sz="2800"/>
              <a:t> </a:t>
            </a:r>
            <a:r>
              <a:rPr lang="en-US" altLang="ko-KR" sz="2800">
                <a:cs typeface="Arial" panose="020B0604020202020204" pitchFamily="34" charset="0"/>
              </a:rPr>
              <a:t>Operational (transitional) semantics of CCS process</a:t>
            </a:r>
          </a:p>
          <a:p>
            <a:pPr lvl="1" eaLnBrk="1" hangingPunct="1"/>
            <a:r>
              <a:rPr lang="en-US" altLang="ko-KR" sz="2400">
                <a:cs typeface="Arial" panose="020B0604020202020204" pitchFamily="34" charset="0"/>
              </a:rPr>
              <a:t>Define the “execution steps” that processes may engaged in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  <a:cs typeface="Arial" panose="020B0604020202020204" pitchFamily="34" charset="0"/>
              </a:rPr>
              <a:t>P –a-&gt; P’ </a:t>
            </a:r>
            <a:r>
              <a:rPr lang="en-US" altLang="ko-KR" sz="2400">
                <a:cs typeface="Arial" panose="020B0604020202020204" pitchFamily="34" charset="0"/>
              </a:rPr>
              <a:t>holds if a process P is capable of engaging in action a and then behaving like P’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ko-KR" sz="2400">
                <a:cs typeface="Arial" panose="020B0604020202020204" pitchFamily="34" charset="0"/>
              </a:rPr>
              <a:t>Define –a-&gt;</a:t>
            </a:r>
            <a:r>
              <a:rPr lang="en-US" altLang="ko-KR" sz="2400">
                <a:cs typeface="Arial" panose="020B0604020202020204" pitchFamily="34" charset="0"/>
                <a:sym typeface="Wingdings" panose="05000000000000000000" pitchFamily="2" charset="2"/>
              </a:rPr>
              <a:t> inductively using inference rules for operators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</a:pPr>
            <a:r>
              <a:rPr lang="en-US" altLang="ko-KR" sz="2000">
                <a:cs typeface="Arial" panose="020B0604020202020204" pitchFamily="34" charset="0"/>
              </a:rPr>
              <a:t>  premises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cs typeface="Arial" panose="020B0604020202020204" pitchFamily="34" charset="0"/>
              </a:rPr>
              <a:t>     -------------- </a:t>
            </a:r>
            <a:r>
              <a:rPr lang="en-US" altLang="ko-KR" sz="2000" i="1">
                <a:cs typeface="Arial" panose="020B0604020202020204" pitchFamily="34" charset="0"/>
              </a:rPr>
              <a:t>(side condition)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cs typeface="Arial" panose="020B0604020202020204" pitchFamily="34" charset="0"/>
              </a:rPr>
              <a:t>     conclusion</a:t>
            </a:r>
          </a:p>
          <a:p>
            <a:pPr lvl="2" eaLnBrk="1" hangingPunct="1">
              <a:buFontTx/>
              <a:buNone/>
            </a:pPr>
            <a:endParaRPr lang="el-GR" altLang="ko-KR" sz="2000">
              <a:cs typeface="Arial" panose="020B0604020202020204" pitchFamily="34" charset="0"/>
            </a:endParaRPr>
          </a:p>
        </p:txBody>
      </p:sp>
      <p:sp>
        <p:nvSpPr>
          <p:cNvPr id="10245" name="Text Box 15">
            <a:extLst>
              <a:ext uri="{FF2B5EF4-FFF2-40B4-BE49-F238E27FC236}">
                <a16:creationId xmlns:a16="http://schemas.microsoft.com/office/drawing/2014/main" id="{26D7A23B-B92A-47FE-B76C-1F8D07E1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143375"/>
            <a:ext cx="33909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Example 1: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</a:t>
            </a:r>
            <a:r>
              <a:rPr lang="sv-SE" altLang="ko-KR" sz="1800" i="0">
                <a:solidFill>
                  <a:srgbClr val="00B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Q --&gt; 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B7AEC675-6106-41F5-A3A6-9D49CB689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43375"/>
            <a:ext cx="2146300" cy="1162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	    </a:t>
            </a:r>
          </a:p>
          <a:p>
            <a:pPr defTabSz="762000"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Example 2:</a:t>
            </a:r>
          </a:p>
          <a:p>
            <a:pPr defTabSz="762000" eaLnBrk="1" hangingPunct="1">
              <a:lnSpc>
                <a:spcPct val="70000"/>
              </a:lnSpc>
              <a:defRPr/>
            </a:pPr>
            <a:endParaRPr lang="sv-SE" altLang="ko-KR" i="0" dirty="0">
              <a:solidFill>
                <a:srgbClr val="000099"/>
              </a:solidFill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 Prefix   --------------</a:t>
            </a:r>
          </a:p>
          <a:p>
            <a:pPr eaLnBrk="1" hangingPunct="1">
              <a:lnSpc>
                <a:spcPct val="5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             </a:t>
            </a:r>
            <a:r>
              <a:rPr lang="sv-SE" altLang="ko-KR" i="0" dirty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P –-&gt; 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>
            <a:extLst>
              <a:ext uri="{FF2B5EF4-FFF2-40B4-BE49-F238E27FC236}">
                <a16:creationId xmlns:a16="http://schemas.microsoft.com/office/drawing/2014/main" id="{4EDBC73F-6DBE-4A4C-BCD5-572C0DCC5A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BBEDF-1FA3-4A96-99B2-652D1C7109AA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04729144-BF17-4F8C-83C0-C036D1CEE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Sequential Process</a:t>
            </a:r>
            <a:endParaRPr lang="en-GB" altLang="ko-KR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37EBE18-5D26-4263-9B7A-48373B0104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567738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sz="2400"/>
              <a:t>The idea: 7 elementary ways of producing or putting together  labelled transition systems</a:t>
            </a:r>
            <a:endParaRPr lang="sv-SE" altLang="ko-KR" sz="2400" b="1"/>
          </a:p>
          <a:p>
            <a:pPr eaLnBrk="1" hangingPunct="1">
              <a:buFontTx/>
              <a:buNone/>
            </a:pPr>
            <a:r>
              <a:rPr lang="sv-SE" altLang="ko-KR" sz="2400" b="1"/>
              <a:t>1.Nil	</a:t>
            </a:r>
            <a:r>
              <a:rPr lang="sv-SE" altLang="ko-KR" sz="2400"/>
              <a:t>	0			No transitions (deadlock)</a:t>
            </a:r>
          </a:p>
          <a:p>
            <a:pPr eaLnBrk="1" hangingPunct="1">
              <a:buFontTx/>
              <a:buNone/>
            </a:pPr>
            <a:endParaRPr lang="sv-SE" altLang="ko-KR" sz="2400" b="1"/>
          </a:p>
          <a:p>
            <a:pPr eaLnBrk="1" hangingPunct="1">
              <a:buFontTx/>
              <a:buNone/>
            </a:pPr>
            <a:r>
              <a:rPr lang="sv-SE" altLang="ko-KR" sz="2400" b="1"/>
              <a:t>2.Prefix</a:t>
            </a:r>
            <a:r>
              <a:rPr lang="sv-SE" altLang="ko-KR" sz="2400"/>
              <a:t>	</a:t>
            </a:r>
            <a:r>
              <a:rPr lang="sv-SE" altLang="ko-KR" sz="2400">
                <a:sym typeface="Symbol" panose="05050102010706020507" pitchFamily="18" charset="2"/>
              </a:rPr>
              <a:t>.</a:t>
            </a:r>
            <a:r>
              <a:rPr lang="sv-SE" altLang="ko-KR" sz="2400" i="1">
                <a:sym typeface="Symbol" panose="05050102010706020507" pitchFamily="18" charset="2"/>
              </a:rPr>
              <a:t>P (</a:t>
            </a:r>
            <a:r>
              <a:rPr lang="sv-SE" altLang="ko-KR" sz="2400">
                <a:sym typeface="Symbol" panose="05050102010706020507" pitchFamily="18" charset="2"/>
              </a:rPr>
              <a:t> </a:t>
            </a:r>
            <a:r>
              <a:rPr lang="sv-SE" altLang="ko-KR" sz="2400" i="1">
                <a:sym typeface="Symbol" panose="05050102010706020507" pitchFamily="18" charset="2"/>
              </a:rPr>
              <a:t>Act</a:t>
            </a:r>
            <a:r>
              <a:rPr lang="sv-SE" altLang="ko-KR" sz="2400">
                <a:sym typeface="Symbol" panose="05050102010706020507" pitchFamily="18" charset="2"/>
              </a:rPr>
              <a:t>)</a:t>
            </a:r>
            <a:r>
              <a:rPr lang="sv-SE" altLang="ko-KR" sz="2400" i="1">
                <a:sym typeface="Symbol" panose="05050102010706020507" pitchFamily="18" charset="2"/>
              </a:rPr>
              <a:t> </a:t>
            </a:r>
            <a:r>
              <a:rPr lang="sv-SE" altLang="ko-KR" sz="2400">
                <a:sym typeface="Symbol" panose="05050102010706020507" pitchFamily="18" charset="2"/>
              </a:rPr>
              <a:t>	in.out’.0 –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 out’.0 –</a:t>
            </a:r>
            <a:r>
              <a:rPr lang="sv-SE" altLang="ko-KR" sz="2000" i="1">
                <a:sym typeface="Symbol" panose="05050102010706020507" pitchFamily="18" charset="2"/>
              </a:rPr>
              <a:t>out’</a:t>
            </a:r>
            <a:r>
              <a:rPr lang="sv-SE" altLang="ko-KR" sz="2400">
                <a:sym typeface="Symbol" panose="05050102010706020507" pitchFamily="18" charset="2"/>
              </a:rPr>
              <a:t>-&gt;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    (empty)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 Prefix --------------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 .P –-&gt; P</a:t>
            </a:r>
          </a:p>
          <a:p>
            <a:pPr eaLnBrk="1" hangingPunct="1">
              <a:buFontTx/>
              <a:buNone/>
            </a:pPr>
            <a:endParaRPr lang="sv-SE" altLang="ko-KR" sz="2400" b="1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sz="2400" b="1">
                <a:sym typeface="Symbol" panose="05050102010706020507" pitchFamily="18" charset="2"/>
              </a:rPr>
              <a:t>3.Defn  	</a:t>
            </a:r>
            <a:r>
              <a:rPr lang="sv-SE" altLang="ko-KR" sz="2400" i="1">
                <a:sym typeface="Symbol" panose="05050102010706020507" pitchFamily="18" charset="2"/>
              </a:rPr>
              <a:t>A</a:t>
            </a:r>
            <a:r>
              <a:rPr lang="sv-SE" altLang="ko-KR" sz="2400">
                <a:sym typeface="Symbol" panose="05050102010706020507" pitchFamily="18" charset="2"/>
              </a:rPr>
              <a:t> = </a:t>
            </a:r>
            <a:r>
              <a:rPr lang="sv-SE" altLang="ko-KR" sz="2400" i="1">
                <a:sym typeface="Symbol" panose="05050102010706020507" pitchFamily="18" charset="2"/>
              </a:rPr>
              <a:t>P			</a:t>
            </a:r>
            <a:r>
              <a:rPr lang="sv-SE" altLang="ko-KR" sz="2400">
                <a:sym typeface="Symbol" panose="05050102010706020507" pitchFamily="18" charset="2"/>
              </a:rPr>
              <a:t>Buffer = in.out’.Buffer</a:t>
            </a: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	Buffer-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-&gt;out’.Buffer-</a:t>
            </a:r>
            <a:r>
              <a:rPr lang="sv-SE" altLang="ko-KR" sz="2000" i="1">
                <a:sym typeface="Symbol" panose="05050102010706020507" pitchFamily="18" charset="2"/>
              </a:rPr>
              <a:t>out’</a:t>
            </a:r>
            <a:r>
              <a:rPr lang="sv-SE" altLang="ko-KR" sz="2400">
                <a:sym typeface="Symbol" panose="05050102010706020507" pitchFamily="18" charset="2"/>
              </a:rPr>
              <a:t>-&gt;Buffer</a:t>
            </a:r>
            <a:endParaRPr lang="ko-KR" altLang="en-GB" sz="2400">
              <a:sym typeface="Symbol" panose="05050102010706020507" pitchFamily="18" charset="2"/>
            </a:endParaRP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168E09E2-677E-4C32-9FAF-F1C70350A784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263900"/>
            <a:ext cx="2667000" cy="381000"/>
            <a:chOff x="3198" y="1965"/>
            <a:chExt cx="1680" cy="240"/>
          </a:xfrm>
        </p:grpSpPr>
        <p:sp>
          <p:nvSpPr>
            <p:cNvPr id="11279" name="Oval 5">
              <a:extLst>
                <a:ext uri="{FF2B5EF4-FFF2-40B4-BE49-F238E27FC236}">
                  <a16:creationId xmlns:a16="http://schemas.microsoft.com/office/drawing/2014/main" id="{D0A9A404-1145-4E68-BF00-DDDE827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80" name="Oval 6">
              <a:extLst>
                <a:ext uri="{FF2B5EF4-FFF2-40B4-BE49-F238E27FC236}">
                  <a16:creationId xmlns:a16="http://schemas.microsoft.com/office/drawing/2014/main" id="{CB4674FC-4B5C-4AFD-BF3B-65E158FEA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81" name="Oval 7">
              <a:extLst>
                <a:ext uri="{FF2B5EF4-FFF2-40B4-BE49-F238E27FC236}">
                  <a16:creationId xmlns:a16="http://schemas.microsoft.com/office/drawing/2014/main" id="{637076F9-A044-438C-AFF9-F528AD40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1282" name="AutoShape 8">
              <a:extLst>
                <a:ext uri="{FF2B5EF4-FFF2-40B4-BE49-F238E27FC236}">
                  <a16:creationId xmlns:a16="http://schemas.microsoft.com/office/drawing/2014/main" id="{D5CE4D71-4213-43B1-B53B-F90C8C182552}"/>
                </a:ext>
              </a:extLst>
            </p:cNvPr>
            <p:cNvCxnSpPr>
              <a:cxnSpLocks noChangeShapeType="1"/>
              <a:stCxn id="11279" idx="6"/>
              <a:endCxn id="11280" idx="2"/>
            </p:cNvCxnSpPr>
            <p:nvPr/>
          </p:nvCxnSpPr>
          <p:spPr bwMode="auto">
            <a:xfrm>
              <a:off x="3342" y="2133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9">
              <a:extLst>
                <a:ext uri="{FF2B5EF4-FFF2-40B4-BE49-F238E27FC236}">
                  <a16:creationId xmlns:a16="http://schemas.microsoft.com/office/drawing/2014/main" id="{6609F6C5-D57E-4656-A184-231FF040EA9A}"/>
                </a:ext>
              </a:extLst>
            </p:cNvPr>
            <p:cNvCxnSpPr>
              <a:cxnSpLocks noChangeShapeType="1"/>
              <a:stCxn id="11280" idx="6"/>
              <a:endCxn id="11281" idx="2"/>
            </p:cNvCxnSpPr>
            <p:nvPr/>
          </p:nvCxnSpPr>
          <p:spPr bwMode="auto">
            <a:xfrm>
              <a:off x="4110" y="2133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4" name="Text Box 10">
              <a:extLst>
                <a:ext uri="{FF2B5EF4-FFF2-40B4-BE49-F238E27FC236}">
                  <a16:creationId xmlns:a16="http://schemas.microsoft.com/office/drawing/2014/main" id="{F2C513CC-D7A2-4237-B64D-2B84E3880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965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11">
              <a:extLst>
                <a:ext uri="{FF2B5EF4-FFF2-40B4-BE49-F238E27FC236}">
                  <a16:creationId xmlns:a16="http://schemas.microsoft.com/office/drawing/2014/main" id="{28E32B75-8152-494B-A48D-7D7BF6A0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965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0" name="Group 12">
            <a:extLst>
              <a:ext uri="{FF2B5EF4-FFF2-40B4-BE49-F238E27FC236}">
                <a16:creationId xmlns:a16="http://schemas.microsoft.com/office/drawing/2014/main" id="{2D0B9B5E-1A34-4BF9-BCEA-8DD66C5E8DBD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5445125"/>
            <a:ext cx="1905000" cy="685800"/>
            <a:chOff x="2832" y="3200"/>
            <a:chExt cx="1200" cy="432"/>
          </a:xfrm>
        </p:grpSpPr>
        <p:sp>
          <p:nvSpPr>
            <p:cNvPr id="11273" name="Oval 13">
              <a:extLst>
                <a:ext uri="{FF2B5EF4-FFF2-40B4-BE49-F238E27FC236}">
                  <a16:creationId xmlns:a16="http://schemas.microsoft.com/office/drawing/2014/main" id="{312B6F67-02B0-4046-8FE3-2DAB38E0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74" name="Oval 14">
              <a:extLst>
                <a:ext uri="{FF2B5EF4-FFF2-40B4-BE49-F238E27FC236}">
                  <a16:creationId xmlns:a16="http://schemas.microsoft.com/office/drawing/2014/main" id="{AE90DFC2-20D3-4B86-A1FF-6320092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1275" name="AutoShape 15">
              <a:extLst>
                <a:ext uri="{FF2B5EF4-FFF2-40B4-BE49-F238E27FC236}">
                  <a16:creationId xmlns:a16="http://schemas.microsoft.com/office/drawing/2014/main" id="{6DD8E1C8-86EF-4655-8D3C-D45C04EDC7B1}"/>
                </a:ext>
              </a:extLst>
            </p:cNvPr>
            <p:cNvCxnSpPr>
              <a:cxnSpLocks noChangeShapeType="1"/>
              <a:stCxn id="11273" idx="6"/>
              <a:endCxn id="11274" idx="2"/>
            </p:cNvCxnSpPr>
            <p:nvPr/>
          </p:nvCxnSpPr>
          <p:spPr bwMode="auto">
            <a:xfrm>
              <a:off x="2976" y="3560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6" name="Text Box 16">
              <a:extLst>
                <a:ext uri="{FF2B5EF4-FFF2-40B4-BE49-F238E27FC236}">
                  <a16:creationId xmlns:a16="http://schemas.microsoft.com/office/drawing/2014/main" id="{8A0D9EEF-8EEE-49F7-A977-6CAF29A6A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9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7" name="Text Box 17">
              <a:extLst>
                <a:ext uri="{FF2B5EF4-FFF2-40B4-BE49-F238E27FC236}">
                  <a16:creationId xmlns:a16="http://schemas.microsoft.com/office/drawing/2014/main" id="{AD54A1C0-6DEC-442C-B902-0E4B1DE81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00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278" name="AutoShape 18">
              <a:extLst>
                <a:ext uri="{FF2B5EF4-FFF2-40B4-BE49-F238E27FC236}">
                  <a16:creationId xmlns:a16="http://schemas.microsoft.com/office/drawing/2014/main" id="{FA8A8648-9E10-48F1-94B0-84B47C44FF1E}"/>
                </a:ext>
              </a:extLst>
            </p:cNvPr>
            <p:cNvCxnSpPr>
              <a:cxnSpLocks noChangeShapeType="1"/>
              <a:stCxn id="11274" idx="0"/>
              <a:endCxn id="11273" idx="0"/>
            </p:cNvCxnSpPr>
            <p:nvPr/>
          </p:nvCxnSpPr>
          <p:spPr bwMode="auto">
            <a:xfrm rot="-5400000" flipH="1" flipV="1">
              <a:off x="3431" y="2961"/>
              <a:ext cx="1" cy="105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1" name="AutoShape 19">
            <a:extLst>
              <a:ext uri="{FF2B5EF4-FFF2-40B4-BE49-F238E27FC236}">
                <a16:creationId xmlns:a16="http://schemas.microsoft.com/office/drawing/2014/main" id="{40F52FD0-C828-4731-9123-4015A8E4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349500"/>
            <a:ext cx="792163" cy="287338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1272" name="AutoShape 20">
            <a:extLst>
              <a:ext uri="{FF2B5EF4-FFF2-40B4-BE49-F238E27FC236}">
                <a16:creationId xmlns:a16="http://schemas.microsoft.com/office/drawing/2014/main" id="{51BD90B3-D721-4FAB-AC75-FDFCC78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349500"/>
            <a:ext cx="792163" cy="287338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>
            <a:extLst>
              <a:ext uri="{FF2B5EF4-FFF2-40B4-BE49-F238E27FC236}">
                <a16:creationId xmlns:a16="http://schemas.microsoft.com/office/drawing/2014/main" id="{E437B371-C77D-4350-AF09-CBD44BC0CE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F4232-3DBA-4DAC-858A-7C1FAE34101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C19CCB12-39D5-485D-8DE7-7618F5A52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Sequential Process (cont.)</a:t>
            </a:r>
            <a:endParaRPr lang="en-GB" altLang="ko-KR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70393D-8E94-498A-B33E-76EC272ED4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836613"/>
            <a:ext cx="7920038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sz="2400" b="1"/>
              <a:t>4.Choice</a:t>
            </a:r>
            <a:r>
              <a:rPr lang="sv-SE" altLang="ko-KR" sz="2400"/>
              <a:t>	</a:t>
            </a:r>
            <a:r>
              <a:rPr lang="sv-SE" altLang="ko-KR" sz="2400" i="1"/>
              <a:t>P + Q	</a:t>
            </a:r>
            <a:r>
              <a:rPr lang="sv-SE" altLang="ko-KR" sz="2400"/>
              <a:t>BadBuf = in.(</a:t>
            </a:r>
            <a:r>
              <a:rPr lang="sv-SE" altLang="ko-KR" sz="2400">
                <a:sym typeface="Symbol" panose="05050102010706020507" pitchFamily="18" charset="2"/>
              </a:rPr>
              <a:t>.0 + out.BadBuf)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BadBuf –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 .0 + out.BadBuf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	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-</a:t>
            </a:r>
            <a:r>
              <a:rPr lang="sv-SE" altLang="ko-KR" sz="2400" i="1">
                <a:sym typeface="Symbol" panose="05050102010706020507" pitchFamily="18" charset="2"/>
              </a:rPr>
              <a:t></a:t>
            </a:r>
            <a:r>
              <a:rPr lang="sv-SE" altLang="ko-KR" sz="2400">
                <a:sym typeface="Symbol" panose="05050102010706020507" pitchFamily="18" charset="2"/>
              </a:rPr>
              <a:t>-&gt; 0  </a:t>
            </a:r>
            <a:r>
              <a:rPr lang="sv-SE" altLang="ko-KR" sz="2400" b="1">
                <a:sym typeface="Symbol" panose="05050102010706020507" pitchFamily="18" charset="2"/>
              </a:rPr>
              <a:t>or </a:t>
            </a:r>
            <a:r>
              <a:rPr lang="sv-SE" altLang="ko-KR" sz="2400" i="1">
                <a:sym typeface="Symbol" panose="05050102010706020507" pitchFamily="18" charset="2"/>
              </a:rPr>
              <a:t>–</a:t>
            </a:r>
            <a:r>
              <a:rPr lang="sv-SE" altLang="ko-KR" sz="2000" i="1">
                <a:sym typeface="Symbol" panose="05050102010706020507" pitchFamily="18" charset="2"/>
              </a:rPr>
              <a:t>out</a:t>
            </a:r>
            <a:r>
              <a:rPr lang="sv-SE" altLang="ko-KR" sz="2400" i="1">
                <a:sym typeface="Symbol" panose="05050102010706020507" pitchFamily="18" charset="2"/>
              </a:rPr>
              <a:t>-&gt; </a:t>
            </a:r>
            <a:r>
              <a:rPr lang="sv-SE" altLang="ko-KR" sz="2400">
                <a:sym typeface="Symbol" panose="05050102010706020507" pitchFamily="18" charset="2"/>
              </a:rPr>
              <a:t>BadBuf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Obs: No priorities between ’s, a’s or a’s !</a:t>
            </a: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May use  notation to comactly represent  sequential process</a:t>
            </a:r>
          </a:p>
          <a:p>
            <a:pPr eaLnBrk="1" hangingPunct="1">
              <a:buFontTx/>
              <a:buNone/>
            </a:pPr>
            <a:endParaRPr lang="en-GB" altLang="ko-KR" sz="2000">
              <a:sym typeface="Symbol" panose="05050102010706020507" pitchFamily="18" charset="2"/>
            </a:endParaRP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FCC03EA7-F45A-4C1F-A140-17AF298C9565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3103563"/>
            <a:ext cx="3581400" cy="685800"/>
            <a:chOff x="2208" y="1909"/>
            <a:chExt cx="2256" cy="432"/>
          </a:xfrm>
        </p:grpSpPr>
        <p:sp>
          <p:nvSpPr>
            <p:cNvPr id="12299" name="Oval 5">
              <a:extLst>
                <a:ext uri="{FF2B5EF4-FFF2-40B4-BE49-F238E27FC236}">
                  <a16:creationId xmlns:a16="http://schemas.microsoft.com/office/drawing/2014/main" id="{7A6B8BA6-351B-465F-95EE-FE29CA02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2300" name="Oval 6">
              <a:extLst>
                <a:ext uri="{FF2B5EF4-FFF2-40B4-BE49-F238E27FC236}">
                  <a16:creationId xmlns:a16="http://schemas.microsoft.com/office/drawing/2014/main" id="{196CCFF4-002B-4330-AA64-E406485E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2301" name="AutoShape 7">
              <a:extLst>
                <a:ext uri="{FF2B5EF4-FFF2-40B4-BE49-F238E27FC236}">
                  <a16:creationId xmlns:a16="http://schemas.microsoft.com/office/drawing/2014/main" id="{C2A75AAF-F1BB-4800-B7C2-64E154ED70DA}"/>
                </a:ext>
              </a:extLst>
            </p:cNvPr>
            <p:cNvCxnSpPr>
              <a:cxnSpLocks noChangeShapeType="1"/>
              <a:stCxn id="12299" idx="6"/>
              <a:endCxn id="12300" idx="2"/>
            </p:cNvCxnSpPr>
            <p:nvPr/>
          </p:nvCxnSpPr>
          <p:spPr bwMode="auto">
            <a:xfrm>
              <a:off x="2352" y="2269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2" name="Text Box 8">
              <a:extLst>
                <a:ext uri="{FF2B5EF4-FFF2-40B4-BE49-F238E27FC236}">
                  <a16:creationId xmlns:a16="http://schemas.microsoft.com/office/drawing/2014/main" id="{B712E1D2-80C2-405C-9B7C-9AB738F2C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01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9">
              <a:extLst>
                <a:ext uri="{FF2B5EF4-FFF2-40B4-BE49-F238E27FC236}">
                  <a16:creationId xmlns:a16="http://schemas.microsoft.com/office/drawing/2014/main" id="{C3EED00F-EE50-46AF-B986-3CC88BE54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09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304" name="AutoShape 10">
              <a:extLst>
                <a:ext uri="{FF2B5EF4-FFF2-40B4-BE49-F238E27FC236}">
                  <a16:creationId xmlns:a16="http://schemas.microsoft.com/office/drawing/2014/main" id="{BAF5D9CF-7EF4-4B54-B185-D454AFFF4E71}"/>
                </a:ext>
              </a:extLst>
            </p:cNvPr>
            <p:cNvCxnSpPr>
              <a:cxnSpLocks noChangeShapeType="1"/>
              <a:stCxn id="12300" idx="0"/>
              <a:endCxn id="12299" idx="0"/>
            </p:cNvCxnSpPr>
            <p:nvPr/>
          </p:nvCxnSpPr>
          <p:spPr bwMode="auto">
            <a:xfrm rot="-5400000" flipH="1" flipV="1">
              <a:off x="2807" y="1670"/>
              <a:ext cx="1" cy="105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Oval 11">
              <a:extLst>
                <a:ext uri="{FF2B5EF4-FFF2-40B4-BE49-F238E27FC236}">
                  <a16:creationId xmlns:a16="http://schemas.microsoft.com/office/drawing/2014/main" id="{DD3B3C46-E309-47F1-83A8-6295F0A8B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2306" name="AutoShape 12">
              <a:extLst>
                <a:ext uri="{FF2B5EF4-FFF2-40B4-BE49-F238E27FC236}">
                  <a16:creationId xmlns:a16="http://schemas.microsoft.com/office/drawing/2014/main" id="{11554AA6-BEFF-4C4C-A19F-3CE3FD2691C1}"/>
                </a:ext>
              </a:extLst>
            </p:cNvPr>
            <p:cNvCxnSpPr>
              <a:cxnSpLocks noChangeShapeType="1"/>
              <a:stCxn id="12300" idx="6"/>
              <a:endCxn id="12305" idx="2"/>
            </p:cNvCxnSpPr>
            <p:nvPr/>
          </p:nvCxnSpPr>
          <p:spPr bwMode="auto">
            <a:xfrm>
              <a:off x="3408" y="2269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Text Box 13">
              <a:extLst>
                <a:ext uri="{FF2B5EF4-FFF2-40B4-BE49-F238E27FC236}">
                  <a16:creationId xmlns:a16="http://schemas.microsoft.com/office/drawing/2014/main" id="{BA147C66-F5C5-4B6F-90F0-2B6F3B0B1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01"/>
              <a:ext cx="1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kumimoji="0" lang="ko-KR" altLang="en-GB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294" name="Object 14">
            <a:extLst>
              <a:ext uri="{FF2B5EF4-FFF2-40B4-BE49-F238E27FC236}">
                <a16:creationId xmlns:a16="http://schemas.microsoft.com/office/drawing/2014/main" id="{A9F96420-D061-4410-B369-9CABBD20951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48038" y="5300663"/>
          <a:ext cx="1800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761669" imgH="342751" progId="Equation.3">
                  <p:embed/>
                </p:oleObj>
              </mc:Choice>
              <mc:Fallback>
                <p:oleObj name="Equation" r:id="rId5" imgW="761669" imgH="342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00663"/>
                        <a:ext cx="1800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5">
            <a:extLst>
              <a:ext uri="{FF2B5EF4-FFF2-40B4-BE49-F238E27FC236}">
                <a16:creationId xmlns:a16="http://schemas.microsoft.com/office/drawing/2014/main" id="{C5B66F5C-E04F-41EE-BD5D-5262A938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773238"/>
            <a:ext cx="335915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  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P’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6" name="AutoShape 16">
            <a:extLst>
              <a:ext uri="{FF2B5EF4-FFF2-40B4-BE49-F238E27FC236}">
                <a16:creationId xmlns:a16="http://schemas.microsoft.com/office/drawing/2014/main" id="{9F42416A-A904-4754-8DC1-079BC7E4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341438"/>
            <a:ext cx="792162" cy="287337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7" name="AutoShape 17">
            <a:extLst>
              <a:ext uri="{FF2B5EF4-FFF2-40B4-BE49-F238E27FC236}">
                <a16:creationId xmlns:a16="http://schemas.microsoft.com/office/drawing/2014/main" id="{A06086C9-2414-48E4-B195-D2E06CC5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60575"/>
            <a:ext cx="1081088" cy="287338"/>
          </a:xfrm>
          <a:prstGeom prst="wedgeRectCallout">
            <a:avLst>
              <a:gd name="adj1" fmla="val 37079"/>
              <a:gd name="adj2" fmla="val 1035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8" name="AutoShape 18">
            <a:extLst>
              <a:ext uri="{FF2B5EF4-FFF2-40B4-BE49-F238E27FC236}">
                <a16:creationId xmlns:a16="http://schemas.microsoft.com/office/drawing/2014/main" id="{D79E3719-D0E2-4D1E-8E3B-36A7D49E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062163"/>
            <a:ext cx="1081088" cy="287337"/>
          </a:xfrm>
          <a:prstGeom prst="wedgeRectCallout">
            <a:avLst>
              <a:gd name="adj1" fmla="val -44273"/>
              <a:gd name="adj2" fmla="val 9972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06BBA046-9154-4925-8158-28FA7617A5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76B2A-11C6-47C9-BEE6-CA9A2FCA47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D5AFB44F-099A-4D57-93D5-20066F6B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/>
              <a:t>Example: Boolean Buffer</a:t>
            </a:r>
            <a:r>
              <a:rPr lang="sv-SE" altLang="ko-KR"/>
              <a:t> of Size 2</a:t>
            </a:r>
            <a:endParaRPr lang="en-GB" altLang="ko-KR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9A2689D-E2D4-440D-B8AD-C3C5F87D3B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889375" cy="2592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b="1" i="1" u="sng"/>
              <a:t>Action and Process Def.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in</a:t>
            </a:r>
            <a:r>
              <a:rPr lang="sv-SE" altLang="ko-KR" sz="2000" baseline="-25000"/>
              <a:t>0    </a:t>
            </a:r>
            <a:r>
              <a:rPr lang="sv-SE" altLang="ko-KR" sz="2000"/>
              <a:t>:0 is coming as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in</a:t>
            </a:r>
            <a:r>
              <a:rPr lang="sv-SE" altLang="ko-KR" sz="2000" baseline="-25000"/>
              <a:t>1    </a:t>
            </a:r>
            <a:r>
              <a:rPr lang="sv-SE" altLang="ko-KR" sz="2000"/>
              <a:t>:1 is coming as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out</a:t>
            </a:r>
            <a:r>
              <a:rPr lang="sv-SE" altLang="ko-KR" sz="2000" baseline="-25000"/>
              <a:t>0 </a:t>
            </a:r>
            <a:r>
              <a:rPr lang="sv-SE" altLang="ko-KR" sz="2000"/>
              <a:t>:0 is going out as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out</a:t>
            </a:r>
            <a:r>
              <a:rPr lang="sv-SE" altLang="ko-KR" sz="2000" baseline="-25000"/>
              <a:t>1 </a:t>
            </a:r>
            <a:r>
              <a:rPr lang="sv-SE" altLang="ko-KR" sz="2000"/>
              <a:t>:1 is going out as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    </a:t>
            </a:r>
            <a:r>
              <a:rPr lang="sv-SE" altLang="ko-KR" sz="2000"/>
              <a:t>: Empty 2-place buffer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</a:t>
            </a:r>
            <a:r>
              <a:rPr lang="sv-SE" altLang="ko-KR" sz="2000" baseline="-25000"/>
              <a:t>0  </a:t>
            </a:r>
            <a:r>
              <a:rPr lang="sv-SE" altLang="ko-KR" sz="2000"/>
              <a:t>: 2-place buffer holding 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</a:t>
            </a:r>
            <a:r>
              <a:rPr lang="sv-SE" altLang="ko-KR" sz="2000" baseline="-25000"/>
              <a:t>01</a:t>
            </a:r>
            <a:r>
              <a:rPr lang="sv-SE" altLang="ko-KR" sz="2000"/>
              <a:t>: 2-place buffer holding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		 0 at head and 1 at tail</a:t>
            </a:r>
            <a:endParaRPr lang="en-GB" altLang="ko-KR" sz="200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7EF333C-FB3F-41CC-A46B-76CDC53881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628775"/>
            <a:ext cx="4716462" cy="410527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  =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   </a:t>
            </a:r>
            <a:r>
              <a:rPr lang="sv-SE" altLang="ko-KR" sz="2400" dirty="0"/>
              <a:t>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+	  		  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   </a:t>
            </a:r>
            <a:r>
              <a:rPr lang="sv-SE" altLang="ko-KR" sz="2400" dirty="0"/>
              <a:t>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+	  		  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11</a:t>
            </a:r>
            <a:endParaRPr lang="sv-SE" altLang="ko-KR" sz="2400" dirty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00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01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10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11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92DA0DE4-AD5F-4689-BF9B-2F90ACCBFEDD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4875213"/>
            <a:ext cx="1152525" cy="503237"/>
            <a:chOff x="703" y="2614"/>
            <a:chExt cx="1270" cy="317"/>
          </a:xfrm>
        </p:grpSpPr>
        <p:sp>
          <p:nvSpPr>
            <p:cNvPr id="13328" name="Rectangle 6">
              <a:extLst>
                <a:ext uri="{FF2B5EF4-FFF2-40B4-BE49-F238E27FC236}">
                  <a16:creationId xmlns:a16="http://schemas.microsoft.com/office/drawing/2014/main" id="{E00A389F-0414-4A95-BF0F-897CD1DF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614"/>
              <a:ext cx="1270" cy="3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3329" name="Line 7">
              <a:extLst>
                <a:ext uri="{FF2B5EF4-FFF2-40B4-BE49-F238E27FC236}">
                  <a16:creationId xmlns:a16="http://schemas.microsoft.com/office/drawing/2014/main" id="{2C441F5C-1C54-4B0D-9A69-64E3E3ADB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319" name="Line 8">
            <a:extLst>
              <a:ext uri="{FF2B5EF4-FFF2-40B4-BE49-F238E27FC236}">
                <a16:creationId xmlns:a16="http://schemas.microsoft.com/office/drawing/2014/main" id="{B58F43D0-E470-4EE3-A256-E4EA93A4E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162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A9C74835-D536-4FF8-9F73-A53BCDD11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5162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21" name="Text Box 10">
            <a:extLst>
              <a:ext uri="{FF2B5EF4-FFF2-40B4-BE49-F238E27FC236}">
                <a16:creationId xmlns:a16="http://schemas.microsoft.com/office/drawing/2014/main" id="{706A3BF4-A252-4980-9A4F-CB17ACE5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4879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3322" name="Text Box 11">
            <a:extLst>
              <a:ext uri="{FF2B5EF4-FFF2-40B4-BE49-F238E27FC236}">
                <a16:creationId xmlns:a16="http://schemas.microsoft.com/office/drawing/2014/main" id="{E2FF1466-FDE0-4D36-9A47-6B4A2B78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879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7971B7D9-9F13-4DFB-8A48-0DBD9338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4822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1</a:t>
            </a:r>
          </a:p>
        </p:txBody>
      </p:sp>
      <p:sp>
        <p:nvSpPr>
          <p:cNvPr id="13324" name="Text Box 13">
            <a:extLst>
              <a:ext uri="{FF2B5EF4-FFF2-40B4-BE49-F238E27FC236}">
                <a16:creationId xmlns:a16="http://schemas.microsoft.com/office/drawing/2014/main" id="{6C808197-01AD-45AA-8234-E3DD28AE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480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0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0D04F109-AC89-4A2F-97F7-3C7E29D7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91075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15D04E00-157A-4FC6-8A51-27C7F227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79742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output</a:t>
            </a:r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AA6FB009-8B8D-4060-A932-9FFF05C63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54197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400" i="0">
                <a:ea typeface="돋움" panose="020B0600000101010101" pitchFamily="50" charset="-127"/>
              </a:rPr>
              <a:t>Buf</a:t>
            </a:r>
            <a:r>
              <a:rPr lang="sv-SE" altLang="ko-KR" sz="2400" i="0" baseline="30000">
                <a:ea typeface="돋움" panose="020B0600000101010101" pitchFamily="50" charset="-127"/>
              </a:rPr>
              <a:t>2</a:t>
            </a:r>
            <a:r>
              <a:rPr lang="sv-SE" altLang="ko-KR" sz="2400" i="0" baseline="-25000">
                <a:ea typeface="돋움" panose="020B0600000101010101" pitchFamily="50" charset="-127"/>
              </a:rPr>
              <a:t>01</a:t>
            </a:r>
            <a:endParaRPr lang="en-US" altLang="ko-KR" sz="2400" i="0" baseline="-25000"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79934DFC-C062-4C4C-BB93-85917BCF37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33FBF-367D-49D6-9053-59DEA2A591CC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20D713E3-FF35-4AC1-964E-88EE77C11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</a:t>
            </a:r>
            <a:endParaRPr lang="en-GB" altLang="ko-KR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D31843-8C72-4FD2-91CE-58FCB321B0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35600" y="571500"/>
            <a:ext cx="3240088" cy="379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-25000"/>
              <a:t>1</a:t>
            </a:r>
            <a:r>
              <a:rPr lang="sv-SE" altLang="ko-KR" sz="2000"/>
              <a:t> = in.comm’.Buf</a:t>
            </a:r>
            <a:r>
              <a:rPr lang="sv-SE" altLang="ko-KR" sz="2000" baseline="-2500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  <a:r>
              <a:rPr lang="sv-SE" altLang="ko-KR" sz="2000">
                <a:sym typeface="Symbol" panose="05050102010706020507" pitchFamily="18" charset="2"/>
              </a:rPr>
              <a:t> = comm.out.Buf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Buf = </a:t>
            </a: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Buf</a:t>
            </a:r>
            <a:endParaRPr lang="sv-SE" altLang="ko-KR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in</a:t>
            </a:r>
            <a:r>
              <a:rPr lang="sv-SE" altLang="ko-KR" sz="2000">
                <a:sym typeface="Symbol" panose="05050102010706020507" pitchFamily="18" charset="2"/>
              </a:rPr>
              <a:t>-&gt; comm’.Buf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2000" i="1">
                <a:sym typeface="Symbol" panose="05050102010706020507" pitchFamily="18" charset="2"/>
              </a:rPr>
              <a:t></a:t>
            </a:r>
            <a:r>
              <a:rPr lang="sv-SE" altLang="ko-KR" sz="2000">
                <a:sym typeface="Symbol" panose="05050102010706020507" pitchFamily="18" charset="2"/>
              </a:rPr>
              <a:t> 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out.Buf</a:t>
            </a:r>
            <a:r>
              <a:rPr lang="sv-SE" altLang="ko-KR" sz="2000" baseline="-25000">
                <a:sym typeface="Symbol" panose="05050102010706020507" pitchFamily="18" charset="2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out</a:t>
            </a:r>
            <a:r>
              <a:rPr lang="sv-SE" altLang="ko-KR" sz="2000">
                <a:sym typeface="Symbol" panose="05050102010706020507" pitchFamily="18" charset="2"/>
              </a:rPr>
              <a:t>-&gt;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comm</a:t>
            </a:r>
            <a:r>
              <a:rPr lang="sv-SE" altLang="ko-KR" sz="2000">
                <a:sym typeface="Symbol" panose="05050102010706020507" pitchFamily="18" charset="2"/>
              </a:rPr>
              <a:t>-&gt;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out.Buf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out-</a:t>
            </a:r>
            <a:r>
              <a:rPr lang="sv-SE" altLang="ko-KR" sz="2000">
                <a:sym typeface="Symbol" panose="05050102010706020507" pitchFamily="18" charset="2"/>
              </a:rPr>
              <a:t>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  <a:endParaRPr lang="en-GB" altLang="ko-KR" sz="2000" baseline="-25000">
              <a:sym typeface="Symbol" panose="05050102010706020507" pitchFamily="18" charset="2"/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CEEC4F7E-3EA7-445B-9528-F0370FD3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35274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400" b="1" i="0" dirty="0"/>
              <a:t>5. </a:t>
            </a:r>
            <a:r>
              <a:rPr lang="en-US" altLang="ko-KR" sz="2400" b="1" i="0" dirty="0"/>
              <a:t>Parallel c</a:t>
            </a:r>
            <a:r>
              <a:rPr lang="sv-SE" altLang="ko-KR" sz="2400" b="1" i="0" dirty="0"/>
              <a:t>omposition</a:t>
            </a:r>
            <a:endParaRPr lang="sv-SE" altLang="ko-KR" sz="2400" b="1" i="0" baseline="-25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ko-KR" sz="2800" i="0" baseline="-25000" dirty="0">
              <a:sym typeface="Symbol" panose="05050102010706020507" pitchFamily="18" charset="2"/>
            </a:endParaRP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63A174C1-FBE0-459C-A50A-B3401BF7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1339850"/>
            <a:ext cx="27987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--&gt; P’|Q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--&gt; P|Q’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P-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-&gt;P’, Q–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-&gt;Q’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--------------------------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 P’|Q’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E418F411-54D8-40D2-AB3A-8FC2E8F7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5289550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6340A381-A4F8-4D64-831B-D2029E32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4649788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5" name="Oval 8">
            <a:extLst>
              <a:ext uri="{FF2B5EF4-FFF2-40B4-BE49-F238E27FC236}">
                <a16:creationId xmlns:a16="http://schemas.microsoft.com/office/drawing/2014/main" id="{6B630CB7-FC6B-46B4-B178-84CC0EA5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5876925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6" name="Oval 9">
            <a:extLst>
              <a:ext uri="{FF2B5EF4-FFF2-40B4-BE49-F238E27FC236}">
                <a16:creationId xmlns:a16="http://schemas.microsoft.com/office/drawing/2014/main" id="{E37C3934-0B46-47D9-B3C0-0A9141C5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89550"/>
            <a:ext cx="261938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C3469687-D636-4180-B4A9-1B9A7BA0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33988"/>
            <a:ext cx="172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Buf=Buf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6AE339E0-4B7C-4A72-82A6-AB5AA30A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221163"/>
            <a:ext cx="2036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i="0">
                <a:solidFill>
                  <a:schemeClr val="tx1"/>
                </a:solidFill>
              </a:rPr>
              <a:t>comm’.Buf</a:t>
            </a:r>
            <a:r>
              <a:rPr kumimoji="0" lang="en-US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2000" i="0">
                <a:solidFill>
                  <a:schemeClr val="tx1"/>
                </a:solidFill>
              </a:rPr>
              <a:t>|Buf</a:t>
            </a:r>
            <a:r>
              <a:rPr kumimoji="0" lang="en-US" altLang="ko-KR" sz="20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C1FE24DC-F4C3-49F7-8541-A84B2D6F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5233988"/>
            <a:ext cx="245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comm’.Buf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|out.Buf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60985BD7-90B1-424F-A60F-6A4597F71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6200775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|out.Buf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cxnSp>
        <p:nvCxnSpPr>
          <p:cNvPr id="14351" name="AutoShape 14">
            <a:extLst>
              <a:ext uri="{FF2B5EF4-FFF2-40B4-BE49-F238E27FC236}">
                <a16:creationId xmlns:a16="http://schemas.microsoft.com/office/drawing/2014/main" id="{994D7A4C-4419-4042-BD76-DE6C4681DE46}"/>
              </a:ext>
            </a:extLst>
          </p:cNvPr>
          <p:cNvCxnSpPr>
            <a:cxnSpLocks noChangeShapeType="1"/>
            <a:stCxn id="14343" idx="7"/>
            <a:endCxn id="14344" idx="3"/>
          </p:cNvCxnSpPr>
          <p:nvPr/>
        </p:nvCxnSpPr>
        <p:spPr bwMode="auto">
          <a:xfrm rot="-5400000">
            <a:off x="3594101" y="4446587"/>
            <a:ext cx="488950" cy="1260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5">
            <a:extLst>
              <a:ext uri="{FF2B5EF4-FFF2-40B4-BE49-F238E27FC236}">
                <a16:creationId xmlns:a16="http://schemas.microsoft.com/office/drawing/2014/main" id="{A68ACCBF-8410-4088-9F64-63330775F6D4}"/>
              </a:ext>
            </a:extLst>
          </p:cNvPr>
          <p:cNvCxnSpPr>
            <a:cxnSpLocks noChangeShapeType="1"/>
            <a:stCxn id="14344" idx="2"/>
            <a:endCxn id="14343" idx="0"/>
          </p:cNvCxnSpPr>
          <p:nvPr/>
        </p:nvCxnSpPr>
        <p:spPr bwMode="auto">
          <a:xfrm rot="10800000" flipV="1">
            <a:off x="3116263" y="4756150"/>
            <a:ext cx="13144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6">
            <a:extLst>
              <a:ext uri="{FF2B5EF4-FFF2-40B4-BE49-F238E27FC236}">
                <a16:creationId xmlns:a16="http://schemas.microsoft.com/office/drawing/2014/main" id="{37F6CD2B-C53E-417D-8125-6F3FBF35352A}"/>
              </a:ext>
            </a:extLst>
          </p:cNvPr>
          <p:cNvCxnSpPr>
            <a:cxnSpLocks noChangeShapeType="1"/>
            <a:stCxn id="14344" idx="5"/>
            <a:endCxn id="14346" idx="1"/>
          </p:cNvCxnSpPr>
          <p:nvPr/>
        </p:nvCxnSpPr>
        <p:spPr bwMode="auto">
          <a:xfrm rot="16200000" flipH="1">
            <a:off x="5074444" y="4414044"/>
            <a:ext cx="488950" cy="13255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7">
            <a:extLst>
              <a:ext uri="{FF2B5EF4-FFF2-40B4-BE49-F238E27FC236}">
                <a16:creationId xmlns:a16="http://schemas.microsoft.com/office/drawing/2014/main" id="{A29DBAB1-95DF-4D9E-B8DF-9A1300580150}"/>
              </a:ext>
            </a:extLst>
          </p:cNvPr>
          <p:cNvCxnSpPr>
            <a:cxnSpLocks noChangeShapeType="1"/>
            <a:stCxn id="14346" idx="0"/>
            <a:endCxn id="14344" idx="6"/>
          </p:cNvCxnSpPr>
          <p:nvPr/>
        </p:nvCxnSpPr>
        <p:spPr bwMode="auto">
          <a:xfrm rot="5400000" flipH="1">
            <a:off x="5118101" y="4332287"/>
            <a:ext cx="533400" cy="1381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8">
            <a:extLst>
              <a:ext uri="{FF2B5EF4-FFF2-40B4-BE49-F238E27FC236}">
                <a16:creationId xmlns:a16="http://schemas.microsoft.com/office/drawing/2014/main" id="{A72C6DF1-390D-4C76-90A7-BA4A1D3FDCB7}"/>
              </a:ext>
            </a:extLst>
          </p:cNvPr>
          <p:cNvCxnSpPr>
            <a:cxnSpLocks noChangeShapeType="1"/>
            <a:stCxn id="14343" idx="5"/>
            <a:endCxn id="14345" idx="1"/>
          </p:cNvCxnSpPr>
          <p:nvPr/>
        </p:nvCxnSpPr>
        <p:spPr bwMode="auto">
          <a:xfrm rot="16200000" flipH="1">
            <a:off x="3621088" y="5059363"/>
            <a:ext cx="434975" cy="1260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>
            <a:extLst>
              <a:ext uri="{FF2B5EF4-FFF2-40B4-BE49-F238E27FC236}">
                <a16:creationId xmlns:a16="http://schemas.microsoft.com/office/drawing/2014/main" id="{00E77FA7-881D-4FC1-BC78-61D50BBE765C}"/>
              </a:ext>
            </a:extLst>
          </p:cNvPr>
          <p:cNvCxnSpPr>
            <a:cxnSpLocks noChangeShapeType="1"/>
            <a:stCxn id="14345" idx="2"/>
            <a:endCxn id="14343" idx="4"/>
          </p:cNvCxnSpPr>
          <p:nvPr/>
        </p:nvCxnSpPr>
        <p:spPr bwMode="auto">
          <a:xfrm rot="10800000">
            <a:off x="3116263" y="5502275"/>
            <a:ext cx="1314450" cy="481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>
            <a:extLst>
              <a:ext uri="{FF2B5EF4-FFF2-40B4-BE49-F238E27FC236}">
                <a16:creationId xmlns:a16="http://schemas.microsoft.com/office/drawing/2014/main" id="{1B44F6EB-6526-433A-A414-1EABFE6533D8}"/>
              </a:ext>
            </a:extLst>
          </p:cNvPr>
          <p:cNvCxnSpPr>
            <a:cxnSpLocks noChangeShapeType="1"/>
            <a:stCxn id="14345" idx="7"/>
            <a:endCxn id="14346" idx="3"/>
          </p:cNvCxnSpPr>
          <p:nvPr/>
        </p:nvCxnSpPr>
        <p:spPr bwMode="auto">
          <a:xfrm rot="-5400000">
            <a:off x="5101431" y="5026820"/>
            <a:ext cx="434975" cy="13255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>
            <a:extLst>
              <a:ext uri="{FF2B5EF4-FFF2-40B4-BE49-F238E27FC236}">
                <a16:creationId xmlns:a16="http://schemas.microsoft.com/office/drawing/2014/main" id="{901FEE3D-4C70-434B-B36C-68FBA6FFFD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52231" y="5052219"/>
            <a:ext cx="481013" cy="1381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>
            <a:extLst>
              <a:ext uri="{FF2B5EF4-FFF2-40B4-BE49-F238E27FC236}">
                <a16:creationId xmlns:a16="http://schemas.microsoft.com/office/drawing/2014/main" id="{3D89DED7-7033-4189-BFF5-69F9F08AE0E5}"/>
              </a:ext>
            </a:extLst>
          </p:cNvPr>
          <p:cNvCxnSpPr>
            <a:cxnSpLocks noChangeShapeType="1"/>
            <a:stCxn id="14344" idx="4"/>
            <a:endCxn id="14345" idx="0"/>
          </p:cNvCxnSpPr>
          <p:nvPr/>
        </p:nvCxnSpPr>
        <p:spPr bwMode="auto">
          <a:xfrm>
            <a:off x="4562475" y="4862513"/>
            <a:ext cx="0" cy="1014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Text Box 23">
            <a:extLst>
              <a:ext uri="{FF2B5EF4-FFF2-40B4-BE49-F238E27FC236}">
                <a16:creationId xmlns:a16="http://schemas.microsoft.com/office/drawing/2014/main" id="{F504EAC7-5F9B-447E-8781-5A5A3DEB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50228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in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2E704FAF-14D3-49D7-AD52-DF1C1017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470217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comm’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2" name="Text Box 25">
            <a:extLst>
              <a:ext uri="{FF2B5EF4-FFF2-40B4-BE49-F238E27FC236}">
                <a16:creationId xmlns:a16="http://schemas.microsoft.com/office/drawing/2014/main" id="{E3DBD018-EFC9-4B57-848A-4C79A644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502126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>
                <a:solidFill>
                  <a:schemeClr val="tx1"/>
                </a:solidFill>
              </a:rPr>
              <a:t>omm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3" name="Text Box 26">
            <a:extLst>
              <a:ext uri="{FF2B5EF4-FFF2-40B4-BE49-F238E27FC236}">
                <a16:creationId xmlns:a16="http://schemas.microsoft.com/office/drawing/2014/main" id="{87C638A4-2763-4F20-9A2E-F44190C9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out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4" name="Text Box 27">
            <a:extLst>
              <a:ext uri="{FF2B5EF4-FFF2-40B4-BE49-F238E27FC236}">
                <a16:creationId xmlns:a16="http://schemas.microsoft.com/office/drawing/2014/main" id="{E69F88CC-0201-46FE-9A1B-4D6E0F08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54483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5" name="Text Box 28">
            <a:extLst>
              <a:ext uri="{FF2B5EF4-FFF2-40B4-BE49-F238E27FC236}">
                <a16:creationId xmlns:a16="http://schemas.microsoft.com/office/drawing/2014/main" id="{5227A4ED-9E94-4B93-BCF9-33754FFED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821363"/>
            <a:ext cx="500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out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6" name="Text Box 29">
            <a:extLst>
              <a:ext uri="{FF2B5EF4-FFF2-40B4-BE49-F238E27FC236}">
                <a16:creationId xmlns:a16="http://schemas.microsoft.com/office/drawing/2014/main" id="{5AD37756-BA8F-4C99-8326-D9BE1FB1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54498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in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7" name="Text Box 30">
            <a:extLst>
              <a:ext uri="{FF2B5EF4-FFF2-40B4-BE49-F238E27FC236}">
                <a16:creationId xmlns:a16="http://schemas.microsoft.com/office/drawing/2014/main" id="{5A4500EA-ED4F-45AF-B174-F23B62CE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58753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comm’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8" name="Text Box 31">
            <a:extLst>
              <a:ext uri="{FF2B5EF4-FFF2-40B4-BE49-F238E27FC236}">
                <a16:creationId xmlns:a16="http://schemas.microsoft.com/office/drawing/2014/main" id="{BA323FF5-354B-477C-B443-1AC2BBA1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1800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800" i="0">
              <a:solidFill>
                <a:schemeClr val="tx1"/>
              </a:solidFill>
            </a:endParaRPr>
          </a:p>
        </p:txBody>
      </p:sp>
      <p:sp>
        <p:nvSpPr>
          <p:cNvPr id="14369" name="AutoShape 32">
            <a:extLst>
              <a:ext uri="{FF2B5EF4-FFF2-40B4-BE49-F238E27FC236}">
                <a16:creationId xmlns:a16="http://schemas.microsoft.com/office/drawing/2014/main" id="{F4B59BF9-F126-4378-ADEA-F584B2EE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8775"/>
            <a:ext cx="790575" cy="287338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0" name="AutoShape 33">
            <a:extLst>
              <a:ext uri="{FF2B5EF4-FFF2-40B4-BE49-F238E27FC236}">
                <a16:creationId xmlns:a16="http://schemas.microsoft.com/office/drawing/2014/main" id="{836EBB81-9616-46E4-8ED6-13D7BCE1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91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180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1" name="AutoShape 34">
            <a:extLst>
              <a:ext uri="{FF2B5EF4-FFF2-40B4-BE49-F238E27FC236}">
                <a16:creationId xmlns:a16="http://schemas.microsoft.com/office/drawing/2014/main" id="{55B94924-8EAD-46F4-8D3B-AFA99B4F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209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2" name="AutoShape 35">
            <a:extLst>
              <a:ext uri="{FF2B5EF4-FFF2-40B4-BE49-F238E27FC236}">
                <a16:creationId xmlns:a16="http://schemas.microsoft.com/office/drawing/2014/main" id="{D49C36B1-03A0-4E7F-B8EC-47C30DB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357563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3" name="AutoShape 36">
            <a:extLst>
              <a:ext uri="{FF2B5EF4-FFF2-40B4-BE49-F238E27FC236}">
                <a16:creationId xmlns:a16="http://schemas.microsoft.com/office/drawing/2014/main" id="{D46FB56E-71D8-4975-8306-56089073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63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4" name="직사각형 37">
            <a:extLst>
              <a:ext uri="{FF2B5EF4-FFF2-40B4-BE49-F238E27FC236}">
                <a16:creationId xmlns:a16="http://schemas.microsoft.com/office/drawing/2014/main" id="{F3F11E89-29FE-4CF4-9074-6C3553068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71500"/>
            <a:ext cx="2643188" cy="10001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4050</Words>
  <Application>Microsoft Office PowerPoint</Application>
  <PresentationFormat>화면 슬라이드 쇼(4:3)</PresentationFormat>
  <Paragraphs>632</Paragraphs>
  <Slides>24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Arial Unicode MS</vt:lpstr>
      <vt:lpstr>굴림</vt:lpstr>
      <vt:lpstr>돋움</vt:lpstr>
      <vt:lpstr>휴먼매직체</vt:lpstr>
      <vt:lpstr>Arial</vt:lpstr>
      <vt:lpstr>Arial Black</vt:lpstr>
      <vt:lpstr>Symbol</vt:lpstr>
      <vt:lpstr>Times New Roman</vt:lpstr>
      <vt:lpstr>Wingdings</vt:lpstr>
      <vt:lpstr>1_presentation</vt:lpstr>
      <vt:lpstr>Equation</vt:lpstr>
      <vt:lpstr>Formal Semantics of CCS</vt:lpstr>
      <vt:lpstr>Review of the Previous Class</vt:lpstr>
      <vt:lpstr>Process Algebra</vt:lpstr>
      <vt:lpstr>Notations (1/2)</vt:lpstr>
      <vt:lpstr>Notations (2/2)</vt:lpstr>
      <vt:lpstr>Operators for Sequential Process</vt:lpstr>
      <vt:lpstr>Operators for Sequential Process (cont.)</vt:lpstr>
      <vt:lpstr>Example: Boolean Buffer of Size 2</vt:lpstr>
      <vt:lpstr>Operators for Concurrent Process</vt:lpstr>
      <vt:lpstr>Operators for Concurrent Process (cont.)</vt:lpstr>
      <vt:lpstr>Operators for Concurrent Process (cont.)</vt:lpstr>
      <vt:lpstr>Summary of CCS Semantics</vt:lpstr>
      <vt:lpstr>Inference of Process Execution </vt:lpstr>
      <vt:lpstr>Exercises</vt:lpstr>
      <vt:lpstr>Proofs</vt:lpstr>
      <vt:lpstr>Labeled Transition Systems</vt:lpstr>
      <vt:lpstr>Simple Protocol Example</vt:lpstr>
      <vt:lpstr>Example: 2-way Buffers</vt:lpstr>
      <vt:lpstr>Example: Faulty Mutual Exclusion Protocol (1/2)</vt:lpstr>
      <vt:lpstr>Example: Faulty Mutual Exclusion Protocol</vt:lpstr>
      <vt:lpstr>CWB-NC Commands</vt:lpstr>
      <vt:lpstr>Observational Trace Equivalence</vt:lpstr>
      <vt:lpstr>Observational Bisimulation Equivalence</vt:lpstr>
      <vt:lpstr>Observational Bisimulation Equivalence</vt:lpstr>
    </vt:vector>
  </TitlesOfParts>
  <Company>CSE dept. 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in Software Engineering</dc:title>
  <dc:creator>김문주</dc:creator>
  <cp:lastModifiedBy>moonzoo</cp:lastModifiedBy>
  <cp:revision>343</cp:revision>
  <dcterms:created xsi:type="dcterms:W3CDTF">2004-07-27T19:34:27Z</dcterms:created>
  <dcterms:modified xsi:type="dcterms:W3CDTF">2023-09-19T18:21:36Z</dcterms:modified>
</cp:coreProperties>
</file>