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29" r:id="rId3"/>
    <p:sldId id="282" r:id="rId4"/>
    <p:sldId id="33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57" r:id="rId14"/>
    <p:sldId id="292" r:id="rId15"/>
    <p:sldId id="293" r:id="rId16"/>
    <p:sldId id="294" r:id="rId17"/>
    <p:sldId id="259" r:id="rId18"/>
    <p:sldId id="295" r:id="rId19"/>
    <p:sldId id="296" r:id="rId20"/>
    <p:sldId id="258" r:id="rId21"/>
    <p:sldId id="261" r:id="rId22"/>
    <p:sldId id="297" r:id="rId23"/>
    <p:sldId id="298" r:id="rId24"/>
    <p:sldId id="290" r:id="rId25"/>
    <p:sldId id="299" r:id="rId26"/>
    <p:sldId id="318" r:id="rId27"/>
    <p:sldId id="324" r:id="rId28"/>
    <p:sldId id="335" r:id="rId29"/>
    <p:sldId id="319" r:id="rId30"/>
    <p:sldId id="320" r:id="rId31"/>
    <p:sldId id="336" r:id="rId32"/>
    <p:sldId id="321" r:id="rId33"/>
    <p:sldId id="337" r:id="rId34"/>
    <p:sldId id="300" r:id="rId35"/>
    <p:sldId id="325" r:id="rId36"/>
    <p:sldId id="322" r:id="rId37"/>
    <p:sldId id="301" r:id="rId38"/>
    <p:sldId id="345" r:id="rId39"/>
    <p:sldId id="302" r:id="rId40"/>
    <p:sldId id="273" r:id="rId41"/>
    <p:sldId id="274" r:id="rId42"/>
    <p:sldId id="339" r:id="rId43"/>
    <p:sldId id="338" r:id="rId44"/>
    <p:sldId id="303" r:id="rId45"/>
    <p:sldId id="304" r:id="rId46"/>
    <p:sldId id="305" r:id="rId47"/>
    <p:sldId id="306" r:id="rId48"/>
    <p:sldId id="323" r:id="rId49"/>
    <p:sldId id="342" r:id="rId50"/>
    <p:sldId id="278" r:id="rId51"/>
    <p:sldId id="279" r:id="rId52"/>
    <p:sldId id="331" r:id="rId53"/>
    <p:sldId id="307" r:id="rId54"/>
    <p:sldId id="308" r:id="rId55"/>
    <p:sldId id="312" r:id="rId56"/>
    <p:sldId id="309" r:id="rId57"/>
    <p:sldId id="344" r:id="rId58"/>
    <p:sldId id="310" r:id="rId59"/>
    <p:sldId id="313" r:id="rId60"/>
    <p:sldId id="311" r:id="rId61"/>
    <p:sldId id="314" r:id="rId62"/>
    <p:sldId id="315" r:id="rId63"/>
    <p:sldId id="316" r:id="rId64"/>
    <p:sldId id="317" r:id="rId65"/>
    <p:sldId id="260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133600" y="0"/>
            <a:ext cx="955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3860800" y="4038600"/>
            <a:ext cx="80264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00801"/>
            <a:ext cx="3860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5162552" y="5514975"/>
            <a:ext cx="8515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b="1">
                <a:ea typeface="新細明體" charset="-120"/>
              </a:rPr>
              <a:t>公司</a:t>
            </a:r>
          </a:p>
          <a:p>
            <a:r>
              <a:rPr lang="zh-TW" altLang="en-US" sz="2600" b="1">
                <a:ea typeface="新細明體" charset="-120"/>
              </a:rPr>
              <a:t>標誌</a:t>
            </a: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7861301" y="0"/>
            <a:ext cx="4330700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grpSp>
        <p:nvGrpSpPr>
          <p:cNvPr id="3125" name="Group 53"/>
          <p:cNvGrpSpPr>
            <a:grpSpLocks/>
          </p:cNvGrpSpPr>
          <p:nvPr/>
        </p:nvGrpSpPr>
        <p:grpSpPr bwMode="auto">
          <a:xfrm>
            <a:off x="25401" y="2330451"/>
            <a:ext cx="12153900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850217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12192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3860800" y="2819400"/>
            <a:ext cx="83312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4165600" y="2819400"/>
            <a:ext cx="77216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5" y="0"/>
            <a:ext cx="4015316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6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228601"/>
            <a:ext cx="2794000" cy="6092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1"/>
            <a:ext cx="8178800" cy="6092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8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84328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6025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52145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52145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52145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2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3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26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5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4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4818" y="0"/>
            <a:ext cx="12177183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grpSp>
        <p:nvGrpSpPr>
          <p:cNvPr id="1057" name="Group 33"/>
          <p:cNvGrpSpPr>
            <a:grpSpLocks/>
          </p:cNvGrpSpPr>
          <p:nvPr/>
        </p:nvGrpSpPr>
        <p:grpSpPr bwMode="auto">
          <a:xfrm>
            <a:off x="0" y="879475"/>
            <a:ext cx="12192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</p:grp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1" y="-11113"/>
            <a:ext cx="3122084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" name="Image" r:id="rId16" imgW="3646321" imgH="3931376" progId="Photoshop.Image.6">
                    <p:embed/>
                  </p:oleObj>
                </mc:Choice>
                <mc:Fallback>
                  <p:oleObj name="Image" r:id="rId16" imgW="3646321" imgH="3931376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" name="Image" r:id="rId18" imgW="2575783" imgH="2545301" progId="Photoshop.Image.6">
                    <p:embed/>
                  </p:oleObj>
                </mc:Choice>
                <mc:Fallback>
                  <p:oleObj name="Image" r:id="rId18" imgW="2575783" imgH="2545301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228600"/>
            <a:ext cx="843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2145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fld id="{9D7E1BE3-DF41-4AFF-9B06-E1F4A49A055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21451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2145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fld id="{CE4509DA-F226-42D9-817D-94B5B91AB20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68" name="Group 44"/>
          <p:cNvGrpSpPr>
            <a:grpSpLocks/>
          </p:cNvGrpSpPr>
          <p:nvPr/>
        </p:nvGrpSpPr>
        <p:grpSpPr bwMode="auto">
          <a:xfrm>
            <a:off x="0" y="1109663"/>
            <a:ext cx="12192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014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" TargetMode="External"/><Relationship Id="rId3" Type="http://schemas.openxmlformats.org/officeDocument/2006/relationships/hyperlink" Target="http://www.statmethods.net/" TargetMode="External"/><Relationship Id="rId7" Type="http://schemas.openxmlformats.org/officeDocument/2006/relationships/hyperlink" Target="https://www.r-bloggers.com/" TargetMode="External"/><Relationship Id="rId12" Type="http://schemas.openxmlformats.org/officeDocument/2006/relationships/hyperlink" Target="https://sites.google.com/site/rlearningsite/home/intro" TargetMode="External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v-r.had.co.nz/" TargetMode="External"/><Relationship Id="rId11" Type="http://schemas.openxmlformats.org/officeDocument/2006/relationships/hyperlink" Target="https://stat.ethz.ch/mailman/listinfo/r-sig-finance" TargetMode="External"/><Relationship Id="rId5" Type="http://schemas.openxmlformats.org/officeDocument/2006/relationships/hyperlink" Target="https://www.r-project.org/other-docs.html" TargetMode="External"/><Relationship Id="rId10" Type="http://schemas.openxmlformats.org/officeDocument/2006/relationships/hyperlink" Target="https://systematicinvestor.wordpress.com/" TargetMode="External"/><Relationship Id="rId4" Type="http://schemas.openxmlformats.org/officeDocument/2006/relationships/hyperlink" Target="https://www.manning.com/books/r-in-action-second-edition" TargetMode="External"/><Relationship Id="rId9" Type="http://schemas.openxmlformats.org/officeDocument/2006/relationships/hyperlink" Target="https://cran.r-project.org/web/view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ollingyours.wordpress.com/category/r-programming-apply-lapply-tappl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R-Action-Robert-Kabacoff/dp/1935182390/ref=sr_1_1?s=books&amp;ie=UTF8&amp;qid=1399278766&amp;sr=1-1&amp;keywords=r+in+action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dv-r.had.co.nz/" TargetMode="External"/><Relationship Id="rId4" Type="http://schemas.openxmlformats.org/officeDocument/2006/relationships/hyperlink" Target="http://www.amazon.com/Everyone-Advanced-Analytics-Graphics-Addison-Wesley/dp/0321888030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loudtj/articles/5528903.html" TargetMode="External"/><Relationship Id="rId2" Type="http://schemas.openxmlformats.org/officeDocument/2006/relationships/hyperlink" Target="https://datascienceplus.com/aggregate-data-frame-r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base/html/strptime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ghaynes.wordpress.com/2012/08/10/importing-data-directly-from-ms-excel/" TargetMode="External"/><Relationship Id="rId2" Type="http://schemas.openxmlformats.org/officeDocument/2006/relationships/hyperlink" Target="http://stackoverflow.com/questions/3505701/r-grouping-functions-sapply-vs-lapply-vs-apply-vs-tapply-vs-by-vs-aggreg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iz.com/r-programming/" TargetMode="External"/><Relationship Id="rId5" Type="http://schemas.openxmlformats.org/officeDocument/2006/relationships/hyperlink" Target="http://www.r-bloggers.com/how-to-write-and-debug-an-r-function/" TargetMode="External"/><Relationship Id="rId4" Type="http://schemas.openxmlformats.org/officeDocument/2006/relationships/hyperlink" Target="https://www.datacamp.com/community/tutorials/r-tutorial-read-excel-into-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0800" y="3725331"/>
            <a:ext cx="8026400" cy="1600203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Shyh</a:t>
            </a:r>
            <a:r>
              <a:rPr lang="en-US" altLang="zh-TW" dirty="0" smtClean="0">
                <a:solidFill>
                  <a:schemeClr val="bg1"/>
                </a:solidFill>
              </a:rPr>
              <a:t>-Weir Tzang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Asia University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2017/08/14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65600" y="2548466"/>
            <a:ext cx="7721600" cy="1109133"/>
          </a:xfrm>
        </p:spPr>
        <p:txBody>
          <a:bodyPr/>
          <a:lstStyle/>
          <a:p>
            <a:r>
              <a:rPr lang="en-US" altLang="zh-TW" b="1" dirty="0" smtClean="0"/>
              <a:t>Introduction to R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32" y="5325534"/>
            <a:ext cx="1257949" cy="12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Variable types: numeric </a:t>
            </a:r>
            <a:r>
              <a:rPr lang="en-US" altLang="zh-TW" sz="2000" dirty="0"/>
              <a:t>/character/logical/complex / factor / ordered factor /date/</a:t>
            </a:r>
            <a:r>
              <a:rPr lang="en-US" altLang="zh-TW" sz="2000" dirty="0" err="1"/>
              <a:t>xts</a:t>
            </a:r>
            <a:r>
              <a:rPr lang="en-US" altLang="zh-TW" sz="2000" dirty="0"/>
              <a:t>/zoo/ </a:t>
            </a:r>
            <a:r>
              <a:rPr lang="en-US" altLang="zh-TW" sz="2000" dirty="0" smtClean="0"/>
              <a:t>… </a:t>
            </a:r>
            <a:endParaRPr lang="en-US" altLang="zh-TW" sz="2000" dirty="0"/>
          </a:p>
          <a:p>
            <a:r>
              <a:rPr lang="en-US" altLang="zh-TW" sz="2000" dirty="0" smtClean="0"/>
              <a:t>Data type: list </a:t>
            </a:r>
            <a:r>
              <a:rPr lang="en-US" altLang="zh-TW" sz="2000" dirty="0"/>
              <a:t>/ matrix / vector / array / </a:t>
            </a:r>
            <a:r>
              <a:rPr lang="en-US" altLang="zh-TW" sz="2000" dirty="0" err="1"/>
              <a:t>data.frame</a:t>
            </a:r>
            <a:r>
              <a:rPr lang="en-US" altLang="zh-TW" sz="2000" dirty="0"/>
              <a:t> / </a:t>
            </a:r>
            <a:r>
              <a:rPr lang="en-US" altLang="zh-TW" sz="2000" dirty="0" smtClean="0"/>
              <a:t>…</a:t>
            </a:r>
            <a:endParaRPr lang="en-US" altLang="zh-TW" sz="2000" dirty="0"/>
          </a:p>
          <a:p>
            <a:r>
              <a:rPr lang="en-US" altLang="zh-TW" sz="2000" dirty="0" smtClean="0"/>
              <a:t>Data import &amp; export: csv </a:t>
            </a:r>
            <a:r>
              <a:rPr lang="en-US" altLang="zh-TW" sz="2000" dirty="0"/>
              <a:t>/ txt / </a:t>
            </a:r>
            <a:r>
              <a:rPr lang="en-US" altLang="zh-TW" sz="2000" dirty="0" err="1"/>
              <a:t>xls</a:t>
            </a:r>
            <a:r>
              <a:rPr lang="en-US" altLang="zh-TW" sz="2000" dirty="0"/>
              <a:t> / </a:t>
            </a:r>
            <a:r>
              <a:rPr lang="en-US" altLang="zh-TW" sz="2000" dirty="0" err="1"/>
              <a:t>xlsx</a:t>
            </a:r>
            <a:r>
              <a:rPr lang="en-US" altLang="zh-TW" sz="2000" dirty="0"/>
              <a:t> / html / xml / </a:t>
            </a:r>
            <a:r>
              <a:rPr lang="en-US" altLang="zh-TW" sz="2000" dirty="0" err="1"/>
              <a:t>json</a:t>
            </a:r>
            <a:r>
              <a:rPr lang="en-US" altLang="zh-TW" sz="2000" dirty="0"/>
              <a:t> / </a:t>
            </a:r>
            <a:r>
              <a:rPr lang="en-US" altLang="zh-TW" sz="2000" dirty="0" smtClean="0"/>
              <a:t>… </a:t>
            </a:r>
            <a:endParaRPr lang="en-US" altLang="zh-TW" sz="2000" dirty="0"/>
          </a:p>
          <a:p>
            <a:r>
              <a:rPr lang="en-US" altLang="zh-TW" sz="2000" dirty="0" smtClean="0"/>
              <a:t>Procedure control:</a:t>
            </a:r>
            <a:endParaRPr lang="zh-TW" altLang="en-US" sz="2000" dirty="0"/>
          </a:p>
          <a:p>
            <a:pPr lvl="1"/>
            <a:r>
              <a:rPr lang="en-US" altLang="zh-TW" sz="2000" dirty="0" smtClean="0"/>
              <a:t>conditional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(if-else / </a:t>
            </a:r>
            <a:r>
              <a:rPr lang="en-US" altLang="zh-TW" sz="2000" dirty="0" err="1"/>
              <a:t>ifelse</a:t>
            </a:r>
            <a:r>
              <a:rPr lang="en-US" altLang="zh-TW" sz="2000" dirty="0"/>
              <a:t> / …) </a:t>
            </a:r>
          </a:p>
          <a:p>
            <a:pPr lvl="1"/>
            <a:r>
              <a:rPr lang="en-US" altLang="zh-TW" sz="2000" dirty="0" smtClean="0"/>
              <a:t>looping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(for / while) </a:t>
            </a:r>
          </a:p>
          <a:p>
            <a:pPr lvl="1"/>
            <a:r>
              <a:rPr lang="en-US" altLang="zh-TW" sz="2000" dirty="0" smtClean="0"/>
              <a:t>advanced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apply) </a:t>
            </a:r>
            <a:endParaRPr lang="zh-TW" altLang="en-US" sz="2000" dirty="0" smtClean="0"/>
          </a:p>
          <a:p>
            <a:r>
              <a:rPr lang="en-US" altLang="zh-TW" sz="2000" b="1" dirty="0" smtClean="0"/>
              <a:t>Data processing:</a:t>
            </a:r>
            <a:endParaRPr lang="zh-TW" altLang="en-US" sz="2000" dirty="0"/>
          </a:p>
          <a:p>
            <a:pPr lvl="1"/>
            <a:r>
              <a:rPr lang="en-US" altLang="zh-TW" sz="2000" dirty="0" smtClean="0"/>
              <a:t>Index 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Sort 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Subset 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Appending 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Aggregating </a:t>
            </a:r>
            <a:r>
              <a:rPr lang="en-US" altLang="zh-TW" sz="2000" dirty="0"/>
              <a:t>/ </a:t>
            </a:r>
            <a:r>
              <a:rPr lang="en-US" altLang="zh-TW" sz="2000" dirty="0" smtClean="0"/>
              <a:t>Grouping 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0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Variable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smtClean="0"/>
              <a:t>ls(): returns the names of objects in environment</a:t>
            </a:r>
          </a:p>
          <a:p>
            <a:r>
              <a:rPr lang="en-US" altLang="zh-TW" sz="2400" b="1" dirty="0" err="1" smtClean="0"/>
              <a:t>rm</a:t>
            </a:r>
            <a:r>
              <a:rPr lang="en-US" altLang="zh-TW" sz="2400" b="1" dirty="0" smtClean="0"/>
              <a:t>: remove objects from environment </a:t>
            </a:r>
          </a:p>
          <a:p>
            <a:pPr lvl="1"/>
            <a:r>
              <a:rPr lang="en-US" altLang="zh-TW" sz="2000" b="1" dirty="0" err="1" smtClean="0"/>
              <a:t>rm</a:t>
            </a:r>
            <a:r>
              <a:rPr lang="en-US" altLang="zh-TW" sz="2000" b="1" dirty="0" smtClean="0"/>
              <a:t>(list=ls()): remove all </a:t>
            </a:r>
            <a:r>
              <a:rPr lang="en-US" altLang="zh-TW" sz="2000" b="1" dirty="0" err="1" smtClean="0"/>
              <a:t>variabless</a:t>
            </a:r>
            <a:endParaRPr lang="en-US" altLang="zh-TW" sz="2000" dirty="0"/>
          </a:p>
          <a:p>
            <a:r>
              <a:rPr lang="en-US" altLang="zh-TW" sz="2400" b="1" dirty="0" smtClean="0"/>
              <a:t>mode(), class(), </a:t>
            </a:r>
            <a:r>
              <a:rPr lang="en-US" altLang="zh-TW" sz="2400" b="1" dirty="0" err="1" smtClean="0"/>
              <a:t>str</a:t>
            </a:r>
            <a:r>
              <a:rPr lang="en-US" altLang="zh-TW" sz="2400" b="1" dirty="0" smtClean="0"/>
              <a:t>()</a:t>
            </a:r>
            <a:r>
              <a:rPr lang="zh-TW" altLang="en-US" sz="2400" dirty="0" smtClean="0"/>
              <a:t> </a:t>
            </a:r>
            <a:endParaRPr lang="zh-TW" altLang="en-US" sz="2400" dirty="0"/>
          </a:p>
          <a:p>
            <a:r>
              <a:rPr lang="en-US" altLang="zh-TW" sz="2400" b="1" dirty="0" err="1" smtClean="0"/>
              <a:t>is.numeric</a:t>
            </a:r>
            <a:r>
              <a:rPr lang="en-US" altLang="zh-TW" sz="2400" b="1" dirty="0" smtClean="0"/>
              <a:t>(), </a:t>
            </a:r>
            <a:r>
              <a:rPr lang="en-US" altLang="zh-TW" sz="2400" b="1" dirty="0" err="1" smtClean="0"/>
              <a:t>is.character</a:t>
            </a:r>
            <a:r>
              <a:rPr lang="en-US" altLang="zh-TW" sz="2400" b="1" dirty="0" smtClean="0"/>
              <a:t>(), </a:t>
            </a:r>
            <a:r>
              <a:rPr lang="en-US" altLang="zh-TW" sz="2400" b="1" dirty="0" err="1" smtClean="0"/>
              <a:t>is.logical</a:t>
            </a:r>
            <a:r>
              <a:rPr lang="en-US" altLang="zh-TW" sz="2400" b="1" dirty="0" smtClean="0"/>
              <a:t>(), </a:t>
            </a:r>
            <a:r>
              <a:rPr lang="en-US" altLang="zh-TW" sz="2400" b="1" dirty="0" err="1" smtClean="0"/>
              <a:t>is.complex</a:t>
            </a:r>
            <a:r>
              <a:rPr lang="en-US" altLang="zh-TW" sz="2400" b="1" dirty="0" smtClean="0"/>
              <a:t>(), is.na()…</a:t>
            </a:r>
            <a:r>
              <a:rPr lang="zh-TW" altLang="en-US" sz="2400" dirty="0" smtClean="0"/>
              <a:t> </a:t>
            </a:r>
            <a:endParaRPr lang="zh-TW" altLang="en-US" sz="2400" dirty="0"/>
          </a:p>
          <a:p>
            <a:r>
              <a:rPr lang="en-US" altLang="zh-TW" sz="2400" b="1" dirty="0" smtClean="0"/>
              <a:t>a&lt;-</a:t>
            </a:r>
            <a:r>
              <a:rPr lang="en-US" altLang="zh-TW" sz="2400" b="1" dirty="0"/>
              <a:t>3 </a:t>
            </a:r>
            <a:endParaRPr lang="zh-TW" altLang="en-US" sz="2400" dirty="0"/>
          </a:p>
          <a:p>
            <a:r>
              <a:rPr lang="en-US" altLang="zh-TW" sz="2400" b="1" dirty="0" smtClean="0"/>
              <a:t>b&lt;-</a:t>
            </a:r>
            <a:r>
              <a:rPr lang="en-US" altLang="zh-TW" sz="2400" b="1" dirty="0"/>
              <a:t>’character’ or </a:t>
            </a:r>
            <a:r>
              <a:rPr lang="en-US" altLang="zh-TW" sz="2400" b="1" dirty="0" smtClean="0"/>
              <a:t>B&lt;-”</a:t>
            </a:r>
            <a:r>
              <a:rPr lang="en-US" altLang="zh-TW" sz="2400" b="1" dirty="0"/>
              <a:t>character” </a:t>
            </a:r>
            <a:endParaRPr lang="zh-TW" altLang="en-US" sz="2400" dirty="0"/>
          </a:p>
          <a:p>
            <a:r>
              <a:rPr lang="en-US" altLang="zh-TW" sz="2400" b="1" dirty="0" smtClean="0"/>
              <a:t>Logical c&lt;-</a:t>
            </a:r>
            <a:r>
              <a:rPr lang="en-US" altLang="zh-TW" sz="2400" b="1" dirty="0"/>
              <a:t>TRUE or T </a:t>
            </a:r>
            <a:r>
              <a:rPr lang="en-US" altLang="zh-TW" sz="2400" b="1" dirty="0" smtClean="0"/>
              <a:t>/ FALSE </a:t>
            </a:r>
            <a:r>
              <a:rPr lang="en-US" altLang="zh-TW" sz="2400" b="1" dirty="0"/>
              <a:t>or F </a:t>
            </a:r>
            <a:endParaRPr lang="zh-TW" altLang="en-US" sz="2400" dirty="0"/>
          </a:p>
          <a:p>
            <a:r>
              <a:rPr lang="en-US" altLang="zh-TW" sz="2400" b="1" dirty="0" smtClean="0"/>
              <a:t>Complex d&lt;-</a:t>
            </a:r>
            <a:r>
              <a:rPr lang="en-US" altLang="zh-TW" sz="2400" b="1" dirty="0"/>
              <a:t>3+2i </a:t>
            </a:r>
            <a:endParaRPr lang="en-US" altLang="zh-TW" sz="2400" b="1" dirty="0" smtClean="0"/>
          </a:p>
          <a:p>
            <a:r>
              <a:rPr lang="en-US" altLang="zh-TW" sz="2400" b="1" dirty="0" err="1" smtClean="0"/>
              <a:t>abcd.list</a:t>
            </a:r>
            <a:r>
              <a:rPr lang="en-US" altLang="zh-TW" sz="2400" b="1" dirty="0" smtClean="0"/>
              <a:t>&lt;-list(a, b, c, d)</a:t>
            </a:r>
          </a:p>
          <a:p>
            <a:r>
              <a:rPr lang="en-US" altLang="zh-TW" sz="2400" b="1" dirty="0" smtClean="0"/>
              <a:t>Create named list</a:t>
            </a:r>
          </a:p>
          <a:p>
            <a:pPr lvl="1"/>
            <a:r>
              <a:rPr lang="en-US" altLang="zh-TW" sz="2000" b="1" dirty="0" err="1" smtClean="0"/>
              <a:t>Name.list</a:t>
            </a:r>
            <a:r>
              <a:rPr lang="en-US" altLang="zh-TW" sz="2000" b="1" dirty="0" smtClean="0"/>
              <a:t>&lt;-list(a=a, b=b, c=c, d=d)</a:t>
            </a:r>
            <a:endParaRPr lang="en-US" altLang="zh-TW" sz="20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Vectors</a:t>
            </a:r>
            <a:r>
              <a:rPr lang="en-US" altLang="zh-TW" dirty="0"/>
              <a:t>=&gt;Three common properties: </a:t>
            </a:r>
          </a:p>
          <a:p>
            <a:pPr lvl="1"/>
            <a:r>
              <a:rPr lang="en-US" altLang="zh-TW" dirty="0"/>
              <a:t>Type, </a:t>
            </a:r>
            <a:r>
              <a:rPr lang="en-US" altLang="zh-TW" dirty="0" err="1"/>
              <a:t>typeof</a:t>
            </a:r>
            <a:r>
              <a:rPr lang="en-US" altLang="zh-TW" dirty="0"/>
              <a:t>(), what it is. </a:t>
            </a:r>
          </a:p>
          <a:p>
            <a:pPr lvl="1"/>
            <a:r>
              <a:rPr lang="en-US" altLang="zh-TW" dirty="0"/>
              <a:t>Length, length(), how many elements it contains. </a:t>
            </a:r>
          </a:p>
          <a:p>
            <a:pPr lvl="1"/>
            <a:r>
              <a:rPr lang="en-US" altLang="zh-TW" dirty="0"/>
              <a:t>Attributes, attributes(), additional arbitrary metadata.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6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6533" y="144993"/>
            <a:ext cx="8187267" cy="896407"/>
          </a:xfrm>
        </p:spPr>
        <p:txBody>
          <a:bodyPr/>
          <a:lstStyle/>
          <a:p>
            <a:pPr algn="l"/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vector1&lt;-1:10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ector2&lt;-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(1,100, length=10)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vec_string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c(’A’, ’B’, ’C’)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roup1&lt;-rep(1:3, times = c(8,10,9))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group2&lt;-factor(group1)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 # reproduce same simulated values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vec_random1&lt;-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vec_max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max(vec_random1)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vec_min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min(vec_random1)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vec_random2&lt;- sample(c(’A’,’B’), size=10, replace=TRUE)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vector_0&lt;- numeric(10)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11) 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 0.1 0.2 0.3 0.4 0.5 0.6 0.7 0.8 0.9 1.0 </a:t>
            </a:r>
          </a:p>
          <a:p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9, by = 2) # matches 'end'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3 5 7 9 </a:t>
            </a:r>
          </a:p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9, by = pi) # stays below 'end'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1.000000 4.141593 7.283185 </a:t>
            </a:r>
          </a:p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6, by = 3)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4 </a:t>
            </a:r>
          </a:p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(1.575, 2.125, by = 0.05)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1.575 1.625 1.675 1.725 1.775 1.825 1.875 1.925 1.975 2.025 2.075 2.125 </a:t>
            </a:r>
          </a:p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(17) # same as 1:17, or even better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(17)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 6 7 8 9 10 11 12 13 14 15 16 17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18667"/>
          </a:xfrm>
        </p:spPr>
        <p:txBody>
          <a:bodyPr/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?Rep()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rep(1:4, 2)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1 2 3 4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rep(1:4, each = 2)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2 2 3 3 4 4 # not the same. rep(1:4, c(2,2,2,2)) # same as second.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rep(1:4, c(2,1,2,1))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2 3 3 4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rep(1:4, each = 2,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10) # 8 integers plus two recycled 1's.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2 2 3 3 4 4 1 1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rep(1:4, each = 2, times = 3) # length 24, 3 complete replications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2 2 3 3 4 4 1 1 2 2 3 3 4 4 1 1 2 2 3 3 4 4 </a:t>
            </a:r>
          </a:p>
          <a:p>
            <a:pPr lvl="1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rep(1, 40*(1-.8)) # length 7 on most platforms rep.int(x, times) =&gt;Non-integer values of 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will be truncated towards zero. If times is a computed quantity it is prudent to add a small fuzz or use round. And analogously for each. </a:t>
            </a:r>
          </a:p>
          <a:p>
            <a:pPr lvl="1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rep(1, 40*(1-.8)+1e-7) #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better </a:t>
            </a:r>
          </a:p>
          <a:p>
            <a:pPr lvl="1"/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a&lt;-40*(1-.8)</a:t>
            </a:r>
          </a:p>
          <a:p>
            <a:pPr lvl="1"/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zh-TW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Mean relative difference: 0.125"</a:t>
            </a:r>
          </a:p>
          <a:p>
            <a:pPr marL="457200" lvl="1" indent="0">
              <a:buNone/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5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vector: </a:t>
            </a:r>
            <a:r>
              <a:rPr lang="en-US" altLang="zh-TW" dirty="0" err="1" smtClean="0"/>
              <a:t>all.equal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), identical(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 a utility to compare 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objects x and y testing ‘near equality’. 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they are different, comparison is still made to some extent, and a report of the differences is returned. </a:t>
            </a:r>
          </a:p>
          <a:p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not use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directly in if expressions—either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(....)) or identical if appropriate. </a:t>
            </a:r>
          </a:p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(2)^2==2 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</a:p>
          <a:p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identical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)^2, 2)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</a:p>
          <a:p>
            <a:r>
              <a:rPr lang="en-US" altLang="zh-TW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)^2, 2))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TRUE </a:t>
            </a:r>
          </a:p>
          <a:p>
            <a:r>
              <a:rPr lang="en-US" altLang="zh-TW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)^2, 2,tolerance = 1e-12)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 </a:t>
            </a:r>
          </a:p>
          <a:p>
            <a:r>
              <a:rPr lang="en-US" altLang="zh-TW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)^2, 2,tolerance = 1e-20) 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"Mean relative difference: 2.220446e-16"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vector&lt;-1:12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my_matrix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&lt;-matrix(vector,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default: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matrix(data=NA,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 # create an empty matrix</a:t>
            </a:r>
            <a:endParaRPr lang="zh-TW" altLang="en-US" sz="2400" dirty="0"/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&lt;- matrix(1:6,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3)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[,1][,2]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[1,] 1    4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[2,] 2    5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[3,] 3    6</a:t>
            </a:r>
            <a:endParaRPr lang="zh-TW" altLang="en-US" sz="2400" dirty="0"/>
          </a:p>
          <a:p>
            <a:r>
              <a:rPr lang="en-US" altLang="zh-TW" sz="2400" dirty="0"/>
              <a:t>Check=&gt;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a[2:3,] ; a[c(1,3),1] ; a[a[,2]&gt;=5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a[a&lt;=5] &lt;-0;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(a&gt;3, 1, 0)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A&lt;- matrix(c(3,1,5,2), 2, 2,)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t(A)%*%A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&lt;- matrix(c(4,1),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solve(A, b)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9848" y="2355733"/>
            <a:ext cx="10339369" cy="144909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three different classes of objects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all three objects to one list using list() function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list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" y="1474170"/>
            <a:ext cx="1148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A list is a data structure that can hold any number of any types of other data structures. If you have vector, a </a:t>
            </a:r>
            <a:r>
              <a:rPr lang="en-US" altLang="zh-TW" sz="2000" dirty="0" err="1">
                <a:solidFill>
                  <a:srgbClr val="333333"/>
                </a:solidFill>
                <a:latin typeface="Helvetica Neue"/>
              </a:rPr>
              <a:t>dataframe</a:t>
            </a:r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, and a character object, you can put all of those into one list object like so:</a:t>
            </a:r>
            <a:endParaRPr lang="zh-TW" altLang="en-US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424" y="3919237"/>
            <a:ext cx="722313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(list1) List of 3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: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[1:4] 1 2 3 4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:'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data.frame': 3 obs. of 2 variables: .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int [1:3] 1 2 3 .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Factor w/ 2 levels "f","m": 2 2 1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: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 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5424" y="5695640"/>
            <a:ext cx="330859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list1[[1]] [1] 1 2 3 4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" y="6156478"/>
            <a:ext cx="923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6B4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xlist</a:t>
            </a:r>
            <a:r>
              <a:rPr lang="en-US" altLang="zh-TW" dirty="0">
                <a:solidFill>
                  <a:srgbClr val="6B4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&lt;-list(a=1:4, b="b", c=c(T, F, T,TRUE), d=c(3.34,3,4, 5.9)) </a:t>
            </a:r>
          </a:p>
        </p:txBody>
      </p:sp>
    </p:spTree>
    <p:extLst>
      <p:ext uri="{BB962C8B-B14F-4D97-AF65-F5344CB8AC3E}">
        <p14:creationId xmlns:p14="http://schemas.microsoft.com/office/powerpoint/2010/main" val="26838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KDnuggets</a:t>
            </a:r>
            <a:r>
              <a:rPr lang="en-US" altLang="zh-TW" smtClean="0"/>
              <a:t> survey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664" y="1637272"/>
            <a:ext cx="7286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7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excel format</a:t>
            </a:r>
          </a:p>
          <a:p>
            <a:r>
              <a:rPr lang="en-US" altLang="zh-TW" dirty="0" smtClean="0"/>
              <a:t>2-dimension with the same data type within each column</a:t>
            </a:r>
          </a:p>
          <a:p>
            <a:r>
              <a:rPr lang="en-US" altLang="zh-TW" dirty="0" smtClean="0"/>
              <a:t>Different columns allow different data types.</a:t>
            </a:r>
          </a:p>
          <a:p>
            <a:r>
              <a:rPr lang="en-US" altLang="zh-TW" dirty="0" err="1" smtClean="0"/>
              <a:t>colnames</a:t>
            </a:r>
            <a:r>
              <a:rPr lang="en-US" altLang="zh-TW" dirty="0" smtClean="0"/>
              <a:t>(); </a:t>
            </a:r>
            <a:r>
              <a:rPr lang="en-US" altLang="zh-TW" dirty="0" err="1" smtClean="0"/>
              <a:t>rownames</a:t>
            </a:r>
            <a:r>
              <a:rPr lang="en-US" altLang="zh-TW" dirty="0" smtClean="0"/>
              <a:t>();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ength(); </a:t>
            </a:r>
            <a:r>
              <a:rPr lang="en-US" altLang="zh-TW" dirty="0" err="1" smtClean="0"/>
              <a:t>nrow</a:t>
            </a:r>
            <a:r>
              <a:rPr lang="en-US" altLang="zh-TW" dirty="0" smtClean="0"/>
              <a:t>();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52800" y="228600"/>
            <a:ext cx="877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Data Frame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L3 &lt;- LETTERS[1:3]</a:t>
            </a: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sample(L3, 4, replace = TRUE)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1, y = 1:4,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(d[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d$y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&gt;2,], subset(d, y&gt;2))</a:t>
            </a:r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52800" y="228600"/>
            <a:ext cx="877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Data frame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1743"/>
              </p:ext>
            </p:extLst>
          </p:nvPr>
        </p:nvGraphicFramePr>
        <p:xfrm>
          <a:off x="7588250" y="1595225"/>
          <a:ext cx="2095500" cy="176784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err="1" smtClean="0">
                          <a:solidFill>
                            <a:srgbClr val="555555"/>
                          </a:solidFill>
                          <a:effectLst/>
                        </a:rPr>
                        <a:t>fac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93327"/>
          </a:xfrm>
        </p:spPr>
        <p:txBody>
          <a:bodyPr/>
          <a:lstStyle/>
          <a:p>
            <a:r>
              <a:rPr lang="en-US" altLang="zh-TW" dirty="0">
                <a:cs typeface="Courier New" panose="02070309020205020404" pitchFamily="49" charset="0"/>
              </a:rPr>
              <a:t>Data frame bootstrap example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&gt;(d &lt;-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1, y = 1:4,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&lt;-d[sample(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(d), 5, replace = TRUE),] 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sample from 1 thru 4 rows by 5 times. If the same row is sampled again, the row names will be changed from integer to decimal. </a:t>
            </a:r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800" dirty="0" smtClean="0">
                <a:latin typeface="+mj-lt"/>
                <a:cs typeface="Courier New" panose="02070309020205020404" pitchFamily="49" charset="0"/>
              </a:rPr>
              <a:t>d 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zh-TW" sz="1800" dirty="0" err="1" smtClean="0">
                <a:latin typeface="+mj-lt"/>
                <a:cs typeface="Courier New" panose="02070309020205020404" pitchFamily="49" charset="0"/>
              </a:rPr>
              <a:t>xd</a:t>
            </a:r>
            <a:endParaRPr lang="zh-TW" altLang="en-US" sz="18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0990"/>
              </p:ext>
            </p:extLst>
          </p:nvPr>
        </p:nvGraphicFramePr>
        <p:xfrm>
          <a:off x="6238297" y="4537334"/>
          <a:ext cx="2095500" cy="21183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solidFill>
                            <a:srgbClr val="555555"/>
                          </a:solidFill>
                          <a:effectLst/>
                        </a:rPr>
                        <a:t>fac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3.1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52633"/>
              </p:ext>
            </p:extLst>
          </p:nvPr>
        </p:nvGraphicFramePr>
        <p:xfrm>
          <a:off x="1257300" y="4463905"/>
          <a:ext cx="2095500" cy="176784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err="1" smtClean="0">
                          <a:solidFill>
                            <a:srgbClr val="555555"/>
                          </a:solidFill>
                          <a:effectLst/>
                        </a:rPr>
                        <a:t>fac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885766" y="5163128"/>
            <a:ext cx="1819564" cy="5264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rder(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xd$y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3 1 4 5 2 </a:t>
            </a:r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xd.order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[order(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xd$y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),] 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02562"/>
              </p:ext>
            </p:extLst>
          </p:nvPr>
        </p:nvGraphicFramePr>
        <p:xfrm>
          <a:off x="1149061" y="4066279"/>
          <a:ext cx="2095500" cy="21183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solidFill>
                            <a:srgbClr val="555555"/>
                          </a:solidFill>
                          <a:effectLst/>
                        </a:rPr>
                        <a:t>fac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3.1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8899"/>
              </p:ext>
            </p:extLst>
          </p:nvPr>
        </p:nvGraphicFramePr>
        <p:xfrm>
          <a:off x="5981122" y="4066279"/>
          <a:ext cx="2095500" cy="21183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err="1" smtClean="0">
                          <a:solidFill>
                            <a:srgbClr val="555555"/>
                          </a:solidFill>
                          <a:effectLst/>
                        </a:rPr>
                        <a:t>fac</a:t>
                      </a:r>
                      <a:endParaRPr lang="zh-TW" altLang="en-US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3.1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685309" y="4895273"/>
            <a:ext cx="1939636" cy="5357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variables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713860"/>
              </p:ext>
            </p:extLst>
          </p:nvPr>
        </p:nvGraphicFramePr>
        <p:xfrm>
          <a:off x="448733" y="2463800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Homogeneous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Heterogeneous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1-dimension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Vector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2-dimension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frame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N-dimension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63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34000"/>
          </a:xfrm>
        </p:spPr>
        <p:txBody>
          <a:bodyPr/>
          <a:lstStyle/>
          <a:p>
            <a:r>
              <a:rPr lang="en-US" altLang="zh-TW" dirty="0" smtClean="0"/>
              <a:t>Categorical data: group data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n&lt;-c("A", "B", "B", "C", "D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&lt;-factor(n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A B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D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levels(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“A” “B” “C” “D”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nf1&lt;-factor(n, labels='a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nf2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&lt;-factor(n, level=c('A','B','C','D'),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ordered=TRUE)</a:t>
            </a:r>
          </a:p>
          <a:p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2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1</a:t>
            </a:r>
            <a:endParaRPr lang="zh-TW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5489"/>
            <a:ext cx="2487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.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76333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latin typeface="Arial Unicode MS" panose="020B0604020202020204" pitchFamily="34" charset="-120"/>
              </a:rPr>
              <a:t>Consider y &lt;- list("a", "b", "c"), write an R statement that will assign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zh-TW" altLang="zh-TW" sz="1800" dirty="0">
                <a:latin typeface="Arial Unicode MS" panose="020B0604020202020204" pitchFamily="34" charset="-120"/>
              </a:rPr>
              <a:t>new names "one", "two" and "three" to the elements of y.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 smtClean="0">
                <a:latin typeface="Arial Unicode MS" panose="020B0604020202020204" pitchFamily="34" charset="-120"/>
              </a:rPr>
              <a:t>Let </a:t>
            </a:r>
            <a:r>
              <a:rPr lang="zh-TW" altLang="zh-TW" sz="1800" dirty="0">
                <a:latin typeface="Arial Unicode MS" panose="020B0604020202020204" pitchFamily="34" charset="-120"/>
              </a:rPr>
              <a:t>x &lt;- list(a=5:10, c="Hello", d="AA"), write an R statement to add a new item z = "NewItem" to the list x</a:t>
            </a:r>
            <a:endParaRPr lang="en-US" altLang="zh-TW" sz="1800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 </a:t>
            </a:r>
            <a:endParaRPr lang="en-US" altLang="zh-TW" sz="1800" dirty="0" smtClean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 smtClean="0">
                <a:latin typeface="Arial Unicode MS" panose="020B0604020202020204" pitchFamily="34" charset="-120"/>
              </a:rPr>
              <a:t>Create </a:t>
            </a:r>
            <a:r>
              <a:rPr lang="zh-TW" altLang="zh-TW" sz="1800" dirty="0">
                <a:latin typeface="Arial Unicode MS" panose="020B0604020202020204" pitchFamily="34" charset="-120"/>
              </a:rPr>
              <a:t>three vectors  x,y,z  with integers and each vector has 3 elements. Combine the three vectors to become a 3×3 matrix  A  where each column represents a vector. Change the row names 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to</a:t>
            </a:r>
            <a:r>
              <a:rPr lang="zh-TW" altLang="zh-TW" sz="1800" dirty="0">
                <a:latin typeface="Arial Unicode MS" panose="020B0604020202020204" pitchFamily="34" charset="-120"/>
              </a:rPr>
              <a:t> a,b,c. </a:t>
            </a:r>
            <a:endParaRPr lang="en-US" altLang="zh-TW" sz="1800" dirty="0" smtClean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 </a:t>
            </a: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 smtClean="0">
                <a:latin typeface="Arial Unicode MS" panose="020B0604020202020204" pitchFamily="34" charset="-120"/>
              </a:rPr>
              <a:t>Create </a:t>
            </a:r>
            <a:r>
              <a:rPr lang="zh-TW" altLang="zh-TW" sz="1800" dirty="0">
                <a:latin typeface="Arial Unicode MS" panose="020B0604020202020204" pitchFamily="34" charset="-120"/>
              </a:rPr>
              <a:t>a vector with 12 integers. Convert the vector to a 4*3 matrix  B  using  matrix(). Please change the column names to  x, y, z  and row names to  a, b, c, d </a:t>
            </a:r>
            <a:endParaRPr lang="en-US" altLang="zh-TW" sz="1800" dirty="0" smtClean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 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Convert A into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data.frame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and then convert it back to matrix. (hint: use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data.frame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 and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as.matrix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())</a:t>
            </a:r>
          </a:p>
          <a:p>
            <a:pPr eaLnBrk="0" hangingPunct="0">
              <a:spcBef>
                <a:spcPct val="0"/>
              </a:spcBef>
            </a:pPr>
            <a:endParaRPr lang="zh-TW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24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zh-TW" sz="2400" dirty="0">
              <a:latin typeface="Arial Unicode MS" panose="020B060402020202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70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1 answers</a:t>
            </a:r>
            <a:endParaRPr lang="zh-TW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5489"/>
            <a:ext cx="2487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.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76333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latin typeface="Arial Unicode MS" panose="020B0604020202020204" pitchFamily="34" charset="-120"/>
              </a:rPr>
              <a:t>Consider y &lt;- list("a", "b", "c"), write an R statement that will assign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zh-TW" altLang="zh-TW" sz="1800" dirty="0">
                <a:latin typeface="Arial Unicode MS" panose="020B0604020202020204" pitchFamily="34" charset="-120"/>
              </a:rPr>
              <a:t>new names "one", "two" and "three" to the elements of y.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y &lt;- list("a", "b", "c")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names(y) &lt;- c("one", "two", "three") </a:t>
            </a:r>
            <a:endParaRPr lang="en-US" altLang="zh-TW" sz="1800" dirty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latin typeface="Arial Unicode MS" panose="020B0604020202020204" pitchFamily="34" charset="-120"/>
              </a:rPr>
              <a:t>Let x &lt;- list(a=5:10, c="Hello", d="AA"), write an R statement to add a new item z = "NewItem" to the list x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x &lt;- list(a=5:10, c="Hello", d="AA") x$z &lt;-"New Item"</a:t>
            </a:r>
            <a:r>
              <a:rPr lang="zh-TW" altLang="zh-TW" sz="1800" dirty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latin typeface="Arial Unicode MS" panose="020B0604020202020204" pitchFamily="34" charset="-120"/>
              </a:rPr>
              <a:t>Create three vectors  x,y,z  with integers and each vector has 3 elements. Combine the three vectors to become a 3×3 matrix  A  where each column represents a vector. Change the row names 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to</a:t>
            </a:r>
            <a:r>
              <a:rPr lang="zh-TW" altLang="zh-TW" sz="1800" dirty="0">
                <a:latin typeface="Arial Unicode MS" panose="020B0604020202020204" pitchFamily="34" charset="-120"/>
              </a:rPr>
              <a:t> a,b,c.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x&lt;-c(1,2,3) y&lt;-c(4,5,6) z&lt;-c(7,8,9) A&lt;-cbind(x,y,z) rownames(A)&lt;-c("a","b","c") ####if combined by rows A&lt;-rbind(x,y,z)</a:t>
            </a:r>
            <a:r>
              <a:rPr lang="zh-TW" altLang="zh-TW" sz="1800" dirty="0">
                <a:solidFill>
                  <a:srgbClr val="FF0000"/>
                </a:solidFill>
              </a:rPr>
              <a:t> </a:t>
            </a:r>
            <a:endParaRPr lang="zh-TW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latin typeface="Arial Unicode MS" panose="020B0604020202020204" pitchFamily="34" charset="-120"/>
              </a:rPr>
              <a:t>Create a vector with 12 integers. Convert the vector to a 4*3 matrix  B  using  matrix(). Please change the column names to  x, y, z  and row names to  a, b, c, d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b&lt;-c(1:12) B&lt;-matrix(b, 4, 3, dimnames = list(c("a","b","c","d"),c("x", "y", "z")))</a:t>
            </a:r>
            <a:r>
              <a:rPr lang="zh-TW" altLang="zh-TW" sz="1400" dirty="0">
                <a:solidFill>
                  <a:srgbClr val="FF0000"/>
                </a:solidFill>
              </a:rPr>
              <a:t> 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Convert A into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data.frame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and then convert it back to matrix. (hint: use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data.frame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 and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as.matrix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())</a:t>
            </a:r>
          </a:p>
          <a:p>
            <a:pPr eaLnBrk="0" hangingPunct="0">
              <a:spcBef>
                <a:spcPct val="0"/>
              </a:spcBef>
            </a:pPr>
            <a:endParaRPr lang="zh-TW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18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2400" dirty="0">
              <a:latin typeface="Arial Unicode MS" panose="020B0604020202020204" pitchFamily="34" charset="-120"/>
            </a:endParaRPr>
          </a:p>
          <a:p>
            <a:pPr eaLnBrk="0" hangingPunct="0">
              <a:spcBef>
                <a:spcPct val="0"/>
              </a:spcBef>
            </a:pPr>
            <a:endParaRPr lang="zh-TW" altLang="zh-TW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zh-TW" sz="2400" dirty="0">
              <a:latin typeface="Arial Unicode MS" panose="020B060402020202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938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1099800" cy="5477933"/>
          </a:xfrm>
        </p:spPr>
        <p:txBody>
          <a:bodyPr/>
          <a:lstStyle/>
          <a:p>
            <a:r>
              <a:rPr lang="en-US" altLang="zh-TW" sz="1800" dirty="0"/>
              <a:t># Poker and roulette winnings from Monday to </a:t>
            </a:r>
            <a:r>
              <a:rPr lang="en-US" altLang="zh-TW" sz="1800" dirty="0" smtClean="0"/>
              <a:t>Friday</a:t>
            </a:r>
          </a:p>
          <a:p>
            <a:r>
              <a:rPr lang="en-US" altLang="zh-TW" sz="1800" dirty="0" err="1" smtClean="0"/>
              <a:t>poker_vector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c(140, -50, 20, -120, 240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err="1" smtClean="0"/>
              <a:t>roulette_vector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c(-24, -50, 100, -350, 10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err="1" smtClean="0"/>
              <a:t>days_vector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c("Monday", "Tuesday", "Wednesday", "Thursday", "Friday</a:t>
            </a:r>
            <a:r>
              <a:rPr lang="en-US" altLang="zh-TW" sz="1800" dirty="0" smtClean="0"/>
              <a:t>")</a:t>
            </a:r>
          </a:p>
          <a:p>
            <a:r>
              <a:rPr lang="en-US" altLang="zh-TW" sz="1800" dirty="0" smtClean="0"/>
              <a:t>names(</a:t>
            </a:r>
            <a:r>
              <a:rPr lang="en-US" altLang="zh-TW" sz="1800" dirty="0" err="1" smtClean="0"/>
              <a:t>poker_vector</a:t>
            </a:r>
            <a:r>
              <a:rPr lang="en-US" altLang="zh-TW" sz="1800" dirty="0"/>
              <a:t>) &lt;- </a:t>
            </a:r>
            <a:r>
              <a:rPr lang="en-US" altLang="zh-TW" sz="1800" dirty="0" err="1" smtClean="0"/>
              <a:t>days_vector</a:t>
            </a:r>
            <a:endParaRPr lang="en-US" altLang="zh-TW" sz="1800" dirty="0" smtClean="0"/>
          </a:p>
          <a:p>
            <a:r>
              <a:rPr lang="en-US" altLang="zh-TW" sz="1800" dirty="0" smtClean="0"/>
              <a:t>names(</a:t>
            </a:r>
            <a:r>
              <a:rPr lang="en-US" altLang="zh-TW" sz="1800" dirty="0" err="1" smtClean="0"/>
              <a:t>roulette_vector</a:t>
            </a:r>
            <a:r>
              <a:rPr lang="en-US" altLang="zh-TW" sz="1800" dirty="0"/>
              <a:t>) &lt;- </a:t>
            </a:r>
            <a:r>
              <a:rPr lang="en-US" altLang="zh-TW" sz="1800" dirty="0" err="1" smtClean="0"/>
              <a:t>days_vector</a:t>
            </a:r>
            <a:endParaRPr lang="en-US" altLang="zh-TW" sz="1800" dirty="0" smtClean="0"/>
          </a:p>
          <a:p>
            <a:r>
              <a:rPr lang="en-US" altLang="zh-TW" sz="1800" dirty="0" smtClean="0"/>
              <a:t># </a:t>
            </a:r>
            <a:r>
              <a:rPr lang="en-US" altLang="zh-TW" sz="1800" dirty="0"/>
              <a:t>Which days did you make money on poker</a:t>
            </a:r>
            <a:r>
              <a:rPr lang="en-US" altLang="zh-TW" sz="1800" dirty="0" smtClean="0"/>
              <a:t>?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TW" sz="1800" dirty="0" smtClean="0"/>
              <a:t> # Print out </a:t>
            </a:r>
            <a:r>
              <a:rPr lang="en-US" altLang="zh-TW" sz="1800" dirty="0" err="1" smtClean="0"/>
              <a:t>selection_vector</a:t>
            </a:r>
            <a:endParaRPr lang="en-US" altLang="zh-TW" sz="1800" dirty="0" smtClean="0"/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1800" dirty="0"/>
              <a:t># Select from </a:t>
            </a:r>
            <a:r>
              <a:rPr lang="en-US" altLang="zh-TW" sz="1800" dirty="0" err="1"/>
              <a:t>poker_vector</a:t>
            </a:r>
            <a:r>
              <a:rPr lang="en-US" altLang="zh-TW" sz="1800" dirty="0"/>
              <a:t> these days</a:t>
            </a:r>
          </a:p>
          <a:p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0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2 answers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1099800" cy="5477933"/>
          </a:xfrm>
        </p:spPr>
        <p:txBody>
          <a:bodyPr/>
          <a:lstStyle/>
          <a:p>
            <a:r>
              <a:rPr lang="en-US" altLang="zh-TW" sz="1800" dirty="0"/>
              <a:t># Poker and roulette winnings from Monday to </a:t>
            </a:r>
            <a:r>
              <a:rPr lang="en-US" altLang="zh-TW" sz="1800" dirty="0" smtClean="0"/>
              <a:t>Friday</a:t>
            </a:r>
          </a:p>
          <a:p>
            <a:r>
              <a:rPr lang="en-US" altLang="zh-TW" sz="1800" dirty="0" err="1" smtClean="0"/>
              <a:t>poker_vector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c(140, -50, 20, -120, 240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err="1" smtClean="0"/>
              <a:t>roulette_vector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c(-24, -50, 100, -350, 10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err="1" smtClean="0"/>
              <a:t>days_vector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c("Monday", "Tuesday", "Wednesday", "Thursday", "Friday</a:t>
            </a:r>
            <a:r>
              <a:rPr lang="en-US" altLang="zh-TW" sz="1800" dirty="0" smtClean="0"/>
              <a:t>")</a:t>
            </a:r>
          </a:p>
          <a:p>
            <a:r>
              <a:rPr lang="en-US" altLang="zh-TW" sz="1800" dirty="0" smtClean="0"/>
              <a:t>names(</a:t>
            </a:r>
            <a:r>
              <a:rPr lang="en-US" altLang="zh-TW" sz="1800" dirty="0" err="1" smtClean="0"/>
              <a:t>poker_vector</a:t>
            </a:r>
            <a:r>
              <a:rPr lang="en-US" altLang="zh-TW" sz="1800" dirty="0"/>
              <a:t>) &lt;- </a:t>
            </a:r>
            <a:r>
              <a:rPr lang="en-US" altLang="zh-TW" sz="1800" dirty="0" err="1" smtClean="0"/>
              <a:t>days_vector</a:t>
            </a:r>
            <a:endParaRPr lang="en-US" altLang="zh-TW" sz="1800" dirty="0" smtClean="0"/>
          </a:p>
          <a:p>
            <a:r>
              <a:rPr lang="en-US" altLang="zh-TW" sz="1800" dirty="0" smtClean="0"/>
              <a:t>names(</a:t>
            </a:r>
            <a:r>
              <a:rPr lang="en-US" altLang="zh-TW" sz="1800" dirty="0" err="1" smtClean="0"/>
              <a:t>roulette_vector</a:t>
            </a:r>
            <a:r>
              <a:rPr lang="en-US" altLang="zh-TW" sz="1800" dirty="0"/>
              <a:t>) &lt;- </a:t>
            </a:r>
            <a:r>
              <a:rPr lang="en-US" altLang="zh-TW" sz="1800" dirty="0" err="1" smtClean="0"/>
              <a:t>days_vector</a:t>
            </a:r>
            <a:endParaRPr lang="en-US" altLang="zh-TW" sz="1800" dirty="0" smtClean="0"/>
          </a:p>
          <a:p>
            <a:r>
              <a:rPr lang="en-US" altLang="zh-TW" sz="1800" dirty="0" smtClean="0"/>
              <a:t># </a:t>
            </a:r>
            <a:r>
              <a:rPr lang="en-US" altLang="zh-TW" sz="1800" dirty="0"/>
              <a:t>Which days did you make money on poker</a:t>
            </a:r>
            <a:r>
              <a:rPr lang="en-US" altLang="zh-TW" sz="1800" dirty="0" smtClean="0"/>
              <a:t>?</a:t>
            </a:r>
          </a:p>
          <a:p>
            <a:r>
              <a:rPr lang="en-US" altLang="zh-TW" sz="1800" dirty="0" err="1" smtClean="0">
                <a:solidFill>
                  <a:srgbClr val="FF0000"/>
                </a:solidFill>
              </a:rPr>
              <a:t>selection_vector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&lt;- </a:t>
            </a:r>
            <a:r>
              <a:rPr lang="en-US" altLang="zh-TW" sz="1800" dirty="0" err="1">
                <a:solidFill>
                  <a:srgbClr val="FF0000"/>
                </a:solidFill>
              </a:rPr>
              <a:t>poker_vector</a:t>
            </a:r>
            <a:r>
              <a:rPr lang="en-US" altLang="zh-TW" sz="1800" dirty="0">
                <a:solidFill>
                  <a:srgbClr val="FF0000"/>
                </a:solidFill>
              </a:rPr>
              <a:t> &gt; 0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</a:t>
            </a:r>
            <a:r>
              <a:rPr lang="en-US" altLang="zh-TW" sz="1800" dirty="0"/>
              <a:t># Print out </a:t>
            </a:r>
            <a:r>
              <a:rPr lang="en-US" altLang="zh-TW" sz="1800" dirty="0" err="1" smtClean="0"/>
              <a:t>selection_vector</a:t>
            </a:r>
            <a:endParaRPr lang="en-US" altLang="zh-TW" sz="1800" dirty="0" smtClean="0"/>
          </a:p>
          <a:p>
            <a:r>
              <a:rPr lang="en-US" altLang="zh-TW" sz="1800" dirty="0" err="1" smtClean="0">
                <a:solidFill>
                  <a:srgbClr val="FF0000"/>
                </a:solidFill>
              </a:rPr>
              <a:t>selection_vector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/>
              <a:t># Select from </a:t>
            </a:r>
            <a:r>
              <a:rPr lang="en-US" altLang="zh-TW" sz="1800" dirty="0" err="1"/>
              <a:t>poker_vector</a:t>
            </a:r>
            <a:r>
              <a:rPr lang="en-US" altLang="zh-TW" sz="1800" dirty="0"/>
              <a:t> these days</a:t>
            </a:r>
          </a:p>
          <a:p>
            <a:r>
              <a:rPr lang="en-US" altLang="zh-TW" sz="1800" dirty="0" err="1">
                <a:solidFill>
                  <a:srgbClr val="FF0000"/>
                </a:solidFill>
              </a:rPr>
              <a:t>poker_winning_days</a:t>
            </a:r>
            <a:r>
              <a:rPr lang="en-US" altLang="zh-TW" sz="1800" dirty="0">
                <a:solidFill>
                  <a:srgbClr val="FF0000"/>
                </a:solidFill>
              </a:rPr>
              <a:t> &lt;- </a:t>
            </a:r>
            <a:r>
              <a:rPr lang="en-US" altLang="zh-TW" sz="1800" dirty="0" err="1">
                <a:solidFill>
                  <a:srgbClr val="FF0000"/>
                </a:solidFill>
              </a:rPr>
              <a:t>poker_vector</a:t>
            </a:r>
            <a:r>
              <a:rPr lang="en-US" altLang="zh-TW" sz="1800" dirty="0">
                <a:solidFill>
                  <a:srgbClr val="FF0000"/>
                </a:solidFill>
              </a:rPr>
              <a:t>[</a:t>
            </a:r>
            <a:r>
              <a:rPr lang="en-US" altLang="zh-TW" sz="1800" dirty="0" err="1">
                <a:solidFill>
                  <a:srgbClr val="FF0000"/>
                </a:solidFill>
              </a:rPr>
              <a:t>selection_vector</a:t>
            </a:r>
            <a:r>
              <a:rPr lang="en-US" altLang="zh-TW" sz="1800" dirty="0">
                <a:solidFill>
                  <a:srgbClr val="FF0000"/>
                </a:solidFill>
              </a:rPr>
              <a:t>]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Website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562600"/>
          </a:xfrm>
        </p:spPr>
        <p:txBody>
          <a:bodyPr/>
          <a:lstStyle/>
          <a:p>
            <a:r>
              <a:rPr lang="en-US" altLang="zh-TW" sz="2800" b="1" u="sng" dirty="0" smtClean="0">
                <a:hlinkClick r:id="rId2"/>
              </a:rPr>
              <a:t>Code </a:t>
            </a:r>
            <a:r>
              <a:rPr lang="en-US" altLang="zh-TW" sz="2800" b="1" u="sng" dirty="0">
                <a:hlinkClick r:id="rId2"/>
              </a:rPr>
              <a:t>School: Try R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3"/>
              </a:rPr>
              <a:t>Quick-R</a:t>
            </a:r>
            <a:r>
              <a:rPr lang="en-US" altLang="zh-TW" sz="2800" b="1" u="sng" dirty="0" smtClean="0"/>
              <a:t> </a:t>
            </a:r>
            <a:r>
              <a:rPr lang="en-US" altLang="zh-TW" sz="2800" b="1" u="sng" dirty="0"/>
              <a:t>(Book: </a:t>
            </a:r>
            <a:r>
              <a:rPr lang="en-US" altLang="zh-TW" sz="2800" b="1" u="sng" dirty="0">
                <a:hlinkClick r:id="rId4"/>
              </a:rPr>
              <a:t>Action in R</a:t>
            </a:r>
            <a:r>
              <a:rPr lang="en-US" altLang="zh-TW" sz="2800" b="1" u="sng" dirty="0"/>
              <a:t>)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5"/>
              </a:rPr>
              <a:t>R </a:t>
            </a:r>
            <a:r>
              <a:rPr lang="en-US" altLang="zh-TW" sz="2800" b="1" u="sng" dirty="0">
                <a:hlinkClick r:id="rId5"/>
              </a:rPr>
              <a:t>Documentation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6"/>
              </a:rPr>
              <a:t>Advance </a:t>
            </a:r>
            <a:r>
              <a:rPr lang="en-US" altLang="zh-TW" sz="2800" b="1" u="sng" dirty="0">
                <a:hlinkClick r:id="rId6"/>
              </a:rPr>
              <a:t>R</a:t>
            </a:r>
            <a:r>
              <a:rPr lang="en-US" altLang="zh-TW" sz="2800" b="1" u="sng" dirty="0"/>
              <a:t>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7"/>
              </a:rPr>
              <a:t>R-bloggers</a:t>
            </a:r>
            <a:r>
              <a:rPr lang="en-US" altLang="zh-TW" sz="2800" b="1" u="sng" dirty="0" smtClean="0"/>
              <a:t>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8"/>
              </a:rPr>
              <a:t>Stack </a:t>
            </a:r>
            <a:r>
              <a:rPr lang="en-US" altLang="zh-TW" sz="2800" b="1" u="sng" dirty="0">
                <a:hlinkClick r:id="rId8"/>
              </a:rPr>
              <a:t>Overflow </a:t>
            </a:r>
            <a:endParaRPr lang="en-US" altLang="zh-TW" sz="2800" u="sng" dirty="0"/>
          </a:p>
          <a:p>
            <a:r>
              <a:rPr lang="en-US" altLang="zh-TW" sz="2800" b="1" u="sng" dirty="0" smtClean="0">
                <a:hlinkClick r:id="rId9"/>
              </a:rPr>
              <a:t>CRAN </a:t>
            </a:r>
            <a:r>
              <a:rPr lang="en-US" altLang="zh-TW" sz="2800" b="1" u="sng" dirty="0">
                <a:hlinkClick r:id="rId9"/>
              </a:rPr>
              <a:t>Task Views </a:t>
            </a:r>
            <a:endParaRPr lang="en-US" altLang="zh-TW" sz="2800" b="1" u="sng" dirty="0" smtClean="0"/>
          </a:p>
          <a:p>
            <a:r>
              <a:rPr lang="en-US" altLang="zh-TW" b="1" u="sng" dirty="0" smtClean="0">
                <a:hlinkClick r:id="rId10"/>
              </a:rPr>
              <a:t>Systematic investor</a:t>
            </a:r>
            <a:endParaRPr lang="en-US" altLang="zh-TW" b="1" u="sng" dirty="0" smtClean="0"/>
          </a:p>
          <a:p>
            <a:r>
              <a:rPr lang="en-US" altLang="zh-TW" b="1" u="sng" dirty="0">
                <a:hlinkClick r:id="rId11"/>
              </a:rPr>
              <a:t>https://</a:t>
            </a:r>
            <a:r>
              <a:rPr lang="en-US" altLang="zh-TW" b="1" u="sng" dirty="0" smtClean="0">
                <a:hlinkClick r:id="rId11"/>
              </a:rPr>
              <a:t>stat.ethz.ch/mailman/listinfo/r-sig-finance</a:t>
            </a:r>
            <a:endParaRPr lang="en-US" altLang="zh-TW" b="1" u="sng" dirty="0" smtClean="0"/>
          </a:p>
          <a:p>
            <a:r>
              <a:rPr lang="en-US" altLang="zh-TW" b="1" u="sng" dirty="0" smtClean="0">
                <a:hlinkClick r:id="rId12"/>
              </a:rPr>
              <a:t>What is R?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56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# Gender </a:t>
            </a:r>
            <a:r>
              <a:rPr lang="en-US" altLang="zh-TW" sz="1800" dirty="0" smtClean="0"/>
              <a:t>vector</a:t>
            </a:r>
          </a:p>
          <a:p>
            <a:r>
              <a:rPr lang="en-US" altLang="zh-TW" sz="1800" dirty="0" err="1" smtClean="0"/>
              <a:t>gender_vector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c("Male", "Female", "Female", "Male", "Male</a:t>
            </a:r>
            <a:r>
              <a:rPr lang="en-US" altLang="zh-TW" sz="1800" dirty="0" smtClean="0"/>
              <a:t>")</a:t>
            </a:r>
          </a:p>
          <a:p>
            <a:r>
              <a:rPr lang="en-US" altLang="zh-TW" sz="1800" dirty="0" smtClean="0"/>
              <a:t> print(</a:t>
            </a:r>
            <a:r>
              <a:rPr lang="en-US" altLang="zh-TW" sz="1800" dirty="0" err="1" smtClean="0"/>
              <a:t>gender_vector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is.factor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gender_vector</a:t>
            </a:r>
            <a:r>
              <a:rPr lang="en-US" altLang="zh-TW" sz="1800" dirty="0"/>
              <a:t>))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1800" dirty="0" smtClean="0"/>
              <a:t># </a:t>
            </a:r>
            <a:r>
              <a:rPr lang="en-US" altLang="zh-TW" sz="1800" dirty="0"/>
              <a:t>Convert </a:t>
            </a:r>
            <a:r>
              <a:rPr lang="en-US" altLang="zh-TW" sz="1800" dirty="0" err="1"/>
              <a:t>gender_vector</a:t>
            </a:r>
            <a:r>
              <a:rPr lang="en-US" altLang="zh-TW" sz="1800" dirty="0"/>
              <a:t> to a </a:t>
            </a:r>
            <a:r>
              <a:rPr lang="en-US" altLang="zh-TW" sz="1800" dirty="0" smtClean="0"/>
              <a:t>factor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factor_gender_vector</a:t>
            </a:r>
            <a:r>
              <a:rPr lang="en-US" altLang="zh-TW" sz="1800" dirty="0" smtClean="0"/>
              <a:t>)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38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3 answers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# Gender </a:t>
            </a:r>
            <a:r>
              <a:rPr lang="en-US" altLang="zh-TW" sz="1800" dirty="0" smtClean="0"/>
              <a:t>vector</a:t>
            </a:r>
          </a:p>
          <a:p>
            <a:r>
              <a:rPr lang="en-US" altLang="zh-TW" sz="1800" dirty="0" err="1" smtClean="0"/>
              <a:t>gender_vector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&lt;- c("Male", "Female", "Female", "Male", "Male</a:t>
            </a:r>
            <a:r>
              <a:rPr lang="en-US" altLang="zh-TW" sz="1800" dirty="0" smtClean="0"/>
              <a:t>")</a:t>
            </a:r>
          </a:p>
          <a:p>
            <a:r>
              <a:rPr lang="en-US" altLang="zh-TW" sz="1800" dirty="0" smtClean="0"/>
              <a:t> print(</a:t>
            </a:r>
            <a:r>
              <a:rPr lang="en-US" altLang="zh-TW" sz="1800" dirty="0" err="1" smtClean="0"/>
              <a:t>gender_vector</a:t>
            </a:r>
            <a:r>
              <a:rPr lang="en-US" altLang="zh-TW" sz="1800" dirty="0" smtClean="0"/>
              <a:t>)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  "Male"   "Female" "Female" "Male"   "Male"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</a:t>
            </a:r>
            <a:r>
              <a:rPr lang="en-US" altLang="zh-TW" sz="1800" dirty="0"/>
              <a:t>print(</a:t>
            </a:r>
            <a:r>
              <a:rPr lang="en-US" altLang="zh-TW" sz="1800" dirty="0" err="1"/>
              <a:t>is.factor</a:t>
            </a:r>
            <a:r>
              <a:rPr lang="en-US" altLang="zh-TW" sz="1800" dirty="0"/>
              <a:t>(</a:t>
            </a:r>
            <a:r>
              <a:rPr lang="en-US" altLang="zh-TW" sz="1800" dirty="0" err="1"/>
              <a:t>gender_vector</a:t>
            </a:r>
            <a:r>
              <a:rPr lang="en-US" altLang="zh-TW" sz="1800" dirty="0"/>
              <a:t>))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[1]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altLang="zh-TW" sz="1800" dirty="0" smtClean="0"/>
              <a:t># </a:t>
            </a:r>
            <a:r>
              <a:rPr lang="en-US" altLang="zh-TW" sz="1800" dirty="0"/>
              <a:t>Convert </a:t>
            </a:r>
            <a:r>
              <a:rPr lang="en-US" altLang="zh-TW" sz="1800" dirty="0" err="1"/>
              <a:t>gender_vector</a:t>
            </a:r>
            <a:r>
              <a:rPr lang="en-US" altLang="zh-TW" sz="1800" dirty="0"/>
              <a:t> to a </a:t>
            </a:r>
            <a:r>
              <a:rPr lang="en-US" altLang="zh-TW" sz="1800" dirty="0" smtClean="0"/>
              <a:t>factor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factor_gender_vector</a:t>
            </a:r>
            <a:r>
              <a:rPr lang="en-US" altLang="zh-TW" sz="1800" dirty="0" smtClean="0">
                <a:solidFill>
                  <a:srgbClr val="FF0000"/>
                </a:solidFill>
              </a:rPr>
              <a:t> &lt;- factor(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gender_vector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800" dirty="0"/>
              <a:t>print(</a:t>
            </a:r>
            <a:r>
              <a:rPr lang="en-US" altLang="zh-TW" sz="1800" dirty="0" err="1"/>
              <a:t>factor_gender_vector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[1]  </a:t>
            </a:r>
            <a:r>
              <a:rPr lang="en-US" altLang="zh-TW" sz="1800" dirty="0">
                <a:solidFill>
                  <a:srgbClr val="FF0000"/>
                </a:solidFill>
              </a:rPr>
              <a:t>Male   Female </a:t>
            </a:r>
            <a:r>
              <a:rPr lang="en-US" altLang="zh-TW" sz="1800" dirty="0" err="1">
                <a:solidFill>
                  <a:srgbClr val="FF0000"/>
                </a:solidFill>
              </a:rPr>
              <a:t>Female</a:t>
            </a:r>
            <a:r>
              <a:rPr lang="en-US" altLang="zh-TW" sz="1800" dirty="0">
                <a:solidFill>
                  <a:srgbClr val="FF0000"/>
                </a:solidFill>
              </a:rPr>
              <a:t> Male   </a:t>
            </a:r>
            <a:r>
              <a:rPr lang="en-US" altLang="zh-TW" sz="1800" dirty="0" err="1">
                <a:solidFill>
                  <a:srgbClr val="FF0000"/>
                </a:solidFill>
              </a:rPr>
              <a:t>Male</a:t>
            </a:r>
            <a:r>
              <a:rPr lang="en-US" altLang="zh-TW" sz="1800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Levels: Female Male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325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 4: </a:t>
            </a:r>
            <a:r>
              <a:rPr lang="en-US" altLang="zh-TW" dirty="0" err="1" smtClean="0"/>
              <a:t>mtcars</a:t>
            </a:r>
            <a:r>
              <a:rPr lang="en-US" altLang="zh-TW" dirty="0" smtClean="0"/>
              <a:t> dataset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latin typeface="Arial" panose="020B0604020202020204" pitchFamily="34" charset="0"/>
              </a:rPr>
              <a:t>Subset the vector, “</a:t>
            </a:r>
            <a:r>
              <a:rPr lang="zh-TW" altLang="zh-TW" sz="1800" dirty="0">
                <a:latin typeface="Arial Unicode MS" panose="020B0604020202020204" pitchFamily="34" charset="-120"/>
              </a:rPr>
              <a:t>mtcars[,1]</a:t>
            </a:r>
            <a:r>
              <a:rPr lang="zh-TW" altLang="zh-TW" sz="1800" dirty="0"/>
              <a:t>“, for values greater than “</a:t>
            </a:r>
            <a:r>
              <a:rPr lang="zh-TW" altLang="zh-TW" sz="1800" dirty="0">
                <a:latin typeface="Arial Unicode MS" panose="020B0604020202020204" pitchFamily="34" charset="-120"/>
              </a:rPr>
              <a:t>15.0</a:t>
            </a:r>
            <a:r>
              <a:rPr lang="zh-TW" altLang="zh-TW" sz="1800" dirty="0"/>
              <a:t>“</a:t>
            </a:r>
            <a:r>
              <a:rPr lang="zh-TW" altLang="zh-TW" sz="1800" dirty="0" smtClean="0"/>
              <a:t>.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zh-TW" altLang="zh-TW" sz="1800" dirty="0" smtClean="0">
                <a:latin typeface="Arial" panose="020B0604020202020204" pitchFamily="34" charset="0"/>
              </a:rPr>
              <a:t>Subset </a:t>
            </a:r>
            <a:r>
              <a:rPr lang="zh-TW" altLang="zh-TW" sz="1800" dirty="0">
                <a:latin typeface="Arial" panose="020B0604020202020204" pitchFamily="34" charset="0"/>
              </a:rPr>
              <a:t>the dataframe, “mtcars” for rows with “mpg” greater than , or equal to, 21 miles per gallon</a:t>
            </a:r>
            <a:r>
              <a:rPr lang="zh-TW" altLang="zh-TW" sz="1800" dirty="0" smtClean="0">
                <a:latin typeface="Arial" panose="020B0604020202020204" pitchFamily="34" charset="0"/>
              </a:rPr>
              <a:t>.</a:t>
            </a:r>
            <a:endParaRPr lang="en-US" altLang="zh-TW" sz="1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zh-TW" altLang="zh-TW" sz="1800" dirty="0" smtClean="0">
                <a:latin typeface="Arial" panose="020B0604020202020204" pitchFamily="34" charset="0"/>
              </a:rPr>
              <a:t>Subset </a:t>
            </a:r>
            <a:r>
              <a:rPr lang="zh-TW" altLang="zh-TW" sz="1800" dirty="0">
                <a:latin typeface="Arial" panose="020B0604020202020204" pitchFamily="34" charset="0"/>
              </a:rPr>
              <a:t>“mtcars” for rows wih “cyl” less than “6“, and “gear” exactly equal to “4“. </a:t>
            </a:r>
            <a:endParaRPr lang="zh-TW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TW" altLang="zh-TW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zh-TW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TW" altLang="zh-TW" sz="18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94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 smtClean="0"/>
              <a:t>Exercises 4: </a:t>
            </a:r>
            <a:r>
              <a:rPr lang="en-US" altLang="zh-TW" sz="3600" dirty="0" err="1" smtClean="0"/>
              <a:t>mtcars</a:t>
            </a:r>
            <a:r>
              <a:rPr lang="en-US" altLang="zh-TW" sz="3600" dirty="0" smtClean="0"/>
              <a:t> dataset - answers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latin typeface="Arial" panose="020B0604020202020204" pitchFamily="34" charset="0"/>
              </a:rPr>
              <a:t>Subset the vector, “</a:t>
            </a:r>
            <a:r>
              <a:rPr lang="zh-TW" altLang="zh-TW" sz="1800" dirty="0">
                <a:latin typeface="Arial Unicode MS" panose="020B0604020202020204" pitchFamily="34" charset="-120"/>
              </a:rPr>
              <a:t>mtcars[,1]</a:t>
            </a:r>
            <a:r>
              <a:rPr lang="zh-TW" altLang="zh-TW" sz="1800" dirty="0"/>
              <a:t>“, for values greater than “</a:t>
            </a:r>
            <a:r>
              <a:rPr lang="zh-TW" altLang="zh-TW" sz="1800" dirty="0">
                <a:latin typeface="Arial Unicode MS" panose="020B0604020202020204" pitchFamily="34" charset="-120"/>
              </a:rPr>
              <a:t>15.0</a:t>
            </a:r>
            <a:r>
              <a:rPr lang="zh-TW" altLang="zh-TW" sz="1800" dirty="0"/>
              <a:t>“</a:t>
            </a:r>
            <a:r>
              <a:rPr lang="zh-TW" altLang="zh-TW" sz="1800" dirty="0" smtClean="0"/>
              <a:t>.</a:t>
            </a:r>
            <a:endParaRPr lang="en-US" altLang="zh-TW" sz="1800" dirty="0" smtClean="0"/>
          </a:p>
          <a:p>
            <a:r>
              <a:rPr lang="zh-TW" altLang="zh-TW" sz="1800" dirty="0" smtClean="0"/>
              <a:t> </a:t>
            </a:r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subset(mtcars[,1], mtcars[,1] &gt; 15.0)</a:t>
            </a:r>
            <a:r>
              <a:rPr lang="zh-TW" altLang="zh-TW" sz="1400" dirty="0">
                <a:solidFill>
                  <a:srgbClr val="FF0000"/>
                </a:solidFill>
              </a:rPr>
              <a:t> </a:t>
            </a:r>
            <a:endParaRPr lang="en-US" altLang="zh-TW" sz="1800" dirty="0" smtClean="0"/>
          </a:p>
          <a:p>
            <a:r>
              <a:rPr lang="zh-TW" altLang="zh-TW" sz="1800" dirty="0">
                <a:latin typeface="Arial" panose="020B0604020202020204" pitchFamily="34" charset="0"/>
              </a:rPr>
              <a:t>Subset the dataframe, “mtcars” for rows with “mpg” greater than , or equal to, 21 miles per gallon</a:t>
            </a:r>
            <a:r>
              <a:rPr lang="zh-TW" altLang="zh-TW" sz="1800" dirty="0" smtClean="0">
                <a:latin typeface="Arial" panose="020B0604020202020204" pitchFamily="34" charset="0"/>
              </a:rPr>
              <a:t>.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subset(mtcars, mpg &gt;= 21)</a:t>
            </a:r>
            <a:r>
              <a:rPr lang="zh-TW" altLang="zh-TW" sz="1400" dirty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r>
              <a:rPr lang="zh-TW" altLang="zh-TW" sz="1800" dirty="0">
                <a:latin typeface="Arial" panose="020B0604020202020204" pitchFamily="34" charset="0"/>
              </a:rPr>
              <a:t>Subset “mtcars” for rows wih “cyl” less than “6“, and “gear” exactly equal to “4“. </a:t>
            </a:r>
          </a:p>
          <a:p>
            <a:r>
              <a:rPr lang="zh-TW" altLang="zh-TW" sz="1800" dirty="0">
                <a:solidFill>
                  <a:srgbClr val="FF0000"/>
                </a:solidFill>
                <a:latin typeface="Arial Unicode MS" panose="020B0604020202020204" pitchFamily="34" charset="-120"/>
              </a:rPr>
              <a:t>subset(mtcars, cyl &lt; 6 &amp; gear == 4)</a:t>
            </a:r>
            <a:r>
              <a:rPr lang="zh-TW" altLang="zh-TW" sz="1400" dirty="0">
                <a:solidFill>
                  <a:srgbClr val="FF0000"/>
                </a:solidFill>
              </a:rPr>
              <a:t> </a:t>
            </a:r>
            <a:endParaRPr lang="zh-TW" altLang="zh-TW" sz="4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TW" altLang="zh-TW" sz="1800" dirty="0" smtClean="0">
                <a:latin typeface="Arial" panose="020B0604020202020204" pitchFamily="34" charset="0"/>
              </a:rPr>
              <a:t> </a:t>
            </a:r>
            <a:endParaRPr lang="zh-TW" altLang="zh-TW" sz="1800" dirty="0">
              <a:latin typeface="Arial" panose="020B0604020202020204" pitchFamily="34" charset="0"/>
            </a:endParaRPr>
          </a:p>
          <a:p>
            <a:endParaRPr lang="zh-TW" altLang="zh-TW" sz="18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02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 smtClean="0"/>
              <a:t>Control commands: apply, </a:t>
            </a:r>
            <a:r>
              <a:rPr lang="en-US" altLang="zh-TW" sz="3600" dirty="0" err="1" smtClean="0"/>
              <a:t>lapply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sapply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69467"/>
          </a:xfrm>
        </p:spPr>
        <p:txBody>
          <a:bodyPr/>
          <a:lstStyle/>
          <a:p>
            <a:r>
              <a:rPr lang="en-US" altLang="zh-TW" sz="2400" dirty="0" smtClean="0"/>
              <a:t>apply for matrix: </a:t>
            </a:r>
            <a:r>
              <a:rPr lang="en-US" altLang="zh-TW" sz="2400" i="1" dirty="0" smtClean="0"/>
              <a:t>When </a:t>
            </a:r>
            <a:r>
              <a:rPr lang="en-US" altLang="zh-TW" sz="2400" i="1" dirty="0"/>
              <a:t>you want to apply a function to the rows or columns of a matrix (and higher-dimensional analogues); not generally advisable for data frames as it will coerce to a matrix first</a:t>
            </a:r>
            <a:r>
              <a:rPr lang="en-US" altLang="zh-TW" sz="2400" i="1" dirty="0" smtClean="0"/>
              <a:t>.</a:t>
            </a:r>
            <a:endParaRPr lang="zh-TW" altLang="en-US" sz="2400" dirty="0"/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(matrix(1:6,nrow=2),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,sum)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=&gt;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9 12 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(matrix(1:6,nrow=2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=&gt;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3  7 11</a:t>
            </a: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Practice:</a:t>
            </a:r>
          </a:p>
          <a:p>
            <a:r>
              <a:rPr lang="zh-TW" altLang="zh-TW" sz="2400" dirty="0" smtClean="0">
                <a:latin typeface="Arial Unicode MS" panose="020B0604020202020204" pitchFamily="34" charset="-120"/>
              </a:rPr>
              <a:t>dataset1 &lt;- cbind(observationA = 16:8, observationB = c(20:19, 6:12))</a:t>
            </a:r>
            <a:r>
              <a:rPr lang="zh-TW" altLang="zh-TW" sz="2400" dirty="0" smtClean="0"/>
              <a:t> </a:t>
            </a:r>
            <a:endParaRPr lang="en-US" altLang="zh-TW" sz="2400" dirty="0" smtClean="0"/>
          </a:p>
          <a:p>
            <a:pPr lvl="1"/>
            <a:r>
              <a:rPr lang="zh-TW" altLang="zh-TW" sz="2000" dirty="0" smtClean="0">
                <a:latin typeface="Arial Unicode MS" panose="020B0604020202020204" pitchFamily="34" charset="-120"/>
              </a:rPr>
              <a:t>Using apply(), find the row means of dataset1 </a:t>
            </a:r>
            <a:endParaRPr lang="en-US" altLang="zh-TW" sz="2000" dirty="0" smtClean="0">
              <a:latin typeface="Arial Unicode MS" panose="020B0604020202020204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</a:rPr>
              <a:t>Use apply() to sort the columns of dataset1</a:t>
            </a:r>
            <a:endParaRPr lang="en-US" altLang="zh-TW" sz="2000" dirty="0" smtClean="0">
              <a:solidFill>
                <a:srgbClr val="FF0000"/>
              </a:solidFill>
              <a:latin typeface="Arial Unicode MS" panose="020B0604020202020204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</a:rPr>
              <a:t>Using apply(), find the product of dataset1 rows 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</a:rPr>
              <a:t>Create a function: </a:t>
            </a:r>
            <a:r>
              <a:rPr lang="en-US" altLang="zh-TW" sz="2400" dirty="0" err="1" smtClean="0">
                <a:latin typeface="Arial Unicode MS" panose="020B0604020202020204" pitchFamily="34" charset="-120"/>
              </a:rPr>
              <a:t>DerivativeFunction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</a:rPr>
              <a:t>&lt;- function(x) { log10(x) + 1 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} and </a:t>
            </a:r>
            <a:endParaRPr lang="en-US" altLang="zh-TW" sz="2400" dirty="0">
              <a:latin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rial Unicode MS" panose="020B0604020202020204" pitchFamily="34" charset="-120"/>
              </a:rPr>
              <a:t>      apply </a:t>
            </a:r>
            <a:r>
              <a:rPr lang="en-US" altLang="zh-TW" sz="2400" dirty="0">
                <a:latin typeface="Arial Unicode MS" panose="020B0604020202020204" pitchFamily="34" charset="-120"/>
              </a:rPr>
              <a:t>“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DerivativeFunction</a:t>
            </a:r>
            <a:r>
              <a:rPr lang="en-US" altLang="zh-TW" sz="2400" dirty="0">
                <a:latin typeface="Arial Unicode MS" panose="020B0604020202020204" pitchFamily="34" charset="-120"/>
              </a:rPr>
              <a:t>” on the rows of 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dataset1</a:t>
            </a:r>
            <a:endParaRPr lang="zh-TW" altLang="en-US" sz="24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808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 smtClean="0"/>
              <a:t>Control commands: apply, </a:t>
            </a:r>
            <a:r>
              <a:rPr lang="en-US" altLang="zh-TW" sz="3600" dirty="0" err="1" smtClean="0"/>
              <a:t>lapply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sapply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377" y="1295400"/>
            <a:ext cx="11537576" cy="5469467"/>
          </a:xfrm>
        </p:spPr>
        <p:txBody>
          <a:bodyPr/>
          <a:lstStyle/>
          <a:p>
            <a:r>
              <a:rPr lang="en-US" altLang="zh-TW" sz="2400" dirty="0" smtClean="0"/>
              <a:t>apply for matrix: </a:t>
            </a:r>
            <a:r>
              <a:rPr lang="en-US" altLang="zh-TW" sz="2400" i="1" dirty="0" smtClean="0"/>
              <a:t>When </a:t>
            </a:r>
            <a:r>
              <a:rPr lang="en-US" altLang="zh-TW" sz="2400" i="1" dirty="0"/>
              <a:t>you want to apply a function to the rows or columns of a matrix (and higher-dimensional analogues); not generally advisable for data frames as it will coerce to a matrix first</a:t>
            </a:r>
            <a:r>
              <a:rPr lang="en-US" altLang="zh-TW" sz="2400" i="1" dirty="0" smtClean="0"/>
              <a:t>.</a:t>
            </a:r>
            <a:endParaRPr lang="zh-TW" altLang="en-US" sz="2400" dirty="0"/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(matrix(1:6,nrow=2),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,sum)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=&gt;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9 12 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(matrix(1:6,nrow=2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,sum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=&gt;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3  7 11</a:t>
            </a: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Practice:</a:t>
            </a:r>
          </a:p>
          <a:p>
            <a:r>
              <a:rPr lang="zh-TW" altLang="zh-TW" sz="2400" dirty="0">
                <a:latin typeface="Arial Unicode MS" panose="020B0604020202020204" pitchFamily="34" charset="-120"/>
              </a:rPr>
              <a:t>dataset1 &lt;- cbind(observationA = 16:8, observationB = c(20:19, 6:12))</a:t>
            </a:r>
            <a:r>
              <a:rPr lang="zh-TW" altLang="zh-TW" sz="2400" dirty="0"/>
              <a:t> </a:t>
            </a:r>
            <a:endParaRPr lang="en-US" altLang="zh-TW" sz="2400" dirty="0" smtClean="0"/>
          </a:p>
          <a:p>
            <a:pPr lvl="1"/>
            <a:r>
              <a:rPr lang="zh-TW" altLang="zh-TW" sz="2000" dirty="0" smtClean="0">
                <a:latin typeface="Arial Unicode MS" panose="020B0604020202020204" pitchFamily="34" charset="-120"/>
              </a:rPr>
              <a:t>Using </a:t>
            </a:r>
            <a:r>
              <a:rPr lang="zh-TW" altLang="zh-TW" sz="2000" dirty="0">
                <a:latin typeface="Arial Unicode MS" panose="020B0604020202020204" pitchFamily="34" charset="-120"/>
              </a:rPr>
              <a:t>apply(), find the row means of dataset1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apply(dataset1</a:t>
            </a:r>
            <a:r>
              <a:rPr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</a:rPr>
              <a:t>, 1, mean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)</a:t>
            </a:r>
            <a:endParaRPr lang="zh-TW" altLang="zh-TW" sz="2000" dirty="0">
              <a:latin typeface="Arial Unicode MS" panose="020B0604020202020204" pitchFamily="34" charset="-120"/>
            </a:endParaRPr>
          </a:p>
          <a:p>
            <a:pPr lvl="1"/>
            <a:r>
              <a:rPr lang="en-US" altLang="zh-TW" sz="2000" dirty="0">
                <a:latin typeface="Arial Unicode MS" panose="020B0604020202020204" pitchFamily="34" charset="-120"/>
              </a:rPr>
              <a:t>Use apply() to sort the columns of </a:t>
            </a:r>
            <a:r>
              <a:rPr lang="en-US" altLang="zh-TW" sz="2000" dirty="0" smtClean="0">
                <a:latin typeface="Arial Unicode MS" panose="020B0604020202020204" pitchFamily="34" charset="-120"/>
              </a:rPr>
              <a:t>dataset1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apply(dataset1</a:t>
            </a:r>
            <a:r>
              <a:rPr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</a:rPr>
              <a:t>, 2, sort)</a:t>
            </a:r>
          </a:p>
          <a:p>
            <a:pPr lvl="1"/>
            <a:r>
              <a:rPr lang="en-US" altLang="zh-TW" sz="2000" dirty="0">
                <a:latin typeface="Arial Unicode MS" panose="020B0604020202020204" pitchFamily="34" charset="-120"/>
              </a:rPr>
              <a:t>Using apply(), find the product of dataset1 </a:t>
            </a:r>
            <a:r>
              <a:rPr lang="en-US" altLang="zh-TW" sz="2000" dirty="0" smtClean="0">
                <a:latin typeface="Arial Unicode MS" panose="020B0604020202020204" pitchFamily="34" charset="-120"/>
              </a:rPr>
              <a:t>rows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apply(dataset1</a:t>
            </a:r>
            <a:r>
              <a:rPr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</a:rPr>
              <a:t>, 1, prod)</a:t>
            </a:r>
          </a:p>
          <a:p>
            <a:r>
              <a:rPr lang="en-US" altLang="zh-TW" sz="2400" dirty="0">
                <a:latin typeface="Arial Unicode MS" panose="020B0604020202020204" pitchFamily="34" charset="-120"/>
              </a:rPr>
              <a:t>Required 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function: </a:t>
            </a:r>
            <a:r>
              <a:rPr lang="en-US" altLang="zh-TW" sz="2400" dirty="0" err="1" smtClean="0">
                <a:latin typeface="Arial Unicode MS" panose="020B0604020202020204" pitchFamily="34" charset="-120"/>
              </a:rPr>
              <a:t>DerivativeFunction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</a:rPr>
              <a:t>&lt;- function(x) { log10(x) + 1 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} and</a:t>
            </a:r>
            <a:endParaRPr lang="en-US" altLang="zh-TW" sz="2400" dirty="0">
              <a:latin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rial Unicode MS" panose="020B0604020202020204" pitchFamily="34" charset="-120"/>
              </a:rPr>
              <a:t>apply </a:t>
            </a:r>
            <a:r>
              <a:rPr lang="en-US" altLang="zh-TW" sz="2400" dirty="0">
                <a:latin typeface="Arial Unicode MS" panose="020B0604020202020204" pitchFamily="34" charset="-120"/>
              </a:rPr>
              <a:t>“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DerivativeFunction</a:t>
            </a:r>
            <a:r>
              <a:rPr lang="en-US" altLang="zh-TW" sz="2400" dirty="0">
                <a:latin typeface="Arial Unicode MS" panose="020B0604020202020204" pitchFamily="34" charset="-120"/>
              </a:rPr>
              <a:t>” on the rows of </a:t>
            </a:r>
            <a:r>
              <a:rPr lang="en-US" altLang="zh-TW" sz="2400" dirty="0" smtClean="0">
                <a:latin typeface="Arial Unicode MS" panose="020B0604020202020204" pitchFamily="34" charset="-120"/>
              </a:rPr>
              <a:t>dataset1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</a:rPr>
              <a:t>apply(dataset1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</a:rPr>
              <a:t>, 1,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DerivativeFunction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</a:rPr>
              <a:t>)</a:t>
            </a:r>
          </a:p>
          <a:p>
            <a:endParaRPr lang="zh-TW" altLang="en-US" sz="1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3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 smtClean="0"/>
              <a:t>Control commands: apply, </a:t>
            </a:r>
            <a:r>
              <a:rPr lang="en-US" altLang="zh-TW" sz="3600" dirty="0" err="1" smtClean="0"/>
              <a:t>lapply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sapply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 smtClean="0"/>
              <a:t>Reference: </a:t>
            </a:r>
            <a:r>
              <a:rPr lang="en-US" altLang="zh-TW" sz="1400" dirty="0" smtClean="0">
                <a:hlinkClick r:id="rId2"/>
              </a:rPr>
              <a:t>https</a:t>
            </a:r>
            <a:r>
              <a:rPr lang="en-US" altLang="zh-TW" sz="1400" dirty="0">
                <a:hlinkClick r:id="rId2"/>
              </a:rPr>
              <a:t>://rollingyours.wordpress.com/category/r-programming-apply-lapply-tapply/</a:t>
            </a:r>
            <a:endParaRPr lang="en-US" altLang="zh-TW" sz="1400" dirty="0"/>
          </a:p>
          <a:p>
            <a:r>
              <a:rPr lang="en-US" altLang="zh-TW" sz="2400" dirty="0" err="1" smtClean="0"/>
              <a:t>lapply</a:t>
            </a:r>
            <a:r>
              <a:rPr lang="en-US" altLang="zh-TW" sz="2400" dirty="0" smtClean="0"/>
              <a:t> or </a:t>
            </a:r>
            <a:r>
              <a:rPr lang="en-US" altLang="zh-TW" sz="2400" dirty="0" err="1" smtClean="0"/>
              <a:t>sapply</a:t>
            </a:r>
            <a:r>
              <a:rPr lang="en-US" altLang="zh-TW" sz="2400" dirty="0" smtClean="0"/>
              <a:t> for list (apply a function over a list or vector)</a:t>
            </a:r>
          </a:p>
          <a:p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(list(matrix(1:6,nrow=2),1:3),sum)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return list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[[1]]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[1] 21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[[2]]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[2] 6</a:t>
            </a:r>
            <a:endParaRPr lang="zh-TW" altLang="en-US" sz="1800" dirty="0" smtClean="0"/>
          </a:p>
          <a:p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(list(matrix(1:6,nrow=2),1:3),sum)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return vector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[1] 21 6</a:t>
            </a:r>
            <a:r>
              <a:rPr lang="zh-TW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zh-TW" altLang="en-US" sz="1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2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commands: </a:t>
            </a:r>
            <a:r>
              <a:rPr lang="en-US" altLang="zh-TW" dirty="0" err="1" smtClean="0"/>
              <a:t>tapply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tapply</a:t>
            </a:r>
            <a:r>
              <a:rPr lang="en-US" altLang="zh-TW" dirty="0" smtClean="0"/>
              <a:t> for factor: </a:t>
            </a:r>
            <a:r>
              <a:rPr lang="zh-TW" altLang="zh-TW" sz="2800" dirty="0" smtClean="0">
                <a:solidFill>
                  <a:srgbClr val="27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zh-TW" altLang="zh-TW" i="1" dirty="0"/>
              <a:t> is similar in spirit to the split-apply-combine functions that are common in R (aggregate, by, ave, ddply, etc.) </a:t>
            </a:r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apply</a:t>
            </a:r>
            <a:r>
              <a:rPr lang="en-US" altLang="zh-TW" dirty="0" smtClean="0"/>
              <a:t>(object, list/factor, fun)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=1:10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x[3] &lt;-NA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y=sample(letters[4:6], 10, replace=T)</a:t>
            </a:r>
          </a:p>
          <a:p>
            <a:pPr marL="0" indent="0">
              <a:buNone/>
            </a:pP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"d" "f" "f" "d" "e" "f" "f" "e" "f" "f"</a:t>
            </a:r>
            <a:endParaRPr lang="zh-TW" altLang="zh-TW" sz="4000" dirty="0">
              <a:latin typeface="Arial" panose="020B0604020202020204" pitchFamily="34" charset="0"/>
            </a:endParaRPr>
          </a:p>
          <a:p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(x,y,sum,na.rm=T)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d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e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f 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5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13 34 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5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commands: </a:t>
            </a:r>
            <a:r>
              <a:rPr lang="en-US" altLang="zh-TW" dirty="0" err="1" smtClean="0"/>
              <a:t>tapply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 data(</a:t>
            </a:r>
            <a:r>
              <a:rPr lang="en-US" altLang="zh-TW" dirty="0" err="1" smtClean="0"/>
              <a:t>mtcars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# </a:t>
            </a:r>
            <a:r>
              <a:rPr lang="en-US" altLang="zh-TW" dirty="0"/>
              <a:t>Get the mean MPG by </a:t>
            </a:r>
            <a:r>
              <a:rPr lang="en-US" altLang="zh-TW" dirty="0" smtClean="0"/>
              <a:t>Transmission</a:t>
            </a:r>
            <a:endParaRPr lang="en-US" altLang="zh-TW" dirty="0"/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mean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/>
              <a:t># Get the mean MPG for Transmission grouped by </a:t>
            </a:r>
            <a:r>
              <a:rPr lang="en-US" altLang="zh-TW" dirty="0" smtClean="0"/>
              <a:t>Cylinder</a:t>
            </a:r>
            <a:endParaRPr lang="en-US" altLang="zh-TW" dirty="0"/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aggregate(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mpg~am+cyl,data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mtcars,mean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5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commands: </a:t>
            </a:r>
            <a:r>
              <a:rPr lang="en-US" altLang="zh-TW" dirty="0" err="1" smtClean="0"/>
              <a:t>mapply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86400"/>
          </a:xfrm>
        </p:spPr>
        <p:txBody>
          <a:bodyPr/>
          <a:lstStyle/>
          <a:p>
            <a:r>
              <a:rPr lang="en-US" altLang="zh-TW" sz="2400" i="1" dirty="0"/>
              <a:t>For when you have several data structures (e.g. vectors, lists) and you want to apply a function to the 1st elements of each, and then the 2nd elements of each, etc., coercing the result to a vector/array as in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altLang="zh-TW" sz="2400" i="1" dirty="0" smtClean="0"/>
              <a:t>.</a:t>
            </a:r>
          </a:p>
          <a:p>
            <a:r>
              <a:rPr lang="en-US" altLang="zh-TW" sz="2400" dirty="0" smtClean="0"/>
              <a:t>Apply a function to multiple list or vector</a:t>
            </a:r>
          </a:p>
          <a:p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(sum, 1:5, 1:5, 1:5)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3 6 9 12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(rep, 1:4, 4:1)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[[1]]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1 1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[[2]]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2 2 2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[[3]]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3 3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[[4]] 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46059"/>
          </a:xfrm>
        </p:spPr>
        <p:txBody>
          <a:bodyPr/>
          <a:lstStyle/>
          <a:p>
            <a:r>
              <a:rPr lang="en-US" altLang="zh-TW" sz="2800" dirty="0"/>
              <a:t># </a:t>
            </a:r>
            <a:r>
              <a:rPr lang="en-US" altLang="zh-TW" sz="2800" dirty="0" smtClean="0"/>
              <a:t>Recommended readings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#####   </a:t>
            </a:r>
            <a:endParaRPr lang="en-US" altLang="zh-TW" sz="2800" dirty="0" smtClean="0"/>
          </a:p>
          <a:p>
            <a:r>
              <a:rPr lang="en-US" altLang="zh-TW" sz="2800" dirty="0" smtClean="0"/>
              <a:t>0</a:t>
            </a:r>
            <a:r>
              <a:rPr lang="en-US" altLang="zh-TW" sz="2800" dirty="0"/>
              <a:t>. </a:t>
            </a:r>
            <a:r>
              <a:rPr lang="en-US" altLang="zh-TW" sz="2800" dirty="0" err="1"/>
              <a:t>RStudio</a:t>
            </a:r>
            <a:r>
              <a:rPr lang="en-US" altLang="zh-TW" sz="2800" dirty="0"/>
              <a:t> Cheat </a:t>
            </a:r>
            <a:r>
              <a:rPr lang="en-US" altLang="zh-TW" sz="2800" dirty="0" smtClean="0"/>
              <a:t>Sheet </a:t>
            </a:r>
            <a:r>
              <a:rPr lang="en-US" altLang="zh-TW" sz="2800" dirty="0">
                <a:hlinkClick r:id="rId2"/>
              </a:rPr>
              <a:t>https://www.rstudio.com/resources/cheatsheets</a:t>
            </a:r>
            <a:r>
              <a:rPr lang="en-US" altLang="zh-TW" sz="2800" dirty="0" smtClean="0">
                <a:hlinkClick r:id="rId2"/>
              </a:rPr>
              <a:t>/   </a:t>
            </a:r>
            <a:endParaRPr lang="en-US" altLang="zh-TW" sz="2800" dirty="0" smtClean="0"/>
          </a:p>
          <a:p>
            <a:r>
              <a:rPr lang="en-US" altLang="zh-TW" sz="2800" dirty="0" smtClean="0"/>
              <a:t>1</a:t>
            </a:r>
            <a:r>
              <a:rPr lang="en-US" altLang="zh-TW" sz="2800" dirty="0"/>
              <a:t>. R in </a:t>
            </a:r>
            <a:r>
              <a:rPr lang="en-US" altLang="zh-TW" sz="2800" dirty="0" smtClean="0"/>
              <a:t>Action</a:t>
            </a:r>
          </a:p>
          <a:p>
            <a:r>
              <a:rPr lang="en-US" altLang="zh-TW" sz="2800" dirty="0" smtClean="0">
                <a:hlinkClick r:id="rId3"/>
              </a:rPr>
              <a:t>http</a:t>
            </a:r>
            <a:r>
              <a:rPr lang="en-US" altLang="zh-TW" sz="2800" dirty="0">
                <a:hlinkClick r:id="rId3"/>
              </a:rPr>
              <a:t>://</a:t>
            </a:r>
            <a:r>
              <a:rPr lang="en-US" altLang="zh-TW" sz="2800" dirty="0" smtClean="0">
                <a:hlinkClick r:id="rId3"/>
              </a:rPr>
              <a:t>www.amazon.com/R-Action-Robert-Kabacoff/dp/1935182390/ref=sr_1_1?s=books&amp;ie=UTF8&amp;qid=1399278766&amp;sr=1-1&amp;keywords=r+in+action   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R for Everyone: Advanced Analytics and Graphics: </a:t>
            </a:r>
            <a:r>
              <a:rPr lang="en-US" altLang="zh-TW" sz="2800" dirty="0">
                <a:hlinkClick r:id="rId4"/>
              </a:rPr>
              <a:t>http://</a:t>
            </a:r>
            <a:r>
              <a:rPr lang="en-US" altLang="zh-TW" sz="2800" dirty="0" smtClean="0">
                <a:hlinkClick r:id="rId4"/>
              </a:rPr>
              <a:t>www.amazon.com/Everyone-Advanced-Analytics-Graphics-Addison-Wesley/dp/0321888030  </a:t>
            </a:r>
            <a:endParaRPr lang="en-US" altLang="zh-TW" sz="2800" dirty="0" smtClean="0"/>
          </a:p>
          <a:p>
            <a:r>
              <a:rPr lang="en-US" altLang="zh-TW" sz="2800" dirty="0" smtClean="0"/>
              <a:t>3</a:t>
            </a:r>
            <a:r>
              <a:rPr lang="en-US" altLang="zh-TW" sz="2800" dirty="0"/>
              <a:t>. Advanced R: </a:t>
            </a:r>
            <a:r>
              <a:rPr lang="en-US" altLang="zh-TW" sz="2800" dirty="0">
                <a:hlinkClick r:id="rId5"/>
              </a:rPr>
              <a:t>http://adv-r.had.co.nz/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78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8908" y="84666"/>
            <a:ext cx="8074891" cy="110066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When data is *.</a:t>
            </a:r>
            <a:r>
              <a:rPr lang="en-US" altLang="zh-TW" dirty="0" err="1" smtClean="0"/>
              <a:t>xls</a:t>
            </a:r>
            <a:r>
              <a:rPr lang="en-US" altLang="zh-TW" dirty="0" smtClean="0"/>
              <a:t> or *.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6334"/>
            <a:ext cx="10515600" cy="5160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 err="1"/>
              <a:t>gdata</a:t>
            </a:r>
            <a:r>
              <a:rPr lang="en-US" altLang="zh-TW" dirty="0"/>
              <a:t> supports the </a:t>
            </a:r>
            <a:r>
              <a:rPr lang="en-US" altLang="zh-TW" dirty="0" err="1"/>
              <a:t>xlsx</a:t>
            </a:r>
            <a:r>
              <a:rPr lang="en-US" altLang="zh-TW" dirty="0"/>
              <a:t> </a:t>
            </a:r>
            <a:r>
              <a:rPr lang="en-US" altLang="zh-TW" dirty="0" smtClean="0"/>
              <a:t>format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zh-TW" dirty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&lt;- read.xls("&lt;name of your file.xls&gt;", perl="&lt;location of perl.exe file on your pc")</a:t>
            </a:r>
            <a:r>
              <a:rPr lang="zh-TW" altLang="zh-TW" sz="1800" dirty="0"/>
              <a:t>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 smtClean="0"/>
              <a:t>XLConnect</a:t>
            </a:r>
            <a:r>
              <a:rPr lang="en-US" altLang="zh-TW" b="1" dirty="0" smtClean="0"/>
              <a:t> package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XLConnect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XLConnect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df &lt;- readWorksheetFromFile("&lt;file name and extension&gt;", sheet=1, startRow = 4, endCol = 2</a:t>
            </a:r>
            <a:r>
              <a:rPr lang="zh-TW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/>
              <a:t>xlsx</a:t>
            </a:r>
            <a:r>
              <a:rPr lang="en-US" altLang="zh-TW" b="1" dirty="0"/>
              <a:t> </a:t>
            </a:r>
            <a:r>
              <a:rPr lang="en-US" altLang="zh-TW" b="1" dirty="0" smtClean="0"/>
              <a:t>Package</a:t>
            </a:r>
          </a:p>
          <a:p>
            <a:pPr lvl="1"/>
            <a:r>
              <a:rPr lang="en-US" altLang="zh-TW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altLang="zh-TW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df &lt;- read.xlsx("&lt;name and extension of your file&gt;", sheetIndex = 1) </a:t>
            </a:r>
          </a:p>
          <a:p>
            <a:pPr lvl="1"/>
            <a:endParaRPr lang="en-US" altLang="zh-TW" b="1" dirty="0"/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7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When data is *.csv or *.txt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1800" dirty="0" smtClean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zh-TW" altLang="zh-TW" sz="1800" dirty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read.table("&lt;FileName&gt;.txt", header = TRUE)</a:t>
            </a:r>
            <a:r>
              <a:rPr lang="zh-TW" altLang="zh-TW" sz="1800" dirty="0"/>
              <a:t> </a:t>
            </a:r>
            <a:endParaRPr lang="en-US" altLang="zh-TW" sz="1800" dirty="0" smtClean="0"/>
          </a:p>
          <a:p>
            <a:pPr lvl="0"/>
            <a:r>
              <a:rPr lang="zh-TW" altLang="zh-TW" sz="1800" dirty="0" smtClean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zh-TW" altLang="zh-TW" sz="1800" dirty="0">
                <a:solidFill>
                  <a:srgbClr val="3A3A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read.csv("&lt;name and extension of your file&gt;", header = TRUE, quote="\"", stringsAsFactors= TRUE, strip.white = TRUE)</a:t>
            </a:r>
            <a:r>
              <a:rPr lang="zh-TW" altLang="zh-TW" sz="1800" dirty="0"/>
              <a:t> </a:t>
            </a:r>
            <a:endParaRPr lang="en-US" altLang="zh-TW" sz="1800" dirty="0" smtClean="0"/>
          </a:p>
          <a:p>
            <a:pPr lvl="0"/>
            <a:r>
              <a:rPr lang="en-US" altLang="zh-TW" sz="1800" dirty="0" err="1" smtClean="0">
                <a:latin typeface="Arial" panose="020B0604020202020204" pitchFamily="34" charset="0"/>
              </a:rPr>
              <a:t>write.table</a:t>
            </a:r>
            <a:r>
              <a:rPr lang="en-US" altLang="zh-TW" sz="1800" dirty="0" smtClean="0">
                <a:latin typeface="Arial" panose="020B0604020202020204" pitchFamily="34" charset="0"/>
              </a:rPr>
              <a:t>; write.csv</a:t>
            </a:r>
            <a:endParaRPr lang="en-US" altLang="zh-TW" sz="1800" dirty="0">
              <a:latin typeface="Arial" panose="020B0604020202020204" pitchFamily="34" charset="0"/>
            </a:endParaRPr>
          </a:p>
          <a:p>
            <a:pPr lvl="0"/>
            <a:r>
              <a:rPr lang="en-US" altLang="zh-TW" sz="1800" dirty="0" err="1" smtClean="0">
                <a:latin typeface="Arial" panose="020B0604020202020204" pitchFamily="34" charset="0"/>
              </a:rPr>
              <a:t>write.zoo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zh-TW" altLang="zh-TW" sz="1800" dirty="0">
              <a:latin typeface="Arial" panose="020B0604020202020204" pitchFamily="34" charset="0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4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head(iris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400" dirty="0"/>
              <a:t> # write to a file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(iris, file='iris.csv',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</a:p>
          <a:p>
            <a:r>
              <a:rPr lang="en-US" altLang="zh-TW" sz="2400" dirty="0"/>
              <a:t># or, more concisely: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write.csv(iris, file='iris.csv')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(file='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iris.csv',header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</a:p>
          <a:p>
            <a:r>
              <a:rPr lang="en-US" altLang="zh-TW" sz="2400" dirty="0"/>
              <a:t># or, more concisely: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read.csv(file='iris.csv')</a:t>
            </a:r>
          </a:p>
          <a:p>
            <a:r>
              <a:rPr lang="en-US" altLang="zh-TW" sz="2400" dirty="0"/>
              <a:t># if you don't want to type in the path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4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IO (input and output)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Q: let </a:t>
            </a:r>
            <a:r>
              <a:rPr lang="en-US" altLang="zh-TW" dirty="0"/>
              <a:t>x &lt;- </a:t>
            </a:r>
            <a:r>
              <a:rPr lang="en-US" altLang="zh-TW" dirty="0" err="1"/>
              <a:t>data.frame</a:t>
            </a:r>
            <a:r>
              <a:rPr lang="en-US" altLang="zh-TW" dirty="0"/>
              <a:t>(a=1:5, b=5:1).</a:t>
            </a:r>
          </a:p>
          <a:p>
            <a:pPr marL="0" indent="0">
              <a:buNone/>
            </a:pPr>
            <a:r>
              <a:rPr lang="en-US" altLang="zh-TW" b="1" dirty="0" smtClean="0"/>
              <a:t>a. Save </a:t>
            </a:r>
            <a:r>
              <a:rPr lang="en-US" altLang="zh-TW" b="1" dirty="0"/>
              <a:t>x to disk using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write.csv() </a:t>
            </a:r>
            <a:r>
              <a:rPr lang="en-US" altLang="zh-TW" b="1" dirty="0"/>
              <a:t>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altLang="zh-TW" b="1" dirty="0"/>
              <a:t>Experiment with the </a:t>
            </a:r>
            <a:r>
              <a:rPr lang="en-US" altLang="zh-TW" b="1" dirty="0" smtClean="0"/>
              <a:t>diﬀerent </a:t>
            </a:r>
            <a:r>
              <a:rPr lang="en-US" altLang="zh-TW" dirty="0" smtClean="0"/>
              <a:t>options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b="1" dirty="0" smtClean="0"/>
              <a:t>b. Use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read.csv() </a:t>
            </a:r>
            <a:r>
              <a:rPr lang="en-US" altLang="zh-TW" b="1" dirty="0"/>
              <a:t>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b="1" dirty="0"/>
              <a:t>to read the ﬁle(s) you wrote in </a:t>
            </a:r>
            <a:r>
              <a:rPr lang="en-US" altLang="zh-TW" b="1" dirty="0" smtClean="0"/>
              <a:t>a.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smtClean="0"/>
              <a:t>c. Repeat a and b using save</a:t>
            </a:r>
            <a:r>
              <a:rPr lang="en-US" altLang="zh-TW" b="1" dirty="0"/>
              <a:t>() and load() functions.</a:t>
            </a:r>
          </a:p>
          <a:p>
            <a:pPr marL="0" indent="0">
              <a:buNone/>
            </a:pPr>
            <a:r>
              <a:rPr lang="en-US" altLang="zh-TW" b="1" dirty="0" smtClean="0"/>
              <a:t>d. Use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scan()</a:t>
            </a:r>
            <a:r>
              <a:rPr lang="en-US" altLang="zh-TW" b="1" dirty="0"/>
              <a:t> to read the ﬁle(s) you wrote in a</a:t>
            </a:r>
            <a:r>
              <a:rPr lang="en-US" altLang="zh-TW" b="1" dirty="0" smtClean="0"/>
              <a:t>.</a:t>
            </a:r>
          </a:p>
          <a:p>
            <a:pPr marL="0" indent="0">
              <a:buNone/>
            </a:pPr>
            <a:r>
              <a:rPr lang="en-US" altLang="zh-TW" b="1" dirty="0" smtClean="0"/>
              <a:t>e. Use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b="1" dirty="0" smtClean="0"/>
              <a:t>to read line of strings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244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if </a:t>
            </a:r>
            <a:r>
              <a:rPr lang="en-US" altLang="zh-TW" sz="1800" dirty="0"/>
              <a:t>(condition</a:t>
            </a:r>
            <a:r>
              <a:rPr lang="en-US" altLang="zh-TW" sz="1800" dirty="0" smtClean="0"/>
              <a:t>){expressions} </a:t>
            </a:r>
            <a:r>
              <a:rPr lang="en-US" altLang="zh-TW" sz="1800" dirty="0" err="1" smtClean="0"/>
              <a:t>elseif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(condition</a:t>
            </a:r>
            <a:r>
              <a:rPr lang="en-US" altLang="zh-TW" sz="1800" dirty="0" smtClean="0"/>
              <a:t>){expressions} </a:t>
            </a:r>
            <a:r>
              <a:rPr lang="en-US" altLang="zh-TW" sz="1800" dirty="0"/>
              <a:t>else </a:t>
            </a:r>
            <a:r>
              <a:rPr lang="en-US" altLang="zh-TW" sz="1800" dirty="0" smtClean="0"/>
              <a:t>{expression} </a:t>
            </a:r>
          </a:p>
          <a:p>
            <a:pPr marL="0" indent="0">
              <a:buNone/>
            </a:pP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&lt;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"Negative number"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zh-TW" sz="18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(x &gt;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zh-TW" altLang="zh-TW" sz="18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"Positive number"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zh-TW" sz="18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"Zero"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1050" dirty="0" smtClean="0"/>
              <a:t> </a:t>
            </a:r>
            <a:r>
              <a:rPr lang="en-US" altLang="zh-TW" sz="18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18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"Zero" </a:t>
            </a:r>
            <a:endParaRPr lang="zh-TW" altLang="zh-TW" sz="2800" dirty="0">
              <a:latin typeface="Arial" panose="020B0604020202020204" pitchFamily="34" charset="0"/>
            </a:endParaRPr>
          </a:p>
          <a:p>
            <a:r>
              <a:rPr lang="en-US" altLang="zh-TW" sz="1800" dirty="0" err="1" smtClean="0"/>
              <a:t>Ifelse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condition,expression</a:t>
            </a:r>
            <a:r>
              <a:rPr lang="en-US" altLang="zh-TW" sz="1800" dirty="0" smtClean="0"/>
              <a:t> if right, expression if wrong) </a:t>
            </a:r>
          </a:p>
          <a:p>
            <a:pPr marL="0" indent="0">
              <a:buNone/>
            </a:pP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%%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"even"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"odd"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altLang="zh-TW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"odd"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"odd"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"even"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"odd"</a:t>
            </a:r>
            <a:r>
              <a:rPr lang="zh-TW" altLang="zh-TW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zh-TW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19436"/>
          </a:xfrm>
        </p:spPr>
        <p:txBody>
          <a:bodyPr/>
          <a:lstStyle/>
          <a:p>
            <a:r>
              <a:rPr lang="en-US" altLang="zh-TW" sz="2000" dirty="0"/>
              <a:t>for (index in range(1:n)) {expression} </a:t>
            </a:r>
          </a:p>
          <a:p>
            <a:pPr marL="0" indent="0">
              <a:buNone/>
            </a:pP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x=0</a:t>
            </a:r>
          </a:p>
          <a:p>
            <a:pPr marL="0" indent="0">
              <a:buNone/>
            </a:pP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in (1:10)) {</a:t>
            </a:r>
          </a:p>
          <a:p>
            <a:pPr marL="0" indent="0">
              <a:buNone/>
            </a:pP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x=x+i    </a:t>
            </a:r>
          </a:p>
          <a:p>
            <a:pPr marL="0" indent="0">
              <a:buNone/>
            </a:pP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 == 10) {print (x)}</a:t>
            </a:r>
            <a:endParaRPr lang="nn-NO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/>
          </a:p>
          <a:p>
            <a:r>
              <a:rPr lang="en-US" altLang="zh-TW" sz="2000" dirty="0" smtClean="0"/>
              <a:t>while </a:t>
            </a:r>
            <a:r>
              <a:rPr lang="en-US" altLang="zh-TW" sz="2000" dirty="0"/>
              <a:t>(condition){expression}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&lt;-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&lt;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i+</a:t>
            </a:r>
            <a:r>
              <a:rPr lang="zh-TW" altLang="zh-TW" sz="2000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1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2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3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4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5</a:t>
            </a:r>
            <a:r>
              <a:rPr lang="zh-TW" altLang="zh-TW" sz="1100" dirty="0"/>
              <a:t> </a:t>
            </a:r>
            <a:endParaRPr lang="zh-TW" altLang="zh-TW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zh-TW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4967"/>
            <a:ext cx="184731" cy="3872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next: </a:t>
            </a:r>
            <a:r>
              <a:rPr lang="en-US" altLang="zh-TW" sz="2000" dirty="0"/>
              <a:t>when we want to skip the current iteration of a loop without terminating it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 </a:t>
            </a:r>
            <a:r>
              <a:rPr lang="zh-TW" altLang="zh-TW" sz="20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{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 ==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(val) }</a:t>
            </a:r>
            <a:r>
              <a:rPr lang="zh-TW" altLang="zh-TW" sz="2000" dirty="0"/>
              <a:t> </a:t>
            </a:r>
            <a:endParaRPr lang="zh-TW" altLang="zh-TW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/>
              <a:t>#</a:t>
            </a:r>
          </a:p>
          <a:p>
            <a:pPr marL="0" indent="0">
              <a:buNone/>
            </a:pP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2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4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5</a:t>
            </a:r>
            <a:r>
              <a:rPr lang="zh-TW" altLang="zh-TW" sz="2000" dirty="0"/>
              <a:t> 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zh-TW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9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Break </a:t>
            </a:r>
            <a:r>
              <a:rPr lang="zh-TW" altLang="zh-TW" sz="2000" dirty="0" smtClean="0">
                <a:solidFill>
                  <a:srgbClr val="101820"/>
                </a:solidFill>
                <a:latin typeface="Verdana" panose="020B0604030504040204" pitchFamily="34" charset="0"/>
              </a:rPr>
              <a:t>is </a:t>
            </a:r>
            <a:r>
              <a:rPr lang="zh-TW" altLang="zh-TW" sz="2000" dirty="0">
                <a:solidFill>
                  <a:srgbClr val="101820"/>
                </a:solidFill>
                <a:latin typeface="Verdana" panose="020B0604030504040204" pitchFamily="34" charset="0"/>
              </a:rPr>
              <a:t>used inside a loop to stop the iterations and flow the control outside of the loop.</a:t>
            </a:r>
            <a:r>
              <a:rPr lang="zh-TW" altLang="zh-TW" sz="2000" dirty="0"/>
              <a:t> </a:t>
            </a:r>
            <a:endParaRPr lang="zh-TW" altLang="zh-TW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 </a:t>
            </a:r>
            <a:r>
              <a:rPr lang="zh-TW" altLang="zh-TW" sz="20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{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 == </a:t>
            </a:r>
            <a:r>
              <a:rPr lang="zh-TW" altLang="zh-TW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zh-TW" altLang="zh-TW" sz="20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TW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(val) </a:t>
            </a:r>
            <a:endParaRPr lang="en-US" altLang="zh-TW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TW" altLang="zh-TW" sz="2000" dirty="0" smtClean="0"/>
              <a:t> </a:t>
            </a:r>
            <a:endParaRPr lang="zh-TW" altLang="zh-TW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1 </a:t>
            </a:r>
            <a:endParaRPr lang="en-US" altLang="zh-TW" sz="2000" dirty="0" smtClean="0">
              <a:solidFill>
                <a:srgbClr val="1018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zh-TW" sz="2000" dirty="0" smtClean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TW" altLang="zh-TW" sz="2000" dirty="0">
                <a:solidFill>
                  <a:srgbClr val="1018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2</a:t>
            </a:r>
            <a:r>
              <a:rPr lang="zh-TW" altLang="zh-TW" sz="2000" dirty="0"/>
              <a:t> </a:t>
            </a:r>
            <a:endParaRPr lang="zh-TW" altLang="zh-TW" sz="2000" dirty="0">
              <a:latin typeface="Arial" panose="020B0604020202020204" pitchFamily="34" charset="0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99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 out the sum of sequence 1 through 50 using loop.</a:t>
            </a:r>
          </a:p>
        </p:txBody>
      </p:sp>
    </p:spTree>
    <p:extLst>
      <p:ext uri="{BB962C8B-B14F-4D97-AF65-F5344CB8AC3E}">
        <p14:creationId xmlns:p14="http://schemas.microsoft.com/office/powerpoint/2010/main" val="543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 out the sum of sequence 1 through 50 using loop.</a:t>
            </a:r>
          </a:p>
          <a:p>
            <a:r>
              <a:rPr lang="nn-NO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x=0 </a:t>
            </a:r>
          </a:p>
          <a:p>
            <a:r>
              <a:rPr lang="nn-NO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in 1:50</a:t>
            </a:r>
            <a:r>
              <a:rPr lang="nn-NO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nn-NO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x=x+i}</a:t>
            </a:r>
          </a:p>
          <a:p>
            <a:r>
              <a:rPr lang="nn-NO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</a:t>
            </a:r>
            <a:r>
              <a:rPr lang="nn-NO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CRAN Task 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/>
              <a:t>CRAN Task </a:t>
            </a:r>
            <a:r>
              <a:rPr lang="en-US" altLang="zh-TW" sz="1200" dirty="0" smtClean="0"/>
              <a:t>Views			Bayesian</a:t>
            </a:r>
            <a:endParaRPr lang="en-US" altLang="zh-TW" sz="1200" dirty="0"/>
          </a:p>
          <a:p>
            <a:r>
              <a:rPr lang="en-US" altLang="zh-TW" sz="1200" dirty="0"/>
              <a:t>Bayesian </a:t>
            </a:r>
            <a:r>
              <a:rPr lang="en-US" altLang="zh-TW" sz="1200" dirty="0" smtClean="0"/>
              <a:t>Inference			</a:t>
            </a:r>
            <a:r>
              <a:rPr lang="en-US" altLang="zh-TW" sz="1200" dirty="0" err="1" smtClean="0"/>
              <a:t>ChemPhys</a:t>
            </a:r>
            <a:endParaRPr lang="en-US" altLang="zh-TW" sz="1200" dirty="0"/>
          </a:p>
          <a:p>
            <a:r>
              <a:rPr lang="en-US" altLang="zh-TW" sz="1200" dirty="0" err="1"/>
              <a:t>Chemometrics</a:t>
            </a:r>
            <a:r>
              <a:rPr lang="en-US" altLang="zh-TW" sz="1200" dirty="0"/>
              <a:t> and Computational </a:t>
            </a:r>
            <a:r>
              <a:rPr lang="en-US" altLang="zh-TW" sz="1200" dirty="0" smtClean="0"/>
              <a:t>Physics	</a:t>
            </a:r>
            <a:r>
              <a:rPr lang="en-US" altLang="zh-TW" sz="1200" dirty="0" err="1" smtClean="0"/>
              <a:t>ClinicalTrials</a:t>
            </a:r>
            <a:endParaRPr lang="en-US" altLang="zh-TW" sz="1200" dirty="0"/>
          </a:p>
          <a:p>
            <a:r>
              <a:rPr lang="en-US" altLang="zh-TW" sz="1200" dirty="0"/>
              <a:t>Clinical Trial Design, Monitoring, and </a:t>
            </a:r>
            <a:r>
              <a:rPr lang="en-US" altLang="zh-TW" sz="1200" dirty="0" smtClean="0"/>
              <a:t>Analysis	Cluster</a:t>
            </a:r>
            <a:endParaRPr lang="en-US" altLang="zh-TW" sz="1200" dirty="0"/>
          </a:p>
          <a:p>
            <a:r>
              <a:rPr lang="en-US" altLang="zh-TW" sz="1200" dirty="0"/>
              <a:t>Cluster Analysis &amp; Finite Mixture </a:t>
            </a:r>
            <a:r>
              <a:rPr lang="en-US" altLang="zh-TW" sz="1200" dirty="0" smtClean="0"/>
              <a:t>Models	</a:t>
            </a:r>
            <a:r>
              <a:rPr lang="en-US" altLang="zh-TW" sz="1200" dirty="0" err="1" smtClean="0"/>
              <a:t>DifferentialEquations</a:t>
            </a:r>
            <a:endParaRPr lang="en-US" altLang="zh-TW" sz="1200" dirty="0"/>
          </a:p>
          <a:p>
            <a:r>
              <a:rPr lang="en-US" altLang="zh-TW" sz="1200" dirty="0"/>
              <a:t>Differential </a:t>
            </a:r>
            <a:r>
              <a:rPr lang="en-US" altLang="zh-TW" sz="1200" dirty="0" smtClean="0"/>
              <a:t>Equations			</a:t>
            </a:r>
          </a:p>
          <a:p>
            <a:r>
              <a:rPr lang="en-US" altLang="zh-TW" sz="1200" dirty="0" smtClean="0"/>
              <a:t>Distributions			Probability </a:t>
            </a:r>
            <a:r>
              <a:rPr lang="en-US" altLang="zh-TW" sz="1200" dirty="0"/>
              <a:t>Distributions</a:t>
            </a:r>
          </a:p>
          <a:p>
            <a:r>
              <a:rPr lang="en-US" altLang="zh-TW" sz="1200" dirty="0" smtClean="0"/>
              <a:t>Econometrics			Econometrics</a:t>
            </a:r>
            <a:endParaRPr lang="en-US" altLang="zh-TW" sz="1200" dirty="0"/>
          </a:p>
          <a:p>
            <a:r>
              <a:rPr lang="en-US" altLang="zh-TW" sz="1200" dirty="0" err="1" smtClean="0"/>
              <a:t>Environmetrics</a:t>
            </a:r>
            <a:r>
              <a:rPr lang="en-US" altLang="zh-TW" sz="1200" dirty="0" smtClean="0"/>
              <a:t>			Analysis </a:t>
            </a:r>
            <a:r>
              <a:rPr lang="en-US" altLang="zh-TW" sz="1200" dirty="0"/>
              <a:t>of Ecological and Environmental Data</a:t>
            </a:r>
          </a:p>
          <a:p>
            <a:r>
              <a:rPr lang="en-US" altLang="zh-TW" sz="1200" dirty="0" err="1" smtClean="0"/>
              <a:t>ExperimentalDesign</a:t>
            </a:r>
            <a:r>
              <a:rPr lang="en-US" altLang="zh-TW" sz="1200" dirty="0" smtClean="0"/>
              <a:t>			Design </a:t>
            </a:r>
            <a:r>
              <a:rPr lang="en-US" altLang="zh-TW" sz="1200" dirty="0"/>
              <a:t>of Experiments (DoE) &amp; Analysis of Experimental Data</a:t>
            </a:r>
          </a:p>
          <a:p>
            <a:r>
              <a:rPr lang="en-US" altLang="zh-TW" sz="1200" dirty="0" smtClean="0"/>
              <a:t>Finance				Empirical </a:t>
            </a:r>
            <a:r>
              <a:rPr lang="en-US" altLang="zh-TW" sz="1200" dirty="0"/>
              <a:t>Finance</a:t>
            </a:r>
          </a:p>
          <a:p>
            <a:r>
              <a:rPr lang="en-US" altLang="zh-TW" sz="1200" dirty="0" smtClean="0"/>
              <a:t>Genetics			Statistical </a:t>
            </a:r>
            <a:r>
              <a:rPr lang="en-US" altLang="zh-TW" sz="1200" dirty="0"/>
              <a:t>Genetics</a:t>
            </a:r>
          </a:p>
          <a:p>
            <a:r>
              <a:rPr lang="en-US" altLang="zh-TW" sz="1200" dirty="0" smtClean="0"/>
              <a:t>Graphics			Graphic </a:t>
            </a:r>
            <a:r>
              <a:rPr lang="en-US" altLang="zh-TW" sz="1200" dirty="0"/>
              <a:t>Displays &amp; Dynamic Graphics &amp; Graphic Devices &amp; Visualization</a:t>
            </a:r>
          </a:p>
          <a:p>
            <a:r>
              <a:rPr lang="en-US" altLang="zh-TW" sz="1200" dirty="0" err="1" smtClean="0"/>
              <a:t>HighPerformanceComputing</a:t>
            </a:r>
            <a:r>
              <a:rPr lang="en-US" altLang="zh-TW" sz="1200" dirty="0" smtClean="0"/>
              <a:t>		High-Performance </a:t>
            </a:r>
            <a:r>
              <a:rPr lang="en-US" altLang="zh-TW" sz="1200" dirty="0"/>
              <a:t>and Parallel Computing with R</a:t>
            </a:r>
          </a:p>
          <a:p>
            <a:r>
              <a:rPr lang="en-US" altLang="zh-TW" sz="1200" dirty="0" err="1" smtClean="0"/>
              <a:t>MachineLearning</a:t>
            </a:r>
            <a:r>
              <a:rPr lang="en-US" altLang="zh-TW" sz="1200" dirty="0" smtClean="0"/>
              <a:t>			Machine </a:t>
            </a:r>
            <a:r>
              <a:rPr lang="en-US" altLang="zh-TW" sz="1200" dirty="0"/>
              <a:t>Learning &amp; Statistical Learning</a:t>
            </a:r>
          </a:p>
          <a:p>
            <a:r>
              <a:rPr lang="en-US" altLang="zh-TW" sz="1200" dirty="0" err="1" smtClean="0"/>
              <a:t>MedicalImaging</a:t>
            </a:r>
            <a:r>
              <a:rPr lang="en-US" altLang="zh-TW" sz="1200" dirty="0" smtClean="0"/>
              <a:t>			Medical </a:t>
            </a:r>
            <a:r>
              <a:rPr lang="en-US" altLang="zh-TW" sz="1200" dirty="0"/>
              <a:t>Image Analysis</a:t>
            </a:r>
          </a:p>
          <a:p>
            <a:r>
              <a:rPr lang="en-US" altLang="zh-TW" sz="1200" dirty="0" err="1" smtClean="0"/>
              <a:t>MetaAnalysis</a:t>
            </a:r>
            <a:r>
              <a:rPr lang="en-US" altLang="zh-TW" sz="1200" dirty="0" smtClean="0"/>
              <a:t>			Meta-Analysis</a:t>
            </a:r>
            <a:endParaRPr lang="en-US" altLang="zh-TW" sz="1200" dirty="0"/>
          </a:p>
          <a:p>
            <a:r>
              <a:rPr lang="en-US" altLang="zh-TW" sz="1200" dirty="0" smtClean="0"/>
              <a:t>Multivariate			Multivariate </a:t>
            </a:r>
            <a:r>
              <a:rPr lang="en-US" altLang="zh-TW" sz="1200" dirty="0"/>
              <a:t>Statistics</a:t>
            </a:r>
          </a:p>
          <a:p>
            <a:r>
              <a:rPr lang="en-US" altLang="zh-TW" sz="1200" dirty="0" err="1" smtClean="0"/>
              <a:t>NaturalLanguageProcessing</a:t>
            </a:r>
            <a:r>
              <a:rPr lang="en-US" altLang="zh-TW" sz="1200" dirty="0" smtClean="0"/>
              <a:t>		Natural </a:t>
            </a:r>
            <a:r>
              <a:rPr lang="en-US" altLang="zh-TW" sz="1200" dirty="0"/>
              <a:t>Language Processing</a:t>
            </a:r>
          </a:p>
          <a:p>
            <a:r>
              <a:rPr lang="en-US" altLang="zh-TW" sz="1200" dirty="0" err="1" smtClean="0"/>
              <a:t>NumericalMathematics</a:t>
            </a:r>
            <a:r>
              <a:rPr lang="en-US" altLang="zh-TW" sz="1200" dirty="0" smtClean="0"/>
              <a:t>		Numerical </a:t>
            </a:r>
            <a:r>
              <a:rPr lang="en-US" altLang="zh-TW" sz="1200" dirty="0"/>
              <a:t>Mathematics</a:t>
            </a:r>
          </a:p>
          <a:p>
            <a:r>
              <a:rPr lang="en-US" altLang="zh-TW" sz="1200" dirty="0" err="1" smtClean="0"/>
              <a:t>OfficialStatistics</a:t>
            </a:r>
            <a:r>
              <a:rPr lang="en-US" altLang="zh-TW" sz="1200" dirty="0" smtClean="0"/>
              <a:t>			Official </a:t>
            </a:r>
            <a:r>
              <a:rPr lang="en-US" altLang="zh-TW" sz="1200" dirty="0"/>
              <a:t>Statistics &amp; Survey Methodology</a:t>
            </a:r>
          </a:p>
          <a:p>
            <a:r>
              <a:rPr lang="en-US" altLang="zh-TW" sz="1200" dirty="0" smtClean="0"/>
              <a:t>Optimization			Optimization </a:t>
            </a:r>
            <a:r>
              <a:rPr lang="en-US" altLang="zh-TW" sz="1200" dirty="0"/>
              <a:t>and Mathematical Programming</a:t>
            </a:r>
          </a:p>
          <a:p>
            <a:r>
              <a:rPr lang="en-US" altLang="zh-TW" sz="1200" dirty="0" smtClean="0"/>
              <a:t>Pharmacokinetics			Analysis </a:t>
            </a:r>
            <a:r>
              <a:rPr lang="en-US" altLang="zh-TW" sz="1200" dirty="0"/>
              <a:t>of Pharmacokinetic Data</a:t>
            </a:r>
          </a:p>
          <a:p>
            <a:r>
              <a:rPr lang="en-US" altLang="zh-TW" sz="1200" dirty="0" err="1" smtClean="0"/>
              <a:t>Phylogenetics</a:t>
            </a:r>
            <a:r>
              <a:rPr lang="en-US" altLang="zh-TW" sz="1200" dirty="0" smtClean="0"/>
              <a:t>			</a:t>
            </a:r>
            <a:r>
              <a:rPr lang="en-US" altLang="zh-TW" sz="1200" dirty="0" err="1" smtClean="0"/>
              <a:t>Phylogenetics</a:t>
            </a:r>
            <a:r>
              <a:rPr lang="en-US" altLang="zh-TW" sz="1200" dirty="0"/>
              <a:t>, Especially Comparative </a:t>
            </a:r>
            <a:r>
              <a:rPr lang="en-US" altLang="zh-TW" sz="1200" dirty="0" smtClean="0"/>
              <a:t>Methods</a:t>
            </a:r>
          </a:p>
          <a:p>
            <a:r>
              <a:rPr lang="en-US" altLang="zh-TW" sz="1200" dirty="0" smtClean="0"/>
              <a:t>Psychometrics			Psychometric </a:t>
            </a:r>
            <a:r>
              <a:rPr lang="en-US" altLang="zh-TW" sz="1200" dirty="0"/>
              <a:t>Models and Methods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7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78468"/>
            <a:ext cx="10515600" cy="4898495"/>
          </a:xfrm>
        </p:spPr>
        <p:txBody>
          <a:bodyPr/>
          <a:lstStyle/>
          <a:p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name.of.function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function(argument1, argument2)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statements    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return(something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0"/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square.it &lt;- function(x) {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&lt;- x * x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TW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(square)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Function()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7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Function()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91" y="1825624"/>
            <a:ext cx="8848436" cy="47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Function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function to compute the area of a circle with radius of r (area = pi*r^2)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6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with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</a:t>
            </a:r>
            <a:endParaRPr lang="zh-TW" altLang="en-US" dirty="0"/>
          </a:p>
          <a:p>
            <a:r>
              <a:rPr lang="fr-FR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xd&lt;- data.frame(quant=1:10,ch=sample(letters[1:4</a:t>
            </a:r>
            <a:r>
              <a:rPr lang="fr-FR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],10,replace = T),price=sample(c(10000,20000,30000),10,replace = T))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0" y="2761720"/>
            <a:ext cx="2463271" cy="30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Data </a:t>
            </a:r>
            <a:r>
              <a:rPr lang="en-US" altLang="zh-TW" dirty="0" smtClean="0"/>
              <a:t>processing: with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xd$Sale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&lt;-with(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xd,price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*quant) 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xd$Sale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xd$quant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xd$price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5" y="2374369"/>
            <a:ext cx="3100330" cy="27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6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stack (unstack)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Stack (unstack): convert data into long (short) data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xd1&lt;-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[,-2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# ignore character vector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xd_long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&lt;-stack(xd1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xd_short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&lt;-unstack(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xd_long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12" y="2159000"/>
            <a:ext cx="1933575" cy="35410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69" y="2243666"/>
            <a:ext cx="2410029" cy="2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2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aggregate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cs typeface="Courier New" panose="02070309020205020404" pitchFamily="49" charset="0"/>
                <a:hlinkClick r:id="rId2"/>
              </a:rPr>
              <a:t>https://datascienceplus.com/aggregate-data-frame-r/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r>
              <a:rPr lang="en-US" altLang="zh-TW" sz="2000" dirty="0">
                <a:cs typeface="Courier New" panose="02070309020205020404" pitchFamily="49" charset="0"/>
                <a:hlinkClick r:id="rId3"/>
              </a:rPr>
              <a:t>http://</a:t>
            </a:r>
            <a:r>
              <a:rPr lang="en-US" altLang="zh-TW" sz="2000" dirty="0" smtClean="0">
                <a:cs typeface="Courier New" panose="02070309020205020404" pitchFamily="49" charset="0"/>
                <a:hlinkClick r:id="rId3"/>
              </a:rPr>
              <a:t>www.cnblogs.com/cloudtj/articles/5528903.html</a:t>
            </a:r>
            <a:endParaRPr lang="en-US" altLang="zh-TW" sz="2000" dirty="0" smtClean="0">
              <a:cs typeface="Courier New" panose="02070309020205020404" pitchFamily="49" charset="0"/>
            </a:endParaRPr>
          </a:p>
          <a:p>
            <a:r>
              <a:rPr lang="en-US" altLang="zh-TW" sz="2000" dirty="0" smtClean="0">
                <a:cs typeface="Courier New" panose="02070309020205020404" pitchFamily="49" charset="0"/>
              </a:rPr>
              <a:t>Aggregate </a:t>
            </a:r>
            <a:r>
              <a:rPr lang="en-US" altLang="zh-TW" sz="2000" dirty="0">
                <a:cs typeface="Courier New" panose="02070309020205020404" pitchFamily="49" charset="0"/>
              </a:rPr>
              <a:t>is a function in base R which can, as the name suggests, aggregate the inputted </a:t>
            </a:r>
            <a:r>
              <a:rPr lang="en-US" altLang="zh-TW" sz="2000" dirty="0" err="1">
                <a:cs typeface="Courier New" panose="02070309020205020404" pitchFamily="49" charset="0"/>
              </a:rPr>
              <a:t>data.frame</a:t>
            </a:r>
            <a:r>
              <a:rPr lang="en-US" altLang="zh-TW" sz="2000" dirty="0"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cs typeface="Courier New" panose="02070309020205020404" pitchFamily="49" charset="0"/>
              </a:rPr>
              <a:t>d.f</a:t>
            </a:r>
            <a:r>
              <a:rPr lang="en-US" altLang="zh-TW" sz="2000" dirty="0">
                <a:cs typeface="Courier New" panose="02070309020205020404" pitchFamily="49" charset="0"/>
              </a:rPr>
              <a:t> by applying a function specified by the FUN parameter to each column of sub-</a:t>
            </a:r>
            <a:r>
              <a:rPr lang="en-US" altLang="zh-TW" sz="2000" dirty="0" err="1">
                <a:cs typeface="Courier New" panose="02070309020205020404" pitchFamily="49" charset="0"/>
              </a:rPr>
              <a:t>data.frames</a:t>
            </a:r>
            <a:r>
              <a:rPr lang="en-US" altLang="zh-TW" sz="2000" dirty="0">
                <a:cs typeface="Courier New" panose="02070309020205020404" pitchFamily="49" charset="0"/>
              </a:rPr>
              <a:t> defined by the by input parameter</a:t>
            </a:r>
            <a:r>
              <a:rPr lang="en-US" altLang="zh-TW" sz="2000" dirty="0" smtClean="0">
                <a:cs typeface="Courier New" panose="02070309020205020404" pitchFamily="49" charset="0"/>
              </a:rPr>
              <a:t>.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r>
              <a:rPr lang="en-US" altLang="zh-TW" sz="2000" dirty="0">
                <a:cs typeface="Courier New" panose="02070309020205020404" pitchFamily="49" charset="0"/>
              </a:rPr>
              <a:t>The by parameter has to be a list. However, since 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data.frames</a:t>
            </a:r>
            <a:r>
              <a:rPr lang="en-US" altLang="zh-TW" sz="2000" dirty="0" smtClean="0"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cs typeface="Courier New" panose="02070309020205020404" pitchFamily="49" charset="0"/>
              </a:rPr>
              <a:t>are handled as (named) lists of columns, one or more columns of a </a:t>
            </a:r>
            <a:r>
              <a:rPr lang="en-US" altLang="zh-TW" sz="2000" dirty="0" err="1">
                <a:cs typeface="Courier New" panose="02070309020205020404" pitchFamily="49" charset="0"/>
              </a:rPr>
              <a:t>data.frame</a:t>
            </a:r>
            <a:r>
              <a:rPr lang="en-US" altLang="zh-TW" sz="2000" dirty="0">
                <a:cs typeface="Courier New" panose="02070309020205020404" pitchFamily="49" charset="0"/>
              </a:rPr>
              <a:t> can also be passed as the by parameter. Interestingly, if these columns are of the same </a:t>
            </a:r>
            <a:r>
              <a:rPr lang="en-US" altLang="zh-TW" sz="2000" dirty="0" err="1">
                <a:cs typeface="Courier New" panose="02070309020205020404" pitchFamily="49" charset="0"/>
              </a:rPr>
              <a:t>data.frame</a:t>
            </a:r>
            <a:r>
              <a:rPr lang="en-US" altLang="zh-TW" sz="2000" dirty="0">
                <a:cs typeface="Courier New" panose="02070309020205020404" pitchFamily="49" charset="0"/>
              </a:rPr>
              <a:t> as the one inputted as x, those columns are not passed on to the FUN function</a:t>
            </a:r>
            <a:r>
              <a:rPr lang="en-US" altLang="zh-TW" sz="2000" dirty="0" smtClean="0">
                <a:cs typeface="Courier New" panose="02070309020205020404" pitchFamily="49" charset="0"/>
              </a:rPr>
              <a:t>.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r>
              <a:rPr lang="en-US" altLang="zh-TW" sz="2000" dirty="0">
                <a:cs typeface="Courier New" panose="02070309020205020404" pitchFamily="49" charset="0"/>
              </a:rPr>
              <a:t>The function to apply has to be able to accept a vector (since it will be called with parts of a column of a </a:t>
            </a:r>
            <a:r>
              <a:rPr lang="en-US" altLang="zh-TW" sz="2000" dirty="0" err="1">
                <a:cs typeface="Courier New" panose="02070309020205020404" pitchFamily="49" charset="0"/>
              </a:rPr>
              <a:t>data.frame</a:t>
            </a:r>
            <a:r>
              <a:rPr lang="en-US" altLang="zh-TW" sz="2000" dirty="0">
                <a:cs typeface="Courier New" panose="02070309020205020404" pitchFamily="49" charset="0"/>
              </a:rPr>
              <a:t> as input).</a:t>
            </a:r>
            <a:endParaRPr lang="en-US" altLang="zh-TW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36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aggregate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(!require(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"),library(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price~ch,xd,each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mean,sd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moments))</a:t>
            </a:r>
          </a:p>
          <a:p>
            <a:pPr marL="0" indent="0">
              <a:buNone/>
            </a:pP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3" y="2408237"/>
            <a:ext cx="7937450" cy="1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1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</a:t>
            </a:r>
            <a:r>
              <a:rPr lang="en-US" altLang="zh-TW" dirty="0" err="1" smtClean="0"/>
              <a:t>dcast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library(reshape2</a:t>
            </a:r>
            <a:r>
              <a:rPr lang="en-US" altLang="zh-TW" sz="2000" dirty="0"/>
              <a:t>); </a:t>
            </a:r>
            <a:r>
              <a:rPr lang="en-US" altLang="zh-TW" sz="2000" dirty="0" err="1"/>
              <a:t>dcast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#(convert data into EXCEL format)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corss_table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price+quant~ch,value.var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"Sale")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1" y="2119312"/>
            <a:ext cx="5241397" cy="27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74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Data processing: </a:t>
            </a:r>
            <a:r>
              <a:rPr lang="en-US" altLang="zh-TW" dirty="0" err="1"/>
              <a:t>dcast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~.,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value.var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'price', fun=mean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" y="1744133"/>
            <a:ext cx="6074836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R and 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download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58" y="1414992"/>
            <a:ext cx="5612342" cy="2107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9" y="3625069"/>
            <a:ext cx="5688542" cy="2868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37" y="1414992"/>
            <a:ext cx="5427463" cy="3046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直線單箭頭接點 10"/>
          <p:cNvCxnSpPr/>
          <p:nvPr/>
        </p:nvCxnSpPr>
        <p:spPr bwMode="auto">
          <a:xfrm flipH="1" flipV="1">
            <a:off x="7924800" y="1745673"/>
            <a:ext cx="424873" cy="3574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7481455" y="5320145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preview edition is more advanced!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melt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94867"/>
          </a:xfrm>
        </p:spPr>
        <p:txBody>
          <a:bodyPr/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xd_long1&lt;- melt(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id = '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1" y="1693333"/>
            <a:ext cx="1894945" cy="50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7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Data processing: melt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(xd_long1,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ch~variable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vlaue.var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='value', fun = mean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/>
              <a:t>A good </a:t>
            </a:r>
            <a:r>
              <a:rPr lang="en-US" altLang="zh-TW" sz="2000" dirty="0" smtClean="0"/>
              <a:t>way to </a:t>
            </a:r>
            <a:r>
              <a:rPr lang="en-US" altLang="zh-TW" sz="2000" dirty="0"/>
              <a:t>use </a:t>
            </a:r>
            <a:r>
              <a:rPr lang="en-US" altLang="zh-TW" sz="2000"/>
              <a:t>melt </a:t>
            </a:r>
            <a:r>
              <a:rPr lang="en-US" altLang="zh-TW" sz="2000" smtClean="0"/>
              <a:t>is to </a:t>
            </a:r>
            <a:r>
              <a:rPr lang="en-US" altLang="zh-TW" sz="2000" dirty="0" smtClean="0"/>
              <a:t>collapse data into long format and use </a:t>
            </a:r>
            <a:r>
              <a:rPr lang="en-US" altLang="zh-TW" sz="2000" dirty="0" err="1" smtClean="0"/>
              <a:t>decast</a:t>
            </a:r>
            <a:r>
              <a:rPr lang="en-US" altLang="zh-TW" sz="2000" dirty="0" smtClean="0"/>
              <a:t> to sort data. 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7" y="1780645"/>
            <a:ext cx="8330580" cy="1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33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date1&lt;-</a:t>
            </a:r>
            <a:r>
              <a:rPr lang="fr-FR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as.Date("2016/07/02</a:t>
            </a:r>
            <a:r>
              <a:rPr lang="fr-FR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","%Y/%m/%d</a:t>
            </a:r>
            <a:r>
              <a:rPr lang="fr-FR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zh-TW" altLang="zh-TW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date1 </a:t>
            </a:r>
            <a:endParaRPr lang="en-US" altLang="zh-TW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"2016-07-02</a:t>
            </a:r>
            <a:r>
              <a:rPr lang="zh-TW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fr-FR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format:</a:t>
            </a:r>
          </a:p>
          <a:p>
            <a:pPr marL="0" indent="0">
              <a:buNone/>
            </a:pPr>
            <a:r>
              <a:rPr lang="fr-FR" altLang="zh-TW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fr-FR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stat.ethz.ch/R-manual/R-devel/library/base/html/strptime.html</a:t>
            </a:r>
            <a:endParaRPr lang="fr-FR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800" dirty="0" smtClean="0"/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("2001/01/01"),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("2016/08/01"),by="month")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("2001/01/01"),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("2016/08/01"),by="quarter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time1&lt;- now()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time1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(time1)</a:t>
            </a:r>
          </a:p>
          <a:p>
            <a:pPr marL="0" indent="0">
              <a:buNone/>
            </a:pPr>
            <a:r>
              <a:rPr lang="zh-TW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1] "2016-09-06 11:28:06 CST"</a:t>
            </a:r>
            <a:endParaRPr lang="zh-TW" altLang="zh-TW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/>
          </a:p>
          <a:p>
            <a:pPr marL="0" indent="0">
              <a:buNone/>
            </a:pPr>
            <a:endParaRPr lang="zh-TW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14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35600"/>
          </a:xfrm>
        </p:spPr>
        <p:txBody>
          <a:bodyPr/>
          <a:lstStyle/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date&lt;-now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zh-TW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1] "2016-09-06 11:05:28 CST</a:t>
            </a:r>
            <a:r>
              <a:rPr lang="zh-TW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second(date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28.</a:t>
            </a:r>
            <a:r>
              <a:rPr lang="zh-TW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3157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minute(date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TW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hour(date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11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(date, label=TRUE,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Tuesday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yday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250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week(date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36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year(date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2016</a:t>
            </a:r>
            <a:endParaRPr lang="zh-TW" altLang="en-US" sz="1800" dirty="0"/>
          </a:p>
          <a:p>
            <a:r>
              <a:rPr lang="en-US" altLang="zh-TW" sz="1800" dirty="0" err="1"/>
              <a:t>date+hours</a:t>
            </a:r>
            <a:r>
              <a:rPr lang="en-US" altLang="zh-TW" sz="1800" dirty="0"/>
              <a:t>(1) </a:t>
            </a:r>
            <a:endParaRPr lang="en-US" altLang="zh-TW" sz="1800" dirty="0" smtClean="0"/>
          </a:p>
          <a:p>
            <a:r>
              <a:rPr lang="en-US" altLang="zh-TW" sz="1800" dirty="0" err="1" smtClean="0"/>
              <a:t>date+months</a:t>
            </a:r>
            <a:r>
              <a:rPr lang="en-US" altLang="zh-TW" sz="1800" dirty="0" smtClean="0"/>
              <a:t>(1</a:t>
            </a:r>
            <a:r>
              <a:rPr lang="en-US" altLang="zh-TW" sz="1800" dirty="0"/>
              <a:t>) </a:t>
            </a:r>
            <a:endParaRPr lang="en-US" altLang="zh-TW" sz="1800" dirty="0" smtClean="0"/>
          </a:p>
          <a:p>
            <a:r>
              <a:rPr lang="en-US" altLang="zh-TW" sz="1800" dirty="0" err="1" smtClean="0"/>
              <a:t>date+weeks</a:t>
            </a:r>
            <a:r>
              <a:rPr lang="en-US" altLang="zh-TW" sz="1800" dirty="0" smtClean="0"/>
              <a:t>(1</a:t>
            </a:r>
            <a:r>
              <a:rPr lang="en-US" altLang="zh-TW" sz="1800" dirty="0"/>
              <a:t>) 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59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 smtClean="0"/>
              <a:t>Find the third Wed in each month for 2016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day(date)&lt;-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 change date to the beginning of the month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“2016-9-1”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(date)&lt;=4) {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date+weeks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(2)} else {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date+weeks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buNone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[1] “2016-9-22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TW" altLang="en-US" sz="1800" dirty="0"/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datex+days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(4-wday(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734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6544" y="88034"/>
            <a:ext cx="8167255" cy="909493"/>
          </a:xfrm>
        </p:spPr>
        <p:txBody>
          <a:bodyPr/>
          <a:lstStyle/>
          <a:p>
            <a:pPr algn="l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1018"/>
            <a:ext cx="10515600" cy="4495945"/>
          </a:xfrm>
        </p:spPr>
        <p:txBody>
          <a:bodyPr/>
          <a:lstStyle/>
          <a:p>
            <a:r>
              <a:rPr lang="en-US" altLang="zh-TW" sz="2000" dirty="0" smtClean="0"/>
              <a:t>C. R. Robert and G. Casella, Introducing Monte Carlo methods with R, 2010, Springer.</a:t>
            </a:r>
          </a:p>
          <a:p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stackoverflow.com/questions/3505701/r-grouping-functions-sapply-vs-lapply-vs-apply-vs-tapply-vs-by-vs-aggrega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https://aghaynes.wordpress.com/2012/08/10/importing-data-directly-from-ms-excel</a:t>
            </a:r>
            <a:r>
              <a:rPr lang="en-US" altLang="zh-TW" sz="2000" dirty="0" smtClean="0">
                <a:hlinkClick r:id="rId3"/>
              </a:rPr>
              <a:t>/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www.datacamp.com/community/tutorials/r-tutorial-read-excel-into-r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http://www.r-bloggers.com/how-to-write-and-debug-an-r-function</a:t>
            </a:r>
            <a:r>
              <a:rPr lang="en-US" altLang="zh-TW" sz="2000" dirty="0" smtClean="0">
                <a:hlinkClick r:id="rId5"/>
              </a:rPr>
              <a:t>/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http://www.programiz.com/r-programming</a:t>
            </a:r>
            <a:r>
              <a:rPr lang="en-US" altLang="zh-TW" sz="2000" dirty="0" smtClean="0">
                <a:hlinkClick r:id="rId6"/>
              </a:rPr>
              <a:t>/</a:t>
            </a:r>
            <a:endParaRPr lang="en-US" altLang="zh-TW" sz="2000" dirty="0" smtClean="0"/>
          </a:p>
          <a:p>
            <a:r>
              <a:rPr lang="zh-TW" altLang="en-US" sz="2000" dirty="0" smtClean="0"/>
              <a:t>王昭文，運用</a:t>
            </a:r>
            <a:r>
              <a:rPr lang="en-US" altLang="zh-TW" sz="2000" dirty="0" err="1" smtClean="0"/>
              <a:t>R語言建置量化投資策略，高雄第一科技大學</a:t>
            </a:r>
            <a:endParaRPr lang="en-US" altLang="zh-TW" sz="2000" dirty="0" smtClean="0"/>
          </a:p>
          <a:p>
            <a:r>
              <a:rPr lang="en-US" altLang="zh-TW" sz="2000" dirty="0" smtClean="0"/>
              <a:t>Code: </a:t>
            </a:r>
            <a:r>
              <a:rPr lang="en-US" altLang="zh-TW" sz="2000" dirty="0" err="1" smtClean="0"/>
              <a:t>Intro_asset_allocation_my.R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Screenshot of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53" y="1119909"/>
            <a:ext cx="10906747" cy="552103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90308" y="2015986"/>
            <a:ext cx="145626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codings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90308" y="4969117"/>
            <a:ext cx="1456267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Command output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10052" y="1369655"/>
            <a:ext cx="1789545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Objects and variables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504825" y="5098319"/>
            <a:ext cx="1456267" cy="120032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Files</a:t>
            </a:r>
          </a:p>
          <a:p>
            <a:r>
              <a:rPr lang="en-US" altLang="zh-TW" b="1" dirty="0" smtClean="0"/>
              <a:t>Plots</a:t>
            </a:r>
          </a:p>
          <a:p>
            <a:r>
              <a:rPr lang="en-US" altLang="zh-TW" b="1" dirty="0" smtClean="0"/>
              <a:t>Packages</a:t>
            </a:r>
          </a:p>
          <a:p>
            <a:r>
              <a:rPr lang="en-US" altLang="zh-TW" b="1" dirty="0" smtClean="0"/>
              <a:t>Help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87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Install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(!require(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"),library(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altLang="zh-TW" dirty="0" smtClean="0"/>
              <a:t>If this package is not installed, then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will return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FALSE. </a:t>
            </a:r>
            <a:r>
              <a:rPr lang="en-US" altLang="zh-TW" dirty="0"/>
              <a:t>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/>
              <a:t>will </a:t>
            </a:r>
            <a:r>
              <a:rPr lang="en-US" altLang="zh-TW" dirty="0"/>
              <a:t>return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9" y="3477758"/>
            <a:ext cx="6370782" cy="33802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H="1" flipV="1">
            <a:off x="1902691" y="3808412"/>
            <a:ext cx="6271491" cy="2216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50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Some useful hot keys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282" y="1295400"/>
            <a:ext cx="10972800" cy="5026025"/>
          </a:xfrm>
        </p:spPr>
        <p:txBody>
          <a:bodyPr/>
          <a:lstStyle/>
          <a:p>
            <a:r>
              <a:rPr lang="en-US" altLang="zh-TW" dirty="0" smtClean="0"/>
              <a:t>Esc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interrupt current command</a:t>
            </a:r>
            <a:endParaRPr lang="zh-TW" altLang="en-US" dirty="0"/>
          </a:p>
          <a:p>
            <a:r>
              <a:rPr lang="en-US" altLang="zh-TW" dirty="0"/>
              <a:t>Ctrl + L : </a:t>
            </a:r>
            <a:r>
              <a:rPr lang="en-US" altLang="zh-TW" dirty="0" smtClean="0"/>
              <a:t>clear console </a:t>
            </a:r>
          </a:p>
          <a:p>
            <a:r>
              <a:rPr lang="en-US" altLang="zh-TW" dirty="0" smtClean="0"/>
              <a:t>Ctrl </a:t>
            </a:r>
            <a:r>
              <a:rPr lang="en-US" altLang="zh-TW" dirty="0"/>
              <a:t>+ Enter : </a:t>
            </a:r>
            <a:r>
              <a:rPr lang="en-US" altLang="zh-TW" dirty="0" smtClean="0"/>
              <a:t>run current line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Ctl</a:t>
            </a:r>
            <a:r>
              <a:rPr lang="en-US" altLang="zh-TW" dirty="0" smtClean="0"/>
              <a:t> + F: find commands</a:t>
            </a:r>
          </a:p>
          <a:p>
            <a:r>
              <a:rPr lang="en-US" altLang="zh-TW" dirty="0" err="1" smtClean="0"/>
              <a:t>Ctl</a:t>
            </a:r>
            <a:r>
              <a:rPr lang="en-US" altLang="zh-TW" dirty="0" smtClean="0"/>
              <a:t> + Shift + j: find and replace command</a:t>
            </a:r>
          </a:p>
          <a:p>
            <a:r>
              <a:rPr lang="en-US" altLang="zh-TW" dirty="0" smtClean="0"/>
              <a:t>Tab: automatically filled</a:t>
            </a:r>
            <a:endParaRPr lang="zh-TW" altLang="en-US" dirty="0"/>
          </a:p>
          <a:p>
            <a:r>
              <a:rPr lang="en-US" altLang="zh-TW" dirty="0"/>
              <a:t>Ctrl + Shift + s </a:t>
            </a:r>
            <a:r>
              <a:rPr lang="en-US" altLang="zh-TW" dirty="0" smtClean="0"/>
              <a:t>: run all lines</a:t>
            </a:r>
            <a:endParaRPr lang="zh-TW" altLang="en-US" dirty="0"/>
          </a:p>
          <a:p>
            <a:r>
              <a:rPr lang="en-US" altLang="zh-TW" dirty="0"/>
              <a:t>Ctrl + Shift + c </a:t>
            </a:r>
            <a:r>
              <a:rPr lang="en-US" altLang="zh-TW" dirty="0" smtClean="0"/>
              <a:t>: comment lines</a:t>
            </a:r>
          </a:p>
        </p:txBody>
      </p:sp>
    </p:spTree>
    <p:extLst>
      <p:ext uri="{BB962C8B-B14F-4D97-AF65-F5344CB8AC3E}">
        <p14:creationId xmlns:p14="http://schemas.microsoft.com/office/powerpoint/2010/main" val="33496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13203</TotalTime>
  <Words>4003</Words>
  <Application>Microsoft Office PowerPoint</Application>
  <PresentationFormat>寬螢幕</PresentationFormat>
  <Paragraphs>731</Paragraphs>
  <Slides>65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Arial Unicode MS</vt:lpstr>
      <vt:lpstr>Helvetica Neue</vt:lpstr>
      <vt:lpstr>新細明體</vt:lpstr>
      <vt:lpstr>標楷體</vt:lpstr>
      <vt:lpstr>Arial</vt:lpstr>
      <vt:lpstr>Consolas</vt:lpstr>
      <vt:lpstr>Courier New</vt:lpstr>
      <vt:lpstr>Lucida Console</vt:lpstr>
      <vt:lpstr>Verdana</vt:lpstr>
      <vt:lpstr>Wingdings</vt:lpstr>
      <vt:lpstr>Wingdings 2</vt:lpstr>
      <vt:lpstr>佈景主題2</vt:lpstr>
      <vt:lpstr>Image</vt:lpstr>
      <vt:lpstr>Introduction to R</vt:lpstr>
      <vt:lpstr>KDnuggets survey</vt:lpstr>
      <vt:lpstr>Website</vt:lpstr>
      <vt:lpstr>PowerPoint 簡報</vt:lpstr>
      <vt:lpstr>CRAN Task Views</vt:lpstr>
      <vt:lpstr>R and RStudio download</vt:lpstr>
      <vt:lpstr>Screenshot of RStudio</vt:lpstr>
      <vt:lpstr>Install packages</vt:lpstr>
      <vt:lpstr>Some useful hot keys</vt:lpstr>
      <vt:lpstr>Data manipulation</vt:lpstr>
      <vt:lpstr>Variable type</vt:lpstr>
      <vt:lpstr>Vector</vt:lpstr>
      <vt:lpstr>vector</vt:lpstr>
      <vt:lpstr>vector</vt:lpstr>
      <vt:lpstr>vector</vt:lpstr>
      <vt:lpstr>vector: all.equal(x,y), identical(x,y)</vt:lpstr>
      <vt:lpstr>Matrix</vt:lpstr>
      <vt:lpstr>Matrix</vt:lpstr>
      <vt:lpstr>list</vt:lpstr>
      <vt:lpstr>PowerPoint 簡報</vt:lpstr>
      <vt:lpstr>PowerPoint 簡報</vt:lpstr>
      <vt:lpstr>Data Frame</vt:lpstr>
      <vt:lpstr>Data frame</vt:lpstr>
      <vt:lpstr>Data variables</vt:lpstr>
      <vt:lpstr>Factor</vt:lpstr>
      <vt:lpstr>Exercises 1</vt:lpstr>
      <vt:lpstr>Exercises 1 answers</vt:lpstr>
      <vt:lpstr>Exercises 2</vt:lpstr>
      <vt:lpstr>Exercises 2 answers</vt:lpstr>
      <vt:lpstr>Exercises 3</vt:lpstr>
      <vt:lpstr>Exercises 3 answers</vt:lpstr>
      <vt:lpstr>Exercises 4: mtcars dataset</vt:lpstr>
      <vt:lpstr>Exercises 4: mtcars dataset - answers</vt:lpstr>
      <vt:lpstr>Control commands: apply, lapply, sapply</vt:lpstr>
      <vt:lpstr>Control commands: apply, lapply, sapply</vt:lpstr>
      <vt:lpstr>Control commands: apply, lapply, sapply</vt:lpstr>
      <vt:lpstr>Control commands: tapply</vt:lpstr>
      <vt:lpstr>Control commands: tapply</vt:lpstr>
      <vt:lpstr>Control commands: mapply</vt:lpstr>
      <vt:lpstr>When data is *.xls or *.xlsx </vt:lpstr>
      <vt:lpstr>When data is *.csv or *.txt</vt:lpstr>
      <vt:lpstr>Example</vt:lpstr>
      <vt:lpstr>IO (input and output)</vt:lpstr>
      <vt:lpstr>Control flow</vt:lpstr>
      <vt:lpstr>Control flow</vt:lpstr>
      <vt:lpstr>Control flow</vt:lpstr>
      <vt:lpstr>Control flow</vt:lpstr>
      <vt:lpstr>Exercise</vt:lpstr>
      <vt:lpstr>Exercise</vt:lpstr>
      <vt:lpstr>Function()</vt:lpstr>
      <vt:lpstr>Function()</vt:lpstr>
      <vt:lpstr>Function exercise</vt:lpstr>
      <vt:lpstr>Data processing: with</vt:lpstr>
      <vt:lpstr>Data processing: with</vt:lpstr>
      <vt:lpstr>Data processing: stack (unstack)</vt:lpstr>
      <vt:lpstr>Data processing: aggregate</vt:lpstr>
      <vt:lpstr>Data processing: aggregate</vt:lpstr>
      <vt:lpstr>Data processing: dcast</vt:lpstr>
      <vt:lpstr>Data processing: dcast</vt:lpstr>
      <vt:lpstr>Data processing: melt</vt:lpstr>
      <vt:lpstr>Data processing: melt</vt:lpstr>
      <vt:lpstr>date</vt:lpstr>
      <vt:lpstr>date</vt:lpstr>
      <vt:lpstr>Find the third Wed in each month for 2016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Tzang</dc:creator>
  <cp:lastModifiedBy>Tzang</cp:lastModifiedBy>
  <cp:revision>265</cp:revision>
  <dcterms:created xsi:type="dcterms:W3CDTF">2016-04-11T07:43:29Z</dcterms:created>
  <dcterms:modified xsi:type="dcterms:W3CDTF">2018-08-09T01:14:27Z</dcterms:modified>
</cp:coreProperties>
</file>