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26363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226371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237182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19349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405360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2119997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275141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168987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266831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168346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4670700-5B40-45AE-A79B-955867117FA2}" type="datetimeFigureOut">
              <a:rPr lang="zh-TW" altLang="en-US" smtClean="0"/>
              <a:t>2018/8/9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21719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70700-5B40-45AE-A79B-955867117FA2}" type="datetimeFigureOut">
              <a:rPr lang="zh-TW" altLang="en-US" smtClean="0"/>
              <a:t>2018/8/9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0CFA0-5701-4FB4-85D4-C6BB817A11DA}" type="slidenum">
              <a:rPr lang="zh-TW" altLang="en-US" smtClean="0"/>
              <a:t>‹#›</a:t>
            </a:fld>
            <a:endParaRPr lang="zh-TW" altLang="en-US"/>
          </a:p>
        </p:txBody>
      </p:sp>
    </p:spTree>
    <p:extLst>
      <p:ext uri="{BB962C8B-B14F-4D97-AF65-F5344CB8AC3E}">
        <p14:creationId xmlns:p14="http://schemas.microsoft.com/office/powerpoint/2010/main" val="329099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studio-pubs-static.s3.amazonaws.com/45786_b5e54c2d3c824f51abd2d559506cf81f.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reed.edu/data-at-reed/software/R/workshops/2015/vis_homework_solutions.html" TargetMode="External"/><Relationship Id="rId2" Type="http://schemas.openxmlformats.org/officeDocument/2006/relationships/hyperlink" Target="http://www.arietwigt.com/articles/R_IMDB.html" TargetMode="External"/><Relationship Id="rId1" Type="http://schemas.openxmlformats.org/officeDocument/2006/relationships/slideLayout" Target="../slideLayouts/slideLayout2.xml"/><Relationship Id="rId4" Type="http://schemas.openxmlformats.org/officeDocument/2006/relationships/hyperlink" Target="http://tutorials.iq.harvard.edu/R/Rgraphics/Rgraphics.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Introduction to R</a:t>
            </a:r>
            <a:br>
              <a:rPr lang="en-US" altLang="zh-TW" dirty="0" smtClean="0"/>
            </a:br>
            <a:r>
              <a:rPr lang="en-US" altLang="zh-TW" dirty="0" smtClean="0"/>
              <a:t>ggplot2</a:t>
            </a:r>
            <a:endParaRPr lang="zh-TW" altLang="en-US" dirty="0"/>
          </a:p>
        </p:txBody>
      </p:sp>
      <p:sp>
        <p:nvSpPr>
          <p:cNvPr id="3" name="副標題 2"/>
          <p:cNvSpPr>
            <a:spLocks noGrp="1"/>
          </p:cNvSpPr>
          <p:nvPr>
            <p:ph type="subTitle" idx="1"/>
          </p:nvPr>
        </p:nvSpPr>
        <p:spPr/>
        <p:txBody>
          <a:bodyPr/>
          <a:lstStyle/>
          <a:p>
            <a:r>
              <a:rPr lang="en-US" altLang="zh-TW" dirty="0" err="1" smtClean="0"/>
              <a:t>Shyh</a:t>
            </a:r>
            <a:r>
              <a:rPr lang="en-US" altLang="zh-TW" dirty="0" smtClean="0"/>
              <a:t>-Weir Tzang</a:t>
            </a:r>
          </a:p>
          <a:p>
            <a:r>
              <a:rPr lang="en-US" altLang="zh-TW" dirty="0" smtClean="0"/>
              <a:t>Asia University</a:t>
            </a:r>
          </a:p>
          <a:p>
            <a:r>
              <a:rPr lang="en-US" altLang="zh-TW" dirty="0" smtClean="0"/>
              <a:t>2017/8/30</a:t>
            </a:r>
            <a:endParaRPr lang="zh-TW" altLang="en-US" dirty="0"/>
          </a:p>
        </p:txBody>
      </p:sp>
    </p:spTree>
    <p:extLst>
      <p:ext uri="{BB962C8B-B14F-4D97-AF65-F5344CB8AC3E}">
        <p14:creationId xmlns:p14="http://schemas.microsoft.com/office/powerpoint/2010/main" val="3973636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794799" y="778933"/>
            <a:ext cx="8391931" cy="5169430"/>
          </a:xfrm>
          <a:prstGeom prst="rect">
            <a:avLst/>
          </a:prstGeom>
        </p:spPr>
      </p:pic>
    </p:spTree>
    <p:extLst>
      <p:ext uri="{BB962C8B-B14F-4D97-AF65-F5344CB8AC3E}">
        <p14:creationId xmlns:p14="http://schemas.microsoft.com/office/powerpoint/2010/main" val="311454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777875"/>
          </a:xfrm>
        </p:spPr>
        <p:txBody>
          <a:bodyPr/>
          <a:lstStyle/>
          <a:p>
            <a:r>
              <a:rPr lang="en-US" altLang="zh-TW" dirty="0" smtClean="0"/>
              <a:t>Datasets: diamonds</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838200" y="1210733"/>
            <a:ext cx="8642880" cy="5163609"/>
          </a:xfrm>
          <a:prstGeom prst="rect">
            <a:avLst/>
          </a:prstGeom>
        </p:spPr>
      </p:pic>
    </p:spTree>
    <p:extLst>
      <p:ext uri="{BB962C8B-B14F-4D97-AF65-F5344CB8AC3E}">
        <p14:creationId xmlns:p14="http://schemas.microsoft.com/office/powerpoint/2010/main" val="262793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Datasets: </a:t>
            </a:r>
            <a:r>
              <a:rPr lang="en-US" altLang="zh-TW" dirty="0" smtClean="0"/>
              <a:t>iris</a:t>
            </a:r>
            <a:endParaRPr lang="zh-TW" altLang="en-US" dirty="0"/>
          </a:p>
        </p:txBody>
      </p:sp>
      <p:sp>
        <p:nvSpPr>
          <p:cNvPr id="3" name="內容版面配置區 2"/>
          <p:cNvSpPr>
            <a:spLocks noGrp="1"/>
          </p:cNvSpPr>
          <p:nvPr>
            <p:ph idx="1"/>
          </p:nvPr>
        </p:nvSpPr>
        <p:spPr/>
        <p:txBody>
          <a:bodyPr/>
          <a:lstStyle/>
          <a:p>
            <a:pPr algn="just"/>
            <a:r>
              <a:rPr lang="en-US" altLang="zh-TW" dirty="0"/>
              <a:t>This famous (Fisher's or Anderson's) iris data set gives the measurements in centimeters of the variables sepal length and width and petal length and width, respectively, for 50 flowers from each of 3 species of iris. The species are </a:t>
            </a:r>
            <a:r>
              <a:rPr lang="en-US" altLang="zh-TW" i="1" dirty="0"/>
              <a:t>Iris </a:t>
            </a:r>
            <a:r>
              <a:rPr lang="en-US" altLang="zh-TW" i="1" dirty="0" err="1"/>
              <a:t>setosa</a:t>
            </a:r>
            <a:r>
              <a:rPr lang="en-US" altLang="zh-TW" dirty="0"/>
              <a:t>, </a:t>
            </a:r>
            <a:r>
              <a:rPr lang="en-US" altLang="zh-TW" i="1" dirty="0"/>
              <a:t>versicolor</a:t>
            </a:r>
            <a:r>
              <a:rPr lang="en-US" altLang="zh-TW" dirty="0"/>
              <a:t>, and </a:t>
            </a:r>
            <a:r>
              <a:rPr lang="en-US" altLang="zh-TW" i="1" dirty="0" err="1"/>
              <a:t>virginica</a:t>
            </a:r>
            <a:r>
              <a:rPr lang="en-US" altLang="zh-TW" dirty="0"/>
              <a:t>. </a:t>
            </a:r>
            <a:endParaRPr lang="en-US" altLang="zh-TW" dirty="0" smtClean="0"/>
          </a:p>
          <a:p>
            <a:pPr algn="just"/>
            <a:r>
              <a:rPr lang="zh-TW" altLang="zh-TW" dirty="0"/>
              <a:t>iris is a data frame with 150 cases (rows) and 5 variables (columns) named </a:t>
            </a:r>
            <a:r>
              <a:rPr lang="zh-TW" altLang="zh-TW" i="1" dirty="0"/>
              <a:t>Sepal.Length, Sepal.Width, Petal.Length, Petal.Width</a:t>
            </a:r>
            <a:r>
              <a:rPr lang="zh-TW" altLang="zh-TW" dirty="0"/>
              <a:t>, and </a:t>
            </a:r>
            <a:r>
              <a:rPr lang="zh-TW" altLang="zh-TW" i="1" dirty="0" smtClean="0"/>
              <a:t>Species</a:t>
            </a:r>
            <a:r>
              <a:rPr lang="en-US" altLang="zh-TW" i="1" dirty="0" smtClean="0"/>
              <a:t>.</a:t>
            </a:r>
            <a:endParaRPr lang="zh-TW" altLang="en-US" i="1" dirty="0"/>
          </a:p>
        </p:txBody>
      </p:sp>
    </p:spTree>
    <p:extLst>
      <p:ext uri="{BB962C8B-B14F-4D97-AF65-F5344CB8AC3E}">
        <p14:creationId xmlns:p14="http://schemas.microsoft.com/office/powerpoint/2010/main" val="292485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53458"/>
            <a:ext cx="10515600" cy="676275"/>
          </a:xfrm>
        </p:spPr>
        <p:txBody>
          <a:bodyPr>
            <a:normAutofit fontScale="90000"/>
          </a:bodyPr>
          <a:lstStyle/>
          <a:p>
            <a:r>
              <a:rPr lang="en-US" altLang="zh-TW" dirty="0" smtClean="0"/>
              <a:t>Dataset: </a:t>
            </a:r>
            <a:r>
              <a:rPr lang="en-US" altLang="zh-TW" dirty="0" err="1" smtClean="0"/>
              <a:t>mtcars</a:t>
            </a:r>
            <a:endParaRPr lang="zh-TW" altLang="en-US" dirty="0"/>
          </a:p>
        </p:txBody>
      </p:sp>
      <p:sp>
        <p:nvSpPr>
          <p:cNvPr id="3" name="內容版面配置區 2"/>
          <p:cNvSpPr>
            <a:spLocks noGrp="1"/>
          </p:cNvSpPr>
          <p:nvPr>
            <p:ph idx="1"/>
          </p:nvPr>
        </p:nvSpPr>
        <p:spPr>
          <a:xfrm>
            <a:off x="838200" y="829733"/>
            <a:ext cx="10515600" cy="5926667"/>
          </a:xfrm>
        </p:spPr>
        <p:txBody>
          <a:bodyPr>
            <a:normAutofit fontScale="70000" lnSpcReduction="20000"/>
          </a:bodyPr>
          <a:lstStyle/>
          <a:p>
            <a:r>
              <a:rPr lang="en-US" altLang="zh-TW" dirty="0"/>
              <a:t>The data was extracted from the 1974 </a:t>
            </a:r>
            <a:r>
              <a:rPr lang="en-US" altLang="zh-TW" i="1" dirty="0"/>
              <a:t>Motor Trend</a:t>
            </a:r>
            <a:r>
              <a:rPr lang="en-US" altLang="zh-TW" dirty="0"/>
              <a:t> US magazine, and comprises fuel consumption and 10 aspects of automobile design and performance for 32 automobiles (1973–74 models</a:t>
            </a:r>
            <a:r>
              <a:rPr lang="en-US" altLang="zh-TW" dirty="0" smtClean="0"/>
              <a:t>).</a:t>
            </a:r>
          </a:p>
          <a:p>
            <a:r>
              <a:rPr lang="en-US" altLang="zh-TW" dirty="0"/>
              <a:t>A data frame with 32 observations on 11 variables.</a:t>
            </a:r>
          </a:p>
          <a:p>
            <a:pPr marL="0" indent="0">
              <a:buNone/>
            </a:pPr>
            <a:r>
              <a:rPr lang="en-US" altLang="zh-TW" dirty="0" smtClean="0"/>
              <a:t>	[, </a:t>
            </a:r>
            <a:r>
              <a:rPr lang="en-US" altLang="zh-TW" dirty="0"/>
              <a:t>1] 	mpg 	Miles/(US) gallon</a:t>
            </a:r>
          </a:p>
          <a:p>
            <a:pPr marL="0" indent="0">
              <a:buNone/>
            </a:pPr>
            <a:r>
              <a:rPr lang="en-US" altLang="zh-TW" dirty="0" smtClean="0"/>
              <a:t>	[, </a:t>
            </a:r>
            <a:r>
              <a:rPr lang="en-US" altLang="zh-TW" dirty="0"/>
              <a:t>2] 	</a:t>
            </a:r>
            <a:r>
              <a:rPr lang="en-US" altLang="zh-TW" dirty="0" err="1"/>
              <a:t>cyl</a:t>
            </a:r>
            <a:r>
              <a:rPr lang="en-US" altLang="zh-TW" dirty="0"/>
              <a:t> 	Number of cylinders</a:t>
            </a:r>
          </a:p>
          <a:p>
            <a:pPr marL="0" indent="0">
              <a:buNone/>
            </a:pPr>
            <a:r>
              <a:rPr lang="en-US" altLang="zh-TW" dirty="0" smtClean="0"/>
              <a:t>	[, </a:t>
            </a:r>
            <a:r>
              <a:rPr lang="en-US" altLang="zh-TW" dirty="0"/>
              <a:t>3] 	</a:t>
            </a:r>
            <a:r>
              <a:rPr lang="en-US" altLang="zh-TW" dirty="0" err="1"/>
              <a:t>disp</a:t>
            </a:r>
            <a:r>
              <a:rPr lang="en-US" altLang="zh-TW" dirty="0"/>
              <a:t> 	Displacement (cu.in.)</a:t>
            </a:r>
          </a:p>
          <a:p>
            <a:pPr marL="0" indent="0">
              <a:buNone/>
            </a:pPr>
            <a:r>
              <a:rPr lang="en-US" altLang="zh-TW" dirty="0" smtClean="0"/>
              <a:t>	[, </a:t>
            </a:r>
            <a:r>
              <a:rPr lang="en-US" altLang="zh-TW" dirty="0"/>
              <a:t>4] </a:t>
            </a:r>
            <a:r>
              <a:rPr lang="en-US" altLang="zh-TW" dirty="0" smtClean="0"/>
              <a:t>	</a:t>
            </a:r>
            <a:r>
              <a:rPr lang="en-US" altLang="zh-TW" dirty="0" err="1" smtClean="0"/>
              <a:t>hp</a:t>
            </a:r>
            <a:r>
              <a:rPr lang="en-US" altLang="zh-TW" dirty="0" smtClean="0"/>
              <a:t> </a:t>
            </a:r>
            <a:r>
              <a:rPr lang="en-US" altLang="zh-TW" dirty="0"/>
              <a:t>	Gross horsepower</a:t>
            </a:r>
          </a:p>
          <a:p>
            <a:pPr marL="0" indent="0">
              <a:buNone/>
            </a:pPr>
            <a:r>
              <a:rPr lang="en-US" altLang="zh-TW" dirty="0" smtClean="0"/>
              <a:t>	[, </a:t>
            </a:r>
            <a:r>
              <a:rPr lang="en-US" altLang="zh-TW" dirty="0"/>
              <a:t>5] 	drat 	Rear axle ratio</a:t>
            </a:r>
          </a:p>
          <a:p>
            <a:pPr marL="0" indent="0">
              <a:buNone/>
            </a:pPr>
            <a:r>
              <a:rPr lang="en-US" altLang="zh-TW" dirty="0" smtClean="0"/>
              <a:t>	[, </a:t>
            </a:r>
            <a:r>
              <a:rPr lang="en-US" altLang="zh-TW" dirty="0"/>
              <a:t>6] 	</a:t>
            </a:r>
            <a:r>
              <a:rPr lang="en-US" altLang="zh-TW" dirty="0" err="1"/>
              <a:t>wt</a:t>
            </a:r>
            <a:r>
              <a:rPr lang="en-US" altLang="zh-TW" dirty="0"/>
              <a:t> 	Weight (1000 </a:t>
            </a:r>
            <a:r>
              <a:rPr lang="en-US" altLang="zh-TW" dirty="0" err="1"/>
              <a:t>lbs</a:t>
            </a:r>
            <a:r>
              <a:rPr lang="en-US" altLang="zh-TW" dirty="0"/>
              <a:t>)</a:t>
            </a:r>
          </a:p>
          <a:p>
            <a:pPr marL="0" indent="0">
              <a:buNone/>
            </a:pPr>
            <a:r>
              <a:rPr lang="en-US" altLang="zh-TW" dirty="0" smtClean="0"/>
              <a:t>	[, </a:t>
            </a:r>
            <a:r>
              <a:rPr lang="en-US" altLang="zh-TW" dirty="0"/>
              <a:t>7] 	</a:t>
            </a:r>
            <a:r>
              <a:rPr lang="en-US" altLang="zh-TW" dirty="0" err="1"/>
              <a:t>qsec</a:t>
            </a:r>
            <a:r>
              <a:rPr lang="en-US" altLang="zh-TW" dirty="0"/>
              <a:t> 	1/4 mile time</a:t>
            </a:r>
          </a:p>
          <a:p>
            <a:pPr marL="0" indent="0">
              <a:buNone/>
            </a:pPr>
            <a:r>
              <a:rPr lang="en-US" altLang="zh-TW" dirty="0" smtClean="0"/>
              <a:t>	[, </a:t>
            </a:r>
            <a:r>
              <a:rPr lang="en-US" altLang="zh-TW" dirty="0"/>
              <a:t>8] 	vs 	</a:t>
            </a:r>
            <a:r>
              <a:rPr lang="en-US" altLang="zh-TW" dirty="0" smtClean="0"/>
              <a:t>V/S (V engine or straight engine)</a:t>
            </a:r>
            <a:endParaRPr lang="en-US" altLang="zh-TW" dirty="0"/>
          </a:p>
          <a:p>
            <a:pPr marL="0" indent="0">
              <a:buNone/>
            </a:pPr>
            <a:r>
              <a:rPr lang="en-US" altLang="zh-TW" dirty="0" smtClean="0"/>
              <a:t>	[, </a:t>
            </a:r>
            <a:r>
              <a:rPr lang="en-US" altLang="zh-TW" dirty="0"/>
              <a:t>9] 	am 	Transmission (0 = automatic, 1 = manual)</a:t>
            </a:r>
          </a:p>
          <a:p>
            <a:pPr marL="0" indent="0">
              <a:buNone/>
            </a:pPr>
            <a:r>
              <a:rPr lang="en-US" altLang="zh-TW" dirty="0" smtClean="0"/>
              <a:t>	[,</a:t>
            </a:r>
            <a:r>
              <a:rPr lang="en-US" altLang="zh-TW" dirty="0"/>
              <a:t>10] 	gear 	Number of forward gears</a:t>
            </a:r>
          </a:p>
          <a:p>
            <a:pPr marL="0" indent="0">
              <a:buNone/>
            </a:pPr>
            <a:r>
              <a:rPr lang="en-US" altLang="zh-TW" dirty="0" smtClean="0"/>
              <a:t>	[,</a:t>
            </a:r>
            <a:r>
              <a:rPr lang="en-US" altLang="zh-TW" dirty="0"/>
              <a:t>11] 	carb 	Number of carburetors </a:t>
            </a:r>
            <a:endParaRPr lang="en-US" altLang="zh-TW" dirty="0" smtClean="0"/>
          </a:p>
          <a:p>
            <a:pPr marL="0" indent="0">
              <a:buNone/>
            </a:pPr>
            <a:r>
              <a:rPr lang="en-US" altLang="zh-TW" dirty="0" smtClean="0"/>
              <a:t>Reference:</a:t>
            </a:r>
          </a:p>
          <a:p>
            <a:pPr marL="0" indent="0">
              <a:buNone/>
            </a:pPr>
            <a:r>
              <a:rPr lang="en-US" altLang="zh-TW" dirty="0">
                <a:hlinkClick r:id="rId2"/>
              </a:rPr>
              <a:t>https://</a:t>
            </a:r>
            <a:r>
              <a:rPr lang="en-US" altLang="zh-TW" dirty="0" smtClean="0">
                <a:hlinkClick r:id="rId2"/>
              </a:rPr>
              <a:t>rstudio-pubs-static.s3.amazonaws.com/45786_b5e54c2d3c824f51abd2d559506cf81f.html</a:t>
            </a:r>
            <a:endParaRPr lang="en-US" altLang="zh-TW" dirty="0" smtClean="0"/>
          </a:p>
          <a:p>
            <a:pPr marL="0" indent="0">
              <a:buNone/>
            </a:pPr>
            <a:endParaRPr lang="zh-TW" altLang="en-US" dirty="0"/>
          </a:p>
        </p:txBody>
      </p:sp>
    </p:spTree>
    <p:extLst>
      <p:ext uri="{BB962C8B-B14F-4D97-AF65-F5344CB8AC3E}">
        <p14:creationId xmlns:p14="http://schemas.microsoft.com/office/powerpoint/2010/main" val="236120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752474"/>
          </a:xfrm>
        </p:spPr>
        <p:txBody>
          <a:bodyPr/>
          <a:lstStyle/>
          <a:p>
            <a:r>
              <a:rPr lang="en-US" altLang="zh-TW" dirty="0" smtClean="0"/>
              <a:t>Dataset: movies (library ggplot2movies)</a:t>
            </a:r>
            <a:endParaRPr lang="zh-TW" altLang="en-US" dirty="0"/>
          </a:p>
        </p:txBody>
      </p:sp>
      <p:sp>
        <p:nvSpPr>
          <p:cNvPr id="3" name="內容版面配置區 2"/>
          <p:cNvSpPr>
            <a:spLocks noGrp="1"/>
          </p:cNvSpPr>
          <p:nvPr>
            <p:ph idx="1"/>
          </p:nvPr>
        </p:nvSpPr>
        <p:spPr>
          <a:xfrm>
            <a:off x="838200" y="1117600"/>
            <a:ext cx="10515600" cy="5604933"/>
          </a:xfrm>
        </p:spPr>
        <p:txBody>
          <a:bodyPr>
            <a:normAutofit fontScale="62500" lnSpcReduction="20000"/>
          </a:bodyPr>
          <a:lstStyle/>
          <a:p>
            <a:r>
              <a:rPr lang="en-US" altLang="zh-TW" dirty="0"/>
              <a:t>A dataset about movies. This was previously contained in ggplot2, but has been moved its own package to reduce the download size of ggplot2</a:t>
            </a:r>
            <a:r>
              <a:rPr lang="en-US" altLang="zh-TW" dirty="0" smtClean="0"/>
              <a:t>.</a:t>
            </a:r>
          </a:p>
          <a:p>
            <a:r>
              <a:rPr lang="en-US" altLang="zh-TW" dirty="0"/>
              <a:t>A data frame with 28819 rows and 24 variables</a:t>
            </a:r>
          </a:p>
          <a:p>
            <a:pPr marL="0" indent="0">
              <a:buNone/>
            </a:pPr>
            <a:r>
              <a:rPr lang="en-US" altLang="zh-TW" dirty="0" smtClean="0"/>
              <a:t>•  </a:t>
            </a:r>
            <a:r>
              <a:rPr lang="en-US" altLang="zh-TW" dirty="0"/>
              <a:t>title. Title of the movie.</a:t>
            </a:r>
          </a:p>
          <a:p>
            <a:pPr marL="0" indent="0">
              <a:buNone/>
            </a:pPr>
            <a:r>
              <a:rPr lang="en-US" altLang="zh-TW" dirty="0" smtClean="0"/>
              <a:t>	•  </a:t>
            </a:r>
            <a:r>
              <a:rPr lang="en-US" altLang="zh-TW" dirty="0"/>
              <a:t>year. Year of release.</a:t>
            </a:r>
          </a:p>
          <a:p>
            <a:pPr marL="0" indent="0">
              <a:buNone/>
            </a:pPr>
            <a:r>
              <a:rPr lang="en-US" altLang="zh-TW" dirty="0" smtClean="0"/>
              <a:t>	•  </a:t>
            </a:r>
            <a:r>
              <a:rPr lang="en-US" altLang="zh-TW" dirty="0"/>
              <a:t>budget. Total budget (if known) in US dollars</a:t>
            </a:r>
          </a:p>
          <a:p>
            <a:pPr marL="0" indent="0">
              <a:buNone/>
            </a:pPr>
            <a:r>
              <a:rPr lang="en-US" altLang="zh-TW" dirty="0" smtClean="0"/>
              <a:t>	•  </a:t>
            </a:r>
            <a:r>
              <a:rPr lang="en-US" altLang="zh-TW" dirty="0"/>
              <a:t>length. Length in minutes.</a:t>
            </a:r>
          </a:p>
          <a:p>
            <a:pPr marL="0" indent="0">
              <a:buNone/>
            </a:pPr>
            <a:r>
              <a:rPr lang="en-US" altLang="zh-TW" dirty="0" smtClean="0"/>
              <a:t>	•  </a:t>
            </a:r>
            <a:r>
              <a:rPr lang="en-US" altLang="zh-TW" dirty="0"/>
              <a:t>rating. Average IMDB user rating.</a:t>
            </a:r>
          </a:p>
          <a:p>
            <a:pPr marL="0" indent="0">
              <a:buNone/>
            </a:pPr>
            <a:r>
              <a:rPr lang="en-US" altLang="zh-TW" dirty="0" smtClean="0"/>
              <a:t>	•  </a:t>
            </a:r>
            <a:r>
              <a:rPr lang="en-US" altLang="zh-TW" dirty="0"/>
              <a:t>votes. Number of IMDB users who rated this movie.</a:t>
            </a:r>
          </a:p>
          <a:p>
            <a:pPr marL="0" indent="0">
              <a:buNone/>
            </a:pPr>
            <a:r>
              <a:rPr lang="en-US" altLang="zh-TW" dirty="0" smtClean="0"/>
              <a:t>	•  </a:t>
            </a:r>
            <a:r>
              <a:rPr lang="en-US" altLang="zh-TW" dirty="0"/>
              <a:t>r1-10. Multiplying by ten gives percentile (to nearest 10%) of users who rated this movie a 1.</a:t>
            </a:r>
          </a:p>
          <a:p>
            <a:pPr marL="0" indent="0">
              <a:buNone/>
            </a:pPr>
            <a:r>
              <a:rPr lang="en-US" altLang="zh-TW" dirty="0" smtClean="0"/>
              <a:t>	•  </a:t>
            </a:r>
            <a:r>
              <a:rPr lang="en-US" altLang="zh-TW" dirty="0" err="1"/>
              <a:t>mpaa</a:t>
            </a:r>
            <a:r>
              <a:rPr lang="en-US" altLang="zh-TW" dirty="0"/>
              <a:t>. MPAA rating.</a:t>
            </a:r>
          </a:p>
          <a:p>
            <a:pPr marL="0" indent="0">
              <a:buNone/>
            </a:pPr>
            <a:r>
              <a:rPr lang="en-US" altLang="zh-TW" dirty="0" smtClean="0"/>
              <a:t>	•  </a:t>
            </a:r>
            <a:r>
              <a:rPr lang="en-US" altLang="zh-TW" dirty="0"/>
              <a:t>action, animation, comedy, drama, documentary, romance, short.  Binary variables represent-</a:t>
            </a:r>
          </a:p>
          <a:p>
            <a:pPr marL="0" indent="0">
              <a:buNone/>
            </a:pPr>
            <a:r>
              <a:rPr lang="en-US" altLang="zh-TW" dirty="0" smtClean="0"/>
              <a:t>	</a:t>
            </a:r>
            <a:r>
              <a:rPr lang="en-US" altLang="zh-TW" dirty="0" err="1" smtClean="0"/>
              <a:t>ing</a:t>
            </a:r>
            <a:r>
              <a:rPr lang="en-US" altLang="zh-TW" dirty="0" smtClean="0"/>
              <a:t> </a:t>
            </a:r>
            <a:r>
              <a:rPr lang="en-US" altLang="zh-TW" dirty="0"/>
              <a:t>if movie was classified as belonging to that genre</a:t>
            </a:r>
            <a:r>
              <a:rPr lang="en-US" altLang="zh-TW" dirty="0" smtClean="0"/>
              <a:t>.</a:t>
            </a:r>
          </a:p>
          <a:p>
            <a:r>
              <a:rPr lang="en-US" altLang="zh-TW" dirty="0" smtClean="0"/>
              <a:t>Reference:</a:t>
            </a:r>
          </a:p>
          <a:p>
            <a:pPr marL="0" indent="0">
              <a:buNone/>
            </a:pPr>
            <a:r>
              <a:rPr lang="en-US" altLang="zh-TW" dirty="0" smtClean="0">
                <a:hlinkClick r:id="rId2"/>
              </a:rPr>
              <a:t>http</a:t>
            </a:r>
            <a:r>
              <a:rPr lang="en-US" altLang="zh-TW" dirty="0">
                <a:hlinkClick r:id="rId2"/>
              </a:rPr>
              <a:t>://</a:t>
            </a:r>
            <a:r>
              <a:rPr lang="en-US" altLang="zh-TW" dirty="0" smtClean="0">
                <a:hlinkClick r:id="rId2"/>
              </a:rPr>
              <a:t>www.arietwigt.com/articles/R_IMDB.html</a:t>
            </a:r>
            <a:endParaRPr lang="en-US" altLang="zh-TW" dirty="0" smtClean="0"/>
          </a:p>
          <a:p>
            <a:pPr marL="0" indent="0">
              <a:buNone/>
            </a:pPr>
            <a:r>
              <a:rPr lang="en-US" altLang="zh-TW" dirty="0">
                <a:hlinkClick r:id="rId3"/>
              </a:rPr>
              <a:t>http://</a:t>
            </a:r>
            <a:r>
              <a:rPr lang="en-US" altLang="zh-TW" dirty="0" smtClean="0">
                <a:hlinkClick r:id="rId3"/>
              </a:rPr>
              <a:t>www.reed.edu/data-at-reed/software/R/workshops/2015/vis_homework_solutions.html</a:t>
            </a:r>
            <a:endParaRPr lang="en-US" altLang="zh-TW" dirty="0" smtClean="0"/>
          </a:p>
          <a:p>
            <a:pPr marL="0" indent="0">
              <a:buNone/>
            </a:pPr>
            <a:r>
              <a:rPr lang="en-US" altLang="zh-TW" dirty="0">
                <a:hlinkClick r:id="rId4"/>
              </a:rPr>
              <a:t>http://tutorials.iq.harvard.edu/R/Rgraphics/Rgraphics.html</a:t>
            </a:r>
            <a:endParaRPr lang="zh-TW" altLang="en-US" dirty="0"/>
          </a:p>
        </p:txBody>
      </p:sp>
    </p:spTree>
    <p:extLst>
      <p:ext uri="{BB962C8B-B14F-4D97-AF65-F5344CB8AC3E}">
        <p14:creationId xmlns:p14="http://schemas.microsoft.com/office/powerpoint/2010/main" val="230616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625475"/>
          </a:xfrm>
        </p:spPr>
        <p:txBody>
          <a:bodyPr>
            <a:normAutofit fontScale="90000"/>
          </a:bodyPr>
          <a:lstStyle/>
          <a:p>
            <a:r>
              <a:rPr lang="en-US" altLang="zh-TW" dirty="0"/>
              <a:t>d</a:t>
            </a:r>
            <a:r>
              <a:rPr lang="en-US" altLang="zh-TW" dirty="0" smtClean="0"/>
              <a:t>ata(</a:t>
            </a:r>
            <a:r>
              <a:rPr lang="en-US" altLang="zh-TW" dirty="0" err="1" smtClean="0"/>
              <a:t>mtcars</a:t>
            </a:r>
            <a:r>
              <a:rPr lang="en-US" altLang="zh-TW" dirty="0" smtClean="0"/>
              <a:t>)</a:t>
            </a:r>
            <a:endParaRPr lang="zh-TW" altLang="en-US" dirty="0"/>
          </a:p>
        </p:txBody>
      </p:sp>
      <p:sp>
        <p:nvSpPr>
          <p:cNvPr id="3" name="內容版面配置區 2"/>
          <p:cNvSpPr>
            <a:spLocks noGrp="1"/>
          </p:cNvSpPr>
          <p:nvPr>
            <p:ph idx="1"/>
          </p:nvPr>
        </p:nvSpPr>
        <p:spPr>
          <a:xfrm>
            <a:off x="838200" y="990600"/>
            <a:ext cx="10515600" cy="5186363"/>
          </a:xfrm>
        </p:spPr>
        <p:txBody>
          <a:bodyPr/>
          <a:lstStyle/>
          <a:p>
            <a:r>
              <a:rPr lang="en-US" altLang="zh-TW" sz="2000" dirty="0" err="1">
                <a:latin typeface="Courier New" panose="02070309020205020404" pitchFamily="49" charset="0"/>
                <a:cs typeface="Courier New" panose="02070309020205020404" pitchFamily="49" charset="0"/>
              </a:rPr>
              <a:t>ggplot</a:t>
            </a:r>
            <a:r>
              <a:rPr lang="en-US" altLang="zh-TW" sz="2000" dirty="0">
                <a:latin typeface="Courier New" panose="02070309020205020404" pitchFamily="49" charset="0"/>
                <a:cs typeface="Courier New" panose="02070309020205020404" pitchFamily="49" charset="0"/>
              </a:rPr>
              <a:t>(data=</a:t>
            </a:r>
            <a:r>
              <a:rPr lang="en-US" altLang="zh-TW" sz="2000" dirty="0" err="1">
                <a:latin typeface="Courier New" panose="02070309020205020404" pitchFamily="49" charset="0"/>
                <a:cs typeface="Courier New" panose="02070309020205020404" pitchFamily="49" charset="0"/>
              </a:rPr>
              <a:t>mtcars,aes</a:t>
            </a:r>
            <a:r>
              <a:rPr lang="en-US" altLang="zh-TW" sz="2000" dirty="0">
                <a:latin typeface="Courier New" panose="02070309020205020404" pitchFamily="49" charset="0"/>
                <a:cs typeface="Courier New" panose="02070309020205020404" pitchFamily="49" charset="0"/>
              </a:rPr>
              <a:t>(x= </a:t>
            </a:r>
            <a:r>
              <a:rPr lang="en-US" altLang="zh-TW" sz="2000" dirty="0" err="1">
                <a:latin typeface="Courier New" panose="02070309020205020404" pitchFamily="49" charset="0"/>
                <a:cs typeface="Courier New" panose="02070309020205020404" pitchFamily="49" charset="0"/>
              </a:rPr>
              <a:t>disp,y</a:t>
            </a:r>
            <a:r>
              <a:rPr lang="en-US" altLang="zh-TW" sz="2000" dirty="0">
                <a:latin typeface="Courier New" panose="02070309020205020404" pitchFamily="49" charset="0"/>
                <a:cs typeface="Courier New" panose="02070309020205020404" pitchFamily="49" charset="0"/>
              </a:rPr>
              <a:t> = </a:t>
            </a:r>
            <a:r>
              <a:rPr lang="en-US" altLang="zh-TW" sz="2000" dirty="0" err="1">
                <a:latin typeface="Courier New" panose="02070309020205020404" pitchFamily="49" charset="0"/>
                <a:cs typeface="Courier New" panose="02070309020205020404" pitchFamily="49" charset="0"/>
              </a:rPr>
              <a:t>mpg,color</a:t>
            </a:r>
            <a:r>
              <a:rPr lang="en-US" altLang="zh-TW" sz="2000" dirty="0">
                <a:latin typeface="Courier New" panose="02070309020205020404" pitchFamily="49" charset="0"/>
                <a:cs typeface="Courier New" panose="02070309020205020404" pitchFamily="49" charset="0"/>
              </a:rPr>
              <a:t>= </a:t>
            </a:r>
            <a:r>
              <a:rPr lang="en-US" altLang="zh-TW" sz="2000" dirty="0" err="1">
                <a:latin typeface="Courier New" panose="02070309020205020404" pitchFamily="49" charset="0"/>
                <a:cs typeface="Courier New" panose="02070309020205020404" pitchFamily="49" charset="0"/>
              </a:rPr>
              <a:t>cyl</a:t>
            </a:r>
            <a:r>
              <a:rPr lang="en-US" altLang="zh-TW" sz="2000" dirty="0" smtClean="0">
                <a:latin typeface="Courier New" panose="02070309020205020404" pitchFamily="49" charset="0"/>
                <a:cs typeface="Courier New" panose="02070309020205020404" pitchFamily="49" charset="0"/>
              </a:rPr>
              <a:t>))</a:t>
            </a:r>
          </a:p>
          <a:p>
            <a:endParaRPr lang="en-US" altLang="zh-TW" dirty="0"/>
          </a:p>
          <a:p>
            <a:endParaRPr lang="en-US" altLang="zh-TW" dirty="0" smtClean="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en-US" altLang="zh-TW" dirty="0" smtClean="0"/>
              <a:t>Try a </a:t>
            </a:r>
            <a:r>
              <a:rPr lang="en-US" altLang="zh-TW" dirty="0"/>
              <a:t>different mapping</a:t>
            </a:r>
            <a:r>
              <a:rPr lang="en-US" altLang="zh-TW" dirty="0" smtClean="0"/>
              <a:t>: </a:t>
            </a:r>
            <a:r>
              <a:rPr lang="en-US" altLang="zh-TW" dirty="0" err="1" smtClean="0"/>
              <a:t>mpg</a:t>
            </a:r>
            <a:r>
              <a:rPr lang="en-US" altLang="zh-TW" dirty="0" err="1"/>
              <a:t>→color</a:t>
            </a:r>
            <a:r>
              <a:rPr lang="en-US" altLang="zh-TW" dirty="0" smtClean="0"/>
              <a:t>, </a:t>
            </a:r>
            <a:r>
              <a:rPr lang="en-US" altLang="zh-TW" dirty="0" err="1" smtClean="0"/>
              <a:t>cyl</a:t>
            </a:r>
            <a:r>
              <a:rPr lang="en-US" altLang="zh-TW" dirty="0" err="1"/>
              <a:t>→y</a:t>
            </a:r>
            <a:r>
              <a:rPr lang="en-US" altLang="zh-TW" dirty="0"/>
              <a:t>.</a:t>
            </a:r>
            <a:endParaRPr lang="zh-TW" altLang="en-US" dirty="0"/>
          </a:p>
        </p:txBody>
      </p:sp>
      <p:pic>
        <p:nvPicPr>
          <p:cNvPr id="4" name="圖片 3"/>
          <p:cNvPicPr>
            <a:picLocks noChangeAspect="1"/>
          </p:cNvPicPr>
          <p:nvPr/>
        </p:nvPicPr>
        <p:blipFill>
          <a:blip r:embed="rId2"/>
          <a:stretch>
            <a:fillRect/>
          </a:stretch>
        </p:blipFill>
        <p:spPr>
          <a:xfrm>
            <a:off x="1872721" y="1355725"/>
            <a:ext cx="5838825" cy="3333750"/>
          </a:xfrm>
          <a:prstGeom prst="rect">
            <a:avLst/>
          </a:prstGeom>
        </p:spPr>
      </p:pic>
    </p:spTree>
    <p:extLst>
      <p:ext uri="{BB962C8B-B14F-4D97-AF65-F5344CB8AC3E}">
        <p14:creationId xmlns:p14="http://schemas.microsoft.com/office/powerpoint/2010/main" val="343912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465667"/>
            <a:ext cx="10515600" cy="5711296"/>
          </a:xfrm>
        </p:spPr>
        <p:txBody>
          <a:bodyPr>
            <a:normAutofit/>
          </a:bodyPr>
          <a:lstStyle/>
          <a:p>
            <a:r>
              <a:rPr lang="en-US" altLang="zh-TW" sz="2000" dirty="0" err="1">
                <a:latin typeface="Courier New" panose="02070309020205020404" pitchFamily="49" charset="0"/>
                <a:cs typeface="Courier New" panose="02070309020205020404" pitchFamily="49" charset="0"/>
              </a:rPr>
              <a:t>ggplot</a:t>
            </a:r>
            <a:r>
              <a:rPr lang="en-US" altLang="zh-TW" sz="2000" dirty="0">
                <a:latin typeface="Courier New" panose="02070309020205020404" pitchFamily="49" charset="0"/>
                <a:cs typeface="Courier New" panose="02070309020205020404" pitchFamily="49" charset="0"/>
              </a:rPr>
              <a:t>(data = </a:t>
            </a:r>
            <a:r>
              <a:rPr lang="en-US" altLang="zh-TW" sz="2000" dirty="0" err="1">
                <a:latin typeface="Courier New" panose="02070309020205020404" pitchFamily="49" charset="0"/>
                <a:cs typeface="Courier New" panose="02070309020205020404" pitchFamily="49" charset="0"/>
              </a:rPr>
              <a:t>mtcars</a:t>
            </a:r>
            <a:r>
              <a:rPr lang="en-US" altLang="zh-TW" sz="2000" dirty="0">
                <a:latin typeface="Courier New" panose="02070309020205020404" pitchFamily="49" charset="0"/>
                <a:cs typeface="Courier New" panose="02070309020205020404" pitchFamily="49" charset="0"/>
              </a:rPr>
              <a:t>, </a:t>
            </a:r>
            <a:r>
              <a:rPr lang="en-US" altLang="zh-TW" sz="2000" dirty="0" err="1">
                <a:latin typeface="Courier New" panose="02070309020205020404" pitchFamily="49" charset="0"/>
                <a:cs typeface="Courier New" panose="02070309020205020404" pitchFamily="49" charset="0"/>
              </a:rPr>
              <a:t>aes</a:t>
            </a:r>
            <a:r>
              <a:rPr lang="en-US" altLang="zh-TW" sz="2000" dirty="0">
                <a:latin typeface="Courier New" panose="02070309020205020404" pitchFamily="49" charset="0"/>
                <a:cs typeface="Courier New" panose="02070309020205020404" pitchFamily="49" charset="0"/>
              </a:rPr>
              <a:t>(x = </a:t>
            </a:r>
            <a:r>
              <a:rPr lang="en-US" altLang="zh-TW" sz="2000" dirty="0" err="1">
                <a:latin typeface="Courier New" panose="02070309020205020404" pitchFamily="49" charset="0"/>
                <a:cs typeface="Courier New" panose="02070309020205020404" pitchFamily="49" charset="0"/>
              </a:rPr>
              <a:t>disp</a:t>
            </a:r>
            <a:r>
              <a:rPr lang="en-US" altLang="zh-TW" sz="2000" dirty="0">
                <a:latin typeface="Courier New" panose="02070309020205020404" pitchFamily="49" charset="0"/>
                <a:cs typeface="Courier New" panose="02070309020205020404" pitchFamily="49" charset="0"/>
              </a:rPr>
              <a:t>, y = mpg, color = factor(</a:t>
            </a:r>
            <a:r>
              <a:rPr lang="en-US" altLang="zh-TW" sz="2000" dirty="0" err="1">
                <a:latin typeface="Courier New" panose="02070309020205020404" pitchFamily="49" charset="0"/>
                <a:cs typeface="Courier New" panose="02070309020205020404" pitchFamily="49" charset="0"/>
              </a:rPr>
              <a:t>cyl</a:t>
            </a:r>
            <a:r>
              <a:rPr lang="en-US" altLang="zh-TW" sz="2000" dirty="0">
                <a:latin typeface="Courier New" panose="02070309020205020404" pitchFamily="49" charset="0"/>
                <a:cs typeface="Courier New" panose="02070309020205020404" pitchFamily="49" charset="0"/>
              </a:rPr>
              <a:t>))) </a:t>
            </a:r>
            <a:r>
              <a:rPr lang="en-US" altLang="zh-TW" sz="2000" dirty="0" smtClean="0">
                <a:latin typeface="Courier New" panose="02070309020205020404" pitchFamily="49" charset="0"/>
                <a:cs typeface="Courier New" panose="02070309020205020404" pitchFamily="49" charset="0"/>
              </a:rPr>
              <a:t>           + </a:t>
            </a:r>
            <a:r>
              <a:rPr lang="en-US" altLang="zh-TW" sz="2000" dirty="0" err="1" smtClean="0">
                <a:latin typeface="Courier New" panose="02070309020205020404" pitchFamily="49" charset="0"/>
                <a:cs typeface="Courier New" panose="02070309020205020404" pitchFamily="49" charset="0"/>
              </a:rPr>
              <a:t>geom_point</a:t>
            </a:r>
            <a:r>
              <a:rPr lang="en-US" altLang="zh-TW" sz="2000" dirty="0" smtClean="0">
                <a:latin typeface="Courier New" panose="02070309020205020404" pitchFamily="49" charset="0"/>
                <a:cs typeface="Courier New" panose="02070309020205020404" pitchFamily="49" charset="0"/>
              </a:rPr>
              <a:t>()</a:t>
            </a:r>
          </a:p>
          <a:p>
            <a:endParaRPr lang="en-US" altLang="zh-TW" sz="2000" dirty="0">
              <a:latin typeface="Courier New" panose="02070309020205020404" pitchFamily="49" charset="0"/>
              <a:cs typeface="Courier New" panose="02070309020205020404" pitchFamily="49" charset="0"/>
            </a:endParaRPr>
          </a:p>
          <a:p>
            <a:endParaRPr lang="en-US" altLang="zh-TW" sz="2000" dirty="0" smtClean="0">
              <a:latin typeface="Courier New" panose="02070309020205020404" pitchFamily="49" charset="0"/>
              <a:cs typeface="Courier New" panose="02070309020205020404" pitchFamily="49" charset="0"/>
            </a:endParaRPr>
          </a:p>
          <a:p>
            <a:endParaRPr lang="en-US" altLang="zh-TW" sz="2000" dirty="0">
              <a:latin typeface="Courier New" panose="02070309020205020404" pitchFamily="49" charset="0"/>
              <a:cs typeface="Courier New" panose="02070309020205020404" pitchFamily="49" charset="0"/>
            </a:endParaRPr>
          </a:p>
          <a:p>
            <a:endParaRPr lang="zh-TW" altLang="en-US" sz="2000" dirty="0">
              <a:latin typeface="Courier New" panose="02070309020205020404" pitchFamily="49" charset="0"/>
              <a:cs typeface="Courier New" panose="02070309020205020404" pitchFamily="49" charset="0"/>
            </a:endParaRPr>
          </a:p>
        </p:txBody>
      </p:sp>
      <p:pic>
        <p:nvPicPr>
          <p:cNvPr id="4" name="圖片 3"/>
          <p:cNvPicPr>
            <a:picLocks noChangeAspect="1"/>
          </p:cNvPicPr>
          <p:nvPr/>
        </p:nvPicPr>
        <p:blipFill>
          <a:blip r:embed="rId2"/>
          <a:stretch>
            <a:fillRect/>
          </a:stretch>
        </p:blipFill>
        <p:spPr>
          <a:xfrm>
            <a:off x="2141537" y="1346728"/>
            <a:ext cx="5876925" cy="3419475"/>
          </a:xfrm>
          <a:prstGeom prst="rect">
            <a:avLst/>
          </a:prstGeom>
        </p:spPr>
      </p:pic>
    </p:spTree>
    <p:extLst>
      <p:ext uri="{BB962C8B-B14F-4D97-AF65-F5344CB8AC3E}">
        <p14:creationId xmlns:p14="http://schemas.microsoft.com/office/powerpoint/2010/main" val="413501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481667"/>
            <a:ext cx="10515600" cy="4695296"/>
          </a:xfrm>
        </p:spPr>
        <p:txBody>
          <a:bodyPr>
            <a:normAutofit/>
          </a:bodyPr>
          <a:lstStyle/>
          <a:p>
            <a:r>
              <a:rPr lang="en-US" altLang="zh-TW" sz="1800" dirty="0" err="1">
                <a:latin typeface="Courier New" panose="02070309020205020404" pitchFamily="49" charset="0"/>
                <a:cs typeface="Courier New" panose="02070309020205020404" pitchFamily="49" charset="0"/>
              </a:rPr>
              <a:t>ggplot</a:t>
            </a:r>
            <a:r>
              <a:rPr lang="en-US" altLang="zh-TW" sz="1800" dirty="0">
                <a:latin typeface="Courier New" panose="02070309020205020404" pitchFamily="49" charset="0"/>
                <a:cs typeface="Courier New" panose="02070309020205020404" pitchFamily="49" charset="0"/>
              </a:rPr>
              <a:t>(data </a:t>
            </a:r>
            <a:r>
              <a:rPr lang="en-US" altLang="zh-TW" sz="1800" dirty="0" smtClean="0">
                <a:latin typeface="Courier New" panose="02070309020205020404" pitchFamily="49" charset="0"/>
                <a:cs typeface="Courier New" panose="02070309020205020404" pitchFamily="49" charset="0"/>
              </a:rPr>
              <a:t>=</a:t>
            </a:r>
            <a:r>
              <a:rPr lang="en-US" altLang="zh-TW" sz="1800" dirty="0" err="1" smtClean="0">
                <a:latin typeface="Courier New" panose="02070309020205020404" pitchFamily="49" charset="0"/>
                <a:cs typeface="Courier New" panose="02070309020205020404" pitchFamily="49" charset="0"/>
              </a:rPr>
              <a:t>mtcars</a:t>
            </a:r>
            <a:r>
              <a:rPr lang="en-US" altLang="zh-TW" sz="1800" dirty="0" smtClean="0">
                <a:latin typeface="Courier New" panose="02070309020205020404" pitchFamily="49" charset="0"/>
                <a:cs typeface="Courier New" panose="02070309020205020404" pitchFamily="49" charset="0"/>
              </a:rPr>
              <a:t>, </a:t>
            </a:r>
            <a:r>
              <a:rPr lang="en-US" altLang="zh-TW" sz="1800" dirty="0" err="1" smtClean="0">
                <a:latin typeface="Courier New" panose="02070309020205020404" pitchFamily="49" charset="0"/>
                <a:cs typeface="Courier New" panose="02070309020205020404" pitchFamily="49" charset="0"/>
              </a:rPr>
              <a:t>aes</a:t>
            </a:r>
            <a:r>
              <a:rPr lang="en-US" altLang="zh-TW" sz="1800" dirty="0" smtClean="0">
                <a:latin typeface="Courier New" panose="02070309020205020404" pitchFamily="49" charset="0"/>
                <a:cs typeface="Courier New" panose="02070309020205020404" pitchFamily="49" charset="0"/>
              </a:rPr>
              <a:t>(x </a:t>
            </a:r>
            <a:r>
              <a:rPr lang="en-US" altLang="zh-TW" sz="1800" dirty="0">
                <a:latin typeface="Courier New" panose="02070309020205020404" pitchFamily="49" charset="0"/>
                <a:cs typeface="Courier New" panose="02070309020205020404" pitchFamily="49" charset="0"/>
              </a:rPr>
              <a:t>= </a:t>
            </a:r>
            <a:r>
              <a:rPr lang="en-US" altLang="zh-TW" sz="1800" dirty="0" err="1">
                <a:latin typeface="Courier New" panose="02070309020205020404" pitchFamily="49" charset="0"/>
                <a:cs typeface="Courier New" panose="02070309020205020404" pitchFamily="49" charset="0"/>
              </a:rPr>
              <a:t>disp</a:t>
            </a:r>
            <a:r>
              <a:rPr lang="en-US" altLang="zh-TW" sz="1800" dirty="0">
                <a:latin typeface="Courier New" panose="02070309020205020404" pitchFamily="49" charset="0"/>
                <a:cs typeface="Courier New" panose="02070309020205020404" pitchFamily="49" charset="0"/>
              </a:rPr>
              <a:t>, y = mpg, color = factor(</a:t>
            </a:r>
            <a:r>
              <a:rPr lang="en-US" altLang="zh-TW" sz="1800" dirty="0" err="1">
                <a:latin typeface="Courier New" panose="02070309020205020404" pitchFamily="49" charset="0"/>
                <a:cs typeface="Courier New" panose="02070309020205020404" pitchFamily="49" charset="0"/>
              </a:rPr>
              <a:t>cyl</a:t>
            </a:r>
            <a:r>
              <a:rPr lang="en-US" altLang="zh-TW" sz="1800" dirty="0">
                <a:latin typeface="Courier New" panose="02070309020205020404" pitchFamily="49" charset="0"/>
                <a:cs typeface="Courier New" panose="02070309020205020404" pitchFamily="49" charset="0"/>
              </a:rPr>
              <a:t>))) +</a:t>
            </a:r>
          </a:p>
          <a:p>
            <a:pPr marL="0" indent="0">
              <a:buNone/>
            </a:pPr>
            <a:r>
              <a:rPr lang="en-US" altLang="zh-TW" sz="1800" dirty="0" smtClean="0">
                <a:latin typeface="Courier New" panose="02070309020205020404" pitchFamily="49" charset="0"/>
                <a:cs typeface="Courier New" panose="02070309020205020404" pitchFamily="49" charset="0"/>
              </a:rPr>
              <a:t>        </a:t>
            </a:r>
            <a:r>
              <a:rPr lang="en-US" altLang="zh-TW" sz="1800" dirty="0" err="1" smtClean="0">
                <a:latin typeface="Courier New" panose="02070309020205020404" pitchFamily="49" charset="0"/>
                <a:cs typeface="Courier New" panose="02070309020205020404" pitchFamily="49" charset="0"/>
              </a:rPr>
              <a:t>geom_point</a:t>
            </a:r>
            <a:r>
              <a:rPr lang="en-US" altLang="zh-TW" sz="1800" dirty="0">
                <a:latin typeface="Courier New" panose="02070309020205020404" pitchFamily="49" charset="0"/>
                <a:cs typeface="Courier New" panose="02070309020205020404" pitchFamily="49" charset="0"/>
              </a:rPr>
              <a:t>() +</a:t>
            </a:r>
          </a:p>
          <a:p>
            <a:pPr marL="0" indent="0">
              <a:buNone/>
            </a:pPr>
            <a:r>
              <a:rPr lang="en-US" altLang="zh-TW" sz="1800" dirty="0" smtClean="0">
                <a:latin typeface="Courier New" panose="02070309020205020404" pitchFamily="49" charset="0"/>
                <a:cs typeface="Courier New" panose="02070309020205020404" pitchFamily="49" charset="0"/>
              </a:rPr>
              <a:t>        </a:t>
            </a:r>
            <a:r>
              <a:rPr lang="en-US" altLang="zh-TW" sz="1800" dirty="0" err="1" smtClean="0">
                <a:latin typeface="Courier New" panose="02070309020205020404" pitchFamily="49" charset="0"/>
                <a:cs typeface="Courier New" panose="02070309020205020404" pitchFamily="49" charset="0"/>
              </a:rPr>
              <a:t>scale_color_brewer</a:t>
            </a:r>
            <a:r>
              <a:rPr lang="en-US" altLang="zh-TW" sz="1800" dirty="0" smtClean="0">
                <a:latin typeface="Courier New" panose="02070309020205020404" pitchFamily="49" charset="0"/>
                <a:cs typeface="Courier New" panose="02070309020205020404" pitchFamily="49" charset="0"/>
              </a:rPr>
              <a:t>(type </a:t>
            </a:r>
            <a:r>
              <a:rPr lang="en-US" altLang="zh-TW" sz="1800" dirty="0">
                <a:latin typeface="Courier New" panose="02070309020205020404" pitchFamily="49" charset="0"/>
                <a:cs typeface="Courier New" panose="02070309020205020404" pitchFamily="49" charset="0"/>
              </a:rPr>
              <a:t>= "</a:t>
            </a:r>
            <a:r>
              <a:rPr lang="en-US" altLang="zh-TW" sz="1800" dirty="0" err="1">
                <a:latin typeface="Courier New" panose="02070309020205020404" pitchFamily="49" charset="0"/>
                <a:cs typeface="Courier New" panose="02070309020205020404" pitchFamily="49" charset="0"/>
              </a:rPr>
              <a:t>qual</a:t>
            </a:r>
            <a:r>
              <a:rPr lang="en-US" altLang="zh-TW" sz="1800" dirty="0">
                <a:latin typeface="Courier New" panose="02070309020205020404" pitchFamily="49" charset="0"/>
                <a:cs typeface="Courier New" panose="02070309020205020404" pitchFamily="49" charset="0"/>
              </a:rPr>
              <a:t>", palette = 2</a:t>
            </a:r>
            <a:r>
              <a:rPr lang="en-US" altLang="zh-TW" sz="1800" dirty="0" smtClean="0">
                <a:latin typeface="Courier New" panose="02070309020205020404" pitchFamily="49" charset="0"/>
                <a:cs typeface="Courier New" panose="02070309020205020404" pitchFamily="49" charset="0"/>
              </a:rPr>
              <a:t>)</a:t>
            </a:r>
          </a:p>
          <a:p>
            <a:pPr marL="0" indent="0">
              <a:buNone/>
            </a:pPr>
            <a:endParaRPr lang="en-US" altLang="zh-TW" sz="1800" dirty="0">
              <a:latin typeface="Courier New" panose="02070309020205020404" pitchFamily="49" charset="0"/>
              <a:cs typeface="Courier New" panose="02070309020205020404" pitchFamily="49" charset="0"/>
            </a:endParaRPr>
          </a:p>
          <a:p>
            <a:pPr marL="0" indent="0">
              <a:buNone/>
            </a:pPr>
            <a:endParaRPr lang="en-US" altLang="zh-TW" sz="1800" dirty="0" smtClean="0">
              <a:latin typeface="Courier New" panose="02070309020205020404" pitchFamily="49" charset="0"/>
              <a:cs typeface="Courier New" panose="02070309020205020404" pitchFamily="49" charset="0"/>
            </a:endParaRPr>
          </a:p>
          <a:p>
            <a:pPr marL="0" indent="0">
              <a:buNone/>
            </a:pPr>
            <a:endParaRPr lang="zh-TW" altLang="en-US" sz="1800" dirty="0">
              <a:latin typeface="Courier New" panose="02070309020205020404" pitchFamily="49" charset="0"/>
              <a:cs typeface="Courier New" panose="02070309020205020404" pitchFamily="49" charset="0"/>
            </a:endParaRPr>
          </a:p>
        </p:txBody>
      </p:sp>
      <p:pic>
        <p:nvPicPr>
          <p:cNvPr id="4" name="圖片 3"/>
          <p:cNvPicPr>
            <a:picLocks noChangeAspect="1"/>
          </p:cNvPicPr>
          <p:nvPr/>
        </p:nvPicPr>
        <p:blipFill>
          <a:blip r:embed="rId2"/>
          <a:stretch>
            <a:fillRect/>
          </a:stretch>
        </p:blipFill>
        <p:spPr>
          <a:xfrm>
            <a:off x="2203450" y="2843213"/>
            <a:ext cx="5753100" cy="3333750"/>
          </a:xfrm>
          <a:prstGeom prst="rect">
            <a:avLst/>
          </a:prstGeom>
        </p:spPr>
      </p:pic>
      <p:sp>
        <p:nvSpPr>
          <p:cNvPr id="5" name="文字方塊 4"/>
          <p:cNvSpPr txBox="1"/>
          <p:nvPr/>
        </p:nvSpPr>
        <p:spPr>
          <a:xfrm>
            <a:off x="762000" y="431800"/>
            <a:ext cx="8119533" cy="584775"/>
          </a:xfrm>
          <a:prstGeom prst="rect">
            <a:avLst/>
          </a:prstGeom>
          <a:noFill/>
        </p:spPr>
        <p:txBody>
          <a:bodyPr wrap="square" rtlCol="0">
            <a:spAutoFit/>
          </a:bodyPr>
          <a:lstStyle/>
          <a:p>
            <a:r>
              <a:rPr lang="en-US" altLang="zh-TW" sz="3200" dirty="0" smtClean="0"/>
              <a:t>Using different palette</a:t>
            </a:r>
            <a:endParaRPr lang="zh-TW" altLang="en-US" sz="3200" dirty="0"/>
          </a:p>
        </p:txBody>
      </p:sp>
    </p:spTree>
    <p:extLst>
      <p:ext uri="{BB962C8B-B14F-4D97-AF65-F5344CB8AC3E}">
        <p14:creationId xmlns:p14="http://schemas.microsoft.com/office/powerpoint/2010/main" val="251397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Using different shapes</a:t>
            </a:r>
            <a:endParaRPr lang="zh-TW" altLang="en-US" dirty="0"/>
          </a:p>
        </p:txBody>
      </p:sp>
      <p:sp>
        <p:nvSpPr>
          <p:cNvPr id="3" name="內容版面配置區 2"/>
          <p:cNvSpPr>
            <a:spLocks noGrp="1"/>
          </p:cNvSpPr>
          <p:nvPr>
            <p:ph idx="1"/>
          </p:nvPr>
        </p:nvSpPr>
        <p:spPr/>
        <p:txBody>
          <a:bodyPr>
            <a:normAutofit/>
          </a:bodyPr>
          <a:lstStyle/>
          <a:p>
            <a:r>
              <a:rPr lang="en-US" altLang="zh-TW" sz="2000" dirty="0" err="1">
                <a:latin typeface="Courier New" panose="02070309020205020404" pitchFamily="49" charset="0"/>
                <a:cs typeface="Courier New" panose="02070309020205020404" pitchFamily="49" charset="0"/>
              </a:rPr>
              <a:t>ggplot</a:t>
            </a:r>
            <a:r>
              <a:rPr lang="en-US" altLang="zh-TW" sz="2000" dirty="0">
                <a:latin typeface="Courier New" panose="02070309020205020404" pitchFamily="49" charset="0"/>
                <a:cs typeface="Courier New" panose="02070309020205020404" pitchFamily="49" charset="0"/>
              </a:rPr>
              <a:t>(data = </a:t>
            </a:r>
            <a:r>
              <a:rPr lang="en-US" altLang="zh-TW" sz="2000" dirty="0" err="1">
                <a:latin typeface="Courier New" panose="02070309020205020404" pitchFamily="49" charset="0"/>
                <a:cs typeface="Courier New" panose="02070309020205020404" pitchFamily="49" charset="0"/>
              </a:rPr>
              <a:t>mtcars</a:t>
            </a:r>
            <a:r>
              <a:rPr lang="en-US" altLang="zh-TW" sz="2000" dirty="0">
                <a:latin typeface="Courier New" panose="02070309020205020404" pitchFamily="49" charset="0"/>
                <a:cs typeface="Courier New" panose="02070309020205020404" pitchFamily="49" charset="0"/>
              </a:rPr>
              <a:t>, </a:t>
            </a:r>
            <a:r>
              <a:rPr lang="en-US" altLang="zh-TW" sz="2000" dirty="0" err="1">
                <a:latin typeface="Courier New" panose="02070309020205020404" pitchFamily="49" charset="0"/>
                <a:cs typeface="Courier New" panose="02070309020205020404" pitchFamily="49" charset="0"/>
              </a:rPr>
              <a:t>aes</a:t>
            </a:r>
            <a:r>
              <a:rPr lang="en-US" altLang="zh-TW" sz="2000" dirty="0">
                <a:latin typeface="Courier New" panose="02070309020205020404" pitchFamily="49" charset="0"/>
                <a:cs typeface="Courier New" panose="02070309020205020404" pitchFamily="49" charset="0"/>
              </a:rPr>
              <a:t>(x = </a:t>
            </a:r>
            <a:r>
              <a:rPr lang="en-US" altLang="zh-TW" sz="2000" dirty="0" err="1">
                <a:latin typeface="Courier New" panose="02070309020205020404" pitchFamily="49" charset="0"/>
                <a:cs typeface="Courier New" panose="02070309020205020404" pitchFamily="49" charset="0"/>
              </a:rPr>
              <a:t>disp</a:t>
            </a:r>
            <a:r>
              <a:rPr lang="en-US" altLang="zh-TW" sz="2000" dirty="0">
                <a:latin typeface="Courier New" panose="02070309020205020404" pitchFamily="49" charset="0"/>
                <a:cs typeface="Courier New" panose="02070309020205020404" pitchFamily="49" charset="0"/>
              </a:rPr>
              <a:t>, y = mpg, shape = factor(</a:t>
            </a:r>
            <a:r>
              <a:rPr lang="en-US" altLang="zh-TW" sz="2000" dirty="0" err="1">
                <a:latin typeface="Courier New" panose="02070309020205020404" pitchFamily="49" charset="0"/>
                <a:cs typeface="Courier New" panose="02070309020205020404" pitchFamily="49" charset="0"/>
              </a:rPr>
              <a:t>cyl</a:t>
            </a:r>
            <a:r>
              <a:rPr lang="en-US" altLang="zh-TW" sz="2000" dirty="0">
                <a:latin typeface="Courier New" panose="02070309020205020404" pitchFamily="49" charset="0"/>
                <a:cs typeface="Courier New" panose="02070309020205020404" pitchFamily="49" charset="0"/>
              </a:rPr>
              <a:t>))) </a:t>
            </a:r>
            <a:r>
              <a:rPr lang="en-US" altLang="zh-TW" sz="2000" dirty="0" smtClean="0">
                <a:latin typeface="Courier New" panose="02070309020205020404" pitchFamily="49" charset="0"/>
                <a:cs typeface="Courier New" panose="02070309020205020404" pitchFamily="49" charset="0"/>
              </a:rPr>
              <a:t>+ </a:t>
            </a:r>
            <a:r>
              <a:rPr lang="en-US" altLang="zh-TW" sz="2000" dirty="0" err="1" smtClean="0">
                <a:latin typeface="Courier New" panose="02070309020205020404" pitchFamily="49" charset="0"/>
                <a:cs typeface="Courier New" panose="02070309020205020404" pitchFamily="49" charset="0"/>
              </a:rPr>
              <a:t>geom_point</a:t>
            </a:r>
            <a:r>
              <a:rPr lang="en-US" altLang="zh-TW" sz="2000" dirty="0" smtClean="0">
                <a:latin typeface="Courier New" panose="02070309020205020404" pitchFamily="49" charset="0"/>
                <a:cs typeface="Courier New" panose="02070309020205020404" pitchFamily="49" charset="0"/>
              </a:rPr>
              <a:t>()</a:t>
            </a:r>
          </a:p>
          <a:p>
            <a:endParaRPr lang="en-US" altLang="zh-TW" sz="2000" dirty="0">
              <a:latin typeface="Courier New" panose="02070309020205020404" pitchFamily="49" charset="0"/>
              <a:cs typeface="Courier New" panose="02070309020205020404" pitchFamily="49" charset="0"/>
            </a:endParaRPr>
          </a:p>
          <a:p>
            <a:endParaRPr lang="zh-TW" altLang="en-US" sz="2000" dirty="0">
              <a:latin typeface="Courier New" panose="02070309020205020404" pitchFamily="49" charset="0"/>
              <a:cs typeface="Courier New" panose="02070309020205020404" pitchFamily="49" charset="0"/>
            </a:endParaRPr>
          </a:p>
        </p:txBody>
      </p:sp>
      <p:pic>
        <p:nvPicPr>
          <p:cNvPr id="4" name="圖片 3"/>
          <p:cNvPicPr>
            <a:picLocks noChangeAspect="1"/>
          </p:cNvPicPr>
          <p:nvPr/>
        </p:nvPicPr>
        <p:blipFill>
          <a:blip r:embed="rId2"/>
          <a:stretch>
            <a:fillRect/>
          </a:stretch>
        </p:blipFill>
        <p:spPr>
          <a:xfrm>
            <a:off x="2600854" y="2636837"/>
            <a:ext cx="6256934" cy="3603096"/>
          </a:xfrm>
          <a:prstGeom prst="rect">
            <a:avLst/>
          </a:prstGeom>
        </p:spPr>
      </p:pic>
    </p:spTree>
    <p:extLst>
      <p:ext uri="{BB962C8B-B14F-4D97-AF65-F5344CB8AC3E}">
        <p14:creationId xmlns:p14="http://schemas.microsoft.com/office/powerpoint/2010/main" val="7084066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286</Words>
  <Application>Microsoft Office PowerPoint</Application>
  <PresentationFormat>寬螢幕</PresentationFormat>
  <Paragraphs>61</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新細明體</vt:lpstr>
      <vt:lpstr>Arial</vt:lpstr>
      <vt:lpstr>Calibri</vt:lpstr>
      <vt:lpstr>Calibri Light</vt:lpstr>
      <vt:lpstr>Courier New</vt:lpstr>
      <vt:lpstr>Office 佈景主題</vt:lpstr>
      <vt:lpstr>Introduction to R ggplot2</vt:lpstr>
      <vt:lpstr>Datasets: diamonds</vt:lpstr>
      <vt:lpstr>Datasets: iris</vt:lpstr>
      <vt:lpstr>Dataset: mtcars</vt:lpstr>
      <vt:lpstr>Dataset: movies (library ggplot2movies)</vt:lpstr>
      <vt:lpstr>data(mtcars)</vt:lpstr>
      <vt:lpstr>PowerPoint 簡報</vt:lpstr>
      <vt:lpstr>PowerPoint 簡報</vt:lpstr>
      <vt:lpstr>Using different shapes</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ggplot2</dc:title>
  <dc:creator>臧仕維</dc:creator>
  <cp:lastModifiedBy>Tzang</cp:lastModifiedBy>
  <cp:revision>23</cp:revision>
  <dcterms:created xsi:type="dcterms:W3CDTF">2017-08-30T00:52:06Z</dcterms:created>
  <dcterms:modified xsi:type="dcterms:W3CDTF">2018-08-09T15:06:17Z</dcterms:modified>
</cp:coreProperties>
</file>