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58" r:id="rId3"/>
    <p:sldId id="259" r:id="rId4"/>
    <p:sldId id="288" r:id="rId5"/>
    <p:sldId id="290" r:id="rId6"/>
    <p:sldId id="291" r:id="rId7"/>
    <p:sldId id="289" r:id="rId8"/>
    <p:sldId id="282" r:id="rId9"/>
    <p:sldId id="307" r:id="rId10"/>
    <p:sldId id="306" r:id="rId11"/>
    <p:sldId id="308" r:id="rId12"/>
    <p:sldId id="309" r:id="rId13"/>
    <p:sldId id="310" r:id="rId14"/>
    <p:sldId id="311" r:id="rId15"/>
    <p:sldId id="312" r:id="rId16"/>
    <p:sldId id="283" r:id="rId17"/>
    <p:sldId id="313" r:id="rId18"/>
    <p:sldId id="314" r:id="rId19"/>
    <p:sldId id="315" r:id="rId20"/>
    <p:sldId id="316" r:id="rId21"/>
    <p:sldId id="317" r:id="rId22"/>
    <p:sldId id="318" r:id="rId23"/>
    <p:sldId id="319" r:id="rId24"/>
    <p:sldId id="320" r:id="rId25"/>
    <p:sldId id="322" r:id="rId26"/>
    <p:sldId id="321"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7" r:id="rId41"/>
    <p:sldId id="279" r:id="rId42"/>
    <p:sldId id="338" r:id="rId43"/>
    <p:sldId id="271" r:id="rId44"/>
    <p:sldId id="28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guide id="3" orient="horz" pos="3657" userDrawn="1">
          <p15:clr>
            <a:srgbClr val="A4A3A4"/>
          </p15:clr>
        </p15:guide>
        <p15:guide id="4" pos="619" userDrawn="1">
          <p15:clr>
            <a:srgbClr val="A4A3A4"/>
          </p15:clr>
        </p15:guide>
        <p15:guide id="5" orient="horz" pos="1117" userDrawn="1">
          <p15:clr>
            <a:srgbClr val="A4A3A4"/>
          </p15:clr>
        </p15:guide>
        <p15:guide id="7" pos="47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241"/>
    <a:srgbClr val="0756A7"/>
    <a:srgbClr val="4CB6DB"/>
    <a:srgbClr val="65D3F6"/>
    <a:srgbClr val="D13694"/>
    <a:srgbClr val="E89CC9"/>
    <a:srgbClr val="CB1264"/>
    <a:srgbClr val="091524"/>
    <a:srgbClr val="0E1B2E"/>
    <a:srgbClr val="2F9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94484" autoAdjust="0"/>
  </p:normalViewPr>
  <p:slideViewPr>
    <p:cSldViewPr snapToGrid="0" showGuides="1">
      <p:cViewPr varScale="1">
        <p:scale>
          <a:sx n="78" d="100"/>
          <a:sy n="78" d="100"/>
        </p:scale>
        <p:origin x="1099" y="67"/>
      </p:cViewPr>
      <p:guideLst>
        <p:guide orient="horz" pos="2137"/>
        <p:guide pos="3863"/>
        <p:guide orient="horz" pos="3657"/>
        <p:guide pos="619"/>
        <p:guide orient="horz" pos="1117"/>
        <p:guide pos="4725"/>
      </p:guideLst>
    </p:cSldViewPr>
  </p:slideViewPr>
  <p:notesTextViewPr>
    <p:cViewPr>
      <p:scale>
        <a:sx n="1" d="1"/>
        <a:sy n="1" d="1"/>
      </p:scale>
      <p:origin x="0" y="0"/>
    </p:cViewPr>
  </p:notesTextViewPr>
  <p:sorterViewPr>
    <p:cViewPr>
      <p:scale>
        <a:sx n="139" d="100"/>
        <a:sy n="139" d="100"/>
      </p:scale>
      <p:origin x="0" y="0"/>
    </p:cViewPr>
  </p:sorterViewPr>
  <p:notesViewPr>
    <p:cSldViewPr snapToGrid="0" showGuides="1">
      <p:cViewPr varScale="1">
        <p:scale>
          <a:sx n="84" d="100"/>
          <a:sy n="84" d="100"/>
        </p:scale>
        <p:origin x="1960" y="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65D3F6"/>
              </a:solidFill>
              <a:ln w="19050">
                <a:solidFill>
                  <a:schemeClr val="lt1"/>
                </a:solidFill>
              </a:ln>
              <a:effectLst/>
            </c:spPr>
            <c:extLst>
              <c:ext xmlns:c16="http://schemas.microsoft.com/office/drawing/2014/chart" uri="{C3380CC4-5D6E-409C-BE32-E72D297353CC}">
                <c16:uniqueId val="{00000001-07C3-43CD-8444-4A1EA1A6A8F2}"/>
              </c:ext>
            </c:extLst>
          </c:dPt>
          <c:dPt>
            <c:idx val="1"/>
            <c:bubble3D val="0"/>
            <c:spPr>
              <a:solidFill>
                <a:srgbClr val="0756A7"/>
              </a:solidFill>
              <a:ln w="19050">
                <a:solidFill>
                  <a:schemeClr val="lt1"/>
                </a:solidFill>
              </a:ln>
              <a:effectLst/>
            </c:spPr>
            <c:extLst>
              <c:ext xmlns:c16="http://schemas.microsoft.com/office/drawing/2014/chart" uri="{C3380CC4-5D6E-409C-BE32-E72D297353CC}">
                <c16:uniqueId val="{00000003-07C3-43CD-8444-4A1EA1A6A8F2}"/>
              </c:ext>
            </c:extLst>
          </c:dPt>
          <c:dPt>
            <c:idx val="2"/>
            <c:bubble3D val="0"/>
            <c:explosion val="16"/>
            <c:spPr>
              <a:solidFill>
                <a:schemeClr val="accent3"/>
              </a:solidFill>
              <a:ln w="19050">
                <a:solidFill>
                  <a:schemeClr val="lt1"/>
                </a:solidFill>
              </a:ln>
              <a:effectLst/>
            </c:spPr>
            <c:extLst>
              <c:ext xmlns:c16="http://schemas.microsoft.com/office/drawing/2014/chart" uri="{C3380CC4-5D6E-409C-BE32-E72D297353CC}">
                <c16:uniqueId val="{00000005-07C3-43CD-8444-4A1EA1A6A8F2}"/>
              </c:ext>
            </c:extLst>
          </c:dPt>
          <c:dLbls>
            <c:delete val="1"/>
          </c:dLbls>
          <c:cat>
            <c:strRef>
              <c:f>Sheet1!$A$2:$A$4</c:f>
              <c:strCache>
                <c:ptCount val="3"/>
                <c:pt idx="0">
                  <c:v>第一季度</c:v>
                </c:pt>
                <c:pt idx="1">
                  <c:v>第二季度</c:v>
                </c:pt>
                <c:pt idx="2">
                  <c:v>第三季度</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07C3-43CD-8444-4A1EA1A6A8F2}"/>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ctr"/>
          <c:showLegendKey val="0"/>
          <c:showVal val="1"/>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ctr"/>
          <c:showLegendKey val="0"/>
          <c:showVal val="1"/>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35415F-E725-4EAC-9F3D-B76BF8E9E0A4}" type="datetimeFigureOut">
              <a:rPr lang="zh-CN" altLang="en-US" smtClean="0"/>
              <a:t>2022-05-15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A4FC30-D073-4A0B-980E-A05EB14A5AB0}" type="slidenum">
              <a:rPr lang="zh-CN" altLang="en-US" smtClean="0"/>
              <a:t>‹#›</a:t>
            </a:fld>
            <a:endParaRPr lang="zh-CN" altLang="en-US"/>
          </a:p>
        </p:txBody>
      </p:sp>
    </p:spTree>
    <p:extLst>
      <p:ext uri="{BB962C8B-B14F-4D97-AF65-F5344CB8AC3E}">
        <p14:creationId xmlns:p14="http://schemas.microsoft.com/office/powerpoint/2010/main" val="3330189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3802-D650-4A41-8E63-B7BEA6356807}" type="datetimeFigureOut">
              <a:rPr lang="zh-CN" altLang="en-US" smtClean="0"/>
              <a:t>2022-05-15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D75AB-656C-4B40-8E29-12619E67166C}" type="slidenum">
              <a:rPr lang="zh-CN" altLang="en-US" smtClean="0"/>
              <a:t>‹#›</a:t>
            </a:fld>
            <a:endParaRPr lang="zh-CN" altLang="en-US"/>
          </a:p>
        </p:txBody>
      </p:sp>
    </p:spTree>
    <p:extLst>
      <p:ext uri="{BB962C8B-B14F-4D97-AF65-F5344CB8AC3E}">
        <p14:creationId xmlns:p14="http://schemas.microsoft.com/office/powerpoint/2010/main" val="6685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2</a:t>
            </a:fld>
            <a:endParaRPr lang="zh-CN" altLang="en-US"/>
          </a:p>
        </p:txBody>
      </p:sp>
    </p:spTree>
    <p:extLst>
      <p:ext uri="{BB962C8B-B14F-4D97-AF65-F5344CB8AC3E}">
        <p14:creationId xmlns:p14="http://schemas.microsoft.com/office/powerpoint/2010/main" val="61691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12</a:t>
            </a:fld>
            <a:endParaRPr lang="zh-CN" altLang="en-US"/>
          </a:p>
        </p:txBody>
      </p:sp>
    </p:spTree>
    <p:extLst>
      <p:ext uri="{BB962C8B-B14F-4D97-AF65-F5344CB8AC3E}">
        <p14:creationId xmlns:p14="http://schemas.microsoft.com/office/powerpoint/2010/main" val="541695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0321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8112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01186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16</a:t>
            </a:fld>
            <a:endParaRPr lang="zh-CN" altLang="en-US"/>
          </a:p>
        </p:txBody>
      </p:sp>
    </p:spTree>
    <p:extLst>
      <p:ext uri="{BB962C8B-B14F-4D97-AF65-F5344CB8AC3E}">
        <p14:creationId xmlns:p14="http://schemas.microsoft.com/office/powerpoint/2010/main" val="1294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53452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095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15993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1627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3</a:t>
            </a:fld>
            <a:endParaRPr lang="zh-CN" altLang="en-US"/>
          </a:p>
        </p:txBody>
      </p:sp>
    </p:spTree>
    <p:extLst>
      <p:ext uri="{BB962C8B-B14F-4D97-AF65-F5344CB8AC3E}">
        <p14:creationId xmlns:p14="http://schemas.microsoft.com/office/powerpoint/2010/main" val="3976863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6344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38191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61407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98664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29597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09478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31544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6532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53292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3892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84984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17953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81136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67886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20426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32068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01143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807923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86298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20002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40</a:t>
            </a:fld>
            <a:endParaRPr lang="zh-CN" altLang="en-US"/>
          </a:p>
        </p:txBody>
      </p:sp>
    </p:spTree>
    <p:extLst>
      <p:ext uri="{BB962C8B-B14F-4D97-AF65-F5344CB8AC3E}">
        <p14:creationId xmlns:p14="http://schemas.microsoft.com/office/powerpoint/2010/main" val="3279956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4645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26252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9D75AB-656C-4B40-8E29-12619E67166C}" type="slidenum">
              <a:rPr lang="zh-CN" altLang="en-US" smtClean="0"/>
              <a:t>42</a:t>
            </a:fld>
            <a:endParaRPr lang="zh-CN" altLang="en-US"/>
          </a:p>
        </p:txBody>
      </p:sp>
    </p:spTree>
    <p:extLst>
      <p:ext uri="{BB962C8B-B14F-4D97-AF65-F5344CB8AC3E}">
        <p14:creationId xmlns:p14="http://schemas.microsoft.com/office/powerpoint/2010/main" val="1050025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4167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75943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27269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D75AB-656C-4B40-8E29-12619E67166C}" type="slidenum">
              <a:rPr lang="zh-CN" altLang="en-US" smtClean="0"/>
              <a:t>8</a:t>
            </a:fld>
            <a:endParaRPr lang="zh-CN" altLang="en-US"/>
          </a:p>
        </p:txBody>
      </p:sp>
    </p:spTree>
    <p:extLst>
      <p:ext uri="{BB962C8B-B14F-4D97-AF65-F5344CB8AC3E}">
        <p14:creationId xmlns:p14="http://schemas.microsoft.com/office/powerpoint/2010/main" val="792928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75AB-656C-4B40-8E29-12619E67166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47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2022-05-15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41026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58000"/>
          </a:xfrm>
          <a:prstGeom prst="rect">
            <a:avLst/>
          </a:prstGeom>
        </p:spPr>
      </p:pic>
      <p:sp>
        <p:nvSpPr>
          <p:cNvPr id="8" name="矩形 7"/>
          <p:cNvSpPr/>
          <p:nvPr userDrawn="1"/>
        </p:nvSpPr>
        <p:spPr>
          <a:xfrm>
            <a:off x="-1" y="0"/>
            <a:ext cx="12227669" cy="6858000"/>
          </a:xfrm>
          <a:prstGeom prst="rect">
            <a:avLst/>
          </a:prstGeom>
          <a:gradFill>
            <a:gsLst>
              <a:gs pos="0">
                <a:srgbClr val="020911"/>
              </a:gs>
              <a:gs pos="51000">
                <a:srgbClr val="091524">
                  <a:alpha val="83000"/>
                </a:srgbClr>
              </a:gs>
              <a:gs pos="100000">
                <a:srgbClr val="09173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293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87184"/>
          </a:xfrm>
          <a:prstGeom prst="rect">
            <a:avLst/>
          </a:prstGeom>
        </p:spPr>
      </p:pic>
      <p:sp>
        <p:nvSpPr>
          <p:cNvPr id="8" name="矩形 7"/>
          <p:cNvSpPr/>
          <p:nvPr userDrawn="1"/>
        </p:nvSpPr>
        <p:spPr>
          <a:xfrm>
            <a:off x="-1" y="0"/>
            <a:ext cx="12227669" cy="6858000"/>
          </a:xfrm>
          <a:prstGeom prst="rect">
            <a:avLst/>
          </a:prstGeom>
          <a:gradFill>
            <a:gsLst>
              <a:gs pos="0">
                <a:schemeClr val="tx1"/>
              </a:gs>
              <a:gs pos="51000">
                <a:srgbClr val="082241">
                  <a:alpha val="85000"/>
                </a:srgb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7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B2E99D-E44C-438E-B0CA-B65621FD4F09}" type="datetimeFigureOut">
              <a:rPr lang="zh-CN" altLang="en-US" smtClean="0"/>
              <a:t>2022-05-15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111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AB2E99D-E44C-438E-B0CA-B65621FD4F09}" type="datetimeFigureOut">
              <a:rPr lang="zh-CN" altLang="en-US" smtClean="0"/>
              <a:t>2022-05-15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96194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B2E99D-E44C-438E-B0CA-B65621FD4F09}" type="datetimeFigureOut">
              <a:rPr lang="zh-CN" altLang="en-US" smtClean="0"/>
              <a:t>2022-05-15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891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2022-05-15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
        <p:nvSpPr>
          <p:cNvPr id="9" name="矩形 8"/>
          <p:cNvSpPr/>
          <p:nvPr userDrawn="1"/>
        </p:nvSpPr>
        <p:spPr>
          <a:xfrm>
            <a:off x="8763378" y="64311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4794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2022-05-15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31744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2022-05-15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776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2E99D-E44C-438E-B0CA-B65621FD4F09}" type="datetimeFigureOut">
              <a:rPr lang="zh-CN" altLang="en-US" smtClean="0"/>
              <a:t>2022-05-15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28369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chart" Target="../charts/char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chart" Target="../charts/char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chart" Target="../charts/chart3.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62.jpe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70.jpeg"/><Relationship Id="rId5" Type="http://schemas.openxmlformats.org/officeDocument/2006/relationships/image" Target="../media/image69.jpeg"/><Relationship Id="rId4" Type="http://schemas.openxmlformats.org/officeDocument/2006/relationships/image" Target="../media/image6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20911"/>
            </a:gs>
            <a:gs pos="51000">
              <a:srgbClr val="0E1B2E">
                <a:alpha val="95000"/>
              </a:srgbClr>
            </a:gs>
            <a:gs pos="100000">
              <a:srgbClr val="091731"/>
            </a:gs>
          </a:gsLst>
          <a:lin ang="5400000" scaled="1"/>
          <a:tileRect/>
        </a:gradFill>
        <a:effectLst/>
      </p:bgPr>
    </p:bg>
    <p:spTree>
      <p:nvGrpSpPr>
        <p:cNvPr id="1" name=""/>
        <p:cNvGrpSpPr/>
        <p:nvPr/>
      </p:nvGrpSpPr>
      <p:grpSpPr>
        <a:xfrm>
          <a:off x="0" y="0"/>
          <a:ext cx="0" cy="0"/>
          <a:chOff x="0" y="0"/>
          <a:chExt cx="0" cy="0"/>
        </a:xfrm>
      </p:grpSpPr>
      <p:sp>
        <p:nvSpPr>
          <p:cNvPr id="12" name="椭圆 11"/>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 name="椭圆 10"/>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0" name="椭圆 9"/>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756A7"/>
                </a:solidFill>
              </a:rPr>
              <a:t>金融科技</a:t>
            </a:r>
          </a:p>
        </p:txBody>
      </p:sp>
      <p:sp>
        <p:nvSpPr>
          <p:cNvPr id="14" name="椭圆 13"/>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417713" y="404130"/>
            <a:ext cx="5277931" cy="5798363"/>
            <a:chOff x="3463560" y="338945"/>
            <a:chExt cx="5277931" cy="5798363"/>
          </a:xfrm>
        </p:grpSpPr>
        <p:sp>
          <p:nvSpPr>
            <p:cNvPr id="69" name="椭圆 68"/>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1" name="椭圆 80"/>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rot="3539139">
              <a:off x="6459246" y="585525"/>
              <a:ext cx="969728" cy="840965"/>
              <a:chOff x="4602481" y="675835"/>
              <a:chExt cx="969728" cy="840965"/>
            </a:xfrm>
          </p:grpSpPr>
          <p:sp>
            <p:nvSpPr>
              <p:cNvPr id="329" name="椭圆 328"/>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7" name="椭圆 346"/>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0" name="椭圆 34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99856" y="3756220"/>
            <a:ext cx="4517624" cy="2062103"/>
          </a:xfrm>
          <a:prstGeom prst="rect">
            <a:avLst/>
          </a:prstGeom>
          <a:noFill/>
        </p:spPr>
        <p:txBody>
          <a:bodyPr wrap="square" rtlCol="0">
            <a:spAutoFit/>
          </a:bodyPr>
          <a:lstStyle/>
          <a:p>
            <a:pPr algn="just"/>
            <a:r>
              <a:rPr lang="zh-CN" altLang="en-US" sz="3200" spc="300" dirty="0">
                <a:solidFill>
                  <a:schemeClr val="bg1"/>
                </a:solidFill>
                <a:latin typeface="方正兰亭纤黑_GBK" panose="02000000000000000000" pitchFamily="2" charset="-122"/>
                <a:ea typeface="方正兰亭纤黑_GBK" panose="02000000000000000000" pitchFamily="2" charset="-122"/>
              </a:rPr>
              <a:t>组员：张明洋</a:t>
            </a:r>
            <a:endParaRPr lang="en-US" altLang="zh-CN" sz="3200" spc="300" dirty="0">
              <a:solidFill>
                <a:schemeClr val="bg1"/>
              </a:solidFill>
              <a:latin typeface="方正兰亭纤黑_GBK" panose="02000000000000000000" pitchFamily="2" charset="-122"/>
              <a:ea typeface="方正兰亭纤黑_GBK" panose="02000000000000000000" pitchFamily="2" charset="-122"/>
            </a:endParaRPr>
          </a:p>
          <a:p>
            <a:pPr algn="just"/>
            <a:r>
              <a:rPr lang="en-US" altLang="zh-CN" sz="3200" spc="300" dirty="0">
                <a:solidFill>
                  <a:schemeClr val="bg1"/>
                </a:solidFill>
                <a:latin typeface="方正兰亭纤黑_GBK" panose="02000000000000000000" pitchFamily="2" charset="-122"/>
                <a:ea typeface="方正兰亭纤黑_GBK" panose="02000000000000000000" pitchFamily="2" charset="-122"/>
              </a:rPr>
              <a:t>        </a:t>
            </a:r>
            <a:r>
              <a:rPr lang="zh-CN" altLang="en-US" sz="3200" spc="300" dirty="0">
                <a:solidFill>
                  <a:schemeClr val="bg1"/>
                </a:solidFill>
                <a:latin typeface="方正兰亭纤黑_GBK" panose="02000000000000000000" pitchFamily="2" charset="-122"/>
                <a:ea typeface="方正兰亭纤黑_GBK" panose="02000000000000000000" pitchFamily="2" charset="-122"/>
              </a:rPr>
              <a:t>王中正</a:t>
            </a:r>
            <a:endParaRPr lang="en-US" altLang="zh-CN" sz="3200" spc="300" dirty="0">
              <a:solidFill>
                <a:schemeClr val="bg1"/>
              </a:solidFill>
              <a:latin typeface="方正兰亭纤黑_GBK" panose="02000000000000000000" pitchFamily="2" charset="-122"/>
              <a:ea typeface="方正兰亭纤黑_GBK" panose="02000000000000000000" pitchFamily="2" charset="-122"/>
            </a:endParaRPr>
          </a:p>
          <a:p>
            <a:pPr algn="just"/>
            <a:r>
              <a:rPr lang="en-US" altLang="zh-CN" sz="3200" spc="300" dirty="0">
                <a:solidFill>
                  <a:schemeClr val="bg1"/>
                </a:solidFill>
                <a:latin typeface="方正兰亭纤黑_GBK" panose="02000000000000000000" pitchFamily="2" charset="-122"/>
                <a:ea typeface="方正兰亭纤黑_GBK" panose="02000000000000000000" pitchFamily="2" charset="-122"/>
              </a:rPr>
              <a:t>        </a:t>
            </a:r>
            <a:r>
              <a:rPr lang="zh-CN" altLang="en-US" sz="3200" spc="300" dirty="0">
                <a:solidFill>
                  <a:schemeClr val="bg1"/>
                </a:solidFill>
                <a:latin typeface="方正兰亭纤黑_GBK" panose="02000000000000000000" pitchFamily="2" charset="-122"/>
                <a:ea typeface="方正兰亭纤黑_GBK" panose="02000000000000000000" pitchFamily="2" charset="-122"/>
              </a:rPr>
              <a:t>胡舒康</a:t>
            </a:r>
            <a:endParaRPr lang="en-US" altLang="zh-CN" sz="3200" spc="300" dirty="0">
              <a:solidFill>
                <a:schemeClr val="bg1"/>
              </a:solidFill>
              <a:latin typeface="方正兰亭纤黑_GBK" panose="02000000000000000000" pitchFamily="2" charset="-122"/>
              <a:ea typeface="方正兰亭纤黑_GBK" panose="02000000000000000000" pitchFamily="2" charset="-122"/>
            </a:endParaRPr>
          </a:p>
          <a:p>
            <a:pPr algn="just"/>
            <a:r>
              <a:rPr lang="zh-CN" altLang="en-US" sz="3200" spc="300" dirty="0">
                <a:solidFill>
                  <a:schemeClr val="bg1"/>
                </a:solidFill>
                <a:latin typeface="方正兰亭纤黑_GBK" panose="02000000000000000000" pitchFamily="2" charset="-122"/>
                <a:ea typeface="方正兰亭纤黑_GBK" panose="02000000000000000000" pitchFamily="2" charset="-122"/>
              </a:rPr>
              <a:t>        鲍波屹</a:t>
            </a:r>
            <a:endParaRPr lang="en-US" altLang="zh-CN" sz="32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373" name="文本框 372"/>
          <p:cNvSpPr txBox="1"/>
          <p:nvPr/>
        </p:nvSpPr>
        <p:spPr>
          <a:xfrm>
            <a:off x="5349246" y="6269204"/>
            <a:ext cx="1493509" cy="184666"/>
          </a:xfrm>
          <a:prstGeom prst="rect">
            <a:avLst/>
          </a:prstGeom>
          <a:noFill/>
          <a:ln w="3175">
            <a:solidFill>
              <a:srgbClr val="65D3F6">
                <a:alpha val="26000"/>
              </a:srgbClr>
            </a:solidFill>
          </a:ln>
        </p:spPr>
        <p:txBody>
          <a:bodyPr wrap="square" rtlCol="0">
            <a:spAutoFit/>
          </a:bodyPr>
          <a:lstStyle/>
          <a:p>
            <a:pPr algn="ctr"/>
            <a:r>
              <a:rPr lang="en-US" altLang="zh-CN" sz="600" spc="300" dirty="0">
                <a:solidFill>
                  <a:srgbClr val="65D3F6"/>
                </a:solidFill>
                <a:latin typeface="方正兰亭纤黑_GBK" panose="02000000000000000000" pitchFamily="2" charset="-122"/>
                <a:ea typeface="方正兰亭纤黑_GBK" panose="02000000000000000000" pitchFamily="2" charset="-122"/>
              </a:rPr>
              <a:t>WWW.YPPPT.COM</a:t>
            </a:r>
            <a:endParaRPr lang="zh-CN" altLang="en-US" sz="600" spc="300" dirty="0">
              <a:solidFill>
                <a:srgbClr val="65D3F6"/>
              </a:solidFill>
              <a:latin typeface="方正兰亭纤黑_GBK" panose="02000000000000000000" pitchFamily="2" charset="-122"/>
              <a:ea typeface="方正兰亭纤黑_GBK" panose="02000000000000000000" pitchFamily="2" charset="-122"/>
            </a:endParaRPr>
          </a:p>
        </p:txBody>
      </p:sp>
      <p:cxnSp>
        <p:nvCxnSpPr>
          <p:cNvPr id="376" name="直接连接符 37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
        <p:nvSpPr>
          <p:cNvPr id="371" name="文本框 370">
            <a:extLst>
              <a:ext uri="{FF2B5EF4-FFF2-40B4-BE49-F238E27FC236}">
                <a16:creationId xmlns:a16="http://schemas.microsoft.com/office/drawing/2014/main" id="{63CD37D9-7CB0-B3DD-5E3E-470DD2E57BAD}"/>
              </a:ext>
            </a:extLst>
          </p:cNvPr>
          <p:cNvSpPr txBox="1"/>
          <p:nvPr/>
        </p:nvSpPr>
        <p:spPr>
          <a:xfrm>
            <a:off x="639156" y="3712308"/>
            <a:ext cx="2550261" cy="584775"/>
          </a:xfrm>
          <a:prstGeom prst="rect">
            <a:avLst/>
          </a:prstGeom>
          <a:noFill/>
        </p:spPr>
        <p:txBody>
          <a:bodyPr wrap="square">
            <a:spAutoFit/>
          </a:bodyPr>
          <a:lstStyle/>
          <a:p>
            <a:pPr algn="just"/>
            <a:r>
              <a:rPr lang="zh-CN" altLang="en-US" sz="3200" spc="300" dirty="0">
                <a:solidFill>
                  <a:schemeClr val="bg1"/>
                </a:solidFill>
                <a:latin typeface="方正兰亭纤黑_GBK" panose="02000000000000000000" pitchFamily="2" charset="-122"/>
                <a:ea typeface="方正兰亭纤黑_GBK" panose="02000000000000000000" pitchFamily="2" charset="-122"/>
              </a:rPr>
              <a:t>小组：</a:t>
            </a:r>
            <a:r>
              <a:rPr lang="en-US" altLang="zh-CN" sz="3200" spc="300" dirty="0">
                <a:solidFill>
                  <a:schemeClr val="bg1"/>
                </a:solidFill>
                <a:latin typeface="方正兰亭纤黑_GBK" panose="02000000000000000000" pitchFamily="2" charset="-122"/>
                <a:ea typeface="方正兰亭纤黑_GBK" panose="02000000000000000000" pitchFamily="2" charset="-122"/>
              </a:rPr>
              <a:t>123</a:t>
            </a:r>
          </a:p>
        </p:txBody>
      </p:sp>
    </p:spTree>
    <p:extLst>
      <p:ext uri="{BB962C8B-B14F-4D97-AF65-F5344CB8AC3E}">
        <p14:creationId xmlns:p14="http://schemas.microsoft.com/office/powerpoint/2010/main" val="10790371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strVal val="(6*min(max(#ppt_w*#ppt_h,.3),1)-7.4)/-.7*#ppt_w"/>
                                          </p:val>
                                        </p:tav>
                                        <p:tav tm="100000">
                                          <p:val>
                                            <p:strVal val="#ppt_w"/>
                                          </p:val>
                                        </p:tav>
                                      </p:tavLst>
                                    </p:anim>
                                    <p:anim calcmode="lin" valueType="num">
                                      <p:cBhvr>
                                        <p:cTn id="8" dur="750" fill="hold"/>
                                        <p:tgtEl>
                                          <p:spTgt spid="12"/>
                                        </p:tgtEl>
                                        <p:attrNameLst>
                                          <p:attrName>ppt_h</p:attrName>
                                        </p:attrNameLst>
                                      </p:cBhvr>
                                      <p:tavLst>
                                        <p:tav tm="0">
                                          <p:val>
                                            <p:strVal val="(6*min(max(#ppt_w*#ppt_h,.3),1)-7.4)/-.7*#ppt_h"/>
                                          </p:val>
                                        </p:tav>
                                        <p:tav tm="100000">
                                          <p:val>
                                            <p:strVal val="#ppt_h"/>
                                          </p:val>
                                        </p:tav>
                                      </p:tavLst>
                                    </p:anim>
                                    <p:anim calcmode="lin" valueType="num">
                                      <p:cBhvr>
                                        <p:cTn id="9" dur="750" fill="hold"/>
                                        <p:tgtEl>
                                          <p:spTgt spid="12"/>
                                        </p:tgtEl>
                                        <p:attrNameLst>
                                          <p:attrName>ppt_x</p:attrName>
                                        </p:attrNameLst>
                                      </p:cBhvr>
                                      <p:tavLst>
                                        <p:tav tm="0">
                                          <p:val>
                                            <p:fltVal val="0.5"/>
                                          </p:val>
                                        </p:tav>
                                        <p:tav tm="100000">
                                          <p:val>
                                            <p:strVal val="#ppt_x"/>
                                          </p:val>
                                        </p:tav>
                                      </p:tavLst>
                                    </p:anim>
                                    <p:anim calcmode="lin" valueType="num">
                                      <p:cBhvr>
                                        <p:cTn id="10" dur="750" fill="hold"/>
                                        <p:tgtEl>
                                          <p:spTgt spid="12"/>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strVal val="(6*min(max(#ppt_w*#ppt_h,.3),1)-7.4)/-.7*#ppt_w"/>
                                          </p:val>
                                        </p:tav>
                                        <p:tav tm="100000">
                                          <p:val>
                                            <p:strVal val="#ppt_w"/>
                                          </p:val>
                                        </p:tav>
                                      </p:tavLst>
                                    </p:anim>
                                    <p:anim calcmode="lin" valueType="num">
                                      <p:cBhvr>
                                        <p:cTn id="14" dur="750" fill="hold"/>
                                        <p:tgtEl>
                                          <p:spTgt spid="11"/>
                                        </p:tgtEl>
                                        <p:attrNameLst>
                                          <p:attrName>ppt_h</p:attrName>
                                        </p:attrNameLst>
                                      </p:cBhvr>
                                      <p:tavLst>
                                        <p:tav tm="0">
                                          <p:val>
                                            <p:strVal val="(6*min(max(#ppt_w*#ppt_h,.3),1)-7.4)/-.7*#ppt_h"/>
                                          </p:val>
                                        </p:tav>
                                        <p:tav tm="100000">
                                          <p:val>
                                            <p:strVal val="#ppt_h"/>
                                          </p:val>
                                        </p:tav>
                                      </p:tavLst>
                                    </p:anim>
                                    <p:anim calcmode="lin" valueType="num">
                                      <p:cBhvr>
                                        <p:cTn id="15" dur="750" fill="hold"/>
                                        <p:tgtEl>
                                          <p:spTgt spid="11"/>
                                        </p:tgtEl>
                                        <p:attrNameLst>
                                          <p:attrName>ppt_x</p:attrName>
                                        </p:attrNameLst>
                                      </p:cBhvr>
                                      <p:tavLst>
                                        <p:tav tm="0">
                                          <p:val>
                                            <p:fltVal val="0.5"/>
                                          </p:val>
                                        </p:tav>
                                        <p:tav tm="100000">
                                          <p:val>
                                            <p:strVal val="#ppt_x"/>
                                          </p:val>
                                        </p:tav>
                                      </p:tavLst>
                                    </p:anim>
                                    <p:anim calcmode="lin" valueType="num">
                                      <p:cBhvr>
                                        <p:cTn id="16" dur="750" fill="hold"/>
                                        <p:tgtEl>
                                          <p:spTgt spid="11"/>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ppt_w</p:attrName>
                                        </p:attrNameLst>
                                      </p:cBhvr>
                                      <p:tavLst>
                                        <p:tav tm="0">
                                          <p:val>
                                            <p:strVal val="(6*min(max(#ppt_w*#ppt_h,.3),1)-7.4)/-.7*#ppt_w"/>
                                          </p:val>
                                        </p:tav>
                                        <p:tav tm="100000">
                                          <p:val>
                                            <p:strVal val="#ppt_w"/>
                                          </p:val>
                                        </p:tav>
                                      </p:tavLst>
                                    </p:anim>
                                    <p:anim calcmode="lin" valueType="num">
                                      <p:cBhvr>
                                        <p:cTn id="20" dur="750" fill="hold"/>
                                        <p:tgtEl>
                                          <p:spTgt spid="10"/>
                                        </p:tgtEl>
                                        <p:attrNameLst>
                                          <p:attrName>ppt_h</p:attrName>
                                        </p:attrNameLst>
                                      </p:cBhvr>
                                      <p:tavLst>
                                        <p:tav tm="0">
                                          <p:val>
                                            <p:strVal val="(6*min(max(#ppt_w*#ppt_h,.3),1)-7.4)/-.7*#ppt_h"/>
                                          </p:val>
                                        </p:tav>
                                        <p:tav tm="100000">
                                          <p:val>
                                            <p:strVal val="#ppt_h"/>
                                          </p:val>
                                        </p:tav>
                                      </p:tavLst>
                                    </p:anim>
                                    <p:anim calcmode="lin" valueType="num">
                                      <p:cBhvr>
                                        <p:cTn id="21" dur="750" fill="hold"/>
                                        <p:tgtEl>
                                          <p:spTgt spid="10"/>
                                        </p:tgtEl>
                                        <p:attrNameLst>
                                          <p:attrName>ppt_x</p:attrName>
                                        </p:attrNameLst>
                                      </p:cBhvr>
                                      <p:tavLst>
                                        <p:tav tm="0">
                                          <p:val>
                                            <p:fltVal val="0.5"/>
                                          </p:val>
                                        </p:tav>
                                        <p:tav tm="100000">
                                          <p:val>
                                            <p:strVal val="#ppt_x"/>
                                          </p:val>
                                        </p:tav>
                                      </p:tavLst>
                                    </p:anim>
                                    <p:anim calcmode="lin" valueType="num">
                                      <p:cBhvr>
                                        <p:cTn id="22" dur="750" fill="hold"/>
                                        <p:tgtEl>
                                          <p:spTgt spid="10"/>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2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250"/>
                                        <p:tgtEl>
                                          <p:spTgt spid="5"/>
                                        </p:tgtEl>
                                      </p:cBhvr>
                                    </p:animEffect>
                                  </p:childTnLst>
                                </p:cTn>
                              </p:par>
                              <p:par>
                                <p:cTn id="27" presetID="2" presetClass="entr" presetSubtype="4" fill="hold" grpId="0" nodeType="withEffect">
                                  <p:stCondLst>
                                    <p:cond delay="125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250" fill="hold"/>
                                        <p:tgtEl>
                                          <p:spTgt spid="14"/>
                                        </p:tgtEl>
                                        <p:attrNameLst>
                                          <p:attrName>ppt_x</p:attrName>
                                        </p:attrNameLst>
                                      </p:cBhvr>
                                      <p:tavLst>
                                        <p:tav tm="0">
                                          <p:val>
                                            <p:strVal val="#ppt_x"/>
                                          </p:val>
                                        </p:tav>
                                        <p:tav tm="100000">
                                          <p:val>
                                            <p:strVal val="#ppt_x"/>
                                          </p:val>
                                        </p:tav>
                                      </p:tavLst>
                                    </p:anim>
                                    <p:anim calcmode="lin" valueType="num">
                                      <p:cBhvr additive="base">
                                        <p:cTn id="30" dur="125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250"/>
                                  </p:stCondLst>
                                  <p:childTnLst>
                                    <p:set>
                                      <p:cBhvr>
                                        <p:cTn id="32" dur="1" fill="hold">
                                          <p:stCondLst>
                                            <p:cond delay="0"/>
                                          </p:stCondLst>
                                        </p:cTn>
                                        <p:tgtEl>
                                          <p:spTgt spid="350"/>
                                        </p:tgtEl>
                                        <p:attrNameLst>
                                          <p:attrName>style.visibility</p:attrName>
                                        </p:attrNameLst>
                                      </p:cBhvr>
                                      <p:to>
                                        <p:strVal val="visible"/>
                                      </p:to>
                                    </p:set>
                                    <p:anim calcmode="lin" valueType="num">
                                      <p:cBhvr additive="base">
                                        <p:cTn id="33" dur="1250" fill="hold"/>
                                        <p:tgtEl>
                                          <p:spTgt spid="350"/>
                                        </p:tgtEl>
                                        <p:attrNameLst>
                                          <p:attrName>ppt_x</p:attrName>
                                        </p:attrNameLst>
                                      </p:cBhvr>
                                      <p:tavLst>
                                        <p:tav tm="0">
                                          <p:val>
                                            <p:strVal val="0-#ppt_w/2"/>
                                          </p:val>
                                        </p:tav>
                                        <p:tav tm="100000">
                                          <p:val>
                                            <p:strVal val="#ppt_x"/>
                                          </p:val>
                                        </p:tav>
                                      </p:tavLst>
                                    </p:anim>
                                    <p:anim calcmode="lin" valueType="num">
                                      <p:cBhvr additive="base">
                                        <p:cTn id="34" dur="1250" fill="hold"/>
                                        <p:tgtEl>
                                          <p:spTgt spid="350"/>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1250"/>
                                  </p:stCondLst>
                                  <p:childTnLst>
                                    <p:set>
                                      <p:cBhvr>
                                        <p:cTn id="36" dur="1" fill="hold">
                                          <p:stCondLst>
                                            <p:cond delay="0"/>
                                          </p:stCondLst>
                                        </p:cTn>
                                        <p:tgtEl>
                                          <p:spTgt spid="351"/>
                                        </p:tgtEl>
                                        <p:attrNameLst>
                                          <p:attrName>style.visibility</p:attrName>
                                        </p:attrNameLst>
                                      </p:cBhvr>
                                      <p:to>
                                        <p:strVal val="visible"/>
                                      </p:to>
                                    </p:set>
                                    <p:anim calcmode="lin" valueType="num">
                                      <p:cBhvr additive="base">
                                        <p:cTn id="37" dur="1250" fill="hold"/>
                                        <p:tgtEl>
                                          <p:spTgt spid="351"/>
                                        </p:tgtEl>
                                        <p:attrNameLst>
                                          <p:attrName>ppt_x</p:attrName>
                                        </p:attrNameLst>
                                      </p:cBhvr>
                                      <p:tavLst>
                                        <p:tav tm="0">
                                          <p:val>
                                            <p:strVal val="0-#ppt_w/2"/>
                                          </p:val>
                                        </p:tav>
                                        <p:tav tm="100000">
                                          <p:val>
                                            <p:strVal val="#ppt_x"/>
                                          </p:val>
                                        </p:tav>
                                      </p:tavLst>
                                    </p:anim>
                                    <p:anim calcmode="lin" valueType="num">
                                      <p:cBhvr additive="base">
                                        <p:cTn id="38" dur="1250" fill="hold"/>
                                        <p:tgtEl>
                                          <p:spTgt spid="35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250"/>
                                  </p:stCondLst>
                                  <p:childTnLst>
                                    <p:set>
                                      <p:cBhvr>
                                        <p:cTn id="40" dur="1" fill="hold">
                                          <p:stCondLst>
                                            <p:cond delay="0"/>
                                          </p:stCondLst>
                                        </p:cTn>
                                        <p:tgtEl>
                                          <p:spTgt spid="352"/>
                                        </p:tgtEl>
                                        <p:attrNameLst>
                                          <p:attrName>style.visibility</p:attrName>
                                        </p:attrNameLst>
                                      </p:cBhvr>
                                      <p:to>
                                        <p:strVal val="visible"/>
                                      </p:to>
                                    </p:set>
                                    <p:anim calcmode="lin" valueType="num">
                                      <p:cBhvr additive="base">
                                        <p:cTn id="41" dur="1250" fill="hold"/>
                                        <p:tgtEl>
                                          <p:spTgt spid="352"/>
                                        </p:tgtEl>
                                        <p:attrNameLst>
                                          <p:attrName>ppt_x</p:attrName>
                                        </p:attrNameLst>
                                      </p:cBhvr>
                                      <p:tavLst>
                                        <p:tav tm="0">
                                          <p:val>
                                            <p:strVal val="#ppt_x"/>
                                          </p:val>
                                        </p:tav>
                                        <p:tav tm="100000">
                                          <p:val>
                                            <p:strVal val="#ppt_x"/>
                                          </p:val>
                                        </p:tav>
                                      </p:tavLst>
                                    </p:anim>
                                    <p:anim calcmode="lin" valueType="num">
                                      <p:cBhvr additive="base">
                                        <p:cTn id="42" dur="1250" fill="hold"/>
                                        <p:tgtEl>
                                          <p:spTgt spid="352"/>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1250"/>
                                  </p:stCondLst>
                                  <p:childTnLst>
                                    <p:set>
                                      <p:cBhvr>
                                        <p:cTn id="44" dur="1" fill="hold">
                                          <p:stCondLst>
                                            <p:cond delay="0"/>
                                          </p:stCondLst>
                                        </p:cTn>
                                        <p:tgtEl>
                                          <p:spTgt spid="353"/>
                                        </p:tgtEl>
                                        <p:attrNameLst>
                                          <p:attrName>style.visibility</p:attrName>
                                        </p:attrNameLst>
                                      </p:cBhvr>
                                      <p:to>
                                        <p:strVal val="visible"/>
                                      </p:to>
                                    </p:set>
                                    <p:anim calcmode="lin" valueType="num">
                                      <p:cBhvr additive="base">
                                        <p:cTn id="45" dur="1250" fill="hold"/>
                                        <p:tgtEl>
                                          <p:spTgt spid="353"/>
                                        </p:tgtEl>
                                        <p:attrNameLst>
                                          <p:attrName>ppt_x</p:attrName>
                                        </p:attrNameLst>
                                      </p:cBhvr>
                                      <p:tavLst>
                                        <p:tav tm="0">
                                          <p:val>
                                            <p:strVal val="0-#ppt_w/2"/>
                                          </p:val>
                                        </p:tav>
                                        <p:tav tm="100000">
                                          <p:val>
                                            <p:strVal val="#ppt_x"/>
                                          </p:val>
                                        </p:tav>
                                      </p:tavLst>
                                    </p:anim>
                                    <p:anim calcmode="lin" valueType="num">
                                      <p:cBhvr additive="base">
                                        <p:cTn id="46" dur="1250" fill="hold"/>
                                        <p:tgtEl>
                                          <p:spTgt spid="353"/>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250"/>
                                  </p:stCondLst>
                                  <p:childTnLst>
                                    <p:set>
                                      <p:cBhvr>
                                        <p:cTn id="48" dur="1" fill="hold">
                                          <p:stCondLst>
                                            <p:cond delay="0"/>
                                          </p:stCondLst>
                                        </p:cTn>
                                        <p:tgtEl>
                                          <p:spTgt spid="354"/>
                                        </p:tgtEl>
                                        <p:attrNameLst>
                                          <p:attrName>style.visibility</p:attrName>
                                        </p:attrNameLst>
                                      </p:cBhvr>
                                      <p:to>
                                        <p:strVal val="visible"/>
                                      </p:to>
                                    </p:set>
                                    <p:anim calcmode="lin" valueType="num">
                                      <p:cBhvr additive="base">
                                        <p:cTn id="49" dur="1250" fill="hold"/>
                                        <p:tgtEl>
                                          <p:spTgt spid="354"/>
                                        </p:tgtEl>
                                        <p:attrNameLst>
                                          <p:attrName>ppt_x</p:attrName>
                                        </p:attrNameLst>
                                      </p:cBhvr>
                                      <p:tavLst>
                                        <p:tav tm="0">
                                          <p:val>
                                            <p:strVal val="1+#ppt_w/2"/>
                                          </p:val>
                                        </p:tav>
                                        <p:tav tm="100000">
                                          <p:val>
                                            <p:strVal val="#ppt_x"/>
                                          </p:val>
                                        </p:tav>
                                      </p:tavLst>
                                    </p:anim>
                                    <p:anim calcmode="lin" valueType="num">
                                      <p:cBhvr additive="base">
                                        <p:cTn id="50" dur="1250" fill="hold"/>
                                        <p:tgtEl>
                                          <p:spTgt spid="354"/>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1250"/>
                                  </p:stCondLst>
                                  <p:childTnLst>
                                    <p:set>
                                      <p:cBhvr>
                                        <p:cTn id="52" dur="1" fill="hold">
                                          <p:stCondLst>
                                            <p:cond delay="0"/>
                                          </p:stCondLst>
                                        </p:cTn>
                                        <p:tgtEl>
                                          <p:spTgt spid="355"/>
                                        </p:tgtEl>
                                        <p:attrNameLst>
                                          <p:attrName>style.visibility</p:attrName>
                                        </p:attrNameLst>
                                      </p:cBhvr>
                                      <p:to>
                                        <p:strVal val="visible"/>
                                      </p:to>
                                    </p:set>
                                    <p:anim calcmode="lin" valueType="num">
                                      <p:cBhvr additive="base">
                                        <p:cTn id="53" dur="1250" fill="hold"/>
                                        <p:tgtEl>
                                          <p:spTgt spid="355"/>
                                        </p:tgtEl>
                                        <p:attrNameLst>
                                          <p:attrName>ppt_x</p:attrName>
                                        </p:attrNameLst>
                                      </p:cBhvr>
                                      <p:tavLst>
                                        <p:tav tm="0">
                                          <p:val>
                                            <p:strVal val="1+#ppt_w/2"/>
                                          </p:val>
                                        </p:tav>
                                        <p:tav tm="100000">
                                          <p:val>
                                            <p:strVal val="#ppt_x"/>
                                          </p:val>
                                        </p:tav>
                                      </p:tavLst>
                                    </p:anim>
                                    <p:anim calcmode="lin" valueType="num">
                                      <p:cBhvr additive="base">
                                        <p:cTn id="54" dur="1250" fill="hold"/>
                                        <p:tgtEl>
                                          <p:spTgt spid="35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250"/>
                                  </p:stCondLst>
                                  <p:childTnLst>
                                    <p:set>
                                      <p:cBhvr>
                                        <p:cTn id="56" dur="1" fill="hold">
                                          <p:stCondLst>
                                            <p:cond delay="0"/>
                                          </p:stCondLst>
                                        </p:cTn>
                                        <p:tgtEl>
                                          <p:spTgt spid="356"/>
                                        </p:tgtEl>
                                        <p:attrNameLst>
                                          <p:attrName>style.visibility</p:attrName>
                                        </p:attrNameLst>
                                      </p:cBhvr>
                                      <p:to>
                                        <p:strVal val="visible"/>
                                      </p:to>
                                    </p:set>
                                    <p:anim calcmode="lin" valueType="num">
                                      <p:cBhvr additive="base">
                                        <p:cTn id="57" dur="1250" fill="hold"/>
                                        <p:tgtEl>
                                          <p:spTgt spid="356"/>
                                        </p:tgtEl>
                                        <p:attrNameLst>
                                          <p:attrName>ppt_x</p:attrName>
                                        </p:attrNameLst>
                                      </p:cBhvr>
                                      <p:tavLst>
                                        <p:tav tm="0">
                                          <p:val>
                                            <p:strVal val="#ppt_x"/>
                                          </p:val>
                                        </p:tav>
                                        <p:tav tm="100000">
                                          <p:val>
                                            <p:strVal val="#ppt_x"/>
                                          </p:val>
                                        </p:tav>
                                      </p:tavLst>
                                    </p:anim>
                                    <p:anim calcmode="lin" valueType="num">
                                      <p:cBhvr additive="base">
                                        <p:cTn id="58" dur="1250" fill="hold"/>
                                        <p:tgtEl>
                                          <p:spTgt spid="356"/>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1250"/>
                                  </p:stCondLst>
                                  <p:childTnLst>
                                    <p:set>
                                      <p:cBhvr>
                                        <p:cTn id="60" dur="1" fill="hold">
                                          <p:stCondLst>
                                            <p:cond delay="0"/>
                                          </p:stCondLst>
                                        </p:cTn>
                                        <p:tgtEl>
                                          <p:spTgt spid="357"/>
                                        </p:tgtEl>
                                        <p:attrNameLst>
                                          <p:attrName>style.visibility</p:attrName>
                                        </p:attrNameLst>
                                      </p:cBhvr>
                                      <p:to>
                                        <p:strVal val="visible"/>
                                      </p:to>
                                    </p:set>
                                    <p:anim calcmode="lin" valueType="num">
                                      <p:cBhvr additive="base">
                                        <p:cTn id="61" dur="1250" fill="hold"/>
                                        <p:tgtEl>
                                          <p:spTgt spid="357"/>
                                        </p:tgtEl>
                                        <p:attrNameLst>
                                          <p:attrName>ppt_x</p:attrName>
                                        </p:attrNameLst>
                                      </p:cBhvr>
                                      <p:tavLst>
                                        <p:tav tm="0">
                                          <p:val>
                                            <p:strVal val="1+#ppt_w/2"/>
                                          </p:val>
                                        </p:tav>
                                        <p:tav tm="100000">
                                          <p:val>
                                            <p:strVal val="#ppt_x"/>
                                          </p:val>
                                        </p:tav>
                                      </p:tavLst>
                                    </p:anim>
                                    <p:anim calcmode="lin" valueType="num">
                                      <p:cBhvr additive="base">
                                        <p:cTn id="62" dur="1250" fill="hold"/>
                                        <p:tgtEl>
                                          <p:spTgt spid="357"/>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1250"/>
                                  </p:stCondLst>
                                  <p:childTnLst>
                                    <p:set>
                                      <p:cBhvr>
                                        <p:cTn id="64" dur="1" fill="hold">
                                          <p:stCondLst>
                                            <p:cond delay="0"/>
                                          </p:stCondLst>
                                        </p:cTn>
                                        <p:tgtEl>
                                          <p:spTgt spid="358"/>
                                        </p:tgtEl>
                                        <p:attrNameLst>
                                          <p:attrName>style.visibility</p:attrName>
                                        </p:attrNameLst>
                                      </p:cBhvr>
                                      <p:to>
                                        <p:strVal val="visible"/>
                                      </p:to>
                                    </p:set>
                                    <p:anim calcmode="lin" valueType="num">
                                      <p:cBhvr additive="base">
                                        <p:cTn id="65" dur="1250" fill="hold"/>
                                        <p:tgtEl>
                                          <p:spTgt spid="358"/>
                                        </p:tgtEl>
                                        <p:attrNameLst>
                                          <p:attrName>ppt_x</p:attrName>
                                        </p:attrNameLst>
                                      </p:cBhvr>
                                      <p:tavLst>
                                        <p:tav tm="0">
                                          <p:val>
                                            <p:strVal val="#ppt_x"/>
                                          </p:val>
                                        </p:tav>
                                        <p:tav tm="100000">
                                          <p:val>
                                            <p:strVal val="#ppt_x"/>
                                          </p:val>
                                        </p:tav>
                                      </p:tavLst>
                                    </p:anim>
                                    <p:anim calcmode="lin" valueType="num">
                                      <p:cBhvr additive="base">
                                        <p:cTn id="66" dur="1250" fill="hold"/>
                                        <p:tgtEl>
                                          <p:spTgt spid="35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1250"/>
                                  </p:stCondLst>
                                  <p:childTnLst>
                                    <p:set>
                                      <p:cBhvr>
                                        <p:cTn id="68" dur="1" fill="hold">
                                          <p:stCondLst>
                                            <p:cond delay="0"/>
                                          </p:stCondLst>
                                        </p:cTn>
                                        <p:tgtEl>
                                          <p:spTgt spid="359"/>
                                        </p:tgtEl>
                                        <p:attrNameLst>
                                          <p:attrName>style.visibility</p:attrName>
                                        </p:attrNameLst>
                                      </p:cBhvr>
                                      <p:to>
                                        <p:strVal val="visible"/>
                                      </p:to>
                                    </p:set>
                                    <p:anim calcmode="lin" valueType="num">
                                      <p:cBhvr additive="base">
                                        <p:cTn id="69" dur="1250" fill="hold"/>
                                        <p:tgtEl>
                                          <p:spTgt spid="359"/>
                                        </p:tgtEl>
                                        <p:attrNameLst>
                                          <p:attrName>ppt_x</p:attrName>
                                        </p:attrNameLst>
                                      </p:cBhvr>
                                      <p:tavLst>
                                        <p:tav tm="0">
                                          <p:val>
                                            <p:strVal val="0-#ppt_w/2"/>
                                          </p:val>
                                        </p:tav>
                                        <p:tav tm="100000">
                                          <p:val>
                                            <p:strVal val="#ppt_x"/>
                                          </p:val>
                                        </p:tav>
                                      </p:tavLst>
                                    </p:anim>
                                    <p:anim calcmode="lin" valueType="num">
                                      <p:cBhvr additive="base">
                                        <p:cTn id="70" dur="1250" fill="hold"/>
                                        <p:tgtEl>
                                          <p:spTgt spid="359"/>
                                        </p:tgtEl>
                                        <p:attrNameLst>
                                          <p:attrName>ppt_y</p:attrName>
                                        </p:attrNameLst>
                                      </p:cBhvr>
                                      <p:tavLst>
                                        <p:tav tm="0">
                                          <p:val>
                                            <p:strVal val="0-#ppt_h/2"/>
                                          </p:val>
                                        </p:tav>
                                        <p:tav tm="100000">
                                          <p:val>
                                            <p:strVal val="#ppt_y"/>
                                          </p:val>
                                        </p:tav>
                                      </p:tavLst>
                                    </p:anim>
                                  </p:childTnLst>
                                </p:cTn>
                              </p:par>
                              <p:par>
                                <p:cTn id="71" presetID="2" presetClass="entr" presetSubtype="3" fill="hold" grpId="0" nodeType="withEffect">
                                  <p:stCondLst>
                                    <p:cond delay="1250"/>
                                  </p:stCondLst>
                                  <p:childTnLst>
                                    <p:set>
                                      <p:cBhvr>
                                        <p:cTn id="72" dur="1" fill="hold">
                                          <p:stCondLst>
                                            <p:cond delay="0"/>
                                          </p:stCondLst>
                                        </p:cTn>
                                        <p:tgtEl>
                                          <p:spTgt spid="360"/>
                                        </p:tgtEl>
                                        <p:attrNameLst>
                                          <p:attrName>style.visibility</p:attrName>
                                        </p:attrNameLst>
                                      </p:cBhvr>
                                      <p:to>
                                        <p:strVal val="visible"/>
                                      </p:to>
                                    </p:set>
                                    <p:anim calcmode="lin" valueType="num">
                                      <p:cBhvr additive="base">
                                        <p:cTn id="73" dur="1250" fill="hold"/>
                                        <p:tgtEl>
                                          <p:spTgt spid="360"/>
                                        </p:tgtEl>
                                        <p:attrNameLst>
                                          <p:attrName>ppt_x</p:attrName>
                                        </p:attrNameLst>
                                      </p:cBhvr>
                                      <p:tavLst>
                                        <p:tav tm="0">
                                          <p:val>
                                            <p:strVal val="1+#ppt_w/2"/>
                                          </p:val>
                                        </p:tav>
                                        <p:tav tm="100000">
                                          <p:val>
                                            <p:strVal val="#ppt_x"/>
                                          </p:val>
                                        </p:tav>
                                      </p:tavLst>
                                    </p:anim>
                                    <p:anim calcmode="lin" valueType="num">
                                      <p:cBhvr additive="base">
                                        <p:cTn id="74" dur="1250" fill="hold"/>
                                        <p:tgtEl>
                                          <p:spTgt spid="360"/>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1250"/>
                                  </p:stCondLst>
                                  <p:childTnLst>
                                    <p:set>
                                      <p:cBhvr>
                                        <p:cTn id="76" dur="1" fill="hold">
                                          <p:stCondLst>
                                            <p:cond delay="0"/>
                                          </p:stCondLst>
                                        </p:cTn>
                                        <p:tgtEl>
                                          <p:spTgt spid="361"/>
                                        </p:tgtEl>
                                        <p:attrNameLst>
                                          <p:attrName>style.visibility</p:attrName>
                                        </p:attrNameLst>
                                      </p:cBhvr>
                                      <p:to>
                                        <p:strVal val="visible"/>
                                      </p:to>
                                    </p:set>
                                    <p:anim calcmode="lin" valueType="num">
                                      <p:cBhvr additive="base">
                                        <p:cTn id="77" dur="1250" fill="hold"/>
                                        <p:tgtEl>
                                          <p:spTgt spid="361"/>
                                        </p:tgtEl>
                                        <p:attrNameLst>
                                          <p:attrName>ppt_x</p:attrName>
                                        </p:attrNameLst>
                                      </p:cBhvr>
                                      <p:tavLst>
                                        <p:tav tm="0">
                                          <p:val>
                                            <p:strVal val="0-#ppt_w/2"/>
                                          </p:val>
                                        </p:tav>
                                        <p:tav tm="100000">
                                          <p:val>
                                            <p:strVal val="#ppt_x"/>
                                          </p:val>
                                        </p:tav>
                                      </p:tavLst>
                                    </p:anim>
                                    <p:anim calcmode="lin" valueType="num">
                                      <p:cBhvr additive="base">
                                        <p:cTn id="78" dur="1250" fill="hold"/>
                                        <p:tgtEl>
                                          <p:spTgt spid="361"/>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1250"/>
                                  </p:stCondLst>
                                  <p:childTnLst>
                                    <p:set>
                                      <p:cBhvr>
                                        <p:cTn id="80" dur="1" fill="hold">
                                          <p:stCondLst>
                                            <p:cond delay="0"/>
                                          </p:stCondLst>
                                        </p:cTn>
                                        <p:tgtEl>
                                          <p:spTgt spid="362"/>
                                        </p:tgtEl>
                                        <p:attrNameLst>
                                          <p:attrName>style.visibility</p:attrName>
                                        </p:attrNameLst>
                                      </p:cBhvr>
                                      <p:to>
                                        <p:strVal val="visible"/>
                                      </p:to>
                                    </p:set>
                                    <p:anim calcmode="lin" valueType="num">
                                      <p:cBhvr additive="base">
                                        <p:cTn id="81" dur="1250" fill="hold"/>
                                        <p:tgtEl>
                                          <p:spTgt spid="362"/>
                                        </p:tgtEl>
                                        <p:attrNameLst>
                                          <p:attrName>ppt_x</p:attrName>
                                        </p:attrNameLst>
                                      </p:cBhvr>
                                      <p:tavLst>
                                        <p:tav tm="0">
                                          <p:val>
                                            <p:strVal val="0-#ppt_w/2"/>
                                          </p:val>
                                        </p:tav>
                                        <p:tav tm="100000">
                                          <p:val>
                                            <p:strVal val="#ppt_x"/>
                                          </p:val>
                                        </p:tav>
                                      </p:tavLst>
                                    </p:anim>
                                    <p:anim calcmode="lin" valueType="num">
                                      <p:cBhvr additive="base">
                                        <p:cTn id="82" dur="1250" fill="hold"/>
                                        <p:tgtEl>
                                          <p:spTgt spid="362"/>
                                        </p:tgtEl>
                                        <p:attrNameLst>
                                          <p:attrName>ppt_y</p:attrName>
                                        </p:attrNameLst>
                                      </p:cBhvr>
                                      <p:tavLst>
                                        <p:tav tm="0">
                                          <p:val>
                                            <p:strVal val="0-#ppt_h/2"/>
                                          </p:val>
                                        </p:tav>
                                        <p:tav tm="100000">
                                          <p:val>
                                            <p:strVal val="#ppt_y"/>
                                          </p:val>
                                        </p:tav>
                                      </p:tavLst>
                                    </p:anim>
                                  </p:childTnLst>
                                </p:cTn>
                              </p:par>
                              <p:par>
                                <p:cTn id="83" presetID="2" presetClass="entr" presetSubtype="3" fill="hold" grpId="0" nodeType="withEffect">
                                  <p:stCondLst>
                                    <p:cond delay="1250"/>
                                  </p:stCondLst>
                                  <p:childTnLst>
                                    <p:set>
                                      <p:cBhvr>
                                        <p:cTn id="84" dur="1" fill="hold">
                                          <p:stCondLst>
                                            <p:cond delay="0"/>
                                          </p:stCondLst>
                                        </p:cTn>
                                        <p:tgtEl>
                                          <p:spTgt spid="363"/>
                                        </p:tgtEl>
                                        <p:attrNameLst>
                                          <p:attrName>style.visibility</p:attrName>
                                        </p:attrNameLst>
                                      </p:cBhvr>
                                      <p:to>
                                        <p:strVal val="visible"/>
                                      </p:to>
                                    </p:set>
                                    <p:anim calcmode="lin" valueType="num">
                                      <p:cBhvr additive="base">
                                        <p:cTn id="85" dur="1250" fill="hold"/>
                                        <p:tgtEl>
                                          <p:spTgt spid="363"/>
                                        </p:tgtEl>
                                        <p:attrNameLst>
                                          <p:attrName>ppt_x</p:attrName>
                                        </p:attrNameLst>
                                      </p:cBhvr>
                                      <p:tavLst>
                                        <p:tav tm="0">
                                          <p:val>
                                            <p:strVal val="1+#ppt_w/2"/>
                                          </p:val>
                                        </p:tav>
                                        <p:tav tm="100000">
                                          <p:val>
                                            <p:strVal val="#ppt_x"/>
                                          </p:val>
                                        </p:tav>
                                      </p:tavLst>
                                    </p:anim>
                                    <p:anim calcmode="lin" valueType="num">
                                      <p:cBhvr additive="base">
                                        <p:cTn id="86" dur="1250" fill="hold"/>
                                        <p:tgtEl>
                                          <p:spTgt spid="363"/>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1250"/>
                                  </p:stCondLst>
                                  <p:childTnLst>
                                    <p:set>
                                      <p:cBhvr>
                                        <p:cTn id="88" dur="1" fill="hold">
                                          <p:stCondLst>
                                            <p:cond delay="0"/>
                                          </p:stCondLst>
                                        </p:cTn>
                                        <p:tgtEl>
                                          <p:spTgt spid="364"/>
                                        </p:tgtEl>
                                        <p:attrNameLst>
                                          <p:attrName>style.visibility</p:attrName>
                                        </p:attrNameLst>
                                      </p:cBhvr>
                                      <p:to>
                                        <p:strVal val="visible"/>
                                      </p:to>
                                    </p:set>
                                    <p:anim calcmode="lin" valueType="num">
                                      <p:cBhvr additive="base">
                                        <p:cTn id="89" dur="1250" fill="hold"/>
                                        <p:tgtEl>
                                          <p:spTgt spid="364"/>
                                        </p:tgtEl>
                                        <p:attrNameLst>
                                          <p:attrName>ppt_x</p:attrName>
                                        </p:attrNameLst>
                                      </p:cBhvr>
                                      <p:tavLst>
                                        <p:tav tm="0">
                                          <p:val>
                                            <p:strVal val="0-#ppt_w/2"/>
                                          </p:val>
                                        </p:tav>
                                        <p:tav tm="100000">
                                          <p:val>
                                            <p:strVal val="#ppt_x"/>
                                          </p:val>
                                        </p:tav>
                                      </p:tavLst>
                                    </p:anim>
                                    <p:anim calcmode="lin" valueType="num">
                                      <p:cBhvr additive="base">
                                        <p:cTn id="90" dur="1250" fill="hold"/>
                                        <p:tgtEl>
                                          <p:spTgt spid="364"/>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1250"/>
                                  </p:stCondLst>
                                  <p:childTnLst>
                                    <p:set>
                                      <p:cBhvr>
                                        <p:cTn id="92" dur="1" fill="hold">
                                          <p:stCondLst>
                                            <p:cond delay="0"/>
                                          </p:stCondLst>
                                        </p:cTn>
                                        <p:tgtEl>
                                          <p:spTgt spid="365"/>
                                        </p:tgtEl>
                                        <p:attrNameLst>
                                          <p:attrName>style.visibility</p:attrName>
                                        </p:attrNameLst>
                                      </p:cBhvr>
                                      <p:to>
                                        <p:strVal val="visible"/>
                                      </p:to>
                                    </p:set>
                                    <p:anim calcmode="lin" valueType="num">
                                      <p:cBhvr additive="base">
                                        <p:cTn id="93" dur="1250" fill="hold"/>
                                        <p:tgtEl>
                                          <p:spTgt spid="365"/>
                                        </p:tgtEl>
                                        <p:attrNameLst>
                                          <p:attrName>ppt_x</p:attrName>
                                        </p:attrNameLst>
                                      </p:cBhvr>
                                      <p:tavLst>
                                        <p:tav tm="0">
                                          <p:val>
                                            <p:strVal val="0-#ppt_w/2"/>
                                          </p:val>
                                        </p:tav>
                                        <p:tav tm="100000">
                                          <p:val>
                                            <p:strVal val="#ppt_x"/>
                                          </p:val>
                                        </p:tav>
                                      </p:tavLst>
                                    </p:anim>
                                    <p:anim calcmode="lin" valueType="num">
                                      <p:cBhvr additive="base">
                                        <p:cTn id="94" dur="1250" fill="hold"/>
                                        <p:tgtEl>
                                          <p:spTgt spid="365"/>
                                        </p:tgtEl>
                                        <p:attrNameLst>
                                          <p:attrName>ppt_y</p:attrName>
                                        </p:attrNameLst>
                                      </p:cBhvr>
                                      <p:tavLst>
                                        <p:tav tm="0">
                                          <p:val>
                                            <p:strVal val="0-#ppt_h/2"/>
                                          </p:val>
                                        </p:tav>
                                        <p:tav tm="100000">
                                          <p:val>
                                            <p:strVal val="#ppt_y"/>
                                          </p:val>
                                        </p:tav>
                                      </p:tavLst>
                                    </p:anim>
                                  </p:childTnLst>
                                </p:cTn>
                              </p:par>
                              <p:par>
                                <p:cTn id="95" presetID="2" presetClass="entr" presetSubtype="3" fill="hold" grpId="0" nodeType="withEffect">
                                  <p:stCondLst>
                                    <p:cond delay="1250"/>
                                  </p:stCondLst>
                                  <p:childTnLst>
                                    <p:set>
                                      <p:cBhvr>
                                        <p:cTn id="96" dur="1" fill="hold">
                                          <p:stCondLst>
                                            <p:cond delay="0"/>
                                          </p:stCondLst>
                                        </p:cTn>
                                        <p:tgtEl>
                                          <p:spTgt spid="366"/>
                                        </p:tgtEl>
                                        <p:attrNameLst>
                                          <p:attrName>style.visibility</p:attrName>
                                        </p:attrNameLst>
                                      </p:cBhvr>
                                      <p:to>
                                        <p:strVal val="visible"/>
                                      </p:to>
                                    </p:set>
                                    <p:anim calcmode="lin" valueType="num">
                                      <p:cBhvr additive="base">
                                        <p:cTn id="97" dur="1250" fill="hold"/>
                                        <p:tgtEl>
                                          <p:spTgt spid="366"/>
                                        </p:tgtEl>
                                        <p:attrNameLst>
                                          <p:attrName>ppt_x</p:attrName>
                                        </p:attrNameLst>
                                      </p:cBhvr>
                                      <p:tavLst>
                                        <p:tav tm="0">
                                          <p:val>
                                            <p:strVal val="1+#ppt_w/2"/>
                                          </p:val>
                                        </p:tav>
                                        <p:tav tm="100000">
                                          <p:val>
                                            <p:strVal val="#ppt_x"/>
                                          </p:val>
                                        </p:tav>
                                      </p:tavLst>
                                    </p:anim>
                                    <p:anim calcmode="lin" valueType="num">
                                      <p:cBhvr additive="base">
                                        <p:cTn id="98" dur="1250" fill="hold"/>
                                        <p:tgtEl>
                                          <p:spTgt spid="366"/>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1250"/>
                                  </p:stCondLst>
                                  <p:childTnLst>
                                    <p:set>
                                      <p:cBhvr>
                                        <p:cTn id="100" dur="1" fill="hold">
                                          <p:stCondLst>
                                            <p:cond delay="0"/>
                                          </p:stCondLst>
                                        </p:cTn>
                                        <p:tgtEl>
                                          <p:spTgt spid="367"/>
                                        </p:tgtEl>
                                        <p:attrNameLst>
                                          <p:attrName>style.visibility</p:attrName>
                                        </p:attrNameLst>
                                      </p:cBhvr>
                                      <p:to>
                                        <p:strVal val="visible"/>
                                      </p:to>
                                    </p:set>
                                    <p:anim calcmode="lin" valueType="num">
                                      <p:cBhvr additive="base">
                                        <p:cTn id="101" dur="1250" fill="hold"/>
                                        <p:tgtEl>
                                          <p:spTgt spid="367"/>
                                        </p:tgtEl>
                                        <p:attrNameLst>
                                          <p:attrName>ppt_x</p:attrName>
                                        </p:attrNameLst>
                                      </p:cBhvr>
                                      <p:tavLst>
                                        <p:tav tm="0">
                                          <p:val>
                                            <p:strVal val="1+#ppt_w/2"/>
                                          </p:val>
                                        </p:tav>
                                        <p:tav tm="100000">
                                          <p:val>
                                            <p:strVal val="#ppt_x"/>
                                          </p:val>
                                        </p:tav>
                                      </p:tavLst>
                                    </p:anim>
                                    <p:anim calcmode="lin" valueType="num">
                                      <p:cBhvr additive="base">
                                        <p:cTn id="102" dur="1250" fill="hold"/>
                                        <p:tgtEl>
                                          <p:spTgt spid="367"/>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1250"/>
                                  </p:stCondLst>
                                  <p:childTnLst>
                                    <p:set>
                                      <p:cBhvr>
                                        <p:cTn id="104" dur="1" fill="hold">
                                          <p:stCondLst>
                                            <p:cond delay="0"/>
                                          </p:stCondLst>
                                        </p:cTn>
                                        <p:tgtEl>
                                          <p:spTgt spid="368"/>
                                        </p:tgtEl>
                                        <p:attrNameLst>
                                          <p:attrName>style.visibility</p:attrName>
                                        </p:attrNameLst>
                                      </p:cBhvr>
                                      <p:to>
                                        <p:strVal val="visible"/>
                                      </p:to>
                                    </p:set>
                                    <p:anim calcmode="lin" valueType="num">
                                      <p:cBhvr additive="base">
                                        <p:cTn id="105" dur="1250" fill="hold"/>
                                        <p:tgtEl>
                                          <p:spTgt spid="368"/>
                                        </p:tgtEl>
                                        <p:attrNameLst>
                                          <p:attrName>ppt_x</p:attrName>
                                        </p:attrNameLst>
                                      </p:cBhvr>
                                      <p:tavLst>
                                        <p:tav tm="0">
                                          <p:val>
                                            <p:strVal val="1+#ppt_w/2"/>
                                          </p:val>
                                        </p:tav>
                                        <p:tav tm="100000">
                                          <p:val>
                                            <p:strVal val="#ppt_x"/>
                                          </p:val>
                                        </p:tav>
                                      </p:tavLst>
                                    </p:anim>
                                    <p:anim calcmode="lin" valueType="num">
                                      <p:cBhvr additive="base">
                                        <p:cTn id="106" dur="1250" fill="hold"/>
                                        <p:tgtEl>
                                          <p:spTgt spid="368"/>
                                        </p:tgtEl>
                                        <p:attrNameLst>
                                          <p:attrName>ppt_y</p:attrName>
                                        </p:attrNameLst>
                                      </p:cBhvr>
                                      <p:tavLst>
                                        <p:tav tm="0">
                                          <p:val>
                                            <p:strVal val="#ppt_y"/>
                                          </p:val>
                                        </p:tav>
                                        <p:tav tm="100000">
                                          <p:val>
                                            <p:strVal val="#ppt_y"/>
                                          </p:val>
                                        </p:tav>
                                      </p:tavLst>
                                    </p:anim>
                                  </p:childTnLst>
                                </p:cTn>
                              </p:par>
                              <p:par>
                                <p:cTn id="107" presetID="2" presetClass="entr" presetSubtype="3" fill="hold" grpId="0" nodeType="withEffect">
                                  <p:stCondLst>
                                    <p:cond delay="1250"/>
                                  </p:stCondLst>
                                  <p:childTnLst>
                                    <p:set>
                                      <p:cBhvr>
                                        <p:cTn id="108" dur="1" fill="hold">
                                          <p:stCondLst>
                                            <p:cond delay="0"/>
                                          </p:stCondLst>
                                        </p:cTn>
                                        <p:tgtEl>
                                          <p:spTgt spid="369"/>
                                        </p:tgtEl>
                                        <p:attrNameLst>
                                          <p:attrName>style.visibility</p:attrName>
                                        </p:attrNameLst>
                                      </p:cBhvr>
                                      <p:to>
                                        <p:strVal val="visible"/>
                                      </p:to>
                                    </p:set>
                                    <p:anim calcmode="lin" valueType="num">
                                      <p:cBhvr additive="base">
                                        <p:cTn id="109" dur="1250" fill="hold"/>
                                        <p:tgtEl>
                                          <p:spTgt spid="369"/>
                                        </p:tgtEl>
                                        <p:attrNameLst>
                                          <p:attrName>ppt_x</p:attrName>
                                        </p:attrNameLst>
                                      </p:cBhvr>
                                      <p:tavLst>
                                        <p:tav tm="0">
                                          <p:val>
                                            <p:strVal val="1+#ppt_w/2"/>
                                          </p:val>
                                        </p:tav>
                                        <p:tav tm="100000">
                                          <p:val>
                                            <p:strVal val="#ppt_x"/>
                                          </p:val>
                                        </p:tav>
                                      </p:tavLst>
                                    </p:anim>
                                    <p:anim calcmode="lin" valueType="num">
                                      <p:cBhvr additive="base">
                                        <p:cTn id="110" dur="1250" fill="hold"/>
                                        <p:tgtEl>
                                          <p:spTgt spid="369"/>
                                        </p:tgtEl>
                                        <p:attrNameLst>
                                          <p:attrName>ppt_y</p:attrName>
                                        </p:attrNameLst>
                                      </p:cBhvr>
                                      <p:tavLst>
                                        <p:tav tm="0">
                                          <p:val>
                                            <p:strVal val="0-#ppt_h/2"/>
                                          </p:val>
                                        </p:tav>
                                        <p:tav tm="100000">
                                          <p:val>
                                            <p:strVal val="#ppt_y"/>
                                          </p:val>
                                        </p:tav>
                                      </p:tavLst>
                                    </p:anim>
                                  </p:childTnLst>
                                </p:cTn>
                              </p:par>
                            </p:childTnLst>
                          </p:cTn>
                        </p:par>
                        <p:par>
                          <p:cTn id="111" fill="hold">
                            <p:stCondLst>
                              <p:cond delay="4000"/>
                            </p:stCondLst>
                            <p:childTnLst>
                              <p:par>
                                <p:cTn id="112" presetID="22" presetClass="entr" presetSubtype="2" fill="hold" nodeType="afterEffect">
                                  <p:stCondLst>
                                    <p:cond delay="250"/>
                                  </p:stCondLst>
                                  <p:childTnLst>
                                    <p:set>
                                      <p:cBhvr>
                                        <p:cTn id="113" dur="1" fill="hold">
                                          <p:stCondLst>
                                            <p:cond delay="0"/>
                                          </p:stCondLst>
                                        </p:cTn>
                                        <p:tgtEl>
                                          <p:spTgt spid="376"/>
                                        </p:tgtEl>
                                        <p:attrNameLst>
                                          <p:attrName>style.visibility</p:attrName>
                                        </p:attrNameLst>
                                      </p:cBhvr>
                                      <p:to>
                                        <p:strVal val="visible"/>
                                      </p:to>
                                    </p:set>
                                    <p:animEffect transition="in" filter="wipe(right)">
                                      <p:cBhvr>
                                        <p:cTn id="114" dur="500"/>
                                        <p:tgtEl>
                                          <p:spTgt spid="376"/>
                                        </p:tgtEl>
                                      </p:cBhvr>
                                    </p:animEffect>
                                  </p:childTnLst>
                                </p:cTn>
                              </p:par>
                              <p:par>
                                <p:cTn id="115" presetID="22" presetClass="entr" presetSubtype="8" fill="hold" nodeType="withEffect">
                                  <p:stCondLst>
                                    <p:cond delay="250"/>
                                  </p:stCondLst>
                                  <p:childTnLst>
                                    <p:set>
                                      <p:cBhvr>
                                        <p:cTn id="116" dur="1" fill="hold">
                                          <p:stCondLst>
                                            <p:cond delay="0"/>
                                          </p:stCondLst>
                                        </p:cTn>
                                        <p:tgtEl>
                                          <p:spTgt spid="377"/>
                                        </p:tgtEl>
                                        <p:attrNameLst>
                                          <p:attrName>style.visibility</p:attrName>
                                        </p:attrNameLst>
                                      </p:cBhvr>
                                      <p:to>
                                        <p:strVal val="visible"/>
                                      </p:to>
                                    </p:set>
                                    <p:animEffect transition="in" filter="wipe(left)">
                                      <p:cBhvr>
                                        <p:cTn id="117" dur="500"/>
                                        <p:tgtEl>
                                          <p:spTgt spid="377"/>
                                        </p:tgtEl>
                                      </p:cBhvr>
                                    </p:animEffect>
                                  </p:childTnLst>
                                </p:cTn>
                              </p:par>
                            </p:childTnLst>
                          </p:cTn>
                        </p:par>
                        <p:par>
                          <p:cTn id="118" fill="hold">
                            <p:stCondLst>
                              <p:cond delay="4750"/>
                            </p:stCondLst>
                            <p:childTnLst>
                              <p:par>
                                <p:cTn id="119" presetID="41" presetClass="entr" presetSubtype="0" fill="hold" grpId="0" nodeType="afterEffect">
                                  <p:stCondLst>
                                    <p:cond delay="250"/>
                                  </p:stCondLst>
                                  <p:iterate type="lt">
                                    <p:tmPct val="10000"/>
                                  </p:iterate>
                                  <p:childTnLst>
                                    <p:set>
                                      <p:cBhvr>
                                        <p:cTn id="120" dur="1" fill="hold">
                                          <p:stCondLst>
                                            <p:cond delay="0"/>
                                          </p:stCondLst>
                                        </p:cTn>
                                        <p:tgtEl>
                                          <p:spTgt spid="8"/>
                                        </p:tgtEl>
                                        <p:attrNameLst>
                                          <p:attrName>style.visibility</p:attrName>
                                        </p:attrNameLst>
                                      </p:cBhvr>
                                      <p:to>
                                        <p:strVal val="visible"/>
                                      </p:to>
                                    </p:set>
                                    <p:anim calcmode="lin" valueType="num">
                                      <p:cBhvr>
                                        <p:cTn id="12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2" dur="500" fill="hold"/>
                                        <p:tgtEl>
                                          <p:spTgt spid="8"/>
                                        </p:tgtEl>
                                        <p:attrNameLst>
                                          <p:attrName>ppt_y</p:attrName>
                                        </p:attrNameLst>
                                      </p:cBhvr>
                                      <p:tavLst>
                                        <p:tav tm="0">
                                          <p:val>
                                            <p:strVal val="#ppt_y"/>
                                          </p:val>
                                        </p:tav>
                                        <p:tav tm="100000">
                                          <p:val>
                                            <p:strVal val="#ppt_y"/>
                                          </p:val>
                                        </p:tav>
                                      </p:tavLst>
                                    </p:anim>
                                    <p:anim calcmode="lin" valueType="num">
                                      <p:cBhvr>
                                        <p:cTn id="12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2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25" dur="500" tmFilter="0,0; .5, 1; 1, 1"/>
                                        <p:tgtEl>
                                          <p:spTgt spid="8"/>
                                        </p:tgtEl>
                                      </p:cBhvr>
                                    </p:animEffect>
                                  </p:childTnLst>
                                </p:cTn>
                              </p:par>
                              <p:par>
                                <p:cTn id="126" presetID="12" presetClass="entr" presetSubtype="1" fill="hold" grpId="0" nodeType="withEffect">
                                  <p:stCondLst>
                                    <p:cond delay="1250"/>
                                  </p:stCondLst>
                                  <p:childTnLst>
                                    <p:set>
                                      <p:cBhvr>
                                        <p:cTn id="127" dur="1" fill="hold">
                                          <p:stCondLst>
                                            <p:cond delay="0"/>
                                          </p:stCondLst>
                                        </p:cTn>
                                        <p:tgtEl>
                                          <p:spTgt spid="373"/>
                                        </p:tgtEl>
                                        <p:attrNameLst>
                                          <p:attrName>style.visibility</p:attrName>
                                        </p:attrNameLst>
                                      </p:cBhvr>
                                      <p:to>
                                        <p:strVal val="visible"/>
                                      </p:to>
                                    </p:set>
                                    <p:anim calcmode="lin" valueType="num">
                                      <p:cBhvr additive="base">
                                        <p:cTn id="128" dur="500"/>
                                        <p:tgtEl>
                                          <p:spTgt spid="373"/>
                                        </p:tgtEl>
                                        <p:attrNameLst>
                                          <p:attrName>ppt_y</p:attrName>
                                        </p:attrNameLst>
                                      </p:cBhvr>
                                      <p:tavLst>
                                        <p:tav tm="0">
                                          <p:val>
                                            <p:strVal val="#ppt_y-#ppt_h*1.125000"/>
                                          </p:val>
                                        </p:tav>
                                        <p:tav tm="100000">
                                          <p:val>
                                            <p:strVal val="#ppt_y"/>
                                          </p:val>
                                        </p:tav>
                                      </p:tavLst>
                                    </p:anim>
                                    <p:animEffect transition="in" filter="wipe(down)">
                                      <p:cBhvr>
                                        <p:cTn id="129"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14"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8" grpId="0"/>
      <p:bldP spid="37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18" name="椭圆 17"/>
          <p:cNvSpPr/>
          <p:nvPr/>
        </p:nvSpPr>
        <p:spPr>
          <a:xfrm>
            <a:off x="2198339" y="-434315"/>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椭圆 18"/>
          <p:cNvSpPr/>
          <p:nvPr/>
        </p:nvSpPr>
        <p:spPr>
          <a:xfrm>
            <a:off x="2905109" y="275263"/>
            <a:ext cx="6307475" cy="6307475"/>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椭圆 19"/>
          <p:cNvSpPr/>
          <p:nvPr/>
        </p:nvSpPr>
        <p:spPr>
          <a:xfrm>
            <a:off x="1455281" y="-1211719"/>
            <a:ext cx="9281438" cy="9281438"/>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796060" y="812043"/>
            <a:ext cx="10525328" cy="5228078"/>
          </a:xfrm>
          <a:prstGeom prst="rect">
            <a:avLst/>
          </a:prstGeom>
          <a:solidFill>
            <a:schemeClr val="bg1">
              <a:alpha val="85000"/>
            </a:schemeClr>
          </a:solidFill>
          <a:ln>
            <a:noFill/>
          </a:ln>
          <a:scene3d>
            <a:camera prst="orthographicFront"/>
            <a:lightRig rig="threePt" dir="t">
              <a:rot lat="0" lon="0" rev="2400000"/>
            </a:lightRig>
          </a:scene3d>
          <a:sp3d>
            <a:bevelT w="12700"/>
            <a:bevelB w="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文本框 8"/>
          <p:cNvSpPr txBox="1"/>
          <p:nvPr/>
        </p:nvSpPr>
        <p:spPr>
          <a:xfrm>
            <a:off x="4315460" y="1291929"/>
            <a:ext cx="3561080" cy="5835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300" normalizeH="0" baseline="0" noProof="0" dirty="0">
                <a:ln>
                  <a:noFill/>
                </a:ln>
                <a:solidFill>
                  <a:srgbClr val="0756A7"/>
                </a:solidFill>
                <a:effectLst/>
                <a:uLnTx/>
                <a:uFillTx/>
                <a:latin typeface="方正兰亭纤黑_GBK" panose="02000000000000000000" pitchFamily="2" charset="-122"/>
                <a:ea typeface="方正兰亭纤黑_GBK" panose="02000000000000000000" pitchFamily="2" charset="-122"/>
                <a:cs typeface="+mn-cs"/>
              </a:rPr>
              <a:t>RFM</a:t>
            </a:r>
            <a:r>
              <a:rPr kumimoji="0" lang="zh-CN" altLang="en-US" sz="3200" b="0" i="0" u="none" strike="noStrike" kern="1200" cap="none" spc="300" normalizeH="0" baseline="0" noProof="0" dirty="0">
                <a:ln>
                  <a:noFill/>
                </a:ln>
                <a:solidFill>
                  <a:srgbClr val="0756A7"/>
                </a:solidFill>
                <a:effectLst/>
                <a:uLnTx/>
                <a:uFillTx/>
                <a:latin typeface="方正兰亭纤黑_GBK" panose="02000000000000000000" pitchFamily="2" charset="-122"/>
                <a:ea typeface="方正兰亭纤黑_GBK" panose="02000000000000000000" pitchFamily="2" charset="-122"/>
                <a:cs typeface="+mn-cs"/>
              </a:rPr>
              <a:t>模型</a:t>
            </a:r>
          </a:p>
        </p:txBody>
      </p:sp>
      <p:grpSp>
        <p:nvGrpSpPr>
          <p:cNvPr id="33" name="组合 32"/>
          <p:cNvGrpSpPr/>
          <p:nvPr/>
        </p:nvGrpSpPr>
        <p:grpSpPr>
          <a:xfrm>
            <a:off x="5826806" y="1793751"/>
            <a:ext cx="538388" cy="59761"/>
            <a:chOff x="5607050" y="1793751"/>
            <a:chExt cx="538388" cy="59761"/>
          </a:xfrm>
        </p:grpSpPr>
        <p:sp>
          <p:nvSpPr>
            <p:cNvPr id="30" name="椭圆 29"/>
            <p:cNvSpPr/>
            <p:nvPr/>
          </p:nvSpPr>
          <p:spPr>
            <a:xfrm>
              <a:off x="5607050" y="1793751"/>
              <a:ext cx="59761" cy="59761"/>
            </a:xfrm>
            <a:prstGeom prst="ellips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椭圆 30"/>
            <p:cNvSpPr/>
            <p:nvPr/>
          </p:nvSpPr>
          <p:spPr>
            <a:xfrm>
              <a:off x="5846363" y="1793751"/>
              <a:ext cx="59761" cy="59761"/>
            </a:xfrm>
            <a:prstGeom prst="ellips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椭圆 31"/>
            <p:cNvSpPr/>
            <p:nvPr/>
          </p:nvSpPr>
          <p:spPr>
            <a:xfrm>
              <a:off x="6085677" y="1793751"/>
              <a:ext cx="59761" cy="59761"/>
            </a:xfrm>
            <a:prstGeom prst="ellips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文本框 33"/>
          <p:cNvSpPr txBox="1"/>
          <p:nvPr/>
        </p:nvSpPr>
        <p:spPr>
          <a:xfrm>
            <a:off x="4585527" y="5360268"/>
            <a:ext cx="3020947" cy="1885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Roboto Th" pitchFamily="2" charset="0"/>
                <a:cs typeface="+mn-cs"/>
              </a:rPr>
              <a:t>A DAY IS A MINIATURE OF ETERNITY. </a:t>
            </a:r>
            <a:endParaRPr kumimoji="0" lang="zh-CN" altLang="en-US"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方正兰亭纤黑_GBK" panose="02000000000000000000" pitchFamily="2" charset="-122"/>
              <a:cs typeface="+mn-cs"/>
            </a:endParaRPr>
          </a:p>
        </p:txBody>
      </p:sp>
      <p:sp>
        <p:nvSpPr>
          <p:cNvPr id="35" name="文本框 34"/>
          <p:cNvSpPr txBox="1"/>
          <p:nvPr/>
        </p:nvSpPr>
        <p:spPr>
          <a:xfrm>
            <a:off x="3126317" y="5506390"/>
            <a:ext cx="5939367" cy="1846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Roboto Th" pitchFamily="2" charset="0"/>
                <a:cs typeface="+mn-cs"/>
              </a:rPr>
              <a:t>MIRACLES SOMETIMES OCCUR, BUT ONE HAS TO WORK TERRIBLY FOR THEM. . </a:t>
            </a:r>
            <a:endParaRPr kumimoji="0" lang="zh-CN" altLang="en-US"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方正兰亭纤黑_GBK" panose="02000000000000000000" pitchFamily="2" charset="-122"/>
              <a:cs typeface="+mn-cs"/>
            </a:endParaRPr>
          </a:p>
        </p:txBody>
      </p:sp>
      <p:pic>
        <p:nvPicPr>
          <p:cNvPr id="2" name="图片 1" descr="8ca6edb928ebc3c9a6d188521f47c70e"/>
          <p:cNvPicPr>
            <a:picLocks noChangeAspect="1"/>
          </p:cNvPicPr>
          <p:nvPr/>
        </p:nvPicPr>
        <p:blipFill>
          <a:blip r:embed="rId3"/>
          <a:srcRect t="15928" r="40834" b="-276"/>
          <a:stretch>
            <a:fillRect/>
          </a:stretch>
        </p:blipFill>
        <p:spPr>
          <a:xfrm>
            <a:off x="796290" y="1875790"/>
            <a:ext cx="4770120" cy="3312795"/>
          </a:xfrm>
          <a:prstGeom prst="rect">
            <a:avLst/>
          </a:prstGeom>
        </p:spPr>
      </p:pic>
      <p:sp>
        <p:nvSpPr>
          <p:cNvPr id="4" name="文本框 3"/>
          <p:cNvSpPr txBox="1"/>
          <p:nvPr/>
        </p:nvSpPr>
        <p:spPr>
          <a:xfrm>
            <a:off x="5566410" y="2101850"/>
            <a:ext cx="5796915" cy="2861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RFM模型是衡量客户价值和客户创利能力的重要工具和手段。该机械模型通过一个客户的近期购买行为、购买的总体频率以及花了多少钱三项指标来描述客户价值状况。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R（Recency）：客户最近一次交易时间的间隔。R值越大，表示客户交易发生的日期越久。</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F（Frequency）；客户在最近一段时间内交易的次数。</a:t>
            </a:r>
            <a:r>
              <a:rPr kumimoji="0" lang="en-US" altLang="zh-CN"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F值越大，表示客户交易越频繁。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M（Monetary）：客户在最近一段时间内交易的金额。M值越大，表示客户价值越高。</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strVal val="4/3*#ppt_w"/>
                                          </p:val>
                                        </p:tav>
                                        <p:tav tm="100000">
                                          <p:val>
                                            <p:strVal val="#ppt_w"/>
                                          </p:val>
                                        </p:tav>
                                      </p:tavLst>
                                    </p:anim>
                                    <p:anim calcmode="lin" valueType="num">
                                      <p:cBhvr>
                                        <p:cTn id="8" dur="500" fill="hold"/>
                                        <p:tgtEl>
                                          <p:spTgt spid="34"/>
                                        </p:tgtEl>
                                        <p:attrNameLst>
                                          <p:attrName>ppt_h</p:attrName>
                                        </p:attrNameLst>
                                      </p:cBhvr>
                                      <p:tavLst>
                                        <p:tav tm="0">
                                          <p:val>
                                            <p:strVal val="4/3*#ppt_h"/>
                                          </p:val>
                                        </p:tav>
                                        <p:tav tm="100000">
                                          <p:val>
                                            <p:strVal val="#ppt_h"/>
                                          </p:val>
                                        </p:tav>
                                      </p:tavLst>
                                    </p:anim>
                                  </p:childTnLst>
                                </p:cTn>
                              </p:par>
                            </p:childTnLst>
                          </p:cTn>
                        </p:par>
                        <p:par>
                          <p:cTn id="9" fill="hold">
                            <p:stCondLst>
                              <p:cond delay="2150"/>
                            </p:stCondLst>
                            <p:childTnLst>
                              <p:par>
                                <p:cTn id="10" presetID="23" presetClass="entr" presetSubtype="288" fill="hold" grpId="0" nodeType="afterEffect">
                                  <p:stCondLst>
                                    <p:cond delay="0"/>
                                  </p:stCondLst>
                                  <p:iterate type="lt">
                                    <p:tmPct val="10000"/>
                                  </p:iterate>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strVal val="4/3*#ppt_w"/>
                                          </p:val>
                                        </p:tav>
                                        <p:tav tm="100000">
                                          <p:val>
                                            <p:strVal val="#ppt_w"/>
                                          </p:val>
                                        </p:tav>
                                      </p:tavLst>
                                    </p:anim>
                                    <p:anim calcmode="lin" valueType="num">
                                      <p:cBhvr>
                                        <p:cTn id="13" dur="500" fill="hold"/>
                                        <p:tgtEl>
                                          <p:spTgt spid="35"/>
                                        </p:tgtEl>
                                        <p:attrNameLst>
                                          <p:attrName>ppt_h</p:attrName>
                                        </p:attrNameLst>
                                      </p:cBhvr>
                                      <p:tavLst>
                                        <p:tav tm="0">
                                          <p:val>
                                            <p:strVal val="4/3*#ppt_h"/>
                                          </p:val>
                                        </p:tav>
                                        <p:tav tm="100000">
                                          <p:val>
                                            <p:strVal val="#ppt_h"/>
                                          </p:val>
                                        </p:tav>
                                      </p:tavLst>
                                    </p:anim>
                                  </p:childTnLst>
                                </p:cTn>
                              </p:par>
                            </p:childTnLst>
                          </p:cTn>
                        </p:par>
                        <p:par>
                          <p:cTn id="14" fill="hold">
                            <p:stCondLst>
                              <p:cond delay="5949"/>
                            </p:stCondLst>
                            <p:childTnLst>
                              <p:par>
                                <p:cTn id="15" presetID="2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750" fill="hold"/>
                                        <p:tgtEl>
                                          <p:spTgt spid="18"/>
                                        </p:tgtEl>
                                        <p:attrNameLst>
                                          <p:attrName>ppt_w</p:attrName>
                                        </p:attrNameLst>
                                      </p:cBhvr>
                                      <p:tavLst>
                                        <p:tav tm="0">
                                          <p:val>
                                            <p:fltVal val="0"/>
                                          </p:val>
                                        </p:tav>
                                        <p:tav tm="100000">
                                          <p:val>
                                            <p:strVal val="#ppt_w"/>
                                          </p:val>
                                        </p:tav>
                                      </p:tavLst>
                                    </p:anim>
                                    <p:anim calcmode="lin" valueType="num">
                                      <p:cBhvr>
                                        <p:cTn id="18" dur="750" fill="hold"/>
                                        <p:tgtEl>
                                          <p:spTgt spid="18"/>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750" fill="hold"/>
                                        <p:tgtEl>
                                          <p:spTgt spid="19"/>
                                        </p:tgtEl>
                                        <p:attrNameLst>
                                          <p:attrName>ppt_w</p:attrName>
                                        </p:attrNameLst>
                                      </p:cBhvr>
                                      <p:tavLst>
                                        <p:tav tm="0">
                                          <p:val>
                                            <p:fltVal val="0"/>
                                          </p:val>
                                        </p:tav>
                                        <p:tav tm="100000">
                                          <p:val>
                                            <p:strVal val="#ppt_w"/>
                                          </p:val>
                                        </p:tav>
                                      </p:tavLst>
                                    </p:anim>
                                    <p:anim calcmode="lin" valueType="num">
                                      <p:cBhvr>
                                        <p:cTn id="22" dur="750" fill="hold"/>
                                        <p:tgtEl>
                                          <p:spTgt spid="19"/>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750" fill="hold"/>
                                        <p:tgtEl>
                                          <p:spTgt spid="20"/>
                                        </p:tgtEl>
                                        <p:attrNameLst>
                                          <p:attrName>ppt_w</p:attrName>
                                        </p:attrNameLst>
                                      </p:cBhvr>
                                      <p:tavLst>
                                        <p:tav tm="0">
                                          <p:val>
                                            <p:fltVal val="0"/>
                                          </p:val>
                                        </p:tav>
                                        <p:tav tm="100000">
                                          <p:val>
                                            <p:strVal val="#ppt_w"/>
                                          </p:val>
                                        </p:tav>
                                      </p:tavLst>
                                    </p:anim>
                                    <p:anim calcmode="lin" valueType="num">
                                      <p:cBhvr>
                                        <p:cTn id="26" dur="75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18" name="椭圆 17"/>
          <p:cNvSpPr/>
          <p:nvPr/>
        </p:nvSpPr>
        <p:spPr>
          <a:xfrm>
            <a:off x="2198339" y="-434315"/>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椭圆 18"/>
          <p:cNvSpPr/>
          <p:nvPr/>
        </p:nvSpPr>
        <p:spPr>
          <a:xfrm>
            <a:off x="2905109" y="275263"/>
            <a:ext cx="6307475" cy="6307475"/>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椭圆 19"/>
          <p:cNvSpPr/>
          <p:nvPr/>
        </p:nvSpPr>
        <p:spPr>
          <a:xfrm>
            <a:off x="1455281" y="-1211719"/>
            <a:ext cx="9281438" cy="9281438"/>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796060" y="812043"/>
            <a:ext cx="10525328" cy="5228078"/>
          </a:xfrm>
          <a:prstGeom prst="rect">
            <a:avLst/>
          </a:prstGeom>
          <a:solidFill>
            <a:schemeClr val="bg1">
              <a:alpha val="85000"/>
            </a:schemeClr>
          </a:solidFill>
          <a:ln>
            <a:noFill/>
          </a:ln>
          <a:scene3d>
            <a:camera prst="orthographicFront"/>
            <a:lightRig rig="threePt" dir="t">
              <a:rot lat="0" lon="0" rev="2400000"/>
            </a:lightRig>
          </a:scene3d>
          <a:sp3d>
            <a:bevelT w="12700"/>
            <a:bevelB w="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文本框 8"/>
          <p:cNvSpPr txBox="1"/>
          <p:nvPr/>
        </p:nvSpPr>
        <p:spPr>
          <a:xfrm>
            <a:off x="4315460" y="1291929"/>
            <a:ext cx="3561080" cy="5835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srgbClr val="0756A7"/>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3" name="组合 32"/>
          <p:cNvGrpSpPr/>
          <p:nvPr/>
        </p:nvGrpSpPr>
        <p:grpSpPr>
          <a:xfrm>
            <a:off x="5826806" y="1793751"/>
            <a:ext cx="538388" cy="59761"/>
            <a:chOff x="5607050" y="1793751"/>
            <a:chExt cx="538388" cy="59761"/>
          </a:xfrm>
        </p:grpSpPr>
        <p:sp>
          <p:nvSpPr>
            <p:cNvPr id="30" name="椭圆 29"/>
            <p:cNvSpPr/>
            <p:nvPr/>
          </p:nvSpPr>
          <p:spPr>
            <a:xfrm>
              <a:off x="5607050" y="1793751"/>
              <a:ext cx="59761" cy="59761"/>
            </a:xfrm>
            <a:prstGeom prst="ellips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椭圆 30"/>
            <p:cNvSpPr/>
            <p:nvPr/>
          </p:nvSpPr>
          <p:spPr>
            <a:xfrm>
              <a:off x="5846363" y="1793751"/>
              <a:ext cx="59761" cy="59761"/>
            </a:xfrm>
            <a:prstGeom prst="ellips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椭圆 31"/>
            <p:cNvSpPr/>
            <p:nvPr/>
          </p:nvSpPr>
          <p:spPr>
            <a:xfrm>
              <a:off x="6085677" y="1793751"/>
              <a:ext cx="59761" cy="59761"/>
            </a:xfrm>
            <a:prstGeom prst="ellips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文本框 33"/>
          <p:cNvSpPr txBox="1"/>
          <p:nvPr/>
        </p:nvSpPr>
        <p:spPr>
          <a:xfrm>
            <a:off x="4585527" y="5360268"/>
            <a:ext cx="3020947" cy="1885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Roboto Th" pitchFamily="2" charset="0"/>
                <a:cs typeface="+mn-cs"/>
              </a:rPr>
              <a:t>A DAY IS A MINIATURE OF ETERNITY. </a:t>
            </a:r>
            <a:endParaRPr kumimoji="0" lang="zh-CN" altLang="en-US"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方正兰亭纤黑_GBK" panose="02000000000000000000" pitchFamily="2" charset="-122"/>
              <a:cs typeface="+mn-cs"/>
            </a:endParaRPr>
          </a:p>
        </p:txBody>
      </p:sp>
      <p:sp>
        <p:nvSpPr>
          <p:cNvPr id="35" name="文本框 34"/>
          <p:cNvSpPr txBox="1"/>
          <p:nvPr/>
        </p:nvSpPr>
        <p:spPr>
          <a:xfrm>
            <a:off x="3126317" y="5506390"/>
            <a:ext cx="5939367" cy="1846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Roboto Th" pitchFamily="2" charset="0"/>
                <a:cs typeface="+mn-cs"/>
              </a:rPr>
              <a:t>MIRACLES SOMETIMES OCCUR, BUT ONE HAS TO WORK TERRIBLY FOR THEM. . </a:t>
            </a:r>
            <a:endParaRPr kumimoji="0" lang="zh-CN" altLang="en-US"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方正兰亭纤黑_GBK" panose="02000000000000000000" pitchFamily="2" charset="-122"/>
              <a:cs typeface="+mn-cs"/>
            </a:endParaRPr>
          </a:p>
        </p:txBody>
      </p:sp>
      <p:sp>
        <p:nvSpPr>
          <p:cNvPr id="13" name="文本框 12"/>
          <p:cNvSpPr txBox="1"/>
          <p:nvPr/>
        </p:nvSpPr>
        <p:spPr>
          <a:xfrm>
            <a:off x="5592445" y="2390140"/>
            <a:ext cx="4769485"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回归模型是一种预测性的建模技术，它研究的是因变量（目标）和自变量（预测器）之间的关系。这种技术通常用于预测分析，时间序列模型以及发现变量之间的因果关系。</a:t>
            </a:r>
          </a:p>
        </p:txBody>
      </p:sp>
      <p:pic>
        <p:nvPicPr>
          <p:cNvPr id="14" name="图片 13"/>
          <p:cNvPicPr>
            <a:picLocks noChangeAspect="1"/>
          </p:cNvPicPr>
          <p:nvPr/>
        </p:nvPicPr>
        <p:blipFill>
          <a:blip r:embed="rId3"/>
          <a:srcRect r="2391" b="-568"/>
          <a:stretch>
            <a:fillRect/>
          </a:stretch>
        </p:blipFill>
        <p:spPr>
          <a:xfrm>
            <a:off x="796290" y="1911985"/>
            <a:ext cx="4589145" cy="30346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strVal val="4/3*#ppt_w"/>
                                          </p:val>
                                        </p:tav>
                                        <p:tav tm="100000">
                                          <p:val>
                                            <p:strVal val="#ppt_w"/>
                                          </p:val>
                                        </p:tav>
                                      </p:tavLst>
                                    </p:anim>
                                    <p:anim calcmode="lin" valueType="num">
                                      <p:cBhvr>
                                        <p:cTn id="8" dur="500" fill="hold"/>
                                        <p:tgtEl>
                                          <p:spTgt spid="34"/>
                                        </p:tgtEl>
                                        <p:attrNameLst>
                                          <p:attrName>ppt_h</p:attrName>
                                        </p:attrNameLst>
                                      </p:cBhvr>
                                      <p:tavLst>
                                        <p:tav tm="0">
                                          <p:val>
                                            <p:strVal val="4/3*#ppt_h"/>
                                          </p:val>
                                        </p:tav>
                                        <p:tav tm="100000">
                                          <p:val>
                                            <p:strVal val="#ppt_h"/>
                                          </p:val>
                                        </p:tav>
                                      </p:tavLst>
                                    </p:anim>
                                  </p:childTnLst>
                                </p:cTn>
                              </p:par>
                            </p:childTnLst>
                          </p:cTn>
                        </p:par>
                        <p:par>
                          <p:cTn id="9" fill="hold">
                            <p:stCondLst>
                              <p:cond delay="2150"/>
                            </p:stCondLst>
                            <p:childTnLst>
                              <p:par>
                                <p:cTn id="10" presetID="23" presetClass="entr" presetSubtype="288" fill="hold" grpId="0" nodeType="afterEffect">
                                  <p:stCondLst>
                                    <p:cond delay="0"/>
                                  </p:stCondLst>
                                  <p:iterate type="lt">
                                    <p:tmPct val="10000"/>
                                  </p:iterate>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strVal val="4/3*#ppt_w"/>
                                          </p:val>
                                        </p:tav>
                                        <p:tav tm="100000">
                                          <p:val>
                                            <p:strVal val="#ppt_w"/>
                                          </p:val>
                                        </p:tav>
                                      </p:tavLst>
                                    </p:anim>
                                    <p:anim calcmode="lin" valueType="num">
                                      <p:cBhvr>
                                        <p:cTn id="13" dur="500" fill="hold"/>
                                        <p:tgtEl>
                                          <p:spTgt spid="35"/>
                                        </p:tgtEl>
                                        <p:attrNameLst>
                                          <p:attrName>ppt_h</p:attrName>
                                        </p:attrNameLst>
                                      </p:cBhvr>
                                      <p:tavLst>
                                        <p:tav tm="0">
                                          <p:val>
                                            <p:strVal val="4/3*#ppt_h"/>
                                          </p:val>
                                        </p:tav>
                                        <p:tav tm="100000">
                                          <p:val>
                                            <p:strVal val="#ppt_h"/>
                                          </p:val>
                                        </p:tav>
                                      </p:tavLst>
                                    </p:anim>
                                  </p:childTnLst>
                                </p:cTn>
                              </p:par>
                            </p:childTnLst>
                          </p:cTn>
                        </p:par>
                        <p:par>
                          <p:cTn id="14" fill="hold">
                            <p:stCondLst>
                              <p:cond delay="5949"/>
                            </p:stCondLst>
                            <p:childTnLst>
                              <p:par>
                                <p:cTn id="15" presetID="2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750" fill="hold"/>
                                        <p:tgtEl>
                                          <p:spTgt spid="18"/>
                                        </p:tgtEl>
                                        <p:attrNameLst>
                                          <p:attrName>ppt_w</p:attrName>
                                        </p:attrNameLst>
                                      </p:cBhvr>
                                      <p:tavLst>
                                        <p:tav tm="0">
                                          <p:val>
                                            <p:fltVal val="0"/>
                                          </p:val>
                                        </p:tav>
                                        <p:tav tm="100000">
                                          <p:val>
                                            <p:strVal val="#ppt_w"/>
                                          </p:val>
                                        </p:tav>
                                      </p:tavLst>
                                    </p:anim>
                                    <p:anim calcmode="lin" valueType="num">
                                      <p:cBhvr>
                                        <p:cTn id="18" dur="750" fill="hold"/>
                                        <p:tgtEl>
                                          <p:spTgt spid="18"/>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750" fill="hold"/>
                                        <p:tgtEl>
                                          <p:spTgt spid="19"/>
                                        </p:tgtEl>
                                        <p:attrNameLst>
                                          <p:attrName>ppt_w</p:attrName>
                                        </p:attrNameLst>
                                      </p:cBhvr>
                                      <p:tavLst>
                                        <p:tav tm="0">
                                          <p:val>
                                            <p:fltVal val="0"/>
                                          </p:val>
                                        </p:tav>
                                        <p:tav tm="100000">
                                          <p:val>
                                            <p:strVal val="#ppt_w"/>
                                          </p:val>
                                        </p:tav>
                                      </p:tavLst>
                                    </p:anim>
                                    <p:anim calcmode="lin" valueType="num">
                                      <p:cBhvr>
                                        <p:cTn id="22" dur="750" fill="hold"/>
                                        <p:tgtEl>
                                          <p:spTgt spid="19"/>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750" fill="hold"/>
                                        <p:tgtEl>
                                          <p:spTgt spid="20"/>
                                        </p:tgtEl>
                                        <p:attrNameLst>
                                          <p:attrName>ppt_w</p:attrName>
                                        </p:attrNameLst>
                                      </p:cBhvr>
                                      <p:tavLst>
                                        <p:tav tm="0">
                                          <p:val>
                                            <p:fltVal val="0"/>
                                          </p:val>
                                        </p:tav>
                                        <p:tav tm="100000">
                                          <p:val>
                                            <p:strVal val="#ppt_w"/>
                                          </p:val>
                                        </p:tav>
                                      </p:tavLst>
                                    </p:anim>
                                    <p:anim calcmode="lin" valueType="num">
                                      <p:cBhvr>
                                        <p:cTn id="26" dur="75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椭圆 355"/>
          <p:cNvSpPr/>
          <p:nvPr/>
        </p:nvSpPr>
        <p:spPr>
          <a:xfrm>
            <a:off x="-2362701" y="1070727"/>
            <a:ext cx="4710931" cy="4710932"/>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7" name="椭圆 356"/>
          <p:cNvSpPr/>
          <p:nvPr/>
        </p:nvSpPr>
        <p:spPr>
          <a:xfrm>
            <a:off x="-1796180" y="1637248"/>
            <a:ext cx="3577888" cy="357788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8" name="椭圆 357"/>
          <p:cNvSpPr/>
          <p:nvPr/>
        </p:nvSpPr>
        <p:spPr>
          <a:xfrm>
            <a:off x="-1191861" y="2241567"/>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8" name="椭圆 7"/>
          <p:cNvSpPr/>
          <p:nvPr/>
        </p:nvSpPr>
        <p:spPr>
          <a:xfrm>
            <a:off x="-50834" y="5743431"/>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926033" y="0"/>
            <a:ext cx="5852066" cy="6429111"/>
            <a:chOff x="-2926033" y="0"/>
            <a:chExt cx="5852066" cy="6429111"/>
          </a:xfrm>
        </p:grpSpPr>
        <p:sp>
          <p:nvSpPr>
            <p:cNvPr id="5" name="椭圆 4"/>
            <p:cNvSpPr/>
            <p:nvPr/>
          </p:nvSpPr>
          <p:spPr>
            <a:xfrm>
              <a:off x="-1773806" y="4996058"/>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81620" y="2302487"/>
              <a:ext cx="90435" cy="90435"/>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95847" y="5969581"/>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57782" y="5945447"/>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flipH="1">
              <a:off x="343676" y="5841366"/>
              <a:ext cx="58578" cy="58578"/>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39765" y="5571757"/>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9628" y="575438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4176" y="5800178"/>
              <a:ext cx="50692" cy="50692"/>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43622" y="6048549"/>
              <a:ext cx="54548" cy="54548"/>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3622" y="6048882"/>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6483" y="5712598"/>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42102" y="5670811"/>
              <a:ext cx="67894" cy="6789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72823" y="568725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34784" y="6146042"/>
              <a:ext cx="54548" cy="54548"/>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39765"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5399" y="6342843"/>
              <a:ext cx="86268" cy="8626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8802" y="62970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9539" y="5899944"/>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95" y="59737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26611" y="5967840"/>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46784" y="582194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8098" y="578995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577206" y="602127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78092"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05920" y="6134078"/>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09785" y="5824797"/>
              <a:ext cx="50692" cy="50692"/>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08926" y="5722665"/>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86932" y="580061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68648" y="565291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46121" y="5848953"/>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473186" y="6041408"/>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323267" y="550490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246121" y="544606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202640" y="55756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155077" y="550831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86749" y="5699541"/>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163311" y="577840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73187" y="6041407"/>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903617" y="6014134"/>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347261" y="536557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66499" y="5476491"/>
              <a:ext cx="57935" cy="5793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631697" y="5524596"/>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968290" y="5593417"/>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401398" y="5232578"/>
              <a:ext cx="77394" cy="77394"/>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795955" y="5159979"/>
              <a:ext cx="72600" cy="72600"/>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929593" y="5286264"/>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92348" y="520990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840874" y="5068816"/>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796179" y="5108031"/>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916532" y="500720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892931" y="4973685"/>
              <a:ext cx="81742" cy="817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136402" y="4850219"/>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089738" y="467655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13333" y="4637856"/>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276088" y="476215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961326" y="485021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306197" y="4182740"/>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434250" y="434525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43815" y="4514022"/>
              <a:ext cx="77394" cy="77394"/>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324004" y="4502408"/>
              <a:ext cx="58878" cy="5887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47104" y="4409629"/>
              <a:ext cx="74160" cy="74160"/>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382977" y="4090039"/>
              <a:ext cx="68828" cy="68828"/>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9" name="椭圆 68"/>
            <p:cNvSpPr/>
            <p:nvPr/>
          </p:nvSpPr>
          <p:spPr>
            <a:xfrm>
              <a:off x="-2365133" y="424931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481056" y="417864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2788595" y="427557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575157" y="3968803"/>
              <a:ext cx="54095" cy="5409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502992" y="4022898"/>
              <a:ext cx="56299" cy="56299"/>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507872" y="390475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658837" y="3889512"/>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2595396" y="3833366"/>
              <a:ext cx="74334" cy="7433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613921" y="422019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08518" y="3241528"/>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542841" y="304195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472040" y="2732678"/>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603449" y="2697287"/>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537492" y="2530376"/>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377579" y="2562909"/>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30822" y="2265632"/>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328323" y="2344868"/>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265126" y="2422052"/>
              <a:ext cx="59085" cy="59085"/>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527347" y="2420185"/>
              <a:ext cx="60952" cy="6095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645930" y="2416965"/>
              <a:ext cx="60952" cy="6095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611499" y="2504942"/>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426616" y="243711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926033" y="2056910"/>
              <a:ext cx="95454" cy="9545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2876161" y="222046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810931" y="194411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796335" y="1827925"/>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569312" y="1754209"/>
              <a:ext cx="73716" cy="73716"/>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658837" y="1852313"/>
              <a:ext cx="68690" cy="68690"/>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547275" y="1980776"/>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518700" y="212708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126128" y="2145186"/>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066250" y="211613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2302116" y="2162302"/>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337202" y="2111610"/>
              <a:ext cx="50692" cy="5069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2252762" y="2083425"/>
              <a:ext cx="59926" cy="59926"/>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2464615" y="1886657"/>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573923" y="1753138"/>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631501" y="147641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349716" y="1590062"/>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2097898" y="195597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2170040" y="1848912"/>
              <a:ext cx="56659" cy="56659"/>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2294281" y="197480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245062" y="194475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209138" y="201324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2178317" y="196741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958420" y="1917470"/>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014169" y="201667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2056455" y="1944097"/>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832198" y="180803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1940460" y="182171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2003567" y="169591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2072737" y="186407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486929" y="1206769"/>
              <a:ext cx="73272" cy="73272"/>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150018" y="1264576"/>
              <a:ext cx="73272" cy="73272"/>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1853561" y="1584631"/>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739784" y="1498990"/>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1778308" y="15561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795843" y="146902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1689092" y="1380750"/>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822067" y="131373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68155" y="1313807"/>
              <a:ext cx="78273" cy="78273"/>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808130" y="146810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2034431" y="1550435"/>
              <a:ext cx="90748" cy="90748"/>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1866356" y="1510588"/>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426729" y="119947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408755" y="133236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335487" y="1353769"/>
              <a:ext cx="75590" cy="75590"/>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1008423" y="118230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1092583" y="1231634"/>
              <a:ext cx="50692" cy="50692"/>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252391" y="1303739"/>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1236622" y="123490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1129370" y="12118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1137859" y="1136033"/>
              <a:ext cx="60869" cy="6086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31897" y="1040882"/>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1276799" y="1134518"/>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1319803" y="1176134"/>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1171520" y="950489"/>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19185" y="844505"/>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228848" y="1046731"/>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1131159" y="1130577"/>
              <a:ext cx="56929" cy="5692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31997" y="1042509"/>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1398838" y="963276"/>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1661186" y="999837"/>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824767" y="825668"/>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832198" y="621612"/>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99199" y="623049"/>
              <a:ext cx="71775" cy="71775"/>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152734" y="799029"/>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07425" y="842737"/>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1304998" y="902370"/>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1356967" y="865521"/>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011576" y="714108"/>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40423" y="537378"/>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28757" y="655159"/>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681128" y="697039"/>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669857" y="978675"/>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89897" y="1056521"/>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628081" y="936302"/>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514049" y="963507"/>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539579" y="887552"/>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503692" y="802404"/>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43459" y="874820"/>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404164" y="903038"/>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386779" y="592316"/>
              <a:ext cx="74308" cy="7430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170932" y="545780"/>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61144" y="755181"/>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87796" y="920029"/>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164500" y="947563"/>
              <a:ext cx="74308" cy="7430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221804" y="1013651"/>
              <a:ext cx="50692" cy="50692"/>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217047" y="848827"/>
              <a:ext cx="74308" cy="7430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71048" y="846489"/>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146647" y="814696"/>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143792" y="731564"/>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343676" y="39135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335437" y="747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440256" y="7103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272291" y="856000"/>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177583" y="905316"/>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265370" y="9188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79674" y="920529"/>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418183" y="87076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543622" y="1015068"/>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742505" y="31337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018965" y="204559"/>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273805" y="125354"/>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124273" y="0"/>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1368318" y="765707"/>
              <a:ext cx="60705" cy="60705"/>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923453" y="821934"/>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704977" y="74001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57782" y="61143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975549" y="1058421"/>
              <a:ext cx="66277" cy="6627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858596" y="106047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491498" y="1034465"/>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948529" y="1136850"/>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366103" y="75188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80104" y="97074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1495756" y="1034454"/>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1622144" y="100343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1199229" y="1157202"/>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1152783" y="1288334"/>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1056463" y="1264576"/>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1406941" y="1272865"/>
              <a:ext cx="84613" cy="8461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1296989" y="117977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1336325" y="1218531"/>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1343670" y="1274365"/>
              <a:ext cx="79223" cy="792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1483162" y="1294264"/>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1587629" y="1337848"/>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1849435" y="1344956"/>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1754968" y="1294031"/>
              <a:ext cx="50925" cy="509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1475283" y="14211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1327295" y="1419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1427980" y="153952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1576997" y="1479713"/>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1507581" y="1507314"/>
              <a:ext cx="58783" cy="5878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1587352" y="152958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1652941" y="1530642"/>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1829949" y="155700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1812291" y="164668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1761261" y="164280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689062" y="165741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36021" y="1810731"/>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1796353" y="1795107"/>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1771941" y="1757522"/>
              <a:ext cx="64080" cy="6408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2038137" y="155918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1899937" y="186987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2002639" y="1827925"/>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2198353" y="1594531"/>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2629433" y="14920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2119507" y="199101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178366" y="197953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2168261" y="1783744"/>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2374327" y="1842527"/>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2254596" y="221699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1963083" y="1992754"/>
              <a:ext cx="75054" cy="75054"/>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1926215" y="206564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260066" y="221699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2069775" y="2167570"/>
              <a:ext cx="53254" cy="53254"/>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2203160" y="2255636"/>
              <a:ext cx="82960" cy="82960"/>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2429358" y="2279983"/>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2510485" y="234770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2288467" y="228996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2124877" y="235540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2229940" y="2353991"/>
              <a:ext cx="60678" cy="6067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2319466" y="2373136"/>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2404468" y="2477917"/>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2404548" y="240798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2482235" y="261493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2663150" y="2489039"/>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2388021" y="2624986"/>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2251482" y="245770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2198083" y="257266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2278282" y="2614920"/>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2505819" y="2464673"/>
              <a:ext cx="50692" cy="50692"/>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2446375" y="2973445"/>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2571301" y="281473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2354303" y="272656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2543760" y="310242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2536143" y="3817867"/>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2388188" y="4090039"/>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2335759" y="4169914"/>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2267657" y="4303986"/>
              <a:ext cx="64044" cy="6404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2385824" y="4321751"/>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2198864" y="4682567"/>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2178366" y="4492565"/>
              <a:ext cx="108108" cy="10810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2106374" y="4577222"/>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2236905" y="5154853"/>
              <a:ext cx="93155" cy="9315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2098031" y="4388706"/>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2505393" y="4715250"/>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2019616" y="4754682"/>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1995196" y="4679602"/>
              <a:ext cx="58974" cy="589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1948904" y="4777292"/>
              <a:ext cx="81092" cy="8109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1874896" y="4864767"/>
              <a:ext cx="66436" cy="664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1882398" y="513766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1654708" y="508358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1582365" y="5104706"/>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1539583" y="5322155"/>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1527409" y="5171915"/>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1725407" y="5919408"/>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1533151" y="5606030"/>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1376852" y="5549614"/>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1254298" y="5519392"/>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1237519" y="5499613"/>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1297524" y="5344633"/>
              <a:ext cx="77071" cy="7707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1297521" y="5430097"/>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1441158" y="527482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1338782" y="53710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1814166" y="5326521"/>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1619259" y="523679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1845377" y="4941457"/>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2073875" y="4694974"/>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1703577" y="507672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1950529" y="4744912"/>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2835759" y="5395234"/>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1446544" y="14009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1275120" y="137969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1118853" y="1114442"/>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1543278" y="153565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1744737" y="1697195"/>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366175" y="992759"/>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1382140" y="126704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475257" y="916581"/>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139878" y="8829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2275229" y="2379699"/>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2257047" y="2296079"/>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2445805" y="26667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2249589" y="2557974"/>
              <a:ext cx="76333" cy="76333"/>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4" name="组合 313"/>
            <p:cNvGrpSpPr/>
            <p:nvPr/>
          </p:nvGrpSpPr>
          <p:grpSpPr>
            <a:xfrm rot="3539139">
              <a:off x="395525" y="273403"/>
              <a:ext cx="1075215" cy="932445"/>
              <a:chOff x="4602481" y="675835"/>
              <a:chExt cx="969728" cy="840965"/>
            </a:xfrm>
          </p:grpSpPr>
          <p:sp>
            <p:nvSpPr>
              <p:cNvPr id="338" name="椭圆 337"/>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5" name="椭圆 314"/>
            <p:cNvSpPr/>
            <p:nvPr/>
          </p:nvSpPr>
          <p:spPr>
            <a:xfrm>
              <a:off x="1897806" y="19203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1733604" y="1525858"/>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2112461" y="2228362"/>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8" name="椭圆 317"/>
          <p:cNvSpPr/>
          <p:nvPr/>
        </p:nvSpPr>
        <p:spPr>
          <a:xfrm>
            <a:off x="-1539785" y="5216752"/>
            <a:ext cx="87666" cy="87666"/>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2238493" y="428291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376895" y="515284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919185" y="4949375"/>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1484063" y="5202844"/>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849060" y="4789692"/>
            <a:ext cx="84233" cy="8023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275998" y="4212097"/>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572728" y="3936780"/>
            <a:ext cx="83721" cy="79747"/>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229059" y="2841498"/>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550129" y="2541082"/>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679619" y="2638740"/>
            <a:ext cx="53218" cy="50692"/>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p:nvPr/>
        </p:nvSpPr>
        <p:spPr>
          <a:xfrm>
            <a:off x="-1432209" y="226258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788743" y="1769453"/>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66847" y="2033101"/>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1249287" y="1335424"/>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2244998" y="2479149"/>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1148036" y="136099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2025054" y="2257855"/>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2301378" y="3291120"/>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1487024" y="2221893"/>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3735557" y="-434315"/>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3028787" y="275263"/>
            <a:ext cx="6307475" cy="6307475"/>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478615" y="-1211719"/>
            <a:ext cx="9281438" cy="9281438"/>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6" name="直接连接符 365"/>
          <p:cNvCxnSpPr/>
          <p:nvPr/>
        </p:nvCxnSpPr>
        <p:spPr>
          <a:xfrm>
            <a:off x="4801160" y="3429000"/>
            <a:ext cx="832560" cy="0"/>
          </a:xfrm>
          <a:prstGeom prst="line">
            <a:avLst/>
          </a:prstGeom>
          <a:ln>
            <a:gradFill flip="none" rotWithShape="1">
              <a:gsLst>
                <a:gs pos="0">
                  <a:schemeClr val="bg1"/>
                </a:gs>
                <a:gs pos="100000">
                  <a:schemeClr val="bg1">
                    <a:alpha val="0"/>
                  </a:schemeClr>
                </a:gs>
              </a:gsLst>
              <a:lin ang="0" scaled="1"/>
              <a:tileRect/>
            </a:gradFill>
            <a:headEnd type="oval"/>
          </a:ln>
        </p:spPr>
        <p:style>
          <a:lnRef idx="1">
            <a:schemeClr val="accent1"/>
          </a:lnRef>
          <a:fillRef idx="0">
            <a:schemeClr val="accent1"/>
          </a:fillRef>
          <a:effectRef idx="0">
            <a:schemeClr val="accent1"/>
          </a:effectRef>
          <a:fontRef idx="minor">
            <a:schemeClr val="tx1"/>
          </a:fontRef>
        </p:style>
      </p:cxnSp>
      <p:sp>
        <p:nvSpPr>
          <p:cNvPr id="369" name="文本框 368"/>
          <p:cNvSpPr txBox="1"/>
          <p:nvPr/>
        </p:nvSpPr>
        <p:spPr>
          <a:xfrm>
            <a:off x="-401162" y="2875002"/>
            <a:ext cx="1344135" cy="1107996"/>
          </a:xfrm>
          <a:prstGeom prst="rect">
            <a:avLst/>
          </a:prstGeom>
          <a:noFill/>
        </p:spPr>
        <p:txBody>
          <a:bodyPr wrap="square" rtlCol="0">
            <a:spAutoFit/>
          </a:bodyPr>
          <a:lstStyle/>
          <a:p>
            <a:pPr algn="ctr"/>
            <a:r>
              <a:rPr lang="en-US" altLang="zh-CN"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03</a:t>
            </a:r>
            <a:endParaRPr lang="zh-CN" altLang="en-US"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70" name="文本框 369"/>
          <p:cNvSpPr txBox="1"/>
          <p:nvPr/>
        </p:nvSpPr>
        <p:spPr>
          <a:xfrm>
            <a:off x="5862609" y="2972036"/>
            <a:ext cx="3763991" cy="786971"/>
          </a:xfrm>
          <a:prstGeom prst="rect">
            <a:avLst/>
          </a:prstGeom>
          <a:noFill/>
        </p:spPr>
        <p:txBody>
          <a:bodyPr wrap="square" rtlCol="0">
            <a:spAutoFit/>
          </a:bodyPr>
          <a:lstStyle/>
          <a:p>
            <a:pPr algn="ctr"/>
            <a:r>
              <a:rPr lang="zh-CN" altLang="en-US" sz="4400" spc="300" dirty="0">
                <a:solidFill>
                  <a:schemeClr val="bg1"/>
                </a:solidFill>
                <a:latin typeface="方正兰亭纤黑_GBK" panose="02000000000000000000" pitchFamily="2" charset="-122"/>
                <a:ea typeface="方正兰亭纤黑_GBK" panose="02000000000000000000" pitchFamily="2" charset="-122"/>
              </a:rPr>
              <a:t>数据预处理</a:t>
            </a:r>
          </a:p>
        </p:txBody>
      </p:sp>
    </p:spTree>
    <p:extLst>
      <p:ext uri="{BB962C8B-B14F-4D97-AF65-F5344CB8AC3E}">
        <p14:creationId xmlns:p14="http://schemas.microsoft.com/office/powerpoint/2010/main" val="2236815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14:bounceEnd="48000">
                                          <p:cBhvr additive="base">
                                            <p:cTn id="7" dur="750" fill="hold"/>
                                            <p:tgtEl>
                                              <p:spTgt spid="358"/>
                                            </p:tgtEl>
                                            <p:attrNameLst>
                                              <p:attrName>ppt_x</p:attrName>
                                            </p:attrNameLst>
                                          </p:cBhvr>
                                          <p:tavLst>
                                            <p:tav tm="0">
                                              <p:val>
                                                <p:strVal val="0-#ppt_w/2"/>
                                              </p:val>
                                            </p:tav>
                                            <p:tav tm="100000">
                                              <p:val>
                                                <p:strVal val="#ppt_x"/>
                                              </p:val>
                                            </p:tav>
                                          </p:tavLst>
                                        </p:anim>
                                        <p:anim calcmode="lin" valueType="num" p14:bounceEnd="48000">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14:bounceEnd="48000">
                                          <p:cBhvr additive="base">
                                            <p:cTn id="11" dur="750" fill="hold"/>
                                            <p:tgtEl>
                                              <p:spTgt spid="357"/>
                                            </p:tgtEl>
                                            <p:attrNameLst>
                                              <p:attrName>ppt_x</p:attrName>
                                            </p:attrNameLst>
                                          </p:cBhvr>
                                          <p:tavLst>
                                            <p:tav tm="0">
                                              <p:val>
                                                <p:strVal val="0-#ppt_w/2"/>
                                              </p:val>
                                            </p:tav>
                                            <p:tav tm="100000">
                                              <p:val>
                                                <p:strVal val="#ppt_x"/>
                                              </p:val>
                                            </p:tav>
                                          </p:tavLst>
                                        </p:anim>
                                        <p:anim calcmode="lin" valueType="num" p14:bounceEnd="48000">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14:bounceEnd="48000">
                                          <p:cBhvr additive="base">
                                            <p:cTn id="15" dur="750" fill="hold"/>
                                            <p:tgtEl>
                                              <p:spTgt spid="356"/>
                                            </p:tgtEl>
                                            <p:attrNameLst>
                                              <p:attrName>ppt_x</p:attrName>
                                            </p:attrNameLst>
                                          </p:cBhvr>
                                          <p:tavLst>
                                            <p:tav tm="0">
                                              <p:val>
                                                <p:strVal val="0-#ppt_w/2"/>
                                              </p:val>
                                            </p:tav>
                                            <p:tav tm="100000">
                                              <p:val>
                                                <p:strVal val="#ppt_x"/>
                                              </p:val>
                                            </p:tav>
                                          </p:tavLst>
                                        </p:anim>
                                        <p:anim calcmode="lin" valueType="num" p14:bounceEnd="48000">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cBhvr additive="base">
                                            <p:cTn id="7" dur="750" fill="hold"/>
                                            <p:tgtEl>
                                              <p:spTgt spid="358"/>
                                            </p:tgtEl>
                                            <p:attrNameLst>
                                              <p:attrName>ppt_x</p:attrName>
                                            </p:attrNameLst>
                                          </p:cBhvr>
                                          <p:tavLst>
                                            <p:tav tm="0">
                                              <p:val>
                                                <p:strVal val="0-#ppt_w/2"/>
                                              </p:val>
                                            </p:tav>
                                            <p:tav tm="100000">
                                              <p:val>
                                                <p:strVal val="#ppt_x"/>
                                              </p:val>
                                            </p:tav>
                                          </p:tavLst>
                                        </p:anim>
                                        <p:anim calcmode="lin" valueType="num">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750" fill="hold"/>
                                            <p:tgtEl>
                                              <p:spTgt spid="357"/>
                                            </p:tgtEl>
                                            <p:attrNameLst>
                                              <p:attrName>ppt_x</p:attrName>
                                            </p:attrNameLst>
                                          </p:cBhvr>
                                          <p:tavLst>
                                            <p:tav tm="0">
                                              <p:val>
                                                <p:strVal val="0-#ppt_w/2"/>
                                              </p:val>
                                            </p:tav>
                                            <p:tav tm="100000">
                                              <p:val>
                                                <p:strVal val="#ppt_x"/>
                                              </p:val>
                                            </p:tav>
                                          </p:tavLst>
                                        </p:anim>
                                        <p:anim calcmode="lin" valueType="num">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cBhvr additive="base">
                                            <p:cTn id="15" dur="750" fill="hold"/>
                                            <p:tgtEl>
                                              <p:spTgt spid="356"/>
                                            </p:tgtEl>
                                            <p:attrNameLst>
                                              <p:attrName>ppt_x</p:attrName>
                                            </p:attrNameLst>
                                          </p:cBhvr>
                                          <p:tavLst>
                                            <p:tav tm="0">
                                              <p:val>
                                                <p:strVal val="0-#ppt_w/2"/>
                                              </p:val>
                                            </p:tav>
                                            <p:tav tm="100000">
                                              <p:val>
                                                <p:strVal val="#ppt_x"/>
                                              </p:val>
                                            </p:tav>
                                          </p:tavLst>
                                        </p:anim>
                                        <p:anim calcmode="lin" valueType="num">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grpSp>
        <p:nvGrpSpPr>
          <p:cNvPr id="28" name="组合 27"/>
          <p:cNvGrpSpPr/>
          <p:nvPr/>
        </p:nvGrpSpPr>
        <p:grpSpPr>
          <a:xfrm>
            <a:off x="9232900" y="1371400"/>
            <a:ext cx="2965027" cy="4915100"/>
            <a:chOff x="9226973" y="1371400"/>
            <a:chExt cx="2965027" cy="4915100"/>
          </a:xfrm>
        </p:grpSpPr>
        <p:pic>
          <p:nvPicPr>
            <p:cNvPr id="8" name="图片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232900" y="1373744"/>
              <a:ext cx="2959100" cy="4912756"/>
            </a:xfrm>
            <a:prstGeom prst="rect">
              <a:avLst/>
            </a:prstGeom>
          </p:spPr>
        </p:pic>
        <p:sp>
          <p:nvSpPr>
            <p:cNvPr id="9" name="矩形 8"/>
            <p:cNvSpPr/>
            <p:nvPr/>
          </p:nvSpPr>
          <p:spPr>
            <a:xfrm>
              <a:off x="9226973" y="1371400"/>
              <a:ext cx="2959100" cy="4915100"/>
            </a:xfrm>
            <a:prstGeom prst="rect">
              <a:avLst/>
            </a:prstGeom>
            <a:solidFill>
              <a:srgbClr val="08224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6" name="矩形 15"/>
          <p:cNvSpPr/>
          <p:nvPr/>
        </p:nvSpPr>
        <p:spPr>
          <a:xfrm>
            <a:off x="5384800" y="1373744"/>
            <a:ext cx="3848100" cy="4912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4315460" y="516517"/>
            <a:ext cx="356108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spc="300" dirty="0">
                <a:solidFill>
                  <a:prstClr val="white"/>
                </a:solidFill>
                <a:latin typeface="方正兰亭纤黑_GBK" panose="02000000000000000000" pitchFamily="2" charset="-122"/>
                <a:ea typeface="方正兰亭纤黑_GBK" panose="02000000000000000000" pitchFamily="2" charset="-122"/>
              </a:rPr>
              <a:t>离群值及不合理数据筛选</a:t>
            </a:r>
            <a:endParaRPr kumimoji="0" lang="zh-CN" altLang="en-US" sz="14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4" name="组合 3"/>
          <p:cNvGrpSpPr/>
          <p:nvPr/>
        </p:nvGrpSpPr>
        <p:grpSpPr>
          <a:xfrm>
            <a:off x="5826806" y="1018339"/>
            <a:ext cx="538388" cy="59761"/>
            <a:chOff x="5607050" y="1793751"/>
            <a:chExt cx="538388" cy="59761"/>
          </a:xfrm>
        </p:grpSpPr>
        <p:sp>
          <p:nvSpPr>
            <p:cNvPr id="5" name="椭圆 4"/>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5" name="组合 34"/>
          <p:cNvGrpSpPr/>
          <p:nvPr/>
        </p:nvGrpSpPr>
        <p:grpSpPr>
          <a:xfrm>
            <a:off x="536725" y="1373744"/>
            <a:ext cx="4848075" cy="4915100"/>
            <a:chOff x="536725" y="1373744"/>
            <a:chExt cx="4848075" cy="4915100"/>
          </a:xfrm>
        </p:grpSpPr>
        <p:pic>
          <p:nvPicPr>
            <p:cNvPr id="11" name="图片 10"/>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6725" y="1373744"/>
              <a:ext cx="4848075" cy="4915100"/>
            </a:xfrm>
            <a:prstGeom prst="rect">
              <a:avLst/>
            </a:prstGeom>
          </p:spPr>
        </p:pic>
        <p:sp>
          <p:nvSpPr>
            <p:cNvPr id="14" name="矩形 13"/>
            <p:cNvSpPr/>
            <p:nvPr/>
          </p:nvSpPr>
          <p:spPr>
            <a:xfrm>
              <a:off x="536725" y="1373744"/>
              <a:ext cx="4848075" cy="49151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2" name="矩形 11"/>
          <p:cNvSpPr/>
          <p:nvPr/>
        </p:nvSpPr>
        <p:spPr>
          <a:xfrm>
            <a:off x="536725" y="1955800"/>
            <a:ext cx="288775" cy="3860800"/>
          </a:xfrm>
          <a:prstGeom prst="rect">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矩形 17"/>
          <p:cNvSpPr/>
          <p:nvPr/>
        </p:nvSpPr>
        <p:spPr>
          <a:xfrm>
            <a:off x="1060734" y="1568126"/>
            <a:ext cx="244650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noProof="0" dirty="0">
                <a:solidFill>
                  <a:srgbClr val="65D3F6"/>
                </a:solidFill>
                <a:latin typeface="Roboto Th" pitchFamily="2" charset="0"/>
                <a:ea typeface="方正兰亭纤黑_GBK" panose="02000000000000000000" pitchFamily="2" charset="-122"/>
              </a:rPr>
              <a:t>年龄</a:t>
            </a:r>
            <a:endParaRPr kumimoji="0" lang="zh-CN" altLang="en-US" sz="3200" b="1" i="0" u="none" strike="noStrike" kern="1200" cap="none" spc="0" normalizeH="0" baseline="0" noProof="0" dirty="0">
              <a:ln>
                <a:noFill/>
              </a:ln>
              <a:solidFill>
                <a:srgbClr val="65D3F6"/>
              </a:solidFill>
              <a:effectLst/>
              <a:uLnTx/>
              <a:uFillTx/>
              <a:latin typeface="Roboto Th" pitchFamily="2" charset="0"/>
              <a:ea typeface="方正兰亭纤黑_GBK" panose="02000000000000000000" pitchFamily="2" charset="-122"/>
              <a:cs typeface="+mn-cs"/>
            </a:endParaRPr>
          </a:p>
        </p:txBody>
      </p:sp>
      <p:grpSp>
        <p:nvGrpSpPr>
          <p:cNvPr id="2" name="组合 1"/>
          <p:cNvGrpSpPr/>
          <p:nvPr/>
        </p:nvGrpSpPr>
        <p:grpSpPr>
          <a:xfrm>
            <a:off x="-536726" y="1373744"/>
            <a:ext cx="1075685" cy="4915100"/>
            <a:chOff x="-536726" y="1373744"/>
            <a:chExt cx="1075685" cy="4915100"/>
          </a:xfrm>
        </p:grpSpPr>
        <p:pic>
          <p:nvPicPr>
            <p:cNvPr id="10" name="图片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6725" y="1373744"/>
              <a:ext cx="1073450" cy="4915100"/>
            </a:xfrm>
            <a:prstGeom prst="rect">
              <a:avLst/>
            </a:prstGeom>
          </p:spPr>
        </p:pic>
        <p:sp>
          <p:nvSpPr>
            <p:cNvPr id="20" name="矩形 19"/>
            <p:cNvSpPr/>
            <p:nvPr/>
          </p:nvSpPr>
          <p:spPr>
            <a:xfrm>
              <a:off x="-536726" y="1373744"/>
              <a:ext cx="1075685" cy="4912756"/>
            </a:xfrm>
            <a:prstGeom prst="rect">
              <a:avLst/>
            </a:prstGeom>
            <a:solidFill>
              <a:srgbClr val="08224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1" name="等腰三角形 20"/>
          <p:cNvSpPr/>
          <p:nvPr/>
        </p:nvSpPr>
        <p:spPr>
          <a:xfrm flipV="1">
            <a:off x="1361467" y="5590708"/>
            <a:ext cx="148657" cy="128153"/>
          </a:xfrm>
          <a:prstGeom prst="triangl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1077954" y="3803534"/>
            <a:ext cx="2412063" cy="953274"/>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1600" b="1" dirty="0">
                <a:solidFill>
                  <a:prstClr val="black">
                    <a:lumMod val="50000"/>
                    <a:lumOff val="50000"/>
                  </a:prstClr>
                </a:solidFill>
                <a:latin typeface="Roboto Th" pitchFamily="2" charset="0"/>
                <a:ea typeface="方正兰亭纤黑_GBK" panose="02000000000000000000" pitchFamily="2" charset="-122"/>
              </a:rPr>
              <a:t>通过对数据进行观察，我们将年龄数据中大于</a:t>
            </a:r>
            <a:r>
              <a:rPr lang="en-US" altLang="zh-CN" sz="1600" b="1" dirty="0">
                <a:solidFill>
                  <a:prstClr val="black">
                    <a:lumMod val="50000"/>
                    <a:lumOff val="50000"/>
                  </a:prstClr>
                </a:solidFill>
                <a:latin typeface="Roboto Th" pitchFamily="2" charset="0"/>
                <a:ea typeface="方正兰亭纤黑_GBK" panose="02000000000000000000" pitchFamily="2" charset="-122"/>
              </a:rPr>
              <a:t>100</a:t>
            </a:r>
            <a:r>
              <a:rPr lang="zh-CN" altLang="en-US" sz="1600" b="1" dirty="0">
                <a:solidFill>
                  <a:prstClr val="black">
                    <a:lumMod val="50000"/>
                    <a:lumOff val="50000"/>
                  </a:prstClr>
                </a:solidFill>
                <a:latin typeface="Roboto Th" pitchFamily="2" charset="0"/>
                <a:ea typeface="方正兰亭纤黑_GBK" panose="02000000000000000000" pitchFamily="2" charset="-122"/>
              </a:rPr>
              <a:t>的部分进行剔除。</a:t>
            </a:r>
            <a:endParaRPr kumimoji="0" lang="zh-CN" altLang="en-US" sz="1600" b="1" i="0" u="none" strike="noStrike" kern="1200" cap="none" spc="0" normalizeH="0" baseline="0" noProof="0" dirty="0">
              <a:ln>
                <a:noFill/>
              </a:ln>
              <a:solidFill>
                <a:prstClr val="black">
                  <a:lumMod val="50000"/>
                  <a:lumOff val="50000"/>
                </a:prstClr>
              </a:solidFill>
              <a:effectLst/>
              <a:uLnTx/>
              <a:uFillTx/>
              <a:latin typeface="Roboto Th" pitchFamily="2" charset="0"/>
              <a:ea typeface="方正兰亭纤黑_GBK" panose="02000000000000000000" pitchFamily="2" charset="-122"/>
            </a:endParaRPr>
          </a:p>
        </p:txBody>
      </p:sp>
      <p:sp>
        <p:nvSpPr>
          <p:cNvPr id="32" name="椭圆 31"/>
          <p:cNvSpPr/>
          <p:nvPr/>
        </p:nvSpPr>
        <p:spPr>
          <a:xfrm>
            <a:off x="3714999" y="2172093"/>
            <a:ext cx="3262882" cy="3262882"/>
          </a:xfrm>
          <a:prstGeom prst="ellipse">
            <a:avLst/>
          </a:prstGeom>
          <a:noFill/>
          <a:ln w="0">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4013679" y="2471959"/>
            <a:ext cx="2665524" cy="2665524"/>
          </a:xfrm>
          <a:prstGeom prst="ellipse">
            <a:avLst/>
          </a:prstGeom>
          <a:noFill/>
          <a:ln w="0">
            <a:solidFill>
              <a:srgbClr val="4CB6DB">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3400985" y="1843564"/>
            <a:ext cx="3922313" cy="3922313"/>
          </a:xfrm>
          <a:prstGeom prst="ellipse">
            <a:avLst/>
          </a:prstGeom>
          <a:noFill/>
          <a:ln w="0">
            <a:solidFill>
              <a:srgbClr val="0756A7">
                <a:alpha val="1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aphicFrame>
        <p:nvGraphicFramePr>
          <p:cNvPr id="38" name="图表 37"/>
          <p:cNvGraphicFramePr/>
          <p:nvPr/>
        </p:nvGraphicFramePr>
        <p:xfrm>
          <a:off x="3991419" y="2939617"/>
          <a:ext cx="2794617" cy="1863078"/>
        </p:xfrm>
        <a:graphic>
          <a:graphicData uri="http://schemas.openxmlformats.org/drawingml/2006/chart">
            <c:chart xmlns:c="http://schemas.openxmlformats.org/drawingml/2006/chart" xmlns:r="http://schemas.openxmlformats.org/officeDocument/2006/relationships" r:id="rId6"/>
          </a:graphicData>
        </a:graphic>
      </p:graphicFrame>
      <p:pic>
        <p:nvPicPr>
          <p:cNvPr id="31" name="图片 30">
            <a:extLst>
              <a:ext uri="{FF2B5EF4-FFF2-40B4-BE49-F238E27FC236}">
                <a16:creationId xmlns:a16="http://schemas.microsoft.com/office/drawing/2014/main" id="{CB9F6E64-F501-80BD-6E60-2698BA13EE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6127" y="505481"/>
            <a:ext cx="1361292" cy="2296154"/>
          </a:xfrm>
          <a:prstGeom prst="rect">
            <a:avLst/>
          </a:prstGeom>
          <a:ln>
            <a:noFill/>
          </a:ln>
          <a:effectLst>
            <a:outerShdw blurRad="292100" dist="139700" dir="2700000" algn="tl" rotWithShape="0">
              <a:srgbClr val="333333">
                <a:alpha val="65000"/>
              </a:srgbClr>
            </a:outerShdw>
          </a:effectLst>
        </p:spPr>
      </p:pic>
      <p:cxnSp>
        <p:nvCxnSpPr>
          <p:cNvPr id="46" name="直接箭头连接符 45">
            <a:extLst>
              <a:ext uri="{FF2B5EF4-FFF2-40B4-BE49-F238E27FC236}">
                <a16:creationId xmlns:a16="http://schemas.microsoft.com/office/drawing/2014/main" id="{0EE01A60-B83B-B10C-BC92-4AEB56E1E048}"/>
              </a:ext>
            </a:extLst>
          </p:cNvPr>
          <p:cNvCxnSpPr>
            <a:cxnSpLocks/>
          </p:cNvCxnSpPr>
          <p:nvPr/>
        </p:nvCxnSpPr>
        <p:spPr>
          <a:xfrm flipH="1" flipV="1">
            <a:off x="4145569" y="2357291"/>
            <a:ext cx="813280" cy="582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97FF32EA-76B8-0417-24DE-53DD4FD2E4F0}"/>
              </a:ext>
            </a:extLst>
          </p:cNvPr>
          <p:cNvSpPr/>
          <p:nvPr/>
        </p:nvSpPr>
        <p:spPr>
          <a:xfrm>
            <a:off x="6942664" y="2152901"/>
            <a:ext cx="2412063" cy="657809"/>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1600" b="1" dirty="0">
                <a:solidFill>
                  <a:prstClr val="black">
                    <a:lumMod val="50000"/>
                    <a:lumOff val="50000"/>
                  </a:prstClr>
                </a:solidFill>
                <a:latin typeface="Roboto Th" pitchFamily="2" charset="0"/>
                <a:ea typeface="方正兰亭纤黑_GBK" panose="02000000000000000000" pitchFamily="2" charset="-122"/>
              </a:rPr>
              <a:t>筛选出共</a:t>
            </a:r>
            <a:r>
              <a:rPr lang="en-US" altLang="zh-CN" sz="1600" b="1" dirty="0">
                <a:solidFill>
                  <a:prstClr val="black">
                    <a:lumMod val="50000"/>
                    <a:lumOff val="50000"/>
                  </a:prstClr>
                </a:solidFill>
                <a:latin typeface="Roboto Th" pitchFamily="2" charset="0"/>
                <a:ea typeface="方正兰亭纤黑_GBK" panose="02000000000000000000" pitchFamily="2" charset="-122"/>
              </a:rPr>
              <a:t>2333</a:t>
            </a:r>
            <a:r>
              <a:rPr lang="zh-CN" altLang="en-US" sz="1600" b="1" dirty="0">
                <a:solidFill>
                  <a:prstClr val="black">
                    <a:lumMod val="50000"/>
                    <a:lumOff val="50000"/>
                  </a:prstClr>
                </a:solidFill>
                <a:latin typeface="Roboto Th" pitchFamily="2" charset="0"/>
                <a:ea typeface="方正兰亭纤黑_GBK" panose="02000000000000000000" pitchFamily="2" charset="-122"/>
              </a:rPr>
              <a:t>个不可用数据。</a:t>
            </a:r>
            <a:endParaRPr kumimoji="0" lang="zh-CN" altLang="en-US" sz="1600" b="1" i="0" u="none" strike="noStrike" kern="1200" cap="none" spc="0" normalizeH="0" baseline="0" noProof="0" dirty="0">
              <a:ln>
                <a:noFill/>
              </a:ln>
              <a:solidFill>
                <a:prstClr val="black">
                  <a:lumMod val="50000"/>
                  <a:lumOff val="50000"/>
                </a:prstClr>
              </a:solidFill>
              <a:effectLst/>
              <a:uLnTx/>
              <a:uFillTx/>
              <a:latin typeface="Roboto Th" pitchFamily="2" charset="0"/>
              <a:ea typeface="方正兰亭纤黑_GBK" panose="02000000000000000000" pitchFamily="2" charset="-122"/>
            </a:endParaRPr>
          </a:p>
        </p:txBody>
      </p:sp>
    </p:spTree>
    <p:extLst>
      <p:ext uri="{BB962C8B-B14F-4D97-AF65-F5344CB8AC3E}">
        <p14:creationId xmlns:p14="http://schemas.microsoft.com/office/powerpoint/2010/main" val="396925366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1+#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10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1+#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3" presetClass="entr" presetSubtype="288" fill="hold" grpId="0" nodeType="afterEffect">
                                  <p:stCondLst>
                                    <p:cond delay="0"/>
                                  </p:stCondLst>
                                  <p:iterate type="lt">
                                    <p:tmPct val="10000"/>
                                  </p:iterate>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strVal val="4/3*#ppt_w"/>
                                          </p:val>
                                        </p:tav>
                                        <p:tav tm="100000">
                                          <p:val>
                                            <p:strVal val="#ppt_w"/>
                                          </p:val>
                                        </p:tav>
                                      </p:tavLst>
                                    </p:anim>
                                    <p:anim calcmode="lin" valueType="num">
                                      <p:cBhvr>
                                        <p:cTn id="29" dur="500" fill="hold"/>
                                        <p:tgtEl>
                                          <p:spTgt spid="18"/>
                                        </p:tgtEl>
                                        <p:attrNameLst>
                                          <p:attrName>ppt_h</p:attrName>
                                        </p:attrNameLst>
                                      </p:cBhvr>
                                      <p:tavLst>
                                        <p:tav tm="0">
                                          <p:val>
                                            <p:strVal val="4/3*#ppt_h"/>
                                          </p:val>
                                        </p:tav>
                                        <p:tav tm="100000">
                                          <p:val>
                                            <p:strVal val="#ppt_h"/>
                                          </p:val>
                                        </p:tav>
                                      </p:tavLst>
                                    </p:anim>
                                  </p:childTnLst>
                                </p:cTn>
                              </p:par>
                            </p:childTnLst>
                          </p:cTn>
                        </p:par>
                        <p:par>
                          <p:cTn id="30" fill="hold">
                            <p:stCondLst>
                              <p:cond delay="2050"/>
                            </p:stCondLst>
                            <p:childTnLst>
                              <p:par>
                                <p:cTn id="31" presetID="10" presetClass="entr" presetSubtype="0" fill="hold" grpId="0" nodeType="afterEffect">
                                  <p:stCondLst>
                                    <p:cond delay="0"/>
                                  </p:stCondLst>
                                  <p:iterate type="lt">
                                    <p:tmPct val="10000"/>
                                  </p:iterate>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par>
                          <p:cTn id="34" fill="hold">
                            <p:stCondLst>
                              <p:cond delay="4050"/>
                            </p:stCondLst>
                            <p:childTnLst>
                              <p:par>
                                <p:cTn id="35" presetID="47"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5050"/>
                            </p:stCondLst>
                            <p:childTnLst>
                              <p:par>
                                <p:cTn id="41" presetID="23" presetClass="entr" presetSubtype="16"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750" fill="hold"/>
                                        <p:tgtEl>
                                          <p:spTgt spid="32"/>
                                        </p:tgtEl>
                                        <p:attrNameLst>
                                          <p:attrName>ppt_w</p:attrName>
                                        </p:attrNameLst>
                                      </p:cBhvr>
                                      <p:tavLst>
                                        <p:tav tm="0">
                                          <p:val>
                                            <p:fltVal val="0"/>
                                          </p:val>
                                        </p:tav>
                                        <p:tav tm="100000">
                                          <p:val>
                                            <p:strVal val="#ppt_w"/>
                                          </p:val>
                                        </p:tav>
                                      </p:tavLst>
                                    </p:anim>
                                    <p:anim calcmode="lin" valueType="num">
                                      <p:cBhvr>
                                        <p:cTn id="44" dur="750" fill="hold"/>
                                        <p:tgtEl>
                                          <p:spTgt spid="32"/>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250"/>
                                  </p:stCondLst>
                                  <p:childTnLst>
                                    <p:set>
                                      <p:cBhvr>
                                        <p:cTn id="46" dur="1" fill="hold">
                                          <p:stCondLst>
                                            <p:cond delay="0"/>
                                          </p:stCondLst>
                                        </p:cTn>
                                        <p:tgtEl>
                                          <p:spTgt spid="33"/>
                                        </p:tgtEl>
                                        <p:attrNameLst>
                                          <p:attrName>style.visibility</p:attrName>
                                        </p:attrNameLst>
                                      </p:cBhvr>
                                      <p:to>
                                        <p:strVal val="visible"/>
                                      </p:to>
                                    </p:set>
                                    <p:anim calcmode="lin" valueType="num">
                                      <p:cBhvr>
                                        <p:cTn id="47" dur="750" fill="hold"/>
                                        <p:tgtEl>
                                          <p:spTgt spid="33"/>
                                        </p:tgtEl>
                                        <p:attrNameLst>
                                          <p:attrName>ppt_w</p:attrName>
                                        </p:attrNameLst>
                                      </p:cBhvr>
                                      <p:tavLst>
                                        <p:tav tm="0">
                                          <p:val>
                                            <p:fltVal val="0"/>
                                          </p:val>
                                        </p:tav>
                                        <p:tav tm="100000">
                                          <p:val>
                                            <p:strVal val="#ppt_w"/>
                                          </p:val>
                                        </p:tav>
                                      </p:tavLst>
                                    </p:anim>
                                    <p:anim calcmode="lin" valueType="num">
                                      <p:cBhvr>
                                        <p:cTn id="48" dur="750" fill="hold"/>
                                        <p:tgtEl>
                                          <p:spTgt spid="33"/>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500"/>
                                  </p:stCondLst>
                                  <p:childTnLst>
                                    <p:set>
                                      <p:cBhvr>
                                        <p:cTn id="50" dur="1" fill="hold">
                                          <p:stCondLst>
                                            <p:cond delay="0"/>
                                          </p:stCondLst>
                                        </p:cTn>
                                        <p:tgtEl>
                                          <p:spTgt spid="34"/>
                                        </p:tgtEl>
                                        <p:attrNameLst>
                                          <p:attrName>style.visibility</p:attrName>
                                        </p:attrNameLst>
                                      </p:cBhvr>
                                      <p:to>
                                        <p:strVal val="visible"/>
                                      </p:to>
                                    </p:set>
                                    <p:anim calcmode="lin" valueType="num">
                                      <p:cBhvr>
                                        <p:cTn id="51" dur="750" fill="hold"/>
                                        <p:tgtEl>
                                          <p:spTgt spid="34"/>
                                        </p:tgtEl>
                                        <p:attrNameLst>
                                          <p:attrName>ppt_w</p:attrName>
                                        </p:attrNameLst>
                                      </p:cBhvr>
                                      <p:tavLst>
                                        <p:tav tm="0">
                                          <p:val>
                                            <p:fltVal val="0"/>
                                          </p:val>
                                        </p:tav>
                                        <p:tav tm="100000">
                                          <p:val>
                                            <p:strVal val="#ppt_w"/>
                                          </p:val>
                                        </p:tav>
                                      </p:tavLst>
                                    </p:anim>
                                    <p:anim calcmode="lin" valueType="num">
                                      <p:cBhvr>
                                        <p:cTn id="52" dur="750" fill="hold"/>
                                        <p:tgtEl>
                                          <p:spTgt spid="34"/>
                                        </p:tgtEl>
                                        <p:attrNameLst>
                                          <p:attrName>ppt_h</p:attrName>
                                        </p:attrNameLst>
                                      </p:cBhvr>
                                      <p:tavLst>
                                        <p:tav tm="0">
                                          <p:val>
                                            <p:fltVal val="0"/>
                                          </p:val>
                                        </p:tav>
                                        <p:tav tm="100000">
                                          <p:val>
                                            <p:strVal val="#ppt_h"/>
                                          </p:val>
                                        </p:tav>
                                      </p:tavLst>
                                    </p:anim>
                                  </p:childTnLst>
                                </p:cTn>
                              </p:par>
                            </p:childTnLst>
                          </p:cTn>
                        </p:par>
                        <p:par>
                          <p:cTn id="53" fill="hold">
                            <p:stCondLst>
                              <p:cond delay="6300"/>
                            </p:stCondLst>
                            <p:childTnLst>
                              <p:par>
                                <p:cTn id="54" presetID="10" presetClass="entr" presetSubtype="0" fill="hold" grpId="0" nodeType="afterEffect">
                                  <p:stCondLst>
                                    <p:cond delay="0"/>
                                  </p:stCondLst>
                                  <p:childTnLst>
                                    <p:set>
                                      <p:cBhvr>
                                        <p:cTn id="55" dur="1" fill="hold">
                                          <p:stCondLst>
                                            <p:cond delay="0"/>
                                          </p:stCondLst>
                                        </p:cTn>
                                        <p:tgtEl>
                                          <p:spTgt spid="38">
                                            <p:graphicEl>
                                              <a:chart seriesIdx="-3" categoryIdx="-3" bldStep="gridLegend"/>
                                            </p:graphicEl>
                                          </p:spTgt>
                                        </p:tgtEl>
                                        <p:attrNameLst>
                                          <p:attrName>style.visibility</p:attrName>
                                        </p:attrNameLst>
                                      </p:cBhvr>
                                      <p:to>
                                        <p:strVal val="visible"/>
                                      </p:to>
                                    </p:set>
                                    <p:animEffect transition="in" filter="fade">
                                      <p:cBhvr>
                                        <p:cTn id="56" dur="500"/>
                                        <p:tgtEl>
                                          <p:spTgt spid="38">
                                            <p:graphicEl>
                                              <a:chart seriesIdx="-3" categoryIdx="-3" bldStep="gridLegend"/>
                                            </p:graphicEl>
                                          </p:spTgt>
                                        </p:tgtEl>
                                      </p:cBhvr>
                                    </p:animEffect>
                                  </p:childTnLst>
                                </p:cTn>
                              </p:par>
                            </p:childTnLst>
                          </p:cTn>
                        </p:par>
                        <p:par>
                          <p:cTn id="57" fill="hold">
                            <p:stCondLst>
                              <p:cond delay="6800"/>
                            </p:stCondLst>
                            <p:childTnLst>
                              <p:par>
                                <p:cTn id="58" presetID="10" presetClass="entr" presetSubtype="0" fill="hold" grpId="0" nodeType="afterEffect">
                                  <p:stCondLst>
                                    <p:cond delay="0"/>
                                  </p:stCondLst>
                                  <p:childTnLst>
                                    <p:set>
                                      <p:cBhvr>
                                        <p:cTn id="59" dur="1" fill="hold">
                                          <p:stCondLst>
                                            <p:cond delay="0"/>
                                          </p:stCondLst>
                                        </p:cTn>
                                        <p:tgtEl>
                                          <p:spTgt spid="38">
                                            <p:graphicEl>
                                              <a:chart seriesIdx="-4" categoryIdx="0" bldStep="category"/>
                                            </p:graphicEl>
                                          </p:spTgt>
                                        </p:tgtEl>
                                        <p:attrNameLst>
                                          <p:attrName>style.visibility</p:attrName>
                                        </p:attrNameLst>
                                      </p:cBhvr>
                                      <p:to>
                                        <p:strVal val="visible"/>
                                      </p:to>
                                    </p:set>
                                    <p:animEffect transition="in" filter="fade">
                                      <p:cBhvr>
                                        <p:cTn id="60" dur="500"/>
                                        <p:tgtEl>
                                          <p:spTgt spid="38">
                                            <p:graphicEl>
                                              <a:chart seriesIdx="-4" categoryIdx="0" bldStep="category"/>
                                            </p:graphicEl>
                                          </p:spTgt>
                                        </p:tgtEl>
                                      </p:cBhvr>
                                    </p:animEffect>
                                  </p:childTnLst>
                                </p:cTn>
                              </p:par>
                            </p:childTnLst>
                          </p:cTn>
                        </p:par>
                        <p:par>
                          <p:cTn id="61" fill="hold">
                            <p:stCondLst>
                              <p:cond delay="7300"/>
                            </p:stCondLst>
                            <p:childTnLst>
                              <p:par>
                                <p:cTn id="62" presetID="10" presetClass="entr" presetSubtype="0" fill="hold" grpId="0" nodeType="afterEffect">
                                  <p:stCondLst>
                                    <p:cond delay="0"/>
                                  </p:stCondLst>
                                  <p:childTnLst>
                                    <p:set>
                                      <p:cBhvr>
                                        <p:cTn id="63" dur="1" fill="hold">
                                          <p:stCondLst>
                                            <p:cond delay="0"/>
                                          </p:stCondLst>
                                        </p:cTn>
                                        <p:tgtEl>
                                          <p:spTgt spid="38">
                                            <p:graphicEl>
                                              <a:chart seriesIdx="-4" categoryIdx="1" bldStep="category"/>
                                            </p:graphicEl>
                                          </p:spTgt>
                                        </p:tgtEl>
                                        <p:attrNameLst>
                                          <p:attrName>style.visibility</p:attrName>
                                        </p:attrNameLst>
                                      </p:cBhvr>
                                      <p:to>
                                        <p:strVal val="visible"/>
                                      </p:to>
                                    </p:set>
                                    <p:animEffect transition="in" filter="fade">
                                      <p:cBhvr>
                                        <p:cTn id="64" dur="500"/>
                                        <p:tgtEl>
                                          <p:spTgt spid="38">
                                            <p:graphicEl>
                                              <a:chart seriesIdx="-4" categoryIdx="1" bldStep="category"/>
                                            </p:graphicEl>
                                          </p:spTgt>
                                        </p:tgtEl>
                                      </p:cBhvr>
                                    </p:animEffect>
                                  </p:childTnLst>
                                </p:cTn>
                              </p:par>
                            </p:childTnLst>
                          </p:cTn>
                        </p:par>
                        <p:par>
                          <p:cTn id="65" fill="hold">
                            <p:stCondLst>
                              <p:cond delay="7800"/>
                            </p:stCondLst>
                            <p:childTnLst>
                              <p:par>
                                <p:cTn id="66" presetID="10" presetClass="entr" presetSubtype="0" fill="hold" grpId="0" nodeType="afterEffect">
                                  <p:stCondLst>
                                    <p:cond delay="0"/>
                                  </p:stCondLst>
                                  <p:childTnLst>
                                    <p:set>
                                      <p:cBhvr>
                                        <p:cTn id="67" dur="1" fill="hold">
                                          <p:stCondLst>
                                            <p:cond delay="0"/>
                                          </p:stCondLst>
                                        </p:cTn>
                                        <p:tgtEl>
                                          <p:spTgt spid="38">
                                            <p:graphicEl>
                                              <a:chart seriesIdx="-4" categoryIdx="2" bldStep="category"/>
                                            </p:graphicEl>
                                          </p:spTgt>
                                        </p:tgtEl>
                                        <p:attrNameLst>
                                          <p:attrName>style.visibility</p:attrName>
                                        </p:attrNameLst>
                                      </p:cBhvr>
                                      <p:to>
                                        <p:strVal val="visible"/>
                                      </p:to>
                                    </p:set>
                                    <p:animEffect transition="in" filter="fade">
                                      <p:cBhvr>
                                        <p:cTn id="68" dur="500"/>
                                        <p:tgtEl>
                                          <p:spTgt spid="38">
                                            <p:graphicEl>
                                              <a:chart seriesIdx="-4" categoryIdx="2" bldStep="category"/>
                                            </p:graphicEl>
                                          </p:spTgt>
                                        </p:tgtEl>
                                      </p:cBhvr>
                                    </p:animEffect>
                                  </p:childTnLst>
                                </p:cTn>
                              </p:par>
                            </p:childTnLst>
                          </p:cTn>
                        </p:par>
                        <p:par>
                          <p:cTn id="69" fill="hold">
                            <p:stCondLst>
                              <p:cond delay="8300"/>
                            </p:stCondLst>
                            <p:childTnLst>
                              <p:par>
                                <p:cTn id="70" presetID="10" presetClass="entr" presetSubtype="0" fill="hold" grpId="0" nodeType="afterEffect">
                                  <p:stCondLst>
                                    <p:cond delay="0"/>
                                  </p:stCondLst>
                                  <p:iterate type="lt">
                                    <p:tmPct val="10000"/>
                                  </p:iterate>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8" grpId="0"/>
      <p:bldP spid="21" grpId="0" animBg="1"/>
      <p:bldP spid="23" grpId="0"/>
      <p:bldP spid="32" grpId="0" animBg="1"/>
      <p:bldP spid="33" grpId="0" animBg="1"/>
      <p:bldP spid="34" grpId="0" animBg="1"/>
      <p:bldGraphic spid="38" grpId="0">
        <p:bldSub>
          <a:bldChart bld="category"/>
        </p:bldSub>
      </p:bldGraphic>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grpSp>
        <p:nvGrpSpPr>
          <p:cNvPr id="28" name="组合 27"/>
          <p:cNvGrpSpPr/>
          <p:nvPr/>
        </p:nvGrpSpPr>
        <p:grpSpPr>
          <a:xfrm>
            <a:off x="9232900" y="1371400"/>
            <a:ext cx="2965027" cy="4915100"/>
            <a:chOff x="9226973" y="1371400"/>
            <a:chExt cx="2965027" cy="4915100"/>
          </a:xfrm>
        </p:grpSpPr>
        <p:pic>
          <p:nvPicPr>
            <p:cNvPr id="8" name="图片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232900" y="1373744"/>
              <a:ext cx="2959100" cy="4912756"/>
            </a:xfrm>
            <a:prstGeom prst="rect">
              <a:avLst/>
            </a:prstGeom>
          </p:spPr>
        </p:pic>
        <p:sp>
          <p:nvSpPr>
            <p:cNvPr id="9" name="矩形 8"/>
            <p:cNvSpPr/>
            <p:nvPr/>
          </p:nvSpPr>
          <p:spPr>
            <a:xfrm>
              <a:off x="9226973" y="1371400"/>
              <a:ext cx="2959100" cy="4915100"/>
            </a:xfrm>
            <a:prstGeom prst="rect">
              <a:avLst/>
            </a:prstGeom>
            <a:solidFill>
              <a:srgbClr val="08224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6" name="矩形 15"/>
          <p:cNvSpPr/>
          <p:nvPr/>
        </p:nvSpPr>
        <p:spPr>
          <a:xfrm>
            <a:off x="5384800" y="1373744"/>
            <a:ext cx="3848100" cy="4912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4315460" y="516517"/>
            <a:ext cx="356108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离群值及不合理数据筛选</a:t>
            </a:r>
          </a:p>
        </p:txBody>
      </p:sp>
      <p:grpSp>
        <p:nvGrpSpPr>
          <p:cNvPr id="4" name="组合 3"/>
          <p:cNvGrpSpPr/>
          <p:nvPr/>
        </p:nvGrpSpPr>
        <p:grpSpPr>
          <a:xfrm>
            <a:off x="5826806" y="1018339"/>
            <a:ext cx="538388" cy="59761"/>
            <a:chOff x="5607050" y="1793751"/>
            <a:chExt cx="538388" cy="59761"/>
          </a:xfrm>
        </p:grpSpPr>
        <p:sp>
          <p:nvSpPr>
            <p:cNvPr id="5" name="椭圆 4"/>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5" name="组合 34"/>
          <p:cNvGrpSpPr/>
          <p:nvPr/>
        </p:nvGrpSpPr>
        <p:grpSpPr>
          <a:xfrm>
            <a:off x="536725" y="1373744"/>
            <a:ext cx="4848075" cy="4915100"/>
            <a:chOff x="536725" y="1373744"/>
            <a:chExt cx="4848075" cy="4915100"/>
          </a:xfrm>
        </p:grpSpPr>
        <p:pic>
          <p:nvPicPr>
            <p:cNvPr id="11" name="图片 10"/>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6725" y="1373744"/>
              <a:ext cx="4848075" cy="4915100"/>
            </a:xfrm>
            <a:prstGeom prst="rect">
              <a:avLst/>
            </a:prstGeom>
          </p:spPr>
        </p:pic>
        <p:sp>
          <p:nvSpPr>
            <p:cNvPr id="14" name="矩形 13"/>
            <p:cNvSpPr/>
            <p:nvPr/>
          </p:nvSpPr>
          <p:spPr>
            <a:xfrm>
              <a:off x="536725" y="1373744"/>
              <a:ext cx="4848075" cy="49151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2" name="矩形 11"/>
          <p:cNvSpPr/>
          <p:nvPr/>
        </p:nvSpPr>
        <p:spPr>
          <a:xfrm>
            <a:off x="536725" y="1955800"/>
            <a:ext cx="288775" cy="3860800"/>
          </a:xfrm>
          <a:prstGeom prst="rect">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矩形 17"/>
          <p:cNvSpPr/>
          <p:nvPr/>
        </p:nvSpPr>
        <p:spPr>
          <a:xfrm>
            <a:off x="1060734" y="1568126"/>
            <a:ext cx="244650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rgbClr val="65D3F6"/>
                </a:solidFill>
                <a:latin typeface="Roboto Th" pitchFamily="2" charset="0"/>
                <a:ea typeface="方正兰亭纤黑_GBK" panose="02000000000000000000" pitchFamily="2" charset="-122"/>
              </a:rPr>
              <a:t>职业</a:t>
            </a:r>
            <a:endParaRPr kumimoji="0" lang="zh-CN" altLang="en-US" sz="3200" b="1" i="0" u="none" strike="noStrike" kern="1200" cap="none" spc="0" normalizeH="0" baseline="0" noProof="0" dirty="0">
              <a:ln>
                <a:noFill/>
              </a:ln>
              <a:solidFill>
                <a:srgbClr val="65D3F6"/>
              </a:solidFill>
              <a:effectLst/>
              <a:uLnTx/>
              <a:uFillTx/>
              <a:latin typeface="Roboto Th" pitchFamily="2" charset="0"/>
              <a:ea typeface="方正兰亭纤黑_GBK" panose="02000000000000000000" pitchFamily="2" charset="-122"/>
              <a:cs typeface="+mn-cs"/>
            </a:endParaRPr>
          </a:p>
        </p:txBody>
      </p:sp>
      <p:grpSp>
        <p:nvGrpSpPr>
          <p:cNvPr id="2" name="组合 1"/>
          <p:cNvGrpSpPr/>
          <p:nvPr/>
        </p:nvGrpSpPr>
        <p:grpSpPr>
          <a:xfrm>
            <a:off x="-536726" y="1373744"/>
            <a:ext cx="1075685" cy="4915100"/>
            <a:chOff x="-536726" y="1373744"/>
            <a:chExt cx="1075685" cy="4915100"/>
          </a:xfrm>
        </p:grpSpPr>
        <p:pic>
          <p:nvPicPr>
            <p:cNvPr id="10" name="图片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6725" y="1373744"/>
              <a:ext cx="1073450" cy="4915100"/>
            </a:xfrm>
            <a:prstGeom prst="rect">
              <a:avLst/>
            </a:prstGeom>
          </p:spPr>
        </p:pic>
        <p:sp>
          <p:nvSpPr>
            <p:cNvPr id="20" name="矩形 19"/>
            <p:cNvSpPr/>
            <p:nvPr/>
          </p:nvSpPr>
          <p:spPr>
            <a:xfrm>
              <a:off x="-536726" y="1373744"/>
              <a:ext cx="1075685" cy="4912756"/>
            </a:xfrm>
            <a:prstGeom prst="rect">
              <a:avLst/>
            </a:prstGeom>
            <a:solidFill>
              <a:srgbClr val="08224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1" name="等腰三角形 20"/>
          <p:cNvSpPr/>
          <p:nvPr/>
        </p:nvSpPr>
        <p:spPr>
          <a:xfrm flipV="1">
            <a:off x="1361467" y="5590708"/>
            <a:ext cx="148657" cy="128153"/>
          </a:xfrm>
          <a:prstGeom prst="triangl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1077954" y="3803534"/>
            <a:ext cx="2412063" cy="124874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1600" b="1" dirty="0">
                <a:solidFill>
                  <a:prstClr val="black">
                    <a:lumMod val="50000"/>
                    <a:lumOff val="50000"/>
                  </a:prstClr>
                </a:solidFill>
                <a:latin typeface="Roboto Th" pitchFamily="2" charset="0"/>
                <a:ea typeface="方正兰亭纤黑_GBK" panose="02000000000000000000" pitchFamily="2" charset="-122"/>
              </a:rPr>
              <a:t>对于职业中与数字不相匹配的</a:t>
            </a:r>
            <a:r>
              <a:rPr lang="en-US" altLang="zh-CN" sz="1600" b="1" dirty="0">
                <a:solidFill>
                  <a:prstClr val="black">
                    <a:lumMod val="50000"/>
                    <a:lumOff val="50000"/>
                  </a:prstClr>
                </a:solidFill>
                <a:latin typeface="Roboto Th" pitchFamily="2" charset="0"/>
                <a:ea typeface="方正兰亭纤黑_GBK" panose="02000000000000000000" pitchFamily="2" charset="-122"/>
              </a:rPr>
              <a:t>X</a:t>
            </a:r>
            <a:r>
              <a:rPr lang="zh-CN" altLang="en-US" sz="1600" b="1" dirty="0">
                <a:solidFill>
                  <a:prstClr val="black">
                    <a:lumMod val="50000"/>
                    <a:lumOff val="50000"/>
                  </a:prstClr>
                </a:solidFill>
                <a:latin typeface="Roboto Th" pitchFamily="2" charset="0"/>
                <a:ea typeface="方正兰亭纤黑_GBK" panose="02000000000000000000" pitchFamily="2" charset="-122"/>
              </a:rPr>
              <a:t>数据，我们统一将其替代为</a:t>
            </a:r>
            <a:r>
              <a:rPr lang="en-US" altLang="zh-CN" sz="1600" b="1" dirty="0">
                <a:solidFill>
                  <a:prstClr val="black">
                    <a:lumMod val="50000"/>
                    <a:lumOff val="50000"/>
                  </a:prstClr>
                </a:solidFill>
                <a:latin typeface="Roboto Th" pitchFamily="2" charset="0"/>
                <a:ea typeface="方正兰亭纤黑_GBK" panose="02000000000000000000" pitchFamily="2" charset="-122"/>
              </a:rPr>
              <a:t>0</a:t>
            </a:r>
            <a:r>
              <a:rPr lang="zh-CN" altLang="en-US" sz="1600" b="1" dirty="0">
                <a:solidFill>
                  <a:prstClr val="black">
                    <a:lumMod val="50000"/>
                    <a:lumOff val="50000"/>
                  </a:prstClr>
                </a:solidFill>
                <a:latin typeface="Roboto Th" pitchFamily="2" charset="0"/>
                <a:ea typeface="方正兰亭纤黑_GBK" panose="02000000000000000000" pitchFamily="2" charset="-122"/>
              </a:rPr>
              <a:t>，意为“无业”。</a:t>
            </a:r>
            <a:endParaRPr kumimoji="0" lang="zh-CN" altLang="en-US" sz="1600" b="1" i="0" u="none" strike="noStrike" kern="1200" cap="none" spc="0" normalizeH="0" baseline="0" noProof="0" dirty="0">
              <a:ln>
                <a:noFill/>
              </a:ln>
              <a:solidFill>
                <a:prstClr val="black">
                  <a:lumMod val="50000"/>
                  <a:lumOff val="50000"/>
                </a:prstClr>
              </a:solidFill>
              <a:effectLst/>
              <a:uLnTx/>
              <a:uFillTx/>
              <a:latin typeface="Roboto Th" pitchFamily="2" charset="0"/>
              <a:ea typeface="方正兰亭纤黑_GBK" panose="02000000000000000000" pitchFamily="2" charset="-122"/>
              <a:cs typeface="+mn-cs"/>
            </a:endParaRPr>
          </a:p>
        </p:txBody>
      </p:sp>
      <p:sp>
        <p:nvSpPr>
          <p:cNvPr id="32" name="椭圆 31"/>
          <p:cNvSpPr/>
          <p:nvPr/>
        </p:nvSpPr>
        <p:spPr>
          <a:xfrm>
            <a:off x="3714999" y="2172093"/>
            <a:ext cx="3262882" cy="3262882"/>
          </a:xfrm>
          <a:prstGeom prst="ellipse">
            <a:avLst/>
          </a:prstGeom>
          <a:noFill/>
          <a:ln w="0">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4013679" y="2471959"/>
            <a:ext cx="2665524" cy="2665524"/>
          </a:xfrm>
          <a:prstGeom prst="ellipse">
            <a:avLst/>
          </a:prstGeom>
          <a:noFill/>
          <a:ln w="0">
            <a:solidFill>
              <a:srgbClr val="4CB6DB">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3400985" y="1843564"/>
            <a:ext cx="3922313" cy="3922313"/>
          </a:xfrm>
          <a:prstGeom prst="ellipse">
            <a:avLst/>
          </a:prstGeom>
          <a:noFill/>
          <a:ln w="0">
            <a:solidFill>
              <a:srgbClr val="0756A7">
                <a:alpha val="1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aphicFrame>
        <p:nvGraphicFramePr>
          <p:cNvPr id="38" name="图表 37"/>
          <p:cNvGraphicFramePr/>
          <p:nvPr/>
        </p:nvGraphicFramePr>
        <p:xfrm>
          <a:off x="3991419" y="2939617"/>
          <a:ext cx="2794617" cy="1863078"/>
        </p:xfrm>
        <a:graphic>
          <a:graphicData uri="http://schemas.openxmlformats.org/drawingml/2006/chart">
            <c:chart xmlns:c="http://schemas.openxmlformats.org/drawingml/2006/chart" xmlns:r="http://schemas.openxmlformats.org/officeDocument/2006/relationships" r:id="rId6"/>
          </a:graphicData>
        </a:graphic>
      </p:graphicFrame>
      <p:cxnSp>
        <p:nvCxnSpPr>
          <p:cNvPr id="46" name="直接箭头连接符 45">
            <a:extLst>
              <a:ext uri="{FF2B5EF4-FFF2-40B4-BE49-F238E27FC236}">
                <a16:creationId xmlns:a16="http://schemas.microsoft.com/office/drawing/2014/main" id="{0EE01A60-B83B-B10C-BC92-4AEB56E1E048}"/>
              </a:ext>
            </a:extLst>
          </p:cNvPr>
          <p:cNvCxnSpPr>
            <a:cxnSpLocks/>
          </p:cNvCxnSpPr>
          <p:nvPr/>
        </p:nvCxnSpPr>
        <p:spPr>
          <a:xfrm>
            <a:off x="4995237" y="3696734"/>
            <a:ext cx="12789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5E9BAF3-A54C-CC6D-2CD9-0726FF535A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2650" y="2452767"/>
            <a:ext cx="1281164" cy="2578147"/>
          </a:xfrm>
          <a:prstGeom prst="rect">
            <a:avLst/>
          </a:prstGeom>
          <a:ln>
            <a:noFill/>
          </a:ln>
          <a:effectLst>
            <a:outerShdw blurRad="292100" dist="139700" dir="2700000" algn="tl" rotWithShape="0">
              <a:srgbClr val="333333">
                <a:alpha val="65000"/>
              </a:srgbClr>
            </a:outerShdw>
          </a:effectLst>
        </p:spPr>
      </p:pic>
      <p:pic>
        <p:nvPicPr>
          <p:cNvPr id="25" name="图片 24">
            <a:extLst>
              <a:ext uri="{FF2B5EF4-FFF2-40B4-BE49-F238E27FC236}">
                <a16:creationId xmlns:a16="http://schemas.microsoft.com/office/drawing/2014/main" id="{15A0FDC4-EB74-0A98-812B-4731A6EC94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2044" y="2169749"/>
            <a:ext cx="1545837" cy="3053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338107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1+#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10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1+#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3" presetClass="entr" presetSubtype="288" fill="hold" grpId="0" nodeType="afterEffect">
                                  <p:stCondLst>
                                    <p:cond delay="0"/>
                                  </p:stCondLst>
                                  <p:iterate type="lt">
                                    <p:tmPct val="10000"/>
                                  </p:iterate>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strVal val="4/3*#ppt_w"/>
                                          </p:val>
                                        </p:tav>
                                        <p:tav tm="100000">
                                          <p:val>
                                            <p:strVal val="#ppt_w"/>
                                          </p:val>
                                        </p:tav>
                                      </p:tavLst>
                                    </p:anim>
                                    <p:anim calcmode="lin" valueType="num">
                                      <p:cBhvr>
                                        <p:cTn id="29" dur="500" fill="hold"/>
                                        <p:tgtEl>
                                          <p:spTgt spid="18"/>
                                        </p:tgtEl>
                                        <p:attrNameLst>
                                          <p:attrName>ppt_h</p:attrName>
                                        </p:attrNameLst>
                                      </p:cBhvr>
                                      <p:tavLst>
                                        <p:tav tm="0">
                                          <p:val>
                                            <p:strVal val="4/3*#ppt_h"/>
                                          </p:val>
                                        </p:tav>
                                        <p:tav tm="100000">
                                          <p:val>
                                            <p:strVal val="#ppt_h"/>
                                          </p:val>
                                        </p:tav>
                                      </p:tavLst>
                                    </p:anim>
                                  </p:childTnLst>
                                </p:cTn>
                              </p:par>
                            </p:childTnLst>
                          </p:cTn>
                        </p:par>
                        <p:par>
                          <p:cTn id="30" fill="hold">
                            <p:stCondLst>
                              <p:cond delay="2050"/>
                            </p:stCondLst>
                            <p:childTnLst>
                              <p:par>
                                <p:cTn id="31" presetID="10" presetClass="entr" presetSubtype="0" fill="hold" grpId="0" nodeType="afterEffect">
                                  <p:stCondLst>
                                    <p:cond delay="0"/>
                                  </p:stCondLst>
                                  <p:iterate type="lt">
                                    <p:tmPct val="10000"/>
                                  </p:iterate>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par>
                          <p:cTn id="34" fill="hold">
                            <p:stCondLst>
                              <p:cond delay="4250"/>
                            </p:stCondLst>
                            <p:childTnLst>
                              <p:par>
                                <p:cTn id="35" presetID="47"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5250"/>
                            </p:stCondLst>
                            <p:childTnLst>
                              <p:par>
                                <p:cTn id="41" presetID="23" presetClass="entr" presetSubtype="16"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750" fill="hold"/>
                                        <p:tgtEl>
                                          <p:spTgt spid="32"/>
                                        </p:tgtEl>
                                        <p:attrNameLst>
                                          <p:attrName>ppt_w</p:attrName>
                                        </p:attrNameLst>
                                      </p:cBhvr>
                                      <p:tavLst>
                                        <p:tav tm="0">
                                          <p:val>
                                            <p:fltVal val="0"/>
                                          </p:val>
                                        </p:tav>
                                        <p:tav tm="100000">
                                          <p:val>
                                            <p:strVal val="#ppt_w"/>
                                          </p:val>
                                        </p:tav>
                                      </p:tavLst>
                                    </p:anim>
                                    <p:anim calcmode="lin" valueType="num">
                                      <p:cBhvr>
                                        <p:cTn id="44" dur="750" fill="hold"/>
                                        <p:tgtEl>
                                          <p:spTgt spid="32"/>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250"/>
                                  </p:stCondLst>
                                  <p:childTnLst>
                                    <p:set>
                                      <p:cBhvr>
                                        <p:cTn id="46" dur="1" fill="hold">
                                          <p:stCondLst>
                                            <p:cond delay="0"/>
                                          </p:stCondLst>
                                        </p:cTn>
                                        <p:tgtEl>
                                          <p:spTgt spid="33"/>
                                        </p:tgtEl>
                                        <p:attrNameLst>
                                          <p:attrName>style.visibility</p:attrName>
                                        </p:attrNameLst>
                                      </p:cBhvr>
                                      <p:to>
                                        <p:strVal val="visible"/>
                                      </p:to>
                                    </p:set>
                                    <p:anim calcmode="lin" valueType="num">
                                      <p:cBhvr>
                                        <p:cTn id="47" dur="750" fill="hold"/>
                                        <p:tgtEl>
                                          <p:spTgt spid="33"/>
                                        </p:tgtEl>
                                        <p:attrNameLst>
                                          <p:attrName>ppt_w</p:attrName>
                                        </p:attrNameLst>
                                      </p:cBhvr>
                                      <p:tavLst>
                                        <p:tav tm="0">
                                          <p:val>
                                            <p:fltVal val="0"/>
                                          </p:val>
                                        </p:tav>
                                        <p:tav tm="100000">
                                          <p:val>
                                            <p:strVal val="#ppt_w"/>
                                          </p:val>
                                        </p:tav>
                                      </p:tavLst>
                                    </p:anim>
                                    <p:anim calcmode="lin" valueType="num">
                                      <p:cBhvr>
                                        <p:cTn id="48" dur="750" fill="hold"/>
                                        <p:tgtEl>
                                          <p:spTgt spid="33"/>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500"/>
                                  </p:stCondLst>
                                  <p:childTnLst>
                                    <p:set>
                                      <p:cBhvr>
                                        <p:cTn id="50" dur="1" fill="hold">
                                          <p:stCondLst>
                                            <p:cond delay="0"/>
                                          </p:stCondLst>
                                        </p:cTn>
                                        <p:tgtEl>
                                          <p:spTgt spid="34"/>
                                        </p:tgtEl>
                                        <p:attrNameLst>
                                          <p:attrName>style.visibility</p:attrName>
                                        </p:attrNameLst>
                                      </p:cBhvr>
                                      <p:to>
                                        <p:strVal val="visible"/>
                                      </p:to>
                                    </p:set>
                                    <p:anim calcmode="lin" valueType="num">
                                      <p:cBhvr>
                                        <p:cTn id="51" dur="750" fill="hold"/>
                                        <p:tgtEl>
                                          <p:spTgt spid="34"/>
                                        </p:tgtEl>
                                        <p:attrNameLst>
                                          <p:attrName>ppt_w</p:attrName>
                                        </p:attrNameLst>
                                      </p:cBhvr>
                                      <p:tavLst>
                                        <p:tav tm="0">
                                          <p:val>
                                            <p:fltVal val="0"/>
                                          </p:val>
                                        </p:tav>
                                        <p:tav tm="100000">
                                          <p:val>
                                            <p:strVal val="#ppt_w"/>
                                          </p:val>
                                        </p:tav>
                                      </p:tavLst>
                                    </p:anim>
                                    <p:anim calcmode="lin" valueType="num">
                                      <p:cBhvr>
                                        <p:cTn id="52" dur="750" fill="hold"/>
                                        <p:tgtEl>
                                          <p:spTgt spid="34"/>
                                        </p:tgtEl>
                                        <p:attrNameLst>
                                          <p:attrName>ppt_h</p:attrName>
                                        </p:attrNameLst>
                                      </p:cBhvr>
                                      <p:tavLst>
                                        <p:tav tm="0">
                                          <p:val>
                                            <p:fltVal val="0"/>
                                          </p:val>
                                        </p:tav>
                                        <p:tav tm="100000">
                                          <p:val>
                                            <p:strVal val="#ppt_h"/>
                                          </p:val>
                                        </p:tav>
                                      </p:tavLst>
                                    </p:anim>
                                  </p:childTnLst>
                                </p:cTn>
                              </p:par>
                            </p:childTnLst>
                          </p:cTn>
                        </p:par>
                        <p:par>
                          <p:cTn id="53" fill="hold">
                            <p:stCondLst>
                              <p:cond delay="6500"/>
                            </p:stCondLst>
                            <p:childTnLst>
                              <p:par>
                                <p:cTn id="54" presetID="10" presetClass="entr" presetSubtype="0" fill="hold" grpId="0" nodeType="afterEffect">
                                  <p:stCondLst>
                                    <p:cond delay="0"/>
                                  </p:stCondLst>
                                  <p:childTnLst>
                                    <p:set>
                                      <p:cBhvr>
                                        <p:cTn id="55" dur="1" fill="hold">
                                          <p:stCondLst>
                                            <p:cond delay="0"/>
                                          </p:stCondLst>
                                        </p:cTn>
                                        <p:tgtEl>
                                          <p:spTgt spid="38">
                                            <p:graphicEl>
                                              <a:chart seriesIdx="-3" categoryIdx="-3" bldStep="gridLegend"/>
                                            </p:graphicEl>
                                          </p:spTgt>
                                        </p:tgtEl>
                                        <p:attrNameLst>
                                          <p:attrName>style.visibility</p:attrName>
                                        </p:attrNameLst>
                                      </p:cBhvr>
                                      <p:to>
                                        <p:strVal val="visible"/>
                                      </p:to>
                                    </p:set>
                                    <p:animEffect transition="in" filter="fade">
                                      <p:cBhvr>
                                        <p:cTn id="56" dur="500"/>
                                        <p:tgtEl>
                                          <p:spTgt spid="38">
                                            <p:graphicEl>
                                              <a:chart seriesIdx="-3" categoryIdx="-3" bldStep="gridLegend"/>
                                            </p:graphic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8" grpId="0"/>
      <p:bldP spid="21" grpId="0" animBg="1"/>
      <p:bldP spid="23" grpId="0"/>
      <p:bldP spid="32" grpId="0" animBg="1"/>
      <p:bldP spid="33" grpId="0" animBg="1"/>
      <p:bldP spid="34" grpId="0" animBg="1"/>
      <p:bldGraphic spid="38" grpId="0">
        <p:bldSub>
          <a:bldChart bld="category"/>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grpSp>
        <p:nvGrpSpPr>
          <p:cNvPr id="28" name="组合 27"/>
          <p:cNvGrpSpPr/>
          <p:nvPr/>
        </p:nvGrpSpPr>
        <p:grpSpPr>
          <a:xfrm>
            <a:off x="9232900" y="1371400"/>
            <a:ext cx="2965027" cy="4915100"/>
            <a:chOff x="9226973" y="1371400"/>
            <a:chExt cx="2965027" cy="4915100"/>
          </a:xfrm>
        </p:grpSpPr>
        <p:pic>
          <p:nvPicPr>
            <p:cNvPr id="8" name="图片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232900" y="1373744"/>
              <a:ext cx="2959100" cy="4912756"/>
            </a:xfrm>
            <a:prstGeom prst="rect">
              <a:avLst/>
            </a:prstGeom>
          </p:spPr>
        </p:pic>
        <p:sp>
          <p:nvSpPr>
            <p:cNvPr id="9" name="矩形 8"/>
            <p:cNvSpPr/>
            <p:nvPr/>
          </p:nvSpPr>
          <p:spPr>
            <a:xfrm>
              <a:off x="9226973" y="1371400"/>
              <a:ext cx="2959100" cy="4915100"/>
            </a:xfrm>
            <a:prstGeom prst="rect">
              <a:avLst/>
            </a:prstGeom>
            <a:solidFill>
              <a:srgbClr val="08224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6" name="矩形 15"/>
          <p:cNvSpPr/>
          <p:nvPr/>
        </p:nvSpPr>
        <p:spPr>
          <a:xfrm>
            <a:off x="5384800" y="1373744"/>
            <a:ext cx="3848100" cy="4912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4315460" y="516517"/>
            <a:ext cx="356108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离群值及不合理数据筛选</a:t>
            </a:r>
          </a:p>
        </p:txBody>
      </p:sp>
      <p:grpSp>
        <p:nvGrpSpPr>
          <p:cNvPr id="4" name="组合 3"/>
          <p:cNvGrpSpPr/>
          <p:nvPr/>
        </p:nvGrpSpPr>
        <p:grpSpPr>
          <a:xfrm>
            <a:off x="5826806" y="1018339"/>
            <a:ext cx="538388" cy="59761"/>
            <a:chOff x="5607050" y="1793751"/>
            <a:chExt cx="538388" cy="59761"/>
          </a:xfrm>
        </p:grpSpPr>
        <p:sp>
          <p:nvSpPr>
            <p:cNvPr id="5" name="椭圆 4"/>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5" name="组合 34"/>
          <p:cNvGrpSpPr/>
          <p:nvPr/>
        </p:nvGrpSpPr>
        <p:grpSpPr>
          <a:xfrm>
            <a:off x="536725" y="1373744"/>
            <a:ext cx="4848075" cy="4915100"/>
            <a:chOff x="536725" y="1373744"/>
            <a:chExt cx="4848075" cy="4915100"/>
          </a:xfrm>
        </p:grpSpPr>
        <p:pic>
          <p:nvPicPr>
            <p:cNvPr id="11" name="图片 10"/>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6725" y="1373744"/>
              <a:ext cx="4848075" cy="4915100"/>
            </a:xfrm>
            <a:prstGeom prst="rect">
              <a:avLst/>
            </a:prstGeom>
          </p:spPr>
        </p:pic>
        <p:sp>
          <p:nvSpPr>
            <p:cNvPr id="14" name="矩形 13"/>
            <p:cNvSpPr/>
            <p:nvPr/>
          </p:nvSpPr>
          <p:spPr>
            <a:xfrm>
              <a:off x="536725" y="1373744"/>
              <a:ext cx="4848075" cy="49151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2" name="矩形 11"/>
          <p:cNvSpPr/>
          <p:nvPr/>
        </p:nvSpPr>
        <p:spPr>
          <a:xfrm>
            <a:off x="536725" y="1955800"/>
            <a:ext cx="288775" cy="3860800"/>
          </a:xfrm>
          <a:prstGeom prst="rect">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矩形 17"/>
          <p:cNvSpPr/>
          <p:nvPr/>
        </p:nvSpPr>
        <p:spPr>
          <a:xfrm>
            <a:off x="1060734" y="1568126"/>
            <a:ext cx="244650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65D3F6"/>
                </a:solidFill>
                <a:effectLst/>
                <a:uLnTx/>
                <a:uFillTx/>
                <a:latin typeface="Roboto Th" pitchFamily="2" charset="0"/>
                <a:ea typeface="方正兰亭纤黑_GBK" panose="02000000000000000000" pitchFamily="2" charset="-122"/>
                <a:cs typeface="+mn-cs"/>
              </a:rPr>
              <a:t>其他</a:t>
            </a:r>
          </a:p>
        </p:txBody>
      </p:sp>
      <p:grpSp>
        <p:nvGrpSpPr>
          <p:cNvPr id="2" name="组合 1"/>
          <p:cNvGrpSpPr/>
          <p:nvPr/>
        </p:nvGrpSpPr>
        <p:grpSpPr>
          <a:xfrm>
            <a:off x="-536726" y="1373744"/>
            <a:ext cx="1075685" cy="4915100"/>
            <a:chOff x="-536726" y="1373744"/>
            <a:chExt cx="1075685" cy="4915100"/>
          </a:xfrm>
        </p:grpSpPr>
        <p:pic>
          <p:nvPicPr>
            <p:cNvPr id="10" name="图片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6725" y="1373744"/>
              <a:ext cx="1073450" cy="4915100"/>
            </a:xfrm>
            <a:prstGeom prst="rect">
              <a:avLst/>
            </a:prstGeom>
          </p:spPr>
        </p:pic>
        <p:sp>
          <p:nvSpPr>
            <p:cNvPr id="20" name="矩形 19"/>
            <p:cNvSpPr/>
            <p:nvPr/>
          </p:nvSpPr>
          <p:spPr>
            <a:xfrm>
              <a:off x="-536726" y="1373744"/>
              <a:ext cx="1075685" cy="4912756"/>
            </a:xfrm>
            <a:prstGeom prst="rect">
              <a:avLst/>
            </a:prstGeom>
            <a:solidFill>
              <a:srgbClr val="08224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1" name="等腰三角形 20"/>
          <p:cNvSpPr/>
          <p:nvPr/>
        </p:nvSpPr>
        <p:spPr>
          <a:xfrm flipV="1">
            <a:off x="1361467" y="5590708"/>
            <a:ext cx="148657" cy="128153"/>
          </a:xfrm>
          <a:prstGeom prst="triangl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1077954" y="3803534"/>
            <a:ext cx="2412063" cy="1839671"/>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lumMod val="50000"/>
                    <a:lumOff val="50000"/>
                  </a:prstClr>
                </a:solidFill>
                <a:effectLst/>
                <a:uLnTx/>
                <a:uFillTx/>
                <a:latin typeface="Roboto Th" pitchFamily="2" charset="0"/>
                <a:ea typeface="方正兰亭纤黑_GBK" panose="02000000000000000000" pitchFamily="2" charset="-122"/>
                <a:cs typeface="+mn-cs"/>
              </a:rPr>
              <a:t>对于其他数据中与数字不相匹配的数据，例如图中所示，我们将</a:t>
            </a:r>
            <a:r>
              <a:rPr kumimoji="0" lang="en-US" altLang="zh-CN" sz="1600" b="1" i="0" u="none" strike="noStrike" kern="1200" cap="none" spc="0" normalizeH="0" baseline="0" noProof="0" dirty="0">
                <a:ln>
                  <a:noFill/>
                </a:ln>
                <a:solidFill>
                  <a:prstClr val="black">
                    <a:lumMod val="50000"/>
                    <a:lumOff val="50000"/>
                  </a:prstClr>
                </a:solidFill>
                <a:effectLst/>
                <a:uLnTx/>
                <a:uFillTx/>
                <a:latin typeface="Roboto Th" pitchFamily="2" charset="0"/>
                <a:ea typeface="方正兰亭纤黑_GBK" panose="02000000000000000000" pitchFamily="2" charset="-122"/>
                <a:cs typeface="+mn-cs"/>
              </a:rPr>
              <a:t>N</a:t>
            </a:r>
            <a:r>
              <a:rPr kumimoji="0" lang="zh-CN" altLang="en-US" sz="1600" b="1" i="0" u="none" strike="noStrike" kern="1200" cap="none" spc="0" normalizeH="0" baseline="0" noProof="0" dirty="0">
                <a:ln>
                  <a:noFill/>
                </a:ln>
                <a:solidFill>
                  <a:prstClr val="black">
                    <a:lumMod val="50000"/>
                    <a:lumOff val="50000"/>
                  </a:prstClr>
                </a:solidFill>
                <a:effectLst/>
                <a:uLnTx/>
                <a:uFillTx/>
                <a:latin typeface="Roboto Th" pitchFamily="2" charset="0"/>
                <a:ea typeface="方正兰亭纤黑_GBK" panose="02000000000000000000" pitchFamily="2" charset="-122"/>
                <a:cs typeface="+mn-cs"/>
              </a:rPr>
              <a:t>替代为</a:t>
            </a:r>
            <a:r>
              <a:rPr kumimoji="0" lang="en-US" altLang="zh-CN" sz="1600" b="1" i="0" u="none" strike="noStrike" kern="1200" cap="none" spc="0" normalizeH="0" baseline="0" noProof="0" dirty="0">
                <a:ln>
                  <a:noFill/>
                </a:ln>
                <a:solidFill>
                  <a:prstClr val="black">
                    <a:lumMod val="50000"/>
                    <a:lumOff val="50000"/>
                  </a:prstClr>
                </a:solidFill>
                <a:effectLst/>
                <a:uLnTx/>
                <a:uFillTx/>
                <a:latin typeface="Roboto Th" pitchFamily="2" charset="0"/>
                <a:ea typeface="方正兰亭纤黑_GBK" panose="02000000000000000000" pitchFamily="2" charset="-122"/>
                <a:cs typeface="+mn-cs"/>
              </a:rPr>
              <a:t>0</a:t>
            </a:r>
            <a:r>
              <a:rPr kumimoji="0" lang="zh-CN" altLang="en-US" sz="1600" b="1" i="0" u="none" strike="noStrike" kern="1200" cap="none" spc="0" normalizeH="0" baseline="0" noProof="0" dirty="0">
                <a:ln>
                  <a:noFill/>
                </a:ln>
                <a:solidFill>
                  <a:prstClr val="black">
                    <a:lumMod val="50000"/>
                    <a:lumOff val="50000"/>
                  </a:prstClr>
                </a:solidFill>
                <a:effectLst/>
                <a:uLnTx/>
                <a:uFillTx/>
                <a:latin typeface="Roboto Th" pitchFamily="2" charset="0"/>
                <a:ea typeface="方正兰亭纤黑_GBK" panose="02000000000000000000" pitchFamily="2" charset="-122"/>
                <a:cs typeface="+mn-cs"/>
              </a:rPr>
              <a:t>，意为“不持有基金”</a:t>
            </a:r>
            <a:r>
              <a:rPr lang="zh-CN" altLang="en-US" sz="1600" b="1" dirty="0">
                <a:solidFill>
                  <a:prstClr val="black">
                    <a:lumMod val="50000"/>
                    <a:lumOff val="50000"/>
                  </a:prstClr>
                </a:solidFill>
                <a:latin typeface="Roboto Th" pitchFamily="2" charset="0"/>
                <a:ea typeface="方正兰亭纤黑_GBK" panose="02000000000000000000" pitchFamily="2" charset="-122"/>
              </a:rPr>
              <a:t>，其他数据作类似处理。</a:t>
            </a:r>
            <a:endParaRPr kumimoji="0" lang="zh-CN" altLang="en-US" sz="1600" b="1" i="0" u="none" strike="noStrike" kern="1200" cap="none" spc="0" normalizeH="0" baseline="0" noProof="0" dirty="0">
              <a:ln>
                <a:noFill/>
              </a:ln>
              <a:solidFill>
                <a:prstClr val="black">
                  <a:lumMod val="50000"/>
                  <a:lumOff val="50000"/>
                </a:prstClr>
              </a:solidFill>
              <a:effectLst/>
              <a:uLnTx/>
              <a:uFillTx/>
              <a:latin typeface="Roboto Th" pitchFamily="2" charset="0"/>
              <a:ea typeface="方正兰亭纤黑_GBK" panose="02000000000000000000" pitchFamily="2" charset="-122"/>
              <a:cs typeface="+mn-cs"/>
            </a:endParaRPr>
          </a:p>
        </p:txBody>
      </p:sp>
      <p:sp>
        <p:nvSpPr>
          <p:cNvPr id="32" name="椭圆 31"/>
          <p:cNvSpPr/>
          <p:nvPr/>
        </p:nvSpPr>
        <p:spPr>
          <a:xfrm>
            <a:off x="3714999" y="2172093"/>
            <a:ext cx="3262882" cy="3262882"/>
          </a:xfrm>
          <a:prstGeom prst="ellipse">
            <a:avLst/>
          </a:prstGeom>
          <a:noFill/>
          <a:ln w="0">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4013679" y="2471959"/>
            <a:ext cx="2665524" cy="2665524"/>
          </a:xfrm>
          <a:prstGeom prst="ellipse">
            <a:avLst/>
          </a:prstGeom>
          <a:noFill/>
          <a:ln w="0">
            <a:solidFill>
              <a:srgbClr val="4CB6DB">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3400985" y="1843564"/>
            <a:ext cx="3922313" cy="3922313"/>
          </a:xfrm>
          <a:prstGeom prst="ellipse">
            <a:avLst/>
          </a:prstGeom>
          <a:noFill/>
          <a:ln w="0">
            <a:solidFill>
              <a:srgbClr val="0756A7">
                <a:alpha val="1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aphicFrame>
        <p:nvGraphicFramePr>
          <p:cNvPr id="38" name="图表 37"/>
          <p:cNvGraphicFramePr/>
          <p:nvPr/>
        </p:nvGraphicFramePr>
        <p:xfrm>
          <a:off x="3991419" y="2939617"/>
          <a:ext cx="2794617" cy="1863078"/>
        </p:xfrm>
        <a:graphic>
          <a:graphicData uri="http://schemas.openxmlformats.org/drawingml/2006/chart">
            <c:chart xmlns:c="http://schemas.openxmlformats.org/drawingml/2006/chart" xmlns:r="http://schemas.openxmlformats.org/officeDocument/2006/relationships" r:id="rId6"/>
          </a:graphicData>
        </a:graphic>
      </p:graphicFrame>
      <p:cxnSp>
        <p:nvCxnSpPr>
          <p:cNvPr id="46" name="直接箭头连接符 45">
            <a:extLst>
              <a:ext uri="{FF2B5EF4-FFF2-40B4-BE49-F238E27FC236}">
                <a16:creationId xmlns:a16="http://schemas.microsoft.com/office/drawing/2014/main" id="{0EE01A60-B83B-B10C-BC92-4AEB56E1E048}"/>
              </a:ext>
            </a:extLst>
          </p:cNvPr>
          <p:cNvCxnSpPr>
            <a:cxnSpLocks/>
          </p:cNvCxnSpPr>
          <p:nvPr/>
        </p:nvCxnSpPr>
        <p:spPr>
          <a:xfrm>
            <a:off x="4995237" y="3696734"/>
            <a:ext cx="12789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F320E678-0D97-EFFE-C8C9-5FF0260FFD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5528" y="2354672"/>
            <a:ext cx="1190775" cy="2684123"/>
          </a:xfrm>
          <a:prstGeom prst="rect">
            <a:avLst/>
          </a:prstGeom>
          <a:ln>
            <a:noFill/>
          </a:ln>
          <a:effectLst>
            <a:outerShdw blurRad="292100" dist="139700" dir="2700000" algn="tl" rotWithShape="0">
              <a:srgbClr val="333333">
                <a:alpha val="65000"/>
              </a:srgbClr>
            </a:outerShdw>
          </a:effectLst>
        </p:spPr>
      </p:pic>
      <p:pic>
        <p:nvPicPr>
          <p:cNvPr id="22" name="图片 21">
            <a:extLst>
              <a:ext uri="{FF2B5EF4-FFF2-40B4-BE49-F238E27FC236}">
                <a16:creationId xmlns:a16="http://schemas.microsoft.com/office/drawing/2014/main" id="{2F5AF926-6BFC-7427-EB61-B0EB413F24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2535" y="2039116"/>
            <a:ext cx="1513371" cy="33958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252278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1+#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10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1+#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3" presetClass="entr" presetSubtype="288" fill="hold" grpId="0" nodeType="afterEffect">
                                  <p:stCondLst>
                                    <p:cond delay="0"/>
                                  </p:stCondLst>
                                  <p:iterate type="lt">
                                    <p:tmPct val="10000"/>
                                  </p:iterate>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strVal val="4/3*#ppt_w"/>
                                          </p:val>
                                        </p:tav>
                                        <p:tav tm="100000">
                                          <p:val>
                                            <p:strVal val="#ppt_w"/>
                                          </p:val>
                                        </p:tav>
                                      </p:tavLst>
                                    </p:anim>
                                    <p:anim calcmode="lin" valueType="num">
                                      <p:cBhvr>
                                        <p:cTn id="29" dur="500" fill="hold"/>
                                        <p:tgtEl>
                                          <p:spTgt spid="18"/>
                                        </p:tgtEl>
                                        <p:attrNameLst>
                                          <p:attrName>ppt_h</p:attrName>
                                        </p:attrNameLst>
                                      </p:cBhvr>
                                      <p:tavLst>
                                        <p:tav tm="0">
                                          <p:val>
                                            <p:strVal val="4/3*#ppt_h"/>
                                          </p:val>
                                        </p:tav>
                                        <p:tav tm="100000">
                                          <p:val>
                                            <p:strVal val="#ppt_h"/>
                                          </p:val>
                                        </p:tav>
                                      </p:tavLst>
                                    </p:anim>
                                  </p:childTnLst>
                                </p:cTn>
                              </p:par>
                            </p:childTnLst>
                          </p:cTn>
                        </p:par>
                        <p:par>
                          <p:cTn id="30" fill="hold">
                            <p:stCondLst>
                              <p:cond delay="2050"/>
                            </p:stCondLst>
                            <p:childTnLst>
                              <p:par>
                                <p:cTn id="31" presetID="10" presetClass="entr" presetSubtype="0" fill="hold" grpId="0" nodeType="afterEffect">
                                  <p:stCondLst>
                                    <p:cond delay="0"/>
                                  </p:stCondLst>
                                  <p:iterate type="lt">
                                    <p:tmPct val="10000"/>
                                  </p:iterate>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par>
                          <p:cTn id="34" fill="hold">
                            <p:stCondLst>
                              <p:cond delay="5200"/>
                            </p:stCondLst>
                            <p:childTnLst>
                              <p:par>
                                <p:cTn id="35" presetID="47"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6200"/>
                            </p:stCondLst>
                            <p:childTnLst>
                              <p:par>
                                <p:cTn id="41" presetID="23" presetClass="entr" presetSubtype="16"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750" fill="hold"/>
                                        <p:tgtEl>
                                          <p:spTgt spid="32"/>
                                        </p:tgtEl>
                                        <p:attrNameLst>
                                          <p:attrName>ppt_w</p:attrName>
                                        </p:attrNameLst>
                                      </p:cBhvr>
                                      <p:tavLst>
                                        <p:tav tm="0">
                                          <p:val>
                                            <p:fltVal val="0"/>
                                          </p:val>
                                        </p:tav>
                                        <p:tav tm="100000">
                                          <p:val>
                                            <p:strVal val="#ppt_w"/>
                                          </p:val>
                                        </p:tav>
                                      </p:tavLst>
                                    </p:anim>
                                    <p:anim calcmode="lin" valueType="num">
                                      <p:cBhvr>
                                        <p:cTn id="44" dur="750" fill="hold"/>
                                        <p:tgtEl>
                                          <p:spTgt spid="32"/>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250"/>
                                  </p:stCondLst>
                                  <p:childTnLst>
                                    <p:set>
                                      <p:cBhvr>
                                        <p:cTn id="46" dur="1" fill="hold">
                                          <p:stCondLst>
                                            <p:cond delay="0"/>
                                          </p:stCondLst>
                                        </p:cTn>
                                        <p:tgtEl>
                                          <p:spTgt spid="33"/>
                                        </p:tgtEl>
                                        <p:attrNameLst>
                                          <p:attrName>style.visibility</p:attrName>
                                        </p:attrNameLst>
                                      </p:cBhvr>
                                      <p:to>
                                        <p:strVal val="visible"/>
                                      </p:to>
                                    </p:set>
                                    <p:anim calcmode="lin" valueType="num">
                                      <p:cBhvr>
                                        <p:cTn id="47" dur="750" fill="hold"/>
                                        <p:tgtEl>
                                          <p:spTgt spid="33"/>
                                        </p:tgtEl>
                                        <p:attrNameLst>
                                          <p:attrName>ppt_w</p:attrName>
                                        </p:attrNameLst>
                                      </p:cBhvr>
                                      <p:tavLst>
                                        <p:tav tm="0">
                                          <p:val>
                                            <p:fltVal val="0"/>
                                          </p:val>
                                        </p:tav>
                                        <p:tav tm="100000">
                                          <p:val>
                                            <p:strVal val="#ppt_w"/>
                                          </p:val>
                                        </p:tav>
                                      </p:tavLst>
                                    </p:anim>
                                    <p:anim calcmode="lin" valueType="num">
                                      <p:cBhvr>
                                        <p:cTn id="48" dur="750" fill="hold"/>
                                        <p:tgtEl>
                                          <p:spTgt spid="33"/>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500"/>
                                  </p:stCondLst>
                                  <p:childTnLst>
                                    <p:set>
                                      <p:cBhvr>
                                        <p:cTn id="50" dur="1" fill="hold">
                                          <p:stCondLst>
                                            <p:cond delay="0"/>
                                          </p:stCondLst>
                                        </p:cTn>
                                        <p:tgtEl>
                                          <p:spTgt spid="34"/>
                                        </p:tgtEl>
                                        <p:attrNameLst>
                                          <p:attrName>style.visibility</p:attrName>
                                        </p:attrNameLst>
                                      </p:cBhvr>
                                      <p:to>
                                        <p:strVal val="visible"/>
                                      </p:to>
                                    </p:set>
                                    <p:anim calcmode="lin" valueType="num">
                                      <p:cBhvr>
                                        <p:cTn id="51" dur="750" fill="hold"/>
                                        <p:tgtEl>
                                          <p:spTgt spid="34"/>
                                        </p:tgtEl>
                                        <p:attrNameLst>
                                          <p:attrName>ppt_w</p:attrName>
                                        </p:attrNameLst>
                                      </p:cBhvr>
                                      <p:tavLst>
                                        <p:tav tm="0">
                                          <p:val>
                                            <p:fltVal val="0"/>
                                          </p:val>
                                        </p:tav>
                                        <p:tav tm="100000">
                                          <p:val>
                                            <p:strVal val="#ppt_w"/>
                                          </p:val>
                                        </p:tav>
                                      </p:tavLst>
                                    </p:anim>
                                    <p:anim calcmode="lin" valueType="num">
                                      <p:cBhvr>
                                        <p:cTn id="52" dur="750" fill="hold"/>
                                        <p:tgtEl>
                                          <p:spTgt spid="34"/>
                                        </p:tgtEl>
                                        <p:attrNameLst>
                                          <p:attrName>ppt_h</p:attrName>
                                        </p:attrNameLst>
                                      </p:cBhvr>
                                      <p:tavLst>
                                        <p:tav tm="0">
                                          <p:val>
                                            <p:fltVal val="0"/>
                                          </p:val>
                                        </p:tav>
                                        <p:tav tm="100000">
                                          <p:val>
                                            <p:strVal val="#ppt_h"/>
                                          </p:val>
                                        </p:tav>
                                      </p:tavLst>
                                    </p:anim>
                                  </p:childTnLst>
                                </p:cTn>
                              </p:par>
                            </p:childTnLst>
                          </p:cTn>
                        </p:par>
                        <p:par>
                          <p:cTn id="53" fill="hold">
                            <p:stCondLst>
                              <p:cond delay="7450"/>
                            </p:stCondLst>
                            <p:childTnLst>
                              <p:par>
                                <p:cTn id="54" presetID="10" presetClass="entr" presetSubtype="0" fill="hold" grpId="0" nodeType="afterEffect">
                                  <p:stCondLst>
                                    <p:cond delay="0"/>
                                  </p:stCondLst>
                                  <p:childTnLst>
                                    <p:set>
                                      <p:cBhvr>
                                        <p:cTn id="55" dur="1" fill="hold">
                                          <p:stCondLst>
                                            <p:cond delay="0"/>
                                          </p:stCondLst>
                                        </p:cTn>
                                        <p:tgtEl>
                                          <p:spTgt spid="38">
                                            <p:graphicEl>
                                              <a:chart seriesIdx="-3" categoryIdx="-3" bldStep="gridLegend"/>
                                            </p:graphicEl>
                                          </p:spTgt>
                                        </p:tgtEl>
                                        <p:attrNameLst>
                                          <p:attrName>style.visibility</p:attrName>
                                        </p:attrNameLst>
                                      </p:cBhvr>
                                      <p:to>
                                        <p:strVal val="visible"/>
                                      </p:to>
                                    </p:set>
                                    <p:animEffect transition="in" filter="fade">
                                      <p:cBhvr>
                                        <p:cTn id="56" dur="500"/>
                                        <p:tgtEl>
                                          <p:spTgt spid="38">
                                            <p:graphicEl>
                                              <a:chart seriesIdx="-3" categoryIdx="-3" bldStep="gridLegend"/>
                                            </p:graphic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8" grpId="0"/>
      <p:bldP spid="21" grpId="0" animBg="1"/>
      <p:bldP spid="23" grpId="0"/>
      <p:bldP spid="32" grpId="0" animBg="1"/>
      <p:bldP spid="33" grpId="0" animBg="1"/>
      <p:bldP spid="34" grpId="0" animBg="1"/>
      <p:bldGraphic spid="38" grpId="0">
        <p:bldSub>
          <a:bldChart bld="category"/>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椭圆 355"/>
          <p:cNvSpPr/>
          <p:nvPr/>
        </p:nvSpPr>
        <p:spPr>
          <a:xfrm>
            <a:off x="-2362701" y="1070727"/>
            <a:ext cx="4710931" cy="4710932"/>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7" name="椭圆 356"/>
          <p:cNvSpPr/>
          <p:nvPr/>
        </p:nvSpPr>
        <p:spPr>
          <a:xfrm>
            <a:off x="-1796180" y="1637248"/>
            <a:ext cx="3577888" cy="357788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8" name="椭圆 357"/>
          <p:cNvSpPr/>
          <p:nvPr/>
        </p:nvSpPr>
        <p:spPr>
          <a:xfrm>
            <a:off x="-1191861" y="2241567"/>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8" name="椭圆 7"/>
          <p:cNvSpPr/>
          <p:nvPr/>
        </p:nvSpPr>
        <p:spPr>
          <a:xfrm>
            <a:off x="-50834" y="5743431"/>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926033" y="0"/>
            <a:ext cx="5852066" cy="6429111"/>
            <a:chOff x="-2926033" y="0"/>
            <a:chExt cx="5852066" cy="6429111"/>
          </a:xfrm>
        </p:grpSpPr>
        <p:sp>
          <p:nvSpPr>
            <p:cNvPr id="5" name="椭圆 4"/>
            <p:cNvSpPr/>
            <p:nvPr/>
          </p:nvSpPr>
          <p:spPr>
            <a:xfrm>
              <a:off x="-1773806" y="4996058"/>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81620" y="2302487"/>
              <a:ext cx="90435" cy="90435"/>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95847" y="5969581"/>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57782" y="5945447"/>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flipH="1">
              <a:off x="343676" y="5841366"/>
              <a:ext cx="58578" cy="58578"/>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39765" y="5571757"/>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9628" y="575438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4176" y="5800178"/>
              <a:ext cx="50692" cy="50692"/>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43622" y="6048549"/>
              <a:ext cx="54548" cy="54548"/>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3622" y="6048882"/>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6483" y="5712598"/>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42102" y="5670811"/>
              <a:ext cx="67894" cy="6789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72823" y="568725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34784" y="6146042"/>
              <a:ext cx="54548" cy="54548"/>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39765"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5399" y="6342843"/>
              <a:ext cx="86268" cy="8626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8802" y="62970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9539" y="5899944"/>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95" y="59737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26611" y="5967840"/>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46784" y="582194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8098" y="578995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577206" y="602127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78092"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05920" y="6134078"/>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09785" y="5824797"/>
              <a:ext cx="50692" cy="50692"/>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08926" y="5722665"/>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86932" y="580061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68648" y="565291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46121" y="5848953"/>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473186" y="6041408"/>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323267" y="550490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246121" y="544606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202640" y="55756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155077" y="550831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86749" y="5699541"/>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163311" y="577840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73187" y="6041407"/>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903617" y="6014134"/>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347261" y="536557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66499" y="5476491"/>
              <a:ext cx="57935" cy="5793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631697" y="5524596"/>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968290" y="5593417"/>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401398" y="5232578"/>
              <a:ext cx="77394" cy="77394"/>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795955" y="5159979"/>
              <a:ext cx="72600" cy="72600"/>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929593" y="5286264"/>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92348" y="520990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840874" y="5068816"/>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796179" y="5108031"/>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916532" y="500720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892931" y="4973685"/>
              <a:ext cx="81742" cy="817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136402" y="4850219"/>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089738" y="467655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13333" y="4637856"/>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276088" y="476215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961326" y="485021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306197" y="4182740"/>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434250" y="434525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43815" y="4514022"/>
              <a:ext cx="77394" cy="77394"/>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324004" y="4502408"/>
              <a:ext cx="58878" cy="5887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47104" y="4409629"/>
              <a:ext cx="74160" cy="74160"/>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382977" y="4090039"/>
              <a:ext cx="68828" cy="68828"/>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9" name="椭圆 68"/>
            <p:cNvSpPr/>
            <p:nvPr/>
          </p:nvSpPr>
          <p:spPr>
            <a:xfrm>
              <a:off x="-2365133" y="424931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481056" y="417864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2788595" y="427557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575157" y="3968803"/>
              <a:ext cx="54095" cy="5409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502992" y="4022898"/>
              <a:ext cx="56299" cy="56299"/>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507872" y="390475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658837" y="3889512"/>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2595396" y="3833366"/>
              <a:ext cx="74334" cy="7433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613921" y="422019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08518" y="3241528"/>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542841" y="304195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472040" y="2732678"/>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603449" y="2697287"/>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537492" y="2530376"/>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377579" y="2562909"/>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30822" y="2265632"/>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328323" y="2344868"/>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265126" y="2422052"/>
              <a:ext cx="59085" cy="59085"/>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527347" y="2420185"/>
              <a:ext cx="60952" cy="6095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645930" y="2416965"/>
              <a:ext cx="60952" cy="6095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611499" y="2504942"/>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426616" y="243711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926033" y="2056910"/>
              <a:ext cx="95454" cy="9545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2876161" y="222046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810931" y="194411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796335" y="1827925"/>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569312" y="1754209"/>
              <a:ext cx="73716" cy="73716"/>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658837" y="1852313"/>
              <a:ext cx="68690" cy="68690"/>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547275" y="1980776"/>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518700" y="212708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126128" y="2145186"/>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066250" y="211613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2302116" y="2162302"/>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337202" y="2111610"/>
              <a:ext cx="50692" cy="5069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2252762" y="2083425"/>
              <a:ext cx="59926" cy="59926"/>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2464615" y="1886657"/>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573923" y="1753138"/>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631501" y="147641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349716" y="1590062"/>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2097898" y="195597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2170040" y="1848912"/>
              <a:ext cx="56659" cy="56659"/>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2294281" y="197480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245062" y="194475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209138" y="201324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2178317" y="196741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958420" y="1917470"/>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014169" y="201667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2056455" y="1944097"/>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832198" y="180803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1940460" y="182171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2003567" y="169591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2072737" y="186407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486929" y="1206769"/>
              <a:ext cx="73272" cy="73272"/>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150018" y="1264576"/>
              <a:ext cx="73272" cy="73272"/>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1853561" y="1584631"/>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739784" y="1498990"/>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1778308" y="15561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795843" y="146902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1689092" y="1380750"/>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822067" y="131373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68155" y="1313807"/>
              <a:ext cx="78273" cy="78273"/>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808130" y="146810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2034431" y="1550435"/>
              <a:ext cx="90748" cy="90748"/>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1866356" y="1510588"/>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426729" y="119947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408755" y="133236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335487" y="1353769"/>
              <a:ext cx="75590" cy="75590"/>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1008423" y="118230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1092583" y="1231634"/>
              <a:ext cx="50692" cy="50692"/>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252391" y="1303739"/>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1236622" y="123490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1129370" y="12118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1137859" y="1136033"/>
              <a:ext cx="60869" cy="6086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31897" y="1040882"/>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1276799" y="1134518"/>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1319803" y="1176134"/>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1171520" y="950489"/>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19185" y="844505"/>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228848" y="1046731"/>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1131159" y="1130577"/>
              <a:ext cx="56929" cy="5692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31997" y="1042509"/>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1398838" y="963276"/>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1661186" y="999837"/>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824767" y="825668"/>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832198" y="621612"/>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99199" y="623049"/>
              <a:ext cx="71775" cy="71775"/>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152734" y="799029"/>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07425" y="842737"/>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1304998" y="902370"/>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1356967" y="865521"/>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011576" y="714108"/>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40423" y="537378"/>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28757" y="655159"/>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681128" y="697039"/>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669857" y="978675"/>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89897" y="1056521"/>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628081" y="936302"/>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514049" y="963507"/>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539579" y="887552"/>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503692" y="802404"/>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43459" y="874820"/>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404164" y="903038"/>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386779" y="592316"/>
              <a:ext cx="74308" cy="7430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170932" y="545780"/>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61144" y="755181"/>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87796" y="920029"/>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164500" y="947563"/>
              <a:ext cx="74308" cy="7430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221804" y="1013651"/>
              <a:ext cx="50692" cy="50692"/>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217047" y="848827"/>
              <a:ext cx="74308" cy="7430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71048" y="846489"/>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146647" y="814696"/>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143792" y="731564"/>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343676" y="39135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335437" y="747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440256" y="7103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272291" y="856000"/>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177583" y="905316"/>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265370" y="9188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79674" y="920529"/>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418183" y="87076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543622" y="1015068"/>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742505" y="31337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018965" y="204559"/>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273805" y="125354"/>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124273" y="0"/>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1368318" y="765707"/>
              <a:ext cx="60705" cy="60705"/>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923453" y="821934"/>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704977" y="74001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57782" y="61143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975549" y="1058421"/>
              <a:ext cx="66277" cy="6627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858596" y="106047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491498" y="1034465"/>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948529" y="1136850"/>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366103" y="75188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80104" y="97074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1495756" y="1034454"/>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1622144" y="100343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1199229" y="1157202"/>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1152783" y="1288334"/>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1056463" y="1264576"/>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1406941" y="1272865"/>
              <a:ext cx="84613" cy="8461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1296989" y="117977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1336325" y="1218531"/>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1343670" y="1274365"/>
              <a:ext cx="79223" cy="792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1483162" y="1294264"/>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1587629" y="1337848"/>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1849435" y="1344956"/>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1754968" y="1294031"/>
              <a:ext cx="50925" cy="509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1475283" y="14211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1327295" y="1419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1427980" y="153952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1576997" y="1479713"/>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1507581" y="1507314"/>
              <a:ext cx="58783" cy="5878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1587352" y="152958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1652941" y="1530642"/>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1829949" y="155700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1812291" y="164668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1761261" y="164280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689062" y="165741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36021" y="1810731"/>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1796353" y="1795107"/>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1771941" y="1757522"/>
              <a:ext cx="64080" cy="6408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2038137" y="155918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1899937" y="186987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2002639" y="1827925"/>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2198353" y="1594531"/>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2629433" y="14920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2119507" y="199101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178366" y="197953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2168261" y="1783744"/>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2374327" y="1842527"/>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2254596" y="221699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1963083" y="1992754"/>
              <a:ext cx="75054" cy="75054"/>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1926215" y="206564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260066" y="221699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2069775" y="2167570"/>
              <a:ext cx="53254" cy="53254"/>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2203160" y="2255636"/>
              <a:ext cx="82960" cy="82960"/>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2429358" y="2279983"/>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2510485" y="234770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2288467" y="228996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2124877" y="235540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2229940" y="2353991"/>
              <a:ext cx="60678" cy="6067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2319466" y="2373136"/>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2404468" y="2477917"/>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2404548" y="240798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2482235" y="261493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2663150" y="2489039"/>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2388021" y="2624986"/>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2251482" y="245770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2198083" y="257266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2278282" y="2614920"/>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2505819" y="2464673"/>
              <a:ext cx="50692" cy="50692"/>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2446375" y="2973445"/>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2571301" y="281473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2354303" y="272656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2543760" y="310242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2536143" y="3817867"/>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2388188" y="4090039"/>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2335759" y="4169914"/>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2267657" y="4303986"/>
              <a:ext cx="64044" cy="6404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2385824" y="4321751"/>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2198864" y="4682567"/>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2178366" y="4492565"/>
              <a:ext cx="108108" cy="10810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2106374" y="4577222"/>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2236905" y="5154853"/>
              <a:ext cx="93155" cy="9315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2098031" y="4388706"/>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2505393" y="4715250"/>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2019616" y="4754682"/>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1995196" y="4679602"/>
              <a:ext cx="58974" cy="589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1948904" y="4777292"/>
              <a:ext cx="81092" cy="8109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1874896" y="4864767"/>
              <a:ext cx="66436" cy="664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1882398" y="513766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1654708" y="508358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1582365" y="5104706"/>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1539583" y="5322155"/>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1527409" y="5171915"/>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1725407" y="5919408"/>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1533151" y="5606030"/>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1376852" y="5549614"/>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1254298" y="5519392"/>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1237519" y="5499613"/>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1297524" y="5344633"/>
              <a:ext cx="77071" cy="7707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1297521" y="5430097"/>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1441158" y="527482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1338782" y="53710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1814166" y="5326521"/>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1619259" y="523679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1845377" y="4941457"/>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2073875" y="4694974"/>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1703577" y="507672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1950529" y="4744912"/>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2835759" y="5395234"/>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1446544" y="14009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1275120" y="137969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1118853" y="1114442"/>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1543278" y="153565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1744737" y="1697195"/>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366175" y="992759"/>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1382140" y="126704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475257" y="916581"/>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139878" y="8829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2275229" y="2379699"/>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2257047" y="2296079"/>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2445805" y="26667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2249589" y="2557974"/>
              <a:ext cx="76333" cy="76333"/>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4" name="组合 313"/>
            <p:cNvGrpSpPr/>
            <p:nvPr/>
          </p:nvGrpSpPr>
          <p:grpSpPr>
            <a:xfrm rot="3539139">
              <a:off x="395525" y="273403"/>
              <a:ext cx="1075215" cy="932445"/>
              <a:chOff x="4602481" y="675835"/>
              <a:chExt cx="969728" cy="840965"/>
            </a:xfrm>
          </p:grpSpPr>
          <p:sp>
            <p:nvSpPr>
              <p:cNvPr id="338" name="椭圆 337"/>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5" name="椭圆 314"/>
            <p:cNvSpPr/>
            <p:nvPr/>
          </p:nvSpPr>
          <p:spPr>
            <a:xfrm>
              <a:off x="1897806" y="19203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1733604" y="1525858"/>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2112461" y="2228362"/>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8" name="椭圆 317"/>
          <p:cNvSpPr/>
          <p:nvPr/>
        </p:nvSpPr>
        <p:spPr>
          <a:xfrm>
            <a:off x="-1539785" y="5216752"/>
            <a:ext cx="87666" cy="87666"/>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2238493" y="428291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376895" y="515284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919185" y="4949375"/>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1484063" y="5202844"/>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849060" y="4789692"/>
            <a:ext cx="84233" cy="8023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275998" y="4212097"/>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572728" y="3936780"/>
            <a:ext cx="83721" cy="79747"/>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229059" y="2841498"/>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550129" y="2541082"/>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679619" y="2638740"/>
            <a:ext cx="53218" cy="50692"/>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p:nvPr/>
        </p:nvSpPr>
        <p:spPr>
          <a:xfrm>
            <a:off x="-1432209" y="226258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788743" y="1769453"/>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66847" y="2033101"/>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1249287" y="1335424"/>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2244998" y="2479149"/>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1148036" y="136099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2025054" y="2257855"/>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2301378" y="3291120"/>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1487024" y="2221893"/>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3735557" y="-434315"/>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3028787" y="275263"/>
            <a:ext cx="6307475" cy="6307475"/>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478615" y="-1211719"/>
            <a:ext cx="9281438" cy="9281438"/>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6" name="直接连接符 365"/>
          <p:cNvCxnSpPr/>
          <p:nvPr/>
        </p:nvCxnSpPr>
        <p:spPr>
          <a:xfrm>
            <a:off x="4801160" y="3429000"/>
            <a:ext cx="832560" cy="0"/>
          </a:xfrm>
          <a:prstGeom prst="line">
            <a:avLst/>
          </a:prstGeom>
          <a:ln>
            <a:gradFill flip="none" rotWithShape="1">
              <a:gsLst>
                <a:gs pos="0">
                  <a:schemeClr val="bg1"/>
                </a:gs>
                <a:gs pos="100000">
                  <a:schemeClr val="bg1">
                    <a:alpha val="0"/>
                  </a:schemeClr>
                </a:gs>
              </a:gsLst>
              <a:lin ang="0" scaled="1"/>
              <a:tileRect/>
            </a:gradFill>
            <a:headEnd type="oval"/>
          </a:ln>
        </p:spPr>
        <p:style>
          <a:lnRef idx="1">
            <a:schemeClr val="accent1"/>
          </a:lnRef>
          <a:fillRef idx="0">
            <a:schemeClr val="accent1"/>
          </a:fillRef>
          <a:effectRef idx="0">
            <a:schemeClr val="accent1"/>
          </a:effectRef>
          <a:fontRef idx="minor">
            <a:schemeClr val="tx1"/>
          </a:fontRef>
        </p:style>
      </p:cxnSp>
      <p:sp>
        <p:nvSpPr>
          <p:cNvPr id="369" name="文本框 368"/>
          <p:cNvSpPr txBox="1"/>
          <p:nvPr/>
        </p:nvSpPr>
        <p:spPr>
          <a:xfrm>
            <a:off x="-401162" y="2875002"/>
            <a:ext cx="1344135" cy="1107996"/>
          </a:xfrm>
          <a:prstGeom prst="rect">
            <a:avLst/>
          </a:prstGeom>
          <a:noFill/>
        </p:spPr>
        <p:txBody>
          <a:bodyPr wrap="square" rtlCol="0">
            <a:spAutoFit/>
          </a:bodyPr>
          <a:lstStyle/>
          <a:p>
            <a:pPr algn="ctr"/>
            <a:r>
              <a:rPr lang="en-US" altLang="zh-CN"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04</a:t>
            </a:r>
            <a:endParaRPr lang="zh-CN" altLang="en-US"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70" name="文本框 369"/>
          <p:cNvSpPr txBox="1"/>
          <p:nvPr/>
        </p:nvSpPr>
        <p:spPr>
          <a:xfrm>
            <a:off x="5862609" y="2972036"/>
            <a:ext cx="3763991" cy="786971"/>
          </a:xfrm>
          <a:prstGeom prst="rect">
            <a:avLst/>
          </a:prstGeom>
          <a:noFill/>
        </p:spPr>
        <p:txBody>
          <a:bodyPr wrap="square" rtlCol="0">
            <a:spAutoFit/>
          </a:bodyPr>
          <a:lstStyle/>
          <a:p>
            <a:pPr algn="ctr"/>
            <a:r>
              <a:rPr lang="zh-CN" altLang="en-US" sz="4400" spc="300" dirty="0">
                <a:solidFill>
                  <a:schemeClr val="bg1"/>
                </a:solidFill>
                <a:latin typeface="方正兰亭纤黑_GBK" panose="02000000000000000000" pitchFamily="2" charset="-122"/>
                <a:ea typeface="方正兰亭纤黑_GBK" panose="02000000000000000000" pitchFamily="2" charset="-122"/>
              </a:rPr>
              <a:t>实践分析</a:t>
            </a:r>
          </a:p>
        </p:txBody>
      </p:sp>
    </p:spTree>
    <p:extLst>
      <p:ext uri="{BB962C8B-B14F-4D97-AF65-F5344CB8AC3E}">
        <p14:creationId xmlns:p14="http://schemas.microsoft.com/office/powerpoint/2010/main" val="3485703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14:bounceEnd="48000">
                                          <p:cBhvr additive="base">
                                            <p:cTn id="7" dur="750" fill="hold"/>
                                            <p:tgtEl>
                                              <p:spTgt spid="358"/>
                                            </p:tgtEl>
                                            <p:attrNameLst>
                                              <p:attrName>ppt_x</p:attrName>
                                            </p:attrNameLst>
                                          </p:cBhvr>
                                          <p:tavLst>
                                            <p:tav tm="0">
                                              <p:val>
                                                <p:strVal val="0-#ppt_w/2"/>
                                              </p:val>
                                            </p:tav>
                                            <p:tav tm="100000">
                                              <p:val>
                                                <p:strVal val="#ppt_x"/>
                                              </p:val>
                                            </p:tav>
                                          </p:tavLst>
                                        </p:anim>
                                        <p:anim calcmode="lin" valueType="num" p14:bounceEnd="48000">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14:bounceEnd="48000">
                                          <p:cBhvr additive="base">
                                            <p:cTn id="11" dur="750" fill="hold"/>
                                            <p:tgtEl>
                                              <p:spTgt spid="357"/>
                                            </p:tgtEl>
                                            <p:attrNameLst>
                                              <p:attrName>ppt_x</p:attrName>
                                            </p:attrNameLst>
                                          </p:cBhvr>
                                          <p:tavLst>
                                            <p:tav tm="0">
                                              <p:val>
                                                <p:strVal val="0-#ppt_w/2"/>
                                              </p:val>
                                            </p:tav>
                                            <p:tav tm="100000">
                                              <p:val>
                                                <p:strVal val="#ppt_x"/>
                                              </p:val>
                                            </p:tav>
                                          </p:tavLst>
                                        </p:anim>
                                        <p:anim calcmode="lin" valueType="num" p14:bounceEnd="48000">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14:bounceEnd="48000">
                                          <p:cBhvr additive="base">
                                            <p:cTn id="15" dur="750" fill="hold"/>
                                            <p:tgtEl>
                                              <p:spTgt spid="356"/>
                                            </p:tgtEl>
                                            <p:attrNameLst>
                                              <p:attrName>ppt_x</p:attrName>
                                            </p:attrNameLst>
                                          </p:cBhvr>
                                          <p:tavLst>
                                            <p:tav tm="0">
                                              <p:val>
                                                <p:strVal val="0-#ppt_w/2"/>
                                              </p:val>
                                            </p:tav>
                                            <p:tav tm="100000">
                                              <p:val>
                                                <p:strVal val="#ppt_x"/>
                                              </p:val>
                                            </p:tav>
                                          </p:tavLst>
                                        </p:anim>
                                        <p:anim calcmode="lin" valueType="num" p14:bounceEnd="48000">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cBhvr additive="base">
                                            <p:cTn id="7" dur="750" fill="hold"/>
                                            <p:tgtEl>
                                              <p:spTgt spid="358"/>
                                            </p:tgtEl>
                                            <p:attrNameLst>
                                              <p:attrName>ppt_x</p:attrName>
                                            </p:attrNameLst>
                                          </p:cBhvr>
                                          <p:tavLst>
                                            <p:tav tm="0">
                                              <p:val>
                                                <p:strVal val="0-#ppt_w/2"/>
                                              </p:val>
                                            </p:tav>
                                            <p:tav tm="100000">
                                              <p:val>
                                                <p:strVal val="#ppt_x"/>
                                              </p:val>
                                            </p:tav>
                                          </p:tavLst>
                                        </p:anim>
                                        <p:anim calcmode="lin" valueType="num">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750" fill="hold"/>
                                            <p:tgtEl>
                                              <p:spTgt spid="357"/>
                                            </p:tgtEl>
                                            <p:attrNameLst>
                                              <p:attrName>ppt_x</p:attrName>
                                            </p:attrNameLst>
                                          </p:cBhvr>
                                          <p:tavLst>
                                            <p:tav tm="0">
                                              <p:val>
                                                <p:strVal val="0-#ppt_w/2"/>
                                              </p:val>
                                            </p:tav>
                                            <p:tav tm="100000">
                                              <p:val>
                                                <p:strVal val="#ppt_x"/>
                                              </p:val>
                                            </p:tav>
                                          </p:tavLst>
                                        </p:anim>
                                        <p:anim calcmode="lin" valueType="num">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cBhvr additive="base">
                                            <p:cTn id="15" dur="750" fill="hold"/>
                                            <p:tgtEl>
                                              <p:spTgt spid="356"/>
                                            </p:tgtEl>
                                            <p:attrNameLst>
                                              <p:attrName>ppt_x</p:attrName>
                                            </p:attrNameLst>
                                          </p:cBhvr>
                                          <p:tavLst>
                                            <p:tav tm="0">
                                              <p:val>
                                                <p:strVal val="0-#ppt_w/2"/>
                                              </p:val>
                                            </p:tav>
                                            <p:tav tm="100000">
                                              <p:val>
                                                <p:strVal val="#ppt_x"/>
                                              </p:val>
                                            </p:tav>
                                          </p:tavLst>
                                        </p:anim>
                                        <p:anim calcmode="lin" valueType="num">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prstClr val="white"/>
                </a:solidFill>
                <a:latin typeface="方正兰亭纤黑_GBK" panose="02000000000000000000" pitchFamily="2" charset="-122"/>
                <a:ea typeface="方正兰亭纤黑_GBK" panose="02000000000000000000" pitchFamily="2" charset="-122"/>
              </a:rPr>
              <a:t>分类模型</a:t>
            </a:r>
            <a:endPar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391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算法一：逻辑回归线性算法</a:t>
            </a:r>
          </a:p>
        </p:txBody>
      </p:sp>
      <p:sp>
        <p:nvSpPr>
          <p:cNvPr id="82" name="矩形 81"/>
          <p:cNvSpPr/>
          <p:nvPr/>
        </p:nvSpPr>
        <p:spPr>
          <a:xfrm>
            <a:off x="466688" y="1637591"/>
            <a:ext cx="11345098" cy="646331"/>
          </a:xfrm>
          <a:prstGeom prst="rect">
            <a:avLst/>
          </a:prstGeom>
        </p:spPr>
        <p:txBody>
          <a:bodyPr wrap="square">
            <a:spAutoFit/>
          </a:bodyPr>
          <a:lstStyle/>
          <a:p>
            <a:r>
              <a:rPr lang="zh-CN" altLang="zh-CN" dirty="0">
                <a:solidFill>
                  <a:schemeClr val="bg1"/>
                </a:solidFill>
              </a:rPr>
              <a:t>针对理财金额是否大于零，我们划分理财金额大于零的客户为</a:t>
            </a:r>
            <a:r>
              <a:rPr lang="en-US" altLang="zh-CN" dirty="0">
                <a:solidFill>
                  <a:schemeClr val="bg1"/>
                </a:solidFill>
              </a:rPr>
              <a:t>1</a:t>
            </a:r>
            <a:r>
              <a:rPr lang="zh-CN" altLang="zh-CN" dirty="0">
                <a:solidFill>
                  <a:schemeClr val="bg1"/>
                </a:solidFill>
              </a:rPr>
              <a:t>，理财金额等于</a:t>
            </a:r>
            <a:r>
              <a:rPr lang="en-US" altLang="zh-CN" dirty="0">
                <a:solidFill>
                  <a:schemeClr val="bg1"/>
                </a:solidFill>
              </a:rPr>
              <a:t>0</a:t>
            </a:r>
            <a:r>
              <a:rPr lang="zh-CN" altLang="zh-CN" dirty="0">
                <a:solidFill>
                  <a:schemeClr val="bg1"/>
                </a:solidFill>
              </a:rPr>
              <a:t>的客户为</a:t>
            </a:r>
            <a:r>
              <a:rPr lang="en-US" altLang="zh-CN" dirty="0">
                <a:solidFill>
                  <a:schemeClr val="bg1"/>
                </a:solidFill>
              </a:rPr>
              <a:t>0</a:t>
            </a:r>
            <a:r>
              <a:rPr lang="zh-CN" altLang="zh-CN" dirty="0">
                <a:solidFill>
                  <a:schemeClr val="bg1"/>
                </a:solidFill>
              </a:rPr>
              <a:t>。我们设置特征如下，性别、客户持有账户数量、存款总额、资产总额、客户开户数量、职业、年龄。</a:t>
            </a:r>
          </a:p>
        </p:txBody>
      </p:sp>
      <p:pic>
        <p:nvPicPr>
          <p:cNvPr id="32" name="图片 31">
            <a:extLst>
              <a:ext uri="{FF2B5EF4-FFF2-40B4-BE49-F238E27FC236}">
                <a16:creationId xmlns:a16="http://schemas.microsoft.com/office/drawing/2014/main" id="{88A3769D-AD9E-B24E-95AF-FCFB26915406}"/>
              </a:ext>
            </a:extLst>
          </p:cNvPr>
          <p:cNvPicPr>
            <a:picLocks noChangeAspect="1"/>
          </p:cNvPicPr>
          <p:nvPr/>
        </p:nvPicPr>
        <p:blipFill rotWithShape="1">
          <a:blip r:embed="rId3"/>
          <a:srcRect r="39139"/>
          <a:stretch/>
        </p:blipFill>
        <p:spPr>
          <a:xfrm>
            <a:off x="466688" y="2482166"/>
            <a:ext cx="10916239" cy="1081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 name="矩形 35">
            <a:extLst>
              <a:ext uri="{FF2B5EF4-FFF2-40B4-BE49-F238E27FC236}">
                <a16:creationId xmlns:a16="http://schemas.microsoft.com/office/drawing/2014/main" id="{45BA5532-45D2-25CF-FEAD-895C0CA98849}"/>
              </a:ext>
            </a:extLst>
          </p:cNvPr>
          <p:cNvSpPr/>
          <p:nvPr/>
        </p:nvSpPr>
        <p:spPr>
          <a:xfrm>
            <a:off x="437694" y="3914246"/>
            <a:ext cx="8892518" cy="369332"/>
          </a:xfrm>
          <a:prstGeom prst="rect">
            <a:avLst/>
          </a:prstGeom>
        </p:spPr>
        <p:txBody>
          <a:bodyPr wrap="square">
            <a:spAutoFit/>
          </a:bodyPr>
          <a:lstStyle/>
          <a:p>
            <a:r>
              <a:rPr lang="zh-CN" altLang="zh-CN" dirty="0">
                <a:solidFill>
                  <a:schemeClr val="bg1"/>
                </a:solidFill>
              </a:rPr>
              <a:t>利用</a:t>
            </a:r>
            <a:r>
              <a:rPr lang="en-US" altLang="zh-CN" dirty="0" err="1">
                <a:solidFill>
                  <a:schemeClr val="bg1"/>
                </a:solidFill>
              </a:rPr>
              <a:t>sklearn</a:t>
            </a:r>
            <a:r>
              <a:rPr lang="zh-CN" altLang="zh-CN" dirty="0">
                <a:solidFill>
                  <a:schemeClr val="bg1"/>
                </a:solidFill>
              </a:rPr>
              <a:t>中的</a:t>
            </a:r>
            <a:r>
              <a:rPr lang="en-US" altLang="zh-CN" dirty="0" err="1">
                <a:solidFill>
                  <a:schemeClr val="bg1"/>
                </a:solidFill>
              </a:rPr>
              <a:t>LogisticRegression</a:t>
            </a:r>
            <a:r>
              <a:rPr lang="zh-CN" altLang="zh-CN" dirty="0">
                <a:solidFill>
                  <a:schemeClr val="bg1"/>
                </a:solidFill>
              </a:rPr>
              <a:t>跑出预测的理财金额是否大于零</a:t>
            </a:r>
            <a:r>
              <a:rPr lang="zh-CN" altLang="en-US" dirty="0">
                <a:solidFill>
                  <a:schemeClr val="bg1"/>
                </a:solidFill>
              </a:rPr>
              <a:t>。</a:t>
            </a:r>
            <a:endParaRPr lang="zh-CN" altLang="zh-CN" dirty="0">
              <a:solidFill>
                <a:schemeClr val="bg1"/>
              </a:solidFill>
            </a:endParaRPr>
          </a:p>
        </p:txBody>
      </p:sp>
      <p:pic>
        <p:nvPicPr>
          <p:cNvPr id="37" name="图片 36">
            <a:extLst>
              <a:ext uri="{FF2B5EF4-FFF2-40B4-BE49-F238E27FC236}">
                <a16:creationId xmlns:a16="http://schemas.microsoft.com/office/drawing/2014/main" id="{D26BF7A5-29F8-DEA2-2033-140484419D21}"/>
              </a:ext>
            </a:extLst>
          </p:cNvPr>
          <p:cNvPicPr>
            <a:picLocks noChangeAspect="1"/>
          </p:cNvPicPr>
          <p:nvPr/>
        </p:nvPicPr>
        <p:blipFill rotWithShape="1">
          <a:blip r:embed="rId4"/>
          <a:srcRect r="55053"/>
          <a:stretch/>
        </p:blipFill>
        <p:spPr>
          <a:xfrm>
            <a:off x="588371" y="4587615"/>
            <a:ext cx="5983424" cy="1640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0" name="矩形 39">
            <a:extLst>
              <a:ext uri="{FF2B5EF4-FFF2-40B4-BE49-F238E27FC236}">
                <a16:creationId xmlns:a16="http://schemas.microsoft.com/office/drawing/2014/main" id="{4F5FD494-FF57-5239-EE96-89D073F5D8C8}"/>
              </a:ext>
            </a:extLst>
          </p:cNvPr>
          <p:cNvSpPr/>
          <p:nvPr/>
        </p:nvSpPr>
        <p:spPr>
          <a:xfrm>
            <a:off x="8759951" y="4137130"/>
            <a:ext cx="3361453" cy="646331"/>
          </a:xfrm>
          <a:prstGeom prst="rect">
            <a:avLst/>
          </a:prstGeom>
        </p:spPr>
        <p:txBody>
          <a:bodyPr wrap="square">
            <a:spAutoFit/>
          </a:bodyPr>
          <a:lstStyle/>
          <a:p>
            <a:r>
              <a:rPr lang="zh-CN" altLang="zh-CN" dirty="0">
                <a:solidFill>
                  <a:schemeClr val="bg1"/>
                </a:solidFill>
              </a:rPr>
              <a:t>得到预测模型的准确性为</a:t>
            </a:r>
            <a:r>
              <a:rPr lang="en-US" altLang="zh-CN" dirty="0">
                <a:solidFill>
                  <a:schemeClr val="bg1"/>
                </a:solidFill>
              </a:rPr>
              <a:t>0.90371212</a:t>
            </a:r>
            <a:r>
              <a:rPr lang="zh-CN" altLang="en-US" dirty="0">
                <a:solidFill>
                  <a:schemeClr val="bg1"/>
                </a:solidFill>
              </a:rPr>
              <a:t>。</a:t>
            </a:r>
            <a:endParaRPr lang="zh-CN" altLang="zh-CN" dirty="0">
              <a:solidFill>
                <a:schemeClr val="bg1"/>
              </a:solidFill>
            </a:endParaRPr>
          </a:p>
        </p:txBody>
      </p:sp>
      <p:pic>
        <p:nvPicPr>
          <p:cNvPr id="41" name="图片 40" descr="图形用户界面, 应用程序, Teams&#10;&#10;描述已自动生成">
            <a:extLst>
              <a:ext uri="{FF2B5EF4-FFF2-40B4-BE49-F238E27FC236}">
                <a16:creationId xmlns:a16="http://schemas.microsoft.com/office/drawing/2014/main" id="{8DEFB236-DE80-8CBB-BC88-4FACC5FE2347}"/>
              </a:ext>
            </a:extLst>
          </p:cNvPr>
          <p:cNvPicPr>
            <a:picLocks noChangeAspect="1"/>
          </p:cNvPicPr>
          <p:nvPr/>
        </p:nvPicPr>
        <p:blipFill rotWithShape="1">
          <a:blip r:embed="rId5"/>
          <a:srcRect r="55671"/>
          <a:stretch/>
        </p:blipFill>
        <p:spPr>
          <a:xfrm>
            <a:off x="8003205" y="4783461"/>
            <a:ext cx="4088708" cy="20410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9374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par>
                                <p:cTn id="24" presetID="10" presetClass="entr" presetSubtype="0" fill="hold" grpId="0" nodeType="withEffect">
                                  <p:stCondLst>
                                    <p:cond delay="0"/>
                                  </p:stCondLst>
                                  <p:iterate type="lt">
                                    <p:tmPct val="10000"/>
                                  </p:iterate>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grpId="0" nodeType="withEffect">
                                  <p:stCondLst>
                                    <p:cond delay="0"/>
                                  </p:stCondLst>
                                  <p:iterate type="lt">
                                    <p:tmPct val="10000"/>
                                  </p:iterate>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82" grpId="0"/>
      <p:bldP spid="36"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分类模型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391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算法一：逻辑回归线性算法</a:t>
            </a:r>
          </a:p>
        </p:txBody>
      </p:sp>
      <p:sp>
        <p:nvSpPr>
          <p:cNvPr id="36" name="矩形 35">
            <a:extLst>
              <a:ext uri="{FF2B5EF4-FFF2-40B4-BE49-F238E27FC236}">
                <a16:creationId xmlns:a16="http://schemas.microsoft.com/office/drawing/2014/main" id="{45BA5532-45D2-25CF-FEAD-895C0CA98849}"/>
              </a:ext>
            </a:extLst>
          </p:cNvPr>
          <p:cNvSpPr/>
          <p:nvPr/>
        </p:nvSpPr>
        <p:spPr>
          <a:xfrm>
            <a:off x="437694" y="1469674"/>
            <a:ext cx="8892518" cy="2585323"/>
          </a:xfrm>
          <a:prstGeom prst="rect">
            <a:avLst/>
          </a:prstGeom>
        </p:spPr>
        <p:txBody>
          <a:bodyPr wrap="square">
            <a:spAutoFit/>
          </a:bodyPr>
          <a:lstStyle/>
          <a:p>
            <a:r>
              <a:rPr lang="zh-CN" altLang="zh-CN" dirty="0">
                <a:solidFill>
                  <a:schemeClr val="bg1"/>
                </a:solidFill>
              </a:rPr>
              <a:t>从此矩阵中可以看出，有对于</a:t>
            </a:r>
            <a:r>
              <a:rPr lang="en-US" altLang="zh-CN" dirty="0">
                <a:solidFill>
                  <a:schemeClr val="bg1"/>
                </a:solidFill>
              </a:rPr>
              <a:t>0</a:t>
            </a:r>
            <a:r>
              <a:rPr lang="zh-CN" altLang="zh-CN" dirty="0">
                <a:solidFill>
                  <a:schemeClr val="bg1"/>
                </a:solidFill>
              </a:rPr>
              <a:t>、</a:t>
            </a:r>
            <a:r>
              <a:rPr lang="en-US" altLang="zh-CN" dirty="0">
                <a:solidFill>
                  <a:schemeClr val="bg1"/>
                </a:solidFill>
              </a:rPr>
              <a:t>1</a:t>
            </a:r>
            <a:r>
              <a:rPr lang="zh-CN" altLang="zh-CN" dirty="0">
                <a:solidFill>
                  <a:schemeClr val="bg1"/>
                </a:solidFill>
              </a:rPr>
              <a:t>类客户的预测准确度，回想（在测试数据集中模型识别出来的比例），</a:t>
            </a:r>
            <a:r>
              <a:rPr lang="en-US" altLang="zh-CN" dirty="0">
                <a:solidFill>
                  <a:schemeClr val="bg1"/>
                </a:solidFill>
              </a:rPr>
              <a:t>F1-Score</a:t>
            </a:r>
            <a:r>
              <a:rPr lang="zh-CN" altLang="zh-CN" dirty="0">
                <a:solidFill>
                  <a:schemeClr val="bg1"/>
                </a:solidFill>
              </a:rPr>
              <a:t>，对于准确度和回想的平均指标，支持，即测试数据集中符合预测的实例个数。对于</a:t>
            </a:r>
            <a:r>
              <a:rPr lang="en-US" altLang="zh-CN" dirty="0">
                <a:solidFill>
                  <a:schemeClr val="bg1"/>
                </a:solidFill>
              </a:rPr>
              <a:t>0</a:t>
            </a:r>
            <a:r>
              <a:rPr lang="zh-CN" altLang="zh-CN" dirty="0">
                <a:solidFill>
                  <a:schemeClr val="bg1"/>
                </a:solidFill>
              </a:rPr>
              <a:t>类用户，即不做理财用户的预测准确度为</a:t>
            </a:r>
            <a:r>
              <a:rPr lang="en-US" altLang="zh-CN" dirty="0">
                <a:solidFill>
                  <a:schemeClr val="bg1"/>
                </a:solidFill>
              </a:rPr>
              <a:t>91%</a:t>
            </a:r>
            <a:r>
              <a:rPr lang="zh-CN" altLang="zh-CN" dirty="0">
                <a:solidFill>
                  <a:schemeClr val="bg1"/>
                </a:solidFill>
              </a:rPr>
              <a:t>，回想比例，即预测模型识别出来的实例达</a:t>
            </a:r>
            <a:r>
              <a:rPr lang="en-US" altLang="zh-CN" dirty="0">
                <a:solidFill>
                  <a:schemeClr val="bg1"/>
                </a:solidFill>
              </a:rPr>
              <a:t>99%</a:t>
            </a:r>
            <a:r>
              <a:rPr lang="zh-CN" altLang="zh-CN" dirty="0">
                <a:solidFill>
                  <a:schemeClr val="bg1"/>
                </a:solidFill>
              </a:rPr>
              <a:t>，对于模型评价的指标达</a:t>
            </a:r>
            <a:r>
              <a:rPr lang="en-US" altLang="zh-CN" dirty="0">
                <a:solidFill>
                  <a:schemeClr val="bg1"/>
                </a:solidFill>
              </a:rPr>
              <a:t>0.95</a:t>
            </a:r>
            <a:r>
              <a:rPr lang="zh-CN" altLang="zh-CN" dirty="0">
                <a:solidFill>
                  <a:schemeClr val="bg1"/>
                </a:solidFill>
              </a:rPr>
              <a:t>，支持实例有</a:t>
            </a:r>
            <a:r>
              <a:rPr lang="en-US" altLang="zh-CN" dirty="0">
                <a:solidFill>
                  <a:schemeClr val="bg1"/>
                </a:solidFill>
              </a:rPr>
              <a:t>114986</a:t>
            </a:r>
            <a:r>
              <a:rPr lang="zh-CN" altLang="zh-CN" dirty="0">
                <a:solidFill>
                  <a:schemeClr val="bg1"/>
                </a:solidFill>
              </a:rPr>
              <a:t>例。而对于</a:t>
            </a:r>
            <a:r>
              <a:rPr lang="en-US" altLang="zh-CN" dirty="0">
                <a:solidFill>
                  <a:schemeClr val="bg1"/>
                </a:solidFill>
              </a:rPr>
              <a:t>1</a:t>
            </a:r>
            <a:r>
              <a:rPr lang="zh-CN" altLang="zh-CN" dirty="0">
                <a:solidFill>
                  <a:schemeClr val="bg1"/>
                </a:solidFill>
              </a:rPr>
              <a:t>类客户，即做理财用户的预测准确度为</a:t>
            </a:r>
            <a:r>
              <a:rPr lang="en-US" altLang="zh-CN" dirty="0">
                <a:solidFill>
                  <a:schemeClr val="bg1"/>
                </a:solidFill>
              </a:rPr>
              <a:t>86%</a:t>
            </a:r>
            <a:r>
              <a:rPr lang="zh-CN" altLang="zh-CN" dirty="0">
                <a:solidFill>
                  <a:schemeClr val="bg1"/>
                </a:solidFill>
              </a:rPr>
              <a:t>，回想比例仅</a:t>
            </a:r>
            <a:r>
              <a:rPr lang="en-US" altLang="zh-CN" dirty="0">
                <a:solidFill>
                  <a:schemeClr val="bg1"/>
                </a:solidFill>
              </a:rPr>
              <a:t>0.31</a:t>
            </a:r>
            <a:r>
              <a:rPr lang="zh-CN" altLang="zh-CN" dirty="0">
                <a:solidFill>
                  <a:schemeClr val="bg1"/>
                </a:solidFill>
              </a:rPr>
              <a:t>，对于模型评价的指标仅</a:t>
            </a:r>
            <a:r>
              <a:rPr lang="en-US" altLang="zh-CN" dirty="0">
                <a:solidFill>
                  <a:schemeClr val="bg1"/>
                </a:solidFill>
              </a:rPr>
              <a:t>0.45</a:t>
            </a:r>
            <a:r>
              <a:rPr lang="zh-CN" altLang="zh-CN" dirty="0">
                <a:solidFill>
                  <a:schemeClr val="bg1"/>
                </a:solidFill>
              </a:rPr>
              <a:t>，支持实例仅</a:t>
            </a:r>
            <a:r>
              <a:rPr lang="en-US" altLang="zh-CN" dirty="0">
                <a:solidFill>
                  <a:schemeClr val="bg1"/>
                </a:solidFill>
              </a:rPr>
              <a:t>1714</a:t>
            </a:r>
            <a:r>
              <a:rPr lang="zh-CN" altLang="zh-CN" dirty="0">
                <a:solidFill>
                  <a:schemeClr val="bg1"/>
                </a:solidFill>
              </a:rPr>
              <a:t>例。这些数据看上去比较小，但是做</a:t>
            </a:r>
            <a:r>
              <a:rPr lang="en-US" altLang="zh-CN" dirty="0">
                <a:solidFill>
                  <a:schemeClr val="bg1"/>
                </a:solidFill>
              </a:rPr>
              <a:t>1</a:t>
            </a:r>
            <a:r>
              <a:rPr lang="zh-CN" altLang="zh-CN" dirty="0">
                <a:solidFill>
                  <a:schemeClr val="bg1"/>
                </a:solidFill>
              </a:rPr>
              <a:t>类理财客户实际上极少，对</a:t>
            </a:r>
            <a:r>
              <a:rPr lang="en-US" altLang="zh-CN" dirty="0">
                <a:solidFill>
                  <a:schemeClr val="bg1"/>
                </a:solidFill>
              </a:rPr>
              <a:t>1</a:t>
            </a:r>
            <a:r>
              <a:rPr lang="zh-CN" altLang="zh-CN" dirty="0">
                <a:solidFill>
                  <a:schemeClr val="bg1"/>
                </a:solidFill>
              </a:rPr>
              <a:t>类客户准确度预测也达</a:t>
            </a:r>
            <a:r>
              <a:rPr lang="en-US" altLang="zh-CN" dirty="0">
                <a:solidFill>
                  <a:schemeClr val="bg1"/>
                </a:solidFill>
              </a:rPr>
              <a:t>0.86</a:t>
            </a:r>
            <a:r>
              <a:rPr lang="zh-CN" altLang="zh-CN" dirty="0">
                <a:solidFill>
                  <a:schemeClr val="bg1"/>
                </a:solidFill>
              </a:rPr>
              <a:t>，可以说预测模型是准确的。</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此实例的混淆矩阵如下：</a:t>
            </a:r>
          </a:p>
        </p:txBody>
      </p:sp>
      <p:pic>
        <p:nvPicPr>
          <p:cNvPr id="17" name="图片 16" descr="图片包含 背景图案&#10;&#10;描述已自动生成">
            <a:extLst>
              <a:ext uri="{FF2B5EF4-FFF2-40B4-BE49-F238E27FC236}">
                <a16:creationId xmlns:a16="http://schemas.microsoft.com/office/drawing/2014/main" id="{3787B9DA-A7A7-D67F-E886-274148667C9D}"/>
              </a:ext>
            </a:extLst>
          </p:cNvPr>
          <p:cNvPicPr>
            <a:picLocks noChangeAspect="1"/>
          </p:cNvPicPr>
          <p:nvPr/>
        </p:nvPicPr>
        <p:blipFill rotWithShape="1">
          <a:blip r:embed="rId3"/>
          <a:srcRect r="58530"/>
          <a:stretch/>
        </p:blipFill>
        <p:spPr>
          <a:xfrm>
            <a:off x="458894" y="4169802"/>
            <a:ext cx="7376693" cy="2179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矩形 18">
            <a:extLst>
              <a:ext uri="{FF2B5EF4-FFF2-40B4-BE49-F238E27FC236}">
                <a16:creationId xmlns:a16="http://schemas.microsoft.com/office/drawing/2014/main" id="{500B2ED3-8BAA-FF92-413C-E35DCF198191}"/>
              </a:ext>
            </a:extLst>
          </p:cNvPr>
          <p:cNvSpPr/>
          <p:nvPr/>
        </p:nvSpPr>
        <p:spPr>
          <a:xfrm>
            <a:off x="437694" y="6467559"/>
            <a:ext cx="1501874" cy="369332"/>
          </a:xfrm>
          <a:prstGeom prst="rect">
            <a:avLst/>
          </a:prstGeom>
        </p:spPr>
        <p:txBody>
          <a:bodyPr wrap="square">
            <a:spAutoFit/>
          </a:bodyPr>
          <a:lstStyle/>
          <a:p>
            <a:r>
              <a:rPr lang="zh-CN" altLang="en-US" dirty="0">
                <a:solidFill>
                  <a:schemeClr val="bg1"/>
                </a:solidFill>
              </a:rPr>
              <a:t>仅做展示</a:t>
            </a:r>
            <a:endParaRPr lang="zh-CN" altLang="zh-CN" dirty="0">
              <a:solidFill>
                <a:schemeClr val="bg1"/>
              </a:solidFill>
            </a:endParaRPr>
          </a:p>
        </p:txBody>
      </p:sp>
    </p:spTree>
    <p:extLst>
      <p:ext uri="{BB962C8B-B14F-4D97-AF65-F5344CB8AC3E}">
        <p14:creationId xmlns:p14="http://schemas.microsoft.com/office/powerpoint/2010/main" val="1930868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iterate type="lt">
                                    <p:tmPct val="10000"/>
                                  </p:iterate>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36"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分类模型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391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算法一：逻辑回归线性算法</a:t>
            </a:r>
          </a:p>
        </p:txBody>
      </p:sp>
      <p:sp>
        <p:nvSpPr>
          <p:cNvPr id="82" name="矩形 81"/>
          <p:cNvSpPr/>
          <p:nvPr/>
        </p:nvSpPr>
        <p:spPr>
          <a:xfrm>
            <a:off x="4357936" y="2672014"/>
            <a:ext cx="3230912" cy="1200329"/>
          </a:xfrm>
          <a:prstGeom prst="rect">
            <a:avLst/>
          </a:prstGeom>
        </p:spPr>
        <p:txBody>
          <a:bodyPr wrap="square">
            <a:spAutoFit/>
          </a:bodyPr>
          <a:lstStyle/>
          <a:p>
            <a:r>
              <a:rPr lang="zh-CN" altLang="zh-CN" dirty="0">
                <a:solidFill>
                  <a:schemeClr val="bg1"/>
                </a:solidFill>
              </a:rPr>
              <a:t>对数据进行如缩放数字特征、编码分类变量等在</a:t>
            </a:r>
            <a:r>
              <a:rPr lang="en-US" altLang="zh-CN" dirty="0">
                <a:solidFill>
                  <a:schemeClr val="bg1"/>
                </a:solidFill>
              </a:rPr>
              <a:t>Pipeline</a:t>
            </a:r>
            <a:r>
              <a:rPr lang="zh-CN" altLang="zh-CN" dirty="0">
                <a:solidFill>
                  <a:schemeClr val="bg1"/>
                </a:solidFill>
              </a:rPr>
              <a:t>中进行预处理后，可得出结果图</a:t>
            </a:r>
            <a:r>
              <a:rPr lang="en-US" altLang="zh-CN" dirty="0">
                <a:solidFill>
                  <a:schemeClr val="bg1"/>
                </a:solidFill>
              </a:rPr>
              <a:t>ROC</a:t>
            </a:r>
            <a:r>
              <a:rPr lang="zh-CN" altLang="zh-CN" dirty="0">
                <a:solidFill>
                  <a:schemeClr val="bg1"/>
                </a:solidFill>
              </a:rPr>
              <a:t>和</a:t>
            </a:r>
            <a:r>
              <a:rPr lang="en-US" altLang="zh-CN" dirty="0">
                <a:solidFill>
                  <a:schemeClr val="bg1"/>
                </a:solidFill>
              </a:rPr>
              <a:t>AUC</a:t>
            </a:r>
            <a:r>
              <a:rPr lang="zh-CN" altLang="zh-CN" dirty="0">
                <a:solidFill>
                  <a:schemeClr val="bg1"/>
                </a:solidFill>
              </a:rPr>
              <a:t>等其他数据如</a:t>
            </a:r>
            <a:r>
              <a:rPr lang="zh-CN" altLang="en-US" dirty="0">
                <a:solidFill>
                  <a:schemeClr val="bg1"/>
                </a:solidFill>
              </a:rPr>
              <a:t>右</a:t>
            </a:r>
            <a:r>
              <a:rPr lang="zh-CN" altLang="zh-CN" dirty="0">
                <a:solidFill>
                  <a:schemeClr val="bg1"/>
                </a:solidFill>
              </a:rPr>
              <a:t>：</a:t>
            </a:r>
          </a:p>
        </p:txBody>
      </p:sp>
      <p:pic>
        <p:nvPicPr>
          <p:cNvPr id="18" name="图片 17" descr="图片包含 不同, 照片, 小, 桌子&#10;&#10;描述已自动生成">
            <a:extLst>
              <a:ext uri="{FF2B5EF4-FFF2-40B4-BE49-F238E27FC236}">
                <a16:creationId xmlns:a16="http://schemas.microsoft.com/office/drawing/2014/main" id="{AB4ABF65-801B-BE5C-20BC-429C5E0FF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63" y="2018257"/>
            <a:ext cx="3698478" cy="37081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矩形 18">
            <a:extLst>
              <a:ext uri="{FF2B5EF4-FFF2-40B4-BE49-F238E27FC236}">
                <a16:creationId xmlns:a16="http://schemas.microsoft.com/office/drawing/2014/main" id="{6A479D07-99F2-3D50-9675-760CF6FD6713}"/>
              </a:ext>
            </a:extLst>
          </p:cNvPr>
          <p:cNvSpPr/>
          <p:nvPr/>
        </p:nvSpPr>
        <p:spPr>
          <a:xfrm>
            <a:off x="309284" y="5924472"/>
            <a:ext cx="4265567" cy="646331"/>
          </a:xfrm>
          <a:prstGeom prst="rect">
            <a:avLst/>
          </a:prstGeom>
        </p:spPr>
        <p:txBody>
          <a:bodyPr wrap="square">
            <a:spAutoFit/>
          </a:bodyPr>
          <a:lstStyle/>
          <a:p>
            <a:r>
              <a:rPr lang="zh-CN" altLang="zh-CN" dirty="0">
                <a:solidFill>
                  <a:schemeClr val="bg1"/>
                </a:solidFill>
              </a:rPr>
              <a:t>曲线下面积达</a:t>
            </a:r>
            <a:r>
              <a:rPr lang="en-US" altLang="zh-CN" dirty="0">
                <a:solidFill>
                  <a:schemeClr val="bg1"/>
                </a:solidFill>
              </a:rPr>
              <a:t>0.836</a:t>
            </a:r>
            <a:r>
              <a:rPr lang="zh-CN" altLang="zh-CN" dirty="0">
                <a:solidFill>
                  <a:schemeClr val="bg1"/>
                </a:solidFill>
              </a:rPr>
              <a:t>，可以说预测模型比随即猜测的结果表现更好。</a:t>
            </a:r>
          </a:p>
        </p:txBody>
      </p:sp>
      <p:sp>
        <p:nvSpPr>
          <p:cNvPr id="7" name="箭头: 右 6">
            <a:extLst>
              <a:ext uri="{FF2B5EF4-FFF2-40B4-BE49-F238E27FC236}">
                <a16:creationId xmlns:a16="http://schemas.microsoft.com/office/drawing/2014/main" id="{FE5FEB37-7B50-AE41-5801-05F800290CB8}"/>
              </a:ext>
            </a:extLst>
          </p:cNvPr>
          <p:cNvSpPr/>
          <p:nvPr/>
        </p:nvSpPr>
        <p:spPr>
          <a:xfrm>
            <a:off x="4574851" y="3884280"/>
            <a:ext cx="2407151" cy="348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形状&#10;&#10;中度可信度描述已自动生成">
            <a:extLst>
              <a:ext uri="{FF2B5EF4-FFF2-40B4-BE49-F238E27FC236}">
                <a16:creationId xmlns:a16="http://schemas.microsoft.com/office/drawing/2014/main" id="{77A6355B-EAE1-ACA0-04EB-052B6D5A0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7151" y="1573579"/>
            <a:ext cx="4003503" cy="25223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图片 21" descr="文本&#10;&#10;中度可信度描述已自动生成">
            <a:extLst>
              <a:ext uri="{FF2B5EF4-FFF2-40B4-BE49-F238E27FC236}">
                <a16:creationId xmlns:a16="http://schemas.microsoft.com/office/drawing/2014/main" id="{38AB9509-8163-B0EC-1C52-21DD015114A6}"/>
              </a:ext>
            </a:extLst>
          </p:cNvPr>
          <p:cNvPicPr>
            <a:picLocks noChangeAspect="1"/>
          </p:cNvPicPr>
          <p:nvPr/>
        </p:nvPicPr>
        <p:blipFill rotWithShape="1">
          <a:blip r:embed="rId5"/>
          <a:srcRect r="46187"/>
          <a:stretch/>
        </p:blipFill>
        <p:spPr>
          <a:xfrm>
            <a:off x="7651566" y="4277628"/>
            <a:ext cx="4013576" cy="1470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矩形 22">
            <a:extLst>
              <a:ext uri="{FF2B5EF4-FFF2-40B4-BE49-F238E27FC236}">
                <a16:creationId xmlns:a16="http://schemas.microsoft.com/office/drawing/2014/main" id="{765A1AA1-A67B-79D6-811C-30D1319500A8}"/>
              </a:ext>
            </a:extLst>
          </p:cNvPr>
          <p:cNvSpPr/>
          <p:nvPr/>
        </p:nvSpPr>
        <p:spPr>
          <a:xfrm>
            <a:off x="7944854" y="5904993"/>
            <a:ext cx="3230912" cy="646331"/>
          </a:xfrm>
          <a:prstGeom prst="rect">
            <a:avLst/>
          </a:prstGeom>
        </p:spPr>
        <p:txBody>
          <a:bodyPr wrap="square">
            <a:spAutoFit/>
          </a:bodyPr>
          <a:lstStyle/>
          <a:p>
            <a:r>
              <a:rPr lang="zh-CN" altLang="zh-CN" dirty="0">
                <a:solidFill>
                  <a:schemeClr val="bg1"/>
                </a:solidFill>
              </a:rPr>
              <a:t>可见</a:t>
            </a:r>
            <a:r>
              <a:rPr lang="en-US" altLang="zh-CN" dirty="0">
                <a:solidFill>
                  <a:schemeClr val="bg1"/>
                </a:solidFill>
              </a:rPr>
              <a:t>AUC</a:t>
            </a:r>
            <a:r>
              <a:rPr lang="zh-CN" altLang="zh-CN" dirty="0">
                <a:solidFill>
                  <a:schemeClr val="bg1"/>
                </a:solidFill>
              </a:rPr>
              <a:t>达</a:t>
            </a:r>
            <a:r>
              <a:rPr lang="en-US" altLang="zh-CN" dirty="0">
                <a:solidFill>
                  <a:schemeClr val="bg1"/>
                </a:solidFill>
              </a:rPr>
              <a:t>0.9048</a:t>
            </a:r>
            <a:r>
              <a:rPr lang="zh-CN" altLang="zh-CN" dirty="0">
                <a:solidFill>
                  <a:schemeClr val="bg1"/>
                </a:solidFill>
              </a:rPr>
              <a:t>，</a:t>
            </a:r>
            <a:r>
              <a:rPr lang="zh-CN" altLang="en-US" dirty="0">
                <a:solidFill>
                  <a:schemeClr val="bg1"/>
                </a:solidFill>
              </a:rPr>
              <a:t>在</a:t>
            </a:r>
            <a:r>
              <a:rPr lang="zh-CN" altLang="zh-CN" dirty="0">
                <a:solidFill>
                  <a:schemeClr val="bg1"/>
                </a:solidFill>
              </a:rPr>
              <a:t>一开始的</a:t>
            </a:r>
            <a:r>
              <a:rPr lang="en-US" altLang="zh-CN" dirty="0">
                <a:solidFill>
                  <a:schemeClr val="bg1"/>
                </a:solidFill>
              </a:rPr>
              <a:t>AUC</a:t>
            </a:r>
            <a:r>
              <a:rPr lang="zh-CN" altLang="en-US" dirty="0">
                <a:solidFill>
                  <a:schemeClr val="bg1"/>
                </a:solidFill>
              </a:rPr>
              <a:t>基础之上进行了</a:t>
            </a:r>
            <a:r>
              <a:rPr lang="zh-CN" altLang="zh-CN" dirty="0">
                <a:solidFill>
                  <a:schemeClr val="bg1"/>
                </a:solidFill>
              </a:rPr>
              <a:t>优化。</a:t>
            </a:r>
          </a:p>
        </p:txBody>
      </p:sp>
    </p:spTree>
    <p:extLst>
      <p:ext uri="{BB962C8B-B14F-4D97-AF65-F5344CB8AC3E}">
        <p14:creationId xmlns:p14="http://schemas.microsoft.com/office/powerpoint/2010/main" val="3762327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par>
                                <p:cTn id="24" presetID="10" presetClass="entr" presetSubtype="0" fill="hold" grpId="0" nodeType="withEffect">
                                  <p:stCondLst>
                                    <p:cond delay="0"/>
                                  </p:stCondLst>
                                  <p:iterate type="lt">
                                    <p:tmPct val="10000"/>
                                  </p:iterate>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iterate type="lt">
                                    <p:tmPct val="10000"/>
                                  </p:iterate>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82" grpId="0"/>
      <p:bldP spid="19"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1000">
              <a:srgbClr val="082241"/>
            </a:gs>
            <a:gs pos="100000">
              <a:schemeClr val="tx1"/>
            </a:gs>
          </a:gsLst>
          <a:lin ang="5400000" scaled="1"/>
        </a:gradFill>
        <a:effectLst/>
      </p:bgPr>
    </p:bg>
    <p:spTree>
      <p:nvGrpSpPr>
        <p:cNvPr id="1" name=""/>
        <p:cNvGrpSpPr/>
        <p:nvPr/>
      </p:nvGrpSpPr>
      <p:grpSpPr>
        <a:xfrm>
          <a:off x="0" y="0"/>
          <a:ext cx="0" cy="0"/>
          <a:chOff x="0" y="0"/>
          <a:chExt cx="0" cy="0"/>
        </a:xfrm>
      </p:grpSpPr>
      <p:grpSp>
        <p:nvGrpSpPr>
          <p:cNvPr id="2" name="组合 1"/>
          <p:cNvGrpSpPr/>
          <p:nvPr/>
        </p:nvGrpSpPr>
        <p:grpSpPr>
          <a:xfrm>
            <a:off x="-169241" y="0"/>
            <a:ext cx="12381160" cy="5496985"/>
            <a:chOff x="-169241" y="0"/>
            <a:chExt cx="12381160" cy="5496985"/>
          </a:xfrm>
        </p:grpSpPr>
        <p:cxnSp>
          <p:nvCxnSpPr>
            <p:cNvPr id="6" name="直接连接符 5"/>
            <p:cNvCxnSpPr/>
            <p:nvPr/>
          </p:nvCxnSpPr>
          <p:spPr>
            <a:xfrm>
              <a:off x="1848051" y="0"/>
              <a:ext cx="625642"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00300" y="0"/>
              <a:ext cx="1511300"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46571" y="0"/>
              <a:ext cx="709429"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155950" y="0"/>
              <a:ext cx="84287" cy="76835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720975" y="644525"/>
              <a:ext cx="477118" cy="549275"/>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2550" y="488950"/>
              <a:ext cx="2139165" cy="85090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2550" y="970059"/>
              <a:ext cx="2078322" cy="318991"/>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91053" y="1770159"/>
              <a:ext cx="2251925" cy="33031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69241" y="2530778"/>
              <a:ext cx="2642934" cy="215955"/>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121711" y="2178657"/>
              <a:ext cx="1039161" cy="568076"/>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4191000"/>
              <a:ext cx="2221715" cy="50027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2550" y="4250267"/>
              <a:ext cx="1028307" cy="1236133"/>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110857" y="4691270"/>
              <a:ext cx="1110858" cy="79513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551333" y="0"/>
              <a:ext cx="990600" cy="384175"/>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11733" y="0"/>
              <a:ext cx="262468" cy="119380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8331200" y="0"/>
              <a:ext cx="1803401" cy="124165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9342968" y="0"/>
              <a:ext cx="1358899" cy="1265354"/>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9632987" y="0"/>
              <a:ext cx="569346" cy="133985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9762066" y="192087"/>
              <a:ext cx="2358800" cy="1247246"/>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9827393" y="0"/>
              <a:ext cx="1746540" cy="1651288"/>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92352" y="1129554"/>
              <a:ext cx="1628514" cy="86857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0424620" y="1066800"/>
              <a:ext cx="1787299" cy="273050"/>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9827393" y="1900622"/>
              <a:ext cx="2293473" cy="73277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9632987" y="2603004"/>
              <a:ext cx="713280" cy="14372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9414933" y="4200117"/>
              <a:ext cx="2705933" cy="422683"/>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474201" y="4622800"/>
              <a:ext cx="660400" cy="635268"/>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10134601" y="4411459"/>
              <a:ext cx="839528" cy="846609"/>
            </a:xfrm>
            <a:prstGeom prst="line">
              <a:avLst/>
            </a:prstGeom>
            <a:ln>
              <a:gradFill>
                <a:gsLst>
                  <a:gs pos="0">
                    <a:schemeClr val="accent1">
                      <a:lumMod val="5000"/>
                      <a:lumOff val="95000"/>
                      <a:alpha val="4000"/>
                    </a:schemeClr>
                  </a:gs>
                  <a:gs pos="38000">
                    <a:schemeClr val="bg1">
                      <a:alpha val="14000"/>
                    </a:schemeClr>
                  </a:gs>
                  <a:gs pos="68000">
                    <a:schemeClr val="bg1">
                      <a:alpha val="28000"/>
                    </a:schemeClr>
                  </a:gs>
                  <a:gs pos="100000">
                    <a:schemeClr val="bg1">
                      <a:alpha val="7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3213701" y="663573"/>
              <a:ext cx="45719" cy="45719"/>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160178" y="1003298"/>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265884" y="414336"/>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957049" y="244311"/>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46782" y="2364273"/>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078561" y="1274144"/>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335223" y="2603132"/>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418023" y="3645512"/>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185715" y="4673270"/>
              <a:ext cx="36000" cy="36000"/>
            </a:xfrm>
            <a:prstGeom prst="ellipse">
              <a:avLst/>
            </a:prstGeom>
            <a:solidFill>
              <a:schemeClr val="bg1">
                <a:alpha val="36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18453" y="4182117"/>
              <a:ext cx="36000" cy="36000"/>
            </a:xfrm>
            <a:prstGeom prst="ellipse">
              <a:avLst/>
            </a:prstGeom>
            <a:solidFill>
              <a:schemeClr val="bg1">
                <a:alpha val="24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1096580" y="5460985"/>
              <a:ext cx="36000" cy="36000"/>
            </a:xfrm>
            <a:prstGeom prst="ellipse">
              <a:avLst/>
            </a:prstGeom>
            <a:solidFill>
              <a:schemeClr val="bg1">
                <a:alpha val="24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10154209" y="424378"/>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8150191" y="59737"/>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9382640" y="311618"/>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9533458" y="373259"/>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9339791" y="514547"/>
              <a:ext cx="36000" cy="36000"/>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9858541" y="750350"/>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0401699" y="1073324"/>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11074613" y="885729"/>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10554365" y="2728733"/>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451341" y="4215300"/>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11410316" y="4511555"/>
              <a:ext cx="45719" cy="45719"/>
            </a:xfrm>
            <a:prstGeom prst="ellipse">
              <a:avLst/>
            </a:prstGeom>
            <a:solidFill>
              <a:schemeClr val="bg1">
                <a:alpha val="33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0101776" y="5254893"/>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464676" y="4611688"/>
              <a:ext cx="36000" cy="36000"/>
            </a:xfrm>
            <a:prstGeom prst="ellipse">
              <a:avLst/>
            </a:prstGeom>
            <a:solidFill>
              <a:schemeClr val="bg1"/>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1" name="组合 190"/>
          <p:cNvGrpSpPr/>
          <p:nvPr/>
        </p:nvGrpSpPr>
        <p:grpSpPr>
          <a:xfrm>
            <a:off x="1356277" y="4273493"/>
            <a:ext cx="1254116" cy="1326700"/>
            <a:chOff x="1873642" y="3313443"/>
            <a:chExt cx="1254116" cy="1326700"/>
          </a:xfrm>
        </p:grpSpPr>
        <p:cxnSp>
          <p:nvCxnSpPr>
            <p:cNvPr id="132" name="直接连接符 131"/>
            <p:cNvCxnSpPr/>
            <p:nvPr/>
          </p:nvCxnSpPr>
          <p:spPr>
            <a:xfrm>
              <a:off x="2530858" y="3730854"/>
              <a:ext cx="596900" cy="639420"/>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873642" y="3313443"/>
              <a:ext cx="839425" cy="859557"/>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205417" y="3970172"/>
              <a:ext cx="455753" cy="470963"/>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688535" y="4306624"/>
              <a:ext cx="353428" cy="333519"/>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663792" y="3380966"/>
            <a:ext cx="2291042" cy="717329"/>
            <a:chOff x="1952771" y="2666157"/>
            <a:chExt cx="2291042" cy="717329"/>
          </a:xfrm>
        </p:grpSpPr>
        <p:sp>
          <p:nvSpPr>
            <p:cNvPr id="144" name="文本框 143"/>
            <p:cNvSpPr txBox="1"/>
            <p:nvPr/>
          </p:nvSpPr>
          <p:spPr>
            <a:xfrm>
              <a:off x="1952771" y="2666157"/>
              <a:ext cx="895057" cy="646331"/>
            </a:xfrm>
            <a:prstGeom prst="rect">
              <a:avLst/>
            </a:prstGeom>
            <a:noFill/>
          </p:spPr>
          <p:txBody>
            <a:bodyPr wrap="square" rtlCol="0">
              <a:spAutoFit/>
            </a:bodyPr>
            <a:lstStyle/>
            <a:p>
              <a:pPr algn="ctr"/>
              <a:r>
                <a:rPr lang="en-US" altLang="zh-CN" sz="3600" b="1" spc="300" dirty="0">
                  <a:solidFill>
                    <a:schemeClr val="bg1"/>
                  </a:solidFill>
                  <a:latin typeface="方正兰亭纤黑_GBK" panose="02000000000000000000" pitchFamily="2" charset="-122"/>
                  <a:ea typeface="方正兰亭纤黑_GBK" panose="02000000000000000000" pitchFamily="2" charset="-122"/>
                </a:rPr>
                <a:t>01</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145" name="文本框 144"/>
            <p:cNvSpPr txBox="1"/>
            <p:nvPr/>
          </p:nvSpPr>
          <p:spPr>
            <a:xfrm>
              <a:off x="2000963" y="3169732"/>
              <a:ext cx="2242850" cy="213754"/>
            </a:xfrm>
            <a:prstGeom prst="rect">
              <a:avLst/>
            </a:prstGeom>
            <a:noFill/>
          </p:spPr>
          <p:txBody>
            <a:bodyPr wrap="square" rtlCol="0">
              <a:spAutoFit/>
            </a:bodyPr>
            <a:lstStyle/>
            <a:p>
              <a:pPr algn="ctr"/>
              <a:r>
                <a:rPr lang="en-US" altLang="zh-CN" sz="800" spc="300" dirty="0">
                  <a:solidFill>
                    <a:srgbClr val="65D3F6"/>
                  </a:solidFill>
                  <a:latin typeface="方正兰亭纤黑_GBK" panose="02000000000000000000" pitchFamily="2" charset="-122"/>
                  <a:ea typeface="方正兰亭纤黑_GBK" panose="02000000000000000000" pitchFamily="2" charset="-122"/>
                </a:rPr>
                <a:t>Business introduction</a:t>
              </a:r>
              <a:endParaRPr lang="zh-CN" altLang="en-US" sz="800" spc="300" dirty="0">
                <a:solidFill>
                  <a:srgbClr val="65D3F6"/>
                </a:solidFill>
                <a:latin typeface="方正兰亭纤黑_GBK" panose="02000000000000000000" pitchFamily="2" charset="-122"/>
                <a:ea typeface="方正兰亭纤黑_GBK" panose="02000000000000000000" pitchFamily="2" charset="-122"/>
              </a:endParaRPr>
            </a:p>
          </p:txBody>
        </p:sp>
        <p:sp>
          <p:nvSpPr>
            <p:cNvPr id="146" name="文本框 145"/>
            <p:cNvSpPr txBox="1"/>
            <p:nvPr/>
          </p:nvSpPr>
          <p:spPr>
            <a:xfrm>
              <a:off x="2654820" y="2923669"/>
              <a:ext cx="1495959" cy="305936"/>
            </a:xfrm>
            <a:prstGeom prst="rect">
              <a:avLst/>
            </a:prstGeom>
            <a:noFill/>
          </p:spPr>
          <p:txBody>
            <a:bodyPr wrap="square" rtlCol="0">
              <a:spAutoFit/>
            </a:bodyPr>
            <a:lstStyle/>
            <a:p>
              <a:pPr algn="ctr"/>
              <a:r>
                <a:rPr lang="zh-CN" altLang="en-US" sz="1400" b="1" spc="300" dirty="0">
                  <a:solidFill>
                    <a:schemeClr val="bg1"/>
                  </a:solidFill>
                  <a:latin typeface="方正兰亭纤黑_GBK" panose="02000000000000000000" pitchFamily="2" charset="-122"/>
                  <a:ea typeface="方正兰亭纤黑_GBK" panose="02000000000000000000" pitchFamily="2" charset="-122"/>
                </a:rPr>
                <a:t>业务简介</a:t>
              </a:r>
            </a:p>
          </p:txBody>
        </p:sp>
      </p:grpSp>
      <p:grpSp>
        <p:nvGrpSpPr>
          <p:cNvPr id="197" name="组合 196"/>
          <p:cNvGrpSpPr/>
          <p:nvPr/>
        </p:nvGrpSpPr>
        <p:grpSpPr>
          <a:xfrm>
            <a:off x="3272122" y="2400125"/>
            <a:ext cx="922446" cy="1296051"/>
            <a:chOff x="4145567" y="1963954"/>
            <a:chExt cx="922446" cy="1296051"/>
          </a:xfrm>
        </p:grpSpPr>
        <p:cxnSp>
          <p:nvCxnSpPr>
            <p:cNvPr id="148" name="直接连接符 147"/>
            <p:cNvCxnSpPr/>
            <p:nvPr/>
          </p:nvCxnSpPr>
          <p:spPr>
            <a:xfrm>
              <a:off x="4648970" y="2521565"/>
              <a:ext cx="419043" cy="701832"/>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145567" y="1963954"/>
              <a:ext cx="714348" cy="1202248"/>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169583" y="2522014"/>
              <a:ext cx="333450" cy="530798"/>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566929" y="2947177"/>
              <a:ext cx="190354" cy="312828"/>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grpSp>
        <p:nvGrpSpPr>
          <p:cNvPr id="160" name="组合 159"/>
          <p:cNvGrpSpPr/>
          <p:nvPr/>
        </p:nvGrpSpPr>
        <p:grpSpPr>
          <a:xfrm>
            <a:off x="3246657" y="1792423"/>
            <a:ext cx="2291042" cy="717329"/>
            <a:chOff x="1952771" y="2666157"/>
            <a:chExt cx="2291042" cy="717329"/>
          </a:xfrm>
        </p:grpSpPr>
        <p:sp>
          <p:nvSpPr>
            <p:cNvPr id="161" name="文本框 160"/>
            <p:cNvSpPr txBox="1"/>
            <p:nvPr/>
          </p:nvSpPr>
          <p:spPr>
            <a:xfrm>
              <a:off x="1952771" y="2666157"/>
              <a:ext cx="895057" cy="646331"/>
            </a:xfrm>
            <a:prstGeom prst="rect">
              <a:avLst/>
            </a:prstGeom>
            <a:noFill/>
          </p:spPr>
          <p:txBody>
            <a:bodyPr wrap="square" rtlCol="0">
              <a:spAutoFit/>
            </a:bodyPr>
            <a:lstStyle/>
            <a:p>
              <a:pPr algn="ctr"/>
              <a:r>
                <a:rPr lang="en-US" altLang="zh-CN" sz="3600" b="1" spc="300" dirty="0">
                  <a:solidFill>
                    <a:schemeClr val="bg1"/>
                  </a:solidFill>
                  <a:latin typeface="方正兰亭纤黑_GBK" panose="02000000000000000000" pitchFamily="2" charset="-122"/>
                  <a:ea typeface="方正兰亭纤黑_GBK" panose="02000000000000000000" pitchFamily="2" charset="-122"/>
                </a:rPr>
                <a:t>02</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162" name="文本框 161"/>
            <p:cNvSpPr txBox="1"/>
            <p:nvPr/>
          </p:nvSpPr>
          <p:spPr>
            <a:xfrm>
              <a:off x="2000963" y="3169732"/>
              <a:ext cx="2242850" cy="213754"/>
            </a:xfrm>
            <a:prstGeom prst="rect">
              <a:avLst/>
            </a:prstGeom>
            <a:noFill/>
          </p:spPr>
          <p:txBody>
            <a:bodyPr wrap="square" rtlCol="0">
              <a:spAutoFit/>
            </a:bodyPr>
            <a:lstStyle/>
            <a:p>
              <a:pPr algn="ctr"/>
              <a:r>
                <a:rPr lang="en-US" altLang="zh-CN" sz="800" spc="300" dirty="0">
                  <a:solidFill>
                    <a:srgbClr val="65D3F6"/>
                  </a:solidFill>
                  <a:latin typeface="方正兰亭纤黑_GBK" panose="02000000000000000000" pitchFamily="2" charset="-122"/>
                  <a:ea typeface="方正兰亭纤黑_GBK" panose="02000000000000000000" pitchFamily="2" charset="-122"/>
                </a:rPr>
                <a:t>Model analysis</a:t>
              </a:r>
              <a:endParaRPr lang="zh-CN" altLang="en-US" sz="800" spc="300" dirty="0">
                <a:solidFill>
                  <a:srgbClr val="65D3F6"/>
                </a:solidFill>
                <a:latin typeface="方正兰亭纤黑_GBK" panose="02000000000000000000" pitchFamily="2" charset="-122"/>
                <a:ea typeface="方正兰亭纤黑_GBK" panose="02000000000000000000" pitchFamily="2" charset="-122"/>
              </a:endParaRPr>
            </a:p>
          </p:txBody>
        </p:sp>
        <p:sp>
          <p:nvSpPr>
            <p:cNvPr id="163" name="文本框 162"/>
            <p:cNvSpPr txBox="1"/>
            <p:nvPr/>
          </p:nvSpPr>
          <p:spPr>
            <a:xfrm>
              <a:off x="2654820" y="2923669"/>
              <a:ext cx="1588993" cy="307777"/>
            </a:xfrm>
            <a:prstGeom prst="rect">
              <a:avLst/>
            </a:prstGeom>
            <a:noFill/>
          </p:spPr>
          <p:txBody>
            <a:bodyPr wrap="square" rtlCol="0">
              <a:spAutoFit/>
            </a:bodyPr>
            <a:lstStyle/>
            <a:p>
              <a:pPr algn="ctr"/>
              <a:r>
                <a:rPr lang="zh-CN" altLang="en-US" sz="1400" b="1" spc="300" dirty="0">
                  <a:solidFill>
                    <a:schemeClr val="bg1"/>
                  </a:solidFill>
                  <a:latin typeface="方正兰亭纤黑_GBK" panose="02000000000000000000" pitchFamily="2" charset="-122"/>
                  <a:ea typeface="方正兰亭纤黑_GBK" panose="02000000000000000000" pitchFamily="2" charset="-122"/>
                </a:rPr>
                <a:t>模型运用</a:t>
              </a:r>
            </a:p>
          </p:txBody>
        </p:sp>
      </p:grpSp>
      <p:grpSp>
        <p:nvGrpSpPr>
          <p:cNvPr id="186" name="组合 185"/>
          <p:cNvGrpSpPr/>
          <p:nvPr/>
        </p:nvGrpSpPr>
        <p:grpSpPr>
          <a:xfrm>
            <a:off x="8964482" y="2697901"/>
            <a:ext cx="2543904" cy="719018"/>
            <a:chOff x="1952771" y="2666157"/>
            <a:chExt cx="2543904" cy="719018"/>
          </a:xfrm>
        </p:grpSpPr>
        <p:sp>
          <p:nvSpPr>
            <p:cNvPr id="187" name="文本框 186"/>
            <p:cNvSpPr txBox="1"/>
            <p:nvPr/>
          </p:nvSpPr>
          <p:spPr>
            <a:xfrm>
              <a:off x="1952771" y="2666157"/>
              <a:ext cx="895057" cy="646331"/>
            </a:xfrm>
            <a:prstGeom prst="rect">
              <a:avLst/>
            </a:prstGeom>
            <a:noFill/>
          </p:spPr>
          <p:txBody>
            <a:bodyPr wrap="square" rtlCol="0">
              <a:spAutoFit/>
            </a:bodyPr>
            <a:lstStyle/>
            <a:p>
              <a:pPr algn="ctr"/>
              <a:r>
                <a:rPr lang="en-US" altLang="zh-CN" sz="3600" b="1" spc="300" dirty="0">
                  <a:solidFill>
                    <a:schemeClr val="bg1"/>
                  </a:solidFill>
                  <a:latin typeface="方正兰亭纤黑_GBK" panose="02000000000000000000" pitchFamily="2" charset="-122"/>
                  <a:ea typeface="方正兰亭纤黑_GBK" panose="02000000000000000000" pitchFamily="2" charset="-122"/>
                </a:rPr>
                <a:t>04</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188" name="文本框 187"/>
            <p:cNvSpPr txBox="1"/>
            <p:nvPr/>
          </p:nvSpPr>
          <p:spPr>
            <a:xfrm>
              <a:off x="2039062" y="3169731"/>
              <a:ext cx="2430385" cy="215444"/>
            </a:xfrm>
            <a:prstGeom prst="rect">
              <a:avLst/>
            </a:prstGeom>
            <a:noFill/>
          </p:spPr>
          <p:txBody>
            <a:bodyPr wrap="square" rtlCol="0">
              <a:spAutoFit/>
            </a:bodyPr>
            <a:lstStyle/>
            <a:p>
              <a:pPr algn="dist"/>
              <a:r>
                <a:rPr lang="en-US" altLang="zh-CN" sz="800" spc="300" dirty="0">
                  <a:solidFill>
                    <a:srgbClr val="65D3F6"/>
                  </a:solidFill>
                  <a:latin typeface="方正兰亭纤黑_GBK" panose="02000000000000000000" pitchFamily="2" charset="-122"/>
                  <a:ea typeface="方正兰亭纤黑_GBK" panose="02000000000000000000" pitchFamily="2" charset="-122"/>
                </a:rPr>
                <a:t>Practical analysis</a:t>
              </a:r>
              <a:endParaRPr lang="zh-CN" altLang="en-US" sz="800" spc="300" dirty="0">
                <a:solidFill>
                  <a:srgbClr val="65D3F6"/>
                </a:solidFill>
                <a:latin typeface="方正兰亭纤黑_GBK" panose="02000000000000000000" pitchFamily="2" charset="-122"/>
                <a:ea typeface="方正兰亭纤黑_GBK" panose="02000000000000000000" pitchFamily="2" charset="-122"/>
              </a:endParaRPr>
            </a:p>
          </p:txBody>
        </p:sp>
        <p:sp>
          <p:nvSpPr>
            <p:cNvPr id="189" name="文本框 188"/>
            <p:cNvSpPr txBox="1"/>
            <p:nvPr/>
          </p:nvSpPr>
          <p:spPr>
            <a:xfrm>
              <a:off x="2654820" y="2923669"/>
              <a:ext cx="1841855" cy="307777"/>
            </a:xfrm>
            <a:prstGeom prst="rect">
              <a:avLst/>
            </a:prstGeom>
            <a:noFill/>
          </p:spPr>
          <p:txBody>
            <a:bodyPr wrap="square" rtlCol="0">
              <a:spAutoFit/>
            </a:bodyPr>
            <a:lstStyle/>
            <a:p>
              <a:pPr algn="ctr"/>
              <a:r>
                <a:rPr lang="zh-CN" altLang="en-US" sz="1400" b="1" spc="300" dirty="0">
                  <a:solidFill>
                    <a:schemeClr val="bg1"/>
                  </a:solidFill>
                  <a:latin typeface="方正兰亭纤黑_GBK" panose="02000000000000000000" pitchFamily="2" charset="-122"/>
                  <a:ea typeface="方正兰亭纤黑_GBK" panose="02000000000000000000" pitchFamily="2" charset="-122"/>
                </a:rPr>
                <a:t>实践分析</a:t>
              </a:r>
            </a:p>
          </p:txBody>
        </p:sp>
      </p:grpSp>
      <p:grpSp>
        <p:nvGrpSpPr>
          <p:cNvPr id="192" name="组合 191"/>
          <p:cNvGrpSpPr/>
          <p:nvPr/>
        </p:nvGrpSpPr>
        <p:grpSpPr>
          <a:xfrm flipH="1">
            <a:off x="9124464" y="5061274"/>
            <a:ext cx="1254116" cy="1326700"/>
            <a:chOff x="1873642" y="3313443"/>
            <a:chExt cx="1254116" cy="1326700"/>
          </a:xfrm>
        </p:grpSpPr>
        <p:cxnSp>
          <p:nvCxnSpPr>
            <p:cNvPr id="193" name="直接连接符 192"/>
            <p:cNvCxnSpPr/>
            <p:nvPr/>
          </p:nvCxnSpPr>
          <p:spPr>
            <a:xfrm>
              <a:off x="2530858" y="3730854"/>
              <a:ext cx="596900" cy="639420"/>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1873642" y="3313443"/>
              <a:ext cx="839425" cy="859557"/>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2205417" y="3970172"/>
              <a:ext cx="455753" cy="470963"/>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2688535" y="4306624"/>
              <a:ext cx="353428" cy="333519"/>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grpSp>
        <p:nvGrpSpPr>
          <p:cNvPr id="198" name="组合 197"/>
          <p:cNvGrpSpPr/>
          <p:nvPr/>
        </p:nvGrpSpPr>
        <p:grpSpPr>
          <a:xfrm flipH="1">
            <a:off x="8546993" y="3443705"/>
            <a:ext cx="922446" cy="1296051"/>
            <a:chOff x="4145567" y="1963954"/>
            <a:chExt cx="922446" cy="1296051"/>
          </a:xfrm>
        </p:grpSpPr>
        <p:cxnSp>
          <p:nvCxnSpPr>
            <p:cNvPr id="199" name="直接连接符 198"/>
            <p:cNvCxnSpPr/>
            <p:nvPr/>
          </p:nvCxnSpPr>
          <p:spPr>
            <a:xfrm>
              <a:off x="4648970" y="2521565"/>
              <a:ext cx="419043" cy="701832"/>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4145567" y="1963954"/>
              <a:ext cx="714348" cy="1202248"/>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4169583" y="2522014"/>
              <a:ext cx="333450" cy="530798"/>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4566929" y="2947177"/>
              <a:ext cx="190354" cy="312828"/>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grpSp>
        <p:nvGrpSpPr>
          <p:cNvPr id="203" name="组合 202"/>
          <p:cNvGrpSpPr/>
          <p:nvPr/>
        </p:nvGrpSpPr>
        <p:grpSpPr>
          <a:xfrm>
            <a:off x="9702177" y="4174905"/>
            <a:ext cx="2543904" cy="719018"/>
            <a:chOff x="1952771" y="2666157"/>
            <a:chExt cx="2543904" cy="719018"/>
          </a:xfrm>
        </p:grpSpPr>
        <p:sp>
          <p:nvSpPr>
            <p:cNvPr id="204" name="文本框 203"/>
            <p:cNvSpPr txBox="1"/>
            <p:nvPr/>
          </p:nvSpPr>
          <p:spPr>
            <a:xfrm>
              <a:off x="1952771" y="2666157"/>
              <a:ext cx="895057" cy="646331"/>
            </a:xfrm>
            <a:prstGeom prst="rect">
              <a:avLst/>
            </a:prstGeom>
            <a:noFill/>
          </p:spPr>
          <p:txBody>
            <a:bodyPr wrap="square" rtlCol="0">
              <a:spAutoFit/>
            </a:bodyPr>
            <a:lstStyle/>
            <a:p>
              <a:pPr algn="ctr"/>
              <a:r>
                <a:rPr lang="en-US" altLang="zh-CN" sz="3600" b="1" spc="300" dirty="0">
                  <a:solidFill>
                    <a:schemeClr val="bg1"/>
                  </a:solidFill>
                  <a:latin typeface="方正兰亭纤黑_GBK" panose="02000000000000000000" pitchFamily="2" charset="-122"/>
                  <a:ea typeface="方正兰亭纤黑_GBK" panose="02000000000000000000" pitchFamily="2" charset="-122"/>
                </a:rPr>
                <a:t>05</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205" name="文本框 204"/>
            <p:cNvSpPr txBox="1"/>
            <p:nvPr/>
          </p:nvSpPr>
          <p:spPr>
            <a:xfrm>
              <a:off x="2039062" y="3169731"/>
              <a:ext cx="2430385" cy="215444"/>
            </a:xfrm>
            <a:prstGeom prst="rect">
              <a:avLst/>
            </a:prstGeom>
            <a:noFill/>
          </p:spPr>
          <p:txBody>
            <a:bodyPr wrap="square" rtlCol="0">
              <a:spAutoFit/>
            </a:bodyPr>
            <a:lstStyle/>
            <a:p>
              <a:pPr algn="dist"/>
              <a:r>
                <a:rPr lang="en-US" altLang="zh-CN" sz="800" spc="300" dirty="0">
                  <a:solidFill>
                    <a:srgbClr val="65D3F6"/>
                  </a:solidFill>
                  <a:latin typeface="方正兰亭纤黑_GBK" panose="02000000000000000000" pitchFamily="2" charset="-122"/>
                  <a:ea typeface="方正兰亭纤黑_GBK" panose="02000000000000000000" pitchFamily="2" charset="-122"/>
                </a:rPr>
                <a:t>Business simulation</a:t>
              </a:r>
              <a:endParaRPr lang="zh-CN" altLang="en-US" sz="800" spc="300" dirty="0">
                <a:solidFill>
                  <a:srgbClr val="65D3F6"/>
                </a:solidFill>
                <a:latin typeface="方正兰亭纤黑_GBK" panose="02000000000000000000" pitchFamily="2" charset="-122"/>
                <a:ea typeface="方正兰亭纤黑_GBK" panose="02000000000000000000" pitchFamily="2" charset="-122"/>
              </a:endParaRPr>
            </a:p>
          </p:txBody>
        </p:sp>
        <p:sp>
          <p:nvSpPr>
            <p:cNvPr id="206" name="文本框 205"/>
            <p:cNvSpPr txBox="1"/>
            <p:nvPr/>
          </p:nvSpPr>
          <p:spPr>
            <a:xfrm>
              <a:off x="2654820" y="2923669"/>
              <a:ext cx="1841855" cy="307777"/>
            </a:xfrm>
            <a:prstGeom prst="rect">
              <a:avLst/>
            </a:prstGeom>
            <a:noFill/>
          </p:spPr>
          <p:txBody>
            <a:bodyPr wrap="square" rtlCol="0">
              <a:spAutoFit/>
            </a:bodyPr>
            <a:lstStyle/>
            <a:p>
              <a:pPr algn="ctr"/>
              <a:r>
                <a:rPr lang="zh-CN" altLang="en-US" sz="1400" b="1" spc="300" dirty="0">
                  <a:solidFill>
                    <a:schemeClr val="bg1"/>
                  </a:solidFill>
                  <a:latin typeface="方正兰亭纤黑_GBK" panose="02000000000000000000" pitchFamily="2" charset="-122"/>
                  <a:ea typeface="方正兰亭纤黑_GBK" panose="02000000000000000000" pitchFamily="2" charset="-122"/>
                </a:rPr>
                <a:t>业务模拟</a:t>
              </a:r>
            </a:p>
          </p:txBody>
        </p:sp>
      </p:grpSp>
      <p:sp>
        <p:nvSpPr>
          <p:cNvPr id="117" name="椭圆 116"/>
          <p:cNvSpPr/>
          <p:nvPr/>
        </p:nvSpPr>
        <p:spPr>
          <a:xfrm>
            <a:off x="2398395" y="3342142"/>
            <a:ext cx="7039610" cy="7039610"/>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8" name="椭圆 117"/>
          <p:cNvSpPr/>
          <p:nvPr/>
        </p:nvSpPr>
        <p:spPr>
          <a:xfrm>
            <a:off x="3244956" y="4188703"/>
            <a:ext cx="5346489" cy="534648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9" name="椭圆 118"/>
          <p:cNvSpPr/>
          <p:nvPr/>
        </p:nvSpPr>
        <p:spPr>
          <a:xfrm>
            <a:off x="4147997" y="5091744"/>
            <a:ext cx="3540404" cy="3540404"/>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20" name="椭圆 119"/>
          <p:cNvSpPr/>
          <p:nvPr/>
        </p:nvSpPr>
        <p:spPr>
          <a:xfrm>
            <a:off x="4433585" y="5821504"/>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5887798" y="506410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7361835" y="5851516"/>
            <a:ext cx="60804" cy="57918"/>
          </a:xfrm>
          <a:prstGeom prst="ellipse">
            <a:avLst/>
          </a:prstGeom>
          <a:solidFill>
            <a:srgbClr val="0756A7"/>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6512384" y="623137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6122846" y="65635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5301535" y="6355237"/>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454808" y="4564820"/>
            <a:ext cx="79161" cy="75404"/>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261856" y="6279833"/>
            <a:ext cx="79161" cy="75404"/>
          </a:xfrm>
          <a:prstGeom prst="ellipse">
            <a:avLst/>
          </a:prstGeom>
          <a:solidFill>
            <a:srgbClr val="0756A7"/>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7308911" y="4559407"/>
            <a:ext cx="79161" cy="75404"/>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8506214" y="6325552"/>
            <a:ext cx="79161" cy="75404"/>
          </a:xfrm>
          <a:prstGeom prst="ellipse">
            <a:avLst/>
          </a:prstGeom>
          <a:solidFill>
            <a:srgbClr val="0756A7"/>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文本框 208"/>
          <p:cNvSpPr txBox="1"/>
          <p:nvPr/>
        </p:nvSpPr>
        <p:spPr>
          <a:xfrm>
            <a:off x="4556451" y="5788815"/>
            <a:ext cx="2723496" cy="646331"/>
          </a:xfrm>
          <a:prstGeom prst="rect">
            <a:avLst/>
          </a:prstGeom>
          <a:noFill/>
        </p:spPr>
        <p:txBody>
          <a:bodyPr wrap="square" rtlCol="0">
            <a:spAutoFit/>
          </a:bodyPr>
          <a:lstStyle/>
          <a:p>
            <a:pPr algn="ctr"/>
            <a:r>
              <a:rPr lang="en-US" altLang="zh-CN" sz="3600" b="1"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CONTENT</a:t>
            </a:r>
            <a:endParaRPr lang="zh-CN" altLang="en-US" sz="3600" b="1"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211" name="椭圆 210"/>
          <p:cNvSpPr/>
          <p:nvPr/>
        </p:nvSpPr>
        <p:spPr>
          <a:xfrm>
            <a:off x="3056105" y="4704287"/>
            <a:ext cx="78090" cy="74384"/>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5892075" y="3294271"/>
            <a:ext cx="78090" cy="74384"/>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a:extLst>
              <a:ext uri="{FF2B5EF4-FFF2-40B4-BE49-F238E27FC236}">
                <a16:creationId xmlns:a16="http://schemas.microsoft.com/office/drawing/2014/main" id="{E93D172B-9652-A095-8671-A673C92CF125}"/>
              </a:ext>
            </a:extLst>
          </p:cNvPr>
          <p:cNvGrpSpPr/>
          <p:nvPr/>
        </p:nvGrpSpPr>
        <p:grpSpPr>
          <a:xfrm rot="20900270" flipH="1">
            <a:off x="6150681" y="2060982"/>
            <a:ext cx="922446" cy="1296051"/>
            <a:chOff x="4145567" y="1963954"/>
            <a:chExt cx="922446" cy="1296051"/>
          </a:xfrm>
        </p:grpSpPr>
        <p:cxnSp>
          <p:nvCxnSpPr>
            <p:cNvPr id="130" name="直接连接符 129">
              <a:extLst>
                <a:ext uri="{FF2B5EF4-FFF2-40B4-BE49-F238E27FC236}">
                  <a16:creationId xmlns:a16="http://schemas.microsoft.com/office/drawing/2014/main" id="{A8A971FC-3C77-9061-D03F-3B1AF266549D}"/>
                </a:ext>
              </a:extLst>
            </p:cNvPr>
            <p:cNvCxnSpPr/>
            <p:nvPr/>
          </p:nvCxnSpPr>
          <p:spPr>
            <a:xfrm>
              <a:off x="4648970" y="2521565"/>
              <a:ext cx="419043" cy="701832"/>
            </a:xfrm>
            <a:prstGeom prst="line">
              <a:avLst/>
            </a:prstGeom>
            <a:ln>
              <a:gradFill>
                <a:gsLst>
                  <a:gs pos="0">
                    <a:schemeClr val="bg1"/>
                  </a:gs>
                  <a:gs pos="100000">
                    <a:schemeClr val="bg1">
                      <a:alpha val="0"/>
                    </a:scheme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A0593D6E-1B47-7D54-08C3-DBC178641B7D}"/>
                </a:ext>
              </a:extLst>
            </p:cNvPr>
            <p:cNvCxnSpPr/>
            <p:nvPr/>
          </p:nvCxnSpPr>
          <p:spPr>
            <a:xfrm>
              <a:off x="4145567" y="1963954"/>
              <a:ext cx="714348" cy="1202248"/>
            </a:xfrm>
            <a:prstGeom prst="line">
              <a:avLst/>
            </a:prstGeom>
            <a:ln>
              <a:gradFill>
                <a:gsLst>
                  <a:gs pos="0">
                    <a:srgbClr val="65D3F6"/>
                  </a:gs>
                  <a:gs pos="100000">
                    <a:srgbClr val="65D3F6">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AB2E2D77-CC49-2D02-D04B-981297A86A06}"/>
                </a:ext>
              </a:extLst>
            </p:cNvPr>
            <p:cNvCxnSpPr/>
            <p:nvPr/>
          </p:nvCxnSpPr>
          <p:spPr>
            <a:xfrm>
              <a:off x="4169583" y="2522014"/>
              <a:ext cx="333450" cy="530798"/>
            </a:xfrm>
            <a:prstGeom prst="line">
              <a:avLst/>
            </a:prstGeom>
            <a:ln>
              <a:gradFill>
                <a:gsLst>
                  <a:gs pos="0">
                    <a:srgbClr val="0756A7"/>
                  </a:gs>
                  <a:gs pos="100000">
                    <a:srgbClr val="0756A7">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12D312D6-E9B9-5165-4621-CE66D7A7038D}"/>
                </a:ext>
              </a:extLst>
            </p:cNvPr>
            <p:cNvCxnSpPr/>
            <p:nvPr/>
          </p:nvCxnSpPr>
          <p:spPr>
            <a:xfrm>
              <a:off x="4566929" y="2947177"/>
              <a:ext cx="190354" cy="312828"/>
            </a:xfrm>
            <a:prstGeom prst="line">
              <a:avLst/>
            </a:prstGeom>
            <a:ln w="3175">
              <a:gradFill>
                <a:gsLst>
                  <a:gs pos="0">
                    <a:srgbClr val="D13694"/>
                  </a:gs>
                  <a:gs pos="100000">
                    <a:srgbClr val="D13694">
                      <a:alpha val="0"/>
                    </a:srgbClr>
                  </a:gs>
                </a:gsLst>
                <a:lin ang="5400000" scaled="1"/>
              </a:gradFill>
              <a:headEnd type="oval" w="sm" len="sm"/>
            </a:ln>
          </p:spPr>
          <p:style>
            <a:lnRef idx="1">
              <a:schemeClr val="accent1"/>
            </a:lnRef>
            <a:fillRef idx="0">
              <a:schemeClr val="accent1"/>
            </a:fillRef>
            <a:effectRef idx="0">
              <a:schemeClr val="accent1"/>
            </a:effectRef>
            <a:fontRef idx="minor">
              <a:schemeClr val="tx1"/>
            </a:fontRef>
          </p:style>
        </p:cxnSp>
      </p:grpSp>
      <p:grpSp>
        <p:nvGrpSpPr>
          <p:cNvPr id="135" name="组合 134">
            <a:extLst>
              <a:ext uri="{FF2B5EF4-FFF2-40B4-BE49-F238E27FC236}">
                <a16:creationId xmlns:a16="http://schemas.microsoft.com/office/drawing/2014/main" id="{BF2E4601-4D26-EF6E-48BD-5B36DCABD07F}"/>
              </a:ext>
            </a:extLst>
          </p:cNvPr>
          <p:cNvGrpSpPr/>
          <p:nvPr/>
        </p:nvGrpSpPr>
        <p:grpSpPr>
          <a:xfrm>
            <a:off x="6848859" y="1419669"/>
            <a:ext cx="2543904" cy="719018"/>
            <a:chOff x="1952771" y="2666157"/>
            <a:chExt cx="2543904" cy="719018"/>
          </a:xfrm>
        </p:grpSpPr>
        <p:sp>
          <p:nvSpPr>
            <p:cNvPr id="136" name="文本框 135">
              <a:extLst>
                <a:ext uri="{FF2B5EF4-FFF2-40B4-BE49-F238E27FC236}">
                  <a16:creationId xmlns:a16="http://schemas.microsoft.com/office/drawing/2014/main" id="{6AE5E9ED-DBC8-E5DC-8AA9-C2DF6C82C51F}"/>
                </a:ext>
              </a:extLst>
            </p:cNvPr>
            <p:cNvSpPr txBox="1"/>
            <p:nvPr/>
          </p:nvSpPr>
          <p:spPr>
            <a:xfrm>
              <a:off x="1952771" y="2666157"/>
              <a:ext cx="895057" cy="646331"/>
            </a:xfrm>
            <a:prstGeom prst="rect">
              <a:avLst/>
            </a:prstGeom>
            <a:noFill/>
          </p:spPr>
          <p:txBody>
            <a:bodyPr wrap="square" rtlCol="0">
              <a:spAutoFit/>
            </a:bodyPr>
            <a:lstStyle/>
            <a:p>
              <a:pPr algn="ctr"/>
              <a:r>
                <a:rPr lang="en-US" altLang="zh-CN" sz="3600" b="1" spc="300" dirty="0">
                  <a:solidFill>
                    <a:schemeClr val="bg1"/>
                  </a:solidFill>
                  <a:latin typeface="方正兰亭纤黑_GBK" panose="02000000000000000000" pitchFamily="2" charset="-122"/>
                  <a:ea typeface="方正兰亭纤黑_GBK" panose="02000000000000000000" pitchFamily="2" charset="-122"/>
                </a:rPr>
                <a:t>03</a:t>
              </a:r>
              <a:endParaRPr lang="zh-CN" altLang="en-US" sz="36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138" name="文本框 137">
              <a:extLst>
                <a:ext uri="{FF2B5EF4-FFF2-40B4-BE49-F238E27FC236}">
                  <a16:creationId xmlns:a16="http://schemas.microsoft.com/office/drawing/2014/main" id="{57DF69F4-DA76-039E-CEF5-2659242C97D8}"/>
                </a:ext>
              </a:extLst>
            </p:cNvPr>
            <p:cNvSpPr txBox="1"/>
            <p:nvPr/>
          </p:nvSpPr>
          <p:spPr>
            <a:xfrm>
              <a:off x="2039062" y="3169731"/>
              <a:ext cx="2430385" cy="215444"/>
            </a:xfrm>
            <a:prstGeom prst="rect">
              <a:avLst/>
            </a:prstGeom>
            <a:noFill/>
          </p:spPr>
          <p:txBody>
            <a:bodyPr wrap="square" rtlCol="0">
              <a:spAutoFit/>
            </a:bodyPr>
            <a:lstStyle/>
            <a:p>
              <a:pPr algn="dist"/>
              <a:r>
                <a:rPr lang="en-US" altLang="zh-CN" sz="800" spc="300" dirty="0">
                  <a:solidFill>
                    <a:srgbClr val="65D3F6"/>
                  </a:solidFill>
                  <a:latin typeface="方正兰亭纤黑_GBK" panose="02000000000000000000" pitchFamily="2" charset="-122"/>
                  <a:ea typeface="方正兰亭纤黑_GBK" panose="02000000000000000000" pitchFamily="2" charset="-122"/>
                </a:rPr>
                <a:t>Data preprocessing</a:t>
              </a:r>
              <a:endParaRPr lang="zh-CN" altLang="en-US" sz="800" spc="300" dirty="0">
                <a:solidFill>
                  <a:srgbClr val="65D3F6"/>
                </a:solidFill>
                <a:latin typeface="方正兰亭纤黑_GBK" panose="02000000000000000000" pitchFamily="2" charset="-122"/>
                <a:ea typeface="方正兰亭纤黑_GBK" panose="02000000000000000000" pitchFamily="2" charset="-122"/>
              </a:endParaRPr>
            </a:p>
          </p:txBody>
        </p:sp>
        <p:sp>
          <p:nvSpPr>
            <p:cNvPr id="139" name="文本框 138">
              <a:extLst>
                <a:ext uri="{FF2B5EF4-FFF2-40B4-BE49-F238E27FC236}">
                  <a16:creationId xmlns:a16="http://schemas.microsoft.com/office/drawing/2014/main" id="{01281F2C-D51A-340A-FF1B-336DE6BEA8CD}"/>
                </a:ext>
              </a:extLst>
            </p:cNvPr>
            <p:cNvSpPr txBox="1"/>
            <p:nvPr/>
          </p:nvSpPr>
          <p:spPr>
            <a:xfrm>
              <a:off x="2654820" y="2923669"/>
              <a:ext cx="1841855" cy="307777"/>
            </a:xfrm>
            <a:prstGeom prst="rect">
              <a:avLst/>
            </a:prstGeom>
            <a:noFill/>
          </p:spPr>
          <p:txBody>
            <a:bodyPr wrap="square" rtlCol="0">
              <a:spAutoFit/>
            </a:bodyPr>
            <a:lstStyle/>
            <a:p>
              <a:pPr algn="ctr"/>
              <a:r>
                <a:rPr lang="zh-CN" altLang="en-US" sz="1400" b="1" spc="300" dirty="0">
                  <a:solidFill>
                    <a:schemeClr val="bg1"/>
                  </a:solidFill>
                  <a:latin typeface="方正兰亭纤黑_GBK" panose="02000000000000000000" pitchFamily="2" charset="-122"/>
                  <a:ea typeface="方正兰亭纤黑_GBK" panose="02000000000000000000" pitchFamily="2" charset="-122"/>
                </a:rPr>
                <a:t>数据预处理</a:t>
              </a:r>
            </a:p>
          </p:txBody>
        </p:sp>
      </p:grpSp>
    </p:spTree>
    <p:extLst>
      <p:ext uri="{BB962C8B-B14F-4D97-AF65-F5344CB8AC3E}">
        <p14:creationId xmlns:p14="http://schemas.microsoft.com/office/powerpoint/2010/main" val="2799834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1000" fill="hold"/>
                                        <p:tgtEl>
                                          <p:spTgt spid="117"/>
                                        </p:tgtEl>
                                        <p:attrNameLst>
                                          <p:attrName>ppt_x</p:attrName>
                                        </p:attrNameLst>
                                      </p:cBhvr>
                                      <p:tavLst>
                                        <p:tav tm="0">
                                          <p:val>
                                            <p:strVal val="#ppt_x"/>
                                          </p:val>
                                        </p:tav>
                                        <p:tav tm="100000">
                                          <p:val>
                                            <p:strVal val="#ppt_x"/>
                                          </p:val>
                                        </p:tav>
                                      </p:tavLst>
                                    </p:anim>
                                    <p:anim calcmode="lin" valueType="num">
                                      <p:cBhvr additive="base">
                                        <p:cTn id="8" dur="1000" fill="hold"/>
                                        <p:tgtEl>
                                          <p:spTgt spid="117"/>
                                        </p:tgtEl>
                                        <p:attrNameLst>
                                          <p:attrName>ppt_y</p:attrName>
                                        </p:attrNameLst>
                                      </p:cBhvr>
                                      <p:tavLst>
                                        <p:tav tm="0">
                                          <p:val>
                                            <p:strVal val="1+#ppt_h/2"/>
                                          </p:val>
                                        </p:tav>
                                        <p:tav tm="100000">
                                          <p:val>
                                            <p:strVal val="#ppt_y"/>
                                          </p:val>
                                        </p:tav>
                                      </p:tavLst>
                                    </p:anim>
                                  </p:childTnLst>
                                </p:cTn>
                              </p:par>
                              <p:par>
                                <p:cTn id="9" presetID="2" presetClass="entr" presetSubtype="4" accel="50000" fill="hold" grpId="0" nodeType="withEffect">
                                  <p:stCondLst>
                                    <p:cond delay="500"/>
                                  </p:stCondLst>
                                  <p:childTnLst>
                                    <p:set>
                                      <p:cBhvr>
                                        <p:cTn id="10" dur="1" fill="hold">
                                          <p:stCondLst>
                                            <p:cond delay="0"/>
                                          </p:stCondLst>
                                        </p:cTn>
                                        <p:tgtEl>
                                          <p:spTgt spid="118"/>
                                        </p:tgtEl>
                                        <p:attrNameLst>
                                          <p:attrName>style.visibility</p:attrName>
                                        </p:attrNameLst>
                                      </p:cBhvr>
                                      <p:to>
                                        <p:strVal val="visible"/>
                                      </p:to>
                                    </p:set>
                                    <p:anim calcmode="lin" valueType="num">
                                      <p:cBhvr additive="base">
                                        <p:cTn id="11" dur="1000" fill="hold"/>
                                        <p:tgtEl>
                                          <p:spTgt spid="118"/>
                                        </p:tgtEl>
                                        <p:attrNameLst>
                                          <p:attrName>ppt_x</p:attrName>
                                        </p:attrNameLst>
                                      </p:cBhvr>
                                      <p:tavLst>
                                        <p:tav tm="0">
                                          <p:val>
                                            <p:strVal val="#ppt_x"/>
                                          </p:val>
                                        </p:tav>
                                        <p:tav tm="100000">
                                          <p:val>
                                            <p:strVal val="#ppt_x"/>
                                          </p:val>
                                        </p:tav>
                                      </p:tavLst>
                                    </p:anim>
                                    <p:anim calcmode="lin" valueType="num">
                                      <p:cBhvr additive="base">
                                        <p:cTn id="12" dur="1000" fill="hold"/>
                                        <p:tgtEl>
                                          <p:spTgt spid="118"/>
                                        </p:tgtEl>
                                        <p:attrNameLst>
                                          <p:attrName>ppt_y</p:attrName>
                                        </p:attrNameLst>
                                      </p:cBhvr>
                                      <p:tavLst>
                                        <p:tav tm="0">
                                          <p:val>
                                            <p:strVal val="1+#ppt_h/2"/>
                                          </p:val>
                                        </p:tav>
                                        <p:tav tm="100000">
                                          <p:val>
                                            <p:strVal val="#ppt_y"/>
                                          </p:val>
                                        </p:tav>
                                      </p:tavLst>
                                    </p:anim>
                                  </p:childTnLst>
                                </p:cTn>
                              </p:par>
                              <p:par>
                                <p:cTn id="13" presetID="2" presetClass="entr" presetSubtype="4" accel="50000" fill="hold" grpId="0" nodeType="withEffect">
                                  <p:stCondLst>
                                    <p:cond delay="100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1000" fill="hold"/>
                                        <p:tgtEl>
                                          <p:spTgt spid="119"/>
                                        </p:tgtEl>
                                        <p:attrNameLst>
                                          <p:attrName>ppt_x</p:attrName>
                                        </p:attrNameLst>
                                      </p:cBhvr>
                                      <p:tavLst>
                                        <p:tav tm="0">
                                          <p:val>
                                            <p:strVal val="#ppt_x"/>
                                          </p:val>
                                        </p:tav>
                                        <p:tav tm="100000">
                                          <p:val>
                                            <p:strVal val="#ppt_x"/>
                                          </p:val>
                                        </p:tav>
                                      </p:tavLst>
                                    </p:anim>
                                    <p:anim calcmode="lin" valueType="num">
                                      <p:cBhvr additive="base">
                                        <p:cTn id="16" dur="1000" fill="hold"/>
                                        <p:tgtEl>
                                          <p:spTgt spid="119"/>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 presetClass="entr" presetSubtype="1" fill="hold" grpId="0" nodeType="afterEffect">
                                  <p:stCondLst>
                                    <p:cond delay="0"/>
                                  </p:stCondLst>
                                  <p:childTnLst>
                                    <p:set>
                                      <p:cBhvr>
                                        <p:cTn id="19" dur="1" fill="hold">
                                          <p:stCondLst>
                                            <p:cond delay="0"/>
                                          </p:stCondLst>
                                        </p:cTn>
                                        <p:tgtEl>
                                          <p:spTgt spid="124"/>
                                        </p:tgtEl>
                                        <p:attrNameLst>
                                          <p:attrName>style.visibility</p:attrName>
                                        </p:attrNameLst>
                                      </p:cBhvr>
                                      <p:to>
                                        <p:strVal val="visible"/>
                                      </p:to>
                                    </p:set>
                                    <p:anim calcmode="lin" valueType="num">
                                      <p:cBhvr additive="base">
                                        <p:cTn id="20" dur="750" fill="hold"/>
                                        <p:tgtEl>
                                          <p:spTgt spid="124"/>
                                        </p:tgtEl>
                                        <p:attrNameLst>
                                          <p:attrName>ppt_x</p:attrName>
                                        </p:attrNameLst>
                                      </p:cBhvr>
                                      <p:tavLst>
                                        <p:tav tm="0">
                                          <p:val>
                                            <p:strVal val="#ppt_x"/>
                                          </p:val>
                                        </p:tav>
                                        <p:tav tm="100000">
                                          <p:val>
                                            <p:strVal val="#ppt_x"/>
                                          </p:val>
                                        </p:tav>
                                      </p:tavLst>
                                    </p:anim>
                                    <p:anim calcmode="lin" valueType="num">
                                      <p:cBhvr additive="base">
                                        <p:cTn id="21" dur="750" fill="hold"/>
                                        <p:tgtEl>
                                          <p:spTgt spid="124"/>
                                        </p:tgtEl>
                                        <p:attrNameLst>
                                          <p:attrName>ppt_y</p:attrName>
                                        </p:attrNameLst>
                                      </p:cBhvr>
                                      <p:tavLst>
                                        <p:tav tm="0">
                                          <p:val>
                                            <p:strVal val="0-#ppt_h/2"/>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125"/>
                                        </p:tgtEl>
                                        <p:attrNameLst>
                                          <p:attrName>style.visibility</p:attrName>
                                        </p:attrNameLst>
                                      </p:cBhvr>
                                      <p:to>
                                        <p:strVal val="visible"/>
                                      </p:to>
                                    </p:set>
                                    <p:anim calcmode="lin" valueType="num">
                                      <p:cBhvr additive="base">
                                        <p:cTn id="24" dur="750" fill="hold"/>
                                        <p:tgtEl>
                                          <p:spTgt spid="125"/>
                                        </p:tgtEl>
                                        <p:attrNameLst>
                                          <p:attrName>ppt_x</p:attrName>
                                        </p:attrNameLst>
                                      </p:cBhvr>
                                      <p:tavLst>
                                        <p:tav tm="0">
                                          <p:val>
                                            <p:strVal val="0-#ppt_w/2"/>
                                          </p:val>
                                        </p:tav>
                                        <p:tav tm="100000">
                                          <p:val>
                                            <p:strVal val="#ppt_x"/>
                                          </p:val>
                                        </p:tav>
                                      </p:tavLst>
                                    </p:anim>
                                    <p:anim calcmode="lin" valueType="num">
                                      <p:cBhvr additive="base">
                                        <p:cTn id="25" dur="750" fill="hold"/>
                                        <p:tgtEl>
                                          <p:spTgt spid="125"/>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123"/>
                                        </p:tgtEl>
                                        <p:attrNameLst>
                                          <p:attrName>style.visibility</p:attrName>
                                        </p:attrNameLst>
                                      </p:cBhvr>
                                      <p:to>
                                        <p:strVal val="visible"/>
                                      </p:to>
                                    </p:set>
                                    <p:anim calcmode="lin" valueType="num">
                                      <p:cBhvr additive="base">
                                        <p:cTn id="28" dur="750" fill="hold"/>
                                        <p:tgtEl>
                                          <p:spTgt spid="123"/>
                                        </p:tgtEl>
                                        <p:attrNameLst>
                                          <p:attrName>ppt_x</p:attrName>
                                        </p:attrNameLst>
                                      </p:cBhvr>
                                      <p:tavLst>
                                        <p:tav tm="0">
                                          <p:val>
                                            <p:strVal val="1+#ppt_w/2"/>
                                          </p:val>
                                        </p:tav>
                                        <p:tav tm="100000">
                                          <p:val>
                                            <p:strVal val="#ppt_x"/>
                                          </p:val>
                                        </p:tav>
                                      </p:tavLst>
                                    </p:anim>
                                    <p:anim calcmode="lin" valueType="num">
                                      <p:cBhvr additive="base">
                                        <p:cTn id="29" dur="750" fill="hold"/>
                                        <p:tgtEl>
                                          <p:spTgt spid="123"/>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122"/>
                                        </p:tgtEl>
                                        <p:attrNameLst>
                                          <p:attrName>style.visibility</p:attrName>
                                        </p:attrNameLst>
                                      </p:cBhvr>
                                      <p:to>
                                        <p:strVal val="visible"/>
                                      </p:to>
                                    </p:set>
                                    <p:anim calcmode="lin" valueType="num">
                                      <p:cBhvr additive="base">
                                        <p:cTn id="32" dur="750" fill="hold"/>
                                        <p:tgtEl>
                                          <p:spTgt spid="122"/>
                                        </p:tgtEl>
                                        <p:attrNameLst>
                                          <p:attrName>ppt_x</p:attrName>
                                        </p:attrNameLst>
                                      </p:cBhvr>
                                      <p:tavLst>
                                        <p:tav tm="0">
                                          <p:val>
                                            <p:strVal val="1+#ppt_w/2"/>
                                          </p:val>
                                        </p:tav>
                                        <p:tav tm="100000">
                                          <p:val>
                                            <p:strVal val="#ppt_x"/>
                                          </p:val>
                                        </p:tav>
                                      </p:tavLst>
                                    </p:anim>
                                    <p:anim calcmode="lin" valueType="num">
                                      <p:cBhvr additive="base">
                                        <p:cTn id="33" dur="750" fill="hold"/>
                                        <p:tgtEl>
                                          <p:spTgt spid="122"/>
                                        </p:tgtEl>
                                        <p:attrNameLst>
                                          <p:attrName>ppt_y</p:attrName>
                                        </p:attrNameLst>
                                      </p:cBhvr>
                                      <p:tavLst>
                                        <p:tav tm="0">
                                          <p:val>
                                            <p:strVal val="0-#ppt_h/2"/>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29"/>
                                        </p:tgtEl>
                                        <p:attrNameLst>
                                          <p:attrName>style.visibility</p:attrName>
                                        </p:attrNameLst>
                                      </p:cBhvr>
                                      <p:to>
                                        <p:strVal val="visible"/>
                                      </p:to>
                                    </p:set>
                                    <p:anim calcmode="lin" valueType="num">
                                      <p:cBhvr additive="base">
                                        <p:cTn id="36" dur="750" fill="hold"/>
                                        <p:tgtEl>
                                          <p:spTgt spid="129"/>
                                        </p:tgtEl>
                                        <p:attrNameLst>
                                          <p:attrName>ppt_x</p:attrName>
                                        </p:attrNameLst>
                                      </p:cBhvr>
                                      <p:tavLst>
                                        <p:tav tm="0">
                                          <p:val>
                                            <p:strVal val="1+#ppt_w/2"/>
                                          </p:val>
                                        </p:tav>
                                        <p:tav tm="100000">
                                          <p:val>
                                            <p:strVal val="#ppt_x"/>
                                          </p:val>
                                        </p:tav>
                                      </p:tavLst>
                                    </p:anim>
                                    <p:anim calcmode="lin" valueType="num">
                                      <p:cBhvr additive="base">
                                        <p:cTn id="37" dur="750" fill="hold"/>
                                        <p:tgtEl>
                                          <p:spTgt spid="129"/>
                                        </p:tgtEl>
                                        <p:attrNameLst>
                                          <p:attrName>ppt_y</p:attrName>
                                        </p:attrNameLst>
                                      </p:cBhvr>
                                      <p:tavLst>
                                        <p:tav tm="0">
                                          <p:val>
                                            <p:strVal val="#ppt_y"/>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 calcmode="lin" valueType="num">
                                      <p:cBhvr additive="base">
                                        <p:cTn id="40" dur="750" fill="hold"/>
                                        <p:tgtEl>
                                          <p:spTgt spid="121"/>
                                        </p:tgtEl>
                                        <p:attrNameLst>
                                          <p:attrName>ppt_x</p:attrName>
                                        </p:attrNameLst>
                                      </p:cBhvr>
                                      <p:tavLst>
                                        <p:tav tm="0">
                                          <p:val>
                                            <p:strVal val="#ppt_x"/>
                                          </p:val>
                                        </p:tav>
                                        <p:tav tm="100000">
                                          <p:val>
                                            <p:strVal val="#ppt_x"/>
                                          </p:val>
                                        </p:tav>
                                      </p:tavLst>
                                    </p:anim>
                                    <p:anim calcmode="lin" valueType="num">
                                      <p:cBhvr additive="base">
                                        <p:cTn id="41" dur="750" fill="hold"/>
                                        <p:tgtEl>
                                          <p:spTgt spid="12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20"/>
                                        </p:tgtEl>
                                        <p:attrNameLst>
                                          <p:attrName>style.visibility</p:attrName>
                                        </p:attrNameLst>
                                      </p:cBhvr>
                                      <p:to>
                                        <p:strVal val="visible"/>
                                      </p:to>
                                    </p:set>
                                    <p:anim calcmode="lin" valueType="num">
                                      <p:cBhvr additive="base">
                                        <p:cTn id="44" dur="750" fill="hold"/>
                                        <p:tgtEl>
                                          <p:spTgt spid="120"/>
                                        </p:tgtEl>
                                        <p:attrNameLst>
                                          <p:attrName>ppt_x</p:attrName>
                                        </p:attrNameLst>
                                      </p:cBhvr>
                                      <p:tavLst>
                                        <p:tav tm="0">
                                          <p:val>
                                            <p:strVal val="0-#ppt_w/2"/>
                                          </p:val>
                                        </p:tav>
                                        <p:tav tm="100000">
                                          <p:val>
                                            <p:strVal val="#ppt_x"/>
                                          </p:val>
                                        </p:tav>
                                      </p:tavLst>
                                    </p:anim>
                                    <p:anim calcmode="lin" valueType="num">
                                      <p:cBhvr additive="base">
                                        <p:cTn id="45" dur="750" fill="hold"/>
                                        <p:tgtEl>
                                          <p:spTgt spid="120"/>
                                        </p:tgtEl>
                                        <p:attrNameLst>
                                          <p:attrName>ppt_y</p:attrName>
                                        </p:attrNameLst>
                                      </p:cBhvr>
                                      <p:tavLst>
                                        <p:tav tm="0">
                                          <p:val>
                                            <p:strVal val="0-#ppt_h/2"/>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27"/>
                                        </p:tgtEl>
                                        <p:attrNameLst>
                                          <p:attrName>style.visibility</p:attrName>
                                        </p:attrNameLst>
                                      </p:cBhvr>
                                      <p:to>
                                        <p:strVal val="visible"/>
                                      </p:to>
                                    </p:set>
                                    <p:anim calcmode="lin" valueType="num">
                                      <p:cBhvr additive="base">
                                        <p:cTn id="48" dur="750" fill="hold"/>
                                        <p:tgtEl>
                                          <p:spTgt spid="127"/>
                                        </p:tgtEl>
                                        <p:attrNameLst>
                                          <p:attrName>ppt_x</p:attrName>
                                        </p:attrNameLst>
                                      </p:cBhvr>
                                      <p:tavLst>
                                        <p:tav tm="0">
                                          <p:val>
                                            <p:strVal val="0-#ppt_w/2"/>
                                          </p:val>
                                        </p:tav>
                                        <p:tav tm="100000">
                                          <p:val>
                                            <p:strVal val="#ppt_x"/>
                                          </p:val>
                                        </p:tav>
                                      </p:tavLst>
                                    </p:anim>
                                    <p:anim calcmode="lin" valueType="num">
                                      <p:cBhvr additive="base">
                                        <p:cTn id="49" dur="750" fill="hold"/>
                                        <p:tgtEl>
                                          <p:spTgt spid="127"/>
                                        </p:tgtEl>
                                        <p:attrNameLst>
                                          <p:attrName>ppt_y</p:attrName>
                                        </p:attrNameLst>
                                      </p:cBhvr>
                                      <p:tavLst>
                                        <p:tav tm="0">
                                          <p:val>
                                            <p:strVal val="#ppt_y"/>
                                          </p:val>
                                        </p:tav>
                                        <p:tav tm="100000">
                                          <p:val>
                                            <p:strVal val="#ppt_y"/>
                                          </p:val>
                                        </p:tav>
                                      </p:tavLst>
                                    </p:anim>
                                  </p:childTnLst>
                                </p:cTn>
                              </p:par>
                              <p:par>
                                <p:cTn id="50" presetID="2" presetClass="entr" presetSubtype="9" fill="hold" grpId="0" nodeType="withEffect">
                                  <p:stCondLst>
                                    <p:cond delay="0"/>
                                  </p:stCondLst>
                                  <p:childTnLst>
                                    <p:set>
                                      <p:cBhvr>
                                        <p:cTn id="51" dur="1" fill="hold">
                                          <p:stCondLst>
                                            <p:cond delay="0"/>
                                          </p:stCondLst>
                                        </p:cTn>
                                        <p:tgtEl>
                                          <p:spTgt spid="126"/>
                                        </p:tgtEl>
                                        <p:attrNameLst>
                                          <p:attrName>style.visibility</p:attrName>
                                        </p:attrNameLst>
                                      </p:cBhvr>
                                      <p:to>
                                        <p:strVal val="visible"/>
                                      </p:to>
                                    </p:set>
                                    <p:anim calcmode="lin" valueType="num">
                                      <p:cBhvr additive="base">
                                        <p:cTn id="52" dur="750" fill="hold"/>
                                        <p:tgtEl>
                                          <p:spTgt spid="126"/>
                                        </p:tgtEl>
                                        <p:attrNameLst>
                                          <p:attrName>ppt_x</p:attrName>
                                        </p:attrNameLst>
                                      </p:cBhvr>
                                      <p:tavLst>
                                        <p:tav tm="0">
                                          <p:val>
                                            <p:strVal val="0-#ppt_w/2"/>
                                          </p:val>
                                        </p:tav>
                                        <p:tav tm="100000">
                                          <p:val>
                                            <p:strVal val="#ppt_x"/>
                                          </p:val>
                                        </p:tav>
                                      </p:tavLst>
                                    </p:anim>
                                    <p:anim calcmode="lin" valueType="num">
                                      <p:cBhvr additive="base">
                                        <p:cTn id="53" dur="750" fill="hold"/>
                                        <p:tgtEl>
                                          <p:spTgt spid="126"/>
                                        </p:tgtEl>
                                        <p:attrNameLst>
                                          <p:attrName>ppt_y</p:attrName>
                                        </p:attrNameLst>
                                      </p:cBhvr>
                                      <p:tavLst>
                                        <p:tav tm="0">
                                          <p:val>
                                            <p:strVal val="0-#ppt_h/2"/>
                                          </p:val>
                                        </p:tav>
                                        <p:tav tm="100000">
                                          <p:val>
                                            <p:strVal val="#ppt_y"/>
                                          </p:val>
                                        </p:tav>
                                      </p:tavLst>
                                    </p:anim>
                                  </p:childTnLst>
                                </p:cTn>
                              </p:par>
                              <p:par>
                                <p:cTn id="54" presetID="2" presetClass="entr" presetSubtype="3" fill="hold" grpId="0" nodeType="withEffect">
                                  <p:stCondLst>
                                    <p:cond delay="0"/>
                                  </p:stCondLst>
                                  <p:childTnLst>
                                    <p:set>
                                      <p:cBhvr>
                                        <p:cTn id="55" dur="1" fill="hold">
                                          <p:stCondLst>
                                            <p:cond delay="0"/>
                                          </p:stCondLst>
                                        </p:cTn>
                                        <p:tgtEl>
                                          <p:spTgt spid="128"/>
                                        </p:tgtEl>
                                        <p:attrNameLst>
                                          <p:attrName>style.visibility</p:attrName>
                                        </p:attrNameLst>
                                      </p:cBhvr>
                                      <p:to>
                                        <p:strVal val="visible"/>
                                      </p:to>
                                    </p:set>
                                    <p:anim calcmode="lin" valueType="num">
                                      <p:cBhvr additive="base">
                                        <p:cTn id="56" dur="750" fill="hold"/>
                                        <p:tgtEl>
                                          <p:spTgt spid="128"/>
                                        </p:tgtEl>
                                        <p:attrNameLst>
                                          <p:attrName>ppt_x</p:attrName>
                                        </p:attrNameLst>
                                      </p:cBhvr>
                                      <p:tavLst>
                                        <p:tav tm="0">
                                          <p:val>
                                            <p:strVal val="1+#ppt_w/2"/>
                                          </p:val>
                                        </p:tav>
                                        <p:tav tm="100000">
                                          <p:val>
                                            <p:strVal val="#ppt_x"/>
                                          </p:val>
                                        </p:tav>
                                      </p:tavLst>
                                    </p:anim>
                                    <p:anim calcmode="lin" valueType="num">
                                      <p:cBhvr additive="base">
                                        <p:cTn id="57" dur="750" fill="hold"/>
                                        <p:tgtEl>
                                          <p:spTgt spid="128"/>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211"/>
                                        </p:tgtEl>
                                        <p:attrNameLst>
                                          <p:attrName>style.visibility</p:attrName>
                                        </p:attrNameLst>
                                      </p:cBhvr>
                                      <p:to>
                                        <p:strVal val="visible"/>
                                      </p:to>
                                    </p:set>
                                    <p:anim calcmode="lin" valueType="num">
                                      <p:cBhvr additive="base">
                                        <p:cTn id="60" dur="750" fill="hold"/>
                                        <p:tgtEl>
                                          <p:spTgt spid="211"/>
                                        </p:tgtEl>
                                        <p:attrNameLst>
                                          <p:attrName>ppt_x</p:attrName>
                                        </p:attrNameLst>
                                      </p:cBhvr>
                                      <p:tavLst>
                                        <p:tav tm="0">
                                          <p:val>
                                            <p:strVal val="0-#ppt_w/2"/>
                                          </p:val>
                                        </p:tav>
                                        <p:tav tm="100000">
                                          <p:val>
                                            <p:strVal val="#ppt_x"/>
                                          </p:val>
                                        </p:tav>
                                      </p:tavLst>
                                    </p:anim>
                                    <p:anim calcmode="lin" valueType="num">
                                      <p:cBhvr additive="base">
                                        <p:cTn id="61" dur="750" fill="hold"/>
                                        <p:tgtEl>
                                          <p:spTgt spid="211"/>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212"/>
                                        </p:tgtEl>
                                        <p:attrNameLst>
                                          <p:attrName>style.visibility</p:attrName>
                                        </p:attrNameLst>
                                      </p:cBhvr>
                                      <p:to>
                                        <p:strVal val="visible"/>
                                      </p:to>
                                    </p:set>
                                    <p:anim calcmode="lin" valueType="num">
                                      <p:cBhvr additive="base">
                                        <p:cTn id="64" dur="750" fill="hold"/>
                                        <p:tgtEl>
                                          <p:spTgt spid="212"/>
                                        </p:tgtEl>
                                        <p:attrNameLst>
                                          <p:attrName>ppt_x</p:attrName>
                                        </p:attrNameLst>
                                      </p:cBhvr>
                                      <p:tavLst>
                                        <p:tav tm="0">
                                          <p:val>
                                            <p:strVal val="#ppt_x"/>
                                          </p:val>
                                        </p:tav>
                                        <p:tav tm="100000">
                                          <p:val>
                                            <p:strVal val="#ppt_x"/>
                                          </p:val>
                                        </p:tav>
                                      </p:tavLst>
                                    </p:anim>
                                    <p:anim calcmode="lin" valueType="num">
                                      <p:cBhvr additive="base">
                                        <p:cTn id="65" dur="750" fill="hold"/>
                                        <p:tgtEl>
                                          <p:spTgt spid="212"/>
                                        </p:tgtEl>
                                        <p:attrNameLst>
                                          <p:attrName>ppt_y</p:attrName>
                                        </p:attrNameLst>
                                      </p:cBhvr>
                                      <p:tavLst>
                                        <p:tav tm="0">
                                          <p:val>
                                            <p:strVal val="0-#ppt_h/2"/>
                                          </p:val>
                                        </p:tav>
                                        <p:tav tm="100000">
                                          <p:val>
                                            <p:strVal val="#ppt_y"/>
                                          </p:val>
                                        </p:tav>
                                      </p:tavLst>
                                    </p:anim>
                                  </p:childTnLst>
                                </p:cTn>
                              </p:par>
                            </p:childTnLst>
                          </p:cTn>
                        </p:par>
                        <p:par>
                          <p:cTn id="66" fill="hold">
                            <p:stCondLst>
                              <p:cond delay="2750"/>
                            </p:stCondLst>
                            <p:childTnLst>
                              <p:par>
                                <p:cTn id="67" presetID="23" presetClass="entr" presetSubtype="288" fill="hold" grpId="0" nodeType="afterEffect">
                                  <p:stCondLst>
                                    <p:cond delay="250"/>
                                  </p:stCondLst>
                                  <p:iterate type="lt">
                                    <p:tmPct val="10000"/>
                                  </p:iterate>
                                  <p:childTnLst>
                                    <p:set>
                                      <p:cBhvr>
                                        <p:cTn id="68" dur="1" fill="hold">
                                          <p:stCondLst>
                                            <p:cond delay="0"/>
                                          </p:stCondLst>
                                        </p:cTn>
                                        <p:tgtEl>
                                          <p:spTgt spid="209"/>
                                        </p:tgtEl>
                                        <p:attrNameLst>
                                          <p:attrName>style.visibility</p:attrName>
                                        </p:attrNameLst>
                                      </p:cBhvr>
                                      <p:to>
                                        <p:strVal val="visible"/>
                                      </p:to>
                                    </p:set>
                                    <p:anim calcmode="lin" valueType="num">
                                      <p:cBhvr>
                                        <p:cTn id="69" dur="500" fill="hold"/>
                                        <p:tgtEl>
                                          <p:spTgt spid="209"/>
                                        </p:tgtEl>
                                        <p:attrNameLst>
                                          <p:attrName>ppt_w</p:attrName>
                                        </p:attrNameLst>
                                      </p:cBhvr>
                                      <p:tavLst>
                                        <p:tav tm="0">
                                          <p:val>
                                            <p:strVal val="4/3*#ppt_w"/>
                                          </p:val>
                                        </p:tav>
                                        <p:tav tm="100000">
                                          <p:val>
                                            <p:strVal val="#ppt_w"/>
                                          </p:val>
                                        </p:tav>
                                      </p:tavLst>
                                    </p:anim>
                                    <p:anim calcmode="lin" valueType="num">
                                      <p:cBhvr>
                                        <p:cTn id="70" dur="500" fill="hold"/>
                                        <p:tgtEl>
                                          <p:spTgt spid="209"/>
                                        </p:tgtEl>
                                        <p:attrNameLst>
                                          <p:attrName>ppt_h</p:attrName>
                                        </p:attrNameLst>
                                      </p:cBhvr>
                                      <p:tavLst>
                                        <p:tav tm="0">
                                          <p:val>
                                            <p:strVal val="4/3*#ppt_h"/>
                                          </p:val>
                                        </p:tav>
                                        <p:tav tm="100000">
                                          <p:val>
                                            <p:strVal val="#ppt_h"/>
                                          </p:val>
                                        </p:tav>
                                      </p:tavLst>
                                    </p:anim>
                                  </p:childTnLst>
                                </p:cTn>
                              </p:par>
                            </p:childTnLst>
                          </p:cTn>
                        </p:par>
                        <p:par>
                          <p:cTn id="71" fill="hold">
                            <p:stCondLst>
                              <p:cond delay="3800"/>
                            </p:stCondLst>
                            <p:childTnLst>
                              <p:par>
                                <p:cTn id="72" presetID="10" presetClass="entr" presetSubtype="0" fill="hold" nodeType="afterEffect">
                                  <p:stCondLst>
                                    <p:cond delay="0"/>
                                  </p:stCondLst>
                                  <p:childTnLst>
                                    <p:set>
                                      <p:cBhvr>
                                        <p:cTn id="73" dur="1" fill="hold">
                                          <p:stCondLst>
                                            <p:cond delay="0"/>
                                          </p:stCondLst>
                                        </p:cTn>
                                        <p:tgtEl>
                                          <p:spTgt spid="191"/>
                                        </p:tgtEl>
                                        <p:attrNameLst>
                                          <p:attrName>style.visibility</p:attrName>
                                        </p:attrNameLst>
                                      </p:cBhvr>
                                      <p:to>
                                        <p:strVal val="visible"/>
                                      </p:to>
                                    </p:set>
                                    <p:animEffect transition="in" filter="fade">
                                      <p:cBhvr>
                                        <p:cTn id="74" dur="750"/>
                                        <p:tgtEl>
                                          <p:spTgt spid="191"/>
                                        </p:tgtEl>
                                      </p:cBhvr>
                                    </p:animEffect>
                                  </p:childTnLst>
                                </p:cTn>
                              </p:par>
                            </p:childTnLst>
                          </p:cTn>
                        </p:par>
                        <p:par>
                          <p:cTn id="75" fill="hold">
                            <p:stCondLst>
                              <p:cond delay="4550"/>
                            </p:stCondLst>
                            <p:childTnLst>
                              <p:par>
                                <p:cTn id="76" presetID="12" presetClass="entr" presetSubtype="8" fill="hold" nodeType="afterEffect">
                                  <p:stCondLst>
                                    <p:cond delay="0"/>
                                  </p:stCondLst>
                                  <p:childTnLst>
                                    <p:set>
                                      <p:cBhvr>
                                        <p:cTn id="77" dur="1" fill="hold">
                                          <p:stCondLst>
                                            <p:cond delay="0"/>
                                          </p:stCondLst>
                                        </p:cTn>
                                        <p:tgtEl>
                                          <p:spTgt spid="147"/>
                                        </p:tgtEl>
                                        <p:attrNameLst>
                                          <p:attrName>style.visibility</p:attrName>
                                        </p:attrNameLst>
                                      </p:cBhvr>
                                      <p:to>
                                        <p:strVal val="visible"/>
                                      </p:to>
                                    </p:set>
                                    <p:anim calcmode="lin" valueType="num">
                                      <p:cBhvr additive="base">
                                        <p:cTn id="78" dur="500"/>
                                        <p:tgtEl>
                                          <p:spTgt spid="147"/>
                                        </p:tgtEl>
                                        <p:attrNameLst>
                                          <p:attrName>ppt_x</p:attrName>
                                        </p:attrNameLst>
                                      </p:cBhvr>
                                      <p:tavLst>
                                        <p:tav tm="0">
                                          <p:val>
                                            <p:strVal val="#ppt_x-#ppt_w*1.125000"/>
                                          </p:val>
                                        </p:tav>
                                        <p:tav tm="100000">
                                          <p:val>
                                            <p:strVal val="#ppt_x"/>
                                          </p:val>
                                        </p:tav>
                                      </p:tavLst>
                                    </p:anim>
                                    <p:animEffect transition="in" filter="wipe(right)">
                                      <p:cBhvr>
                                        <p:cTn id="79" dur="500"/>
                                        <p:tgtEl>
                                          <p:spTgt spid="147"/>
                                        </p:tgtEl>
                                      </p:cBhvr>
                                    </p:animEffect>
                                  </p:childTnLst>
                                </p:cTn>
                              </p:par>
                            </p:childTnLst>
                          </p:cTn>
                        </p:par>
                        <p:par>
                          <p:cTn id="80" fill="hold">
                            <p:stCondLst>
                              <p:cond delay="5050"/>
                            </p:stCondLst>
                            <p:childTnLst>
                              <p:par>
                                <p:cTn id="81" presetID="10" presetClass="entr" presetSubtype="0" fill="hold" nodeType="afterEffect">
                                  <p:stCondLst>
                                    <p:cond delay="0"/>
                                  </p:stCondLst>
                                  <p:childTnLst>
                                    <p:set>
                                      <p:cBhvr>
                                        <p:cTn id="82" dur="1" fill="hold">
                                          <p:stCondLst>
                                            <p:cond delay="0"/>
                                          </p:stCondLst>
                                        </p:cTn>
                                        <p:tgtEl>
                                          <p:spTgt spid="197"/>
                                        </p:tgtEl>
                                        <p:attrNameLst>
                                          <p:attrName>style.visibility</p:attrName>
                                        </p:attrNameLst>
                                      </p:cBhvr>
                                      <p:to>
                                        <p:strVal val="visible"/>
                                      </p:to>
                                    </p:set>
                                    <p:animEffect transition="in" filter="fade">
                                      <p:cBhvr>
                                        <p:cTn id="83" dur="750"/>
                                        <p:tgtEl>
                                          <p:spTgt spid="197"/>
                                        </p:tgtEl>
                                      </p:cBhvr>
                                    </p:animEffect>
                                  </p:childTnLst>
                                </p:cTn>
                              </p:par>
                            </p:childTnLst>
                          </p:cTn>
                        </p:par>
                        <p:par>
                          <p:cTn id="84" fill="hold">
                            <p:stCondLst>
                              <p:cond delay="5800"/>
                            </p:stCondLst>
                            <p:childTnLst>
                              <p:par>
                                <p:cTn id="85" presetID="12" presetClass="entr" presetSubtype="8" fill="hold" nodeType="afterEffect">
                                  <p:stCondLst>
                                    <p:cond delay="0"/>
                                  </p:stCondLst>
                                  <p:childTnLst>
                                    <p:set>
                                      <p:cBhvr>
                                        <p:cTn id="86" dur="1" fill="hold">
                                          <p:stCondLst>
                                            <p:cond delay="0"/>
                                          </p:stCondLst>
                                        </p:cTn>
                                        <p:tgtEl>
                                          <p:spTgt spid="160"/>
                                        </p:tgtEl>
                                        <p:attrNameLst>
                                          <p:attrName>style.visibility</p:attrName>
                                        </p:attrNameLst>
                                      </p:cBhvr>
                                      <p:to>
                                        <p:strVal val="visible"/>
                                      </p:to>
                                    </p:set>
                                    <p:anim calcmode="lin" valueType="num">
                                      <p:cBhvr additive="base">
                                        <p:cTn id="87" dur="500"/>
                                        <p:tgtEl>
                                          <p:spTgt spid="160"/>
                                        </p:tgtEl>
                                        <p:attrNameLst>
                                          <p:attrName>ppt_x</p:attrName>
                                        </p:attrNameLst>
                                      </p:cBhvr>
                                      <p:tavLst>
                                        <p:tav tm="0">
                                          <p:val>
                                            <p:strVal val="#ppt_x-#ppt_w*1.125000"/>
                                          </p:val>
                                        </p:tav>
                                        <p:tav tm="100000">
                                          <p:val>
                                            <p:strVal val="#ppt_x"/>
                                          </p:val>
                                        </p:tav>
                                      </p:tavLst>
                                    </p:anim>
                                    <p:animEffect transition="in" filter="wipe(right)">
                                      <p:cBhvr>
                                        <p:cTn id="88" dur="500"/>
                                        <p:tgtEl>
                                          <p:spTgt spid="160"/>
                                        </p:tgtEl>
                                      </p:cBhvr>
                                    </p:animEffect>
                                  </p:childTnLst>
                                </p:cTn>
                              </p:par>
                            </p:childTnLst>
                          </p:cTn>
                        </p:par>
                        <p:par>
                          <p:cTn id="89" fill="hold">
                            <p:stCondLst>
                              <p:cond delay="6300"/>
                            </p:stCondLst>
                            <p:childTnLst>
                              <p:par>
                                <p:cTn id="90" presetID="10" presetClass="entr" presetSubtype="0" fill="hold" nodeType="afterEffect">
                                  <p:stCondLst>
                                    <p:cond delay="0"/>
                                  </p:stCondLst>
                                  <p:childTnLst>
                                    <p:set>
                                      <p:cBhvr>
                                        <p:cTn id="91" dur="1" fill="hold">
                                          <p:stCondLst>
                                            <p:cond delay="0"/>
                                          </p:stCondLst>
                                        </p:cTn>
                                        <p:tgtEl>
                                          <p:spTgt spid="198"/>
                                        </p:tgtEl>
                                        <p:attrNameLst>
                                          <p:attrName>style.visibility</p:attrName>
                                        </p:attrNameLst>
                                      </p:cBhvr>
                                      <p:to>
                                        <p:strVal val="visible"/>
                                      </p:to>
                                    </p:set>
                                    <p:animEffect transition="in" filter="fade">
                                      <p:cBhvr>
                                        <p:cTn id="92" dur="750"/>
                                        <p:tgtEl>
                                          <p:spTgt spid="198"/>
                                        </p:tgtEl>
                                      </p:cBhvr>
                                    </p:animEffect>
                                  </p:childTnLst>
                                </p:cTn>
                              </p:par>
                            </p:childTnLst>
                          </p:cTn>
                        </p:par>
                        <p:par>
                          <p:cTn id="93" fill="hold">
                            <p:stCondLst>
                              <p:cond delay="7050"/>
                            </p:stCondLst>
                            <p:childTnLst>
                              <p:par>
                                <p:cTn id="94" presetID="12" presetClass="entr" presetSubtype="8" fill="hold" nodeType="afterEffect">
                                  <p:stCondLst>
                                    <p:cond delay="0"/>
                                  </p:stCondLst>
                                  <p:childTnLst>
                                    <p:set>
                                      <p:cBhvr>
                                        <p:cTn id="95" dur="1" fill="hold">
                                          <p:stCondLst>
                                            <p:cond delay="0"/>
                                          </p:stCondLst>
                                        </p:cTn>
                                        <p:tgtEl>
                                          <p:spTgt spid="186"/>
                                        </p:tgtEl>
                                        <p:attrNameLst>
                                          <p:attrName>style.visibility</p:attrName>
                                        </p:attrNameLst>
                                      </p:cBhvr>
                                      <p:to>
                                        <p:strVal val="visible"/>
                                      </p:to>
                                    </p:set>
                                    <p:anim calcmode="lin" valueType="num">
                                      <p:cBhvr additive="base">
                                        <p:cTn id="96" dur="500"/>
                                        <p:tgtEl>
                                          <p:spTgt spid="186"/>
                                        </p:tgtEl>
                                        <p:attrNameLst>
                                          <p:attrName>ppt_x</p:attrName>
                                        </p:attrNameLst>
                                      </p:cBhvr>
                                      <p:tavLst>
                                        <p:tav tm="0">
                                          <p:val>
                                            <p:strVal val="#ppt_x-#ppt_w*1.125000"/>
                                          </p:val>
                                        </p:tav>
                                        <p:tav tm="100000">
                                          <p:val>
                                            <p:strVal val="#ppt_x"/>
                                          </p:val>
                                        </p:tav>
                                      </p:tavLst>
                                    </p:anim>
                                    <p:animEffect transition="in" filter="wipe(right)">
                                      <p:cBhvr>
                                        <p:cTn id="97" dur="500"/>
                                        <p:tgtEl>
                                          <p:spTgt spid="186"/>
                                        </p:tgtEl>
                                      </p:cBhvr>
                                    </p:animEffect>
                                  </p:childTnLst>
                                </p:cTn>
                              </p:par>
                            </p:childTnLst>
                          </p:cTn>
                        </p:par>
                        <p:par>
                          <p:cTn id="98" fill="hold">
                            <p:stCondLst>
                              <p:cond delay="7550"/>
                            </p:stCondLst>
                            <p:childTnLst>
                              <p:par>
                                <p:cTn id="99" presetID="10" presetClass="entr" presetSubtype="0" fill="hold" nodeType="afterEffect">
                                  <p:stCondLst>
                                    <p:cond delay="0"/>
                                  </p:stCondLst>
                                  <p:childTnLst>
                                    <p:set>
                                      <p:cBhvr>
                                        <p:cTn id="100" dur="1" fill="hold">
                                          <p:stCondLst>
                                            <p:cond delay="0"/>
                                          </p:stCondLst>
                                        </p:cTn>
                                        <p:tgtEl>
                                          <p:spTgt spid="192"/>
                                        </p:tgtEl>
                                        <p:attrNameLst>
                                          <p:attrName>style.visibility</p:attrName>
                                        </p:attrNameLst>
                                      </p:cBhvr>
                                      <p:to>
                                        <p:strVal val="visible"/>
                                      </p:to>
                                    </p:set>
                                    <p:animEffect transition="in" filter="fade">
                                      <p:cBhvr>
                                        <p:cTn id="101" dur="750"/>
                                        <p:tgtEl>
                                          <p:spTgt spid="192"/>
                                        </p:tgtEl>
                                      </p:cBhvr>
                                    </p:animEffect>
                                  </p:childTnLst>
                                </p:cTn>
                              </p:par>
                            </p:childTnLst>
                          </p:cTn>
                        </p:par>
                        <p:par>
                          <p:cTn id="102" fill="hold">
                            <p:stCondLst>
                              <p:cond delay="8300"/>
                            </p:stCondLst>
                            <p:childTnLst>
                              <p:par>
                                <p:cTn id="103" presetID="12" presetClass="entr" presetSubtype="8" fill="hold" nodeType="afterEffect">
                                  <p:stCondLst>
                                    <p:cond delay="0"/>
                                  </p:stCondLst>
                                  <p:childTnLst>
                                    <p:set>
                                      <p:cBhvr>
                                        <p:cTn id="104" dur="1" fill="hold">
                                          <p:stCondLst>
                                            <p:cond delay="0"/>
                                          </p:stCondLst>
                                        </p:cTn>
                                        <p:tgtEl>
                                          <p:spTgt spid="203"/>
                                        </p:tgtEl>
                                        <p:attrNameLst>
                                          <p:attrName>style.visibility</p:attrName>
                                        </p:attrNameLst>
                                      </p:cBhvr>
                                      <p:to>
                                        <p:strVal val="visible"/>
                                      </p:to>
                                    </p:set>
                                    <p:anim calcmode="lin" valueType="num">
                                      <p:cBhvr additive="base">
                                        <p:cTn id="105" dur="500"/>
                                        <p:tgtEl>
                                          <p:spTgt spid="203"/>
                                        </p:tgtEl>
                                        <p:attrNameLst>
                                          <p:attrName>ppt_x</p:attrName>
                                        </p:attrNameLst>
                                      </p:cBhvr>
                                      <p:tavLst>
                                        <p:tav tm="0">
                                          <p:val>
                                            <p:strVal val="#ppt_x-#ppt_w*1.125000"/>
                                          </p:val>
                                        </p:tav>
                                        <p:tav tm="100000">
                                          <p:val>
                                            <p:strVal val="#ppt_x"/>
                                          </p:val>
                                        </p:tav>
                                      </p:tavLst>
                                    </p:anim>
                                    <p:animEffect transition="in" filter="wipe(right)">
                                      <p:cBhvr>
                                        <p:cTn id="106" dur="500"/>
                                        <p:tgtEl>
                                          <p:spTgt spid="203"/>
                                        </p:tgtEl>
                                      </p:cBhvr>
                                    </p:animEffect>
                                  </p:childTnLst>
                                </p:cTn>
                              </p:par>
                            </p:childTnLst>
                          </p:cTn>
                        </p:par>
                        <p:par>
                          <p:cTn id="107" fill="hold">
                            <p:stCondLst>
                              <p:cond delay="8800"/>
                            </p:stCondLst>
                            <p:childTnLst>
                              <p:par>
                                <p:cTn id="108" presetID="10" presetClass="entr" presetSubtype="0" fill="hold" nodeType="afterEffect">
                                  <p:stCondLst>
                                    <p:cond delay="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750"/>
                                        <p:tgtEl>
                                          <p:spTgt spid="2"/>
                                        </p:tgtEl>
                                      </p:cBhvr>
                                    </p:animEffect>
                                  </p:childTnLst>
                                </p:cTn>
                              </p:par>
                            </p:childTnLst>
                          </p:cTn>
                        </p:par>
                        <p:par>
                          <p:cTn id="111" fill="hold">
                            <p:stCondLst>
                              <p:cond delay="9550"/>
                            </p:stCondLst>
                            <p:childTnLst>
                              <p:par>
                                <p:cTn id="112" presetID="10" presetClass="entr" presetSubtype="0" fill="hold" nodeType="afterEffect">
                                  <p:stCondLst>
                                    <p:cond delay="0"/>
                                  </p:stCondLst>
                                  <p:childTnLst>
                                    <p:set>
                                      <p:cBhvr>
                                        <p:cTn id="113" dur="1" fill="hold">
                                          <p:stCondLst>
                                            <p:cond delay="0"/>
                                          </p:stCondLst>
                                        </p:cTn>
                                        <p:tgtEl>
                                          <p:spTgt spid="116"/>
                                        </p:tgtEl>
                                        <p:attrNameLst>
                                          <p:attrName>style.visibility</p:attrName>
                                        </p:attrNameLst>
                                      </p:cBhvr>
                                      <p:to>
                                        <p:strVal val="visible"/>
                                      </p:to>
                                    </p:set>
                                    <p:animEffect transition="in" filter="fade">
                                      <p:cBhvr>
                                        <p:cTn id="114" dur="750"/>
                                        <p:tgtEl>
                                          <p:spTgt spid="116"/>
                                        </p:tgtEl>
                                      </p:cBhvr>
                                    </p:animEffect>
                                  </p:childTnLst>
                                </p:cTn>
                              </p:par>
                            </p:childTnLst>
                          </p:cTn>
                        </p:par>
                        <p:par>
                          <p:cTn id="115" fill="hold">
                            <p:stCondLst>
                              <p:cond delay="10300"/>
                            </p:stCondLst>
                            <p:childTnLst>
                              <p:par>
                                <p:cTn id="116" presetID="12" presetClass="entr" presetSubtype="8" fill="hold" nodeType="afterEffect">
                                  <p:stCondLst>
                                    <p:cond delay="0"/>
                                  </p:stCondLst>
                                  <p:childTnLst>
                                    <p:set>
                                      <p:cBhvr>
                                        <p:cTn id="117" dur="1" fill="hold">
                                          <p:stCondLst>
                                            <p:cond delay="0"/>
                                          </p:stCondLst>
                                        </p:cTn>
                                        <p:tgtEl>
                                          <p:spTgt spid="135"/>
                                        </p:tgtEl>
                                        <p:attrNameLst>
                                          <p:attrName>style.visibility</p:attrName>
                                        </p:attrNameLst>
                                      </p:cBhvr>
                                      <p:to>
                                        <p:strVal val="visible"/>
                                      </p:to>
                                    </p:set>
                                    <p:anim calcmode="lin" valueType="num">
                                      <p:cBhvr additive="base">
                                        <p:cTn id="118" dur="500"/>
                                        <p:tgtEl>
                                          <p:spTgt spid="135"/>
                                        </p:tgtEl>
                                        <p:attrNameLst>
                                          <p:attrName>ppt_x</p:attrName>
                                        </p:attrNameLst>
                                      </p:cBhvr>
                                      <p:tavLst>
                                        <p:tav tm="0">
                                          <p:val>
                                            <p:strVal val="#ppt_x-#ppt_w*1.125000"/>
                                          </p:val>
                                        </p:tav>
                                        <p:tav tm="100000">
                                          <p:val>
                                            <p:strVal val="#ppt_x"/>
                                          </p:val>
                                        </p:tav>
                                      </p:tavLst>
                                    </p:anim>
                                    <p:animEffect transition="in" filter="wipe(right)">
                                      <p:cBhvr>
                                        <p:cTn id="11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209" grpId="0"/>
      <p:bldP spid="211" grpId="0" animBg="1"/>
      <p:bldP spid="2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分类模型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813591"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算法二：随机森林</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ensemble</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a:t>
            </a:r>
          </a:p>
        </p:txBody>
      </p:sp>
      <p:sp>
        <p:nvSpPr>
          <p:cNvPr id="82" name="矩形 81"/>
          <p:cNvSpPr/>
          <p:nvPr/>
        </p:nvSpPr>
        <p:spPr>
          <a:xfrm>
            <a:off x="466688" y="1637591"/>
            <a:ext cx="11345098" cy="646331"/>
          </a:xfrm>
          <a:prstGeom prst="rect">
            <a:avLst/>
          </a:prstGeom>
        </p:spPr>
        <p:txBody>
          <a:bodyPr wrap="square">
            <a:spAutoFit/>
          </a:bodyPr>
          <a:lstStyle/>
          <a:p>
            <a:r>
              <a:rPr lang="zh-CN" altLang="zh-CN" dirty="0">
                <a:solidFill>
                  <a:schemeClr val="bg1"/>
                </a:solidFill>
              </a:rPr>
              <a:t>使用该算法处理后，数据预测准确度高达</a:t>
            </a:r>
            <a:r>
              <a:rPr lang="en-US" altLang="zh-CN" dirty="0">
                <a:solidFill>
                  <a:schemeClr val="bg1"/>
                </a:solidFill>
              </a:rPr>
              <a:t>0.94</a:t>
            </a:r>
            <a:r>
              <a:rPr lang="zh-CN" altLang="zh-CN" dirty="0">
                <a:solidFill>
                  <a:schemeClr val="bg1"/>
                </a:solidFill>
              </a:rPr>
              <a:t>，而</a:t>
            </a:r>
            <a:r>
              <a:rPr lang="en-US" altLang="zh-CN" dirty="0">
                <a:solidFill>
                  <a:schemeClr val="bg1"/>
                </a:solidFill>
              </a:rPr>
              <a:t>ROC</a:t>
            </a:r>
            <a:r>
              <a:rPr lang="zh-CN" altLang="zh-CN" dirty="0">
                <a:solidFill>
                  <a:schemeClr val="bg1"/>
                </a:solidFill>
              </a:rPr>
              <a:t>看起来也更好了，</a:t>
            </a:r>
            <a:r>
              <a:rPr lang="en-US" altLang="zh-CN" dirty="0">
                <a:solidFill>
                  <a:schemeClr val="bg1"/>
                </a:solidFill>
              </a:rPr>
              <a:t>AUC</a:t>
            </a:r>
            <a:r>
              <a:rPr lang="zh-CN" altLang="zh-CN" dirty="0">
                <a:solidFill>
                  <a:schemeClr val="bg1"/>
                </a:solidFill>
              </a:rPr>
              <a:t>面积高达</a:t>
            </a:r>
            <a:r>
              <a:rPr lang="en-US" altLang="zh-CN" dirty="0">
                <a:solidFill>
                  <a:schemeClr val="bg1"/>
                </a:solidFill>
              </a:rPr>
              <a:t>0.98</a:t>
            </a:r>
            <a:r>
              <a:rPr lang="zh-CN" altLang="zh-CN" dirty="0">
                <a:solidFill>
                  <a:schemeClr val="bg1"/>
                </a:solidFill>
              </a:rPr>
              <a:t>，比用线性回归逻辑算法得出的预测模型效果更贴合。</a:t>
            </a:r>
          </a:p>
        </p:txBody>
      </p:sp>
      <p:pic>
        <p:nvPicPr>
          <p:cNvPr id="17" name="图片 16" descr="图表&#10;&#10;描述已自动生成">
            <a:extLst>
              <a:ext uri="{FF2B5EF4-FFF2-40B4-BE49-F238E27FC236}">
                <a16:creationId xmlns:a16="http://schemas.microsoft.com/office/drawing/2014/main" id="{9504F0CD-4DBD-A7F8-0658-1785AA1AF8E3}"/>
              </a:ext>
            </a:extLst>
          </p:cNvPr>
          <p:cNvPicPr>
            <a:picLocks noChangeAspect="1"/>
          </p:cNvPicPr>
          <p:nvPr/>
        </p:nvPicPr>
        <p:blipFill rotWithShape="1">
          <a:blip r:embed="rId3"/>
          <a:srcRect r="45665"/>
          <a:stretch/>
        </p:blipFill>
        <p:spPr>
          <a:xfrm>
            <a:off x="2316464" y="2636726"/>
            <a:ext cx="6923926" cy="3840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7271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8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400" b="1" spc="300" dirty="0">
                <a:solidFill>
                  <a:prstClr val="white"/>
                </a:solidFill>
                <a:latin typeface="方正兰亭纤黑_GBK" panose="02000000000000000000" pitchFamily="2" charset="-122"/>
                <a:ea typeface="方正兰亭纤黑_GBK" panose="02000000000000000000" pitchFamily="2" charset="-122"/>
              </a:rPr>
              <a:t>回归</a:t>
            </a: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sp>
        <p:nvSpPr>
          <p:cNvPr id="82" name="矩形 81"/>
          <p:cNvSpPr/>
          <p:nvPr/>
        </p:nvSpPr>
        <p:spPr>
          <a:xfrm>
            <a:off x="437694" y="1690750"/>
            <a:ext cx="11345098" cy="1754326"/>
          </a:xfrm>
          <a:prstGeom prst="rect">
            <a:avLst/>
          </a:prstGeom>
        </p:spPr>
        <p:txBody>
          <a:bodyPr wrap="square">
            <a:spAutoFit/>
          </a:bodyPr>
          <a:lstStyle/>
          <a:p>
            <a:r>
              <a:rPr lang="zh-CN" altLang="zh-CN" dirty="0">
                <a:solidFill>
                  <a:schemeClr val="bg1"/>
                </a:solidFill>
              </a:rPr>
              <a:t>在上一步业务流程中我们已能够将未来新来的客户基于其部分易得的数据特征预测出其是否会进行理财了，下一步我们希望能够找到某些数值、分类特征下这些客户可能会有多少金额的理财。需要指出的是，我们将这里的理财金额拆分成了基于所有客户的理财金额以及私人银行理财金额的加和，旨在分析客户理财的意识以及相应金额。</a:t>
            </a:r>
          </a:p>
          <a:p>
            <a:r>
              <a:rPr lang="zh-CN" altLang="zh-CN" dirty="0">
                <a:solidFill>
                  <a:schemeClr val="bg1"/>
                </a:solidFill>
              </a:rPr>
              <a:t>我们将数据可视化结果列出</a:t>
            </a:r>
          </a:p>
          <a:p>
            <a:r>
              <a:rPr lang="zh-CN" altLang="zh-CN" dirty="0">
                <a:solidFill>
                  <a:schemeClr val="bg1"/>
                </a:solidFill>
              </a:rPr>
              <a:t>即便是已经删除部分离群值并留下合理的偏大值后，数据呈现效果仍较不理想。</a:t>
            </a:r>
          </a:p>
        </p:txBody>
      </p:sp>
      <p:pic>
        <p:nvPicPr>
          <p:cNvPr id="17" name="图片 16" descr="图表&#10;&#10;描述已自动生成">
            <a:extLst>
              <a:ext uri="{FF2B5EF4-FFF2-40B4-BE49-F238E27FC236}">
                <a16:creationId xmlns:a16="http://schemas.microsoft.com/office/drawing/2014/main" id="{1D1170DB-9D83-C0FF-BA6F-3D9FDDB8E217}"/>
              </a:ext>
            </a:extLst>
          </p:cNvPr>
          <p:cNvPicPr>
            <a:picLocks noChangeAspect="1"/>
          </p:cNvPicPr>
          <p:nvPr/>
        </p:nvPicPr>
        <p:blipFill>
          <a:blip r:embed="rId3"/>
          <a:stretch>
            <a:fillRect/>
          </a:stretch>
        </p:blipFill>
        <p:spPr>
          <a:xfrm>
            <a:off x="623561" y="3585301"/>
            <a:ext cx="4370975" cy="2967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图表, 散点图&#10;&#10;描述已自动生成">
            <a:extLst>
              <a:ext uri="{FF2B5EF4-FFF2-40B4-BE49-F238E27FC236}">
                <a16:creationId xmlns:a16="http://schemas.microsoft.com/office/drawing/2014/main" id="{F6829135-7506-0876-92A2-C128B234E8A7}"/>
              </a:ext>
            </a:extLst>
          </p:cNvPr>
          <p:cNvPicPr>
            <a:picLocks noChangeAspect="1"/>
          </p:cNvPicPr>
          <p:nvPr/>
        </p:nvPicPr>
        <p:blipFill>
          <a:blip r:embed="rId4"/>
          <a:stretch>
            <a:fillRect/>
          </a:stretch>
        </p:blipFill>
        <p:spPr>
          <a:xfrm>
            <a:off x="6797775" y="3592463"/>
            <a:ext cx="4665619" cy="2998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76005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8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pic>
        <p:nvPicPr>
          <p:cNvPr id="14" name="图片 13" descr="门上的瓷砖&#10;&#10;描述已自动生成">
            <a:extLst>
              <a:ext uri="{FF2B5EF4-FFF2-40B4-BE49-F238E27FC236}">
                <a16:creationId xmlns:a16="http://schemas.microsoft.com/office/drawing/2014/main" id="{CF1FEAEB-AF7E-F9B8-DA93-507B20E02F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694" y="1574276"/>
            <a:ext cx="4945011" cy="2504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图片 14" descr="图表, 直方图&#10;&#10;描述已自动生成">
            <a:extLst>
              <a:ext uri="{FF2B5EF4-FFF2-40B4-BE49-F238E27FC236}">
                <a16:creationId xmlns:a16="http://schemas.microsoft.com/office/drawing/2014/main" id="{4BBFEED4-0F92-5E3D-57AB-B72C8572149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803" y="1574275"/>
            <a:ext cx="4945011" cy="2504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descr="图片包含 表格&#10;&#10;描述已自动生成">
            <a:extLst>
              <a:ext uri="{FF2B5EF4-FFF2-40B4-BE49-F238E27FC236}">
                <a16:creationId xmlns:a16="http://schemas.microsoft.com/office/drawing/2014/main" id="{2934898D-2FA8-6837-2A8F-BB435394501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730" y="4226059"/>
            <a:ext cx="4945011" cy="2504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descr="蓝色的门&#10;&#10;描述已自动生成">
            <a:extLst>
              <a:ext uri="{FF2B5EF4-FFF2-40B4-BE49-F238E27FC236}">
                <a16:creationId xmlns:a16="http://schemas.microsoft.com/office/drawing/2014/main" id="{4435FE4B-B9AD-9B16-A5E8-3F0F539B54F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4839" y="4224044"/>
            <a:ext cx="4945011" cy="2504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3538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pic>
        <p:nvPicPr>
          <p:cNvPr id="18" name="图片 17" descr="蓝色的门&#10;&#10;描述已自动生成">
            <a:extLst>
              <a:ext uri="{FF2B5EF4-FFF2-40B4-BE49-F238E27FC236}">
                <a16:creationId xmlns:a16="http://schemas.microsoft.com/office/drawing/2014/main" id="{89875E1E-77F9-6C8F-0917-9E29474226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694" y="1517912"/>
            <a:ext cx="4652780" cy="2424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图片 18" descr="表格&#10;&#10;低可信度描述已自动生成">
            <a:extLst>
              <a:ext uri="{FF2B5EF4-FFF2-40B4-BE49-F238E27FC236}">
                <a16:creationId xmlns:a16="http://schemas.microsoft.com/office/drawing/2014/main" id="{04431E52-AE49-FBA5-7E68-C01C433E3C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5797" y="1523015"/>
            <a:ext cx="4474283" cy="2424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图片 19" descr="图片包含 表格&#10;&#10;描述已自动生成">
            <a:extLst>
              <a:ext uri="{FF2B5EF4-FFF2-40B4-BE49-F238E27FC236}">
                <a16:creationId xmlns:a16="http://schemas.microsoft.com/office/drawing/2014/main" id="{E8056FC4-A408-9274-C0A8-8F61BD560AF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274" y="4283312"/>
            <a:ext cx="4555707" cy="2424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图片 20" descr="图片包含 表格&#10;&#10;描述已自动生成">
            <a:extLst>
              <a:ext uri="{FF2B5EF4-FFF2-40B4-BE49-F238E27FC236}">
                <a16:creationId xmlns:a16="http://schemas.microsoft.com/office/drawing/2014/main" id="{8C238D57-7509-4CC4-674E-120019337AF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75950" y="4283312"/>
            <a:ext cx="4474033" cy="2424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1975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pic>
        <p:nvPicPr>
          <p:cNvPr id="15" name="图片 14" descr="蓝色的门&#10;&#10;描述已自动生成">
            <a:extLst>
              <a:ext uri="{FF2B5EF4-FFF2-40B4-BE49-F238E27FC236}">
                <a16:creationId xmlns:a16="http://schemas.microsoft.com/office/drawing/2014/main" id="{83802CFD-AA66-87C6-6ED0-260D610094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694" y="1636736"/>
            <a:ext cx="4618799" cy="226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descr="蓝色的门&#10;&#10;描述已自动生成">
            <a:extLst>
              <a:ext uri="{FF2B5EF4-FFF2-40B4-BE49-F238E27FC236}">
                <a16:creationId xmlns:a16="http://schemas.microsoft.com/office/drawing/2014/main" id="{CA3520A8-C1D7-693C-7AAC-93978022F5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79176" y="1636736"/>
            <a:ext cx="4618174" cy="226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descr="蓝色的门&#10;&#10;描述已自动生成">
            <a:extLst>
              <a:ext uri="{FF2B5EF4-FFF2-40B4-BE49-F238E27FC236}">
                <a16:creationId xmlns:a16="http://schemas.microsoft.com/office/drawing/2014/main" id="{3CAA0D59-3D89-6C26-1908-C52A460E29D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87097" y="4324889"/>
            <a:ext cx="4619158" cy="226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图片 21" descr="表格&#10;&#10;中度可信度描述已自动生成">
            <a:extLst>
              <a:ext uri="{FF2B5EF4-FFF2-40B4-BE49-F238E27FC236}">
                <a16:creationId xmlns:a16="http://schemas.microsoft.com/office/drawing/2014/main" id="{E75751A7-04BC-7F55-4315-7097145253D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7694" y="4274330"/>
            <a:ext cx="4618799" cy="226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7784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pic>
        <p:nvPicPr>
          <p:cNvPr id="18" name="图片 17" descr="图表, 直方图&#10;&#10;描述已自动生成">
            <a:extLst>
              <a:ext uri="{FF2B5EF4-FFF2-40B4-BE49-F238E27FC236}">
                <a16:creationId xmlns:a16="http://schemas.microsoft.com/office/drawing/2014/main" id="{4F484BC7-5DCD-AB9B-A29A-CC26A4DA9A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7927" y="1669167"/>
            <a:ext cx="6960521" cy="47287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20114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sp>
        <p:nvSpPr>
          <p:cNvPr id="19" name="矩形 18">
            <a:extLst>
              <a:ext uri="{FF2B5EF4-FFF2-40B4-BE49-F238E27FC236}">
                <a16:creationId xmlns:a16="http://schemas.microsoft.com/office/drawing/2014/main" id="{9FD0B392-7D68-02CD-5EF4-EED9E776EF74}"/>
              </a:ext>
            </a:extLst>
          </p:cNvPr>
          <p:cNvSpPr/>
          <p:nvPr/>
        </p:nvSpPr>
        <p:spPr>
          <a:xfrm>
            <a:off x="437694" y="2908247"/>
            <a:ext cx="11368012" cy="1200329"/>
          </a:xfrm>
          <a:prstGeom prst="rect">
            <a:avLst/>
          </a:prstGeom>
        </p:spPr>
        <p:txBody>
          <a:bodyPr wrap="square">
            <a:spAutoFit/>
          </a:bodyPr>
          <a:lstStyle/>
          <a:p>
            <a:r>
              <a:rPr lang="zh-CN" altLang="zh-CN" dirty="0">
                <a:solidFill>
                  <a:schemeClr val="bg1"/>
                </a:solidFill>
              </a:rPr>
              <a:t>我们将存款总额、客户持有账户数量、客户持有产品数量、客户基金总额、国债金额、银保通金额、贵金属金额、私人银行贷款撮合金额、客户</a:t>
            </a:r>
            <a:r>
              <a:rPr lang="en-US" altLang="zh-CN" dirty="0">
                <a:solidFill>
                  <a:schemeClr val="bg1"/>
                </a:solidFill>
              </a:rPr>
              <a:t>AUM</a:t>
            </a:r>
            <a:r>
              <a:rPr lang="zh-CN" altLang="zh-CN" dirty="0">
                <a:solidFill>
                  <a:schemeClr val="bg1"/>
                </a:solidFill>
              </a:rPr>
              <a:t>理财产品金额、资产总额、负债总额、客户开户数量、年龄共</a:t>
            </a:r>
            <a:r>
              <a:rPr lang="en-US" altLang="zh-CN" dirty="0">
                <a:solidFill>
                  <a:schemeClr val="bg1"/>
                </a:solidFill>
              </a:rPr>
              <a:t>13</a:t>
            </a:r>
            <a:r>
              <a:rPr lang="zh-CN" altLang="zh-CN" dirty="0">
                <a:solidFill>
                  <a:schemeClr val="bg1"/>
                </a:solidFill>
              </a:rPr>
              <a:t>种特征作为</a:t>
            </a:r>
            <a:r>
              <a:rPr lang="en-US" altLang="zh-CN" dirty="0" err="1">
                <a:solidFill>
                  <a:schemeClr val="bg1"/>
                </a:solidFill>
              </a:rPr>
              <a:t>Numeric_features</a:t>
            </a:r>
            <a:r>
              <a:rPr lang="zh-CN" altLang="zh-CN" dirty="0">
                <a:solidFill>
                  <a:schemeClr val="bg1"/>
                </a:solidFill>
              </a:rPr>
              <a:t>。同时将性别、职业、持有基金标志、持有货币型基金标志、持有偏债型基金标志、持有偏股型基金标志、持有国债标志、持有凭证式国债标志、持有记账式国债标志共</a:t>
            </a:r>
            <a:r>
              <a:rPr lang="en-US" altLang="zh-CN" dirty="0">
                <a:solidFill>
                  <a:schemeClr val="bg1"/>
                </a:solidFill>
              </a:rPr>
              <a:t>9</a:t>
            </a:r>
            <a:r>
              <a:rPr lang="zh-CN" altLang="zh-CN" dirty="0">
                <a:solidFill>
                  <a:schemeClr val="bg1"/>
                </a:solidFill>
              </a:rPr>
              <a:t>种特征作为</a:t>
            </a:r>
            <a:r>
              <a:rPr lang="en-US" altLang="zh-CN" dirty="0" err="1">
                <a:solidFill>
                  <a:schemeClr val="bg1"/>
                </a:solidFill>
              </a:rPr>
              <a:t>Categorical_features</a:t>
            </a:r>
            <a:r>
              <a:rPr lang="zh-CN" altLang="zh-CN" dirty="0">
                <a:solidFill>
                  <a:schemeClr val="bg1"/>
                </a:solidFill>
              </a:rPr>
              <a:t>。</a:t>
            </a:r>
          </a:p>
        </p:txBody>
      </p:sp>
      <p:sp>
        <p:nvSpPr>
          <p:cNvPr id="21" name="矩形 20">
            <a:extLst>
              <a:ext uri="{FF2B5EF4-FFF2-40B4-BE49-F238E27FC236}">
                <a16:creationId xmlns:a16="http://schemas.microsoft.com/office/drawing/2014/main" id="{F8DBE49D-D15B-0C92-CEF8-F7DE0B25BD55}"/>
              </a:ext>
            </a:extLst>
          </p:cNvPr>
          <p:cNvSpPr/>
          <p:nvPr/>
        </p:nvSpPr>
        <p:spPr>
          <a:xfrm>
            <a:off x="437694" y="4485794"/>
            <a:ext cx="11368012" cy="369332"/>
          </a:xfrm>
          <a:prstGeom prst="rect">
            <a:avLst/>
          </a:prstGeom>
        </p:spPr>
        <p:txBody>
          <a:bodyPr wrap="square">
            <a:spAutoFit/>
          </a:bodyPr>
          <a:lstStyle/>
          <a:p>
            <a:r>
              <a:rPr lang="zh-CN" altLang="zh-CN" dirty="0">
                <a:solidFill>
                  <a:schemeClr val="bg1"/>
                </a:solidFill>
              </a:rPr>
              <a:t>分类特征中各特征分布如图</a:t>
            </a:r>
            <a:r>
              <a:rPr lang="zh-CN" altLang="en-US" dirty="0">
                <a:solidFill>
                  <a:schemeClr val="bg1"/>
                </a:solidFill>
              </a:rPr>
              <a:t>：</a:t>
            </a:r>
            <a:endParaRPr lang="zh-CN" altLang="zh-CN" dirty="0">
              <a:solidFill>
                <a:schemeClr val="bg1"/>
              </a:solidFill>
            </a:endParaRPr>
          </a:p>
        </p:txBody>
      </p:sp>
    </p:spTree>
    <p:extLst>
      <p:ext uri="{BB962C8B-B14F-4D97-AF65-F5344CB8AC3E}">
        <p14:creationId xmlns:p14="http://schemas.microsoft.com/office/powerpoint/2010/main" val="3497494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iterate type="lt">
                                    <p:tmPct val="10000"/>
                                  </p:iterate>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19"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pic>
        <p:nvPicPr>
          <p:cNvPr id="12" name="图片 11" descr="条形图&#10;&#10;描述已自动生成">
            <a:extLst>
              <a:ext uri="{FF2B5EF4-FFF2-40B4-BE49-F238E27FC236}">
                <a16:creationId xmlns:a16="http://schemas.microsoft.com/office/drawing/2014/main" id="{99E319E0-8E7E-DBA0-7FDC-C18A2FA4E1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096" y="1663721"/>
            <a:ext cx="3507455" cy="2361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descr="图表&#10;&#10;描述已自动生成">
            <a:extLst>
              <a:ext uri="{FF2B5EF4-FFF2-40B4-BE49-F238E27FC236}">
                <a16:creationId xmlns:a16="http://schemas.microsoft.com/office/drawing/2014/main" id="{BC00239D-BE3A-395E-C2FA-F78B72789C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86539" y="4156472"/>
            <a:ext cx="3507783" cy="2361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图片 13" descr="图表, 条形图&#10;&#10;描述已自动生成">
            <a:extLst>
              <a:ext uri="{FF2B5EF4-FFF2-40B4-BE49-F238E27FC236}">
                <a16:creationId xmlns:a16="http://schemas.microsoft.com/office/drawing/2014/main" id="{7E88C2FC-3239-EA41-7883-6CCE6C342E4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08726" y="1663721"/>
            <a:ext cx="3493419" cy="2361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72584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pic>
        <p:nvPicPr>
          <p:cNvPr id="15" name="图片 14" descr="图片包含 图表&#10;&#10;描述已自动生成">
            <a:extLst>
              <a:ext uri="{FF2B5EF4-FFF2-40B4-BE49-F238E27FC236}">
                <a16:creationId xmlns:a16="http://schemas.microsoft.com/office/drawing/2014/main" id="{2BD95B46-D55B-C6C6-BC47-728FBC31A1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694" y="1779715"/>
            <a:ext cx="3410476" cy="23056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descr="图片包含 图标&#10;&#10;描述已自动生成">
            <a:extLst>
              <a:ext uri="{FF2B5EF4-FFF2-40B4-BE49-F238E27FC236}">
                <a16:creationId xmlns:a16="http://schemas.microsoft.com/office/drawing/2014/main" id="{AEB03775-5870-DB72-5CDA-471E4869D1E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33686" y="4246913"/>
            <a:ext cx="3411116" cy="2305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descr="图片包含 图表&#10;&#10;描述已自动生成">
            <a:extLst>
              <a:ext uri="{FF2B5EF4-FFF2-40B4-BE49-F238E27FC236}">
                <a16:creationId xmlns:a16="http://schemas.microsoft.com/office/drawing/2014/main" id="{12FF80FD-7CC3-0A94-60FE-B9293DECD0D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32996" y="1779714"/>
            <a:ext cx="3410797" cy="2305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9423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pic>
        <p:nvPicPr>
          <p:cNvPr id="14" name="图片 13" descr="图片包含 图标&#10;&#10;描述已自动生成">
            <a:extLst>
              <a:ext uri="{FF2B5EF4-FFF2-40B4-BE49-F238E27FC236}">
                <a16:creationId xmlns:a16="http://schemas.microsoft.com/office/drawing/2014/main" id="{7D413929-51BF-B46D-F5A9-1E115F97AC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132" y="1755572"/>
            <a:ext cx="3450326" cy="2332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图片包含 图标&#10;&#10;描述已自动生成">
            <a:extLst>
              <a:ext uri="{FF2B5EF4-FFF2-40B4-BE49-F238E27FC236}">
                <a16:creationId xmlns:a16="http://schemas.microsoft.com/office/drawing/2014/main" id="{15067321-3BAE-0E37-B69A-D14DB553B0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4606" y="4403437"/>
            <a:ext cx="3450196" cy="2332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图片 18" descr="徽标&#10;&#10;低可信度描述已自动生成">
            <a:extLst>
              <a:ext uri="{FF2B5EF4-FFF2-40B4-BE49-F238E27FC236}">
                <a16:creationId xmlns:a16="http://schemas.microsoft.com/office/drawing/2014/main" id="{5A7995F3-D5ED-22C3-D0FA-D0F24A3DD26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08247" y="1755572"/>
            <a:ext cx="3450002" cy="2332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6727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1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356" name="椭圆 355"/>
          <p:cNvSpPr/>
          <p:nvPr/>
        </p:nvSpPr>
        <p:spPr>
          <a:xfrm>
            <a:off x="-2362701" y="1070727"/>
            <a:ext cx="4710931" cy="4710932"/>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7" name="椭圆 356"/>
          <p:cNvSpPr/>
          <p:nvPr/>
        </p:nvSpPr>
        <p:spPr>
          <a:xfrm>
            <a:off x="-1796180" y="1637248"/>
            <a:ext cx="3577888" cy="357788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8" name="椭圆 357"/>
          <p:cNvSpPr/>
          <p:nvPr/>
        </p:nvSpPr>
        <p:spPr>
          <a:xfrm>
            <a:off x="-1191861" y="2241567"/>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8" name="椭圆 7"/>
          <p:cNvSpPr/>
          <p:nvPr/>
        </p:nvSpPr>
        <p:spPr>
          <a:xfrm>
            <a:off x="-50834" y="5743431"/>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926033" y="0"/>
            <a:ext cx="5852066" cy="6429111"/>
            <a:chOff x="-2926033" y="0"/>
            <a:chExt cx="5852066" cy="6429111"/>
          </a:xfrm>
        </p:grpSpPr>
        <p:sp>
          <p:nvSpPr>
            <p:cNvPr id="5" name="椭圆 4"/>
            <p:cNvSpPr/>
            <p:nvPr/>
          </p:nvSpPr>
          <p:spPr>
            <a:xfrm>
              <a:off x="-1773806" y="4996058"/>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81620" y="2302487"/>
              <a:ext cx="90435" cy="90435"/>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95847" y="5969581"/>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57782" y="5945447"/>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flipH="1">
              <a:off x="343676" y="5841366"/>
              <a:ext cx="58578" cy="58578"/>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39765" y="5571757"/>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9628" y="575438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4176" y="5800178"/>
              <a:ext cx="50692" cy="50692"/>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43622" y="6048549"/>
              <a:ext cx="54548" cy="54548"/>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3622" y="6048882"/>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6483" y="5712598"/>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42102" y="5670811"/>
              <a:ext cx="67894" cy="6789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72823" y="568725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34784" y="6146042"/>
              <a:ext cx="54548" cy="54548"/>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39765"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5399" y="6342843"/>
              <a:ext cx="86268" cy="8626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8802" y="62970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9539" y="5899944"/>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95" y="59737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26611" y="5967840"/>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46784" y="582194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8098" y="578995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577206" y="602127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78092"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05920" y="6134078"/>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09785" y="5824797"/>
              <a:ext cx="50692" cy="50692"/>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08926" y="5722665"/>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86932" y="580061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68648" y="565291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46121" y="5848953"/>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473186" y="6041408"/>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323267" y="550490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246121" y="544606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202640" y="55756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155077" y="550831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86749" y="5699541"/>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163311" y="577840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73187" y="6041407"/>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903617" y="6014134"/>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347261" y="536557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66499" y="5476491"/>
              <a:ext cx="57935" cy="5793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631697" y="5524596"/>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968290" y="5593417"/>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401398" y="5232578"/>
              <a:ext cx="77394" cy="77394"/>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795955" y="5159979"/>
              <a:ext cx="72600" cy="72600"/>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929593" y="5286264"/>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92348" y="520990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840874" y="5068816"/>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796179" y="5108031"/>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916532" y="500720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892931" y="4973685"/>
              <a:ext cx="81742" cy="817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136402" y="4850219"/>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089738" y="467655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13333" y="4637856"/>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276088" y="476215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961326" y="485021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306197" y="4182740"/>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434250" y="434525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43815" y="4514022"/>
              <a:ext cx="77394" cy="77394"/>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324004" y="4502408"/>
              <a:ext cx="58878" cy="5887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47104" y="4409629"/>
              <a:ext cx="74160" cy="74160"/>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382977" y="4090039"/>
              <a:ext cx="68828" cy="68828"/>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9" name="椭圆 68"/>
            <p:cNvSpPr/>
            <p:nvPr/>
          </p:nvSpPr>
          <p:spPr>
            <a:xfrm>
              <a:off x="-2365133" y="424931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481056" y="417864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2788595" y="427557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575157" y="3968803"/>
              <a:ext cx="54095" cy="5409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502992" y="4022898"/>
              <a:ext cx="56299" cy="56299"/>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507872" y="390475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658837" y="3889512"/>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2595396" y="3833366"/>
              <a:ext cx="74334" cy="7433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613921" y="422019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08518" y="3241528"/>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542841" y="304195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472040" y="2732678"/>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603449" y="2697287"/>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537492" y="2530376"/>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377579" y="2562909"/>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30822" y="2265632"/>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328323" y="2344868"/>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265126" y="2422052"/>
              <a:ext cx="59085" cy="59085"/>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527347" y="2420185"/>
              <a:ext cx="60952" cy="6095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645930" y="2416965"/>
              <a:ext cx="60952" cy="6095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611499" y="2504942"/>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426616" y="243711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926033" y="2056910"/>
              <a:ext cx="95454" cy="9545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2876161" y="222046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810931" y="194411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796335" y="1827925"/>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569312" y="1754209"/>
              <a:ext cx="73716" cy="73716"/>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658837" y="1852313"/>
              <a:ext cx="68690" cy="68690"/>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547275" y="1980776"/>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518700" y="212708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126128" y="2145186"/>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066250" y="211613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2302116" y="2162302"/>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337202" y="2111610"/>
              <a:ext cx="50692" cy="5069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2252762" y="2083425"/>
              <a:ext cx="59926" cy="59926"/>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2464615" y="1886657"/>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573923" y="1753138"/>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631501" y="147641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349716" y="1590062"/>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2097898" y="195597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2170040" y="1848912"/>
              <a:ext cx="56659" cy="56659"/>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2294281" y="197480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245062" y="194475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209138" y="201324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2178317" y="196741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958420" y="1917470"/>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014169" y="201667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2056455" y="1944097"/>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832198" y="180803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1940460" y="182171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2003567" y="169591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2072737" y="186407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486929" y="1206769"/>
              <a:ext cx="73272" cy="73272"/>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150018" y="1264576"/>
              <a:ext cx="73272" cy="73272"/>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1853561" y="1584631"/>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739784" y="1498990"/>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1778308" y="15561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795843" y="146902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1689092" y="1380750"/>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822067" y="131373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68155" y="1313807"/>
              <a:ext cx="78273" cy="78273"/>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808130" y="146810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2034431" y="1550435"/>
              <a:ext cx="90748" cy="90748"/>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1866356" y="1510588"/>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426729" y="119947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408755" y="133236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335487" y="1353769"/>
              <a:ext cx="75590" cy="75590"/>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1008423" y="118230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1092583" y="1231634"/>
              <a:ext cx="50692" cy="50692"/>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252391" y="1303739"/>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1236622" y="123490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1129370" y="12118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1137859" y="1136033"/>
              <a:ext cx="60869" cy="6086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31897" y="1040882"/>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1276799" y="1134518"/>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1319803" y="1176134"/>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1171520" y="950489"/>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19185" y="844505"/>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228848" y="1046731"/>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1131159" y="1130577"/>
              <a:ext cx="56929" cy="5692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31997" y="1042509"/>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1398838" y="963276"/>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1661186" y="999837"/>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824767" y="825668"/>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832198" y="621612"/>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99199" y="623049"/>
              <a:ext cx="71775" cy="71775"/>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152734" y="799029"/>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07425" y="842737"/>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1304998" y="902370"/>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1356967" y="865521"/>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011576" y="714108"/>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40423" y="537378"/>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28757" y="655159"/>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681128" y="697039"/>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669857" y="978675"/>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89897" y="1056521"/>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628081" y="936302"/>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514049" y="963507"/>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539579" y="887552"/>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503692" y="802404"/>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43459" y="874820"/>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404164" y="903038"/>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386779" y="592316"/>
              <a:ext cx="74308" cy="7430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170932" y="545780"/>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61144" y="755181"/>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87796" y="920029"/>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164500" y="947563"/>
              <a:ext cx="74308" cy="7430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221804" y="1013651"/>
              <a:ext cx="50692" cy="50692"/>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217047" y="848827"/>
              <a:ext cx="74308" cy="7430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71048" y="846489"/>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146647" y="814696"/>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143792" y="731564"/>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343676" y="39135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335437" y="747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440256" y="7103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272291" y="856000"/>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177583" y="905316"/>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265370" y="9188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79674" y="920529"/>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418183" y="87076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543622" y="1015068"/>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742505" y="31337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018965" y="204559"/>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273805" y="125354"/>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124273" y="0"/>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1368318" y="765707"/>
              <a:ext cx="60705" cy="60705"/>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923453" y="821934"/>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704977" y="74001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57782" y="61143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975549" y="1058421"/>
              <a:ext cx="66277" cy="6627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858596" y="106047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491498" y="1034465"/>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948529" y="1136850"/>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366103" y="75188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80104" y="97074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1495756" y="1034454"/>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1622144" y="100343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1199229" y="1157202"/>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1152783" y="1288334"/>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1056463" y="1264576"/>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1406941" y="1272865"/>
              <a:ext cx="84613" cy="8461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1296989" y="117977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1336325" y="1218531"/>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1343670" y="1274365"/>
              <a:ext cx="79223" cy="792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1483162" y="1294264"/>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1587629" y="1337848"/>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1849435" y="1344956"/>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1754968" y="1294031"/>
              <a:ext cx="50925" cy="509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1475283" y="14211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1327295" y="1419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1427980" y="153952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1576997" y="1479713"/>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1507581" y="1507314"/>
              <a:ext cx="58783" cy="5878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1587352" y="152958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1652941" y="1530642"/>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1829949" y="155700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1812291" y="164668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1761261" y="164280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689062" y="165741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36021" y="1810731"/>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1796353" y="1795107"/>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1771941" y="1757522"/>
              <a:ext cx="64080" cy="6408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2038137" y="155918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1899937" y="186987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2002639" y="1827925"/>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2198353" y="1594531"/>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2629433" y="14920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2119507" y="199101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178366" y="197953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2168261" y="1783744"/>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2374327" y="1842527"/>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2254596" y="221699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1963083" y="1992754"/>
              <a:ext cx="75054" cy="75054"/>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1926215" y="206564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260066" y="221699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2069775" y="2167570"/>
              <a:ext cx="53254" cy="53254"/>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2203160" y="2255636"/>
              <a:ext cx="82960" cy="82960"/>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2429358" y="2279983"/>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2510485" y="234770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2288467" y="228996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2124877" y="235540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2229940" y="2353991"/>
              <a:ext cx="60678" cy="6067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2319466" y="2373136"/>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2404468" y="2477917"/>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2404548" y="240798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2482235" y="261493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2663150" y="2489039"/>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2388021" y="2624986"/>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2251482" y="245770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2198083" y="257266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2278282" y="2614920"/>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2505819" y="2464673"/>
              <a:ext cx="50692" cy="50692"/>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2446375" y="2973445"/>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2571301" y="281473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2354303" y="272656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2543760" y="310242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2536143" y="3817867"/>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2388188" y="4090039"/>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2335759" y="4169914"/>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2267657" y="4303986"/>
              <a:ext cx="64044" cy="6404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2385824" y="4321751"/>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2198864" y="4682567"/>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2178366" y="4492565"/>
              <a:ext cx="108108" cy="10810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2106374" y="4577222"/>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2236905" y="5154853"/>
              <a:ext cx="93155" cy="9315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2098031" y="4388706"/>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2505393" y="4715250"/>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2019616" y="4754682"/>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1995196" y="4679602"/>
              <a:ext cx="58974" cy="589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1948904" y="4777292"/>
              <a:ext cx="81092" cy="8109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1874896" y="4864767"/>
              <a:ext cx="66436" cy="664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1882398" y="513766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1654708" y="508358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1582365" y="5104706"/>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1539583" y="5322155"/>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1527409" y="5171915"/>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1725407" y="5919408"/>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1533151" y="5606030"/>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1376852" y="5549614"/>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1254298" y="5519392"/>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1237519" y="5499613"/>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1297524" y="5344633"/>
              <a:ext cx="77071" cy="7707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1297521" y="5430097"/>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1441158" y="527482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1338782" y="53710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1814166" y="5326521"/>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1619259" y="523679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1845377" y="4941457"/>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2073875" y="4694974"/>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1703577" y="507672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1950529" y="4744912"/>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2835759" y="5395234"/>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1446544" y="14009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1275120" y="137969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1118853" y="1114442"/>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1543278" y="153565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1744737" y="1697195"/>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366175" y="992759"/>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1382140" y="126704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475257" y="916581"/>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139878" y="8829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2275229" y="2379699"/>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2257047" y="2296079"/>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2445805" y="26667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2249589" y="2557974"/>
              <a:ext cx="76333" cy="76333"/>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4" name="组合 313"/>
            <p:cNvGrpSpPr/>
            <p:nvPr/>
          </p:nvGrpSpPr>
          <p:grpSpPr>
            <a:xfrm rot="3539139">
              <a:off x="395525" y="273403"/>
              <a:ext cx="1075215" cy="932445"/>
              <a:chOff x="4602481" y="675835"/>
              <a:chExt cx="969728" cy="840965"/>
            </a:xfrm>
          </p:grpSpPr>
          <p:sp>
            <p:nvSpPr>
              <p:cNvPr id="338" name="椭圆 337"/>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5" name="椭圆 314"/>
            <p:cNvSpPr/>
            <p:nvPr/>
          </p:nvSpPr>
          <p:spPr>
            <a:xfrm>
              <a:off x="1897806" y="19203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1733604" y="1525858"/>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2112461" y="2228362"/>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8" name="椭圆 317"/>
          <p:cNvSpPr/>
          <p:nvPr/>
        </p:nvSpPr>
        <p:spPr>
          <a:xfrm>
            <a:off x="-1539785" y="5216752"/>
            <a:ext cx="87666" cy="87666"/>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2238493" y="428291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376895" y="515284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919185" y="4949375"/>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1484063" y="5202844"/>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849060" y="4789692"/>
            <a:ext cx="84233" cy="8023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275998" y="4212097"/>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572728" y="3936780"/>
            <a:ext cx="83721" cy="79747"/>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229059" y="2841498"/>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550129" y="2541082"/>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679619" y="2638740"/>
            <a:ext cx="53218" cy="50692"/>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p:nvPr/>
        </p:nvSpPr>
        <p:spPr>
          <a:xfrm>
            <a:off x="-1432209" y="226258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788743" y="1769453"/>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66847" y="2033101"/>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1249287" y="1335424"/>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2244998" y="2479149"/>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1148036" y="136099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2025054" y="2257855"/>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2301378" y="3291120"/>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1487024" y="2221893"/>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3735557" y="-434315"/>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3028787" y="275263"/>
            <a:ext cx="6307475" cy="6307475"/>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478615" y="-1211719"/>
            <a:ext cx="9281438" cy="9281438"/>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6" name="直接连接符 365"/>
          <p:cNvCxnSpPr/>
          <p:nvPr/>
        </p:nvCxnSpPr>
        <p:spPr>
          <a:xfrm>
            <a:off x="4801160" y="3429000"/>
            <a:ext cx="832560" cy="0"/>
          </a:xfrm>
          <a:prstGeom prst="line">
            <a:avLst/>
          </a:prstGeom>
          <a:ln>
            <a:gradFill flip="none" rotWithShape="1">
              <a:gsLst>
                <a:gs pos="0">
                  <a:schemeClr val="bg1"/>
                </a:gs>
                <a:gs pos="100000">
                  <a:schemeClr val="bg1">
                    <a:alpha val="0"/>
                  </a:schemeClr>
                </a:gs>
              </a:gsLst>
              <a:lin ang="0" scaled="1"/>
              <a:tileRect/>
            </a:gradFill>
            <a:headEnd type="oval"/>
          </a:ln>
        </p:spPr>
        <p:style>
          <a:lnRef idx="1">
            <a:schemeClr val="accent1"/>
          </a:lnRef>
          <a:fillRef idx="0">
            <a:schemeClr val="accent1"/>
          </a:fillRef>
          <a:effectRef idx="0">
            <a:schemeClr val="accent1"/>
          </a:effectRef>
          <a:fontRef idx="minor">
            <a:schemeClr val="tx1"/>
          </a:fontRef>
        </p:style>
      </p:cxnSp>
      <p:sp>
        <p:nvSpPr>
          <p:cNvPr id="369" name="文本框 368"/>
          <p:cNvSpPr txBox="1"/>
          <p:nvPr/>
        </p:nvSpPr>
        <p:spPr>
          <a:xfrm>
            <a:off x="-401162" y="2875002"/>
            <a:ext cx="1344135" cy="1107996"/>
          </a:xfrm>
          <a:prstGeom prst="rect">
            <a:avLst/>
          </a:prstGeom>
          <a:noFill/>
        </p:spPr>
        <p:txBody>
          <a:bodyPr wrap="square" rtlCol="0">
            <a:spAutoFit/>
          </a:bodyPr>
          <a:lstStyle/>
          <a:p>
            <a:pPr algn="ctr"/>
            <a:r>
              <a:rPr lang="en-US" altLang="zh-CN"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01</a:t>
            </a:r>
            <a:endParaRPr lang="zh-CN" altLang="en-US"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70" name="文本框 369"/>
          <p:cNvSpPr txBox="1"/>
          <p:nvPr/>
        </p:nvSpPr>
        <p:spPr>
          <a:xfrm>
            <a:off x="5862609" y="2972036"/>
            <a:ext cx="3763991" cy="786971"/>
          </a:xfrm>
          <a:prstGeom prst="rect">
            <a:avLst/>
          </a:prstGeom>
          <a:noFill/>
        </p:spPr>
        <p:txBody>
          <a:bodyPr wrap="square" rtlCol="0">
            <a:spAutoFit/>
          </a:bodyPr>
          <a:lstStyle/>
          <a:p>
            <a:pPr algn="ctr"/>
            <a:r>
              <a:rPr lang="zh-CN" altLang="en-US" sz="4400" spc="300" dirty="0">
                <a:solidFill>
                  <a:schemeClr val="bg1"/>
                </a:solidFill>
                <a:latin typeface="方正兰亭纤黑_GBK" panose="02000000000000000000" pitchFamily="2" charset="-122"/>
                <a:ea typeface="方正兰亭纤黑_GBK" panose="02000000000000000000" pitchFamily="2" charset="-122"/>
              </a:rPr>
              <a:t>业务简介</a:t>
            </a:r>
          </a:p>
        </p:txBody>
      </p:sp>
    </p:spTree>
    <p:extLst>
      <p:ext uri="{BB962C8B-B14F-4D97-AF65-F5344CB8AC3E}">
        <p14:creationId xmlns:p14="http://schemas.microsoft.com/office/powerpoint/2010/main" val="3836461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14:bounceEnd="48000">
                                          <p:cBhvr additive="base">
                                            <p:cTn id="7" dur="750" fill="hold"/>
                                            <p:tgtEl>
                                              <p:spTgt spid="358"/>
                                            </p:tgtEl>
                                            <p:attrNameLst>
                                              <p:attrName>ppt_x</p:attrName>
                                            </p:attrNameLst>
                                          </p:cBhvr>
                                          <p:tavLst>
                                            <p:tav tm="0">
                                              <p:val>
                                                <p:strVal val="0-#ppt_w/2"/>
                                              </p:val>
                                            </p:tav>
                                            <p:tav tm="100000">
                                              <p:val>
                                                <p:strVal val="#ppt_x"/>
                                              </p:val>
                                            </p:tav>
                                          </p:tavLst>
                                        </p:anim>
                                        <p:anim calcmode="lin" valueType="num" p14:bounceEnd="48000">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14:bounceEnd="48000">
                                          <p:cBhvr additive="base">
                                            <p:cTn id="11" dur="750" fill="hold"/>
                                            <p:tgtEl>
                                              <p:spTgt spid="357"/>
                                            </p:tgtEl>
                                            <p:attrNameLst>
                                              <p:attrName>ppt_x</p:attrName>
                                            </p:attrNameLst>
                                          </p:cBhvr>
                                          <p:tavLst>
                                            <p:tav tm="0">
                                              <p:val>
                                                <p:strVal val="0-#ppt_w/2"/>
                                              </p:val>
                                            </p:tav>
                                            <p:tav tm="100000">
                                              <p:val>
                                                <p:strVal val="#ppt_x"/>
                                              </p:val>
                                            </p:tav>
                                          </p:tavLst>
                                        </p:anim>
                                        <p:anim calcmode="lin" valueType="num" p14:bounceEnd="48000">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14:bounceEnd="48000">
                                          <p:cBhvr additive="base">
                                            <p:cTn id="15" dur="750" fill="hold"/>
                                            <p:tgtEl>
                                              <p:spTgt spid="356"/>
                                            </p:tgtEl>
                                            <p:attrNameLst>
                                              <p:attrName>ppt_x</p:attrName>
                                            </p:attrNameLst>
                                          </p:cBhvr>
                                          <p:tavLst>
                                            <p:tav tm="0">
                                              <p:val>
                                                <p:strVal val="0-#ppt_w/2"/>
                                              </p:val>
                                            </p:tav>
                                            <p:tav tm="100000">
                                              <p:val>
                                                <p:strVal val="#ppt_x"/>
                                              </p:val>
                                            </p:tav>
                                          </p:tavLst>
                                        </p:anim>
                                        <p:anim calcmode="lin" valueType="num" p14:bounceEnd="48000">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cBhvr additive="base">
                                            <p:cTn id="7" dur="750" fill="hold"/>
                                            <p:tgtEl>
                                              <p:spTgt spid="358"/>
                                            </p:tgtEl>
                                            <p:attrNameLst>
                                              <p:attrName>ppt_x</p:attrName>
                                            </p:attrNameLst>
                                          </p:cBhvr>
                                          <p:tavLst>
                                            <p:tav tm="0">
                                              <p:val>
                                                <p:strVal val="0-#ppt_w/2"/>
                                              </p:val>
                                            </p:tav>
                                            <p:tav tm="100000">
                                              <p:val>
                                                <p:strVal val="#ppt_x"/>
                                              </p:val>
                                            </p:tav>
                                          </p:tavLst>
                                        </p:anim>
                                        <p:anim calcmode="lin" valueType="num">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750" fill="hold"/>
                                            <p:tgtEl>
                                              <p:spTgt spid="357"/>
                                            </p:tgtEl>
                                            <p:attrNameLst>
                                              <p:attrName>ppt_x</p:attrName>
                                            </p:attrNameLst>
                                          </p:cBhvr>
                                          <p:tavLst>
                                            <p:tav tm="0">
                                              <p:val>
                                                <p:strVal val="0-#ppt_w/2"/>
                                              </p:val>
                                            </p:tav>
                                            <p:tav tm="100000">
                                              <p:val>
                                                <p:strVal val="#ppt_x"/>
                                              </p:val>
                                            </p:tav>
                                          </p:tavLst>
                                        </p:anim>
                                        <p:anim calcmode="lin" valueType="num">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cBhvr additive="base">
                                            <p:cTn id="15" dur="750" fill="hold"/>
                                            <p:tgtEl>
                                              <p:spTgt spid="356"/>
                                            </p:tgtEl>
                                            <p:attrNameLst>
                                              <p:attrName>ppt_x</p:attrName>
                                            </p:attrNameLst>
                                          </p:cBhvr>
                                          <p:tavLst>
                                            <p:tav tm="0">
                                              <p:val>
                                                <p:strVal val="0-#ppt_w/2"/>
                                              </p:val>
                                            </p:tav>
                                            <p:tav tm="100000">
                                              <p:val>
                                                <p:strVal val="#ppt_x"/>
                                              </p:val>
                                            </p:tav>
                                          </p:tavLst>
                                        </p:anim>
                                        <p:anim calcmode="lin" valueType="num">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7135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算法一：</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scikit-learn</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库算法</a:t>
            </a:r>
          </a:p>
        </p:txBody>
      </p:sp>
      <p:sp>
        <p:nvSpPr>
          <p:cNvPr id="19" name="矩形 18">
            <a:extLst>
              <a:ext uri="{FF2B5EF4-FFF2-40B4-BE49-F238E27FC236}">
                <a16:creationId xmlns:a16="http://schemas.microsoft.com/office/drawing/2014/main" id="{9FD0B392-7D68-02CD-5EF4-EED9E776EF74}"/>
              </a:ext>
            </a:extLst>
          </p:cNvPr>
          <p:cNvSpPr/>
          <p:nvPr/>
        </p:nvSpPr>
        <p:spPr>
          <a:xfrm>
            <a:off x="411994" y="1671201"/>
            <a:ext cx="11368012" cy="369332"/>
          </a:xfrm>
          <a:prstGeom prst="rect">
            <a:avLst/>
          </a:prstGeom>
        </p:spPr>
        <p:txBody>
          <a:bodyPr wrap="square">
            <a:spAutoFit/>
          </a:bodyPr>
          <a:lstStyle/>
          <a:p>
            <a:r>
              <a:rPr lang="zh-CN" altLang="zh-CN" dirty="0">
                <a:solidFill>
                  <a:schemeClr val="bg1"/>
                </a:solidFill>
              </a:rPr>
              <a:t>我们然后采用</a:t>
            </a:r>
            <a:r>
              <a:rPr lang="en-US" altLang="zh-CN" dirty="0" err="1">
                <a:solidFill>
                  <a:schemeClr val="bg1"/>
                </a:solidFill>
              </a:rPr>
              <a:t>LinearRegression</a:t>
            </a:r>
            <a:r>
              <a:rPr lang="en-US" altLang="zh-CN" dirty="0">
                <a:solidFill>
                  <a:schemeClr val="bg1"/>
                </a:solidFill>
              </a:rPr>
              <a:t> estimators</a:t>
            </a:r>
            <a:r>
              <a:rPr lang="zh-CN" altLang="zh-CN" dirty="0">
                <a:solidFill>
                  <a:schemeClr val="bg1"/>
                </a:solidFill>
              </a:rPr>
              <a:t>训练一个线性回归模型</a:t>
            </a:r>
          </a:p>
        </p:txBody>
      </p:sp>
      <p:pic>
        <p:nvPicPr>
          <p:cNvPr id="12" name="图片 11" descr="图表, 折线图&#10;&#10;描述已自动生成">
            <a:extLst>
              <a:ext uri="{FF2B5EF4-FFF2-40B4-BE49-F238E27FC236}">
                <a16:creationId xmlns:a16="http://schemas.microsoft.com/office/drawing/2014/main" id="{DC211B32-3223-61B0-1AFF-ACD0F7A5D2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792" y="2040533"/>
            <a:ext cx="5378257" cy="3370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descr="文本&#10;&#10;描述已自动生成">
            <a:extLst>
              <a:ext uri="{FF2B5EF4-FFF2-40B4-BE49-F238E27FC236}">
                <a16:creationId xmlns:a16="http://schemas.microsoft.com/office/drawing/2014/main" id="{1F6D1566-4543-F997-6C73-9FE5F40AE185}"/>
              </a:ext>
            </a:extLst>
          </p:cNvPr>
          <p:cNvPicPr>
            <a:picLocks noChangeAspect="1"/>
          </p:cNvPicPr>
          <p:nvPr/>
        </p:nvPicPr>
        <p:blipFill>
          <a:blip r:embed="rId4"/>
          <a:stretch>
            <a:fillRect/>
          </a:stretch>
        </p:blipFill>
        <p:spPr>
          <a:xfrm>
            <a:off x="542160" y="5489288"/>
            <a:ext cx="5365889" cy="1308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矩形 13">
            <a:extLst>
              <a:ext uri="{FF2B5EF4-FFF2-40B4-BE49-F238E27FC236}">
                <a16:creationId xmlns:a16="http://schemas.microsoft.com/office/drawing/2014/main" id="{F98EF6F3-8AB7-919E-A1C3-40AB18B42048}"/>
              </a:ext>
            </a:extLst>
          </p:cNvPr>
          <p:cNvSpPr/>
          <p:nvPr/>
        </p:nvSpPr>
        <p:spPr>
          <a:xfrm>
            <a:off x="7274901" y="3402516"/>
            <a:ext cx="4168610" cy="1754326"/>
          </a:xfrm>
          <a:prstGeom prst="rect">
            <a:avLst/>
          </a:prstGeom>
        </p:spPr>
        <p:txBody>
          <a:bodyPr wrap="square">
            <a:spAutoFit/>
          </a:bodyPr>
          <a:lstStyle/>
          <a:p>
            <a:r>
              <a:rPr lang="zh-CN" altLang="zh-CN" dirty="0">
                <a:solidFill>
                  <a:schemeClr val="bg1"/>
                </a:solidFill>
              </a:rPr>
              <a:t>均方根误差</a:t>
            </a:r>
            <a:r>
              <a:rPr lang="en-US" altLang="zh-CN" dirty="0">
                <a:solidFill>
                  <a:schemeClr val="bg1"/>
                </a:solidFill>
              </a:rPr>
              <a:t>RMSE</a:t>
            </a:r>
            <a:r>
              <a:rPr lang="zh-CN" altLang="zh-CN" dirty="0">
                <a:solidFill>
                  <a:schemeClr val="bg1"/>
                </a:solidFill>
              </a:rPr>
              <a:t>达</a:t>
            </a:r>
            <a:r>
              <a:rPr lang="en-US" altLang="zh-CN" dirty="0">
                <a:solidFill>
                  <a:schemeClr val="bg1"/>
                </a:solidFill>
              </a:rPr>
              <a:t>9.218 </a:t>
            </a:r>
            <a:r>
              <a:rPr lang="zh-CN" altLang="zh-CN" dirty="0">
                <a:solidFill>
                  <a:schemeClr val="bg1"/>
                </a:solidFill>
              </a:rPr>
              <a:t>均方误差</a:t>
            </a:r>
            <a:r>
              <a:rPr lang="en-US" altLang="zh-CN" dirty="0">
                <a:solidFill>
                  <a:schemeClr val="bg1"/>
                </a:solidFill>
              </a:rPr>
              <a:t>MSE</a:t>
            </a:r>
            <a:r>
              <a:rPr lang="zh-CN" altLang="zh-CN" dirty="0">
                <a:solidFill>
                  <a:schemeClr val="bg1"/>
                </a:solidFill>
              </a:rPr>
              <a:t>达</a:t>
            </a:r>
            <a:r>
              <a:rPr lang="en-US" altLang="zh-CN" dirty="0">
                <a:solidFill>
                  <a:schemeClr val="bg1"/>
                </a:solidFill>
              </a:rPr>
              <a:t>8.49 </a:t>
            </a:r>
            <a:r>
              <a:rPr lang="zh-CN" altLang="zh-CN" dirty="0">
                <a:solidFill>
                  <a:schemeClr val="bg1"/>
                </a:solidFill>
              </a:rPr>
              <a:t>而</a:t>
            </a:r>
            <a:r>
              <a:rPr lang="en-US" altLang="zh-CN" dirty="0">
                <a:solidFill>
                  <a:schemeClr val="bg1"/>
                </a:solidFill>
              </a:rPr>
              <a:t>R2</a:t>
            </a:r>
            <a:r>
              <a:rPr lang="zh-CN" altLang="zh-CN" dirty="0">
                <a:solidFill>
                  <a:schemeClr val="bg1"/>
                </a:solidFill>
              </a:rPr>
              <a:t>更是为</a:t>
            </a:r>
            <a:r>
              <a:rPr lang="en-US" altLang="zh-CN" dirty="0">
                <a:solidFill>
                  <a:schemeClr val="bg1"/>
                </a:solidFill>
              </a:rPr>
              <a:t>1.0 </a:t>
            </a:r>
            <a:r>
              <a:rPr lang="zh-CN" altLang="zh-CN" dirty="0">
                <a:solidFill>
                  <a:schemeClr val="bg1"/>
                </a:solidFill>
              </a:rPr>
              <a:t>表示数据拟合程度关系为绝对线性相关。</a:t>
            </a:r>
          </a:p>
          <a:p>
            <a:r>
              <a:rPr lang="zh-CN" altLang="zh-CN" dirty="0">
                <a:solidFill>
                  <a:schemeClr val="bg1"/>
                </a:solidFill>
              </a:rPr>
              <a:t>但是此算法得出的模型实在是太过于绝对，我们不敢轻易断言此预测模型的准确性。</a:t>
            </a:r>
          </a:p>
        </p:txBody>
      </p:sp>
    </p:spTree>
    <p:extLst>
      <p:ext uri="{BB962C8B-B14F-4D97-AF65-F5344CB8AC3E}">
        <p14:creationId xmlns:p14="http://schemas.microsoft.com/office/powerpoint/2010/main" val="2868142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iterate type="lt">
                                    <p:tmPct val="10000"/>
                                  </p:iterate>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19"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374814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算法二：</a:t>
            </a:r>
            <a:r>
              <a:rPr lang="en-US" altLang="zh-CN" sz="1400" dirty="0">
                <a:solidFill>
                  <a:srgbClr val="65D3F6"/>
                </a:solidFill>
                <a:latin typeface="方正兰亭纤黑_GBK" panose="02000000000000000000" pitchFamily="2" charset="-122"/>
                <a:ea typeface="方正兰亭纤黑_GBK" panose="02000000000000000000" pitchFamily="2" charset="-122"/>
              </a:rPr>
              <a:t>Linear algorithms </a:t>
            </a:r>
            <a:r>
              <a:rPr lang="zh-CN" altLang="en-US" sz="1400" dirty="0">
                <a:solidFill>
                  <a:srgbClr val="65D3F6"/>
                </a:solidFill>
                <a:latin typeface="方正兰亭纤黑_GBK" panose="02000000000000000000" pitchFamily="2" charset="-122"/>
                <a:ea typeface="方正兰亭纤黑_GBK" panose="02000000000000000000" pitchFamily="2" charset="-122"/>
              </a:rPr>
              <a:t>中的 </a:t>
            </a:r>
            <a:r>
              <a:rPr lang="en-US" altLang="zh-CN" sz="1400" dirty="0">
                <a:solidFill>
                  <a:srgbClr val="65D3F6"/>
                </a:solidFill>
                <a:latin typeface="方正兰亭纤黑_GBK" panose="02000000000000000000" pitchFamily="2" charset="-122"/>
                <a:ea typeface="方正兰亭纤黑_GBK" panose="02000000000000000000" pitchFamily="2" charset="-122"/>
              </a:rPr>
              <a:t>Lasso </a:t>
            </a:r>
            <a:r>
              <a:rPr lang="zh-CN" altLang="en-US" sz="1400" dirty="0">
                <a:solidFill>
                  <a:srgbClr val="65D3F6"/>
                </a:solidFill>
                <a:latin typeface="方正兰亭纤黑_GBK" panose="02000000000000000000" pitchFamily="2" charset="-122"/>
                <a:ea typeface="方正兰亭纤黑_GBK" panose="02000000000000000000" pitchFamily="2" charset="-122"/>
              </a:rPr>
              <a:t>算</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法</a:t>
            </a:r>
          </a:p>
        </p:txBody>
      </p:sp>
      <p:sp>
        <p:nvSpPr>
          <p:cNvPr id="19" name="矩形 18">
            <a:extLst>
              <a:ext uri="{FF2B5EF4-FFF2-40B4-BE49-F238E27FC236}">
                <a16:creationId xmlns:a16="http://schemas.microsoft.com/office/drawing/2014/main" id="{9FD0B392-7D68-02CD-5EF4-EED9E776EF74}"/>
              </a:ext>
            </a:extLst>
          </p:cNvPr>
          <p:cNvSpPr/>
          <p:nvPr/>
        </p:nvSpPr>
        <p:spPr>
          <a:xfrm>
            <a:off x="6357165" y="3729258"/>
            <a:ext cx="5619345" cy="1200329"/>
          </a:xfrm>
          <a:prstGeom prst="rect">
            <a:avLst/>
          </a:prstGeom>
        </p:spPr>
        <p:txBody>
          <a:bodyPr wrap="square">
            <a:spAutoFit/>
          </a:bodyPr>
          <a:lstStyle/>
          <a:p>
            <a:r>
              <a:rPr lang="zh-CN" altLang="zh-CN" dirty="0">
                <a:solidFill>
                  <a:schemeClr val="bg1"/>
                </a:solidFill>
              </a:rPr>
              <a:t>但从数据上看，这个算法的</a:t>
            </a:r>
            <a:r>
              <a:rPr lang="en-US" altLang="zh-CN" dirty="0">
                <a:solidFill>
                  <a:schemeClr val="bg1"/>
                </a:solidFill>
              </a:rPr>
              <a:t>R2</a:t>
            </a:r>
            <a:r>
              <a:rPr lang="zh-CN" altLang="zh-CN" dirty="0">
                <a:solidFill>
                  <a:schemeClr val="bg1"/>
                </a:solidFill>
              </a:rPr>
              <a:t>也是无限接近于</a:t>
            </a:r>
            <a:r>
              <a:rPr lang="en-US" altLang="zh-CN" dirty="0">
                <a:solidFill>
                  <a:schemeClr val="bg1"/>
                </a:solidFill>
              </a:rPr>
              <a:t>1.0</a:t>
            </a:r>
            <a:r>
              <a:rPr lang="zh-CN" altLang="zh-CN" dirty="0">
                <a:solidFill>
                  <a:schemeClr val="bg1"/>
                </a:solidFill>
              </a:rPr>
              <a:t>，而均方误差</a:t>
            </a:r>
            <a:r>
              <a:rPr lang="en-US" altLang="zh-CN" dirty="0">
                <a:solidFill>
                  <a:schemeClr val="bg1"/>
                </a:solidFill>
              </a:rPr>
              <a:t>MSE</a:t>
            </a:r>
            <a:r>
              <a:rPr lang="zh-CN" altLang="zh-CN" dirty="0">
                <a:solidFill>
                  <a:schemeClr val="bg1"/>
                </a:solidFill>
              </a:rPr>
              <a:t>仅为</a:t>
            </a:r>
            <a:r>
              <a:rPr lang="en-US" altLang="zh-CN" dirty="0">
                <a:solidFill>
                  <a:schemeClr val="bg1"/>
                </a:solidFill>
              </a:rPr>
              <a:t>0.136</a:t>
            </a:r>
            <a:r>
              <a:rPr lang="zh-CN" altLang="zh-CN" dirty="0">
                <a:solidFill>
                  <a:schemeClr val="bg1"/>
                </a:solidFill>
              </a:rPr>
              <a:t>，均方根误差</a:t>
            </a:r>
            <a:r>
              <a:rPr lang="en-US" altLang="zh-CN" dirty="0">
                <a:solidFill>
                  <a:schemeClr val="bg1"/>
                </a:solidFill>
              </a:rPr>
              <a:t>RMSE</a:t>
            </a:r>
            <a:r>
              <a:rPr lang="zh-CN" altLang="zh-CN" dirty="0">
                <a:solidFill>
                  <a:schemeClr val="bg1"/>
                </a:solidFill>
              </a:rPr>
              <a:t>仅</a:t>
            </a:r>
            <a:r>
              <a:rPr lang="en-US" altLang="zh-CN" dirty="0">
                <a:solidFill>
                  <a:schemeClr val="bg1"/>
                </a:solidFill>
              </a:rPr>
              <a:t>0.369. </a:t>
            </a:r>
            <a:r>
              <a:rPr lang="zh-CN" altLang="zh-CN" dirty="0">
                <a:solidFill>
                  <a:schemeClr val="bg1"/>
                </a:solidFill>
              </a:rPr>
              <a:t>若以此算法得出的模型来说，其</a:t>
            </a:r>
            <a:r>
              <a:rPr lang="en-US" altLang="zh-CN" dirty="0">
                <a:solidFill>
                  <a:schemeClr val="bg1"/>
                </a:solidFill>
              </a:rPr>
              <a:t>MSE</a:t>
            </a:r>
            <a:r>
              <a:rPr lang="zh-CN" altLang="zh-CN" dirty="0">
                <a:solidFill>
                  <a:schemeClr val="bg1"/>
                </a:solidFill>
              </a:rPr>
              <a:t>与</a:t>
            </a:r>
            <a:r>
              <a:rPr lang="en-US" altLang="zh-CN" dirty="0">
                <a:solidFill>
                  <a:schemeClr val="bg1"/>
                </a:solidFill>
              </a:rPr>
              <a:t>RMSE</a:t>
            </a:r>
            <a:r>
              <a:rPr lang="zh-CN" altLang="zh-CN" dirty="0">
                <a:solidFill>
                  <a:schemeClr val="bg1"/>
                </a:solidFill>
              </a:rPr>
              <a:t>较于之前更优。</a:t>
            </a:r>
          </a:p>
        </p:txBody>
      </p:sp>
      <p:sp>
        <p:nvSpPr>
          <p:cNvPr id="14" name="矩形 13">
            <a:extLst>
              <a:ext uri="{FF2B5EF4-FFF2-40B4-BE49-F238E27FC236}">
                <a16:creationId xmlns:a16="http://schemas.microsoft.com/office/drawing/2014/main" id="{F98EF6F3-8AB7-919E-A1C3-40AB18B42048}"/>
              </a:ext>
            </a:extLst>
          </p:cNvPr>
          <p:cNvSpPr/>
          <p:nvPr/>
        </p:nvSpPr>
        <p:spPr>
          <a:xfrm>
            <a:off x="437694" y="1637798"/>
            <a:ext cx="4168610" cy="646331"/>
          </a:xfrm>
          <a:prstGeom prst="rect">
            <a:avLst/>
          </a:prstGeom>
        </p:spPr>
        <p:txBody>
          <a:bodyPr wrap="square">
            <a:spAutoFit/>
          </a:bodyPr>
          <a:lstStyle/>
          <a:p>
            <a:r>
              <a:rPr lang="zh-CN" altLang="zh-CN" dirty="0">
                <a:solidFill>
                  <a:schemeClr val="bg1"/>
                </a:solidFill>
              </a:rPr>
              <a:t>我们尝试使用另一种线性回归算法，即</a:t>
            </a:r>
            <a:r>
              <a:rPr lang="en-US" altLang="zh-CN" dirty="0">
                <a:solidFill>
                  <a:schemeClr val="bg1"/>
                </a:solidFill>
              </a:rPr>
              <a:t>Lasso</a:t>
            </a:r>
            <a:r>
              <a:rPr lang="zh-CN" altLang="zh-CN" dirty="0">
                <a:solidFill>
                  <a:schemeClr val="bg1"/>
                </a:solidFill>
              </a:rPr>
              <a:t>算法。</a:t>
            </a:r>
          </a:p>
        </p:txBody>
      </p:sp>
      <p:pic>
        <p:nvPicPr>
          <p:cNvPr id="15" name="图片 14" descr="图表, 折线图&#10;&#10;描述已自动生成">
            <a:extLst>
              <a:ext uri="{FF2B5EF4-FFF2-40B4-BE49-F238E27FC236}">
                <a16:creationId xmlns:a16="http://schemas.microsoft.com/office/drawing/2014/main" id="{5AB67E99-F6F0-5C0E-F4DD-47FB706090FC}"/>
              </a:ext>
            </a:extLst>
          </p:cNvPr>
          <p:cNvPicPr>
            <a:picLocks noChangeAspect="1"/>
          </p:cNvPicPr>
          <p:nvPr/>
        </p:nvPicPr>
        <p:blipFill>
          <a:blip r:embed="rId3"/>
          <a:stretch>
            <a:fillRect/>
          </a:stretch>
        </p:blipFill>
        <p:spPr>
          <a:xfrm>
            <a:off x="215490" y="2564264"/>
            <a:ext cx="5661505" cy="3530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02040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iterate type="lt">
                                    <p:tmPct val="10000"/>
                                  </p:iterate>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19"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算法三：决策树算法</a:t>
            </a:r>
          </a:p>
        </p:txBody>
      </p:sp>
      <p:sp>
        <p:nvSpPr>
          <p:cNvPr id="14" name="矩形 13">
            <a:extLst>
              <a:ext uri="{FF2B5EF4-FFF2-40B4-BE49-F238E27FC236}">
                <a16:creationId xmlns:a16="http://schemas.microsoft.com/office/drawing/2014/main" id="{F98EF6F3-8AB7-919E-A1C3-40AB18B42048}"/>
              </a:ext>
            </a:extLst>
          </p:cNvPr>
          <p:cNvSpPr/>
          <p:nvPr/>
        </p:nvSpPr>
        <p:spPr>
          <a:xfrm>
            <a:off x="437694" y="1637591"/>
            <a:ext cx="4168610" cy="646331"/>
          </a:xfrm>
          <a:prstGeom prst="rect">
            <a:avLst/>
          </a:prstGeom>
        </p:spPr>
        <p:txBody>
          <a:bodyPr wrap="square">
            <a:spAutoFit/>
          </a:bodyPr>
          <a:lstStyle/>
          <a:p>
            <a:r>
              <a:rPr lang="zh-CN" altLang="zh-CN" dirty="0">
                <a:solidFill>
                  <a:schemeClr val="bg1"/>
                </a:solidFill>
              </a:rPr>
              <a:t>作为线性模型的替代方案，我们采用一种机器学习的算法，即决策树算法。</a:t>
            </a:r>
          </a:p>
        </p:txBody>
      </p:sp>
      <p:pic>
        <p:nvPicPr>
          <p:cNvPr id="16" name="图片 15" descr="文本&#10;&#10;描述已自动生成">
            <a:extLst>
              <a:ext uri="{FF2B5EF4-FFF2-40B4-BE49-F238E27FC236}">
                <a16:creationId xmlns:a16="http://schemas.microsoft.com/office/drawing/2014/main" id="{2F537572-83D6-3317-4258-E7D7F514B801}"/>
              </a:ext>
            </a:extLst>
          </p:cNvPr>
          <p:cNvPicPr>
            <a:picLocks noChangeAspect="1"/>
          </p:cNvPicPr>
          <p:nvPr/>
        </p:nvPicPr>
        <p:blipFill rotWithShape="1">
          <a:blip r:embed="rId3"/>
          <a:srcRect r="34782"/>
          <a:stretch/>
        </p:blipFill>
        <p:spPr>
          <a:xfrm>
            <a:off x="486596" y="2545481"/>
            <a:ext cx="5034601" cy="37055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矩形 16">
            <a:extLst>
              <a:ext uri="{FF2B5EF4-FFF2-40B4-BE49-F238E27FC236}">
                <a16:creationId xmlns:a16="http://schemas.microsoft.com/office/drawing/2014/main" id="{92E15876-EDF7-9F40-2741-20F14B027BFF}"/>
              </a:ext>
            </a:extLst>
          </p:cNvPr>
          <p:cNvSpPr/>
          <p:nvPr/>
        </p:nvSpPr>
        <p:spPr>
          <a:xfrm>
            <a:off x="7159835" y="5182638"/>
            <a:ext cx="4168610" cy="1200329"/>
          </a:xfrm>
          <a:prstGeom prst="rect">
            <a:avLst/>
          </a:prstGeom>
        </p:spPr>
        <p:txBody>
          <a:bodyPr wrap="square">
            <a:spAutoFit/>
          </a:bodyPr>
          <a:lstStyle/>
          <a:p>
            <a:r>
              <a:rPr lang="zh-CN" altLang="zh-CN" dirty="0">
                <a:solidFill>
                  <a:schemeClr val="bg1"/>
                </a:solidFill>
              </a:rPr>
              <a:t>基于此决策树算法，得出的</a:t>
            </a:r>
            <a:r>
              <a:rPr lang="en-US" altLang="zh-CN" dirty="0">
                <a:solidFill>
                  <a:schemeClr val="bg1"/>
                </a:solidFill>
              </a:rPr>
              <a:t>MSE</a:t>
            </a:r>
            <a:r>
              <a:rPr lang="zh-CN" altLang="zh-CN" dirty="0">
                <a:solidFill>
                  <a:schemeClr val="bg1"/>
                </a:solidFill>
              </a:rPr>
              <a:t>和</a:t>
            </a:r>
            <a:r>
              <a:rPr lang="en-US" altLang="zh-CN" dirty="0">
                <a:solidFill>
                  <a:schemeClr val="bg1"/>
                </a:solidFill>
              </a:rPr>
              <a:t>RMSE</a:t>
            </a:r>
            <a:r>
              <a:rPr lang="zh-CN" altLang="zh-CN" dirty="0">
                <a:solidFill>
                  <a:schemeClr val="bg1"/>
                </a:solidFill>
              </a:rPr>
              <a:t>均相当大，而</a:t>
            </a:r>
            <a:r>
              <a:rPr lang="en-US" altLang="zh-CN" dirty="0">
                <a:solidFill>
                  <a:schemeClr val="bg1"/>
                </a:solidFill>
              </a:rPr>
              <a:t>R2</a:t>
            </a:r>
            <a:r>
              <a:rPr lang="zh-CN" altLang="zh-CN" dirty="0">
                <a:solidFill>
                  <a:schemeClr val="bg1"/>
                </a:solidFill>
              </a:rPr>
              <a:t>指标仍在</a:t>
            </a:r>
            <a:r>
              <a:rPr lang="en-US" altLang="zh-CN" dirty="0">
                <a:solidFill>
                  <a:schemeClr val="bg1"/>
                </a:solidFill>
              </a:rPr>
              <a:t>0.88</a:t>
            </a:r>
            <a:r>
              <a:rPr lang="zh-CN" altLang="zh-CN" dirty="0">
                <a:solidFill>
                  <a:schemeClr val="bg1"/>
                </a:solidFill>
              </a:rPr>
              <a:t>附近，模拟效果较好，但是效果并没有前两种算法优。</a:t>
            </a:r>
          </a:p>
        </p:txBody>
      </p:sp>
      <p:pic>
        <p:nvPicPr>
          <p:cNvPr id="18" name="图片 17" descr="图表, 散点图&#10;&#10;描述已自动生成">
            <a:extLst>
              <a:ext uri="{FF2B5EF4-FFF2-40B4-BE49-F238E27FC236}">
                <a16:creationId xmlns:a16="http://schemas.microsoft.com/office/drawing/2014/main" id="{B451F9B5-E629-D96D-9E07-E77051B31573}"/>
              </a:ext>
            </a:extLst>
          </p:cNvPr>
          <p:cNvPicPr>
            <a:picLocks noChangeAspect="1"/>
          </p:cNvPicPr>
          <p:nvPr/>
        </p:nvPicPr>
        <p:blipFill rotWithShape="1">
          <a:blip r:embed="rId4"/>
          <a:srcRect r="40839"/>
          <a:stretch/>
        </p:blipFill>
        <p:spPr>
          <a:xfrm>
            <a:off x="7168040" y="1338624"/>
            <a:ext cx="4382332" cy="36457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959364D9-4A85-BBC2-FA49-0581790002C5}"/>
              </a:ext>
            </a:extLst>
          </p:cNvPr>
          <p:cNvSpPr txBox="1"/>
          <p:nvPr/>
        </p:nvSpPr>
        <p:spPr>
          <a:xfrm>
            <a:off x="6189553" y="3130071"/>
            <a:ext cx="461665" cy="1847653"/>
          </a:xfrm>
          <a:prstGeom prst="rect">
            <a:avLst/>
          </a:prstGeom>
          <a:noFill/>
        </p:spPr>
        <p:txBody>
          <a:bodyPr vert="eaVert" wrap="square" rtlCol="0">
            <a:spAutoFit/>
          </a:bodyPr>
          <a:lstStyle/>
          <a:p>
            <a:r>
              <a:rPr lang="zh-CN" altLang="en-US" dirty="0">
                <a:solidFill>
                  <a:schemeClr val="bg1"/>
                </a:solidFill>
              </a:rPr>
              <a:t>仅做模型展示</a:t>
            </a:r>
          </a:p>
        </p:txBody>
      </p:sp>
    </p:spTree>
    <p:extLst>
      <p:ext uri="{BB962C8B-B14F-4D97-AF65-F5344CB8AC3E}">
        <p14:creationId xmlns:p14="http://schemas.microsoft.com/office/powerpoint/2010/main" val="2675755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iterate type="lt">
                                    <p:tmPct val="10000"/>
                                  </p:iterate>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14"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1980029"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算法四：随机森林算法</a:t>
            </a:r>
          </a:p>
        </p:txBody>
      </p:sp>
      <p:sp>
        <p:nvSpPr>
          <p:cNvPr id="14" name="矩形 13">
            <a:extLst>
              <a:ext uri="{FF2B5EF4-FFF2-40B4-BE49-F238E27FC236}">
                <a16:creationId xmlns:a16="http://schemas.microsoft.com/office/drawing/2014/main" id="{F98EF6F3-8AB7-919E-A1C3-40AB18B42048}"/>
              </a:ext>
            </a:extLst>
          </p:cNvPr>
          <p:cNvSpPr/>
          <p:nvPr/>
        </p:nvSpPr>
        <p:spPr>
          <a:xfrm>
            <a:off x="1849131" y="1554546"/>
            <a:ext cx="4168610" cy="923330"/>
          </a:xfrm>
          <a:prstGeom prst="rect">
            <a:avLst/>
          </a:prstGeom>
        </p:spPr>
        <p:txBody>
          <a:bodyPr wrap="square">
            <a:spAutoFit/>
          </a:bodyPr>
          <a:lstStyle/>
          <a:p>
            <a:r>
              <a:rPr lang="zh-CN" altLang="zh-CN" dirty="0">
                <a:solidFill>
                  <a:schemeClr val="bg1"/>
                </a:solidFill>
              </a:rPr>
              <a:t>我们也同样尝试了随机森林模型，此模型可以将一个平均函数应用于多个决策树模型，以获取更好的整体模型</a:t>
            </a:r>
          </a:p>
        </p:txBody>
      </p:sp>
      <p:sp>
        <p:nvSpPr>
          <p:cNvPr id="17" name="矩形 16">
            <a:extLst>
              <a:ext uri="{FF2B5EF4-FFF2-40B4-BE49-F238E27FC236}">
                <a16:creationId xmlns:a16="http://schemas.microsoft.com/office/drawing/2014/main" id="{92E15876-EDF7-9F40-2741-20F14B027BFF}"/>
              </a:ext>
            </a:extLst>
          </p:cNvPr>
          <p:cNvSpPr/>
          <p:nvPr/>
        </p:nvSpPr>
        <p:spPr>
          <a:xfrm>
            <a:off x="7807201" y="4011783"/>
            <a:ext cx="3104010" cy="646331"/>
          </a:xfrm>
          <a:prstGeom prst="rect">
            <a:avLst/>
          </a:prstGeom>
        </p:spPr>
        <p:txBody>
          <a:bodyPr wrap="square">
            <a:spAutoFit/>
          </a:bodyPr>
          <a:lstStyle/>
          <a:p>
            <a:r>
              <a:rPr lang="zh-CN" altLang="zh-CN" dirty="0">
                <a:solidFill>
                  <a:schemeClr val="bg1"/>
                </a:solidFill>
              </a:rPr>
              <a:t>同样，</a:t>
            </a:r>
            <a:r>
              <a:rPr lang="en-US" altLang="zh-CN" dirty="0">
                <a:solidFill>
                  <a:schemeClr val="bg1"/>
                </a:solidFill>
              </a:rPr>
              <a:t>R2</a:t>
            </a:r>
            <a:r>
              <a:rPr lang="zh-CN" altLang="zh-CN" dirty="0">
                <a:solidFill>
                  <a:schemeClr val="bg1"/>
                </a:solidFill>
              </a:rPr>
              <a:t>为</a:t>
            </a:r>
            <a:r>
              <a:rPr lang="en-US" altLang="zh-CN" dirty="0">
                <a:solidFill>
                  <a:schemeClr val="bg1"/>
                </a:solidFill>
              </a:rPr>
              <a:t>0.95</a:t>
            </a:r>
            <a:r>
              <a:rPr lang="zh-CN" altLang="zh-CN" dirty="0">
                <a:solidFill>
                  <a:schemeClr val="bg1"/>
                </a:solidFill>
              </a:rPr>
              <a:t>，但是</a:t>
            </a:r>
            <a:r>
              <a:rPr lang="en-US" altLang="zh-CN" dirty="0">
                <a:solidFill>
                  <a:schemeClr val="bg1"/>
                </a:solidFill>
              </a:rPr>
              <a:t>MSE</a:t>
            </a:r>
            <a:r>
              <a:rPr lang="zh-CN" altLang="zh-CN" dirty="0">
                <a:solidFill>
                  <a:schemeClr val="bg1"/>
                </a:solidFill>
              </a:rPr>
              <a:t>和</a:t>
            </a:r>
            <a:r>
              <a:rPr lang="en-US" altLang="zh-CN" dirty="0">
                <a:solidFill>
                  <a:schemeClr val="bg1"/>
                </a:solidFill>
              </a:rPr>
              <a:t>RMSE</a:t>
            </a:r>
            <a:r>
              <a:rPr lang="zh-CN" altLang="zh-CN" dirty="0">
                <a:solidFill>
                  <a:schemeClr val="bg1"/>
                </a:solidFill>
              </a:rPr>
              <a:t>均超高。</a:t>
            </a:r>
          </a:p>
        </p:txBody>
      </p:sp>
      <p:pic>
        <p:nvPicPr>
          <p:cNvPr id="19" name="图片 18" descr="图表&#10;&#10;描述已自动生成">
            <a:extLst>
              <a:ext uri="{FF2B5EF4-FFF2-40B4-BE49-F238E27FC236}">
                <a16:creationId xmlns:a16="http://schemas.microsoft.com/office/drawing/2014/main" id="{BBFCEBF3-C740-9B64-0B0E-E85BE80111D2}"/>
              </a:ext>
            </a:extLst>
          </p:cNvPr>
          <p:cNvPicPr>
            <a:picLocks noChangeAspect="1"/>
          </p:cNvPicPr>
          <p:nvPr/>
        </p:nvPicPr>
        <p:blipFill rotWithShape="1">
          <a:blip r:embed="rId3"/>
          <a:srcRect r="32701"/>
          <a:stretch/>
        </p:blipFill>
        <p:spPr>
          <a:xfrm>
            <a:off x="1735508" y="2720163"/>
            <a:ext cx="4461566" cy="38240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0844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iterate type="lt">
                                    <p:tmPct val="10000"/>
                                  </p:iterate>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14"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385589"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算法五：</a:t>
            </a:r>
            <a:r>
              <a:rPr kumimoji="0" lang="en-US" altLang="zh-CN"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Boosting</a:t>
            </a: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集合算法</a:t>
            </a:r>
          </a:p>
        </p:txBody>
      </p:sp>
      <p:pic>
        <p:nvPicPr>
          <p:cNvPr id="15" name="图片 14" descr="图表&#10;&#10;描述已自动生成">
            <a:extLst>
              <a:ext uri="{FF2B5EF4-FFF2-40B4-BE49-F238E27FC236}">
                <a16:creationId xmlns:a16="http://schemas.microsoft.com/office/drawing/2014/main" id="{B3FE4559-2CF6-3A4F-D473-FBEF8E2C7EC1}"/>
              </a:ext>
            </a:extLst>
          </p:cNvPr>
          <p:cNvPicPr>
            <a:picLocks noChangeAspect="1"/>
          </p:cNvPicPr>
          <p:nvPr/>
        </p:nvPicPr>
        <p:blipFill>
          <a:blip r:embed="rId3"/>
          <a:stretch>
            <a:fillRect/>
          </a:stretch>
        </p:blipFill>
        <p:spPr>
          <a:xfrm>
            <a:off x="2958990" y="1925960"/>
            <a:ext cx="5638874" cy="43188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2003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37694" y="1131570"/>
            <a:ext cx="2877711"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六：</a:t>
            </a:r>
            <a:r>
              <a:rPr lang="zh-CN" altLang="en-US" sz="1400" dirty="0">
                <a:solidFill>
                  <a:srgbClr val="65D3F6"/>
                </a:solidFill>
                <a:latin typeface="方正兰亭纤黑_GBK" panose="02000000000000000000" pitchFamily="2" charset="-122"/>
                <a:ea typeface="方正兰亭纤黑_GBK" panose="02000000000000000000" pitchFamily="2" charset="-122"/>
              </a:rPr>
              <a:t>使用网格搜索方法优化参数后</a:t>
            </a:r>
            <a:endParaRPr kumimoji="0" lang="zh-CN" altLang="en-US" sz="14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endParaRPr>
          </a:p>
        </p:txBody>
      </p:sp>
      <p:pic>
        <p:nvPicPr>
          <p:cNvPr id="12" name="图片 11" descr="图表&#10;&#10;描述已自动生成">
            <a:extLst>
              <a:ext uri="{FF2B5EF4-FFF2-40B4-BE49-F238E27FC236}">
                <a16:creationId xmlns:a16="http://schemas.microsoft.com/office/drawing/2014/main" id="{B951397A-8220-759D-566D-0E5317C81895}"/>
              </a:ext>
            </a:extLst>
          </p:cNvPr>
          <p:cNvPicPr>
            <a:picLocks noChangeAspect="1"/>
          </p:cNvPicPr>
          <p:nvPr/>
        </p:nvPicPr>
        <p:blipFill rotWithShape="1">
          <a:blip r:embed="rId3"/>
          <a:srcRect r="21909"/>
          <a:stretch/>
        </p:blipFill>
        <p:spPr>
          <a:xfrm>
            <a:off x="455232" y="1690750"/>
            <a:ext cx="3870355" cy="3643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矩形 12">
            <a:extLst>
              <a:ext uri="{FF2B5EF4-FFF2-40B4-BE49-F238E27FC236}">
                <a16:creationId xmlns:a16="http://schemas.microsoft.com/office/drawing/2014/main" id="{E74802EF-BA49-6266-DD89-57594C7F65BD}"/>
              </a:ext>
            </a:extLst>
          </p:cNvPr>
          <p:cNvSpPr/>
          <p:nvPr/>
        </p:nvSpPr>
        <p:spPr>
          <a:xfrm>
            <a:off x="6579176" y="1575655"/>
            <a:ext cx="4168610" cy="646331"/>
          </a:xfrm>
          <a:prstGeom prst="rect">
            <a:avLst/>
          </a:prstGeom>
        </p:spPr>
        <p:txBody>
          <a:bodyPr wrap="square">
            <a:spAutoFit/>
          </a:bodyPr>
          <a:lstStyle/>
          <a:p>
            <a:r>
              <a:rPr lang="zh-CN" altLang="zh-CN" dirty="0">
                <a:solidFill>
                  <a:schemeClr val="bg1"/>
                </a:solidFill>
              </a:rPr>
              <a:t>使用</a:t>
            </a:r>
            <a:r>
              <a:rPr lang="en-US" altLang="zh-CN" dirty="0">
                <a:solidFill>
                  <a:schemeClr val="bg1"/>
                </a:solidFill>
              </a:rPr>
              <a:t>pipeline</a:t>
            </a:r>
            <a:r>
              <a:rPr lang="zh-CN" altLang="zh-CN" dirty="0">
                <a:solidFill>
                  <a:schemeClr val="bg1"/>
                </a:solidFill>
              </a:rPr>
              <a:t>进行数据预处理后的线性回归拟合图为</a:t>
            </a:r>
          </a:p>
        </p:txBody>
      </p:sp>
      <p:pic>
        <p:nvPicPr>
          <p:cNvPr id="14" name="图片 13" descr="图表, 散点图&#10;&#10;描述已自动生成">
            <a:extLst>
              <a:ext uri="{FF2B5EF4-FFF2-40B4-BE49-F238E27FC236}">
                <a16:creationId xmlns:a16="http://schemas.microsoft.com/office/drawing/2014/main" id="{8F678ADD-02D7-FB09-892A-FF3A46267B26}"/>
              </a:ext>
            </a:extLst>
          </p:cNvPr>
          <p:cNvPicPr>
            <a:picLocks noChangeAspect="1"/>
          </p:cNvPicPr>
          <p:nvPr/>
        </p:nvPicPr>
        <p:blipFill rotWithShape="1">
          <a:blip r:embed="rId4"/>
          <a:srcRect r="37572"/>
          <a:stretch/>
        </p:blipFill>
        <p:spPr>
          <a:xfrm>
            <a:off x="6627735" y="2880254"/>
            <a:ext cx="4071491" cy="25182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026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回归模型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4519409" y="2249562"/>
            <a:ext cx="2637556"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最优回归模型</a:t>
            </a:r>
          </a:p>
        </p:txBody>
      </p:sp>
      <p:sp>
        <p:nvSpPr>
          <p:cNvPr id="13" name="矩形 12">
            <a:extLst>
              <a:ext uri="{FF2B5EF4-FFF2-40B4-BE49-F238E27FC236}">
                <a16:creationId xmlns:a16="http://schemas.microsoft.com/office/drawing/2014/main" id="{E74802EF-BA49-6266-DD89-57594C7F65BD}"/>
              </a:ext>
            </a:extLst>
          </p:cNvPr>
          <p:cNvSpPr/>
          <p:nvPr/>
        </p:nvSpPr>
        <p:spPr>
          <a:xfrm>
            <a:off x="2836648" y="1449755"/>
            <a:ext cx="6003078" cy="646331"/>
          </a:xfrm>
          <a:prstGeom prst="rect">
            <a:avLst/>
          </a:prstGeom>
        </p:spPr>
        <p:txBody>
          <a:bodyPr wrap="square">
            <a:spAutoFit/>
          </a:bodyPr>
          <a:lstStyle/>
          <a:p>
            <a:r>
              <a:rPr lang="zh-CN" altLang="zh-CN" dirty="0">
                <a:solidFill>
                  <a:schemeClr val="bg1"/>
                </a:solidFill>
              </a:rPr>
              <a:t>总而言之，鉴于均方误差</a:t>
            </a:r>
            <a:r>
              <a:rPr lang="en-US" altLang="zh-CN" dirty="0">
                <a:solidFill>
                  <a:schemeClr val="bg1"/>
                </a:solidFill>
              </a:rPr>
              <a:t>MSE</a:t>
            </a:r>
            <a:r>
              <a:rPr lang="zh-CN" altLang="zh-CN" dirty="0">
                <a:solidFill>
                  <a:schemeClr val="bg1"/>
                </a:solidFill>
              </a:rPr>
              <a:t>和均方根误差</a:t>
            </a:r>
            <a:r>
              <a:rPr lang="en-US" altLang="zh-CN" dirty="0">
                <a:solidFill>
                  <a:schemeClr val="bg1"/>
                </a:solidFill>
              </a:rPr>
              <a:t>RMSE</a:t>
            </a:r>
            <a:r>
              <a:rPr lang="zh-CN" altLang="zh-CN" dirty="0">
                <a:solidFill>
                  <a:schemeClr val="bg1"/>
                </a:solidFill>
              </a:rPr>
              <a:t>和</a:t>
            </a:r>
            <a:r>
              <a:rPr lang="en-US" altLang="zh-CN" dirty="0">
                <a:solidFill>
                  <a:schemeClr val="bg1"/>
                </a:solidFill>
              </a:rPr>
              <a:t>R2</a:t>
            </a:r>
            <a:r>
              <a:rPr lang="zh-CN" altLang="zh-CN" dirty="0">
                <a:solidFill>
                  <a:schemeClr val="bg1"/>
                </a:solidFill>
              </a:rPr>
              <a:t>三个指标来看，我们认为仅第</a:t>
            </a:r>
            <a:r>
              <a:rPr lang="en-US" altLang="zh-CN" dirty="0">
                <a:solidFill>
                  <a:schemeClr val="bg1"/>
                </a:solidFill>
              </a:rPr>
              <a:t>Lasso</a:t>
            </a:r>
            <a:r>
              <a:rPr lang="zh-CN" altLang="zh-CN" dirty="0">
                <a:solidFill>
                  <a:schemeClr val="bg1"/>
                </a:solidFill>
              </a:rPr>
              <a:t>算法为最优模型。</a:t>
            </a:r>
          </a:p>
        </p:txBody>
      </p:sp>
      <p:pic>
        <p:nvPicPr>
          <p:cNvPr id="15" name="图片 14" descr="图表, 折线图&#10;&#10;描述已自动生成">
            <a:extLst>
              <a:ext uri="{FF2B5EF4-FFF2-40B4-BE49-F238E27FC236}">
                <a16:creationId xmlns:a16="http://schemas.microsoft.com/office/drawing/2014/main" id="{B6448D1E-6FDF-16D8-4F83-18A3009CABD3}"/>
              </a:ext>
            </a:extLst>
          </p:cNvPr>
          <p:cNvPicPr>
            <a:picLocks noChangeAspect="1"/>
          </p:cNvPicPr>
          <p:nvPr/>
        </p:nvPicPr>
        <p:blipFill>
          <a:blip r:embed="rId3"/>
          <a:stretch>
            <a:fillRect/>
          </a:stretch>
        </p:blipFill>
        <p:spPr>
          <a:xfrm>
            <a:off x="2806768" y="3018182"/>
            <a:ext cx="6003078" cy="3743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1144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23" presetClass="entr" presetSubtype="288" fill="hold" grpId="0" nodeType="withEffect">
                                  <p:stCondLst>
                                    <p:cond delay="0"/>
                                  </p:stCondLst>
                                  <p:iterate type="lt">
                                    <p:tmPct val="10000"/>
                                  </p:iterate>
                                  <p:childTnLst>
                                    <p:set>
                                      <p:cBhvr>
                                        <p:cTn id="18" dur="1" fill="hold">
                                          <p:stCondLst>
                                            <p:cond delay="0"/>
                                          </p:stCondLst>
                                        </p:cTn>
                                        <p:tgtEl>
                                          <p:spTgt spid="80"/>
                                        </p:tgtEl>
                                        <p:attrNameLst>
                                          <p:attrName>style.visibility</p:attrName>
                                        </p:attrNameLst>
                                      </p:cBhvr>
                                      <p:to>
                                        <p:strVal val="visible"/>
                                      </p:to>
                                    </p:set>
                                    <p:anim calcmode="lin" valueType="num">
                                      <p:cBhvr>
                                        <p:cTn id="19" dur="500" fill="hold"/>
                                        <p:tgtEl>
                                          <p:spTgt spid="80"/>
                                        </p:tgtEl>
                                        <p:attrNameLst>
                                          <p:attrName>ppt_w</p:attrName>
                                        </p:attrNameLst>
                                      </p:cBhvr>
                                      <p:tavLst>
                                        <p:tav tm="0">
                                          <p:val>
                                            <p:strVal val="4/3*#ppt_w"/>
                                          </p:val>
                                        </p:tav>
                                        <p:tav tm="100000">
                                          <p:val>
                                            <p:strVal val="#ppt_w"/>
                                          </p:val>
                                        </p:tav>
                                      </p:tavLst>
                                    </p:anim>
                                    <p:anim calcmode="lin" valueType="num">
                                      <p:cBhvr>
                                        <p:cTn id="20" dur="500" fill="hold"/>
                                        <p:tgtEl>
                                          <p:spTgt spid="80"/>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80"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prstClr val="white"/>
                </a:solidFill>
                <a:latin typeface="方正兰亭纤黑_GBK" panose="02000000000000000000" pitchFamily="2" charset="-122"/>
                <a:ea typeface="方正兰亭纤黑_GBK" panose="02000000000000000000" pitchFamily="2" charset="-122"/>
              </a:rPr>
              <a:t>RFM</a:t>
            </a:r>
            <a:r>
              <a:rPr lang="zh-CN" altLang="en-US" sz="2400" b="1" spc="300" dirty="0">
                <a:solidFill>
                  <a:prstClr val="white"/>
                </a:solidFill>
                <a:latin typeface="方正兰亭纤黑_GBK" panose="02000000000000000000" pitchFamily="2" charset="-122"/>
                <a:ea typeface="方正兰亭纤黑_GBK" panose="02000000000000000000" pitchFamily="2" charset="-122"/>
              </a:rPr>
              <a:t>优化</a:t>
            </a: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a:extLst>
              <a:ext uri="{FF2B5EF4-FFF2-40B4-BE49-F238E27FC236}">
                <a16:creationId xmlns:a16="http://schemas.microsoft.com/office/drawing/2014/main" id="{427A57FB-C18B-70D9-B2E0-F17BF2B66FB3}"/>
              </a:ext>
            </a:extLst>
          </p:cNvPr>
          <p:cNvSpPr/>
          <p:nvPr/>
        </p:nvSpPr>
        <p:spPr>
          <a:xfrm>
            <a:off x="694997" y="1210932"/>
            <a:ext cx="10645488" cy="2031325"/>
          </a:xfrm>
          <a:prstGeom prst="rect">
            <a:avLst/>
          </a:prstGeom>
        </p:spPr>
        <p:txBody>
          <a:bodyPr wrap="square">
            <a:spAutoFit/>
          </a:bodyPr>
          <a:lstStyle/>
          <a:p>
            <a:r>
              <a:rPr lang="zh-CN" altLang="zh-CN" dirty="0">
                <a:solidFill>
                  <a:schemeClr val="bg1"/>
                </a:solidFill>
              </a:rPr>
              <a:t>对于所给数据，即所有客户的理财金额我们认为并不够明确，我们更希望能找到有明确，因此我们另外使用</a:t>
            </a:r>
            <a:r>
              <a:rPr lang="en-US" altLang="zh-CN" dirty="0">
                <a:solidFill>
                  <a:schemeClr val="bg1"/>
                </a:solidFill>
              </a:rPr>
              <a:t>RFM</a:t>
            </a:r>
            <a:r>
              <a:rPr lang="zh-CN" altLang="zh-CN" dirty="0">
                <a:solidFill>
                  <a:schemeClr val="bg1"/>
                </a:solidFill>
              </a:rPr>
              <a:t>分析模型另外评价客户等级。我们希望针对储蓄卡消费相关业务的数据跑出客户的等级分析。</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我们使用本月储蓄卡消费次数作为</a:t>
            </a:r>
            <a:r>
              <a:rPr lang="en-US" altLang="zh-CN" dirty="0">
                <a:solidFill>
                  <a:schemeClr val="bg1"/>
                </a:solidFill>
              </a:rPr>
              <a:t>R</a:t>
            </a:r>
            <a:r>
              <a:rPr lang="zh-CN" altLang="zh-CN" dirty="0">
                <a:solidFill>
                  <a:schemeClr val="bg1"/>
                </a:solidFill>
              </a:rPr>
              <a:t>最近消费时间指标、最近三个月储蓄卡月均消费次数作为</a:t>
            </a:r>
            <a:r>
              <a:rPr lang="en-US" altLang="zh-CN" dirty="0">
                <a:solidFill>
                  <a:schemeClr val="bg1"/>
                </a:solidFill>
              </a:rPr>
              <a:t>F</a:t>
            </a:r>
            <a:r>
              <a:rPr lang="zh-CN" altLang="zh-CN" dirty="0">
                <a:solidFill>
                  <a:schemeClr val="bg1"/>
                </a:solidFill>
              </a:rPr>
              <a:t>消费频率、最近三个月储蓄卡月均消费金额作为</a:t>
            </a:r>
            <a:r>
              <a:rPr lang="en-US" altLang="zh-CN" dirty="0">
                <a:solidFill>
                  <a:schemeClr val="bg1"/>
                </a:solidFill>
              </a:rPr>
              <a:t>M</a:t>
            </a:r>
            <a:r>
              <a:rPr lang="zh-CN" altLang="zh-CN" dirty="0">
                <a:solidFill>
                  <a:schemeClr val="bg1"/>
                </a:solidFill>
              </a:rPr>
              <a:t>消费金额。我们认为认定只要三项</a:t>
            </a:r>
            <a:r>
              <a:rPr lang="en-US" altLang="zh-CN" dirty="0">
                <a:solidFill>
                  <a:schemeClr val="bg1"/>
                </a:solidFill>
              </a:rPr>
              <a:t>RFM</a:t>
            </a:r>
            <a:r>
              <a:rPr lang="zh-CN" altLang="zh-CN" dirty="0">
                <a:solidFill>
                  <a:schemeClr val="bg1"/>
                </a:solidFill>
              </a:rPr>
              <a:t>指标中有一项指标为高即认定此为高级客户，设置为</a:t>
            </a:r>
            <a:r>
              <a:rPr lang="en-US" altLang="zh-CN" dirty="0">
                <a:solidFill>
                  <a:schemeClr val="bg1"/>
                </a:solidFill>
              </a:rPr>
              <a:t>1</a:t>
            </a:r>
            <a:r>
              <a:rPr lang="zh-CN" altLang="zh-CN" dirty="0">
                <a:solidFill>
                  <a:schemeClr val="bg1"/>
                </a:solidFill>
              </a:rPr>
              <a:t>。</a:t>
            </a:r>
          </a:p>
          <a:p>
            <a:endParaRPr lang="zh-CN" altLang="zh-CN" dirty="0">
              <a:solidFill>
                <a:schemeClr val="bg1"/>
              </a:solidFill>
            </a:endParaRPr>
          </a:p>
        </p:txBody>
      </p:sp>
      <p:pic>
        <p:nvPicPr>
          <p:cNvPr id="13" name="图片 12">
            <a:extLst>
              <a:ext uri="{FF2B5EF4-FFF2-40B4-BE49-F238E27FC236}">
                <a16:creationId xmlns:a16="http://schemas.microsoft.com/office/drawing/2014/main" id="{52886387-7F40-4F4A-4646-46C3CA542943}"/>
              </a:ext>
            </a:extLst>
          </p:cNvPr>
          <p:cNvPicPr>
            <a:picLocks noChangeAspect="1"/>
          </p:cNvPicPr>
          <p:nvPr/>
        </p:nvPicPr>
        <p:blipFill rotWithShape="1">
          <a:blip r:embed="rId3">
            <a:extLst>
              <a:ext uri="{28A0092B-C50C-407E-A947-70E740481C1C}">
                <a14:useLocalDpi xmlns:a14="http://schemas.microsoft.com/office/drawing/2010/main" val="0"/>
              </a:ext>
            </a:extLst>
          </a:blip>
          <a:srcRect t="-1" r="50351" b="-5180"/>
          <a:stretch/>
        </p:blipFill>
        <p:spPr>
          <a:xfrm>
            <a:off x="778735" y="3316143"/>
            <a:ext cx="8351850" cy="18106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矩形 13">
            <a:extLst>
              <a:ext uri="{FF2B5EF4-FFF2-40B4-BE49-F238E27FC236}">
                <a16:creationId xmlns:a16="http://schemas.microsoft.com/office/drawing/2014/main" id="{127A9DA9-0FCB-9E0C-7E0D-FFD7540772CE}"/>
              </a:ext>
            </a:extLst>
          </p:cNvPr>
          <p:cNvSpPr/>
          <p:nvPr/>
        </p:nvSpPr>
        <p:spPr>
          <a:xfrm>
            <a:off x="694997" y="5470329"/>
            <a:ext cx="10645488" cy="369332"/>
          </a:xfrm>
          <a:prstGeom prst="rect">
            <a:avLst/>
          </a:prstGeom>
        </p:spPr>
        <p:txBody>
          <a:bodyPr wrap="square">
            <a:spAutoFit/>
          </a:bodyPr>
          <a:lstStyle/>
          <a:p>
            <a:r>
              <a:rPr lang="zh-CN" altLang="en-US" dirty="0">
                <a:solidFill>
                  <a:schemeClr val="bg1"/>
                </a:solidFill>
              </a:rPr>
              <a:t>模型整体预测准确度为</a:t>
            </a:r>
            <a:r>
              <a:rPr lang="en-US" altLang="zh-CN" dirty="0">
                <a:solidFill>
                  <a:schemeClr val="bg1"/>
                </a:solidFill>
              </a:rPr>
              <a:t>0.708</a:t>
            </a:r>
            <a:r>
              <a:rPr lang="zh-CN" altLang="en-US" dirty="0">
                <a:solidFill>
                  <a:schemeClr val="bg1"/>
                </a:solidFill>
              </a:rPr>
              <a:t>，相比前一预测模型较低</a:t>
            </a:r>
            <a:endParaRPr lang="zh-CN" altLang="zh-CN" dirty="0">
              <a:solidFill>
                <a:schemeClr val="bg1"/>
              </a:solidFill>
            </a:endParaRPr>
          </a:p>
        </p:txBody>
      </p:sp>
    </p:spTree>
    <p:extLst>
      <p:ext uri="{BB962C8B-B14F-4D97-AF65-F5344CB8AC3E}">
        <p14:creationId xmlns:p14="http://schemas.microsoft.com/office/powerpoint/2010/main" val="2544275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12"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RFM</a:t>
            </a: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优化模型</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13">
            <a:extLst>
              <a:ext uri="{FF2B5EF4-FFF2-40B4-BE49-F238E27FC236}">
                <a16:creationId xmlns:a16="http://schemas.microsoft.com/office/drawing/2014/main" id="{127A9DA9-0FCB-9E0C-7E0D-FFD7540772CE}"/>
              </a:ext>
            </a:extLst>
          </p:cNvPr>
          <p:cNvSpPr/>
          <p:nvPr/>
        </p:nvSpPr>
        <p:spPr>
          <a:xfrm>
            <a:off x="773256" y="3460873"/>
            <a:ext cx="10645488" cy="646331"/>
          </a:xfrm>
          <a:prstGeom prst="rect">
            <a:avLst/>
          </a:prstGeom>
        </p:spPr>
        <p:txBody>
          <a:bodyPr wrap="square">
            <a:spAutoFit/>
          </a:bodyPr>
          <a:lstStyle/>
          <a:p>
            <a:r>
              <a:rPr lang="zh-CN" altLang="zh-CN" dirty="0">
                <a:solidFill>
                  <a:schemeClr val="bg1"/>
                </a:solidFill>
              </a:rPr>
              <a:t>此数据矩阵中，我们对于</a:t>
            </a:r>
            <a:r>
              <a:rPr lang="en-US" altLang="zh-CN" dirty="0">
                <a:solidFill>
                  <a:schemeClr val="bg1"/>
                </a:solidFill>
              </a:rPr>
              <a:t>0</a:t>
            </a:r>
            <a:r>
              <a:rPr lang="zh-CN" altLang="zh-CN" dirty="0">
                <a:solidFill>
                  <a:schemeClr val="bg1"/>
                </a:solidFill>
              </a:rPr>
              <a:t>类客户的预测准确度仍有</a:t>
            </a:r>
            <a:r>
              <a:rPr lang="en-US" altLang="zh-CN" dirty="0">
                <a:solidFill>
                  <a:schemeClr val="bg1"/>
                </a:solidFill>
              </a:rPr>
              <a:t>71%</a:t>
            </a:r>
            <a:r>
              <a:rPr lang="zh-CN" altLang="zh-CN" dirty="0">
                <a:solidFill>
                  <a:schemeClr val="bg1"/>
                </a:solidFill>
              </a:rPr>
              <a:t>，而对于</a:t>
            </a:r>
            <a:r>
              <a:rPr lang="en-US" altLang="zh-CN" dirty="0">
                <a:solidFill>
                  <a:schemeClr val="bg1"/>
                </a:solidFill>
              </a:rPr>
              <a:t>1</a:t>
            </a:r>
            <a:r>
              <a:rPr lang="zh-CN" altLang="zh-CN" dirty="0">
                <a:solidFill>
                  <a:schemeClr val="bg1"/>
                </a:solidFill>
              </a:rPr>
              <a:t>类客户的预测准确度无限趋近于</a:t>
            </a:r>
            <a:r>
              <a:rPr lang="en-US" altLang="zh-CN" dirty="0">
                <a:solidFill>
                  <a:schemeClr val="bg1"/>
                </a:solidFill>
              </a:rPr>
              <a:t>0</a:t>
            </a:r>
            <a:r>
              <a:rPr lang="zh-CN" altLang="zh-CN" dirty="0">
                <a:solidFill>
                  <a:schemeClr val="bg1"/>
                </a:solidFill>
              </a:rPr>
              <a:t>，奇怪的是，支持此类预测的模型仍有</a:t>
            </a:r>
            <a:r>
              <a:rPr lang="en-US" altLang="zh-CN" dirty="0">
                <a:solidFill>
                  <a:schemeClr val="bg1"/>
                </a:solidFill>
              </a:rPr>
              <a:t>3751</a:t>
            </a:r>
            <a:r>
              <a:rPr lang="zh-CN" altLang="zh-CN" dirty="0">
                <a:solidFill>
                  <a:schemeClr val="bg1"/>
                </a:solidFill>
              </a:rPr>
              <a:t>例。</a:t>
            </a:r>
          </a:p>
        </p:txBody>
      </p:sp>
      <p:pic>
        <p:nvPicPr>
          <p:cNvPr id="15" name="图片 14" descr="表格&#10;&#10;描述已自动生成">
            <a:extLst>
              <a:ext uri="{FF2B5EF4-FFF2-40B4-BE49-F238E27FC236}">
                <a16:creationId xmlns:a16="http://schemas.microsoft.com/office/drawing/2014/main" id="{50CE6829-3C37-8658-AD4A-AF077B33B108}"/>
              </a:ext>
            </a:extLst>
          </p:cNvPr>
          <p:cNvPicPr>
            <a:picLocks noChangeAspect="1"/>
          </p:cNvPicPr>
          <p:nvPr/>
        </p:nvPicPr>
        <p:blipFill>
          <a:blip r:embed="rId3"/>
          <a:stretch>
            <a:fillRect/>
          </a:stretch>
        </p:blipFill>
        <p:spPr>
          <a:xfrm>
            <a:off x="2391910" y="1377434"/>
            <a:ext cx="7117358" cy="1866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descr="图片包含 图表&#10;&#10;描述已自动生成">
            <a:extLst>
              <a:ext uri="{FF2B5EF4-FFF2-40B4-BE49-F238E27FC236}">
                <a16:creationId xmlns:a16="http://schemas.microsoft.com/office/drawing/2014/main" id="{0E151660-F44C-C22E-68CA-C3FF8055A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71" y="4107204"/>
            <a:ext cx="2468410" cy="24747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a:extLst>
              <a:ext uri="{FF2B5EF4-FFF2-40B4-BE49-F238E27FC236}">
                <a16:creationId xmlns:a16="http://schemas.microsoft.com/office/drawing/2014/main" id="{D990CBC5-D6CC-DB53-7ADD-4EEDA12FCDD5}"/>
              </a:ext>
            </a:extLst>
          </p:cNvPr>
          <p:cNvPicPr>
            <a:picLocks noChangeAspect="1"/>
          </p:cNvPicPr>
          <p:nvPr/>
        </p:nvPicPr>
        <p:blipFill rotWithShape="1">
          <a:blip r:embed="rId5"/>
          <a:srcRect t="142" r="51276" b="1"/>
          <a:stretch/>
        </p:blipFill>
        <p:spPr>
          <a:xfrm>
            <a:off x="3401735" y="4978170"/>
            <a:ext cx="3425022" cy="6632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矩形 17">
            <a:extLst>
              <a:ext uri="{FF2B5EF4-FFF2-40B4-BE49-F238E27FC236}">
                <a16:creationId xmlns:a16="http://schemas.microsoft.com/office/drawing/2014/main" id="{6C464487-2066-C844-37BB-067FBBE407E5}"/>
              </a:ext>
            </a:extLst>
          </p:cNvPr>
          <p:cNvSpPr/>
          <p:nvPr/>
        </p:nvSpPr>
        <p:spPr>
          <a:xfrm>
            <a:off x="7763048" y="4882930"/>
            <a:ext cx="3933291" cy="923330"/>
          </a:xfrm>
          <a:prstGeom prst="rect">
            <a:avLst/>
          </a:prstGeom>
        </p:spPr>
        <p:txBody>
          <a:bodyPr wrap="square">
            <a:spAutoFit/>
          </a:bodyPr>
          <a:lstStyle/>
          <a:p>
            <a:r>
              <a:rPr lang="zh-CN" altLang="zh-CN" dirty="0">
                <a:solidFill>
                  <a:schemeClr val="bg1"/>
                </a:solidFill>
              </a:rPr>
              <a:t>此</a:t>
            </a:r>
            <a:r>
              <a:rPr lang="en-US" altLang="zh-CN" dirty="0">
                <a:solidFill>
                  <a:schemeClr val="bg1"/>
                </a:solidFill>
              </a:rPr>
              <a:t>ROC</a:t>
            </a:r>
            <a:r>
              <a:rPr lang="zh-CN" altLang="zh-CN" dirty="0">
                <a:solidFill>
                  <a:schemeClr val="bg1"/>
                </a:solidFill>
              </a:rPr>
              <a:t>图以其</a:t>
            </a:r>
            <a:r>
              <a:rPr lang="en-US" altLang="zh-CN" dirty="0">
                <a:solidFill>
                  <a:schemeClr val="bg1"/>
                </a:solidFill>
              </a:rPr>
              <a:t>AUV</a:t>
            </a:r>
            <a:r>
              <a:rPr lang="zh-CN" altLang="zh-CN" dirty="0">
                <a:solidFill>
                  <a:schemeClr val="bg1"/>
                </a:solidFill>
              </a:rPr>
              <a:t>值</a:t>
            </a:r>
            <a:r>
              <a:rPr lang="en-US" altLang="zh-CN" dirty="0">
                <a:solidFill>
                  <a:schemeClr val="bg1"/>
                </a:solidFill>
              </a:rPr>
              <a:t>0.5389</a:t>
            </a:r>
            <a:r>
              <a:rPr lang="zh-CN" altLang="zh-CN" dirty="0">
                <a:solidFill>
                  <a:schemeClr val="bg1"/>
                </a:solidFill>
              </a:rPr>
              <a:t>已经很显然的表明此预测模型并不比随即猜测的结果更有效。</a:t>
            </a:r>
          </a:p>
        </p:txBody>
      </p:sp>
    </p:spTree>
    <p:extLst>
      <p:ext uri="{BB962C8B-B14F-4D97-AF65-F5344CB8AC3E}">
        <p14:creationId xmlns:p14="http://schemas.microsoft.com/office/powerpoint/2010/main" val="1433434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iterate type="lt">
                                    <p:tmPct val="10000"/>
                                  </p:iterate>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iterate type="lt">
                                    <p:tmPct val="10000"/>
                                  </p:iterate>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14"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2" name="文本框 1"/>
          <p:cNvSpPr txBox="1"/>
          <p:nvPr/>
        </p:nvSpPr>
        <p:spPr>
          <a:xfrm>
            <a:off x="4027768" y="305271"/>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RFM</a:t>
            </a: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优化模型（尝试）</a:t>
            </a:r>
          </a:p>
        </p:txBody>
      </p:sp>
      <p:grpSp>
        <p:nvGrpSpPr>
          <p:cNvPr id="3" name="组合 2"/>
          <p:cNvGrpSpPr/>
          <p:nvPr/>
        </p:nvGrpSpPr>
        <p:grpSpPr>
          <a:xfrm>
            <a:off x="5539114" y="880013"/>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椭圆 6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3676193" y="1701158"/>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13">
            <a:extLst>
              <a:ext uri="{FF2B5EF4-FFF2-40B4-BE49-F238E27FC236}">
                <a16:creationId xmlns:a16="http://schemas.microsoft.com/office/drawing/2014/main" id="{127A9DA9-0FCB-9E0C-7E0D-FFD7540772CE}"/>
              </a:ext>
            </a:extLst>
          </p:cNvPr>
          <p:cNvSpPr/>
          <p:nvPr/>
        </p:nvSpPr>
        <p:spPr>
          <a:xfrm>
            <a:off x="1256432" y="1187444"/>
            <a:ext cx="10645488" cy="369332"/>
          </a:xfrm>
          <a:prstGeom prst="rect">
            <a:avLst/>
          </a:prstGeom>
        </p:spPr>
        <p:txBody>
          <a:bodyPr wrap="square">
            <a:spAutoFit/>
          </a:bodyPr>
          <a:lstStyle/>
          <a:p>
            <a:r>
              <a:rPr lang="zh-CN" altLang="zh-CN" dirty="0">
                <a:solidFill>
                  <a:schemeClr val="bg1"/>
                </a:solidFill>
              </a:rPr>
              <a:t>我们同样跑了数据预处理的模型以及采用随机森林</a:t>
            </a:r>
            <a:r>
              <a:rPr lang="en-US" altLang="zh-CN" dirty="0">
                <a:solidFill>
                  <a:schemeClr val="bg1"/>
                </a:solidFill>
              </a:rPr>
              <a:t>ensemble</a:t>
            </a:r>
            <a:r>
              <a:rPr lang="zh-CN" altLang="zh-CN" dirty="0">
                <a:solidFill>
                  <a:schemeClr val="bg1"/>
                </a:solidFill>
              </a:rPr>
              <a:t>算法的分类模型，结果如下：</a:t>
            </a:r>
          </a:p>
        </p:txBody>
      </p:sp>
      <p:sp>
        <p:nvSpPr>
          <p:cNvPr id="18" name="矩形 17">
            <a:extLst>
              <a:ext uri="{FF2B5EF4-FFF2-40B4-BE49-F238E27FC236}">
                <a16:creationId xmlns:a16="http://schemas.microsoft.com/office/drawing/2014/main" id="{6C464487-2066-C844-37BB-067FBBE407E5}"/>
              </a:ext>
            </a:extLst>
          </p:cNvPr>
          <p:cNvSpPr/>
          <p:nvPr/>
        </p:nvSpPr>
        <p:spPr>
          <a:xfrm>
            <a:off x="4005749" y="3429000"/>
            <a:ext cx="3933291" cy="1200329"/>
          </a:xfrm>
          <a:prstGeom prst="rect">
            <a:avLst/>
          </a:prstGeom>
        </p:spPr>
        <p:txBody>
          <a:bodyPr wrap="square">
            <a:spAutoFit/>
          </a:bodyPr>
          <a:lstStyle/>
          <a:p>
            <a:r>
              <a:rPr lang="zh-CN" altLang="zh-CN" dirty="0">
                <a:solidFill>
                  <a:schemeClr val="bg1"/>
                </a:solidFill>
              </a:rPr>
              <a:t>图中可以看出，准确度</a:t>
            </a:r>
            <a:r>
              <a:rPr lang="en-US" altLang="zh-CN" dirty="0">
                <a:solidFill>
                  <a:schemeClr val="bg1"/>
                </a:solidFill>
              </a:rPr>
              <a:t>ACC</a:t>
            </a:r>
            <a:r>
              <a:rPr lang="zh-CN" altLang="zh-CN" dirty="0">
                <a:solidFill>
                  <a:schemeClr val="bg1"/>
                </a:solidFill>
              </a:rPr>
              <a:t>仍在</a:t>
            </a:r>
            <a:r>
              <a:rPr lang="en-US" altLang="zh-CN" dirty="0">
                <a:solidFill>
                  <a:schemeClr val="bg1"/>
                </a:solidFill>
              </a:rPr>
              <a:t>0.70</a:t>
            </a:r>
            <a:r>
              <a:rPr lang="zh-CN" altLang="zh-CN" dirty="0">
                <a:solidFill>
                  <a:schemeClr val="bg1"/>
                </a:solidFill>
              </a:rPr>
              <a:t>左右徘徊，</a:t>
            </a:r>
            <a:r>
              <a:rPr lang="en-US" altLang="zh-CN" dirty="0">
                <a:solidFill>
                  <a:schemeClr val="bg1"/>
                </a:solidFill>
              </a:rPr>
              <a:t>AUC</a:t>
            </a:r>
            <a:r>
              <a:rPr lang="zh-CN" altLang="zh-CN" dirty="0">
                <a:solidFill>
                  <a:schemeClr val="bg1"/>
                </a:solidFill>
              </a:rPr>
              <a:t>也在</a:t>
            </a:r>
            <a:r>
              <a:rPr lang="en-US" altLang="zh-CN" dirty="0">
                <a:solidFill>
                  <a:schemeClr val="bg1"/>
                </a:solidFill>
              </a:rPr>
              <a:t>0.53</a:t>
            </a:r>
            <a:r>
              <a:rPr lang="zh-CN" altLang="zh-CN" dirty="0">
                <a:solidFill>
                  <a:schemeClr val="bg1"/>
                </a:solidFill>
              </a:rPr>
              <a:t>左右徘徊，采取其他算法并未能提升模型预测的准确度。</a:t>
            </a:r>
          </a:p>
        </p:txBody>
      </p:sp>
      <p:pic>
        <p:nvPicPr>
          <p:cNvPr id="19" name="图片 18" descr="图表, 折线图&#10;&#10;描述已自动生成">
            <a:extLst>
              <a:ext uri="{FF2B5EF4-FFF2-40B4-BE49-F238E27FC236}">
                <a16:creationId xmlns:a16="http://schemas.microsoft.com/office/drawing/2014/main" id="{2B96CFDC-1FD3-64A8-5CDE-1F07B914B39E}"/>
              </a:ext>
            </a:extLst>
          </p:cNvPr>
          <p:cNvPicPr>
            <a:picLocks noChangeAspect="1"/>
          </p:cNvPicPr>
          <p:nvPr/>
        </p:nvPicPr>
        <p:blipFill rotWithShape="1">
          <a:blip r:embed="rId3"/>
          <a:srcRect r="26799"/>
          <a:stretch/>
        </p:blipFill>
        <p:spPr>
          <a:xfrm>
            <a:off x="515303" y="2232631"/>
            <a:ext cx="2782348" cy="363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图片 19" descr="图表, 折线图&#10;&#10;描述已自动生成">
            <a:extLst>
              <a:ext uri="{FF2B5EF4-FFF2-40B4-BE49-F238E27FC236}">
                <a16:creationId xmlns:a16="http://schemas.microsoft.com/office/drawing/2014/main" id="{ACD3F07E-FB01-0839-7C4E-786A6AC3DA78}"/>
              </a:ext>
            </a:extLst>
          </p:cNvPr>
          <p:cNvPicPr>
            <a:picLocks noChangeAspect="1"/>
          </p:cNvPicPr>
          <p:nvPr/>
        </p:nvPicPr>
        <p:blipFill rotWithShape="1">
          <a:blip r:embed="rId4"/>
          <a:srcRect r="26701"/>
          <a:stretch/>
        </p:blipFill>
        <p:spPr>
          <a:xfrm>
            <a:off x="8552900" y="2232631"/>
            <a:ext cx="2896680" cy="363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1443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4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0-#ppt_w/2"/>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0-#ppt_w/2"/>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fill="hold"/>
                                        <p:tgtEl>
                                          <p:spTgt spid="63"/>
                                        </p:tgtEl>
                                        <p:attrNameLst>
                                          <p:attrName>ppt_x</p:attrName>
                                        </p:attrNameLst>
                                      </p:cBhvr>
                                      <p:tavLst>
                                        <p:tav tm="0">
                                          <p:val>
                                            <p:strVal val="0-#ppt_w/2"/>
                                          </p:val>
                                        </p:tav>
                                        <p:tav tm="100000">
                                          <p:val>
                                            <p:strVal val="#ppt_x"/>
                                          </p:val>
                                        </p:tav>
                                      </p:tavLst>
                                    </p:anim>
                                    <p:anim calcmode="lin" valueType="num">
                                      <p:cBhvr additive="base">
                                        <p:cTn id="16" dur="1000" fill="hold"/>
                                        <p:tgtEl>
                                          <p:spTgt spid="6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iterate type="lt">
                                    <p:tmPct val="10000"/>
                                  </p:iterate>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iterate type="lt">
                                    <p:tmPct val="10000"/>
                                  </p:iterate>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14"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58" name="椭圆 57"/>
          <p:cNvSpPr/>
          <p:nvPr/>
        </p:nvSpPr>
        <p:spPr>
          <a:xfrm>
            <a:off x="-1963554" y="-736931"/>
            <a:ext cx="6506679" cy="6506679"/>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椭圆 58"/>
          <p:cNvSpPr/>
          <p:nvPr/>
        </p:nvSpPr>
        <p:spPr>
          <a:xfrm>
            <a:off x="-611164" y="615459"/>
            <a:ext cx="3801900" cy="380190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椭圆 59"/>
          <p:cNvSpPr/>
          <p:nvPr/>
        </p:nvSpPr>
        <p:spPr>
          <a:xfrm>
            <a:off x="309238" y="1535861"/>
            <a:ext cx="1961096" cy="1961096"/>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1" name="组合 60"/>
          <p:cNvGrpSpPr/>
          <p:nvPr/>
        </p:nvGrpSpPr>
        <p:grpSpPr>
          <a:xfrm>
            <a:off x="6889866" y="3288895"/>
            <a:ext cx="5053896" cy="3546715"/>
            <a:chOff x="6889866" y="3288895"/>
            <a:chExt cx="5053896" cy="3546715"/>
          </a:xfrm>
        </p:grpSpPr>
        <p:sp>
          <p:nvSpPr>
            <p:cNvPr id="62" name="椭圆 61"/>
            <p:cNvSpPr/>
            <p:nvPr/>
          </p:nvSpPr>
          <p:spPr>
            <a:xfrm>
              <a:off x="8805501" y="6556532"/>
              <a:ext cx="207201" cy="207201"/>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9741473" y="5309484"/>
              <a:ext cx="134275" cy="134275"/>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椭圆 63"/>
            <p:cNvSpPr/>
            <p:nvPr/>
          </p:nvSpPr>
          <p:spPr>
            <a:xfrm>
              <a:off x="11609585" y="3783634"/>
              <a:ext cx="45719" cy="45719"/>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p:nvPr/>
          </p:nvSpPr>
          <p:spPr>
            <a:xfrm>
              <a:off x="11918562" y="3288895"/>
              <a:ext cx="25200" cy="25200"/>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椭圆 65"/>
            <p:cNvSpPr/>
            <p:nvPr/>
          </p:nvSpPr>
          <p:spPr>
            <a:xfrm>
              <a:off x="6889866" y="6628409"/>
              <a:ext cx="207201" cy="207201"/>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p:nvPr/>
          </p:nvSpPr>
          <p:spPr>
            <a:xfrm>
              <a:off x="8753670" y="6238122"/>
              <a:ext cx="126196" cy="126196"/>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椭圆 67"/>
            <p:cNvSpPr/>
            <p:nvPr/>
          </p:nvSpPr>
          <p:spPr>
            <a:xfrm>
              <a:off x="9957625" y="6593817"/>
              <a:ext cx="90887" cy="90887"/>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p:nvPr/>
          </p:nvSpPr>
          <p:spPr>
            <a:xfrm>
              <a:off x="11337933" y="5671172"/>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椭圆 69"/>
            <p:cNvSpPr/>
            <p:nvPr/>
          </p:nvSpPr>
          <p:spPr>
            <a:xfrm>
              <a:off x="11370293" y="4212000"/>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p:nvPr/>
          </p:nvSpPr>
          <p:spPr>
            <a:xfrm>
              <a:off x="11840733" y="3826473"/>
              <a:ext cx="25200" cy="25200"/>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7683953" y="221424"/>
            <a:ext cx="3561080" cy="5847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理财偏好分析</a:t>
            </a:r>
          </a:p>
        </p:txBody>
      </p:sp>
      <p:sp>
        <p:nvSpPr>
          <p:cNvPr id="11" name="文本框 10"/>
          <p:cNvSpPr txBox="1"/>
          <p:nvPr/>
        </p:nvSpPr>
        <p:spPr>
          <a:xfrm>
            <a:off x="5358923" y="2978569"/>
            <a:ext cx="5420831"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noProof="0" dirty="0">
                <a:solidFill>
                  <a:prstClr val="white"/>
                </a:solidFill>
                <a:latin typeface="Roboto Th" pitchFamily="2" charset="0"/>
                <a:ea typeface="Roboto Th" pitchFamily="2" charset="0"/>
              </a:rPr>
              <a:t>通过对相关数据进行模型模拟分析，分析出可能对顾客理财偏好有影响的特征指标，建立出能够推断未来顾客理财偏好的最佳模型，再以此来进行预测。</a:t>
            </a:r>
            <a:endParaRPr kumimoji="0" lang="en-US" altLang="zh-CN" sz="2800" b="0" i="0" u="none" strike="noStrike" kern="1200" cap="none" spc="0" normalizeH="0" baseline="0" noProof="0" dirty="0">
              <a:ln>
                <a:noFill/>
              </a:ln>
              <a:solidFill>
                <a:prstClr val="white"/>
              </a:solidFill>
              <a:effectLst/>
              <a:uLnTx/>
              <a:uFillTx/>
              <a:latin typeface="Roboto Th" pitchFamily="2" charset="0"/>
              <a:ea typeface="Roboto Th" pitchFamily="2" charset="0"/>
              <a:cs typeface="+mn-cs"/>
            </a:endParaRPr>
          </a:p>
        </p:txBody>
      </p:sp>
      <p:grpSp>
        <p:nvGrpSpPr>
          <p:cNvPr id="16" name="组合 15"/>
          <p:cNvGrpSpPr/>
          <p:nvPr/>
        </p:nvGrpSpPr>
        <p:grpSpPr>
          <a:xfrm>
            <a:off x="10930483" y="6329990"/>
            <a:ext cx="1057694" cy="338462"/>
            <a:chOff x="1945856" y="5387459"/>
            <a:chExt cx="1244880" cy="398361"/>
          </a:xfrm>
        </p:grpSpPr>
        <p:sp>
          <p:nvSpPr>
            <p:cNvPr id="12" name="圆角矩形 11"/>
            <p:cNvSpPr/>
            <p:nvPr/>
          </p:nvSpPr>
          <p:spPr>
            <a:xfrm>
              <a:off x="1945856" y="5387459"/>
              <a:ext cx="1244880" cy="3983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2082220" y="5423630"/>
              <a:ext cx="972152" cy="3260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rPr>
                <a:t>NEXT</a:t>
              </a:r>
              <a:endParaRPr kumimoji="0" lang="zh-CN" altLang="en-US"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endParaRPr>
            </a:p>
          </p:txBody>
        </p:sp>
      </p:grpSp>
      <p:grpSp>
        <p:nvGrpSpPr>
          <p:cNvPr id="24" name="组合 23"/>
          <p:cNvGrpSpPr/>
          <p:nvPr/>
        </p:nvGrpSpPr>
        <p:grpSpPr>
          <a:xfrm>
            <a:off x="11332314" y="275595"/>
            <a:ext cx="535311" cy="535311"/>
            <a:chOff x="5336172" y="2302613"/>
            <a:chExt cx="535311" cy="535311"/>
          </a:xfrm>
        </p:grpSpPr>
        <p:sp>
          <p:nvSpPr>
            <p:cNvPr id="99" name="KSO_Shape"/>
            <p:cNvSpPr/>
            <p:nvPr/>
          </p:nvSpPr>
          <p:spPr>
            <a:xfrm>
              <a:off x="5515721" y="2419659"/>
              <a:ext cx="176213" cy="301219"/>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5336172" y="2302613"/>
              <a:ext cx="535311" cy="535311"/>
            </a:xfrm>
            <a:prstGeom prst="ellipse">
              <a:avLst/>
            </a:prstGeom>
            <a:noFill/>
            <a:ln w="34925">
              <a:solidFill>
                <a:srgbClr val="65D3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3" name="椭圆 32"/>
          <p:cNvSpPr/>
          <p:nvPr/>
        </p:nvSpPr>
        <p:spPr>
          <a:xfrm>
            <a:off x="7876540" y="907667"/>
            <a:ext cx="1530417" cy="153041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7" name="组合 36"/>
          <p:cNvGrpSpPr/>
          <p:nvPr/>
        </p:nvGrpSpPr>
        <p:grpSpPr>
          <a:xfrm>
            <a:off x="563684" y="6227908"/>
            <a:ext cx="1706650" cy="365909"/>
            <a:chOff x="6489260" y="3579411"/>
            <a:chExt cx="1706650" cy="365909"/>
          </a:xfrm>
        </p:grpSpPr>
        <p:sp>
          <p:nvSpPr>
            <p:cNvPr id="124" name="KSO_Shape"/>
            <p:cNvSpPr>
              <a:spLocks/>
            </p:cNvSpPr>
            <p:nvPr/>
          </p:nvSpPr>
          <p:spPr bwMode="auto">
            <a:xfrm>
              <a:off x="6489260" y="3589473"/>
              <a:ext cx="342735" cy="345784"/>
            </a:xfrm>
            <a:custGeom>
              <a:avLst/>
              <a:gdLst>
                <a:gd name="T0" fmla="*/ 1004124 w 4122"/>
                <a:gd name="T1" fmla="*/ 12996 h 4156"/>
                <a:gd name="T2" fmla="*/ 1285140 w 4122"/>
                <a:gd name="T3" fmla="*/ 99204 h 4156"/>
                <a:gd name="T4" fmla="*/ 1293367 w 4122"/>
                <a:gd name="T5" fmla="*/ 103536 h 4156"/>
                <a:gd name="T6" fmla="*/ 1755809 w 4122"/>
                <a:gd name="T7" fmla="*/ 706989 h 4156"/>
                <a:gd name="T8" fmla="*/ 1757974 w 4122"/>
                <a:gd name="T9" fmla="*/ 715653 h 4156"/>
                <a:gd name="T10" fmla="*/ 1331904 w 4122"/>
                <a:gd name="T11" fmla="*/ 1663071 h 4156"/>
                <a:gd name="T12" fmla="*/ 772036 w 4122"/>
                <a:gd name="T13" fmla="*/ 1774405 h 4156"/>
                <a:gd name="T14" fmla="*/ 260232 w 4122"/>
                <a:gd name="T15" fmla="*/ 1521847 h 4156"/>
                <a:gd name="T16" fmla="*/ 93528 w 4122"/>
                <a:gd name="T17" fmla="*/ 496452 h 4156"/>
                <a:gd name="T18" fmla="*/ 97858 w 4122"/>
                <a:gd name="T19" fmla="*/ 488221 h 4156"/>
                <a:gd name="T20" fmla="*/ 701025 w 4122"/>
                <a:gd name="T21" fmla="*/ 25559 h 4156"/>
                <a:gd name="T22" fmla="*/ 709685 w 4122"/>
                <a:gd name="T23" fmla="*/ 23826 h 4156"/>
                <a:gd name="T24" fmla="*/ 471535 w 4122"/>
                <a:gd name="T25" fmla="*/ 480424 h 4156"/>
                <a:gd name="T26" fmla="*/ 431267 w 4122"/>
                <a:gd name="T27" fmla="*/ 403313 h 4156"/>
                <a:gd name="T28" fmla="*/ 471535 w 4122"/>
                <a:gd name="T29" fmla="*/ 480424 h 4156"/>
                <a:gd name="T30" fmla="*/ 1320213 w 4122"/>
                <a:gd name="T31" fmla="*/ 495152 h 4156"/>
                <a:gd name="T32" fmla="*/ 1360048 w 4122"/>
                <a:gd name="T33" fmla="*/ 418475 h 4156"/>
                <a:gd name="T34" fmla="*/ 1304625 w 4122"/>
                <a:gd name="T35" fmla="*/ 1307411 h 4156"/>
                <a:gd name="T36" fmla="*/ 1344893 w 4122"/>
                <a:gd name="T37" fmla="*/ 1384521 h 4156"/>
                <a:gd name="T38" fmla="*/ 1304625 w 4122"/>
                <a:gd name="T39" fmla="*/ 1307411 h 4156"/>
                <a:gd name="T40" fmla="*/ 455947 w 4122"/>
                <a:gd name="T41" fmla="*/ 1292248 h 4156"/>
                <a:gd name="T42" fmla="*/ 416112 w 4122"/>
                <a:gd name="T43" fmla="*/ 1369359 h 4156"/>
                <a:gd name="T44" fmla="*/ 906266 w 4122"/>
                <a:gd name="T45" fmla="*/ 1384954 h 4156"/>
                <a:gd name="T46" fmla="*/ 848244 w 4122"/>
                <a:gd name="T47" fmla="*/ 1569499 h 4156"/>
                <a:gd name="T48" fmla="*/ 906266 w 4122"/>
                <a:gd name="T49" fmla="*/ 1384954 h 4156"/>
                <a:gd name="T50" fmla="*/ 848244 w 4122"/>
                <a:gd name="T51" fmla="*/ 231331 h 4156"/>
                <a:gd name="T52" fmla="*/ 906266 w 4122"/>
                <a:gd name="T53" fmla="*/ 415876 h 4156"/>
                <a:gd name="T54" fmla="*/ 1361780 w 4122"/>
                <a:gd name="T55" fmla="*/ 871174 h 4156"/>
                <a:gd name="T56" fmla="*/ 1545805 w 4122"/>
                <a:gd name="T57" fmla="*/ 929656 h 4156"/>
                <a:gd name="T58" fmla="*/ 1361780 w 4122"/>
                <a:gd name="T59" fmla="*/ 871174 h 4156"/>
                <a:gd name="T60" fmla="*/ 208705 w 4122"/>
                <a:gd name="T61" fmla="*/ 929656 h 4156"/>
                <a:gd name="T62" fmla="*/ 393163 w 4122"/>
                <a:gd name="T63" fmla="*/ 871174 h 4156"/>
                <a:gd name="T64" fmla="*/ 895008 w 4122"/>
                <a:gd name="T65" fmla="*/ 754209 h 4156"/>
                <a:gd name="T66" fmla="*/ 591909 w 4122"/>
                <a:gd name="T67" fmla="*/ 333134 h 4156"/>
                <a:gd name="T68" fmla="*/ 781995 w 4122"/>
                <a:gd name="T69" fmla="*/ 813558 h 4156"/>
                <a:gd name="T70" fmla="*/ 895008 w 4122"/>
                <a:gd name="T71" fmla="*/ 1028860 h 4156"/>
                <a:gd name="T72" fmla="*/ 1029671 w 4122"/>
                <a:gd name="T73" fmla="*/ 864243 h 4156"/>
                <a:gd name="T74" fmla="*/ 1192045 w 4122"/>
                <a:gd name="T75" fmla="*/ 540639 h 4156"/>
                <a:gd name="T76" fmla="*/ 895008 w 4122"/>
                <a:gd name="T77" fmla="*/ 754209 h 4156"/>
                <a:gd name="T78" fmla="*/ 1594734 w 4122"/>
                <a:gd name="T79" fmla="*/ 979042 h 4156"/>
                <a:gd name="T80" fmla="*/ 1583476 w 4122"/>
                <a:gd name="T81" fmla="*/ 742945 h 4156"/>
                <a:gd name="T82" fmla="*/ 1582177 w 4122"/>
                <a:gd name="T83" fmla="*/ 735581 h 4156"/>
                <a:gd name="T84" fmla="*/ 1452277 w 4122"/>
                <a:gd name="T85" fmla="*/ 460063 h 4156"/>
                <a:gd name="T86" fmla="*/ 1220190 w 4122"/>
                <a:gd name="T87" fmla="*/ 263821 h 4156"/>
                <a:gd name="T88" fmla="*/ 1214128 w 4122"/>
                <a:gd name="T89" fmla="*/ 260789 h 4156"/>
                <a:gd name="T90" fmla="*/ 983340 w 4122"/>
                <a:gd name="T91" fmla="*/ 188011 h 4156"/>
                <a:gd name="T92" fmla="*/ 977278 w 4122"/>
                <a:gd name="T93" fmla="*/ 187577 h 4156"/>
                <a:gd name="T94" fmla="*/ 736964 w 4122"/>
                <a:gd name="T95" fmla="*/ 197974 h 4156"/>
                <a:gd name="T96" fmla="*/ 730036 w 4122"/>
                <a:gd name="T97" fmla="*/ 199274 h 4156"/>
                <a:gd name="T98" fmla="*/ 456380 w 4122"/>
                <a:gd name="T99" fmla="*/ 327502 h 4156"/>
                <a:gd name="T100" fmla="*/ 455081 w 4122"/>
                <a:gd name="T101" fmla="*/ 328369 h 4156"/>
                <a:gd name="T102" fmla="*/ 384503 w 4122"/>
                <a:gd name="T103" fmla="*/ 390317 h 4156"/>
                <a:gd name="T104" fmla="*/ 261964 w 4122"/>
                <a:gd name="T105" fmla="*/ 554935 h 4156"/>
                <a:gd name="T106" fmla="*/ 256335 w 4122"/>
                <a:gd name="T107" fmla="*/ 564898 h 4156"/>
                <a:gd name="T108" fmla="*/ 204375 w 4122"/>
                <a:gd name="T109" fmla="*/ 695293 h 4156"/>
                <a:gd name="T110" fmla="*/ 176230 w 4122"/>
                <a:gd name="T111" fmla="*/ 893700 h 4156"/>
                <a:gd name="T112" fmla="*/ 623085 w 4122"/>
                <a:gd name="T113" fmla="*/ 1554770 h 4156"/>
                <a:gd name="T114" fmla="*/ 703623 w 4122"/>
                <a:gd name="T115" fmla="*/ 1581629 h 4156"/>
                <a:gd name="T116" fmla="*/ 793686 w 4122"/>
                <a:gd name="T117" fmla="*/ 1599390 h 4156"/>
                <a:gd name="T118" fmla="*/ 873358 w 4122"/>
                <a:gd name="T119" fmla="*/ 1605888 h 4156"/>
                <a:gd name="T120" fmla="*/ 1243572 w 4122"/>
                <a:gd name="T121" fmla="*/ 1510583 h 4156"/>
                <a:gd name="T122" fmla="*/ 1594734 w 4122"/>
                <a:gd name="T123" fmla="*/ 979042 h 41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22" h="4156">
                  <a:moveTo>
                    <a:pt x="2309" y="29"/>
                  </a:moveTo>
                  <a:cubicBezTo>
                    <a:pt x="2319" y="30"/>
                    <a:pt x="2319" y="30"/>
                    <a:pt x="2319" y="30"/>
                  </a:cubicBezTo>
                  <a:cubicBezTo>
                    <a:pt x="2328" y="31"/>
                    <a:pt x="2328" y="31"/>
                    <a:pt x="2328" y="31"/>
                  </a:cubicBezTo>
                  <a:cubicBezTo>
                    <a:pt x="2555" y="62"/>
                    <a:pt x="2770" y="130"/>
                    <a:pt x="2968" y="229"/>
                  </a:cubicBezTo>
                  <a:cubicBezTo>
                    <a:pt x="2976" y="233"/>
                    <a:pt x="2976" y="233"/>
                    <a:pt x="2976" y="233"/>
                  </a:cubicBezTo>
                  <a:cubicBezTo>
                    <a:pt x="2987" y="239"/>
                    <a:pt x="2987" y="239"/>
                    <a:pt x="2987" y="239"/>
                  </a:cubicBezTo>
                  <a:cubicBezTo>
                    <a:pt x="3262" y="380"/>
                    <a:pt x="3496" y="578"/>
                    <a:pt x="3677" y="815"/>
                  </a:cubicBezTo>
                  <a:cubicBezTo>
                    <a:pt x="3859" y="1052"/>
                    <a:pt x="3991" y="1329"/>
                    <a:pt x="4055" y="1632"/>
                  </a:cubicBezTo>
                  <a:cubicBezTo>
                    <a:pt x="4058" y="1645"/>
                    <a:pt x="4058" y="1645"/>
                    <a:pt x="4058" y="1645"/>
                  </a:cubicBezTo>
                  <a:cubicBezTo>
                    <a:pt x="4060" y="1652"/>
                    <a:pt x="4060" y="1652"/>
                    <a:pt x="4060" y="1652"/>
                  </a:cubicBezTo>
                  <a:cubicBezTo>
                    <a:pt x="4122" y="1954"/>
                    <a:pt x="4116" y="2275"/>
                    <a:pt x="4031" y="2594"/>
                  </a:cubicBezTo>
                  <a:cubicBezTo>
                    <a:pt x="3885" y="3141"/>
                    <a:pt x="3530" y="3576"/>
                    <a:pt x="3076" y="3839"/>
                  </a:cubicBezTo>
                  <a:cubicBezTo>
                    <a:pt x="2697" y="4058"/>
                    <a:pt x="2248" y="4156"/>
                    <a:pt x="1793" y="4098"/>
                  </a:cubicBezTo>
                  <a:cubicBezTo>
                    <a:pt x="1783" y="4096"/>
                    <a:pt x="1783" y="4096"/>
                    <a:pt x="1783" y="4096"/>
                  </a:cubicBezTo>
                  <a:cubicBezTo>
                    <a:pt x="1774" y="4095"/>
                    <a:pt x="1774" y="4095"/>
                    <a:pt x="1774" y="4095"/>
                  </a:cubicBezTo>
                  <a:cubicBezTo>
                    <a:pt x="1318" y="4033"/>
                    <a:pt x="910" y="3823"/>
                    <a:pt x="601" y="3513"/>
                  </a:cubicBezTo>
                  <a:cubicBezTo>
                    <a:pt x="230" y="3142"/>
                    <a:pt x="0" y="2629"/>
                    <a:pt x="0" y="2063"/>
                  </a:cubicBezTo>
                  <a:cubicBezTo>
                    <a:pt x="0" y="1734"/>
                    <a:pt x="78" y="1422"/>
                    <a:pt x="216" y="1146"/>
                  </a:cubicBezTo>
                  <a:cubicBezTo>
                    <a:pt x="220" y="1139"/>
                    <a:pt x="220" y="1139"/>
                    <a:pt x="220" y="1139"/>
                  </a:cubicBezTo>
                  <a:cubicBezTo>
                    <a:pt x="226" y="1127"/>
                    <a:pt x="226" y="1127"/>
                    <a:pt x="226" y="1127"/>
                  </a:cubicBezTo>
                  <a:cubicBezTo>
                    <a:pt x="367" y="851"/>
                    <a:pt x="566" y="617"/>
                    <a:pt x="803" y="436"/>
                  </a:cubicBezTo>
                  <a:cubicBezTo>
                    <a:pt x="1040" y="255"/>
                    <a:pt x="1317" y="123"/>
                    <a:pt x="1619" y="59"/>
                  </a:cubicBezTo>
                  <a:cubicBezTo>
                    <a:pt x="1632" y="56"/>
                    <a:pt x="1632" y="56"/>
                    <a:pt x="1632" y="56"/>
                  </a:cubicBezTo>
                  <a:cubicBezTo>
                    <a:pt x="1639" y="55"/>
                    <a:pt x="1639" y="55"/>
                    <a:pt x="1639" y="55"/>
                  </a:cubicBezTo>
                  <a:cubicBezTo>
                    <a:pt x="1855" y="10"/>
                    <a:pt x="2081" y="0"/>
                    <a:pt x="2309" y="29"/>
                  </a:cubicBezTo>
                  <a:close/>
                  <a:moveTo>
                    <a:pt x="1089" y="1109"/>
                  </a:moveTo>
                  <a:cubicBezTo>
                    <a:pt x="1131" y="1066"/>
                    <a:pt x="1131" y="1066"/>
                    <a:pt x="1131" y="1066"/>
                  </a:cubicBezTo>
                  <a:cubicBezTo>
                    <a:pt x="996" y="931"/>
                    <a:pt x="996" y="931"/>
                    <a:pt x="996" y="931"/>
                  </a:cubicBezTo>
                  <a:cubicBezTo>
                    <a:pt x="954" y="973"/>
                    <a:pt x="954" y="973"/>
                    <a:pt x="954" y="973"/>
                  </a:cubicBezTo>
                  <a:cubicBezTo>
                    <a:pt x="1089" y="1109"/>
                    <a:pt x="1089" y="1109"/>
                    <a:pt x="1089" y="1109"/>
                  </a:cubicBezTo>
                  <a:close/>
                  <a:moveTo>
                    <a:pt x="3006" y="1101"/>
                  </a:moveTo>
                  <a:cubicBezTo>
                    <a:pt x="3049" y="1143"/>
                    <a:pt x="3049" y="1143"/>
                    <a:pt x="3049" y="1143"/>
                  </a:cubicBezTo>
                  <a:cubicBezTo>
                    <a:pt x="3183" y="1009"/>
                    <a:pt x="3183" y="1009"/>
                    <a:pt x="3183" y="1009"/>
                  </a:cubicBezTo>
                  <a:cubicBezTo>
                    <a:pt x="3141" y="966"/>
                    <a:pt x="3141" y="966"/>
                    <a:pt x="3141" y="966"/>
                  </a:cubicBezTo>
                  <a:cubicBezTo>
                    <a:pt x="3006" y="1101"/>
                    <a:pt x="3006" y="1101"/>
                    <a:pt x="3006" y="1101"/>
                  </a:cubicBezTo>
                  <a:close/>
                  <a:moveTo>
                    <a:pt x="3013" y="3018"/>
                  </a:moveTo>
                  <a:cubicBezTo>
                    <a:pt x="2971" y="3061"/>
                    <a:pt x="2971" y="3061"/>
                    <a:pt x="2971" y="3061"/>
                  </a:cubicBezTo>
                  <a:cubicBezTo>
                    <a:pt x="3106" y="3196"/>
                    <a:pt x="3106" y="3196"/>
                    <a:pt x="3106" y="3196"/>
                  </a:cubicBezTo>
                  <a:cubicBezTo>
                    <a:pt x="3148" y="3153"/>
                    <a:pt x="3148" y="3153"/>
                    <a:pt x="3148" y="3153"/>
                  </a:cubicBezTo>
                  <a:cubicBezTo>
                    <a:pt x="3013" y="3018"/>
                    <a:pt x="3013" y="3018"/>
                    <a:pt x="3013" y="3018"/>
                  </a:cubicBezTo>
                  <a:close/>
                  <a:moveTo>
                    <a:pt x="1096" y="3026"/>
                  </a:moveTo>
                  <a:cubicBezTo>
                    <a:pt x="1053" y="2983"/>
                    <a:pt x="1053" y="2983"/>
                    <a:pt x="1053" y="2983"/>
                  </a:cubicBezTo>
                  <a:cubicBezTo>
                    <a:pt x="919" y="3118"/>
                    <a:pt x="919" y="3118"/>
                    <a:pt x="919" y="3118"/>
                  </a:cubicBezTo>
                  <a:cubicBezTo>
                    <a:pt x="961" y="3161"/>
                    <a:pt x="961" y="3161"/>
                    <a:pt x="961" y="3161"/>
                  </a:cubicBezTo>
                  <a:cubicBezTo>
                    <a:pt x="1096" y="3026"/>
                    <a:pt x="1096" y="3026"/>
                    <a:pt x="1096" y="3026"/>
                  </a:cubicBezTo>
                  <a:close/>
                  <a:moveTo>
                    <a:pt x="2093" y="3197"/>
                  </a:moveTo>
                  <a:cubicBezTo>
                    <a:pt x="1959" y="3197"/>
                    <a:pt x="1959" y="3197"/>
                    <a:pt x="1959" y="3197"/>
                  </a:cubicBezTo>
                  <a:cubicBezTo>
                    <a:pt x="1959" y="3623"/>
                    <a:pt x="1959" y="3623"/>
                    <a:pt x="1959" y="3623"/>
                  </a:cubicBezTo>
                  <a:cubicBezTo>
                    <a:pt x="2093" y="3623"/>
                    <a:pt x="2093" y="3623"/>
                    <a:pt x="2093" y="3623"/>
                  </a:cubicBezTo>
                  <a:cubicBezTo>
                    <a:pt x="2093" y="3197"/>
                    <a:pt x="2093" y="3197"/>
                    <a:pt x="2093" y="3197"/>
                  </a:cubicBezTo>
                  <a:close/>
                  <a:moveTo>
                    <a:pt x="2093" y="534"/>
                  </a:moveTo>
                  <a:cubicBezTo>
                    <a:pt x="1959" y="534"/>
                    <a:pt x="1959" y="534"/>
                    <a:pt x="1959" y="534"/>
                  </a:cubicBezTo>
                  <a:cubicBezTo>
                    <a:pt x="1959" y="960"/>
                    <a:pt x="1959" y="960"/>
                    <a:pt x="1959" y="960"/>
                  </a:cubicBezTo>
                  <a:cubicBezTo>
                    <a:pt x="2093" y="960"/>
                    <a:pt x="2093" y="960"/>
                    <a:pt x="2093" y="960"/>
                  </a:cubicBezTo>
                  <a:cubicBezTo>
                    <a:pt x="2093" y="534"/>
                    <a:pt x="2093" y="534"/>
                    <a:pt x="2093" y="534"/>
                  </a:cubicBezTo>
                  <a:close/>
                  <a:moveTo>
                    <a:pt x="3145" y="2011"/>
                  </a:moveTo>
                  <a:cubicBezTo>
                    <a:pt x="3145" y="2146"/>
                    <a:pt x="3145" y="2146"/>
                    <a:pt x="3145" y="2146"/>
                  </a:cubicBezTo>
                  <a:cubicBezTo>
                    <a:pt x="3570" y="2146"/>
                    <a:pt x="3570" y="2146"/>
                    <a:pt x="3570" y="2146"/>
                  </a:cubicBezTo>
                  <a:cubicBezTo>
                    <a:pt x="3570" y="2011"/>
                    <a:pt x="3570" y="2011"/>
                    <a:pt x="3570" y="2011"/>
                  </a:cubicBezTo>
                  <a:cubicBezTo>
                    <a:pt x="3145" y="2011"/>
                    <a:pt x="3145" y="2011"/>
                    <a:pt x="3145" y="2011"/>
                  </a:cubicBezTo>
                  <a:close/>
                  <a:moveTo>
                    <a:pt x="482" y="2011"/>
                  </a:moveTo>
                  <a:cubicBezTo>
                    <a:pt x="482" y="2146"/>
                    <a:pt x="482" y="2146"/>
                    <a:pt x="482" y="2146"/>
                  </a:cubicBezTo>
                  <a:cubicBezTo>
                    <a:pt x="908" y="2146"/>
                    <a:pt x="908" y="2146"/>
                    <a:pt x="908" y="2146"/>
                  </a:cubicBezTo>
                  <a:cubicBezTo>
                    <a:pt x="908" y="2011"/>
                    <a:pt x="908" y="2011"/>
                    <a:pt x="908" y="2011"/>
                  </a:cubicBezTo>
                  <a:cubicBezTo>
                    <a:pt x="482" y="2011"/>
                    <a:pt x="482" y="2011"/>
                    <a:pt x="482" y="2011"/>
                  </a:cubicBezTo>
                  <a:close/>
                  <a:moveTo>
                    <a:pt x="2067" y="1741"/>
                  </a:moveTo>
                  <a:cubicBezTo>
                    <a:pt x="2035" y="1741"/>
                    <a:pt x="2004" y="1746"/>
                    <a:pt x="1975" y="1755"/>
                  </a:cubicBezTo>
                  <a:cubicBezTo>
                    <a:pt x="1807" y="1412"/>
                    <a:pt x="1602" y="1084"/>
                    <a:pt x="1367" y="769"/>
                  </a:cubicBezTo>
                  <a:cubicBezTo>
                    <a:pt x="1314" y="798"/>
                    <a:pt x="1261" y="827"/>
                    <a:pt x="1208" y="856"/>
                  </a:cubicBezTo>
                  <a:cubicBezTo>
                    <a:pt x="1372" y="1222"/>
                    <a:pt x="1572" y="1561"/>
                    <a:pt x="1806" y="1878"/>
                  </a:cubicBezTo>
                  <a:cubicBezTo>
                    <a:pt x="1771" y="1929"/>
                    <a:pt x="1750" y="1991"/>
                    <a:pt x="1750" y="2058"/>
                  </a:cubicBezTo>
                  <a:cubicBezTo>
                    <a:pt x="1750" y="2234"/>
                    <a:pt x="1892" y="2375"/>
                    <a:pt x="2067" y="2375"/>
                  </a:cubicBezTo>
                  <a:cubicBezTo>
                    <a:pt x="2242" y="2375"/>
                    <a:pt x="2384" y="2234"/>
                    <a:pt x="2384" y="2058"/>
                  </a:cubicBezTo>
                  <a:cubicBezTo>
                    <a:pt x="2384" y="2037"/>
                    <a:pt x="2382" y="2015"/>
                    <a:pt x="2378" y="1995"/>
                  </a:cubicBezTo>
                  <a:cubicBezTo>
                    <a:pt x="2572" y="1823"/>
                    <a:pt x="2750" y="1624"/>
                    <a:pt x="2904" y="1390"/>
                  </a:cubicBezTo>
                  <a:cubicBezTo>
                    <a:pt x="2854" y="1343"/>
                    <a:pt x="2804" y="1295"/>
                    <a:pt x="2753" y="1248"/>
                  </a:cubicBezTo>
                  <a:cubicBezTo>
                    <a:pt x="2549" y="1400"/>
                    <a:pt x="2368" y="1576"/>
                    <a:pt x="2206" y="1773"/>
                  </a:cubicBezTo>
                  <a:cubicBezTo>
                    <a:pt x="2164" y="1753"/>
                    <a:pt x="2117" y="1741"/>
                    <a:pt x="2067" y="1741"/>
                  </a:cubicBezTo>
                  <a:close/>
                  <a:moveTo>
                    <a:pt x="3683" y="2260"/>
                  </a:moveTo>
                  <a:cubicBezTo>
                    <a:pt x="3683" y="2260"/>
                    <a:pt x="3683" y="2260"/>
                    <a:pt x="3683" y="2260"/>
                  </a:cubicBezTo>
                  <a:cubicBezTo>
                    <a:pt x="3690" y="2195"/>
                    <a:pt x="3694" y="2129"/>
                    <a:pt x="3694" y="2063"/>
                  </a:cubicBezTo>
                  <a:cubicBezTo>
                    <a:pt x="3694" y="1943"/>
                    <a:pt x="3682" y="1827"/>
                    <a:pt x="3657" y="1715"/>
                  </a:cubicBezTo>
                  <a:cubicBezTo>
                    <a:pt x="3655" y="1704"/>
                    <a:pt x="3655" y="1704"/>
                    <a:pt x="3655" y="1704"/>
                  </a:cubicBezTo>
                  <a:cubicBezTo>
                    <a:pt x="3654" y="1698"/>
                    <a:pt x="3654" y="1698"/>
                    <a:pt x="3654" y="1698"/>
                  </a:cubicBezTo>
                  <a:cubicBezTo>
                    <a:pt x="3617" y="1537"/>
                    <a:pt x="3556" y="1383"/>
                    <a:pt x="3474" y="1242"/>
                  </a:cubicBezTo>
                  <a:cubicBezTo>
                    <a:pt x="3438" y="1179"/>
                    <a:pt x="3398" y="1120"/>
                    <a:pt x="3354" y="1062"/>
                  </a:cubicBezTo>
                  <a:cubicBezTo>
                    <a:pt x="3311" y="1006"/>
                    <a:pt x="3263" y="951"/>
                    <a:pt x="3213" y="901"/>
                  </a:cubicBezTo>
                  <a:cubicBezTo>
                    <a:pt x="3097" y="785"/>
                    <a:pt x="2964" y="687"/>
                    <a:pt x="2818" y="609"/>
                  </a:cubicBezTo>
                  <a:cubicBezTo>
                    <a:pt x="2813" y="607"/>
                    <a:pt x="2813" y="607"/>
                    <a:pt x="2813" y="607"/>
                  </a:cubicBezTo>
                  <a:cubicBezTo>
                    <a:pt x="2804" y="602"/>
                    <a:pt x="2804" y="602"/>
                    <a:pt x="2804" y="602"/>
                  </a:cubicBezTo>
                  <a:cubicBezTo>
                    <a:pt x="2701" y="549"/>
                    <a:pt x="2592" y="507"/>
                    <a:pt x="2476" y="476"/>
                  </a:cubicBezTo>
                  <a:cubicBezTo>
                    <a:pt x="2408" y="457"/>
                    <a:pt x="2340" y="444"/>
                    <a:pt x="2271" y="434"/>
                  </a:cubicBezTo>
                  <a:cubicBezTo>
                    <a:pt x="2269" y="434"/>
                    <a:pt x="2269" y="434"/>
                    <a:pt x="2269" y="434"/>
                  </a:cubicBezTo>
                  <a:cubicBezTo>
                    <a:pt x="2257" y="433"/>
                    <a:pt x="2257" y="433"/>
                    <a:pt x="2257" y="433"/>
                  </a:cubicBezTo>
                  <a:cubicBezTo>
                    <a:pt x="2189" y="424"/>
                    <a:pt x="2121" y="420"/>
                    <a:pt x="2051" y="420"/>
                  </a:cubicBezTo>
                  <a:cubicBezTo>
                    <a:pt x="1931" y="420"/>
                    <a:pt x="1814" y="432"/>
                    <a:pt x="1702" y="457"/>
                  </a:cubicBezTo>
                  <a:cubicBezTo>
                    <a:pt x="1692" y="459"/>
                    <a:pt x="1692" y="459"/>
                    <a:pt x="1692" y="459"/>
                  </a:cubicBezTo>
                  <a:cubicBezTo>
                    <a:pt x="1686" y="460"/>
                    <a:pt x="1686" y="460"/>
                    <a:pt x="1686" y="460"/>
                  </a:cubicBezTo>
                  <a:cubicBezTo>
                    <a:pt x="1525" y="497"/>
                    <a:pt x="1371" y="558"/>
                    <a:pt x="1229" y="640"/>
                  </a:cubicBezTo>
                  <a:cubicBezTo>
                    <a:pt x="1168" y="675"/>
                    <a:pt x="1110" y="714"/>
                    <a:pt x="1054" y="756"/>
                  </a:cubicBezTo>
                  <a:cubicBezTo>
                    <a:pt x="1053" y="757"/>
                    <a:pt x="1053" y="757"/>
                    <a:pt x="1053" y="757"/>
                  </a:cubicBezTo>
                  <a:cubicBezTo>
                    <a:pt x="1051" y="758"/>
                    <a:pt x="1051" y="758"/>
                    <a:pt x="1051" y="758"/>
                  </a:cubicBezTo>
                  <a:cubicBezTo>
                    <a:pt x="1048" y="761"/>
                    <a:pt x="1048" y="761"/>
                    <a:pt x="1048" y="761"/>
                  </a:cubicBezTo>
                  <a:cubicBezTo>
                    <a:pt x="992" y="804"/>
                    <a:pt x="939" y="851"/>
                    <a:pt x="888" y="901"/>
                  </a:cubicBezTo>
                  <a:cubicBezTo>
                    <a:pt x="777" y="1012"/>
                    <a:pt x="682" y="1139"/>
                    <a:pt x="606" y="1279"/>
                  </a:cubicBezTo>
                  <a:cubicBezTo>
                    <a:pt x="605" y="1281"/>
                    <a:pt x="605" y="1281"/>
                    <a:pt x="605" y="1281"/>
                  </a:cubicBezTo>
                  <a:cubicBezTo>
                    <a:pt x="599" y="1292"/>
                    <a:pt x="599" y="1292"/>
                    <a:pt x="599" y="1292"/>
                  </a:cubicBezTo>
                  <a:cubicBezTo>
                    <a:pt x="592" y="1304"/>
                    <a:pt x="592" y="1304"/>
                    <a:pt x="592" y="1304"/>
                  </a:cubicBezTo>
                  <a:cubicBezTo>
                    <a:pt x="592" y="1305"/>
                    <a:pt x="592" y="1305"/>
                    <a:pt x="592" y="1305"/>
                  </a:cubicBezTo>
                  <a:cubicBezTo>
                    <a:pt x="543" y="1399"/>
                    <a:pt x="503" y="1499"/>
                    <a:pt x="472" y="1605"/>
                  </a:cubicBezTo>
                  <a:cubicBezTo>
                    <a:pt x="472" y="1605"/>
                    <a:pt x="472" y="1605"/>
                    <a:pt x="472" y="1605"/>
                  </a:cubicBezTo>
                  <a:cubicBezTo>
                    <a:pt x="429" y="1750"/>
                    <a:pt x="407" y="1904"/>
                    <a:pt x="407" y="2063"/>
                  </a:cubicBezTo>
                  <a:cubicBezTo>
                    <a:pt x="407" y="2517"/>
                    <a:pt x="591" y="2928"/>
                    <a:pt x="888" y="3225"/>
                  </a:cubicBezTo>
                  <a:cubicBezTo>
                    <a:pt x="1044" y="3381"/>
                    <a:pt x="1231" y="3506"/>
                    <a:pt x="1439" y="3589"/>
                  </a:cubicBezTo>
                  <a:cubicBezTo>
                    <a:pt x="1439" y="3589"/>
                    <a:pt x="1439" y="3589"/>
                    <a:pt x="1439" y="3589"/>
                  </a:cubicBezTo>
                  <a:cubicBezTo>
                    <a:pt x="1499" y="3613"/>
                    <a:pt x="1561" y="3634"/>
                    <a:pt x="1625" y="3651"/>
                  </a:cubicBezTo>
                  <a:cubicBezTo>
                    <a:pt x="1692" y="3669"/>
                    <a:pt x="1760" y="3682"/>
                    <a:pt x="1827" y="3692"/>
                  </a:cubicBezTo>
                  <a:cubicBezTo>
                    <a:pt x="1833" y="3692"/>
                    <a:pt x="1833" y="3692"/>
                    <a:pt x="1833" y="3692"/>
                  </a:cubicBezTo>
                  <a:cubicBezTo>
                    <a:pt x="1835" y="3693"/>
                    <a:pt x="1835" y="3693"/>
                    <a:pt x="1835" y="3693"/>
                  </a:cubicBezTo>
                  <a:cubicBezTo>
                    <a:pt x="1894" y="3701"/>
                    <a:pt x="1955" y="3705"/>
                    <a:pt x="2017" y="3707"/>
                  </a:cubicBezTo>
                  <a:cubicBezTo>
                    <a:pt x="2016" y="3707"/>
                    <a:pt x="2016" y="3707"/>
                    <a:pt x="2016" y="3707"/>
                  </a:cubicBezTo>
                  <a:cubicBezTo>
                    <a:pt x="2321" y="3714"/>
                    <a:pt x="2617" y="3634"/>
                    <a:pt x="2872" y="3487"/>
                  </a:cubicBezTo>
                  <a:cubicBezTo>
                    <a:pt x="3237" y="3276"/>
                    <a:pt x="3521" y="2927"/>
                    <a:pt x="3638" y="2489"/>
                  </a:cubicBezTo>
                  <a:cubicBezTo>
                    <a:pt x="3659" y="2412"/>
                    <a:pt x="3674" y="2336"/>
                    <a:pt x="3683" y="2260"/>
                  </a:cubicBezTo>
                  <a:close/>
                </a:path>
              </a:pathLst>
            </a:custGeom>
            <a:solidFill>
              <a:srgbClr val="65D3F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5" name="KSO_Shape"/>
            <p:cNvSpPr>
              <a:spLocks/>
            </p:cNvSpPr>
            <p:nvPr/>
          </p:nvSpPr>
          <p:spPr bwMode="auto">
            <a:xfrm>
              <a:off x="7158106" y="3589473"/>
              <a:ext cx="345784" cy="345784"/>
            </a:xfrm>
            <a:custGeom>
              <a:avLst/>
              <a:gdLst>
                <a:gd name="T0" fmla="*/ 899695 w 3299"/>
                <a:gd name="T1" fmla="*/ 0 h 3300"/>
                <a:gd name="T2" fmla="*/ 1536410 w 3299"/>
                <a:gd name="T3" fmla="*/ 263513 h 3300"/>
                <a:gd name="T4" fmla="*/ 1799935 w 3299"/>
                <a:gd name="T5" fmla="*/ 900199 h 3300"/>
                <a:gd name="T6" fmla="*/ 1536410 w 3299"/>
                <a:gd name="T7" fmla="*/ 1536339 h 3300"/>
                <a:gd name="T8" fmla="*/ 899695 w 3299"/>
                <a:gd name="T9" fmla="*/ 1800397 h 3300"/>
                <a:gd name="T10" fmla="*/ 263525 w 3299"/>
                <a:gd name="T11" fmla="*/ 1536339 h 3300"/>
                <a:gd name="T12" fmla="*/ 0 w 3299"/>
                <a:gd name="T13" fmla="*/ 900199 h 3300"/>
                <a:gd name="T14" fmla="*/ 263525 w 3299"/>
                <a:gd name="T15" fmla="*/ 263513 h 3300"/>
                <a:gd name="T16" fmla="*/ 899695 w 3299"/>
                <a:gd name="T17" fmla="*/ 0 h 3300"/>
                <a:gd name="T18" fmla="*/ 1013180 w 3299"/>
                <a:gd name="T19" fmla="*/ 864736 h 3300"/>
                <a:gd name="T20" fmla="*/ 992992 w 3299"/>
                <a:gd name="T21" fmla="*/ 832002 h 3300"/>
                <a:gd name="T22" fmla="*/ 1264701 w 3299"/>
                <a:gd name="T23" fmla="*/ 435914 h 3300"/>
                <a:gd name="T24" fmla="*/ 1204685 w 3299"/>
                <a:gd name="T25" fmla="*/ 390086 h 3300"/>
                <a:gd name="T26" fmla="*/ 917700 w 3299"/>
                <a:gd name="T27" fmla="*/ 788901 h 3300"/>
                <a:gd name="T28" fmla="*/ 839679 w 3299"/>
                <a:gd name="T29" fmla="*/ 797630 h 3300"/>
                <a:gd name="T30" fmla="*/ 772570 w 3299"/>
                <a:gd name="T31" fmla="*/ 971123 h 3300"/>
                <a:gd name="T32" fmla="*/ 946071 w 3299"/>
                <a:gd name="T33" fmla="*/ 1038775 h 3300"/>
                <a:gd name="T34" fmla="*/ 968986 w 3299"/>
                <a:gd name="T35" fmla="*/ 1025681 h 3300"/>
                <a:gd name="T36" fmla="*/ 1287071 w 3299"/>
                <a:gd name="T37" fmla="*/ 1123339 h 3300"/>
                <a:gd name="T38" fmla="*/ 1315988 w 3299"/>
                <a:gd name="T39" fmla="*/ 1042594 h 3300"/>
                <a:gd name="T40" fmla="*/ 1024637 w 3299"/>
                <a:gd name="T41" fmla="*/ 922567 h 3300"/>
                <a:gd name="T42" fmla="*/ 1013180 w 3299"/>
                <a:gd name="T43" fmla="*/ 864736 h 3300"/>
                <a:gd name="T44" fmla="*/ 1364546 w 3299"/>
                <a:gd name="T45" fmla="*/ 435914 h 3300"/>
                <a:gd name="T46" fmla="*/ 899695 w 3299"/>
                <a:gd name="T47" fmla="*/ 243326 h 3300"/>
                <a:gd name="T48" fmla="*/ 435389 w 3299"/>
                <a:gd name="T49" fmla="*/ 435914 h 3300"/>
                <a:gd name="T50" fmla="*/ 243338 w 3299"/>
                <a:gd name="T51" fmla="*/ 900199 h 3300"/>
                <a:gd name="T52" fmla="*/ 435389 w 3299"/>
                <a:gd name="T53" fmla="*/ 1364483 h 3300"/>
                <a:gd name="T54" fmla="*/ 899695 w 3299"/>
                <a:gd name="T55" fmla="*/ 1556525 h 3300"/>
                <a:gd name="T56" fmla="*/ 1364546 w 3299"/>
                <a:gd name="T57" fmla="*/ 1364483 h 3300"/>
                <a:gd name="T58" fmla="*/ 1556597 w 3299"/>
                <a:gd name="T59" fmla="*/ 900199 h 3300"/>
                <a:gd name="T60" fmla="*/ 1364546 w 3299"/>
                <a:gd name="T61" fmla="*/ 435914 h 33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299" h="3300">
                  <a:moveTo>
                    <a:pt x="1649" y="0"/>
                  </a:moveTo>
                  <a:cubicBezTo>
                    <a:pt x="2105" y="0"/>
                    <a:pt x="2517" y="185"/>
                    <a:pt x="2816" y="483"/>
                  </a:cubicBezTo>
                  <a:cubicBezTo>
                    <a:pt x="3115" y="782"/>
                    <a:pt x="3299" y="1194"/>
                    <a:pt x="3299" y="1650"/>
                  </a:cubicBezTo>
                  <a:cubicBezTo>
                    <a:pt x="3299" y="2105"/>
                    <a:pt x="3115" y="2518"/>
                    <a:pt x="2816" y="2816"/>
                  </a:cubicBezTo>
                  <a:cubicBezTo>
                    <a:pt x="2517" y="3115"/>
                    <a:pt x="2105" y="3300"/>
                    <a:pt x="1649" y="3300"/>
                  </a:cubicBezTo>
                  <a:cubicBezTo>
                    <a:pt x="1194" y="3300"/>
                    <a:pt x="781" y="3115"/>
                    <a:pt x="483" y="2816"/>
                  </a:cubicBezTo>
                  <a:cubicBezTo>
                    <a:pt x="184" y="2518"/>
                    <a:pt x="0" y="2105"/>
                    <a:pt x="0" y="1650"/>
                  </a:cubicBezTo>
                  <a:cubicBezTo>
                    <a:pt x="0" y="1194"/>
                    <a:pt x="184" y="782"/>
                    <a:pt x="483" y="483"/>
                  </a:cubicBezTo>
                  <a:cubicBezTo>
                    <a:pt x="781" y="185"/>
                    <a:pt x="1194" y="0"/>
                    <a:pt x="1649" y="0"/>
                  </a:cubicBezTo>
                  <a:close/>
                  <a:moveTo>
                    <a:pt x="1857" y="1585"/>
                  </a:moveTo>
                  <a:cubicBezTo>
                    <a:pt x="1847" y="1563"/>
                    <a:pt x="1834" y="1543"/>
                    <a:pt x="1820" y="1525"/>
                  </a:cubicBezTo>
                  <a:cubicBezTo>
                    <a:pt x="2006" y="1303"/>
                    <a:pt x="2171" y="1060"/>
                    <a:pt x="2318" y="799"/>
                  </a:cubicBezTo>
                  <a:cubicBezTo>
                    <a:pt x="2281" y="771"/>
                    <a:pt x="2245" y="743"/>
                    <a:pt x="2208" y="715"/>
                  </a:cubicBezTo>
                  <a:cubicBezTo>
                    <a:pt x="2004" y="941"/>
                    <a:pt x="1829" y="1185"/>
                    <a:pt x="1682" y="1446"/>
                  </a:cubicBezTo>
                  <a:cubicBezTo>
                    <a:pt x="1635" y="1437"/>
                    <a:pt x="1585" y="1442"/>
                    <a:pt x="1539" y="1462"/>
                  </a:cubicBezTo>
                  <a:cubicBezTo>
                    <a:pt x="1417" y="1516"/>
                    <a:pt x="1362" y="1658"/>
                    <a:pt x="1416" y="1780"/>
                  </a:cubicBezTo>
                  <a:cubicBezTo>
                    <a:pt x="1470" y="1902"/>
                    <a:pt x="1612" y="1957"/>
                    <a:pt x="1734" y="1904"/>
                  </a:cubicBezTo>
                  <a:cubicBezTo>
                    <a:pt x="1749" y="1897"/>
                    <a:pt x="1763" y="1889"/>
                    <a:pt x="1776" y="1880"/>
                  </a:cubicBezTo>
                  <a:cubicBezTo>
                    <a:pt x="1956" y="1962"/>
                    <a:pt x="2149" y="2024"/>
                    <a:pt x="2359" y="2059"/>
                  </a:cubicBezTo>
                  <a:cubicBezTo>
                    <a:pt x="2376" y="2010"/>
                    <a:pt x="2394" y="1960"/>
                    <a:pt x="2412" y="1911"/>
                  </a:cubicBezTo>
                  <a:cubicBezTo>
                    <a:pt x="2243" y="1815"/>
                    <a:pt x="2064" y="1744"/>
                    <a:pt x="1878" y="1691"/>
                  </a:cubicBezTo>
                  <a:cubicBezTo>
                    <a:pt x="1879" y="1656"/>
                    <a:pt x="1873" y="1620"/>
                    <a:pt x="1857" y="1585"/>
                  </a:cubicBezTo>
                  <a:close/>
                  <a:moveTo>
                    <a:pt x="2501" y="799"/>
                  </a:moveTo>
                  <a:cubicBezTo>
                    <a:pt x="2283" y="581"/>
                    <a:pt x="1982" y="446"/>
                    <a:pt x="1649" y="446"/>
                  </a:cubicBezTo>
                  <a:cubicBezTo>
                    <a:pt x="1317" y="446"/>
                    <a:pt x="1016" y="581"/>
                    <a:pt x="798" y="799"/>
                  </a:cubicBezTo>
                  <a:cubicBezTo>
                    <a:pt x="581" y="1017"/>
                    <a:pt x="446" y="1318"/>
                    <a:pt x="446" y="1650"/>
                  </a:cubicBezTo>
                  <a:cubicBezTo>
                    <a:pt x="446" y="1982"/>
                    <a:pt x="581" y="2283"/>
                    <a:pt x="798" y="2501"/>
                  </a:cubicBezTo>
                  <a:cubicBezTo>
                    <a:pt x="1016" y="2719"/>
                    <a:pt x="1317" y="2853"/>
                    <a:pt x="1649" y="2853"/>
                  </a:cubicBezTo>
                  <a:cubicBezTo>
                    <a:pt x="1982" y="2853"/>
                    <a:pt x="2283" y="2719"/>
                    <a:pt x="2501" y="2501"/>
                  </a:cubicBezTo>
                  <a:cubicBezTo>
                    <a:pt x="2718" y="2283"/>
                    <a:pt x="2853" y="1982"/>
                    <a:pt x="2853" y="1650"/>
                  </a:cubicBezTo>
                  <a:cubicBezTo>
                    <a:pt x="2853" y="1318"/>
                    <a:pt x="2718" y="1017"/>
                    <a:pt x="2501" y="799"/>
                  </a:cubicBezTo>
                  <a:close/>
                </a:path>
              </a:pathLst>
            </a:custGeom>
            <a:solidFill>
              <a:srgbClr val="65D3F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6" name="KSO_Shape"/>
            <p:cNvSpPr>
              <a:spLocks/>
            </p:cNvSpPr>
            <p:nvPr/>
          </p:nvSpPr>
          <p:spPr bwMode="auto">
            <a:xfrm>
              <a:off x="7830001" y="3579411"/>
              <a:ext cx="365909" cy="365909"/>
            </a:xfrm>
            <a:custGeom>
              <a:avLst/>
              <a:gdLst>
                <a:gd name="T0" fmla="*/ 2147483646 w 4408"/>
                <a:gd name="T1" fmla="*/ 2147483646 h 4410"/>
                <a:gd name="T2" fmla="*/ 2147483646 w 4408"/>
                <a:gd name="T3" fmla="*/ 2147483646 h 4410"/>
                <a:gd name="T4" fmla="*/ 2147483646 w 4408"/>
                <a:gd name="T5" fmla="*/ 2147483646 h 4410"/>
                <a:gd name="T6" fmla="*/ 2147483646 w 4408"/>
                <a:gd name="T7" fmla="*/ 2147483646 h 4410"/>
                <a:gd name="T8" fmla="*/ 2147483646 w 4408"/>
                <a:gd name="T9" fmla="*/ 2147483646 h 4410"/>
                <a:gd name="T10" fmla="*/ 2147483646 w 4408"/>
                <a:gd name="T11" fmla="*/ 2147483646 h 4410"/>
                <a:gd name="T12" fmla="*/ 484294390 w 4408"/>
                <a:gd name="T13" fmla="*/ 2147483646 h 4410"/>
                <a:gd name="T14" fmla="*/ 1372198122 w 4408"/>
                <a:gd name="T15" fmla="*/ 2147483646 h 4410"/>
                <a:gd name="T16" fmla="*/ 2147483646 w 4408"/>
                <a:gd name="T17" fmla="*/ 2147483646 h 4410"/>
                <a:gd name="T18" fmla="*/ 2147483646 w 4408"/>
                <a:gd name="T19" fmla="*/ 2147483646 h 4410"/>
                <a:gd name="T20" fmla="*/ 2147483646 w 4408"/>
                <a:gd name="T21" fmla="*/ 2147483646 h 4410"/>
                <a:gd name="T22" fmla="*/ 2147483646 w 4408"/>
                <a:gd name="T23" fmla="*/ 2147483646 h 4410"/>
                <a:gd name="T24" fmla="*/ 2147483646 w 4408"/>
                <a:gd name="T25" fmla="*/ 2147483646 h 4410"/>
                <a:gd name="T26" fmla="*/ 2147483646 w 4408"/>
                <a:gd name="T27" fmla="*/ 2147483646 h 4410"/>
                <a:gd name="T28" fmla="*/ 2147483646 w 4408"/>
                <a:gd name="T29" fmla="*/ 2147483646 h 4410"/>
                <a:gd name="T30" fmla="*/ 2147483646 w 4408"/>
                <a:gd name="T31" fmla="*/ 2147483646 h 4410"/>
                <a:gd name="T32" fmla="*/ 2147483646 w 4408"/>
                <a:gd name="T33" fmla="*/ 2147483646 h 4410"/>
                <a:gd name="T34" fmla="*/ 2147483646 w 4408"/>
                <a:gd name="T35" fmla="*/ 2147483646 h 4410"/>
                <a:gd name="T36" fmla="*/ 2147483646 w 4408"/>
                <a:gd name="T37" fmla="*/ 2147483646 h 4410"/>
                <a:gd name="T38" fmla="*/ 2147483646 w 4408"/>
                <a:gd name="T39" fmla="*/ 2147483646 h 4410"/>
                <a:gd name="T40" fmla="*/ 2147483646 w 4408"/>
                <a:gd name="T41" fmla="*/ 2147483646 h 4410"/>
                <a:gd name="T42" fmla="*/ 2147483646 w 4408"/>
                <a:gd name="T43" fmla="*/ 2147483646 h 4410"/>
                <a:gd name="T44" fmla="*/ 2147483646 w 4408"/>
                <a:gd name="T45" fmla="*/ 2147483646 h 4410"/>
                <a:gd name="T46" fmla="*/ 2147483646 w 4408"/>
                <a:gd name="T47" fmla="*/ 2147483646 h 4410"/>
                <a:gd name="T48" fmla="*/ 2147483646 w 4408"/>
                <a:gd name="T49" fmla="*/ 2147483646 h 4410"/>
                <a:gd name="T50" fmla="*/ 2147483646 w 4408"/>
                <a:gd name="T51" fmla="*/ 2147483646 h 4410"/>
                <a:gd name="T52" fmla="*/ 2147483646 w 4408"/>
                <a:gd name="T53" fmla="*/ 2147483646 h 4410"/>
                <a:gd name="T54" fmla="*/ 2147483646 w 4408"/>
                <a:gd name="T55" fmla="*/ 2147483646 h 4410"/>
                <a:gd name="T56" fmla="*/ 2147483646 w 4408"/>
                <a:gd name="T57" fmla="*/ 0 h 4410"/>
                <a:gd name="T58" fmla="*/ 2147483646 w 4408"/>
                <a:gd name="T59" fmla="*/ 2147483646 h 4410"/>
                <a:gd name="T60" fmla="*/ 2147483646 w 4408"/>
                <a:gd name="T61" fmla="*/ 2147483646 h 4410"/>
                <a:gd name="T62" fmla="*/ 2147483646 w 4408"/>
                <a:gd name="T63" fmla="*/ 2147483646 h 4410"/>
                <a:gd name="T64" fmla="*/ 2147483646 w 4408"/>
                <a:gd name="T65" fmla="*/ 2147483646 h 4410"/>
                <a:gd name="T66" fmla="*/ 2147483646 w 4408"/>
                <a:gd name="T67" fmla="*/ 2147483646 h 4410"/>
                <a:gd name="T68" fmla="*/ 2147483646 w 4408"/>
                <a:gd name="T69" fmla="*/ 2147483646 h 4410"/>
                <a:gd name="T70" fmla="*/ 2147483646 w 4408"/>
                <a:gd name="T71" fmla="*/ 2147483646 h 4410"/>
                <a:gd name="T72" fmla="*/ 2147483646 w 4408"/>
                <a:gd name="T73" fmla="*/ 2147483646 h 4410"/>
                <a:gd name="T74" fmla="*/ 2147483646 w 4408"/>
                <a:gd name="T75" fmla="*/ 2147483646 h 4410"/>
                <a:gd name="T76" fmla="*/ 2147483646 w 4408"/>
                <a:gd name="T77" fmla="*/ 2147483646 h 4410"/>
                <a:gd name="T78" fmla="*/ 2147483646 w 4408"/>
                <a:gd name="T79" fmla="*/ 2147483646 h 4410"/>
                <a:gd name="T80" fmla="*/ 2147483646 w 4408"/>
                <a:gd name="T81" fmla="*/ 2147483646 h 4410"/>
                <a:gd name="T82" fmla="*/ 2147483646 w 4408"/>
                <a:gd name="T83" fmla="*/ 2147483646 h 4410"/>
                <a:gd name="T84" fmla="*/ 2147483646 w 4408"/>
                <a:gd name="T85" fmla="*/ 2147483646 h 4410"/>
                <a:gd name="T86" fmla="*/ 2147483646 w 4408"/>
                <a:gd name="T87" fmla="*/ 2147483646 h 4410"/>
                <a:gd name="T88" fmla="*/ 2147483646 w 4408"/>
                <a:gd name="T89" fmla="*/ 2147483646 h 4410"/>
                <a:gd name="T90" fmla="*/ 2147483646 w 4408"/>
                <a:gd name="T91" fmla="*/ 2147483646 h 4410"/>
                <a:gd name="T92" fmla="*/ 2147483646 w 4408"/>
                <a:gd name="T93" fmla="*/ 2147483646 h 4410"/>
                <a:gd name="T94" fmla="*/ 2147483646 w 4408"/>
                <a:gd name="T95" fmla="*/ 2147483646 h 4410"/>
                <a:gd name="T96" fmla="*/ 2147483646 w 4408"/>
                <a:gd name="T97" fmla="*/ 2147483646 h 4410"/>
                <a:gd name="T98" fmla="*/ 2147483646 w 4408"/>
                <a:gd name="T99" fmla="*/ 2147483646 h 4410"/>
                <a:gd name="T100" fmla="*/ 2147483646 w 4408"/>
                <a:gd name="T101" fmla="*/ 2147483646 h 4410"/>
                <a:gd name="T102" fmla="*/ 2147483646 w 4408"/>
                <a:gd name="T103" fmla="*/ 2147483646 h 4410"/>
                <a:gd name="T104" fmla="*/ 2147483646 w 4408"/>
                <a:gd name="T105" fmla="*/ 2147483646 h 4410"/>
                <a:gd name="T106" fmla="*/ 2147483646 w 4408"/>
                <a:gd name="T107" fmla="*/ 2147483646 h 4410"/>
                <a:gd name="T108" fmla="*/ 2147483646 w 4408"/>
                <a:gd name="T109" fmla="*/ 2147483646 h 4410"/>
                <a:gd name="T110" fmla="*/ 2147483646 w 4408"/>
                <a:gd name="T111" fmla="*/ 2147483646 h 4410"/>
                <a:gd name="T112" fmla="*/ 2147483646 w 4408"/>
                <a:gd name="T113" fmla="*/ 2147483646 h 4410"/>
                <a:gd name="T114" fmla="*/ 2147483646 w 4408"/>
                <a:gd name="T115" fmla="*/ 2147483646 h 4410"/>
                <a:gd name="T116" fmla="*/ 2147483646 w 4408"/>
                <a:gd name="T117" fmla="*/ 214748364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10">
                  <a:moveTo>
                    <a:pt x="2204" y="0"/>
                  </a:moveTo>
                  <a:lnTo>
                    <a:pt x="2204" y="0"/>
                  </a:lnTo>
                  <a:lnTo>
                    <a:pt x="2147" y="1"/>
                  </a:lnTo>
                  <a:lnTo>
                    <a:pt x="2090" y="3"/>
                  </a:lnTo>
                  <a:lnTo>
                    <a:pt x="2035" y="7"/>
                  </a:lnTo>
                  <a:lnTo>
                    <a:pt x="1979" y="12"/>
                  </a:lnTo>
                  <a:lnTo>
                    <a:pt x="1923" y="18"/>
                  </a:lnTo>
                  <a:lnTo>
                    <a:pt x="1868" y="26"/>
                  </a:lnTo>
                  <a:lnTo>
                    <a:pt x="1813" y="35"/>
                  </a:lnTo>
                  <a:lnTo>
                    <a:pt x="1760" y="45"/>
                  </a:lnTo>
                  <a:lnTo>
                    <a:pt x="1706" y="57"/>
                  </a:lnTo>
                  <a:lnTo>
                    <a:pt x="1653" y="70"/>
                  </a:lnTo>
                  <a:lnTo>
                    <a:pt x="1600" y="84"/>
                  </a:lnTo>
                  <a:lnTo>
                    <a:pt x="1549" y="100"/>
                  </a:lnTo>
                  <a:lnTo>
                    <a:pt x="1497" y="116"/>
                  </a:lnTo>
                  <a:lnTo>
                    <a:pt x="1446" y="134"/>
                  </a:lnTo>
                  <a:lnTo>
                    <a:pt x="1396" y="153"/>
                  </a:lnTo>
                  <a:lnTo>
                    <a:pt x="1346" y="174"/>
                  </a:lnTo>
                  <a:lnTo>
                    <a:pt x="1297" y="195"/>
                  </a:lnTo>
                  <a:lnTo>
                    <a:pt x="1248" y="218"/>
                  </a:lnTo>
                  <a:lnTo>
                    <a:pt x="1201" y="242"/>
                  </a:lnTo>
                  <a:lnTo>
                    <a:pt x="1153" y="267"/>
                  </a:lnTo>
                  <a:lnTo>
                    <a:pt x="1106" y="292"/>
                  </a:lnTo>
                  <a:lnTo>
                    <a:pt x="1061" y="320"/>
                  </a:lnTo>
                  <a:lnTo>
                    <a:pt x="1016" y="348"/>
                  </a:lnTo>
                  <a:lnTo>
                    <a:pt x="972" y="378"/>
                  </a:lnTo>
                  <a:lnTo>
                    <a:pt x="928" y="407"/>
                  </a:lnTo>
                  <a:lnTo>
                    <a:pt x="885" y="438"/>
                  </a:lnTo>
                  <a:lnTo>
                    <a:pt x="843" y="471"/>
                  </a:lnTo>
                  <a:lnTo>
                    <a:pt x="802" y="504"/>
                  </a:lnTo>
                  <a:lnTo>
                    <a:pt x="762" y="538"/>
                  </a:lnTo>
                  <a:lnTo>
                    <a:pt x="722" y="573"/>
                  </a:lnTo>
                  <a:lnTo>
                    <a:pt x="683" y="609"/>
                  </a:lnTo>
                  <a:lnTo>
                    <a:pt x="645" y="646"/>
                  </a:lnTo>
                  <a:lnTo>
                    <a:pt x="608" y="684"/>
                  </a:lnTo>
                  <a:lnTo>
                    <a:pt x="573" y="722"/>
                  </a:lnTo>
                  <a:lnTo>
                    <a:pt x="537" y="762"/>
                  </a:lnTo>
                  <a:lnTo>
                    <a:pt x="503" y="803"/>
                  </a:lnTo>
                  <a:lnTo>
                    <a:pt x="469" y="844"/>
                  </a:lnTo>
                  <a:lnTo>
                    <a:pt x="438" y="886"/>
                  </a:lnTo>
                  <a:lnTo>
                    <a:pt x="407" y="929"/>
                  </a:lnTo>
                  <a:lnTo>
                    <a:pt x="376" y="973"/>
                  </a:lnTo>
                  <a:lnTo>
                    <a:pt x="347" y="1017"/>
                  </a:lnTo>
                  <a:lnTo>
                    <a:pt x="319" y="1062"/>
                  </a:lnTo>
                  <a:lnTo>
                    <a:pt x="292" y="1108"/>
                  </a:lnTo>
                  <a:lnTo>
                    <a:pt x="266" y="1155"/>
                  </a:lnTo>
                  <a:lnTo>
                    <a:pt x="241" y="1201"/>
                  </a:lnTo>
                  <a:lnTo>
                    <a:pt x="217" y="1249"/>
                  </a:lnTo>
                  <a:lnTo>
                    <a:pt x="195" y="1298"/>
                  </a:lnTo>
                  <a:lnTo>
                    <a:pt x="173" y="1347"/>
                  </a:lnTo>
                  <a:lnTo>
                    <a:pt x="153" y="1397"/>
                  </a:lnTo>
                  <a:lnTo>
                    <a:pt x="134" y="1447"/>
                  </a:lnTo>
                  <a:lnTo>
                    <a:pt x="115" y="1498"/>
                  </a:lnTo>
                  <a:lnTo>
                    <a:pt x="99" y="1549"/>
                  </a:lnTo>
                  <a:lnTo>
                    <a:pt x="83" y="1602"/>
                  </a:lnTo>
                  <a:lnTo>
                    <a:pt x="69" y="1654"/>
                  </a:lnTo>
                  <a:lnTo>
                    <a:pt x="57" y="1707"/>
                  </a:lnTo>
                  <a:lnTo>
                    <a:pt x="44" y="1761"/>
                  </a:lnTo>
                  <a:lnTo>
                    <a:pt x="34" y="1815"/>
                  </a:lnTo>
                  <a:lnTo>
                    <a:pt x="25" y="1870"/>
                  </a:lnTo>
                  <a:lnTo>
                    <a:pt x="17" y="1924"/>
                  </a:lnTo>
                  <a:lnTo>
                    <a:pt x="11" y="1979"/>
                  </a:lnTo>
                  <a:lnTo>
                    <a:pt x="6" y="2035"/>
                  </a:lnTo>
                  <a:lnTo>
                    <a:pt x="3" y="2092"/>
                  </a:lnTo>
                  <a:lnTo>
                    <a:pt x="1" y="2148"/>
                  </a:lnTo>
                  <a:lnTo>
                    <a:pt x="0" y="2204"/>
                  </a:lnTo>
                  <a:lnTo>
                    <a:pt x="1" y="2261"/>
                  </a:lnTo>
                  <a:lnTo>
                    <a:pt x="3" y="2318"/>
                  </a:lnTo>
                  <a:lnTo>
                    <a:pt x="6" y="2375"/>
                  </a:lnTo>
                  <a:lnTo>
                    <a:pt x="11" y="2431"/>
                  </a:lnTo>
                  <a:lnTo>
                    <a:pt x="17" y="2485"/>
                  </a:lnTo>
                  <a:lnTo>
                    <a:pt x="25" y="2540"/>
                  </a:lnTo>
                  <a:lnTo>
                    <a:pt x="34" y="2595"/>
                  </a:lnTo>
                  <a:lnTo>
                    <a:pt x="44" y="2649"/>
                  </a:lnTo>
                  <a:lnTo>
                    <a:pt x="57" y="2702"/>
                  </a:lnTo>
                  <a:lnTo>
                    <a:pt x="69" y="2756"/>
                  </a:lnTo>
                  <a:lnTo>
                    <a:pt x="83" y="2808"/>
                  </a:lnTo>
                  <a:lnTo>
                    <a:pt x="99" y="2861"/>
                  </a:lnTo>
                  <a:lnTo>
                    <a:pt x="115" y="2911"/>
                  </a:lnTo>
                  <a:lnTo>
                    <a:pt x="134" y="2963"/>
                  </a:lnTo>
                  <a:lnTo>
                    <a:pt x="153" y="3013"/>
                  </a:lnTo>
                  <a:lnTo>
                    <a:pt x="173" y="3063"/>
                  </a:lnTo>
                  <a:lnTo>
                    <a:pt x="195" y="3112"/>
                  </a:lnTo>
                  <a:lnTo>
                    <a:pt x="217" y="3161"/>
                  </a:lnTo>
                  <a:lnTo>
                    <a:pt x="241" y="3209"/>
                  </a:lnTo>
                  <a:lnTo>
                    <a:pt x="266" y="3255"/>
                  </a:lnTo>
                  <a:lnTo>
                    <a:pt x="292" y="3302"/>
                  </a:lnTo>
                  <a:lnTo>
                    <a:pt x="319" y="3348"/>
                  </a:lnTo>
                  <a:lnTo>
                    <a:pt x="347" y="3393"/>
                  </a:lnTo>
                  <a:lnTo>
                    <a:pt x="376" y="3437"/>
                  </a:lnTo>
                  <a:lnTo>
                    <a:pt x="407" y="3480"/>
                  </a:lnTo>
                  <a:lnTo>
                    <a:pt x="438" y="3524"/>
                  </a:lnTo>
                  <a:lnTo>
                    <a:pt x="469" y="3566"/>
                  </a:lnTo>
                  <a:lnTo>
                    <a:pt x="503" y="3607"/>
                  </a:lnTo>
                  <a:lnTo>
                    <a:pt x="537" y="3648"/>
                  </a:lnTo>
                  <a:lnTo>
                    <a:pt x="573" y="3687"/>
                  </a:lnTo>
                  <a:lnTo>
                    <a:pt x="608" y="3726"/>
                  </a:lnTo>
                  <a:lnTo>
                    <a:pt x="645" y="3763"/>
                  </a:lnTo>
                  <a:lnTo>
                    <a:pt x="683" y="3800"/>
                  </a:lnTo>
                  <a:lnTo>
                    <a:pt x="722" y="3836"/>
                  </a:lnTo>
                  <a:lnTo>
                    <a:pt x="762" y="3872"/>
                  </a:lnTo>
                  <a:lnTo>
                    <a:pt x="802" y="3905"/>
                  </a:lnTo>
                  <a:lnTo>
                    <a:pt x="843" y="3939"/>
                  </a:lnTo>
                  <a:lnTo>
                    <a:pt x="885" y="3971"/>
                  </a:lnTo>
                  <a:lnTo>
                    <a:pt x="928" y="4003"/>
                  </a:lnTo>
                  <a:lnTo>
                    <a:pt x="972" y="4032"/>
                  </a:lnTo>
                  <a:lnTo>
                    <a:pt x="1016" y="4062"/>
                  </a:lnTo>
                  <a:lnTo>
                    <a:pt x="1061" y="4090"/>
                  </a:lnTo>
                  <a:lnTo>
                    <a:pt x="1106" y="4117"/>
                  </a:lnTo>
                  <a:lnTo>
                    <a:pt x="1153" y="4143"/>
                  </a:lnTo>
                  <a:lnTo>
                    <a:pt x="1201" y="4168"/>
                  </a:lnTo>
                  <a:lnTo>
                    <a:pt x="1248" y="4192"/>
                  </a:lnTo>
                  <a:lnTo>
                    <a:pt x="1297" y="4215"/>
                  </a:lnTo>
                  <a:lnTo>
                    <a:pt x="1346" y="4236"/>
                  </a:lnTo>
                  <a:lnTo>
                    <a:pt x="1396" y="4256"/>
                  </a:lnTo>
                  <a:lnTo>
                    <a:pt x="1446" y="4276"/>
                  </a:lnTo>
                  <a:lnTo>
                    <a:pt x="1497" y="4293"/>
                  </a:lnTo>
                  <a:lnTo>
                    <a:pt x="1549" y="4310"/>
                  </a:lnTo>
                  <a:lnTo>
                    <a:pt x="1600" y="4325"/>
                  </a:lnTo>
                  <a:lnTo>
                    <a:pt x="1653" y="4340"/>
                  </a:lnTo>
                  <a:lnTo>
                    <a:pt x="1706" y="4353"/>
                  </a:lnTo>
                  <a:lnTo>
                    <a:pt x="1760" y="4364"/>
                  </a:lnTo>
                  <a:lnTo>
                    <a:pt x="1813" y="4375"/>
                  </a:lnTo>
                  <a:lnTo>
                    <a:pt x="1868" y="4383"/>
                  </a:lnTo>
                  <a:lnTo>
                    <a:pt x="1923" y="4391"/>
                  </a:lnTo>
                  <a:lnTo>
                    <a:pt x="1979" y="4397"/>
                  </a:lnTo>
                  <a:lnTo>
                    <a:pt x="2035" y="4403"/>
                  </a:lnTo>
                  <a:lnTo>
                    <a:pt x="2090" y="4407"/>
                  </a:lnTo>
                  <a:lnTo>
                    <a:pt x="2147" y="4409"/>
                  </a:lnTo>
                  <a:lnTo>
                    <a:pt x="2204" y="4410"/>
                  </a:lnTo>
                  <a:lnTo>
                    <a:pt x="2261" y="4409"/>
                  </a:lnTo>
                  <a:lnTo>
                    <a:pt x="2318" y="4407"/>
                  </a:lnTo>
                  <a:lnTo>
                    <a:pt x="2373" y="4403"/>
                  </a:lnTo>
                  <a:lnTo>
                    <a:pt x="2429" y="4397"/>
                  </a:lnTo>
                  <a:lnTo>
                    <a:pt x="2485" y="4391"/>
                  </a:lnTo>
                  <a:lnTo>
                    <a:pt x="2540" y="4383"/>
                  </a:lnTo>
                  <a:lnTo>
                    <a:pt x="2594" y="4375"/>
                  </a:lnTo>
                  <a:lnTo>
                    <a:pt x="2648" y="4364"/>
                  </a:lnTo>
                  <a:lnTo>
                    <a:pt x="2702" y="4353"/>
                  </a:lnTo>
                  <a:lnTo>
                    <a:pt x="2755" y="4340"/>
                  </a:lnTo>
                  <a:lnTo>
                    <a:pt x="2807" y="4325"/>
                  </a:lnTo>
                  <a:lnTo>
                    <a:pt x="2859" y="4310"/>
                  </a:lnTo>
                  <a:lnTo>
                    <a:pt x="2911" y="4293"/>
                  </a:lnTo>
                  <a:lnTo>
                    <a:pt x="2962" y="4276"/>
                  </a:lnTo>
                  <a:lnTo>
                    <a:pt x="3012" y="4256"/>
                  </a:lnTo>
                  <a:lnTo>
                    <a:pt x="3062" y="4236"/>
                  </a:lnTo>
                  <a:lnTo>
                    <a:pt x="3111" y="4215"/>
                  </a:lnTo>
                  <a:lnTo>
                    <a:pt x="3159" y="4192"/>
                  </a:lnTo>
                  <a:lnTo>
                    <a:pt x="3207" y="4168"/>
                  </a:lnTo>
                  <a:lnTo>
                    <a:pt x="3255" y="4143"/>
                  </a:lnTo>
                  <a:lnTo>
                    <a:pt x="3301" y="4117"/>
                  </a:lnTo>
                  <a:lnTo>
                    <a:pt x="3347" y="4090"/>
                  </a:lnTo>
                  <a:lnTo>
                    <a:pt x="3392" y="4062"/>
                  </a:lnTo>
                  <a:lnTo>
                    <a:pt x="3436" y="4032"/>
                  </a:lnTo>
                  <a:lnTo>
                    <a:pt x="3480" y="4003"/>
                  </a:lnTo>
                  <a:lnTo>
                    <a:pt x="3523" y="3971"/>
                  </a:lnTo>
                  <a:lnTo>
                    <a:pt x="3565" y="3939"/>
                  </a:lnTo>
                  <a:lnTo>
                    <a:pt x="3606" y="3905"/>
                  </a:lnTo>
                  <a:lnTo>
                    <a:pt x="3646" y="3872"/>
                  </a:lnTo>
                  <a:lnTo>
                    <a:pt x="3686" y="3836"/>
                  </a:lnTo>
                  <a:lnTo>
                    <a:pt x="3724" y="3800"/>
                  </a:lnTo>
                  <a:lnTo>
                    <a:pt x="3763" y="3763"/>
                  </a:lnTo>
                  <a:lnTo>
                    <a:pt x="3799" y="3726"/>
                  </a:lnTo>
                  <a:lnTo>
                    <a:pt x="3836" y="3687"/>
                  </a:lnTo>
                  <a:lnTo>
                    <a:pt x="3870" y="3648"/>
                  </a:lnTo>
                  <a:lnTo>
                    <a:pt x="3905" y="3607"/>
                  </a:lnTo>
                  <a:lnTo>
                    <a:pt x="3938" y="3566"/>
                  </a:lnTo>
                  <a:lnTo>
                    <a:pt x="3970" y="3524"/>
                  </a:lnTo>
                  <a:lnTo>
                    <a:pt x="4001" y="3480"/>
                  </a:lnTo>
                  <a:lnTo>
                    <a:pt x="4032" y="3437"/>
                  </a:lnTo>
                  <a:lnTo>
                    <a:pt x="4061" y="3393"/>
                  </a:lnTo>
                  <a:lnTo>
                    <a:pt x="4090" y="3348"/>
                  </a:lnTo>
                  <a:lnTo>
                    <a:pt x="4116" y="3302"/>
                  </a:lnTo>
                  <a:lnTo>
                    <a:pt x="4142" y="3255"/>
                  </a:lnTo>
                  <a:lnTo>
                    <a:pt x="4167" y="3209"/>
                  </a:lnTo>
                  <a:lnTo>
                    <a:pt x="4191" y="3161"/>
                  </a:lnTo>
                  <a:lnTo>
                    <a:pt x="4213" y="3112"/>
                  </a:lnTo>
                  <a:lnTo>
                    <a:pt x="4235" y="3063"/>
                  </a:lnTo>
                  <a:lnTo>
                    <a:pt x="4255" y="3013"/>
                  </a:lnTo>
                  <a:lnTo>
                    <a:pt x="4274" y="2963"/>
                  </a:lnTo>
                  <a:lnTo>
                    <a:pt x="4292" y="2911"/>
                  </a:lnTo>
                  <a:lnTo>
                    <a:pt x="4309" y="2861"/>
                  </a:lnTo>
                  <a:lnTo>
                    <a:pt x="4325" y="2808"/>
                  </a:lnTo>
                  <a:lnTo>
                    <a:pt x="4339" y="2756"/>
                  </a:lnTo>
                  <a:lnTo>
                    <a:pt x="4352" y="2702"/>
                  </a:lnTo>
                  <a:lnTo>
                    <a:pt x="4363" y="2649"/>
                  </a:lnTo>
                  <a:lnTo>
                    <a:pt x="4374" y="2595"/>
                  </a:lnTo>
                  <a:lnTo>
                    <a:pt x="4383" y="2540"/>
                  </a:lnTo>
                  <a:lnTo>
                    <a:pt x="4391" y="2485"/>
                  </a:lnTo>
                  <a:lnTo>
                    <a:pt x="4397" y="2431"/>
                  </a:lnTo>
                  <a:lnTo>
                    <a:pt x="4402" y="2375"/>
                  </a:lnTo>
                  <a:lnTo>
                    <a:pt x="4405" y="2318"/>
                  </a:lnTo>
                  <a:lnTo>
                    <a:pt x="4407" y="2261"/>
                  </a:lnTo>
                  <a:lnTo>
                    <a:pt x="4408" y="2204"/>
                  </a:lnTo>
                  <a:lnTo>
                    <a:pt x="4407" y="2148"/>
                  </a:lnTo>
                  <a:lnTo>
                    <a:pt x="4405" y="2092"/>
                  </a:lnTo>
                  <a:lnTo>
                    <a:pt x="4402" y="2035"/>
                  </a:lnTo>
                  <a:lnTo>
                    <a:pt x="4397" y="1979"/>
                  </a:lnTo>
                  <a:lnTo>
                    <a:pt x="4391" y="1924"/>
                  </a:lnTo>
                  <a:lnTo>
                    <a:pt x="4383" y="1870"/>
                  </a:lnTo>
                  <a:lnTo>
                    <a:pt x="4374" y="1815"/>
                  </a:lnTo>
                  <a:lnTo>
                    <a:pt x="4363" y="1761"/>
                  </a:lnTo>
                  <a:lnTo>
                    <a:pt x="4352" y="1707"/>
                  </a:lnTo>
                  <a:lnTo>
                    <a:pt x="4339" y="1654"/>
                  </a:lnTo>
                  <a:lnTo>
                    <a:pt x="4325" y="1602"/>
                  </a:lnTo>
                  <a:lnTo>
                    <a:pt x="4309" y="1549"/>
                  </a:lnTo>
                  <a:lnTo>
                    <a:pt x="4292" y="1498"/>
                  </a:lnTo>
                  <a:lnTo>
                    <a:pt x="4274" y="1447"/>
                  </a:lnTo>
                  <a:lnTo>
                    <a:pt x="4255" y="1397"/>
                  </a:lnTo>
                  <a:lnTo>
                    <a:pt x="4235" y="1347"/>
                  </a:lnTo>
                  <a:lnTo>
                    <a:pt x="4213" y="1298"/>
                  </a:lnTo>
                  <a:lnTo>
                    <a:pt x="4191" y="1249"/>
                  </a:lnTo>
                  <a:lnTo>
                    <a:pt x="4167" y="1201"/>
                  </a:lnTo>
                  <a:lnTo>
                    <a:pt x="4142" y="1155"/>
                  </a:lnTo>
                  <a:lnTo>
                    <a:pt x="4116" y="1108"/>
                  </a:lnTo>
                  <a:lnTo>
                    <a:pt x="4090" y="1062"/>
                  </a:lnTo>
                  <a:lnTo>
                    <a:pt x="4061" y="1017"/>
                  </a:lnTo>
                  <a:lnTo>
                    <a:pt x="4032" y="973"/>
                  </a:lnTo>
                  <a:lnTo>
                    <a:pt x="4001" y="929"/>
                  </a:lnTo>
                  <a:lnTo>
                    <a:pt x="3970" y="886"/>
                  </a:lnTo>
                  <a:lnTo>
                    <a:pt x="3938" y="844"/>
                  </a:lnTo>
                  <a:lnTo>
                    <a:pt x="3905" y="803"/>
                  </a:lnTo>
                  <a:lnTo>
                    <a:pt x="3870" y="762"/>
                  </a:lnTo>
                  <a:lnTo>
                    <a:pt x="3836" y="722"/>
                  </a:lnTo>
                  <a:lnTo>
                    <a:pt x="3799" y="684"/>
                  </a:lnTo>
                  <a:lnTo>
                    <a:pt x="3763" y="646"/>
                  </a:lnTo>
                  <a:lnTo>
                    <a:pt x="3724" y="609"/>
                  </a:lnTo>
                  <a:lnTo>
                    <a:pt x="3686" y="573"/>
                  </a:lnTo>
                  <a:lnTo>
                    <a:pt x="3646" y="538"/>
                  </a:lnTo>
                  <a:lnTo>
                    <a:pt x="3606" y="504"/>
                  </a:lnTo>
                  <a:lnTo>
                    <a:pt x="3565" y="471"/>
                  </a:lnTo>
                  <a:lnTo>
                    <a:pt x="3523" y="438"/>
                  </a:lnTo>
                  <a:lnTo>
                    <a:pt x="3480" y="407"/>
                  </a:lnTo>
                  <a:lnTo>
                    <a:pt x="3436" y="378"/>
                  </a:lnTo>
                  <a:lnTo>
                    <a:pt x="3392" y="348"/>
                  </a:lnTo>
                  <a:lnTo>
                    <a:pt x="3347" y="320"/>
                  </a:lnTo>
                  <a:lnTo>
                    <a:pt x="3301" y="292"/>
                  </a:lnTo>
                  <a:lnTo>
                    <a:pt x="3255" y="267"/>
                  </a:lnTo>
                  <a:lnTo>
                    <a:pt x="3207" y="242"/>
                  </a:lnTo>
                  <a:lnTo>
                    <a:pt x="3159" y="218"/>
                  </a:lnTo>
                  <a:lnTo>
                    <a:pt x="3111" y="195"/>
                  </a:lnTo>
                  <a:lnTo>
                    <a:pt x="3062" y="174"/>
                  </a:lnTo>
                  <a:lnTo>
                    <a:pt x="3012" y="153"/>
                  </a:lnTo>
                  <a:lnTo>
                    <a:pt x="2962" y="134"/>
                  </a:lnTo>
                  <a:lnTo>
                    <a:pt x="2911" y="116"/>
                  </a:lnTo>
                  <a:lnTo>
                    <a:pt x="2859" y="100"/>
                  </a:lnTo>
                  <a:lnTo>
                    <a:pt x="2807" y="84"/>
                  </a:lnTo>
                  <a:lnTo>
                    <a:pt x="2755" y="70"/>
                  </a:lnTo>
                  <a:lnTo>
                    <a:pt x="2702" y="57"/>
                  </a:lnTo>
                  <a:lnTo>
                    <a:pt x="2648" y="45"/>
                  </a:lnTo>
                  <a:lnTo>
                    <a:pt x="2594" y="35"/>
                  </a:lnTo>
                  <a:lnTo>
                    <a:pt x="2540" y="26"/>
                  </a:lnTo>
                  <a:lnTo>
                    <a:pt x="2485" y="18"/>
                  </a:lnTo>
                  <a:lnTo>
                    <a:pt x="2429" y="12"/>
                  </a:lnTo>
                  <a:lnTo>
                    <a:pt x="2373" y="7"/>
                  </a:lnTo>
                  <a:lnTo>
                    <a:pt x="2318" y="3"/>
                  </a:lnTo>
                  <a:lnTo>
                    <a:pt x="2261" y="1"/>
                  </a:lnTo>
                  <a:lnTo>
                    <a:pt x="2204" y="0"/>
                  </a:lnTo>
                  <a:close/>
                  <a:moveTo>
                    <a:pt x="2424" y="3953"/>
                  </a:moveTo>
                  <a:lnTo>
                    <a:pt x="2424" y="3307"/>
                  </a:lnTo>
                  <a:lnTo>
                    <a:pt x="1984" y="3307"/>
                  </a:lnTo>
                  <a:lnTo>
                    <a:pt x="1984" y="3953"/>
                  </a:lnTo>
                  <a:lnTo>
                    <a:pt x="1946" y="3948"/>
                  </a:lnTo>
                  <a:lnTo>
                    <a:pt x="1910" y="3942"/>
                  </a:lnTo>
                  <a:lnTo>
                    <a:pt x="1873" y="3936"/>
                  </a:lnTo>
                  <a:lnTo>
                    <a:pt x="1837" y="3928"/>
                  </a:lnTo>
                  <a:lnTo>
                    <a:pt x="1800" y="3920"/>
                  </a:lnTo>
                  <a:lnTo>
                    <a:pt x="1765" y="3912"/>
                  </a:lnTo>
                  <a:lnTo>
                    <a:pt x="1729" y="3901"/>
                  </a:lnTo>
                  <a:lnTo>
                    <a:pt x="1694" y="3891"/>
                  </a:lnTo>
                  <a:lnTo>
                    <a:pt x="1658" y="3880"/>
                  </a:lnTo>
                  <a:lnTo>
                    <a:pt x="1624" y="3869"/>
                  </a:lnTo>
                  <a:lnTo>
                    <a:pt x="1589" y="3856"/>
                  </a:lnTo>
                  <a:lnTo>
                    <a:pt x="1556" y="3844"/>
                  </a:lnTo>
                  <a:lnTo>
                    <a:pt x="1522" y="3829"/>
                  </a:lnTo>
                  <a:lnTo>
                    <a:pt x="1489" y="3815"/>
                  </a:lnTo>
                  <a:lnTo>
                    <a:pt x="1455" y="3800"/>
                  </a:lnTo>
                  <a:lnTo>
                    <a:pt x="1423" y="3784"/>
                  </a:lnTo>
                  <a:lnTo>
                    <a:pt x="1391" y="3768"/>
                  </a:lnTo>
                  <a:lnTo>
                    <a:pt x="1359" y="3750"/>
                  </a:lnTo>
                  <a:lnTo>
                    <a:pt x="1328" y="3733"/>
                  </a:lnTo>
                  <a:lnTo>
                    <a:pt x="1297" y="3715"/>
                  </a:lnTo>
                  <a:lnTo>
                    <a:pt x="1266" y="3695"/>
                  </a:lnTo>
                  <a:lnTo>
                    <a:pt x="1236" y="3676"/>
                  </a:lnTo>
                  <a:lnTo>
                    <a:pt x="1206" y="3656"/>
                  </a:lnTo>
                  <a:lnTo>
                    <a:pt x="1176" y="3636"/>
                  </a:lnTo>
                  <a:lnTo>
                    <a:pt x="1148" y="3614"/>
                  </a:lnTo>
                  <a:lnTo>
                    <a:pt x="1120" y="3593"/>
                  </a:lnTo>
                  <a:lnTo>
                    <a:pt x="1091" y="3571"/>
                  </a:lnTo>
                  <a:lnTo>
                    <a:pt x="1064" y="3547"/>
                  </a:lnTo>
                  <a:lnTo>
                    <a:pt x="1037" y="3524"/>
                  </a:lnTo>
                  <a:lnTo>
                    <a:pt x="1010" y="3500"/>
                  </a:lnTo>
                  <a:lnTo>
                    <a:pt x="985" y="3475"/>
                  </a:lnTo>
                  <a:lnTo>
                    <a:pt x="958" y="3450"/>
                  </a:lnTo>
                  <a:lnTo>
                    <a:pt x="934" y="3425"/>
                  </a:lnTo>
                  <a:lnTo>
                    <a:pt x="910" y="3398"/>
                  </a:lnTo>
                  <a:lnTo>
                    <a:pt x="885" y="3372"/>
                  </a:lnTo>
                  <a:lnTo>
                    <a:pt x="862" y="3345"/>
                  </a:lnTo>
                  <a:lnTo>
                    <a:pt x="839" y="3317"/>
                  </a:lnTo>
                  <a:lnTo>
                    <a:pt x="816" y="3290"/>
                  </a:lnTo>
                  <a:lnTo>
                    <a:pt x="795" y="3261"/>
                  </a:lnTo>
                  <a:lnTo>
                    <a:pt x="774" y="3232"/>
                  </a:lnTo>
                  <a:lnTo>
                    <a:pt x="752" y="3203"/>
                  </a:lnTo>
                  <a:lnTo>
                    <a:pt x="732" y="3173"/>
                  </a:lnTo>
                  <a:lnTo>
                    <a:pt x="713" y="3143"/>
                  </a:lnTo>
                  <a:lnTo>
                    <a:pt x="695" y="3112"/>
                  </a:lnTo>
                  <a:lnTo>
                    <a:pt x="676" y="3081"/>
                  </a:lnTo>
                  <a:lnTo>
                    <a:pt x="658" y="3049"/>
                  </a:lnTo>
                  <a:lnTo>
                    <a:pt x="641" y="3018"/>
                  </a:lnTo>
                  <a:lnTo>
                    <a:pt x="625" y="2985"/>
                  </a:lnTo>
                  <a:lnTo>
                    <a:pt x="609" y="2953"/>
                  </a:lnTo>
                  <a:lnTo>
                    <a:pt x="594" y="2921"/>
                  </a:lnTo>
                  <a:lnTo>
                    <a:pt x="580" y="2887"/>
                  </a:lnTo>
                  <a:lnTo>
                    <a:pt x="566" y="2854"/>
                  </a:lnTo>
                  <a:lnTo>
                    <a:pt x="553" y="2819"/>
                  </a:lnTo>
                  <a:lnTo>
                    <a:pt x="540" y="2785"/>
                  </a:lnTo>
                  <a:lnTo>
                    <a:pt x="528" y="2750"/>
                  </a:lnTo>
                  <a:lnTo>
                    <a:pt x="517" y="2716"/>
                  </a:lnTo>
                  <a:lnTo>
                    <a:pt x="507" y="2680"/>
                  </a:lnTo>
                  <a:lnTo>
                    <a:pt x="498" y="2645"/>
                  </a:lnTo>
                  <a:lnTo>
                    <a:pt x="489" y="2609"/>
                  </a:lnTo>
                  <a:lnTo>
                    <a:pt x="481" y="2573"/>
                  </a:lnTo>
                  <a:lnTo>
                    <a:pt x="474" y="2536"/>
                  </a:lnTo>
                  <a:lnTo>
                    <a:pt x="466" y="2500"/>
                  </a:lnTo>
                  <a:lnTo>
                    <a:pt x="461" y="2462"/>
                  </a:lnTo>
                  <a:lnTo>
                    <a:pt x="456" y="2426"/>
                  </a:lnTo>
                  <a:lnTo>
                    <a:pt x="1102" y="2426"/>
                  </a:lnTo>
                  <a:lnTo>
                    <a:pt x="1102" y="1984"/>
                  </a:lnTo>
                  <a:lnTo>
                    <a:pt x="456" y="1984"/>
                  </a:lnTo>
                  <a:lnTo>
                    <a:pt x="461" y="1947"/>
                  </a:lnTo>
                  <a:lnTo>
                    <a:pt x="466" y="1910"/>
                  </a:lnTo>
                  <a:lnTo>
                    <a:pt x="474" y="1874"/>
                  </a:lnTo>
                  <a:lnTo>
                    <a:pt x="481" y="1837"/>
                  </a:lnTo>
                  <a:lnTo>
                    <a:pt x="489" y="1801"/>
                  </a:lnTo>
                  <a:lnTo>
                    <a:pt x="498" y="1765"/>
                  </a:lnTo>
                  <a:lnTo>
                    <a:pt x="507" y="1730"/>
                  </a:lnTo>
                  <a:lnTo>
                    <a:pt x="517" y="1694"/>
                  </a:lnTo>
                  <a:lnTo>
                    <a:pt x="528" y="1660"/>
                  </a:lnTo>
                  <a:lnTo>
                    <a:pt x="540" y="1625"/>
                  </a:lnTo>
                  <a:lnTo>
                    <a:pt x="553" y="1591"/>
                  </a:lnTo>
                  <a:lnTo>
                    <a:pt x="566" y="1556"/>
                  </a:lnTo>
                  <a:lnTo>
                    <a:pt x="580" y="1523"/>
                  </a:lnTo>
                  <a:lnTo>
                    <a:pt x="594" y="1489"/>
                  </a:lnTo>
                  <a:lnTo>
                    <a:pt x="609" y="1457"/>
                  </a:lnTo>
                  <a:lnTo>
                    <a:pt x="625" y="1424"/>
                  </a:lnTo>
                  <a:lnTo>
                    <a:pt x="641" y="1392"/>
                  </a:lnTo>
                  <a:lnTo>
                    <a:pt x="658" y="1360"/>
                  </a:lnTo>
                  <a:lnTo>
                    <a:pt x="676" y="1329"/>
                  </a:lnTo>
                  <a:lnTo>
                    <a:pt x="695" y="1298"/>
                  </a:lnTo>
                  <a:lnTo>
                    <a:pt x="713" y="1267"/>
                  </a:lnTo>
                  <a:lnTo>
                    <a:pt x="732" y="1237"/>
                  </a:lnTo>
                  <a:lnTo>
                    <a:pt x="752" y="1207"/>
                  </a:lnTo>
                  <a:lnTo>
                    <a:pt x="774" y="1178"/>
                  </a:lnTo>
                  <a:lnTo>
                    <a:pt x="795" y="1148"/>
                  </a:lnTo>
                  <a:lnTo>
                    <a:pt x="816" y="1120"/>
                  </a:lnTo>
                  <a:lnTo>
                    <a:pt x="839" y="1093"/>
                  </a:lnTo>
                  <a:lnTo>
                    <a:pt x="862" y="1065"/>
                  </a:lnTo>
                  <a:lnTo>
                    <a:pt x="885" y="1038"/>
                  </a:lnTo>
                  <a:lnTo>
                    <a:pt x="910" y="1011"/>
                  </a:lnTo>
                  <a:lnTo>
                    <a:pt x="934" y="985"/>
                  </a:lnTo>
                  <a:lnTo>
                    <a:pt x="958" y="960"/>
                  </a:lnTo>
                  <a:lnTo>
                    <a:pt x="985" y="934"/>
                  </a:lnTo>
                  <a:lnTo>
                    <a:pt x="1010" y="910"/>
                  </a:lnTo>
                  <a:lnTo>
                    <a:pt x="1037" y="886"/>
                  </a:lnTo>
                  <a:lnTo>
                    <a:pt x="1064" y="862"/>
                  </a:lnTo>
                  <a:lnTo>
                    <a:pt x="1091" y="840"/>
                  </a:lnTo>
                  <a:lnTo>
                    <a:pt x="1120" y="817"/>
                  </a:lnTo>
                  <a:lnTo>
                    <a:pt x="1148" y="795"/>
                  </a:lnTo>
                  <a:lnTo>
                    <a:pt x="1176" y="774"/>
                  </a:lnTo>
                  <a:lnTo>
                    <a:pt x="1206" y="754"/>
                  </a:lnTo>
                  <a:lnTo>
                    <a:pt x="1236" y="734"/>
                  </a:lnTo>
                  <a:lnTo>
                    <a:pt x="1266" y="714"/>
                  </a:lnTo>
                  <a:lnTo>
                    <a:pt x="1297" y="695"/>
                  </a:lnTo>
                  <a:lnTo>
                    <a:pt x="1328" y="677"/>
                  </a:lnTo>
                  <a:lnTo>
                    <a:pt x="1359" y="660"/>
                  </a:lnTo>
                  <a:lnTo>
                    <a:pt x="1391" y="642"/>
                  </a:lnTo>
                  <a:lnTo>
                    <a:pt x="1423" y="626"/>
                  </a:lnTo>
                  <a:lnTo>
                    <a:pt x="1455" y="610"/>
                  </a:lnTo>
                  <a:lnTo>
                    <a:pt x="1489" y="595"/>
                  </a:lnTo>
                  <a:lnTo>
                    <a:pt x="1522" y="580"/>
                  </a:lnTo>
                  <a:lnTo>
                    <a:pt x="1556" y="566"/>
                  </a:lnTo>
                  <a:lnTo>
                    <a:pt x="1589" y="554"/>
                  </a:lnTo>
                  <a:lnTo>
                    <a:pt x="1624" y="541"/>
                  </a:lnTo>
                  <a:lnTo>
                    <a:pt x="1658" y="530"/>
                  </a:lnTo>
                  <a:lnTo>
                    <a:pt x="1694" y="519"/>
                  </a:lnTo>
                  <a:lnTo>
                    <a:pt x="1729" y="508"/>
                  </a:lnTo>
                  <a:lnTo>
                    <a:pt x="1765" y="498"/>
                  </a:lnTo>
                  <a:lnTo>
                    <a:pt x="1800" y="490"/>
                  </a:lnTo>
                  <a:lnTo>
                    <a:pt x="1837" y="482"/>
                  </a:lnTo>
                  <a:lnTo>
                    <a:pt x="1873" y="474"/>
                  </a:lnTo>
                  <a:lnTo>
                    <a:pt x="1910" y="468"/>
                  </a:lnTo>
                  <a:lnTo>
                    <a:pt x="1946" y="462"/>
                  </a:lnTo>
                  <a:lnTo>
                    <a:pt x="1984" y="457"/>
                  </a:lnTo>
                  <a:lnTo>
                    <a:pt x="1984" y="1103"/>
                  </a:lnTo>
                  <a:lnTo>
                    <a:pt x="2424" y="1103"/>
                  </a:lnTo>
                  <a:lnTo>
                    <a:pt x="2424" y="457"/>
                  </a:lnTo>
                  <a:lnTo>
                    <a:pt x="2462" y="462"/>
                  </a:lnTo>
                  <a:lnTo>
                    <a:pt x="2498" y="468"/>
                  </a:lnTo>
                  <a:lnTo>
                    <a:pt x="2536" y="474"/>
                  </a:lnTo>
                  <a:lnTo>
                    <a:pt x="2572" y="482"/>
                  </a:lnTo>
                  <a:lnTo>
                    <a:pt x="2608" y="490"/>
                  </a:lnTo>
                  <a:lnTo>
                    <a:pt x="2643" y="498"/>
                  </a:lnTo>
                  <a:lnTo>
                    <a:pt x="2680" y="508"/>
                  </a:lnTo>
                  <a:lnTo>
                    <a:pt x="2714" y="519"/>
                  </a:lnTo>
                  <a:lnTo>
                    <a:pt x="2750" y="530"/>
                  </a:lnTo>
                  <a:lnTo>
                    <a:pt x="2784" y="541"/>
                  </a:lnTo>
                  <a:lnTo>
                    <a:pt x="2819" y="554"/>
                  </a:lnTo>
                  <a:lnTo>
                    <a:pt x="2852" y="566"/>
                  </a:lnTo>
                  <a:lnTo>
                    <a:pt x="2886" y="580"/>
                  </a:lnTo>
                  <a:lnTo>
                    <a:pt x="2919" y="595"/>
                  </a:lnTo>
                  <a:lnTo>
                    <a:pt x="2952" y="610"/>
                  </a:lnTo>
                  <a:lnTo>
                    <a:pt x="2985" y="626"/>
                  </a:lnTo>
                  <a:lnTo>
                    <a:pt x="3017" y="642"/>
                  </a:lnTo>
                  <a:lnTo>
                    <a:pt x="3049" y="660"/>
                  </a:lnTo>
                  <a:lnTo>
                    <a:pt x="3080" y="677"/>
                  </a:lnTo>
                  <a:lnTo>
                    <a:pt x="3112" y="695"/>
                  </a:lnTo>
                  <a:lnTo>
                    <a:pt x="3142" y="714"/>
                  </a:lnTo>
                  <a:lnTo>
                    <a:pt x="3172" y="734"/>
                  </a:lnTo>
                  <a:lnTo>
                    <a:pt x="3202" y="754"/>
                  </a:lnTo>
                  <a:lnTo>
                    <a:pt x="3231" y="774"/>
                  </a:lnTo>
                  <a:lnTo>
                    <a:pt x="3260" y="795"/>
                  </a:lnTo>
                  <a:lnTo>
                    <a:pt x="3288" y="817"/>
                  </a:lnTo>
                  <a:lnTo>
                    <a:pt x="3317" y="840"/>
                  </a:lnTo>
                  <a:lnTo>
                    <a:pt x="3344" y="862"/>
                  </a:lnTo>
                  <a:lnTo>
                    <a:pt x="3371" y="886"/>
                  </a:lnTo>
                  <a:lnTo>
                    <a:pt x="3398" y="910"/>
                  </a:lnTo>
                  <a:lnTo>
                    <a:pt x="3424" y="934"/>
                  </a:lnTo>
                  <a:lnTo>
                    <a:pt x="3449" y="960"/>
                  </a:lnTo>
                  <a:lnTo>
                    <a:pt x="3474" y="985"/>
                  </a:lnTo>
                  <a:lnTo>
                    <a:pt x="3499" y="1011"/>
                  </a:lnTo>
                  <a:lnTo>
                    <a:pt x="3523" y="1038"/>
                  </a:lnTo>
                  <a:lnTo>
                    <a:pt x="3546" y="1065"/>
                  </a:lnTo>
                  <a:lnTo>
                    <a:pt x="3569" y="1093"/>
                  </a:lnTo>
                  <a:lnTo>
                    <a:pt x="3591" y="1120"/>
                  </a:lnTo>
                  <a:lnTo>
                    <a:pt x="3614" y="1148"/>
                  </a:lnTo>
                  <a:lnTo>
                    <a:pt x="3635" y="1178"/>
                  </a:lnTo>
                  <a:lnTo>
                    <a:pt x="3655" y="1207"/>
                  </a:lnTo>
                  <a:lnTo>
                    <a:pt x="3676" y="1237"/>
                  </a:lnTo>
                  <a:lnTo>
                    <a:pt x="3695" y="1267"/>
                  </a:lnTo>
                  <a:lnTo>
                    <a:pt x="3714" y="1298"/>
                  </a:lnTo>
                  <a:lnTo>
                    <a:pt x="3732" y="1329"/>
                  </a:lnTo>
                  <a:lnTo>
                    <a:pt x="3750" y="1360"/>
                  </a:lnTo>
                  <a:lnTo>
                    <a:pt x="3767" y="1392"/>
                  </a:lnTo>
                  <a:lnTo>
                    <a:pt x="3783" y="1424"/>
                  </a:lnTo>
                  <a:lnTo>
                    <a:pt x="3798" y="1457"/>
                  </a:lnTo>
                  <a:lnTo>
                    <a:pt x="3814" y="1489"/>
                  </a:lnTo>
                  <a:lnTo>
                    <a:pt x="3829" y="1523"/>
                  </a:lnTo>
                  <a:lnTo>
                    <a:pt x="3842" y="1556"/>
                  </a:lnTo>
                  <a:lnTo>
                    <a:pt x="3855" y="1591"/>
                  </a:lnTo>
                  <a:lnTo>
                    <a:pt x="3867" y="1625"/>
                  </a:lnTo>
                  <a:lnTo>
                    <a:pt x="3880" y="1660"/>
                  </a:lnTo>
                  <a:lnTo>
                    <a:pt x="3891" y="1694"/>
                  </a:lnTo>
                  <a:lnTo>
                    <a:pt x="3901" y="1730"/>
                  </a:lnTo>
                  <a:lnTo>
                    <a:pt x="3910" y="1765"/>
                  </a:lnTo>
                  <a:lnTo>
                    <a:pt x="3919" y="1801"/>
                  </a:lnTo>
                  <a:lnTo>
                    <a:pt x="3927" y="1837"/>
                  </a:lnTo>
                  <a:lnTo>
                    <a:pt x="3934" y="1874"/>
                  </a:lnTo>
                  <a:lnTo>
                    <a:pt x="3941" y="1910"/>
                  </a:lnTo>
                  <a:lnTo>
                    <a:pt x="3948" y="1947"/>
                  </a:lnTo>
                  <a:lnTo>
                    <a:pt x="3953" y="1984"/>
                  </a:lnTo>
                  <a:lnTo>
                    <a:pt x="3306" y="1984"/>
                  </a:lnTo>
                  <a:lnTo>
                    <a:pt x="3306" y="2426"/>
                  </a:lnTo>
                  <a:lnTo>
                    <a:pt x="3953" y="2426"/>
                  </a:lnTo>
                  <a:lnTo>
                    <a:pt x="3948" y="2462"/>
                  </a:lnTo>
                  <a:lnTo>
                    <a:pt x="3941" y="2500"/>
                  </a:lnTo>
                  <a:lnTo>
                    <a:pt x="3934" y="2536"/>
                  </a:lnTo>
                  <a:lnTo>
                    <a:pt x="3927" y="2573"/>
                  </a:lnTo>
                  <a:lnTo>
                    <a:pt x="3919" y="2609"/>
                  </a:lnTo>
                  <a:lnTo>
                    <a:pt x="3910" y="2645"/>
                  </a:lnTo>
                  <a:lnTo>
                    <a:pt x="3901" y="2680"/>
                  </a:lnTo>
                  <a:lnTo>
                    <a:pt x="3891" y="2716"/>
                  </a:lnTo>
                  <a:lnTo>
                    <a:pt x="3880" y="2750"/>
                  </a:lnTo>
                  <a:lnTo>
                    <a:pt x="3867" y="2785"/>
                  </a:lnTo>
                  <a:lnTo>
                    <a:pt x="3855" y="2819"/>
                  </a:lnTo>
                  <a:lnTo>
                    <a:pt x="3842" y="2854"/>
                  </a:lnTo>
                  <a:lnTo>
                    <a:pt x="3829" y="2887"/>
                  </a:lnTo>
                  <a:lnTo>
                    <a:pt x="3814" y="2921"/>
                  </a:lnTo>
                  <a:lnTo>
                    <a:pt x="3798" y="2953"/>
                  </a:lnTo>
                  <a:lnTo>
                    <a:pt x="3783" y="2985"/>
                  </a:lnTo>
                  <a:lnTo>
                    <a:pt x="3767" y="3018"/>
                  </a:lnTo>
                  <a:lnTo>
                    <a:pt x="3750" y="3049"/>
                  </a:lnTo>
                  <a:lnTo>
                    <a:pt x="3732" y="3081"/>
                  </a:lnTo>
                  <a:lnTo>
                    <a:pt x="3714" y="3112"/>
                  </a:lnTo>
                  <a:lnTo>
                    <a:pt x="3695" y="3143"/>
                  </a:lnTo>
                  <a:lnTo>
                    <a:pt x="3676" y="3173"/>
                  </a:lnTo>
                  <a:lnTo>
                    <a:pt x="3655" y="3203"/>
                  </a:lnTo>
                  <a:lnTo>
                    <a:pt x="3635" y="3232"/>
                  </a:lnTo>
                  <a:lnTo>
                    <a:pt x="3614" y="3261"/>
                  </a:lnTo>
                  <a:lnTo>
                    <a:pt x="3591" y="3290"/>
                  </a:lnTo>
                  <a:lnTo>
                    <a:pt x="3569" y="3317"/>
                  </a:lnTo>
                  <a:lnTo>
                    <a:pt x="3546" y="3345"/>
                  </a:lnTo>
                  <a:lnTo>
                    <a:pt x="3523" y="3372"/>
                  </a:lnTo>
                  <a:lnTo>
                    <a:pt x="3499" y="3398"/>
                  </a:lnTo>
                  <a:lnTo>
                    <a:pt x="3474" y="3425"/>
                  </a:lnTo>
                  <a:lnTo>
                    <a:pt x="3449" y="3450"/>
                  </a:lnTo>
                  <a:lnTo>
                    <a:pt x="3424" y="3475"/>
                  </a:lnTo>
                  <a:lnTo>
                    <a:pt x="3398" y="3500"/>
                  </a:lnTo>
                  <a:lnTo>
                    <a:pt x="3371" y="3524"/>
                  </a:lnTo>
                  <a:lnTo>
                    <a:pt x="3344" y="3547"/>
                  </a:lnTo>
                  <a:lnTo>
                    <a:pt x="3317" y="3571"/>
                  </a:lnTo>
                  <a:lnTo>
                    <a:pt x="3288" y="3593"/>
                  </a:lnTo>
                  <a:lnTo>
                    <a:pt x="3260" y="3614"/>
                  </a:lnTo>
                  <a:lnTo>
                    <a:pt x="3231" y="3636"/>
                  </a:lnTo>
                  <a:lnTo>
                    <a:pt x="3202" y="3656"/>
                  </a:lnTo>
                  <a:lnTo>
                    <a:pt x="3172" y="3676"/>
                  </a:lnTo>
                  <a:lnTo>
                    <a:pt x="3142" y="3695"/>
                  </a:lnTo>
                  <a:lnTo>
                    <a:pt x="3112" y="3715"/>
                  </a:lnTo>
                  <a:lnTo>
                    <a:pt x="3080" y="3733"/>
                  </a:lnTo>
                  <a:lnTo>
                    <a:pt x="3049" y="3750"/>
                  </a:lnTo>
                  <a:lnTo>
                    <a:pt x="3017" y="3768"/>
                  </a:lnTo>
                  <a:lnTo>
                    <a:pt x="2985" y="3784"/>
                  </a:lnTo>
                  <a:lnTo>
                    <a:pt x="2952" y="3800"/>
                  </a:lnTo>
                  <a:lnTo>
                    <a:pt x="2919" y="3815"/>
                  </a:lnTo>
                  <a:lnTo>
                    <a:pt x="2886" y="3829"/>
                  </a:lnTo>
                  <a:lnTo>
                    <a:pt x="2852" y="3844"/>
                  </a:lnTo>
                  <a:lnTo>
                    <a:pt x="2819" y="3856"/>
                  </a:lnTo>
                  <a:lnTo>
                    <a:pt x="2784" y="3869"/>
                  </a:lnTo>
                  <a:lnTo>
                    <a:pt x="2750" y="3880"/>
                  </a:lnTo>
                  <a:lnTo>
                    <a:pt x="2714" y="3891"/>
                  </a:lnTo>
                  <a:lnTo>
                    <a:pt x="2680" y="3901"/>
                  </a:lnTo>
                  <a:lnTo>
                    <a:pt x="2643" y="3912"/>
                  </a:lnTo>
                  <a:lnTo>
                    <a:pt x="2608" y="3920"/>
                  </a:lnTo>
                  <a:lnTo>
                    <a:pt x="2572" y="3928"/>
                  </a:lnTo>
                  <a:lnTo>
                    <a:pt x="2536" y="3936"/>
                  </a:lnTo>
                  <a:lnTo>
                    <a:pt x="2498" y="3942"/>
                  </a:lnTo>
                  <a:lnTo>
                    <a:pt x="2462" y="3948"/>
                  </a:lnTo>
                  <a:lnTo>
                    <a:pt x="2424" y="3953"/>
                  </a:lnTo>
                  <a:close/>
                </a:path>
              </a:pathLst>
            </a:custGeom>
            <a:solidFill>
              <a:srgbClr val="65D3F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57" name="任意多边形 56"/>
          <p:cNvSpPr/>
          <p:nvPr/>
        </p:nvSpPr>
        <p:spPr>
          <a:xfrm>
            <a:off x="8905388" y="3299399"/>
            <a:ext cx="3028950" cy="3352800"/>
          </a:xfrm>
          <a:custGeom>
            <a:avLst/>
            <a:gdLst>
              <a:gd name="connsiteX0" fmla="*/ 0 w 3028950"/>
              <a:gd name="connsiteY0" fmla="*/ 3352800 h 3352800"/>
              <a:gd name="connsiteX1" fmla="*/ 901700 w 3028950"/>
              <a:gd name="connsiteY1" fmla="*/ 2076450 h 3352800"/>
              <a:gd name="connsiteX2" fmla="*/ 3003550 w 3028950"/>
              <a:gd name="connsiteY2" fmla="*/ 1524000 h 3352800"/>
              <a:gd name="connsiteX3" fmla="*/ 2730500 w 3028950"/>
              <a:gd name="connsiteY3" fmla="*/ 501650 h 3352800"/>
              <a:gd name="connsiteX4" fmla="*/ 3028950 w 3028950"/>
              <a:gd name="connsiteY4" fmla="*/ 0 h 335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950" h="3352800">
                <a:moveTo>
                  <a:pt x="0" y="3352800"/>
                </a:moveTo>
                <a:lnTo>
                  <a:pt x="901700" y="2076450"/>
                </a:lnTo>
                <a:lnTo>
                  <a:pt x="3003550" y="1524000"/>
                </a:lnTo>
                <a:lnTo>
                  <a:pt x="2730500" y="501650"/>
                </a:lnTo>
                <a:lnTo>
                  <a:pt x="3028950" y="0"/>
                </a:lnTo>
              </a:path>
            </a:pathLst>
          </a:custGeom>
          <a:noFill/>
          <a:ln w="3175">
            <a:solidFill>
              <a:schemeClr val="bg1">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30" name="图片 29">
            <a:extLst>
              <a:ext uri="{FF2B5EF4-FFF2-40B4-BE49-F238E27FC236}">
                <a16:creationId xmlns:a16="http://schemas.microsoft.com/office/drawing/2014/main" id="{160584D4-1A82-3668-3541-FAB246D2971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9252" y="884910"/>
            <a:ext cx="1750993" cy="3106348"/>
          </a:xfrm>
          <a:prstGeom prst="rect">
            <a:avLst/>
          </a:prstGeom>
        </p:spPr>
      </p:pic>
    </p:spTree>
    <p:extLst>
      <p:ext uri="{BB962C8B-B14F-4D97-AF65-F5344CB8AC3E}">
        <p14:creationId xmlns:p14="http://schemas.microsoft.com/office/powerpoint/2010/main" val="22099480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46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46000">
                                          <p:cBhvr additive="base">
                                            <p:cTn id="7" dur="1000" fill="hold"/>
                                            <p:tgtEl>
                                              <p:spTgt spid="60"/>
                                            </p:tgtEl>
                                            <p:attrNameLst>
                                              <p:attrName>ppt_x</p:attrName>
                                            </p:attrNameLst>
                                          </p:cBhvr>
                                          <p:tavLst>
                                            <p:tav tm="0">
                                              <p:val>
                                                <p:strVal val="0-#ppt_w/2"/>
                                              </p:val>
                                            </p:tav>
                                            <p:tav tm="100000">
                                              <p:val>
                                                <p:strVal val="#ppt_x"/>
                                              </p:val>
                                            </p:tav>
                                          </p:tavLst>
                                        </p:anim>
                                        <p:anim calcmode="lin" valueType="num" p14:bounceEnd="46000">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46000">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14:bounceEnd="46000">
                                          <p:cBhvr additive="base">
                                            <p:cTn id="11" dur="1000" fill="hold"/>
                                            <p:tgtEl>
                                              <p:spTgt spid="59"/>
                                            </p:tgtEl>
                                            <p:attrNameLst>
                                              <p:attrName>ppt_x</p:attrName>
                                            </p:attrNameLst>
                                          </p:cBhvr>
                                          <p:tavLst>
                                            <p:tav tm="0">
                                              <p:val>
                                                <p:strVal val="0-#ppt_w/2"/>
                                              </p:val>
                                            </p:tav>
                                            <p:tav tm="100000">
                                              <p:val>
                                                <p:strVal val="#ppt_x"/>
                                              </p:val>
                                            </p:tav>
                                          </p:tavLst>
                                        </p:anim>
                                        <p:anim calcmode="lin" valueType="num" p14:bounceEnd="46000">
                                          <p:cBhvr additive="base">
                                            <p:cTn id="12" dur="1000" fill="hold"/>
                                            <p:tgtEl>
                                              <p:spTgt spid="5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46000">
                                      <p:stCondLst>
                                        <p:cond delay="1000"/>
                                      </p:stCondLst>
                                      <p:childTnLst>
                                        <p:set>
                                          <p:cBhvr>
                                            <p:cTn id="14" dur="1" fill="hold">
                                              <p:stCondLst>
                                                <p:cond delay="0"/>
                                              </p:stCondLst>
                                            </p:cTn>
                                            <p:tgtEl>
                                              <p:spTgt spid="58"/>
                                            </p:tgtEl>
                                            <p:attrNameLst>
                                              <p:attrName>style.visibility</p:attrName>
                                            </p:attrNameLst>
                                          </p:cBhvr>
                                          <p:to>
                                            <p:strVal val="visible"/>
                                          </p:to>
                                        </p:set>
                                        <p:anim calcmode="lin" valueType="num" p14:bounceEnd="46000">
                                          <p:cBhvr additive="base">
                                            <p:cTn id="15" dur="1000" fill="hold"/>
                                            <p:tgtEl>
                                              <p:spTgt spid="58"/>
                                            </p:tgtEl>
                                            <p:attrNameLst>
                                              <p:attrName>ppt_x</p:attrName>
                                            </p:attrNameLst>
                                          </p:cBhvr>
                                          <p:tavLst>
                                            <p:tav tm="0">
                                              <p:val>
                                                <p:strVal val="0-#ppt_w/2"/>
                                              </p:val>
                                            </p:tav>
                                            <p:tav tm="100000">
                                              <p:val>
                                                <p:strVal val="#ppt_x"/>
                                              </p:val>
                                            </p:tav>
                                          </p:tavLst>
                                        </p:anim>
                                        <p:anim calcmode="lin" valueType="num" p14:bounceEnd="46000">
                                          <p:cBhvr additive="base">
                                            <p:cTn id="16" dur="1000" fill="hold"/>
                                            <p:tgtEl>
                                              <p:spTgt spid="5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750"/>
                                            <p:tgtEl>
                                              <p:spTgt spid="57"/>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750"/>
                                            <p:tgtEl>
                                              <p:spTgt spid="61"/>
                                            </p:tgtEl>
                                          </p:cBhvr>
                                        </p:animEffect>
                                      </p:childTnLst>
                                    </p:cTn>
                                  </p:par>
                                </p:childTnLst>
                              </p:cTn>
                            </p:par>
                            <p:par>
                              <p:cTn id="25" fill="hold">
                                <p:stCondLst>
                                  <p:cond delay="3500"/>
                                </p:stCondLst>
                                <p:childTnLst>
                                  <p:par>
                                    <p:cTn id="26" presetID="49" presetClass="entr" presetSubtype="0" decel="10000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 calcmode="lin" valueType="num">
                                          <p:cBhvr>
                                            <p:cTn id="30" dur="500" fill="hold"/>
                                            <p:tgtEl>
                                              <p:spTgt spid="24"/>
                                            </p:tgtEl>
                                            <p:attrNameLst>
                                              <p:attrName>style.rotation</p:attrName>
                                            </p:attrNameLst>
                                          </p:cBhvr>
                                          <p:tavLst>
                                            <p:tav tm="0">
                                              <p:val>
                                                <p:fltVal val="360"/>
                                              </p:val>
                                            </p:tav>
                                            <p:tav tm="100000">
                                              <p:val>
                                                <p:fltVal val="0"/>
                                              </p:val>
                                            </p:tav>
                                          </p:tavLst>
                                        </p:anim>
                                        <p:animEffect transition="in" filter="fade">
                                          <p:cBhvr>
                                            <p:cTn id="31" dur="500"/>
                                            <p:tgtEl>
                                              <p:spTgt spid="24"/>
                                            </p:tgtEl>
                                          </p:cBhvr>
                                        </p:animEffect>
                                      </p:childTnLst>
                                    </p:cTn>
                                  </p:par>
                                </p:childTnLst>
                              </p:cTn>
                            </p:par>
                            <p:par>
                              <p:cTn id="32" fill="hold">
                                <p:stCondLst>
                                  <p:cond delay="4000"/>
                                </p:stCondLst>
                                <p:childTnLst>
                                  <p:par>
                                    <p:cTn id="33" presetID="23" presetClass="entr" presetSubtype="288"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4/3*#ppt_w"/>
                                              </p:val>
                                            </p:tav>
                                            <p:tav tm="100000">
                                              <p:val>
                                                <p:strVal val="#ppt_w"/>
                                              </p:val>
                                            </p:tav>
                                          </p:tavLst>
                                        </p:anim>
                                        <p:anim calcmode="lin" valueType="num">
                                          <p:cBhvr>
                                            <p:cTn id="36" dur="500" fill="hold"/>
                                            <p:tgtEl>
                                              <p:spTgt spid="11"/>
                                            </p:tgtEl>
                                            <p:attrNameLst>
                                              <p:attrName>ppt_h</p:attrName>
                                            </p:attrNameLst>
                                          </p:cBhvr>
                                          <p:tavLst>
                                            <p:tav tm="0">
                                              <p:val>
                                                <p:strVal val="4/3*#ppt_h"/>
                                              </p:val>
                                            </p:tav>
                                            <p:tav tm="100000">
                                              <p:val>
                                                <p:strVal val="#ppt_h"/>
                                              </p:val>
                                            </p:tav>
                                          </p:tavLst>
                                        </p:anim>
                                      </p:childTnLst>
                                    </p:cTn>
                                  </p:par>
                                </p:childTnLst>
                              </p:cTn>
                            </p:par>
                            <p:par>
                              <p:cTn id="37" fill="hold">
                                <p:stCondLst>
                                  <p:cond delay="7800"/>
                                </p:stCondLst>
                                <p:childTnLst>
                                  <p:par>
                                    <p:cTn id="38" presetID="50" presetClass="entr" presetSubtype="0" decel="10000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strVal val="#ppt_w+.3"/>
                                              </p:val>
                                            </p:tav>
                                            <p:tav tm="100000">
                                              <p:val>
                                                <p:strVal val="#ppt_w"/>
                                              </p:val>
                                            </p:tav>
                                          </p:tavLst>
                                        </p:anim>
                                        <p:anim calcmode="lin" valueType="num">
                                          <p:cBhvr>
                                            <p:cTn id="41" dur="1000" fill="hold"/>
                                            <p:tgtEl>
                                              <p:spTgt spid="16"/>
                                            </p:tgtEl>
                                            <p:attrNameLst>
                                              <p:attrName>ppt_h</p:attrName>
                                            </p:attrNameLst>
                                          </p:cBhvr>
                                          <p:tavLst>
                                            <p:tav tm="0">
                                              <p:val>
                                                <p:strVal val="#ppt_h"/>
                                              </p:val>
                                            </p:tav>
                                            <p:tav tm="100000">
                                              <p:val>
                                                <p:strVal val="#ppt_h"/>
                                              </p:val>
                                            </p:tav>
                                          </p:tavLst>
                                        </p:anim>
                                        <p:animEffect transition="in" filter="fade">
                                          <p:cBhvr>
                                            <p:cTn id="42" dur="1000"/>
                                            <p:tgtEl>
                                              <p:spTgt spid="16"/>
                                            </p:tgtEl>
                                          </p:cBhvr>
                                        </p:animEffect>
                                      </p:childTnLst>
                                    </p:cTn>
                                  </p:par>
                                </p:childTnLst>
                              </p:cTn>
                            </p:par>
                            <p:par>
                              <p:cTn id="43" fill="hold">
                                <p:stCondLst>
                                  <p:cond delay="88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par>
                              <p:cTn id="47" fill="hold">
                                <p:stCondLst>
                                  <p:cond delay="930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par>
                              <p:cTn id="53" fill="hold">
                                <p:stCondLst>
                                  <p:cond delay="10300"/>
                                </p:stCondLst>
                                <p:childTnLst>
                                  <p:par>
                                    <p:cTn id="54" presetID="42"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anim calcmode="lin" valueType="num">
                                          <p:cBhvr>
                                            <p:cTn id="57" dur="1000" fill="hold"/>
                                            <p:tgtEl>
                                              <p:spTgt spid="30"/>
                                            </p:tgtEl>
                                            <p:attrNameLst>
                                              <p:attrName>ppt_x</p:attrName>
                                            </p:attrNameLst>
                                          </p:cBhvr>
                                          <p:tavLst>
                                            <p:tav tm="0">
                                              <p:val>
                                                <p:strVal val="#ppt_x"/>
                                              </p:val>
                                            </p:tav>
                                            <p:tav tm="100000">
                                              <p:val>
                                                <p:strVal val="#ppt_x"/>
                                              </p:val>
                                            </p:tav>
                                          </p:tavLst>
                                        </p:anim>
                                        <p:anim calcmode="lin" valueType="num">
                                          <p:cBhvr>
                                            <p:cTn id="5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11" grpId="0"/>
          <p:bldP spid="33" grpId="0" animBg="1"/>
          <p:bldP spid="5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0-#ppt_w/2"/>
                                              </p:val>
                                            </p:tav>
                                            <p:tav tm="100000">
                                              <p:val>
                                                <p:strVal val="#ppt_x"/>
                                              </p:val>
                                            </p:tav>
                                          </p:tavLst>
                                        </p:anim>
                                        <p:anim calcmode="lin" valueType="num">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1000" fill="hold"/>
                                            <p:tgtEl>
                                              <p:spTgt spid="59"/>
                                            </p:tgtEl>
                                            <p:attrNameLst>
                                              <p:attrName>ppt_x</p:attrName>
                                            </p:attrNameLst>
                                          </p:cBhvr>
                                          <p:tavLst>
                                            <p:tav tm="0">
                                              <p:val>
                                                <p:strVal val="0-#ppt_w/2"/>
                                              </p:val>
                                            </p:tav>
                                            <p:tav tm="100000">
                                              <p:val>
                                                <p:strVal val="#ppt_x"/>
                                              </p:val>
                                            </p:tav>
                                          </p:tavLst>
                                        </p:anim>
                                        <p:anim calcmode="lin" valueType="num">
                                          <p:cBhvr additive="base">
                                            <p:cTn id="12" dur="1000" fill="hold"/>
                                            <p:tgtEl>
                                              <p:spTgt spid="5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1000" fill="hold"/>
                                            <p:tgtEl>
                                              <p:spTgt spid="58"/>
                                            </p:tgtEl>
                                            <p:attrNameLst>
                                              <p:attrName>ppt_x</p:attrName>
                                            </p:attrNameLst>
                                          </p:cBhvr>
                                          <p:tavLst>
                                            <p:tav tm="0">
                                              <p:val>
                                                <p:strVal val="0-#ppt_w/2"/>
                                              </p:val>
                                            </p:tav>
                                            <p:tav tm="100000">
                                              <p:val>
                                                <p:strVal val="#ppt_x"/>
                                              </p:val>
                                            </p:tav>
                                          </p:tavLst>
                                        </p:anim>
                                        <p:anim calcmode="lin" valueType="num">
                                          <p:cBhvr additive="base">
                                            <p:cTn id="16" dur="1000" fill="hold"/>
                                            <p:tgtEl>
                                              <p:spTgt spid="5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750"/>
                                            <p:tgtEl>
                                              <p:spTgt spid="57"/>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750"/>
                                            <p:tgtEl>
                                              <p:spTgt spid="61"/>
                                            </p:tgtEl>
                                          </p:cBhvr>
                                        </p:animEffect>
                                      </p:childTnLst>
                                    </p:cTn>
                                  </p:par>
                                </p:childTnLst>
                              </p:cTn>
                            </p:par>
                            <p:par>
                              <p:cTn id="25" fill="hold">
                                <p:stCondLst>
                                  <p:cond delay="3500"/>
                                </p:stCondLst>
                                <p:childTnLst>
                                  <p:par>
                                    <p:cTn id="26" presetID="49" presetClass="entr" presetSubtype="0" decel="10000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 calcmode="lin" valueType="num">
                                          <p:cBhvr>
                                            <p:cTn id="30" dur="500" fill="hold"/>
                                            <p:tgtEl>
                                              <p:spTgt spid="24"/>
                                            </p:tgtEl>
                                            <p:attrNameLst>
                                              <p:attrName>style.rotation</p:attrName>
                                            </p:attrNameLst>
                                          </p:cBhvr>
                                          <p:tavLst>
                                            <p:tav tm="0">
                                              <p:val>
                                                <p:fltVal val="360"/>
                                              </p:val>
                                            </p:tav>
                                            <p:tav tm="100000">
                                              <p:val>
                                                <p:fltVal val="0"/>
                                              </p:val>
                                            </p:tav>
                                          </p:tavLst>
                                        </p:anim>
                                        <p:animEffect transition="in" filter="fade">
                                          <p:cBhvr>
                                            <p:cTn id="31" dur="500"/>
                                            <p:tgtEl>
                                              <p:spTgt spid="24"/>
                                            </p:tgtEl>
                                          </p:cBhvr>
                                        </p:animEffect>
                                      </p:childTnLst>
                                    </p:cTn>
                                  </p:par>
                                </p:childTnLst>
                              </p:cTn>
                            </p:par>
                            <p:par>
                              <p:cTn id="32" fill="hold">
                                <p:stCondLst>
                                  <p:cond delay="4000"/>
                                </p:stCondLst>
                                <p:childTnLst>
                                  <p:par>
                                    <p:cTn id="33" presetID="23" presetClass="entr" presetSubtype="288"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4/3*#ppt_w"/>
                                              </p:val>
                                            </p:tav>
                                            <p:tav tm="100000">
                                              <p:val>
                                                <p:strVal val="#ppt_w"/>
                                              </p:val>
                                            </p:tav>
                                          </p:tavLst>
                                        </p:anim>
                                        <p:anim calcmode="lin" valueType="num">
                                          <p:cBhvr>
                                            <p:cTn id="36" dur="500" fill="hold"/>
                                            <p:tgtEl>
                                              <p:spTgt spid="11"/>
                                            </p:tgtEl>
                                            <p:attrNameLst>
                                              <p:attrName>ppt_h</p:attrName>
                                            </p:attrNameLst>
                                          </p:cBhvr>
                                          <p:tavLst>
                                            <p:tav tm="0">
                                              <p:val>
                                                <p:strVal val="4/3*#ppt_h"/>
                                              </p:val>
                                            </p:tav>
                                            <p:tav tm="100000">
                                              <p:val>
                                                <p:strVal val="#ppt_h"/>
                                              </p:val>
                                            </p:tav>
                                          </p:tavLst>
                                        </p:anim>
                                      </p:childTnLst>
                                    </p:cTn>
                                  </p:par>
                                </p:childTnLst>
                              </p:cTn>
                            </p:par>
                            <p:par>
                              <p:cTn id="37" fill="hold">
                                <p:stCondLst>
                                  <p:cond delay="7800"/>
                                </p:stCondLst>
                                <p:childTnLst>
                                  <p:par>
                                    <p:cTn id="38" presetID="50" presetClass="entr" presetSubtype="0" decel="10000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strVal val="#ppt_w+.3"/>
                                              </p:val>
                                            </p:tav>
                                            <p:tav tm="100000">
                                              <p:val>
                                                <p:strVal val="#ppt_w"/>
                                              </p:val>
                                            </p:tav>
                                          </p:tavLst>
                                        </p:anim>
                                        <p:anim calcmode="lin" valueType="num">
                                          <p:cBhvr>
                                            <p:cTn id="41" dur="1000" fill="hold"/>
                                            <p:tgtEl>
                                              <p:spTgt spid="16"/>
                                            </p:tgtEl>
                                            <p:attrNameLst>
                                              <p:attrName>ppt_h</p:attrName>
                                            </p:attrNameLst>
                                          </p:cBhvr>
                                          <p:tavLst>
                                            <p:tav tm="0">
                                              <p:val>
                                                <p:strVal val="#ppt_h"/>
                                              </p:val>
                                            </p:tav>
                                            <p:tav tm="100000">
                                              <p:val>
                                                <p:strVal val="#ppt_h"/>
                                              </p:val>
                                            </p:tav>
                                          </p:tavLst>
                                        </p:anim>
                                        <p:animEffect transition="in" filter="fade">
                                          <p:cBhvr>
                                            <p:cTn id="42" dur="1000"/>
                                            <p:tgtEl>
                                              <p:spTgt spid="16"/>
                                            </p:tgtEl>
                                          </p:cBhvr>
                                        </p:animEffect>
                                      </p:childTnLst>
                                    </p:cTn>
                                  </p:par>
                                </p:childTnLst>
                              </p:cTn>
                            </p:par>
                            <p:par>
                              <p:cTn id="43" fill="hold">
                                <p:stCondLst>
                                  <p:cond delay="88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par>
                              <p:cTn id="47" fill="hold">
                                <p:stCondLst>
                                  <p:cond delay="930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par>
                              <p:cTn id="53" fill="hold">
                                <p:stCondLst>
                                  <p:cond delay="10300"/>
                                </p:stCondLst>
                                <p:childTnLst>
                                  <p:par>
                                    <p:cTn id="54" presetID="42"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anim calcmode="lin" valueType="num">
                                          <p:cBhvr>
                                            <p:cTn id="57" dur="1000" fill="hold"/>
                                            <p:tgtEl>
                                              <p:spTgt spid="30"/>
                                            </p:tgtEl>
                                            <p:attrNameLst>
                                              <p:attrName>ppt_x</p:attrName>
                                            </p:attrNameLst>
                                          </p:cBhvr>
                                          <p:tavLst>
                                            <p:tav tm="0">
                                              <p:val>
                                                <p:strVal val="#ppt_x"/>
                                              </p:val>
                                            </p:tav>
                                            <p:tav tm="100000">
                                              <p:val>
                                                <p:strVal val="#ppt_x"/>
                                              </p:val>
                                            </p:tav>
                                          </p:tavLst>
                                        </p:anim>
                                        <p:anim calcmode="lin" valueType="num">
                                          <p:cBhvr>
                                            <p:cTn id="5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11" grpId="0"/>
          <p:bldP spid="33" grpId="0" animBg="1"/>
          <p:bldP spid="57" grpId="0" animBg="1"/>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椭圆 355"/>
          <p:cNvSpPr/>
          <p:nvPr/>
        </p:nvSpPr>
        <p:spPr>
          <a:xfrm>
            <a:off x="-2362701" y="1070727"/>
            <a:ext cx="4710931" cy="4710932"/>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7" name="椭圆 356"/>
          <p:cNvSpPr/>
          <p:nvPr/>
        </p:nvSpPr>
        <p:spPr>
          <a:xfrm>
            <a:off x="-1796180" y="1637248"/>
            <a:ext cx="3577888" cy="357788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8" name="椭圆 357"/>
          <p:cNvSpPr/>
          <p:nvPr/>
        </p:nvSpPr>
        <p:spPr>
          <a:xfrm>
            <a:off x="-1191861" y="2241567"/>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8" name="椭圆 7"/>
          <p:cNvSpPr/>
          <p:nvPr/>
        </p:nvSpPr>
        <p:spPr>
          <a:xfrm>
            <a:off x="-50834" y="5743431"/>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926033" y="0"/>
            <a:ext cx="5852066" cy="6429111"/>
            <a:chOff x="-2926033" y="0"/>
            <a:chExt cx="5852066" cy="6429111"/>
          </a:xfrm>
        </p:grpSpPr>
        <p:sp>
          <p:nvSpPr>
            <p:cNvPr id="5" name="椭圆 4"/>
            <p:cNvSpPr/>
            <p:nvPr/>
          </p:nvSpPr>
          <p:spPr>
            <a:xfrm>
              <a:off x="-1773806" y="4996058"/>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81620" y="2302487"/>
              <a:ext cx="90435" cy="90435"/>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95847" y="5969581"/>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57782" y="5945447"/>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flipH="1">
              <a:off x="343676" y="5841366"/>
              <a:ext cx="58578" cy="58578"/>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39765" y="5571757"/>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9628" y="575438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4176" y="5800178"/>
              <a:ext cx="50692" cy="50692"/>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43622" y="6048549"/>
              <a:ext cx="54548" cy="54548"/>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3622" y="6048882"/>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6483" y="5712598"/>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42102" y="5670811"/>
              <a:ext cx="67894" cy="6789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72823" y="568725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34784" y="6146042"/>
              <a:ext cx="54548" cy="54548"/>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39765"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5399" y="6342843"/>
              <a:ext cx="86268" cy="8626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8802" y="62970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9539" y="5899944"/>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95" y="59737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26611" y="5967840"/>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46784" y="582194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8098" y="578995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577206" y="602127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78092"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05920" y="6134078"/>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09785" y="5824797"/>
              <a:ext cx="50692" cy="50692"/>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08926" y="5722665"/>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86932" y="580061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68648" y="565291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46121" y="5848953"/>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473186" y="6041408"/>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323267" y="550490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246121" y="544606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202640" y="55756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155077" y="550831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86749" y="5699541"/>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163311" y="577840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73187" y="6041407"/>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903617" y="6014134"/>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347261" y="536557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66499" y="5476491"/>
              <a:ext cx="57935" cy="5793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631697" y="5524596"/>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968290" y="5593417"/>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401398" y="5232578"/>
              <a:ext cx="77394" cy="77394"/>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795955" y="5159979"/>
              <a:ext cx="72600" cy="72600"/>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929593" y="5286264"/>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92348" y="520990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840874" y="5068816"/>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796179" y="5108031"/>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916532" y="500720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892931" y="4973685"/>
              <a:ext cx="81742" cy="817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136402" y="4850219"/>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089738" y="467655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13333" y="4637856"/>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276088" y="476215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961326" y="485021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306197" y="4182740"/>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434250" y="434525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43815" y="4514022"/>
              <a:ext cx="77394" cy="77394"/>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324004" y="4502408"/>
              <a:ext cx="58878" cy="5887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47104" y="4409629"/>
              <a:ext cx="74160" cy="74160"/>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382977" y="4090039"/>
              <a:ext cx="68828" cy="68828"/>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9" name="椭圆 68"/>
            <p:cNvSpPr/>
            <p:nvPr/>
          </p:nvSpPr>
          <p:spPr>
            <a:xfrm>
              <a:off x="-2365133" y="424931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481056" y="417864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2788595" y="427557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575157" y="3968803"/>
              <a:ext cx="54095" cy="5409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502992" y="4022898"/>
              <a:ext cx="56299" cy="56299"/>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507872" y="390475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658837" y="3889512"/>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2595396" y="3833366"/>
              <a:ext cx="74334" cy="7433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613921" y="422019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08518" y="3241528"/>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542841" y="304195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472040" y="2732678"/>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603449" y="2697287"/>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537492" y="2530376"/>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377579" y="2562909"/>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30822" y="2265632"/>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328323" y="2344868"/>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265126" y="2422052"/>
              <a:ext cx="59085" cy="59085"/>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527347" y="2420185"/>
              <a:ext cx="60952" cy="6095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645930" y="2416965"/>
              <a:ext cx="60952" cy="6095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611499" y="2504942"/>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426616" y="243711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926033" y="2056910"/>
              <a:ext cx="95454" cy="9545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2876161" y="222046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810931" y="194411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796335" y="1827925"/>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569312" y="1754209"/>
              <a:ext cx="73716" cy="73716"/>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658837" y="1852313"/>
              <a:ext cx="68690" cy="68690"/>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547275" y="1980776"/>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518700" y="212708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126128" y="2145186"/>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066250" y="211613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2302116" y="2162302"/>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337202" y="2111610"/>
              <a:ext cx="50692" cy="5069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2252762" y="2083425"/>
              <a:ext cx="59926" cy="59926"/>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2464615" y="1886657"/>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573923" y="1753138"/>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631501" y="147641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349716" y="1590062"/>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2097898" y="195597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2170040" y="1848912"/>
              <a:ext cx="56659" cy="56659"/>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2294281" y="197480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245062" y="194475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209138" y="201324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2178317" y="196741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958420" y="1917470"/>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014169" y="201667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2056455" y="1944097"/>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832198" y="180803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1940460" y="182171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2003567" y="169591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2072737" y="186407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486929" y="1206769"/>
              <a:ext cx="73272" cy="73272"/>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150018" y="1264576"/>
              <a:ext cx="73272" cy="73272"/>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1853561" y="1584631"/>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739784" y="1498990"/>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1778308" y="15561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795843" y="146902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1689092" y="1380750"/>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822067" y="131373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68155" y="1313807"/>
              <a:ext cx="78273" cy="78273"/>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808130" y="146810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2034431" y="1550435"/>
              <a:ext cx="90748" cy="90748"/>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1866356" y="1510588"/>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426729" y="119947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408755" y="133236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335487" y="1353769"/>
              <a:ext cx="75590" cy="75590"/>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1008423" y="118230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1092583" y="1231634"/>
              <a:ext cx="50692" cy="50692"/>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252391" y="1303739"/>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1236622" y="123490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1129370" y="12118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1137859" y="1136033"/>
              <a:ext cx="60869" cy="6086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31897" y="1040882"/>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1276799" y="1134518"/>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1319803" y="1176134"/>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1171520" y="950489"/>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19185" y="844505"/>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228848" y="1046731"/>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1131159" y="1130577"/>
              <a:ext cx="56929" cy="5692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31997" y="1042509"/>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1398838" y="963276"/>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1661186" y="999837"/>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824767" y="825668"/>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832198" y="621612"/>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99199" y="623049"/>
              <a:ext cx="71775" cy="71775"/>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152734" y="799029"/>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07425" y="842737"/>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1304998" y="902370"/>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1356967" y="865521"/>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011576" y="714108"/>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40423" y="537378"/>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28757" y="655159"/>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681128" y="697039"/>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669857" y="978675"/>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89897" y="1056521"/>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628081" y="936302"/>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514049" y="963507"/>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539579" y="887552"/>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503692" y="802404"/>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43459" y="874820"/>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404164" y="903038"/>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386779" y="592316"/>
              <a:ext cx="74308" cy="7430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170932" y="545780"/>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61144" y="755181"/>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87796" y="920029"/>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164500" y="947563"/>
              <a:ext cx="74308" cy="7430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221804" y="1013651"/>
              <a:ext cx="50692" cy="50692"/>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217047" y="848827"/>
              <a:ext cx="74308" cy="7430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71048" y="846489"/>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146647" y="814696"/>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143792" y="731564"/>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343676" y="39135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335437" y="747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440256" y="7103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272291" y="856000"/>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177583" y="905316"/>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265370" y="9188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79674" y="920529"/>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418183" y="87076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543622" y="1015068"/>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742505" y="31337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018965" y="204559"/>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273805" y="125354"/>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124273" y="0"/>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1368318" y="765707"/>
              <a:ext cx="60705" cy="60705"/>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923453" y="821934"/>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704977" y="74001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57782" y="61143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975549" y="1058421"/>
              <a:ext cx="66277" cy="6627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858596" y="106047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491498" y="1034465"/>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948529" y="1136850"/>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366103" y="75188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80104" y="97074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1495756" y="1034454"/>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1622144" y="100343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1199229" y="1157202"/>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1152783" y="1288334"/>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1056463" y="1264576"/>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1406941" y="1272865"/>
              <a:ext cx="84613" cy="8461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1296989" y="117977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1336325" y="1218531"/>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1343670" y="1274365"/>
              <a:ext cx="79223" cy="792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1483162" y="1294264"/>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1587629" y="1337848"/>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1849435" y="1344956"/>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1754968" y="1294031"/>
              <a:ext cx="50925" cy="509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1475283" y="14211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1327295" y="1419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1427980" y="153952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1576997" y="1479713"/>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1507581" y="1507314"/>
              <a:ext cx="58783" cy="5878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1587352" y="152958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1652941" y="1530642"/>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1829949" y="155700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1812291" y="164668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1761261" y="164280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689062" y="165741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36021" y="1810731"/>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1796353" y="1795107"/>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1771941" y="1757522"/>
              <a:ext cx="64080" cy="6408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2038137" y="155918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1899937" y="186987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2002639" y="1827925"/>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2198353" y="1594531"/>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2629433" y="14920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2119507" y="199101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178366" y="197953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2168261" y="1783744"/>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2374327" y="1842527"/>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2254596" y="221699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1963083" y="1992754"/>
              <a:ext cx="75054" cy="75054"/>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1926215" y="206564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260066" y="221699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2069775" y="2167570"/>
              <a:ext cx="53254" cy="53254"/>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2203160" y="2255636"/>
              <a:ext cx="82960" cy="82960"/>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2429358" y="2279983"/>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2510485" y="234770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2288467" y="228996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2124877" y="235540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2229940" y="2353991"/>
              <a:ext cx="60678" cy="6067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2319466" y="2373136"/>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2404468" y="2477917"/>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2404548" y="240798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2482235" y="261493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2663150" y="2489039"/>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2388021" y="2624986"/>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2251482" y="245770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2198083" y="257266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2278282" y="2614920"/>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2505819" y="2464673"/>
              <a:ext cx="50692" cy="50692"/>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2446375" y="2973445"/>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2571301" y="281473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2354303" y="272656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2543760" y="310242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2536143" y="3817867"/>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2388188" y="4090039"/>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2335759" y="4169914"/>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2267657" y="4303986"/>
              <a:ext cx="64044" cy="6404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2385824" y="4321751"/>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2198864" y="4682567"/>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2178366" y="4492565"/>
              <a:ext cx="108108" cy="10810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2106374" y="4577222"/>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2236905" y="5154853"/>
              <a:ext cx="93155" cy="9315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2098031" y="4388706"/>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2505393" y="4715250"/>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2019616" y="4754682"/>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1995196" y="4679602"/>
              <a:ext cx="58974" cy="589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1948904" y="4777292"/>
              <a:ext cx="81092" cy="8109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1874896" y="4864767"/>
              <a:ext cx="66436" cy="664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1882398" y="513766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1654708" y="508358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1582365" y="5104706"/>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1539583" y="5322155"/>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1527409" y="5171915"/>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1725407" y="5919408"/>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1533151" y="5606030"/>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1376852" y="5549614"/>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1254298" y="5519392"/>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1237519" y="5499613"/>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1297524" y="5344633"/>
              <a:ext cx="77071" cy="7707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1297521" y="5430097"/>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1441158" y="527482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1338782" y="53710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1814166" y="5326521"/>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1619259" y="523679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1845377" y="4941457"/>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2073875" y="4694974"/>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1703577" y="507672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1950529" y="4744912"/>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2835759" y="5395234"/>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1446544" y="14009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1275120" y="137969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1118853" y="1114442"/>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1543278" y="153565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1744737" y="1697195"/>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366175" y="992759"/>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1382140" y="126704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475257" y="916581"/>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139878" y="8829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2275229" y="2379699"/>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2257047" y="2296079"/>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2445805" y="26667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2249589" y="2557974"/>
              <a:ext cx="76333" cy="76333"/>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4" name="组合 313"/>
            <p:cNvGrpSpPr/>
            <p:nvPr/>
          </p:nvGrpSpPr>
          <p:grpSpPr>
            <a:xfrm rot="3539139">
              <a:off x="395525" y="273403"/>
              <a:ext cx="1075215" cy="932445"/>
              <a:chOff x="4602481" y="675835"/>
              <a:chExt cx="969728" cy="840965"/>
            </a:xfrm>
          </p:grpSpPr>
          <p:sp>
            <p:nvSpPr>
              <p:cNvPr id="338" name="椭圆 337"/>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5" name="椭圆 314"/>
            <p:cNvSpPr/>
            <p:nvPr/>
          </p:nvSpPr>
          <p:spPr>
            <a:xfrm>
              <a:off x="1897806" y="19203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1733604" y="1525858"/>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2112461" y="2228362"/>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8" name="椭圆 317"/>
          <p:cNvSpPr/>
          <p:nvPr/>
        </p:nvSpPr>
        <p:spPr>
          <a:xfrm>
            <a:off x="-1539785" y="5216752"/>
            <a:ext cx="87666" cy="87666"/>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2238493" y="428291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376895" y="515284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919185" y="4949375"/>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1484063" y="5202844"/>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849060" y="4789692"/>
            <a:ext cx="84233" cy="8023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275998" y="4212097"/>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572728" y="3936780"/>
            <a:ext cx="83721" cy="79747"/>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229059" y="2841498"/>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550129" y="2541082"/>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679619" y="2638740"/>
            <a:ext cx="53218" cy="50692"/>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p:nvPr/>
        </p:nvSpPr>
        <p:spPr>
          <a:xfrm>
            <a:off x="-1432209" y="226258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788743" y="1769453"/>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66847" y="2033101"/>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1249287" y="1335424"/>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2244998" y="2479149"/>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1148036" y="136099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2025054" y="2257855"/>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2301378" y="3291120"/>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1487024" y="2221893"/>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3735557" y="-434315"/>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3028787" y="275263"/>
            <a:ext cx="6307475" cy="6307475"/>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478615" y="-1211719"/>
            <a:ext cx="9281438" cy="9281438"/>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6" name="直接连接符 365"/>
          <p:cNvCxnSpPr/>
          <p:nvPr/>
        </p:nvCxnSpPr>
        <p:spPr>
          <a:xfrm>
            <a:off x="4801160" y="3429000"/>
            <a:ext cx="832560" cy="0"/>
          </a:xfrm>
          <a:prstGeom prst="line">
            <a:avLst/>
          </a:prstGeom>
          <a:ln>
            <a:gradFill flip="none" rotWithShape="1">
              <a:gsLst>
                <a:gs pos="0">
                  <a:schemeClr val="bg1"/>
                </a:gs>
                <a:gs pos="100000">
                  <a:schemeClr val="bg1">
                    <a:alpha val="0"/>
                  </a:schemeClr>
                </a:gs>
              </a:gsLst>
              <a:lin ang="0" scaled="1"/>
              <a:tileRect/>
            </a:gradFill>
            <a:headEnd type="oval"/>
          </a:ln>
        </p:spPr>
        <p:style>
          <a:lnRef idx="1">
            <a:schemeClr val="accent1"/>
          </a:lnRef>
          <a:fillRef idx="0">
            <a:schemeClr val="accent1"/>
          </a:fillRef>
          <a:effectRef idx="0">
            <a:schemeClr val="accent1"/>
          </a:effectRef>
          <a:fontRef idx="minor">
            <a:schemeClr val="tx1"/>
          </a:fontRef>
        </p:style>
      </p:cxnSp>
      <p:sp>
        <p:nvSpPr>
          <p:cNvPr id="369" name="文本框 368"/>
          <p:cNvSpPr txBox="1"/>
          <p:nvPr/>
        </p:nvSpPr>
        <p:spPr>
          <a:xfrm>
            <a:off x="-401162" y="2875002"/>
            <a:ext cx="1344135" cy="1107996"/>
          </a:xfrm>
          <a:prstGeom prst="rect">
            <a:avLst/>
          </a:prstGeom>
          <a:noFill/>
        </p:spPr>
        <p:txBody>
          <a:bodyPr wrap="square" rtlCol="0">
            <a:spAutoFit/>
          </a:bodyPr>
          <a:lstStyle/>
          <a:p>
            <a:pPr algn="ctr"/>
            <a:r>
              <a:rPr lang="en-US" altLang="zh-CN"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05</a:t>
            </a:r>
            <a:endParaRPr lang="zh-CN" altLang="en-US"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70" name="文本框 369"/>
          <p:cNvSpPr txBox="1"/>
          <p:nvPr/>
        </p:nvSpPr>
        <p:spPr>
          <a:xfrm>
            <a:off x="5862609" y="2972036"/>
            <a:ext cx="3763991" cy="786971"/>
          </a:xfrm>
          <a:prstGeom prst="rect">
            <a:avLst/>
          </a:prstGeom>
          <a:noFill/>
        </p:spPr>
        <p:txBody>
          <a:bodyPr wrap="square" rtlCol="0">
            <a:spAutoFit/>
          </a:bodyPr>
          <a:lstStyle/>
          <a:p>
            <a:pPr algn="ctr"/>
            <a:r>
              <a:rPr lang="zh-CN" altLang="en-US" sz="4400" spc="300" dirty="0">
                <a:solidFill>
                  <a:schemeClr val="bg1"/>
                </a:solidFill>
                <a:latin typeface="方正兰亭纤黑_GBK" panose="02000000000000000000" pitchFamily="2" charset="-122"/>
                <a:ea typeface="方正兰亭纤黑_GBK" panose="02000000000000000000" pitchFamily="2" charset="-122"/>
              </a:rPr>
              <a:t>业务模拟</a:t>
            </a:r>
          </a:p>
        </p:txBody>
      </p:sp>
    </p:spTree>
    <p:extLst>
      <p:ext uri="{BB962C8B-B14F-4D97-AF65-F5344CB8AC3E}">
        <p14:creationId xmlns:p14="http://schemas.microsoft.com/office/powerpoint/2010/main" val="426976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14:bounceEnd="48000">
                                          <p:cBhvr additive="base">
                                            <p:cTn id="7" dur="750" fill="hold"/>
                                            <p:tgtEl>
                                              <p:spTgt spid="358"/>
                                            </p:tgtEl>
                                            <p:attrNameLst>
                                              <p:attrName>ppt_x</p:attrName>
                                            </p:attrNameLst>
                                          </p:cBhvr>
                                          <p:tavLst>
                                            <p:tav tm="0">
                                              <p:val>
                                                <p:strVal val="0-#ppt_w/2"/>
                                              </p:val>
                                            </p:tav>
                                            <p:tav tm="100000">
                                              <p:val>
                                                <p:strVal val="#ppt_x"/>
                                              </p:val>
                                            </p:tav>
                                          </p:tavLst>
                                        </p:anim>
                                        <p:anim calcmode="lin" valueType="num" p14:bounceEnd="48000">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14:bounceEnd="48000">
                                          <p:cBhvr additive="base">
                                            <p:cTn id="11" dur="750" fill="hold"/>
                                            <p:tgtEl>
                                              <p:spTgt spid="357"/>
                                            </p:tgtEl>
                                            <p:attrNameLst>
                                              <p:attrName>ppt_x</p:attrName>
                                            </p:attrNameLst>
                                          </p:cBhvr>
                                          <p:tavLst>
                                            <p:tav tm="0">
                                              <p:val>
                                                <p:strVal val="0-#ppt_w/2"/>
                                              </p:val>
                                            </p:tav>
                                            <p:tav tm="100000">
                                              <p:val>
                                                <p:strVal val="#ppt_x"/>
                                              </p:val>
                                            </p:tav>
                                          </p:tavLst>
                                        </p:anim>
                                        <p:anim calcmode="lin" valueType="num" p14:bounceEnd="48000">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14:bounceEnd="48000">
                                          <p:cBhvr additive="base">
                                            <p:cTn id="15" dur="750" fill="hold"/>
                                            <p:tgtEl>
                                              <p:spTgt spid="356"/>
                                            </p:tgtEl>
                                            <p:attrNameLst>
                                              <p:attrName>ppt_x</p:attrName>
                                            </p:attrNameLst>
                                          </p:cBhvr>
                                          <p:tavLst>
                                            <p:tav tm="0">
                                              <p:val>
                                                <p:strVal val="0-#ppt_w/2"/>
                                              </p:val>
                                            </p:tav>
                                            <p:tav tm="100000">
                                              <p:val>
                                                <p:strVal val="#ppt_x"/>
                                              </p:val>
                                            </p:tav>
                                          </p:tavLst>
                                        </p:anim>
                                        <p:anim calcmode="lin" valueType="num" p14:bounceEnd="48000">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cBhvr additive="base">
                                            <p:cTn id="7" dur="750" fill="hold"/>
                                            <p:tgtEl>
                                              <p:spTgt spid="358"/>
                                            </p:tgtEl>
                                            <p:attrNameLst>
                                              <p:attrName>ppt_x</p:attrName>
                                            </p:attrNameLst>
                                          </p:cBhvr>
                                          <p:tavLst>
                                            <p:tav tm="0">
                                              <p:val>
                                                <p:strVal val="0-#ppt_w/2"/>
                                              </p:val>
                                            </p:tav>
                                            <p:tav tm="100000">
                                              <p:val>
                                                <p:strVal val="#ppt_x"/>
                                              </p:val>
                                            </p:tav>
                                          </p:tavLst>
                                        </p:anim>
                                        <p:anim calcmode="lin" valueType="num">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750" fill="hold"/>
                                            <p:tgtEl>
                                              <p:spTgt spid="357"/>
                                            </p:tgtEl>
                                            <p:attrNameLst>
                                              <p:attrName>ppt_x</p:attrName>
                                            </p:attrNameLst>
                                          </p:cBhvr>
                                          <p:tavLst>
                                            <p:tav tm="0">
                                              <p:val>
                                                <p:strVal val="0-#ppt_w/2"/>
                                              </p:val>
                                            </p:tav>
                                            <p:tav tm="100000">
                                              <p:val>
                                                <p:strVal val="#ppt_x"/>
                                              </p:val>
                                            </p:tav>
                                          </p:tavLst>
                                        </p:anim>
                                        <p:anim calcmode="lin" valueType="num">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cBhvr additive="base">
                                            <p:cTn id="15" dur="750" fill="hold"/>
                                            <p:tgtEl>
                                              <p:spTgt spid="356"/>
                                            </p:tgtEl>
                                            <p:attrNameLst>
                                              <p:attrName>ppt_x</p:attrName>
                                            </p:attrNameLst>
                                          </p:cBhvr>
                                          <p:tavLst>
                                            <p:tav tm="0">
                                              <p:val>
                                                <p:strVal val="0-#ppt_w/2"/>
                                              </p:val>
                                            </p:tav>
                                            <p:tav tm="100000">
                                              <p:val>
                                                <p:strVal val="#ppt_x"/>
                                              </p:val>
                                            </p:tav>
                                          </p:tavLst>
                                        </p:anim>
                                        <p:anim calcmode="lin" valueType="num">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grpSp>
        <p:nvGrpSpPr>
          <p:cNvPr id="7" name="组合 6"/>
          <p:cNvGrpSpPr/>
          <p:nvPr/>
        </p:nvGrpSpPr>
        <p:grpSpPr>
          <a:xfrm>
            <a:off x="6655819" y="355651"/>
            <a:ext cx="7265561" cy="6008667"/>
            <a:chOff x="6617307" y="388154"/>
            <a:chExt cx="7265561" cy="6008667"/>
          </a:xfrm>
        </p:grpSpPr>
        <p:sp>
          <p:nvSpPr>
            <p:cNvPr id="132" name="Freeform 10"/>
            <p:cNvSpPr>
              <a:spLocks/>
            </p:cNvSpPr>
            <p:nvPr/>
          </p:nvSpPr>
          <p:spPr bwMode="auto">
            <a:xfrm>
              <a:off x="9540868" y="3749068"/>
              <a:ext cx="1566850" cy="1375099"/>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4" name="Freeform 5"/>
            <p:cNvSpPr>
              <a:spLocks/>
            </p:cNvSpPr>
            <p:nvPr/>
          </p:nvSpPr>
          <p:spPr bwMode="auto">
            <a:xfrm>
              <a:off x="9665638" y="461703"/>
              <a:ext cx="3182295" cy="2716049"/>
            </a:xfrm>
            <a:custGeom>
              <a:avLst/>
              <a:gdLst>
                <a:gd name="T0" fmla="*/ 1775 w 1884"/>
                <a:gd name="T1" fmla="*/ 136 h 1607"/>
                <a:gd name="T2" fmla="*/ 1668 w 1884"/>
                <a:gd name="T3" fmla="*/ 156 h 1607"/>
                <a:gd name="T4" fmla="*/ 1606 w 1884"/>
                <a:gd name="T5" fmla="*/ 76 h 1607"/>
                <a:gd name="T6" fmla="*/ 1542 w 1884"/>
                <a:gd name="T7" fmla="*/ 79 h 1607"/>
                <a:gd name="T8" fmla="*/ 1488 w 1884"/>
                <a:gd name="T9" fmla="*/ 29 h 1607"/>
                <a:gd name="T10" fmla="*/ 1504 w 1884"/>
                <a:gd name="T11" fmla="*/ 60 h 1607"/>
                <a:gd name="T12" fmla="*/ 1517 w 1884"/>
                <a:gd name="T13" fmla="*/ 110 h 1607"/>
                <a:gd name="T14" fmla="*/ 1459 w 1884"/>
                <a:gd name="T15" fmla="*/ 323 h 1607"/>
                <a:gd name="T16" fmla="*/ 1295 w 1884"/>
                <a:gd name="T17" fmla="*/ 415 h 1607"/>
                <a:gd name="T18" fmla="*/ 1378 w 1884"/>
                <a:gd name="T19" fmla="*/ 564 h 1607"/>
                <a:gd name="T20" fmla="*/ 1499 w 1884"/>
                <a:gd name="T21" fmla="*/ 566 h 1607"/>
                <a:gd name="T22" fmla="*/ 1345 w 1884"/>
                <a:gd name="T23" fmla="*/ 714 h 1607"/>
                <a:gd name="T24" fmla="*/ 1202 w 1884"/>
                <a:gd name="T25" fmla="*/ 877 h 1607"/>
                <a:gd name="T26" fmla="*/ 1039 w 1884"/>
                <a:gd name="T27" fmla="*/ 960 h 1607"/>
                <a:gd name="T28" fmla="*/ 933 w 1884"/>
                <a:gd name="T29" fmla="*/ 1115 h 1607"/>
                <a:gd name="T30" fmla="*/ 568 w 1884"/>
                <a:gd name="T31" fmla="*/ 1228 h 1607"/>
                <a:gd name="T32" fmla="*/ 267 w 1884"/>
                <a:gd name="T33" fmla="*/ 1127 h 1607"/>
                <a:gd name="T34" fmla="*/ 3 w 1884"/>
                <a:gd name="T35" fmla="*/ 1114 h 1607"/>
                <a:gd name="T36" fmla="*/ 32 w 1884"/>
                <a:gd name="T37" fmla="*/ 1198 h 1607"/>
                <a:gd name="T38" fmla="*/ 62 w 1884"/>
                <a:gd name="T39" fmla="*/ 1304 h 1607"/>
                <a:gd name="T40" fmla="*/ 184 w 1884"/>
                <a:gd name="T41" fmla="*/ 1275 h 1607"/>
                <a:gd name="T42" fmla="*/ 182 w 1884"/>
                <a:gd name="T43" fmla="*/ 1379 h 1607"/>
                <a:gd name="T44" fmla="*/ 251 w 1884"/>
                <a:gd name="T45" fmla="*/ 1429 h 1607"/>
                <a:gd name="T46" fmla="*/ 289 w 1884"/>
                <a:gd name="T47" fmla="*/ 1475 h 1607"/>
                <a:gd name="T48" fmla="*/ 320 w 1884"/>
                <a:gd name="T49" fmla="*/ 1467 h 1607"/>
                <a:gd name="T50" fmla="*/ 475 w 1884"/>
                <a:gd name="T51" fmla="*/ 1413 h 1607"/>
                <a:gd name="T52" fmla="*/ 505 w 1884"/>
                <a:gd name="T53" fmla="*/ 1483 h 1607"/>
                <a:gd name="T54" fmla="*/ 441 w 1884"/>
                <a:gd name="T55" fmla="*/ 1534 h 1607"/>
                <a:gd name="T56" fmla="*/ 552 w 1884"/>
                <a:gd name="T57" fmla="*/ 1596 h 1607"/>
                <a:gd name="T58" fmla="*/ 625 w 1884"/>
                <a:gd name="T59" fmla="*/ 1460 h 1607"/>
                <a:gd name="T60" fmla="*/ 690 w 1884"/>
                <a:gd name="T61" fmla="*/ 1441 h 1607"/>
                <a:gd name="T62" fmla="*/ 712 w 1884"/>
                <a:gd name="T63" fmla="*/ 1556 h 1607"/>
                <a:gd name="T64" fmla="*/ 810 w 1884"/>
                <a:gd name="T65" fmla="*/ 1605 h 1607"/>
                <a:gd name="T66" fmla="*/ 878 w 1884"/>
                <a:gd name="T67" fmla="*/ 1488 h 1607"/>
                <a:gd name="T68" fmla="*/ 968 w 1884"/>
                <a:gd name="T69" fmla="*/ 1421 h 1607"/>
                <a:gd name="T70" fmla="*/ 995 w 1884"/>
                <a:gd name="T71" fmla="*/ 1407 h 1607"/>
                <a:gd name="T72" fmla="*/ 1063 w 1884"/>
                <a:gd name="T73" fmla="*/ 1388 h 1607"/>
                <a:gd name="T74" fmla="*/ 1123 w 1884"/>
                <a:gd name="T75" fmla="*/ 1328 h 1607"/>
                <a:gd name="T76" fmla="*/ 1205 w 1884"/>
                <a:gd name="T77" fmla="*/ 1300 h 1607"/>
                <a:gd name="T78" fmla="*/ 1203 w 1884"/>
                <a:gd name="T79" fmla="*/ 1221 h 1607"/>
                <a:gd name="T80" fmla="*/ 1263 w 1884"/>
                <a:gd name="T81" fmla="*/ 1109 h 1607"/>
                <a:gd name="T82" fmla="*/ 1303 w 1884"/>
                <a:gd name="T83" fmla="*/ 1182 h 1607"/>
                <a:gd name="T84" fmla="*/ 1335 w 1884"/>
                <a:gd name="T85" fmla="*/ 1142 h 1607"/>
                <a:gd name="T86" fmla="*/ 1416 w 1884"/>
                <a:gd name="T87" fmla="*/ 1065 h 1607"/>
                <a:gd name="T88" fmla="*/ 1483 w 1884"/>
                <a:gd name="T89" fmla="*/ 1050 h 1607"/>
                <a:gd name="T90" fmla="*/ 1509 w 1884"/>
                <a:gd name="T91" fmla="*/ 1102 h 1607"/>
                <a:gd name="T92" fmla="*/ 1587 w 1884"/>
                <a:gd name="T93" fmla="*/ 1173 h 1607"/>
                <a:gd name="T94" fmla="*/ 1618 w 1884"/>
                <a:gd name="T95" fmla="*/ 1150 h 1607"/>
                <a:gd name="T96" fmla="*/ 1670 w 1884"/>
                <a:gd name="T97" fmla="*/ 1098 h 1607"/>
                <a:gd name="T98" fmla="*/ 1786 w 1884"/>
                <a:gd name="T99" fmla="*/ 1017 h 1607"/>
                <a:gd name="T100" fmla="*/ 1879 w 1884"/>
                <a:gd name="T101" fmla="*/ 935 h 1607"/>
                <a:gd name="T102" fmla="*/ 1846 w 1884"/>
                <a:gd name="T103" fmla="*/ 855 h 1607"/>
                <a:gd name="T104" fmla="*/ 1778 w 1884"/>
                <a:gd name="T105" fmla="*/ 850 h 1607"/>
                <a:gd name="T106" fmla="*/ 1733 w 1884"/>
                <a:gd name="T107" fmla="*/ 779 h 1607"/>
                <a:gd name="T108" fmla="*/ 1681 w 1884"/>
                <a:gd name="T109" fmla="*/ 694 h 1607"/>
                <a:gd name="T110" fmla="*/ 1720 w 1884"/>
                <a:gd name="T111" fmla="*/ 670 h 1607"/>
                <a:gd name="T112" fmla="*/ 1747 w 1884"/>
                <a:gd name="T113" fmla="*/ 596 h 1607"/>
                <a:gd name="T114" fmla="*/ 1735 w 1884"/>
                <a:gd name="T115" fmla="*/ 501 h 1607"/>
                <a:gd name="T116" fmla="*/ 1774 w 1884"/>
                <a:gd name="T117" fmla="*/ 445 h 1607"/>
                <a:gd name="T118" fmla="*/ 1825 w 1884"/>
                <a:gd name="T119" fmla="*/ 431 h 1607"/>
                <a:gd name="T120" fmla="*/ 1844 w 1884"/>
                <a:gd name="T121" fmla="*/ 331 h 1607"/>
                <a:gd name="T122" fmla="*/ 1849 w 1884"/>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4" h="1607">
                  <a:moveTo>
                    <a:pt x="1846" y="171"/>
                  </a:moveTo>
                  <a:cubicBezTo>
                    <a:pt x="1839" y="147"/>
                    <a:pt x="1839" y="147"/>
                    <a:pt x="1839" y="147"/>
                  </a:cubicBezTo>
                  <a:cubicBezTo>
                    <a:pt x="1820" y="115"/>
                    <a:pt x="1820" y="115"/>
                    <a:pt x="1820" y="115"/>
                  </a:cubicBezTo>
                  <a:cubicBezTo>
                    <a:pt x="1804" y="106"/>
                    <a:pt x="1804" y="106"/>
                    <a:pt x="1804" y="106"/>
                  </a:cubicBezTo>
                  <a:cubicBezTo>
                    <a:pt x="1788" y="115"/>
                    <a:pt x="1788" y="115"/>
                    <a:pt x="1788"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5" y="141"/>
                    <a:pt x="1745" y="141"/>
                    <a:pt x="1745" y="141"/>
                  </a:cubicBezTo>
                  <a:cubicBezTo>
                    <a:pt x="1741" y="143"/>
                    <a:pt x="1738" y="144"/>
                    <a:pt x="1736" y="147"/>
                  </a:cubicBezTo>
                  <a:cubicBezTo>
                    <a:pt x="1730" y="155"/>
                    <a:pt x="1730" y="155"/>
                    <a:pt x="1730" y="155"/>
                  </a:cubicBezTo>
                  <a:cubicBezTo>
                    <a:pt x="1714" y="167"/>
                    <a:pt x="1714" y="167"/>
                    <a:pt x="1714" y="167"/>
                  </a:cubicBezTo>
                  <a:cubicBezTo>
                    <a:pt x="1710" y="170"/>
                    <a:pt x="1710" y="170"/>
                    <a:pt x="1710" y="170"/>
                  </a:cubicBezTo>
                  <a:cubicBezTo>
                    <a:pt x="1696" y="172"/>
                    <a:pt x="1696" y="172"/>
                    <a:pt x="1696" y="172"/>
                  </a:cubicBezTo>
                  <a:cubicBezTo>
                    <a:pt x="1690" y="171"/>
                    <a:pt x="1680" y="165"/>
                    <a:pt x="1668" y="156"/>
                  </a:cubicBezTo>
                  <a:cubicBezTo>
                    <a:pt x="1667" y="155"/>
                    <a:pt x="1667" y="155"/>
                    <a:pt x="1667" y="155"/>
                  </a:cubicBezTo>
                  <a:cubicBezTo>
                    <a:pt x="1645" y="134"/>
                    <a:pt x="1635" y="119"/>
                    <a:pt x="1635" y="110"/>
                  </a:cubicBezTo>
                  <a:cubicBezTo>
                    <a:pt x="1635" y="83"/>
                    <a:pt x="1635" y="83"/>
                    <a:pt x="1635" y="83"/>
                  </a:cubicBezTo>
                  <a:cubicBezTo>
                    <a:pt x="1635" y="82"/>
                    <a:pt x="1635" y="82"/>
                    <a:pt x="1635" y="82"/>
                  </a:cubicBezTo>
                  <a:cubicBezTo>
                    <a:pt x="1635" y="81"/>
                    <a:pt x="1635" y="81"/>
                    <a:pt x="1635" y="81"/>
                  </a:cubicBezTo>
                  <a:cubicBezTo>
                    <a:pt x="1638" y="76"/>
                    <a:pt x="1638" y="76"/>
                    <a:pt x="1638" y="76"/>
                  </a:cubicBezTo>
                  <a:cubicBezTo>
                    <a:pt x="1607" y="65"/>
                    <a:pt x="1607" y="65"/>
                    <a:pt x="1607" y="65"/>
                  </a:cubicBezTo>
                  <a:cubicBezTo>
                    <a:pt x="1606" y="76"/>
                    <a:pt x="1606" y="76"/>
                    <a:pt x="1606" y="76"/>
                  </a:cubicBezTo>
                  <a:cubicBezTo>
                    <a:pt x="1606" y="79"/>
                    <a:pt x="1603" y="83"/>
                    <a:pt x="1598"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2" y="79"/>
                    <a:pt x="1542" y="79"/>
                    <a:pt x="1542" y="79"/>
                  </a:cubicBezTo>
                  <a:cubicBezTo>
                    <a:pt x="1541" y="78"/>
                    <a:pt x="1541" y="78"/>
                    <a:pt x="1541" y="78"/>
                  </a:cubicBezTo>
                  <a:cubicBezTo>
                    <a:pt x="1541" y="78"/>
                    <a:pt x="1541" y="78"/>
                    <a:pt x="1541" y="78"/>
                  </a:cubicBezTo>
                  <a:cubicBezTo>
                    <a:pt x="1537" y="66"/>
                    <a:pt x="1535" y="55"/>
                    <a:pt x="1535" y="42"/>
                  </a:cubicBezTo>
                  <a:cubicBezTo>
                    <a:pt x="1535" y="31"/>
                    <a:pt x="1536" y="25"/>
                    <a:pt x="1540" y="21"/>
                  </a:cubicBezTo>
                  <a:cubicBezTo>
                    <a:pt x="1546" y="9"/>
                    <a:pt x="1546" y="9"/>
                    <a:pt x="1546" y="9"/>
                  </a:cubicBezTo>
                  <a:cubicBezTo>
                    <a:pt x="1544" y="0"/>
                    <a:pt x="1544" y="0"/>
                    <a:pt x="1544" y="0"/>
                  </a:cubicBezTo>
                  <a:cubicBezTo>
                    <a:pt x="1517" y="4"/>
                    <a:pt x="1517" y="4"/>
                    <a:pt x="1517" y="4"/>
                  </a:cubicBezTo>
                  <a:cubicBezTo>
                    <a:pt x="1503"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4" y="60"/>
                    <a:pt x="1504" y="60"/>
                    <a:pt x="1504"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7" y="107"/>
                    <a:pt x="1517" y="107"/>
                    <a:pt x="1517" y="107"/>
                  </a:cubicBezTo>
                  <a:cubicBezTo>
                    <a:pt x="1517" y="108"/>
                    <a:pt x="1517" y="108"/>
                    <a:pt x="1517" y="108"/>
                  </a:cubicBezTo>
                  <a:cubicBezTo>
                    <a:pt x="1517" y="109"/>
                    <a:pt x="1517" y="109"/>
                    <a:pt x="1517" y="109"/>
                  </a:cubicBezTo>
                  <a:cubicBezTo>
                    <a:pt x="1517" y="110"/>
                    <a:pt x="1517" y="110"/>
                    <a:pt x="1517" y="110"/>
                  </a:cubicBezTo>
                  <a:cubicBezTo>
                    <a:pt x="1482" y="179"/>
                    <a:pt x="1482" y="179"/>
                    <a:pt x="1482" y="179"/>
                  </a:cubicBezTo>
                  <a:cubicBezTo>
                    <a:pt x="1476" y="189"/>
                    <a:pt x="1472" y="214"/>
                    <a:pt x="1470" y="252"/>
                  </a:cubicBezTo>
                  <a:cubicBezTo>
                    <a:pt x="1470" y="255"/>
                    <a:pt x="1470" y="255"/>
                    <a:pt x="1470" y="255"/>
                  </a:cubicBezTo>
                  <a:cubicBezTo>
                    <a:pt x="1457" y="281"/>
                    <a:pt x="1457" y="281"/>
                    <a:pt x="1457" y="281"/>
                  </a:cubicBezTo>
                  <a:cubicBezTo>
                    <a:pt x="1466" y="292"/>
                    <a:pt x="1466" y="292"/>
                    <a:pt x="1466" y="292"/>
                  </a:cubicBezTo>
                  <a:cubicBezTo>
                    <a:pt x="1466" y="294"/>
                    <a:pt x="1466" y="294"/>
                    <a:pt x="1466" y="294"/>
                  </a:cubicBezTo>
                  <a:cubicBezTo>
                    <a:pt x="1467" y="310"/>
                    <a:pt x="1466" y="319"/>
                    <a:pt x="1462" y="322"/>
                  </a:cubicBezTo>
                  <a:cubicBezTo>
                    <a:pt x="1459" y="323"/>
                    <a:pt x="1459" y="323"/>
                    <a:pt x="1459" y="323"/>
                  </a:cubicBezTo>
                  <a:cubicBezTo>
                    <a:pt x="1451" y="327"/>
                    <a:pt x="1427" y="352"/>
                    <a:pt x="1388" y="400"/>
                  </a:cubicBezTo>
                  <a:cubicBezTo>
                    <a:pt x="1385" y="403"/>
                    <a:pt x="1385" y="403"/>
                    <a:pt x="1385" y="403"/>
                  </a:cubicBezTo>
                  <a:cubicBezTo>
                    <a:pt x="1383" y="402"/>
                    <a:pt x="1383" y="402"/>
                    <a:pt x="1383" y="402"/>
                  </a:cubicBezTo>
                  <a:cubicBezTo>
                    <a:pt x="1379" y="400"/>
                    <a:pt x="1379" y="400"/>
                    <a:pt x="1379" y="400"/>
                  </a:cubicBezTo>
                  <a:cubicBezTo>
                    <a:pt x="1366" y="390"/>
                    <a:pt x="1353" y="382"/>
                    <a:pt x="1346" y="373"/>
                  </a:cubicBezTo>
                  <a:cubicBezTo>
                    <a:pt x="1339" y="369"/>
                    <a:pt x="1324" y="366"/>
                    <a:pt x="1297" y="366"/>
                  </a:cubicBezTo>
                  <a:cubicBezTo>
                    <a:pt x="1296" y="414"/>
                    <a:pt x="1296" y="414"/>
                    <a:pt x="1296" y="414"/>
                  </a:cubicBezTo>
                  <a:cubicBezTo>
                    <a:pt x="1295" y="415"/>
                    <a:pt x="1295" y="415"/>
                    <a:pt x="1295" y="415"/>
                  </a:cubicBezTo>
                  <a:cubicBezTo>
                    <a:pt x="1276" y="507"/>
                    <a:pt x="1276" y="507"/>
                    <a:pt x="1276" y="507"/>
                  </a:cubicBezTo>
                  <a:cubicBezTo>
                    <a:pt x="1272" y="519"/>
                    <a:pt x="1271" y="540"/>
                    <a:pt x="1271" y="572"/>
                  </a:cubicBezTo>
                  <a:cubicBezTo>
                    <a:pt x="1278" y="581"/>
                    <a:pt x="1278" y="581"/>
                    <a:pt x="1278" y="581"/>
                  </a:cubicBezTo>
                  <a:cubicBezTo>
                    <a:pt x="1284" y="569"/>
                    <a:pt x="1284" y="569"/>
                    <a:pt x="1284" y="569"/>
                  </a:cubicBezTo>
                  <a:cubicBezTo>
                    <a:pt x="1286" y="569"/>
                    <a:pt x="1286" y="569"/>
                    <a:pt x="1286" y="569"/>
                  </a:cubicBezTo>
                  <a:cubicBezTo>
                    <a:pt x="1287" y="566"/>
                    <a:pt x="1287" y="566"/>
                    <a:pt x="1287" y="566"/>
                  </a:cubicBezTo>
                  <a:cubicBezTo>
                    <a:pt x="1311" y="554"/>
                    <a:pt x="1311" y="554"/>
                    <a:pt x="1311" y="554"/>
                  </a:cubicBezTo>
                  <a:cubicBezTo>
                    <a:pt x="1378" y="564"/>
                    <a:pt x="1378" y="564"/>
                    <a:pt x="1378" y="564"/>
                  </a:cubicBezTo>
                  <a:cubicBezTo>
                    <a:pt x="1386" y="556"/>
                    <a:pt x="1386" y="556"/>
                    <a:pt x="1386"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5" y="532"/>
                    <a:pt x="1425" y="532"/>
                    <a:pt x="1425" y="532"/>
                  </a:cubicBezTo>
                  <a:cubicBezTo>
                    <a:pt x="1460" y="529"/>
                    <a:pt x="1460" y="529"/>
                    <a:pt x="1460" y="529"/>
                  </a:cubicBezTo>
                  <a:cubicBezTo>
                    <a:pt x="1470" y="532"/>
                    <a:pt x="1483" y="545"/>
                    <a:pt x="1499" y="566"/>
                  </a:cubicBezTo>
                  <a:cubicBezTo>
                    <a:pt x="1541" y="588"/>
                    <a:pt x="1564" y="607"/>
                    <a:pt x="1569" y="623"/>
                  </a:cubicBezTo>
                  <a:cubicBezTo>
                    <a:pt x="1573" y="632"/>
                    <a:pt x="1573" y="638"/>
                    <a:pt x="1569" y="646"/>
                  </a:cubicBezTo>
                  <a:cubicBezTo>
                    <a:pt x="1566" y="653"/>
                    <a:pt x="1559" y="657"/>
                    <a:pt x="1548" y="658"/>
                  </a:cubicBezTo>
                  <a:cubicBezTo>
                    <a:pt x="1547" y="658"/>
                    <a:pt x="1547" y="658"/>
                    <a:pt x="1547" y="658"/>
                  </a:cubicBezTo>
                  <a:cubicBezTo>
                    <a:pt x="1496" y="656"/>
                    <a:pt x="1466" y="656"/>
                    <a:pt x="1455" y="659"/>
                  </a:cubicBezTo>
                  <a:cubicBezTo>
                    <a:pt x="1430" y="676"/>
                    <a:pt x="1430" y="676"/>
                    <a:pt x="1430" y="676"/>
                  </a:cubicBezTo>
                  <a:cubicBezTo>
                    <a:pt x="1398" y="699"/>
                    <a:pt x="1377" y="711"/>
                    <a:pt x="1366" y="711"/>
                  </a:cubicBezTo>
                  <a:cubicBezTo>
                    <a:pt x="1345" y="714"/>
                    <a:pt x="1345" y="714"/>
                    <a:pt x="1345" y="714"/>
                  </a:cubicBezTo>
                  <a:cubicBezTo>
                    <a:pt x="1332" y="767"/>
                    <a:pt x="1332" y="767"/>
                    <a:pt x="1332" y="767"/>
                  </a:cubicBezTo>
                  <a:cubicBezTo>
                    <a:pt x="1329" y="783"/>
                    <a:pt x="1324" y="793"/>
                    <a:pt x="1314" y="801"/>
                  </a:cubicBezTo>
                  <a:cubicBezTo>
                    <a:pt x="1306" y="809"/>
                    <a:pt x="1293" y="814"/>
                    <a:pt x="1276" y="818"/>
                  </a:cubicBezTo>
                  <a:cubicBezTo>
                    <a:pt x="1256"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4" y="897"/>
                    <a:pt x="1154" y="897"/>
                    <a:pt x="1154" y="897"/>
                  </a:cubicBezTo>
                  <a:cubicBezTo>
                    <a:pt x="1150" y="897"/>
                    <a:pt x="1150" y="897"/>
                    <a:pt x="1150" y="897"/>
                  </a:cubicBezTo>
                  <a:cubicBezTo>
                    <a:pt x="1126" y="891"/>
                    <a:pt x="1126" y="891"/>
                    <a:pt x="1126" y="891"/>
                  </a:cubicBezTo>
                  <a:cubicBezTo>
                    <a:pt x="1107" y="888"/>
                    <a:pt x="1092" y="883"/>
                    <a:pt x="1083" y="877"/>
                  </a:cubicBezTo>
                  <a:cubicBezTo>
                    <a:pt x="1070" y="870"/>
                    <a:pt x="1057" y="869"/>
                    <a:pt x="1042" y="874"/>
                  </a:cubicBezTo>
                  <a:cubicBezTo>
                    <a:pt x="1029" y="891"/>
                    <a:pt x="1023" y="914"/>
                    <a:pt x="1024" y="938"/>
                  </a:cubicBezTo>
                  <a:cubicBezTo>
                    <a:pt x="1025" y="951"/>
                    <a:pt x="1028" y="959"/>
                    <a:pt x="1031" y="961"/>
                  </a:cubicBezTo>
                  <a:cubicBezTo>
                    <a:pt x="1039" y="960"/>
                    <a:pt x="1039" y="960"/>
                    <a:pt x="1039" y="960"/>
                  </a:cubicBezTo>
                  <a:cubicBezTo>
                    <a:pt x="1047" y="955"/>
                    <a:pt x="1047" y="955"/>
                    <a:pt x="1047" y="955"/>
                  </a:cubicBezTo>
                  <a:cubicBezTo>
                    <a:pt x="1049" y="989"/>
                    <a:pt x="1049" y="989"/>
                    <a:pt x="1049" y="989"/>
                  </a:cubicBezTo>
                  <a:cubicBezTo>
                    <a:pt x="1049" y="1000"/>
                    <a:pt x="1045" y="1009"/>
                    <a:pt x="1036" y="1015"/>
                  </a:cubicBezTo>
                  <a:cubicBezTo>
                    <a:pt x="1031" y="1019"/>
                    <a:pt x="1022" y="1023"/>
                    <a:pt x="1008" y="1028"/>
                  </a:cubicBezTo>
                  <a:cubicBezTo>
                    <a:pt x="1000" y="1030"/>
                    <a:pt x="1000" y="1030"/>
                    <a:pt x="1000" y="1030"/>
                  </a:cubicBezTo>
                  <a:cubicBezTo>
                    <a:pt x="989" y="1034"/>
                    <a:pt x="967" y="1062"/>
                    <a:pt x="934" y="1114"/>
                  </a:cubicBezTo>
                  <a:cubicBezTo>
                    <a:pt x="934" y="1115"/>
                    <a:pt x="934" y="1115"/>
                    <a:pt x="934" y="1115"/>
                  </a:cubicBezTo>
                  <a:cubicBezTo>
                    <a:pt x="933" y="1115"/>
                    <a:pt x="933" y="1115"/>
                    <a:pt x="933" y="1115"/>
                  </a:cubicBezTo>
                  <a:cubicBezTo>
                    <a:pt x="901" y="1134"/>
                    <a:pt x="901" y="1134"/>
                    <a:pt x="901" y="1134"/>
                  </a:cubicBezTo>
                  <a:cubicBezTo>
                    <a:pt x="907" y="1134"/>
                    <a:pt x="910" y="1136"/>
                    <a:pt x="909" y="1141"/>
                  </a:cubicBezTo>
                  <a:cubicBezTo>
                    <a:pt x="908" y="1145"/>
                    <a:pt x="905" y="1146"/>
                    <a:pt x="896" y="1147"/>
                  </a:cubicBezTo>
                  <a:cubicBezTo>
                    <a:pt x="806" y="1145"/>
                    <a:pt x="806" y="1145"/>
                    <a:pt x="806" y="1145"/>
                  </a:cubicBezTo>
                  <a:cubicBezTo>
                    <a:pt x="706" y="1142"/>
                    <a:pt x="628" y="1169"/>
                    <a:pt x="572" y="1226"/>
                  </a:cubicBezTo>
                  <a:cubicBezTo>
                    <a:pt x="571" y="1227"/>
                    <a:pt x="571" y="1227"/>
                    <a:pt x="571" y="1227"/>
                  </a:cubicBezTo>
                  <a:cubicBezTo>
                    <a:pt x="569" y="1228"/>
                    <a:pt x="569" y="1228"/>
                    <a:pt x="569" y="1228"/>
                  </a:cubicBezTo>
                  <a:cubicBezTo>
                    <a:pt x="568" y="1228"/>
                    <a:pt x="568" y="1228"/>
                    <a:pt x="568" y="1228"/>
                  </a:cubicBezTo>
                  <a:cubicBezTo>
                    <a:pt x="531" y="1232"/>
                    <a:pt x="531" y="1232"/>
                    <a:pt x="531" y="1232"/>
                  </a:cubicBezTo>
                  <a:cubicBezTo>
                    <a:pt x="529" y="1233"/>
                    <a:pt x="529" y="1233"/>
                    <a:pt x="529" y="1233"/>
                  </a:cubicBezTo>
                  <a:cubicBezTo>
                    <a:pt x="527" y="1233"/>
                    <a:pt x="527" y="1233"/>
                    <a:pt x="527" y="1233"/>
                  </a:cubicBezTo>
                  <a:cubicBezTo>
                    <a:pt x="516" y="1208"/>
                    <a:pt x="516" y="1208"/>
                    <a:pt x="516" y="1208"/>
                  </a:cubicBezTo>
                  <a:cubicBezTo>
                    <a:pt x="478" y="1218"/>
                    <a:pt x="478" y="1218"/>
                    <a:pt x="478" y="1218"/>
                  </a:cubicBezTo>
                  <a:cubicBezTo>
                    <a:pt x="458" y="1219"/>
                    <a:pt x="432" y="1213"/>
                    <a:pt x="402" y="1199"/>
                  </a:cubicBezTo>
                  <a:cubicBezTo>
                    <a:pt x="375" y="1187"/>
                    <a:pt x="350" y="1171"/>
                    <a:pt x="326" y="1152"/>
                  </a:cubicBezTo>
                  <a:cubicBezTo>
                    <a:pt x="310" y="1140"/>
                    <a:pt x="290" y="1131"/>
                    <a:pt x="267" y="1127"/>
                  </a:cubicBezTo>
                  <a:cubicBezTo>
                    <a:pt x="233" y="1124"/>
                    <a:pt x="233" y="1124"/>
                    <a:pt x="233" y="1124"/>
                  </a:cubicBezTo>
                  <a:cubicBezTo>
                    <a:pt x="195" y="1129"/>
                    <a:pt x="195" y="1129"/>
                    <a:pt x="195" y="1129"/>
                  </a:cubicBezTo>
                  <a:cubicBezTo>
                    <a:pt x="168" y="1133"/>
                    <a:pt x="140" y="1133"/>
                    <a:pt x="115" y="1131"/>
                  </a:cubicBezTo>
                  <a:cubicBezTo>
                    <a:pt x="84" y="1129"/>
                    <a:pt x="48"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4" y="1146"/>
                    <a:pt x="14" y="1146"/>
                    <a:pt x="14" y="1146"/>
                  </a:cubicBezTo>
                  <a:cubicBezTo>
                    <a:pt x="36" y="1173"/>
                    <a:pt x="36" y="1173"/>
                    <a:pt x="36" y="1173"/>
                  </a:cubicBezTo>
                  <a:cubicBezTo>
                    <a:pt x="37" y="1176"/>
                    <a:pt x="37" y="1176"/>
                    <a:pt x="37" y="1176"/>
                  </a:cubicBezTo>
                  <a:cubicBezTo>
                    <a:pt x="33" y="1196"/>
                    <a:pt x="33" y="1196"/>
                    <a:pt x="33" y="1196"/>
                  </a:cubicBezTo>
                  <a:cubicBezTo>
                    <a:pt x="33" y="1198"/>
                    <a:pt x="33" y="1198"/>
                    <a:pt x="33" y="1198"/>
                  </a:cubicBezTo>
                  <a:cubicBezTo>
                    <a:pt x="32" y="1198"/>
                    <a:pt x="32" y="1198"/>
                    <a:pt x="32" y="1198"/>
                  </a:cubicBezTo>
                  <a:cubicBezTo>
                    <a:pt x="19" y="1214"/>
                    <a:pt x="19" y="1214"/>
                    <a:pt x="19" y="1214"/>
                  </a:cubicBezTo>
                  <a:cubicBezTo>
                    <a:pt x="33" y="1228"/>
                    <a:pt x="33" y="1228"/>
                    <a:pt x="33"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2" y="1312"/>
                    <a:pt x="72" y="1312"/>
                    <a:pt x="72" y="1312"/>
                  </a:cubicBezTo>
                  <a:cubicBezTo>
                    <a:pt x="78" y="1309"/>
                    <a:pt x="78" y="1309"/>
                    <a:pt x="78" y="1309"/>
                  </a:cubicBezTo>
                  <a:cubicBezTo>
                    <a:pt x="79" y="1306"/>
                    <a:pt x="79" y="1306"/>
                    <a:pt x="79" y="1306"/>
                  </a:cubicBezTo>
                  <a:cubicBezTo>
                    <a:pt x="82" y="1298"/>
                    <a:pt x="88" y="1294"/>
                    <a:pt x="95" y="1293"/>
                  </a:cubicBezTo>
                  <a:cubicBezTo>
                    <a:pt x="103" y="1289"/>
                    <a:pt x="103" y="1289"/>
                    <a:pt x="103" y="1289"/>
                  </a:cubicBezTo>
                  <a:cubicBezTo>
                    <a:pt x="159" y="1284"/>
                    <a:pt x="159" y="1284"/>
                    <a:pt x="159" y="1284"/>
                  </a:cubicBezTo>
                  <a:cubicBezTo>
                    <a:pt x="182" y="1276"/>
                    <a:pt x="182" y="1276"/>
                    <a:pt x="182" y="1276"/>
                  </a:cubicBezTo>
                  <a:cubicBezTo>
                    <a:pt x="184" y="1275"/>
                    <a:pt x="184" y="1275"/>
                    <a:pt x="184" y="1275"/>
                  </a:cubicBezTo>
                  <a:cubicBezTo>
                    <a:pt x="187" y="1272"/>
                    <a:pt x="187" y="1272"/>
                    <a:pt x="187" y="1272"/>
                  </a:cubicBezTo>
                  <a:cubicBezTo>
                    <a:pt x="198" y="1298"/>
                    <a:pt x="198" y="1298"/>
                    <a:pt x="198" y="1298"/>
                  </a:cubicBezTo>
                  <a:cubicBezTo>
                    <a:pt x="200" y="1298"/>
                    <a:pt x="200" y="1298"/>
                    <a:pt x="200" y="1298"/>
                  </a:cubicBezTo>
                  <a:cubicBezTo>
                    <a:pt x="200" y="1298"/>
                    <a:pt x="200" y="1298"/>
                    <a:pt x="200" y="1298"/>
                  </a:cubicBezTo>
                  <a:cubicBezTo>
                    <a:pt x="201" y="1304"/>
                    <a:pt x="200" y="1309"/>
                    <a:pt x="196" y="1315"/>
                  </a:cubicBezTo>
                  <a:cubicBezTo>
                    <a:pt x="166" y="1358"/>
                    <a:pt x="166" y="1358"/>
                    <a:pt x="166" y="1358"/>
                  </a:cubicBezTo>
                  <a:cubicBezTo>
                    <a:pt x="168" y="1365"/>
                    <a:pt x="168" y="1365"/>
                    <a:pt x="168" y="1365"/>
                  </a:cubicBezTo>
                  <a:cubicBezTo>
                    <a:pt x="182" y="1379"/>
                    <a:pt x="182" y="1379"/>
                    <a:pt x="182" y="1379"/>
                  </a:cubicBezTo>
                  <a:cubicBezTo>
                    <a:pt x="195" y="1388"/>
                    <a:pt x="195" y="1388"/>
                    <a:pt x="195" y="1388"/>
                  </a:cubicBezTo>
                  <a:cubicBezTo>
                    <a:pt x="196" y="1388"/>
                    <a:pt x="196" y="1388"/>
                    <a:pt x="196" y="1388"/>
                  </a:cubicBezTo>
                  <a:cubicBezTo>
                    <a:pt x="203" y="1396"/>
                    <a:pt x="208" y="1401"/>
                    <a:pt x="214" y="1403"/>
                  </a:cubicBezTo>
                  <a:cubicBezTo>
                    <a:pt x="222" y="1405"/>
                    <a:pt x="229" y="1412"/>
                    <a:pt x="235" y="1420"/>
                  </a:cubicBezTo>
                  <a:cubicBezTo>
                    <a:pt x="236" y="1423"/>
                    <a:pt x="236" y="1423"/>
                    <a:pt x="236" y="1423"/>
                  </a:cubicBezTo>
                  <a:cubicBezTo>
                    <a:pt x="247" y="1428"/>
                    <a:pt x="247" y="1428"/>
                    <a:pt x="247"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60" y="1469"/>
                    <a:pt x="260" y="1469"/>
                    <a:pt x="260"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8" y="1492"/>
                    <a:pt x="298" y="1492"/>
                    <a:pt x="298" y="1492"/>
                  </a:cubicBezTo>
                  <a:cubicBezTo>
                    <a:pt x="319" y="1499"/>
                    <a:pt x="319" y="1499"/>
                    <a:pt x="319" y="1499"/>
                  </a:cubicBezTo>
                  <a:cubicBezTo>
                    <a:pt x="334" y="1492"/>
                    <a:pt x="334" y="1492"/>
                    <a:pt x="334" y="1492"/>
                  </a:cubicBezTo>
                  <a:cubicBezTo>
                    <a:pt x="331" y="1484"/>
                    <a:pt x="331" y="1484"/>
                    <a:pt x="331" y="1484"/>
                  </a:cubicBezTo>
                  <a:cubicBezTo>
                    <a:pt x="318" y="1471"/>
                    <a:pt x="318" y="1471"/>
                    <a:pt x="318" y="1471"/>
                  </a:cubicBezTo>
                  <a:cubicBezTo>
                    <a:pt x="320" y="1469"/>
                    <a:pt x="320" y="1469"/>
                    <a:pt x="320" y="1469"/>
                  </a:cubicBezTo>
                  <a:cubicBezTo>
                    <a:pt x="320" y="1467"/>
                    <a:pt x="320" y="1467"/>
                    <a:pt x="320" y="1467"/>
                  </a:cubicBezTo>
                  <a:cubicBezTo>
                    <a:pt x="331" y="1445"/>
                    <a:pt x="331" y="1445"/>
                    <a:pt x="331" y="1445"/>
                  </a:cubicBezTo>
                  <a:cubicBezTo>
                    <a:pt x="357" y="1445"/>
                    <a:pt x="357" y="1445"/>
                    <a:pt x="357" y="1445"/>
                  </a:cubicBezTo>
                  <a:cubicBezTo>
                    <a:pt x="358" y="1446"/>
                    <a:pt x="358" y="1446"/>
                    <a:pt x="358" y="1446"/>
                  </a:cubicBezTo>
                  <a:cubicBezTo>
                    <a:pt x="394" y="1458"/>
                    <a:pt x="394" y="1458"/>
                    <a:pt x="394" y="1458"/>
                  </a:cubicBezTo>
                  <a:cubicBezTo>
                    <a:pt x="414" y="1455"/>
                    <a:pt x="414" y="1455"/>
                    <a:pt x="414" y="1455"/>
                  </a:cubicBezTo>
                  <a:cubicBezTo>
                    <a:pt x="430" y="1440"/>
                    <a:pt x="430" y="1440"/>
                    <a:pt x="430" y="1440"/>
                  </a:cubicBezTo>
                  <a:cubicBezTo>
                    <a:pt x="448" y="1418"/>
                    <a:pt x="459" y="1409"/>
                    <a:pt x="467" y="1414"/>
                  </a:cubicBezTo>
                  <a:cubicBezTo>
                    <a:pt x="475" y="1413"/>
                    <a:pt x="475" y="1413"/>
                    <a:pt x="475" y="1413"/>
                  </a:cubicBezTo>
                  <a:cubicBezTo>
                    <a:pt x="484" y="1413"/>
                    <a:pt x="490" y="1414"/>
                    <a:pt x="493" y="1415"/>
                  </a:cubicBezTo>
                  <a:cubicBezTo>
                    <a:pt x="494" y="1417"/>
                    <a:pt x="495" y="1419"/>
                    <a:pt x="495" y="1421"/>
                  </a:cubicBezTo>
                  <a:cubicBezTo>
                    <a:pt x="495" y="1426"/>
                    <a:pt x="499" y="1434"/>
                    <a:pt x="506" y="1446"/>
                  </a:cubicBezTo>
                  <a:cubicBezTo>
                    <a:pt x="506" y="1447"/>
                    <a:pt x="506" y="1447"/>
                    <a:pt x="506" y="1447"/>
                  </a:cubicBezTo>
                  <a:cubicBezTo>
                    <a:pt x="506" y="1448"/>
                    <a:pt x="506" y="1448"/>
                    <a:pt x="506" y="1448"/>
                  </a:cubicBezTo>
                  <a:cubicBezTo>
                    <a:pt x="509" y="1462"/>
                    <a:pt x="509" y="1462"/>
                    <a:pt x="509" y="1462"/>
                  </a:cubicBezTo>
                  <a:cubicBezTo>
                    <a:pt x="509" y="1466"/>
                    <a:pt x="509" y="1466"/>
                    <a:pt x="509" y="1466"/>
                  </a:cubicBezTo>
                  <a:cubicBezTo>
                    <a:pt x="505" y="1483"/>
                    <a:pt x="505" y="1483"/>
                    <a:pt x="505" y="1483"/>
                  </a:cubicBezTo>
                  <a:cubicBezTo>
                    <a:pt x="505" y="1483"/>
                    <a:pt x="505" y="1483"/>
                    <a:pt x="505" y="1483"/>
                  </a:cubicBezTo>
                  <a:cubicBezTo>
                    <a:pt x="505" y="1484"/>
                    <a:pt x="505" y="1484"/>
                    <a:pt x="505" y="1484"/>
                  </a:cubicBezTo>
                  <a:cubicBezTo>
                    <a:pt x="503" y="1485"/>
                    <a:pt x="503" y="1485"/>
                    <a:pt x="503" y="1485"/>
                  </a:cubicBezTo>
                  <a:cubicBezTo>
                    <a:pt x="486" y="1506"/>
                    <a:pt x="486" y="1506"/>
                    <a:pt x="486"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6" y="1565"/>
                    <a:pt x="436" y="1565"/>
                    <a:pt x="436" y="1565"/>
                  </a:cubicBezTo>
                  <a:cubicBezTo>
                    <a:pt x="439" y="1580"/>
                    <a:pt x="439" y="1580"/>
                    <a:pt x="439" y="1580"/>
                  </a:cubicBezTo>
                  <a:cubicBezTo>
                    <a:pt x="449" y="1595"/>
                    <a:pt x="449" y="1595"/>
                    <a:pt x="449" y="1595"/>
                  </a:cubicBezTo>
                  <a:cubicBezTo>
                    <a:pt x="453" y="1599"/>
                    <a:pt x="453" y="1599"/>
                    <a:pt x="453" y="1599"/>
                  </a:cubicBezTo>
                  <a:cubicBezTo>
                    <a:pt x="465" y="1607"/>
                    <a:pt x="465" y="1607"/>
                    <a:pt x="465" y="1607"/>
                  </a:cubicBezTo>
                  <a:cubicBezTo>
                    <a:pt x="510" y="1607"/>
                    <a:pt x="510" y="1607"/>
                    <a:pt x="510" y="1607"/>
                  </a:cubicBezTo>
                  <a:cubicBezTo>
                    <a:pt x="547" y="1602"/>
                    <a:pt x="547" y="1602"/>
                    <a:pt x="547" y="1602"/>
                  </a:cubicBezTo>
                  <a:cubicBezTo>
                    <a:pt x="552" y="1596"/>
                    <a:pt x="552" y="1596"/>
                    <a:pt x="552" y="1596"/>
                  </a:cubicBezTo>
                  <a:cubicBezTo>
                    <a:pt x="557" y="1590"/>
                    <a:pt x="563" y="1588"/>
                    <a:pt x="566" y="1588"/>
                  </a:cubicBezTo>
                  <a:cubicBezTo>
                    <a:pt x="591" y="1592"/>
                    <a:pt x="591" y="1592"/>
                    <a:pt x="591" y="1592"/>
                  </a:cubicBezTo>
                  <a:cubicBezTo>
                    <a:pt x="593" y="1588"/>
                    <a:pt x="593" y="1588"/>
                    <a:pt x="593" y="1588"/>
                  </a:cubicBezTo>
                  <a:cubicBezTo>
                    <a:pt x="591" y="1581"/>
                    <a:pt x="591" y="1574"/>
                    <a:pt x="595" y="1568"/>
                  </a:cubicBezTo>
                  <a:cubicBezTo>
                    <a:pt x="606" y="1550"/>
                    <a:pt x="606" y="1550"/>
                    <a:pt x="606" y="1550"/>
                  </a:cubicBezTo>
                  <a:cubicBezTo>
                    <a:pt x="606" y="1516"/>
                    <a:pt x="606" y="1516"/>
                    <a:pt x="606" y="1516"/>
                  </a:cubicBezTo>
                  <a:cubicBezTo>
                    <a:pt x="606" y="1515"/>
                    <a:pt x="606" y="1515"/>
                    <a:pt x="606" y="1515"/>
                  </a:cubicBezTo>
                  <a:cubicBezTo>
                    <a:pt x="625" y="1460"/>
                    <a:pt x="625" y="1460"/>
                    <a:pt x="625" y="1460"/>
                  </a:cubicBezTo>
                  <a:cubicBezTo>
                    <a:pt x="626" y="1459"/>
                    <a:pt x="626" y="1459"/>
                    <a:pt x="626" y="1459"/>
                  </a:cubicBezTo>
                  <a:cubicBezTo>
                    <a:pt x="626" y="1458"/>
                    <a:pt x="626" y="1458"/>
                    <a:pt x="626" y="1458"/>
                  </a:cubicBezTo>
                  <a:cubicBezTo>
                    <a:pt x="627" y="1458"/>
                    <a:pt x="627" y="1458"/>
                    <a:pt x="627" y="1458"/>
                  </a:cubicBezTo>
                  <a:cubicBezTo>
                    <a:pt x="627" y="1457"/>
                    <a:pt x="627" y="1457"/>
                    <a:pt x="627" y="1457"/>
                  </a:cubicBezTo>
                  <a:cubicBezTo>
                    <a:pt x="660" y="1431"/>
                    <a:pt x="660" y="1431"/>
                    <a:pt x="660" y="1431"/>
                  </a:cubicBezTo>
                  <a:cubicBezTo>
                    <a:pt x="662" y="1429"/>
                    <a:pt x="662" y="1429"/>
                    <a:pt x="662"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1" y="1504"/>
                    <a:pt x="701" y="1504"/>
                    <a:pt x="701" y="1504"/>
                  </a:cubicBezTo>
                  <a:cubicBezTo>
                    <a:pt x="693" y="1525"/>
                    <a:pt x="693" y="1525"/>
                    <a:pt x="693" y="1525"/>
                  </a:cubicBezTo>
                  <a:cubicBezTo>
                    <a:pt x="693" y="1548"/>
                    <a:pt x="693" y="1548"/>
                    <a:pt x="693" y="1548"/>
                  </a:cubicBezTo>
                  <a:cubicBezTo>
                    <a:pt x="701" y="1559"/>
                    <a:pt x="701" y="1559"/>
                    <a:pt x="701" y="1559"/>
                  </a:cubicBezTo>
                  <a:cubicBezTo>
                    <a:pt x="710" y="1557"/>
                    <a:pt x="710" y="1557"/>
                    <a:pt x="710" y="1557"/>
                  </a:cubicBezTo>
                  <a:cubicBezTo>
                    <a:pt x="712" y="1556"/>
                    <a:pt x="712" y="1556"/>
                    <a:pt x="712" y="1556"/>
                  </a:cubicBezTo>
                  <a:cubicBezTo>
                    <a:pt x="728" y="1557"/>
                    <a:pt x="728" y="1557"/>
                    <a:pt x="728" y="1557"/>
                  </a:cubicBezTo>
                  <a:cubicBezTo>
                    <a:pt x="737" y="1562"/>
                    <a:pt x="742" y="1569"/>
                    <a:pt x="746" y="1580"/>
                  </a:cubicBezTo>
                  <a:cubicBezTo>
                    <a:pt x="756" y="1583"/>
                    <a:pt x="756" y="1583"/>
                    <a:pt x="756" y="1583"/>
                  </a:cubicBezTo>
                  <a:cubicBezTo>
                    <a:pt x="757" y="1583"/>
                    <a:pt x="757" y="1583"/>
                    <a:pt x="757" y="1583"/>
                  </a:cubicBezTo>
                  <a:cubicBezTo>
                    <a:pt x="757" y="1583"/>
                    <a:pt x="757" y="1583"/>
                    <a:pt x="757" y="1583"/>
                  </a:cubicBezTo>
                  <a:cubicBezTo>
                    <a:pt x="758" y="1583"/>
                    <a:pt x="758" y="1583"/>
                    <a:pt x="758" y="1583"/>
                  </a:cubicBezTo>
                  <a:cubicBezTo>
                    <a:pt x="794" y="1600"/>
                    <a:pt x="794" y="1600"/>
                    <a:pt x="794" y="1600"/>
                  </a:cubicBezTo>
                  <a:cubicBezTo>
                    <a:pt x="810" y="1605"/>
                    <a:pt x="810" y="1605"/>
                    <a:pt x="810" y="1605"/>
                  </a:cubicBezTo>
                  <a:cubicBezTo>
                    <a:pt x="832" y="1602"/>
                    <a:pt x="832" y="1602"/>
                    <a:pt x="832" y="1602"/>
                  </a:cubicBezTo>
                  <a:cubicBezTo>
                    <a:pt x="841" y="1589"/>
                    <a:pt x="841" y="1589"/>
                    <a:pt x="841" y="1589"/>
                  </a:cubicBezTo>
                  <a:cubicBezTo>
                    <a:pt x="854" y="1537"/>
                    <a:pt x="854" y="1537"/>
                    <a:pt x="854" y="1537"/>
                  </a:cubicBezTo>
                  <a:cubicBezTo>
                    <a:pt x="855" y="1509"/>
                    <a:pt x="855" y="1509"/>
                    <a:pt x="855" y="1509"/>
                  </a:cubicBezTo>
                  <a:cubicBezTo>
                    <a:pt x="855" y="1507"/>
                    <a:pt x="855" y="1507"/>
                    <a:pt x="855" y="1507"/>
                  </a:cubicBezTo>
                  <a:cubicBezTo>
                    <a:pt x="857" y="1506"/>
                    <a:pt x="857" y="1506"/>
                    <a:pt x="857" y="1506"/>
                  </a:cubicBezTo>
                  <a:cubicBezTo>
                    <a:pt x="858" y="1505"/>
                    <a:pt x="858" y="1505"/>
                    <a:pt x="858" y="1505"/>
                  </a:cubicBezTo>
                  <a:cubicBezTo>
                    <a:pt x="878" y="1488"/>
                    <a:pt x="878" y="1488"/>
                    <a:pt x="878" y="1488"/>
                  </a:cubicBezTo>
                  <a:cubicBezTo>
                    <a:pt x="890" y="1473"/>
                    <a:pt x="890" y="1473"/>
                    <a:pt x="890" y="1473"/>
                  </a:cubicBezTo>
                  <a:cubicBezTo>
                    <a:pt x="891" y="1472"/>
                    <a:pt x="891" y="1472"/>
                    <a:pt x="891" y="1472"/>
                  </a:cubicBezTo>
                  <a:cubicBezTo>
                    <a:pt x="912" y="1462"/>
                    <a:pt x="912" y="1462"/>
                    <a:pt x="912" y="1462"/>
                  </a:cubicBezTo>
                  <a:cubicBezTo>
                    <a:pt x="925" y="1455"/>
                    <a:pt x="925" y="1455"/>
                    <a:pt x="925" y="1455"/>
                  </a:cubicBezTo>
                  <a:cubicBezTo>
                    <a:pt x="940" y="1449"/>
                    <a:pt x="940" y="1449"/>
                    <a:pt x="940" y="1449"/>
                  </a:cubicBezTo>
                  <a:cubicBezTo>
                    <a:pt x="932" y="1417"/>
                    <a:pt x="932" y="1417"/>
                    <a:pt x="932" y="1417"/>
                  </a:cubicBezTo>
                  <a:cubicBezTo>
                    <a:pt x="968" y="1421"/>
                    <a:pt x="968" y="1421"/>
                    <a:pt x="968" y="1421"/>
                  </a:cubicBezTo>
                  <a:cubicBezTo>
                    <a:pt x="968" y="1421"/>
                    <a:pt x="968" y="1421"/>
                    <a:pt x="968" y="1421"/>
                  </a:cubicBezTo>
                  <a:cubicBezTo>
                    <a:pt x="968" y="1422"/>
                    <a:pt x="968" y="1422"/>
                    <a:pt x="968" y="1422"/>
                  </a:cubicBezTo>
                  <a:cubicBezTo>
                    <a:pt x="968" y="1422"/>
                    <a:pt x="968" y="1422"/>
                    <a:pt x="968" y="1422"/>
                  </a:cubicBezTo>
                  <a:cubicBezTo>
                    <a:pt x="987" y="1430"/>
                    <a:pt x="987" y="1430"/>
                    <a:pt x="987" y="1430"/>
                  </a:cubicBezTo>
                  <a:cubicBezTo>
                    <a:pt x="987" y="1430"/>
                    <a:pt x="987" y="1430"/>
                    <a:pt x="987" y="1430"/>
                  </a:cubicBezTo>
                  <a:cubicBezTo>
                    <a:pt x="987" y="1429"/>
                    <a:pt x="987" y="1429"/>
                    <a:pt x="987"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3" y="1411"/>
                    <a:pt x="1023" y="1411"/>
                    <a:pt x="1023" y="1411"/>
                  </a:cubicBezTo>
                  <a:cubicBezTo>
                    <a:pt x="1039" y="1393"/>
                    <a:pt x="1039" y="1393"/>
                    <a:pt x="1039" y="1393"/>
                  </a:cubicBezTo>
                  <a:cubicBezTo>
                    <a:pt x="1040" y="1393"/>
                    <a:pt x="1040" y="1393"/>
                    <a:pt x="1040" y="1393"/>
                  </a:cubicBezTo>
                  <a:cubicBezTo>
                    <a:pt x="1041" y="1392"/>
                    <a:pt x="1041" y="1392"/>
                    <a:pt x="1041" y="1392"/>
                  </a:cubicBezTo>
                  <a:cubicBezTo>
                    <a:pt x="1042" y="1392"/>
                    <a:pt x="1042" y="1392"/>
                    <a:pt x="1042" y="1392"/>
                  </a:cubicBezTo>
                  <a:cubicBezTo>
                    <a:pt x="1063" y="1388"/>
                    <a:pt x="1063" y="1388"/>
                    <a:pt x="1063" y="1388"/>
                  </a:cubicBezTo>
                  <a:cubicBezTo>
                    <a:pt x="1081" y="1371"/>
                    <a:pt x="1081" y="1371"/>
                    <a:pt x="1081" y="1371"/>
                  </a:cubicBezTo>
                  <a:cubicBezTo>
                    <a:pt x="1090" y="1357"/>
                    <a:pt x="1090" y="1357"/>
                    <a:pt x="1090" y="1357"/>
                  </a:cubicBezTo>
                  <a:cubicBezTo>
                    <a:pt x="1090" y="1340"/>
                    <a:pt x="1090" y="1340"/>
                    <a:pt x="1090" y="1340"/>
                  </a:cubicBezTo>
                  <a:cubicBezTo>
                    <a:pt x="1090" y="1334"/>
                    <a:pt x="1093" y="1329"/>
                    <a:pt x="1100" y="1326"/>
                  </a:cubicBezTo>
                  <a:cubicBezTo>
                    <a:pt x="1100" y="1326"/>
                    <a:pt x="1100" y="1326"/>
                    <a:pt x="1100" y="1326"/>
                  </a:cubicBezTo>
                  <a:cubicBezTo>
                    <a:pt x="1102" y="1326"/>
                    <a:pt x="1102" y="1326"/>
                    <a:pt x="1102" y="1326"/>
                  </a:cubicBezTo>
                  <a:cubicBezTo>
                    <a:pt x="1103" y="1326"/>
                    <a:pt x="1103" y="1326"/>
                    <a:pt x="1103" y="1326"/>
                  </a:cubicBezTo>
                  <a:cubicBezTo>
                    <a:pt x="1123" y="1328"/>
                    <a:pt x="1123" y="1328"/>
                    <a:pt x="1123" y="1328"/>
                  </a:cubicBezTo>
                  <a:cubicBezTo>
                    <a:pt x="1131" y="1323"/>
                    <a:pt x="1131" y="1323"/>
                    <a:pt x="1131" y="1323"/>
                  </a:cubicBezTo>
                  <a:cubicBezTo>
                    <a:pt x="1135" y="1308"/>
                    <a:pt x="1135" y="1308"/>
                    <a:pt x="1135" y="1308"/>
                  </a:cubicBezTo>
                  <a:cubicBezTo>
                    <a:pt x="1156" y="1302"/>
                    <a:pt x="1156" y="1302"/>
                    <a:pt x="1156" y="1302"/>
                  </a:cubicBezTo>
                  <a:cubicBezTo>
                    <a:pt x="1157" y="1302"/>
                    <a:pt x="1157" y="1302"/>
                    <a:pt x="1157" y="1302"/>
                  </a:cubicBezTo>
                  <a:cubicBezTo>
                    <a:pt x="1158" y="1302"/>
                    <a:pt x="1158" y="1302"/>
                    <a:pt x="1158" y="1302"/>
                  </a:cubicBezTo>
                  <a:cubicBezTo>
                    <a:pt x="1158" y="1302"/>
                    <a:pt x="1158" y="1302"/>
                    <a:pt x="1158" y="1302"/>
                  </a:cubicBezTo>
                  <a:cubicBezTo>
                    <a:pt x="1184" y="1305"/>
                    <a:pt x="1184" y="1305"/>
                    <a:pt x="1184" y="1305"/>
                  </a:cubicBezTo>
                  <a:cubicBezTo>
                    <a:pt x="1205" y="1300"/>
                    <a:pt x="1205" y="1300"/>
                    <a:pt x="1205" y="1300"/>
                  </a:cubicBezTo>
                  <a:cubicBezTo>
                    <a:pt x="1218" y="1287"/>
                    <a:pt x="1218" y="1287"/>
                    <a:pt x="1218" y="1287"/>
                  </a:cubicBezTo>
                  <a:cubicBezTo>
                    <a:pt x="1226" y="1270"/>
                    <a:pt x="1226" y="1270"/>
                    <a:pt x="1226" y="1270"/>
                  </a:cubicBezTo>
                  <a:cubicBezTo>
                    <a:pt x="1211" y="1253"/>
                    <a:pt x="1211" y="1253"/>
                    <a:pt x="1211" y="1253"/>
                  </a:cubicBezTo>
                  <a:cubicBezTo>
                    <a:pt x="1211" y="1252"/>
                    <a:pt x="1211" y="1252"/>
                    <a:pt x="1211" y="1252"/>
                  </a:cubicBezTo>
                  <a:cubicBezTo>
                    <a:pt x="1211" y="1252"/>
                    <a:pt x="1211" y="1252"/>
                    <a:pt x="1211"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3" y="1203"/>
                    <a:pt x="1213" y="1203"/>
                    <a:pt x="1213" y="1203"/>
                  </a:cubicBezTo>
                  <a:cubicBezTo>
                    <a:pt x="1213" y="1198"/>
                    <a:pt x="1216" y="1190"/>
                    <a:pt x="1224" y="1182"/>
                  </a:cubicBezTo>
                  <a:cubicBezTo>
                    <a:pt x="1236" y="1159"/>
                    <a:pt x="1236" y="1159"/>
                    <a:pt x="1236" y="1159"/>
                  </a:cubicBezTo>
                  <a:cubicBezTo>
                    <a:pt x="1236" y="1157"/>
                    <a:pt x="1236" y="1157"/>
                    <a:pt x="1236" y="1157"/>
                  </a:cubicBezTo>
                  <a:cubicBezTo>
                    <a:pt x="1237" y="1157"/>
                    <a:pt x="1237" y="1157"/>
                    <a:pt x="1237" y="1157"/>
                  </a:cubicBezTo>
                  <a:cubicBezTo>
                    <a:pt x="1248" y="1141"/>
                    <a:pt x="1248" y="1141"/>
                    <a:pt x="1248"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8" y="1175"/>
                    <a:pt x="1288" y="1175"/>
                    <a:pt x="1288"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8" y="1184"/>
                    <a:pt x="1308" y="1184"/>
                    <a:pt x="1308" y="1184"/>
                  </a:cubicBezTo>
                  <a:cubicBezTo>
                    <a:pt x="1309" y="1183"/>
                    <a:pt x="1309" y="1183"/>
                    <a:pt x="1309" y="1183"/>
                  </a:cubicBezTo>
                  <a:cubicBezTo>
                    <a:pt x="1321" y="1161"/>
                    <a:pt x="1321" y="1161"/>
                    <a:pt x="1321" y="1161"/>
                  </a:cubicBezTo>
                  <a:cubicBezTo>
                    <a:pt x="1329" y="1140"/>
                    <a:pt x="1329" y="1140"/>
                    <a:pt x="1329" y="1140"/>
                  </a:cubicBezTo>
                  <a:cubicBezTo>
                    <a:pt x="1332" y="1141"/>
                    <a:pt x="1332" y="1141"/>
                    <a:pt x="1332" y="1141"/>
                  </a:cubicBezTo>
                  <a:cubicBezTo>
                    <a:pt x="1335" y="1142"/>
                    <a:pt x="1335" y="1142"/>
                    <a:pt x="1335" y="1142"/>
                  </a:cubicBezTo>
                  <a:cubicBezTo>
                    <a:pt x="1366" y="1152"/>
                    <a:pt x="1366" y="1152"/>
                    <a:pt x="1366" y="1152"/>
                  </a:cubicBezTo>
                  <a:cubicBezTo>
                    <a:pt x="1381" y="1141"/>
                    <a:pt x="1381" y="1141"/>
                    <a:pt x="1381" y="1141"/>
                  </a:cubicBezTo>
                  <a:cubicBezTo>
                    <a:pt x="1382" y="1140"/>
                    <a:pt x="1382" y="1140"/>
                    <a:pt x="1382" y="1140"/>
                  </a:cubicBezTo>
                  <a:cubicBezTo>
                    <a:pt x="1384" y="1140"/>
                    <a:pt x="1384" y="1140"/>
                    <a:pt x="1384" y="1140"/>
                  </a:cubicBezTo>
                  <a:cubicBezTo>
                    <a:pt x="1398" y="1138"/>
                    <a:pt x="1398" y="1138"/>
                    <a:pt x="1398" y="1138"/>
                  </a:cubicBezTo>
                  <a:cubicBezTo>
                    <a:pt x="1409" y="1121"/>
                    <a:pt x="1409" y="1121"/>
                    <a:pt x="1409" y="1121"/>
                  </a:cubicBezTo>
                  <a:cubicBezTo>
                    <a:pt x="1409" y="1098"/>
                    <a:pt x="1409" y="1098"/>
                    <a:pt x="1409" y="1098"/>
                  </a:cubicBezTo>
                  <a:cubicBezTo>
                    <a:pt x="1416" y="1065"/>
                    <a:pt x="1416" y="1065"/>
                    <a:pt x="1416" y="1065"/>
                  </a:cubicBezTo>
                  <a:cubicBezTo>
                    <a:pt x="1419" y="1066"/>
                    <a:pt x="1419" y="1066"/>
                    <a:pt x="1419" y="1066"/>
                  </a:cubicBezTo>
                  <a:cubicBezTo>
                    <a:pt x="1422" y="1066"/>
                    <a:pt x="1422" y="1066"/>
                    <a:pt x="1422" y="1066"/>
                  </a:cubicBezTo>
                  <a:cubicBezTo>
                    <a:pt x="1445" y="1071"/>
                    <a:pt x="1445" y="1071"/>
                    <a:pt x="1445" y="1071"/>
                  </a:cubicBezTo>
                  <a:cubicBezTo>
                    <a:pt x="1455" y="1052"/>
                    <a:pt x="1455" y="1052"/>
                    <a:pt x="1455" y="1052"/>
                  </a:cubicBezTo>
                  <a:cubicBezTo>
                    <a:pt x="1457" y="1052"/>
                    <a:pt x="1457" y="1052"/>
                    <a:pt x="1457" y="1052"/>
                  </a:cubicBezTo>
                  <a:cubicBezTo>
                    <a:pt x="1459" y="1052"/>
                    <a:pt x="1459" y="1052"/>
                    <a:pt x="1459" y="1052"/>
                  </a:cubicBezTo>
                  <a:cubicBezTo>
                    <a:pt x="1480" y="1050"/>
                    <a:pt x="1480" y="1050"/>
                    <a:pt x="1480" y="1050"/>
                  </a:cubicBezTo>
                  <a:cubicBezTo>
                    <a:pt x="1483" y="1050"/>
                    <a:pt x="1483" y="1050"/>
                    <a:pt x="1483" y="1050"/>
                  </a:cubicBezTo>
                  <a:cubicBezTo>
                    <a:pt x="1483" y="1051"/>
                    <a:pt x="1483" y="1051"/>
                    <a:pt x="1483" y="1051"/>
                  </a:cubicBezTo>
                  <a:cubicBezTo>
                    <a:pt x="1485" y="1052"/>
                    <a:pt x="1485" y="1052"/>
                    <a:pt x="1485" y="1052"/>
                  </a:cubicBezTo>
                  <a:cubicBezTo>
                    <a:pt x="1496" y="1067"/>
                    <a:pt x="1496" y="1067"/>
                    <a:pt x="1496" y="1067"/>
                  </a:cubicBezTo>
                  <a:cubicBezTo>
                    <a:pt x="1496" y="1068"/>
                    <a:pt x="1496" y="1068"/>
                    <a:pt x="1496" y="1068"/>
                  </a:cubicBezTo>
                  <a:cubicBezTo>
                    <a:pt x="1497" y="1069"/>
                    <a:pt x="1497" y="1069"/>
                    <a:pt x="1497" y="1069"/>
                  </a:cubicBezTo>
                  <a:cubicBezTo>
                    <a:pt x="1497" y="1071"/>
                    <a:pt x="1497" y="1071"/>
                    <a:pt x="1497" y="1071"/>
                  </a:cubicBezTo>
                  <a:cubicBezTo>
                    <a:pt x="1499" y="1092"/>
                    <a:pt x="1499" y="1092"/>
                    <a:pt x="1499" y="1092"/>
                  </a:cubicBezTo>
                  <a:cubicBezTo>
                    <a:pt x="1509" y="1102"/>
                    <a:pt x="1509" y="1102"/>
                    <a:pt x="1509" y="1102"/>
                  </a:cubicBezTo>
                  <a:cubicBezTo>
                    <a:pt x="1524" y="1088"/>
                    <a:pt x="1524" y="1088"/>
                    <a:pt x="1524" y="1088"/>
                  </a:cubicBezTo>
                  <a:cubicBezTo>
                    <a:pt x="1527" y="1092"/>
                    <a:pt x="1527" y="1092"/>
                    <a:pt x="1527" y="1092"/>
                  </a:cubicBezTo>
                  <a:cubicBezTo>
                    <a:pt x="1533" y="1097"/>
                    <a:pt x="1535" y="1103"/>
                    <a:pt x="1535" y="1109"/>
                  </a:cubicBezTo>
                  <a:cubicBezTo>
                    <a:pt x="1535" y="1128"/>
                    <a:pt x="1535" y="1128"/>
                    <a:pt x="1535" y="1128"/>
                  </a:cubicBezTo>
                  <a:cubicBezTo>
                    <a:pt x="1527" y="1147"/>
                    <a:pt x="1527" y="1147"/>
                    <a:pt x="1527" y="1147"/>
                  </a:cubicBezTo>
                  <a:cubicBezTo>
                    <a:pt x="1533" y="1155"/>
                    <a:pt x="1533" y="1155"/>
                    <a:pt x="1533"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1" y="1175"/>
                    <a:pt x="1591" y="1175"/>
                    <a:pt x="1591" y="1175"/>
                  </a:cubicBezTo>
                  <a:cubicBezTo>
                    <a:pt x="1591" y="1175"/>
                    <a:pt x="1591" y="1175"/>
                    <a:pt x="1591" y="1175"/>
                  </a:cubicBezTo>
                  <a:cubicBezTo>
                    <a:pt x="1594" y="1179"/>
                    <a:pt x="1594" y="1179"/>
                    <a:pt x="1594" y="1179"/>
                  </a:cubicBezTo>
                  <a:cubicBezTo>
                    <a:pt x="1606" y="1161"/>
                    <a:pt x="1606" y="1161"/>
                    <a:pt x="1606" y="1161"/>
                  </a:cubicBezTo>
                  <a:cubicBezTo>
                    <a:pt x="1607" y="1161"/>
                    <a:pt x="1607" y="1161"/>
                    <a:pt x="1607" y="1161"/>
                  </a:cubicBezTo>
                  <a:cubicBezTo>
                    <a:pt x="1618" y="1150"/>
                    <a:pt x="1618" y="1150"/>
                    <a:pt x="1618" y="1150"/>
                  </a:cubicBezTo>
                  <a:cubicBezTo>
                    <a:pt x="1614" y="1134"/>
                    <a:pt x="1614" y="1134"/>
                    <a:pt x="1614" y="1134"/>
                  </a:cubicBezTo>
                  <a:cubicBezTo>
                    <a:pt x="1602" y="1067"/>
                    <a:pt x="1602" y="1067"/>
                    <a:pt x="1602" y="1067"/>
                  </a:cubicBezTo>
                  <a:cubicBezTo>
                    <a:pt x="1633" y="1081"/>
                    <a:pt x="1633" y="1081"/>
                    <a:pt x="1633" y="1081"/>
                  </a:cubicBezTo>
                  <a:cubicBezTo>
                    <a:pt x="1634" y="1081"/>
                    <a:pt x="1634" y="1081"/>
                    <a:pt x="1634" y="1081"/>
                  </a:cubicBezTo>
                  <a:cubicBezTo>
                    <a:pt x="1635" y="1081"/>
                    <a:pt x="1635" y="1081"/>
                    <a:pt x="1635" y="1081"/>
                  </a:cubicBezTo>
                  <a:cubicBezTo>
                    <a:pt x="1649" y="1098"/>
                    <a:pt x="1649" y="1098"/>
                    <a:pt x="1649" y="1098"/>
                  </a:cubicBezTo>
                  <a:cubicBezTo>
                    <a:pt x="1657" y="1107"/>
                    <a:pt x="1657" y="1107"/>
                    <a:pt x="1657" y="1107"/>
                  </a:cubicBezTo>
                  <a:cubicBezTo>
                    <a:pt x="1670" y="1098"/>
                    <a:pt x="1670" y="1098"/>
                    <a:pt x="1670" y="1098"/>
                  </a:cubicBezTo>
                  <a:cubicBezTo>
                    <a:pt x="1714" y="1050"/>
                    <a:pt x="1714" y="1050"/>
                    <a:pt x="1714" y="1050"/>
                  </a:cubicBezTo>
                  <a:cubicBezTo>
                    <a:pt x="1714" y="1050"/>
                    <a:pt x="1714" y="1050"/>
                    <a:pt x="1714" y="1050"/>
                  </a:cubicBezTo>
                  <a:cubicBezTo>
                    <a:pt x="1715" y="1050"/>
                    <a:pt x="1715" y="1050"/>
                    <a:pt x="1715" y="1050"/>
                  </a:cubicBezTo>
                  <a:cubicBezTo>
                    <a:pt x="1731" y="1038"/>
                    <a:pt x="1731" y="1038"/>
                    <a:pt x="1731" y="1038"/>
                  </a:cubicBezTo>
                  <a:cubicBezTo>
                    <a:pt x="1749" y="1013"/>
                    <a:pt x="1749" y="1013"/>
                    <a:pt x="1749" y="1013"/>
                  </a:cubicBezTo>
                  <a:cubicBezTo>
                    <a:pt x="1750" y="1011"/>
                    <a:pt x="1750" y="1011"/>
                    <a:pt x="1750" y="1011"/>
                  </a:cubicBezTo>
                  <a:cubicBezTo>
                    <a:pt x="1774" y="1017"/>
                    <a:pt x="1774" y="1017"/>
                    <a:pt x="1774" y="1017"/>
                  </a:cubicBezTo>
                  <a:cubicBezTo>
                    <a:pt x="1786" y="1017"/>
                    <a:pt x="1786" y="1017"/>
                    <a:pt x="1786" y="1017"/>
                  </a:cubicBezTo>
                  <a:cubicBezTo>
                    <a:pt x="1786" y="1008"/>
                    <a:pt x="1788" y="1001"/>
                    <a:pt x="1789" y="997"/>
                  </a:cubicBezTo>
                  <a:cubicBezTo>
                    <a:pt x="1807" y="976"/>
                    <a:pt x="1807" y="976"/>
                    <a:pt x="1807" y="976"/>
                  </a:cubicBezTo>
                  <a:cubicBezTo>
                    <a:pt x="1812" y="973"/>
                    <a:pt x="1812" y="973"/>
                    <a:pt x="1812" y="973"/>
                  </a:cubicBezTo>
                  <a:cubicBezTo>
                    <a:pt x="1833" y="980"/>
                    <a:pt x="1833" y="980"/>
                    <a:pt x="1833" y="980"/>
                  </a:cubicBezTo>
                  <a:cubicBezTo>
                    <a:pt x="1859" y="977"/>
                    <a:pt x="1859" y="977"/>
                    <a:pt x="1859" y="977"/>
                  </a:cubicBezTo>
                  <a:cubicBezTo>
                    <a:pt x="1876" y="959"/>
                    <a:pt x="1876" y="959"/>
                    <a:pt x="1876" y="959"/>
                  </a:cubicBezTo>
                  <a:cubicBezTo>
                    <a:pt x="1884" y="943"/>
                    <a:pt x="1884" y="943"/>
                    <a:pt x="1884" y="943"/>
                  </a:cubicBezTo>
                  <a:cubicBezTo>
                    <a:pt x="1879" y="935"/>
                    <a:pt x="1879" y="935"/>
                    <a:pt x="1879" y="935"/>
                  </a:cubicBezTo>
                  <a:cubicBezTo>
                    <a:pt x="1864" y="942"/>
                    <a:pt x="1864" y="942"/>
                    <a:pt x="1864" y="942"/>
                  </a:cubicBezTo>
                  <a:cubicBezTo>
                    <a:pt x="1863" y="941"/>
                    <a:pt x="1863" y="941"/>
                    <a:pt x="1863" y="941"/>
                  </a:cubicBezTo>
                  <a:cubicBezTo>
                    <a:pt x="1862" y="940"/>
                    <a:pt x="1862" y="940"/>
                    <a:pt x="1862" y="940"/>
                  </a:cubicBezTo>
                  <a:cubicBezTo>
                    <a:pt x="1843" y="923"/>
                    <a:pt x="1843" y="923"/>
                    <a:pt x="1843" y="923"/>
                  </a:cubicBezTo>
                  <a:cubicBezTo>
                    <a:pt x="1842" y="922"/>
                    <a:pt x="1842" y="922"/>
                    <a:pt x="1842" y="922"/>
                  </a:cubicBezTo>
                  <a:cubicBezTo>
                    <a:pt x="1849" y="894"/>
                    <a:pt x="1849" y="894"/>
                    <a:pt x="1849" y="894"/>
                  </a:cubicBezTo>
                  <a:cubicBezTo>
                    <a:pt x="1851" y="872"/>
                    <a:pt x="1851" y="872"/>
                    <a:pt x="1851" y="872"/>
                  </a:cubicBezTo>
                  <a:cubicBezTo>
                    <a:pt x="1846" y="855"/>
                    <a:pt x="1846" y="855"/>
                    <a:pt x="1846"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1" y="727"/>
                    <a:pt x="1731" y="727"/>
                    <a:pt x="1731"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6" y="670"/>
                    <a:pt x="1731" y="673"/>
                    <a:pt x="1735" y="678"/>
                  </a:cubicBezTo>
                  <a:cubicBezTo>
                    <a:pt x="1750" y="690"/>
                    <a:pt x="1750" y="690"/>
                    <a:pt x="1750" y="690"/>
                  </a:cubicBezTo>
                  <a:cubicBezTo>
                    <a:pt x="1766" y="677"/>
                    <a:pt x="1766" y="677"/>
                    <a:pt x="1766" y="677"/>
                  </a:cubicBezTo>
                  <a:cubicBezTo>
                    <a:pt x="1777" y="661"/>
                    <a:pt x="1777" y="661"/>
                    <a:pt x="1777" y="661"/>
                  </a:cubicBezTo>
                  <a:cubicBezTo>
                    <a:pt x="1777" y="648"/>
                    <a:pt x="1777" y="648"/>
                    <a:pt x="1777" y="648"/>
                  </a:cubicBezTo>
                  <a:cubicBezTo>
                    <a:pt x="1773" y="614"/>
                    <a:pt x="1773" y="614"/>
                    <a:pt x="1773" y="614"/>
                  </a:cubicBezTo>
                  <a:cubicBezTo>
                    <a:pt x="1770" y="600"/>
                    <a:pt x="1770" y="600"/>
                    <a:pt x="1770" y="600"/>
                  </a:cubicBezTo>
                  <a:cubicBezTo>
                    <a:pt x="1747" y="596"/>
                    <a:pt x="1747" y="596"/>
                    <a:pt x="1747" y="596"/>
                  </a:cubicBezTo>
                  <a:cubicBezTo>
                    <a:pt x="1747" y="582"/>
                    <a:pt x="1747" y="582"/>
                    <a:pt x="1747" y="582"/>
                  </a:cubicBezTo>
                  <a:cubicBezTo>
                    <a:pt x="1726" y="556"/>
                    <a:pt x="1726" y="556"/>
                    <a:pt x="1726" y="556"/>
                  </a:cubicBezTo>
                  <a:cubicBezTo>
                    <a:pt x="1725" y="555"/>
                    <a:pt x="1725" y="555"/>
                    <a:pt x="1725" y="555"/>
                  </a:cubicBezTo>
                  <a:cubicBezTo>
                    <a:pt x="1714" y="536"/>
                    <a:pt x="1714" y="536"/>
                    <a:pt x="1714" y="536"/>
                  </a:cubicBezTo>
                  <a:cubicBezTo>
                    <a:pt x="1712" y="534"/>
                    <a:pt x="1712" y="534"/>
                    <a:pt x="1712" y="534"/>
                  </a:cubicBezTo>
                  <a:cubicBezTo>
                    <a:pt x="1712" y="532"/>
                    <a:pt x="1712" y="532"/>
                    <a:pt x="1712" y="532"/>
                  </a:cubicBezTo>
                  <a:cubicBezTo>
                    <a:pt x="1712" y="532"/>
                    <a:pt x="1712" y="532"/>
                    <a:pt x="1712"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8" y="497"/>
                    <a:pt x="1748" y="497"/>
                    <a:pt x="1748"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5" y="431"/>
                    <a:pt x="1825" y="431"/>
                    <a:pt x="1825" y="431"/>
                  </a:cubicBezTo>
                  <a:cubicBezTo>
                    <a:pt x="1829" y="432"/>
                    <a:pt x="1829" y="432"/>
                    <a:pt x="1829" y="432"/>
                  </a:cubicBezTo>
                  <a:cubicBezTo>
                    <a:pt x="1836" y="400"/>
                    <a:pt x="1836" y="400"/>
                    <a:pt x="1836" y="400"/>
                  </a:cubicBezTo>
                  <a:cubicBezTo>
                    <a:pt x="1829" y="376"/>
                    <a:pt x="1829" y="376"/>
                    <a:pt x="1829" y="376"/>
                  </a:cubicBezTo>
                  <a:cubicBezTo>
                    <a:pt x="1828" y="375"/>
                    <a:pt x="1828" y="375"/>
                    <a:pt x="1828" y="375"/>
                  </a:cubicBezTo>
                  <a:cubicBezTo>
                    <a:pt x="1828" y="373"/>
                    <a:pt x="1828" y="373"/>
                    <a:pt x="1828" y="373"/>
                  </a:cubicBezTo>
                  <a:cubicBezTo>
                    <a:pt x="1831" y="347"/>
                    <a:pt x="1831" y="347"/>
                    <a:pt x="1831" y="347"/>
                  </a:cubicBezTo>
                  <a:cubicBezTo>
                    <a:pt x="1831" y="345"/>
                    <a:pt x="1831" y="345"/>
                    <a:pt x="1831" y="345"/>
                  </a:cubicBezTo>
                  <a:cubicBezTo>
                    <a:pt x="1844" y="331"/>
                    <a:pt x="1844" y="331"/>
                    <a:pt x="1844" y="331"/>
                  </a:cubicBezTo>
                  <a:cubicBezTo>
                    <a:pt x="1852" y="316"/>
                    <a:pt x="1852" y="316"/>
                    <a:pt x="1852" y="316"/>
                  </a:cubicBezTo>
                  <a:cubicBezTo>
                    <a:pt x="1853" y="304"/>
                    <a:pt x="1853" y="304"/>
                    <a:pt x="1853" y="304"/>
                  </a:cubicBezTo>
                  <a:cubicBezTo>
                    <a:pt x="1853" y="297"/>
                    <a:pt x="1850" y="287"/>
                    <a:pt x="1844" y="271"/>
                  </a:cubicBezTo>
                  <a:cubicBezTo>
                    <a:pt x="1844" y="271"/>
                    <a:pt x="1844" y="271"/>
                    <a:pt x="1844" y="271"/>
                  </a:cubicBezTo>
                  <a:cubicBezTo>
                    <a:pt x="1844" y="271"/>
                    <a:pt x="1844" y="271"/>
                    <a:pt x="1844" y="271"/>
                  </a:cubicBezTo>
                  <a:cubicBezTo>
                    <a:pt x="1844" y="246"/>
                    <a:pt x="1844" y="246"/>
                    <a:pt x="1844" y="246"/>
                  </a:cubicBezTo>
                  <a:cubicBezTo>
                    <a:pt x="1844" y="245"/>
                    <a:pt x="1844" y="245"/>
                    <a:pt x="1844" y="245"/>
                  </a:cubicBezTo>
                  <a:cubicBezTo>
                    <a:pt x="1849" y="222"/>
                    <a:pt x="1849" y="222"/>
                    <a:pt x="1849" y="222"/>
                  </a:cubicBezTo>
                  <a:cubicBezTo>
                    <a:pt x="1845" y="213"/>
                    <a:pt x="1842" y="205"/>
                    <a:pt x="1842" y="200"/>
                  </a:cubicBezTo>
                  <a:lnTo>
                    <a:pt x="1846" y="171"/>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5" name="Freeform 6"/>
            <p:cNvSpPr>
              <a:spLocks/>
            </p:cNvSpPr>
            <p:nvPr/>
          </p:nvSpPr>
          <p:spPr bwMode="auto">
            <a:xfrm>
              <a:off x="9057548" y="2300420"/>
              <a:ext cx="2031783" cy="1720514"/>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6" name="Freeform 7"/>
            <p:cNvSpPr>
              <a:spLocks/>
            </p:cNvSpPr>
            <p:nvPr/>
          </p:nvSpPr>
          <p:spPr bwMode="auto">
            <a:xfrm>
              <a:off x="10499628" y="2896690"/>
              <a:ext cx="409771" cy="679013"/>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7" name="Freeform 8"/>
            <p:cNvSpPr>
              <a:spLocks/>
            </p:cNvSpPr>
            <p:nvPr/>
          </p:nvSpPr>
          <p:spPr bwMode="auto">
            <a:xfrm>
              <a:off x="6617307" y="1111821"/>
              <a:ext cx="2907800" cy="220120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8" name="Freeform 9"/>
            <p:cNvSpPr>
              <a:spLocks/>
            </p:cNvSpPr>
            <p:nvPr/>
          </p:nvSpPr>
          <p:spPr bwMode="auto">
            <a:xfrm>
              <a:off x="8501992" y="2838902"/>
              <a:ext cx="1808510" cy="1300236"/>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9" name="Freeform 11"/>
            <p:cNvSpPr>
              <a:spLocks/>
            </p:cNvSpPr>
            <p:nvPr/>
          </p:nvSpPr>
          <p:spPr bwMode="auto">
            <a:xfrm>
              <a:off x="6936455" y="3194826"/>
              <a:ext cx="2806671" cy="1700814"/>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0" name="Freeform 12"/>
            <p:cNvSpPr>
              <a:spLocks/>
            </p:cNvSpPr>
            <p:nvPr/>
          </p:nvSpPr>
          <p:spPr bwMode="auto">
            <a:xfrm>
              <a:off x="9494900" y="4610638"/>
              <a:ext cx="1264775" cy="132125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1" name="Freeform 13"/>
            <p:cNvSpPr>
              <a:spLocks/>
            </p:cNvSpPr>
            <p:nvPr/>
          </p:nvSpPr>
          <p:spPr bwMode="auto">
            <a:xfrm>
              <a:off x="10399812" y="4589624"/>
              <a:ext cx="855004" cy="740741"/>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2" name="Freeform 14"/>
            <p:cNvSpPr>
              <a:spLocks/>
            </p:cNvSpPr>
            <p:nvPr/>
          </p:nvSpPr>
          <p:spPr bwMode="auto">
            <a:xfrm>
              <a:off x="10539029" y="5044050"/>
              <a:ext cx="1118991" cy="855004"/>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3" name="Freeform 15"/>
            <p:cNvSpPr>
              <a:spLocks/>
            </p:cNvSpPr>
            <p:nvPr/>
          </p:nvSpPr>
          <p:spPr bwMode="auto">
            <a:xfrm>
              <a:off x="10696633" y="4108931"/>
              <a:ext cx="631731" cy="643551"/>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4" name="Freeform 16"/>
            <p:cNvSpPr>
              <a:spLocks/>
            </p:cNvSpPr>
            <p:nvPr/>
          </p:nvSpPr>
          <p:spPr bwMode="auto">
            <a:xfrm>
              <a:off x="10697946" y="2859916"/>
              <a:ext cx="718414" cy="1288416"/>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5" name="Freeform 17"/>
            <p:cNvSpPr>
              <a:spLocks/>
            </p:cNvSpPr>
            <p:nvPr/>
          </p:nvSpPr>
          <p:spPr bwMode="auto">
            <a:xfrm>
              <a:off x="11319170" y="2623509"/>
              <a:ext cx="483320" cy="1055949"/>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6" name="Freeform 18"/>
            <p:cNvSpPr>
              <a:spLocks/>
            </p:cNvSpPr>
            <p:nvPr/>
          </p:nvSpPr>
          <p:spPr bwMode="auto">
            <a:xfrm>
              <a:off x="11195714" y="4421513"/>
              <a:ext cx="772261" cy="893091"/>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7" name="Freeform 19"/>
            <p:cNvSpPr>
              <a:spLocks/>
            </p:cNvSpPr>
            <p:nvPr/>
          </p:nvSpPr>
          <p:spPr bwMode="auto">
            <a:xfrm>
              <a:off x="11106405" y="3910612"/>
              <a:ext cx="1090097" cy="679013"/>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8" name="Freeform 20"/>
            <p:cNvSpPr>
              <a:spLocks/>
            </p:cNvSpPr>
            <p:nvPr/>
          </p:nvSpPr>
          <p:spPr bwMode="auto">
            <a:xfrm>
              <a:off x="11346751" y="5160940"/>
              <a:ext cx="1129498" cy="899659"/>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9" name="Freeform 21"/>
            <p:cNvSpPr>
              <a:spLocks/>
            </p:cNvSpPr>
            <p:nvPr/>
          </p:nvSpPr>
          <p:spPr bwMode="auto">
            <a:xfrm>
              <a:off x="11879979" y="4388678"/>
              <a:ext cx="681639" cy="920673"/>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0" name="Freeform 22"/>
            <p:cNvSpPr>
              <a:spLocks/>
            </p:cNvSpPr>
            <p:nvPr/>
          </p:nvSpPr>
          <p:spPr bwMode="auto">
            <a:xfrm>
              <a:off x="12233276" y="4629025"/>
              <a:ext cx="626478" cy="77094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1" name="Freeform 23"/>
            <p:cNvSpPr>
              <a:spLocks/>
            </p:cNvSpPr>
            <p:nvPr/>
          </p:nvSpPr>
          <p:spPr bwMode="auto">
            <a:xfrm>
              <a:off x="12509083" y="4144391"/>
              <a:ext cx="543735" cy="627791"/>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2" name="Freeform 24"/>
            <p:cNvSpPr>
              <a:spLocks/>
            </p:cNvSpPr>
            <p:nvPr/>
          </p:nvSpPr>
          <p:spPr bwMode="auto">
            <a:xfrm>
              <a:off x="11988989" y="3605910"/>
              <a:ext cx="680325" cy="835303"/>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3" name="Freeform 25"/>
            <p:cNvSpPr>
              <a:spLocks/>
            </p:cNvSpPr>
            <p:nvPr/>
          </p:nvSpPr>
          <p:spPr bwMode="auto">
            <a:xfrm>
              <a:off x="12119012" y="2643210"/>
              <a:ext cx="179932" cy="260047"/>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4" name="Freeform 26"/>
            <p:cNvSpPr>
              <a:spLocks/>
            </p:cNvSpPr>
            <p:nvPr/>
          </p:nvSpPr>
          <p:spPr bwMode="auto">
            <a:xfrm>
              <a:off x="11943021" y="2526320"/>
              <a:ext cx="237720" cy="257420"/>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5" name="Freeform 27"/>
            <p:cNvSpPr>
              <a:spLocks/>
            </p:cNvSpPr>
            <p:nvPr/>
          </p:nvSpPr>
          <p:spPr bwMode="auto">
            <a:xfrm>
              <a:off x="12343599" y="2021986"/>
              <a:ext cx="837930" cy="798529"/>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6" name="Freeform 28"/>
            <p:cNvSpPr>
              <a:spLocks/>
            </p:cNvSpPr>
            <p:nvPr/>
          </p:nvSpPr>
          <p:spPr bwMode="auto">
            <a:xfrm>
              <a:off x="12534037" y="1543919"/>
              <a:ext cx="1195166" cy="811663"/>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7" name="Freeform 29"/>
            <p:cNvSpPr>
              <a:spLocks/>
            </p:cNvSpPr>
            <p:nvPr/>
          </p:nvSpPr>
          <p:spPr bwMode="auto">
            <a:xfrm>
              <a:off x="12277930" y="388154"/>
              <a:ext cx="1604938" cy="1463094"/>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8" name="Freeform 30"/>
            <p:cNvSpPr>
              <a:spLocks/>
            </p:cNvSpPr>
            <p:nvPr/>
          </p:nvSpPr>
          <p:spPr bwMode="auto">
            <a:xfrm>
              <a:off x="11960095" y="3001760"/>
              <a:ext cx="967954" cy="609404"/>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9" name="Freeform 31"/>
            <p:cNvSpPr>
              <a:spLocks/>
            </p:cNvSpPr>
            <p:nvPr/>
          </p:nvSpPr>
          <p:spPr bwMode="auto">
            <a:xfrm>
              <a:off x="12868947" y="4009115"/>
              <a:ext cx="148411" cy="135277"/>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0" name="Freeform 32"/>
            <p:cNvSpPr>
              <a:spLocks/>
            </p:cNvSpPr>
            <p:nvPr/>
          </p:nvSpPr>
          <p:spPr bwMode="auto">
            <a:xfrm>
              <a:off x="12159727" y="3499527"/>
              <a:ext cx="840557" cy="651431"/>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1" name="Freeform 33"/>
            <p:cNvSpPr>
              <a:spLocks/>
            </p:cNvSpPr>
            <p:nvPr/>
          </p:nvSpPr>
          <p:spPr bwMode="auto">
            <a:xfrm>
              <a:off x="11718435" y="2254453"/>
              <a:ext cx="781455" cy="1118991"/>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2" name="Freeform 34"/>
            <p:cNvSpPr>
              <a:spLocks/>
            </p:cNvSpPr>
            <p:nvPr/>
          </p:nvSpPr>
          <p:spPr bwMode="auto">
            <a:xfrm>
              <a:off x="11357258" y="3328789"/>
              <a:ext cx="828737" cy="816916"/>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3" name="Freeform 35"/>
            <p:cNvSpPr>
              <a:spLocks/>
            </p:cNvSpPr>
            <p:nvPr/>
          </p:nvSpPr>
          <p:spPr bwMode="auto">
            <a:xfrm>
              <a:off x="12910974" y="5072944"/>
              <a:ext cx="235094" cy="571316"/>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4" name="Freeform 36"/>
            <p:cNvSpPr>
              <a:spLocks/>
            </p:cNvSpPr>
            <p:nvPr/>
          </p:nvSpPr>
          <p:spPr bwMode="auto">
            <a:xfrm>
              <a:off x="11166820" y="6085552"/>
              <a:ext cx="365117" cy="311269"/>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solidFill>
              <a:srgbClr val="BFC0C0">
                <a:alpha val="70000"/>
              </a:srgbClr>
            </a:solidFill>
            <a:ln w="9525">
              <a:solidFill>
                <a:schemeClr val="bg1">
                  <a:alpha val="69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76" name="椭圆 175"/>
          <p:cNvSpPr/>
          <p:nvPr/>
        </p:nvSpPr>
        <p:spPr>
          <a:xfrm>
            <a:off x="-2148626" y="-952920"/>
            <a:ext cx="6506679" cy="6506679"/>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7" name="椭圆 176"/>
          <p:cNvSpPr/>
          <p:nvPr/>
        </p:nvSpPr>
        <p:spPr>
          <a:xfrm>
            <a:off x="-703563" y="496552"/>
            <a:ext cx="3801900" cy="380190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9" name="组合 28"/>
          <p:cNvGrpSpPr/>
          <p:nvPr/>
        </p:nvGrpSpPr>
        <p:grpSpPr>
          <a:xfrm>
            <a:off x="10023362" y="4257735"/>
            <a:ext cx="126083" cy="126083"/>
            <a:chOff x="7396341" y="5288725"/>
            <a:chExt cx="126083" cy="126083"/>
          </a:xfrm>
        </p:grpSpPr>
        <p:sp>
          <p:nvSpPr>
            <p:cNvPr id="242" name="椭圆 241"/>
            <p:cNvSpPr/>
            <p:nvPr/>
          </p:nvSpPr>
          <p:spPr>
            <a:xfrm>
              <a:off x="7430491" y="5320027"/>
              <a:ext cx="63479" cy="63479"/>
            </a:xfrm>
            <a:prstGeom prst="ellipse">
              <a:avLst/>
            </a:prstGeom>
            <a:solidFill>
              <a:srgbClr val="4CB6DB"/>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3" name="椭圆 242"/>
            <p:cNvSpPr/>
            <p:nvPr/>
          </p:nvSpPr>
          <p:spPr>
            <a:xfrm>
              <a:off x="7396341" y="5288725"/>
              <a:ext cx="126083" cy="126083"/>
            </a:xfrm>
            <a:prstGeom prst="ellipse">
              <a:avLst/>
            </a:prstGeom>
            <a:solidFill>
              <a:srgbClr val="65D3F6">
                <a:alpha val="26000"/>
              </a:srgbClr>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65" name="KSO_Shape"/>
          <p:cNvSpPr/>
          <p:nvPr/>
        </p:nvSpPr>
        <p:spPr>
          <a:xfrm>
            <a:off x="10036109" y="4144391"/>
            <a:ext cx="100591" cy="171951"/>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5" name="文本框 24"/>
          <p:cNvSpPr txBox="1"/>
          <p:nvPr/>
        </p:nvSpPr>
        <p:spPr>
          <a:xfrm>
            <a:off x="593984" y="1270928"/>
            <a:ext cx="3451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投资理财业务拓展</a:t>
            </a:r>
          </a:p>
        </p:txBody>
      </p:sp>
      <p:sp>
        <p:nvSpPr>
          <p:cNvPr id="27" name="文本框 26"/>
          <p:cNvSpPr txBox="1"/>
          <p:nvPr/>
        </p:nvSpPr>
        <p:spPr>
          <a:xfrm>
            <a:off x="716921" y="2190618"/>
            <a:ext cx="48689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Roboto Th" pitchFamily="2" charset="0"/>
                <a:ea typeface="Roboto Th" pitchFamily="2" charset="0"/>
                <a:cs typeface="+mn-cs"/>
              </a:rPr>
              <a:t>通过模型分析，争对不同特征的用户群体，采用差异化服务方式。发掘潜在投资理财客户，扩大理财服务规模的同时也优化了银行用户的体验。</a:t>
            </a:r>
            <a:endParaRPr kumimoji="0" lang="zh-CN" altLang="en-US" sz="2800" b="1" i="0" u="none" strike="noStrike" kern="1200" cap="none" spc="0" normalizeH="0" baseline="0" noProof="0" dirty="0">
              <a:ln>
                <a:noFill/>
              </a:ln>
              <a:solidFill>
                <a:prstClr val="white"/>
              </a:solidFill>
              <a:effectLst/>
              <a:uLnTx/>
              <a:uFillTx/>
              <a:latin typeface="Roboto Th" pitchFamily="2" charset="0"/>
              <a:ea typeface="宋体" panose="02010600030101010101" pitchFamily="2" charset="-122"/>
              <a:cs typeface="+mn-cs"/>
            </a:endParaRPr>
          </a:p>
        </p:txBody>
      </p:sp>
      <p:grpSp>
        <p:nvGrpSpPr>
          <p:cNvPr id="121" name="组合 120"/>
          <p:cNvGrpSpPr/>
          <p:nvPr/>
        </p:nvGrpSpPr>
        <p:grpSpPr>
          <a:xfrm>
            <a:off x="1091026" y="4999299"/>
            <a:ext cx="1057694" cy="338462"/>
            <a:chOff x="1945856" y="5387459"/>
            <a:chExt cx="1244880" cy="398361"/>
          </a:xfrm>
        </p:grpSpPr>
        <p:sp>
          <p:nvSpPr>
            <p:cNvPr id="122" name="圆角矩形 121"/>
            <p:cNvSpPr/>
            <p:nvPr/>
          </p:nvSpPr>
          <p:spPr>
            <a:xfrm>
              <a:off x="1945856" y="5387459"/>
              <a:ext cx="1244880" cy="3983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3" name="文本框 122"/>
            <p:cNvSpPr txBox="1"/>
            <p:nvPr/>
          </p:nvSpPr>
          <p:spPr>
            <a:xfrm>
              <a:off x="2082220" y="5423630"/>
              <a:ext cx="972152" cy="3260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rPr>
                <a:t>NEXT</a:t>
              </a:r>
              <a:endParaRPr kumimoji="0" lang="zh-CN" altLang="en-US"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endParaRPr>
            </a:p>
          </p:txBody>
        </p:sp>
      </p:grpSp>
      <p:grpSp>
        <p:nvGrpSpPr>
          <p:cNvPr id="124" name="组合 123"/>
          <p:cNvGrpSpPr/>
          <p:nvPr/>
        </p:nvGrpSpPr>
        <p:grpSpPr>
          <a:xfrm>
            <a:off x="2921260" y="5163565"/>
            <a:ext cx="1279532" cy="45719"/>
            <a:chOff x="5071620" y="2922277"/>
            <a:chExt cx="1279532" cy="45719"/>
          </a:xfrm>
        </p:grpSpPr>
        <p:sp>
          <p:nvSpPr>
            <p:cNvPr id="125" name="椭圆 124"/>
            <p:cNvSpPr/>
            <p:nvPr/>
          </p:nvSpPr>
          <p:spPr>
            <a:xfrm>
              <a:off x="5071620" y="292227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6" name="椭圆 125"/>
            <p:cNvSpPr/>
            <p:nvPr/>
          </p:nvSpPr>
          <p:spPr>
            <a:xfrm>
              <a:off x="5318383" y="2922277"/>
              <a:ext cx="45719" cy="4571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7" name="椭圆 126"/>
            <p:cNvSpPr/>
            <p:nvPr/>
          </p:nvSpPr>
          <p:spPr>
            <a:xfrm>
              <a:off x="5565146" y="2922277"/>
              <a:ext cx="45719" cy="4571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8" name="椭圆 127"/>
            <p:cNvSpPr/>
            <p:nvPr/>
          </p:nvSpPr>
          <p:spPr>
            <a:xfrm>
              <a:off x="5811909" y="2922277"/>
              <a:ext cx="45719" cy="4571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9" name="椭圆 128"/>
            <p:cNvSpPr/>
            <p:nvPr/>
          </p:nvSpPr>
          <p:spPr>
            <a:xfrm>
              <a:off x="6058672" y="2922277"/>
              <a:ext cx="45719" cy="4571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0" name="椭圆 129"/>
            <p:cNvSpPr/>
            <p:nvPr/>
          </p:nvSpPr>
          <p:spPr>
            <a:xfrm>
              <a:off x="6305433" y="2922277"/>
              <a:ext cx="45719" cy="4571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2" name="组合 11"/>
          <p:cNvGrpSpPr/>
          <p:nvPr/>
        </p:nvGrpSpPr>
        <p:grpSpPr>
          <a:xfrm>
            <a:off x="7566216" y="2178721"/>
            <a:ext cx="3339212" cy="2010982"/>
            <a:chOff x="7566216" y="2178721"/>
            <a:chExt cx="3339212" cy="2010982"/>
          </a:xfrm>
        </p:grpSpPr>
        <p:grpSp>
          <p:nvGrpSpPr>
            <p:cNvPr id="28" name="组合 27"/>
            <p:cNvGrpSpPr/>
            <p:nvPr/>
          </p:nvGrpSpPr>
          <p:grpSpPr>
            <a:xfrm>
              <a:off x="7566216" y="2178721"/>
              <a:ext cx="101130" cy="101130"/>
              <a:chOff x="7566216" y="2178721"/>
              <a:chExt cx="101130" cy="101130"/>
            </a:xfrm>
          </p:grpSpPr>
          <p:sp>
            <p:nvSpPr>
              <p:cNvPr id="226" name="椭圆 225"/>
              <p:cNvSpPr/>
              <p:nvPr/>
            </p:nvSpPr>
            <p:spPr>
              <a:xfrm>
                <a:off x="7588435" y="2200940"/>
                <a:ext cx="56692" cy="56692"/>
              </a:xfrm>
              <a:prstGeom prst="ellipse">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7" name="椭圆 226"/>
              <p:cNvSpPr/>
              <p:nvPr/>
            </p:nvSpPr>
            <p:spPr>
              <a:xfrm>
                <a:off x="7566216" y="2178721"/>
                <a:ext cx="101130" cy="101130"/>
              </a:xfrm>
              <a:prstGeom prst="ellipse">
                <a:avLst/>
              </a:prstGeom>
              <a:solidFill>
                <a:srgbClr val="4CB6DB">
                  <a:alpha val="14000"/>
                </a:srgbClr>
              </a:solidFill>
              <a:ln w="0">
                <a:solidFill>
                  <a:srgbClr val="65D3F6">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44" name="组合 243"/>
            <p:cNvGrpSpPr/>
            <p:nvPr/>
          </p:nvGrpSpPr>
          <p:grpSpPr>
            <a:xfrm>
              <a:off x="7690801" y="2805303"/>
              <a:ext cx="101130" cy="101130"/>
              <a:chOff x="7566216" y="2178721"/>
              <a:chExt cx="101130" cy="101130"/>
            </a:xfrm>
          </p:grpSpPr>
          <p:sp>
            <p:nvSpPr>
              <p:cNvPr id="245" name="椭圆 244"/>
              <p:cNvSpPr/>
              <p:nvPr/>
            </p:nvSpPr>
            <p:spPr>
              <a:xfrm>
                <a:off x="7588435" y="2200940"/>
                <a:ext cx="56692" cy="56692"/>
              </a:xfrm>
              <a:prstGeom prst="ellipse">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6" name="椭圆 245"/>
              <p:cNvSpPr/>
              <p:nvPr/>
            </p:nvSpPr>
            <p:spPr>
              <a:xfrm>
                <a:off x="7566216" y="2178721"/>
                <a:ext cx="101130" cy="101130"/>
              </a:xfrm>
              <a:prstGeom prst="ellipse">
                <a:avLst/>
              </a:prstGeom>
              <a:solidFill>
                <a:srgbClr val="4CB6DB">
                  <a:alpha val="14000"/>
                </a:srgbClr>
              </a:solidFill>
              <a:ln w="0">
                <a:solidFill>
                  <a:srgbClr val="65D3F6">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47" name="组合 246"/>
            <p:cNvGrpSpPr/>
            <p:nvPr/>
          </p:nvGrpSpPr>
          <p:grpSpPr>
            <a:xfrm>
              <a:off x="8538110" y="2559810"/>
              <a:ext cx="101130" cy="101130"/>
              <a:chOff x="7566216" y="2178721"/>
              <a:chExt cx="101130" cy="101130"/>
            </a:xfrm>
          </p:grpSpPr>
          <p:sp>
            <p:nvSpPr>
              <p:cNvPr id="248" name="椭圆 247"/>
              <p:cNvSpPr/>
              <p:nvPr/>
            </p:nvSpPr>
            <p:spPr>
              <a:xfrm>
                <a:off x="7588435" y="2200940"/>
                <a:ext cx="56692" cy="56692"/>
              </a:xfrm>
              <a:prstGeom prst="ellipse">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9" name="椭圆 248"/>
              <p:cNvSpPr/>
              <p:nvPr/>
            </p:nvSpPr>
            <p:spPr>
              <a:xfrm>
                <a:off x="7566216" y="2178721"/>
                <a:ext cx="101130" cy="101130"/>
              </a:xfrm>
              <a:prstGeom prst="ellipse">
                <a:avLst/>
              </a:prstGeom>
              <a:solidFill>
                <a:srgbClr val="4CB6DB">
                  <a:alpha val="14000"/>
                </a:srgbClr>
              </a:solidFill>
              <a:ln w="0">
                <a:solidFill>
                  <a:srgbClr val="65D3F6">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50" name="组合 249"/>
            <p:cNvGrpSpPr/>
            <p:nvPr/>
          </p:nvGrpSpPr>
          <p:grpSpPr>
            <a:xfrm>
              <a:off x="7821590" y="3683341"/>
              <a:ext cx="101130" cy="101130"/>
              <a:chOff x="7566216" y="2178721"/>
              <a:chExt cx="101130" cy="101130"/>
            </a:xfrm>
          </p:grpSpPr>
          <p:sp>
            <p:nvSpPr>
              <p:cNvPr id="251" name="椭圆 250"/>
              <p:cNvSpPr/>
              <p:nvPr/>
            </p:nvSpPr>
            <p:spPr>
              <a:xfrm>
                <a:off x="7588435" y="2200940"/>
                <a:ext cx="56692" cy="56692"/>
              </a:xfrm>
              <a:prstGeom prst="ellipse">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2" name="椭圆 251"/>
              <p:cNvSpPr/>
              <p:nvPr/>
            </p:nvSpPr>
            <p:spPr>
              <a:xfrm>
                <a:off x="7566216" y="2178721"/>
                <a:ext cx="101130" cy="101130"/>
              </a:xfrm>
              <a:prstGeom prst="ellipse">
                <a:avLst/>
              </a:prstGeom>
              <a:solidFill>
                <a:srgbClr val="4CB6DB">
                  <a:alpha val="14000"/>
                </a:srgbClr>
              </a:solidFill>
              <a:ln w="0">
                <a:solidFill>
                  <a:srgbClr val="65D3F6">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53" name="组合 252"/>
            <p:cNvGrpSpPr/>
            <p:nvPr/>
          </p:nvGrpSpPr>
          <p:grpSpPr>
            <a:xfrm>
              <a:off x="8368182" y="4088573"/>
              <a:ext cx="101130" cy="101130"/>
              <a:chOff x="7566216" y="2178721"/>
              <a:chExt cx="101130" cy="101130"/>
            </a:xfrm>
          </p:grpSpPr>
          <p:sp>
            <p:nvSpPr>
              <p:cNvPr id="254" name="椭圆 253"/>
              <p:cNvSpPr/>
              <p:nvPr/>
            </p:nvSpPr>
            <p:spPr>
              <a:xfrm>
                <a:off x="7588435" y="2200940"/>
                <a:ext cx="56692" cy="56692"/>
              </a:xfrm>
              <a:prstGeom prst="ellipse">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5" name="椭圆 254"/>
              <p:cNvSpPr/>
              <p:nvPr/>
            </p:nvSpPr>
            <p:spPr>
              <a:xfrm>
                <a:off x="7566216" y="2178721"/>
                <a:ext cx="101130" cy="101130"/>
              </a:xfrm>
              <a:prstGeom prst="ellipse">
                <a:avLst/>
              </a:prstGeom>
              <a:solidFill>
                <a:srgbClr val="4CB6DB">
                  <a:alpha val="14000"/>
                </a:srgbClr>
              </a:solidFill>
              <a:ln w="0">
                <a:solidFill>
                  <a:srgbClr val="65D3F6">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56" name="组合 255"/>
            <p:cNvGrpSpPr/>
            <p:nvPr/>
          </p:nvGrpSpPr>
          <p:grpSpPr>
            <a:xfrm>
              <a:off x="9161952" y="3255897"/>
              <a:ext cx="101130" cy="101130"/>
              <a:chOff x="7566216" y="2178721"/>
              <a:chExt cx="101130" cy="101130"/>
            </a:xfrm>
          </p:grpSpPr>
          <p:sp>
            <p:nvSpPr>
              <p:cNvPr id="257" name="椭圆 256"/>
              <p:cNvSpPr/>
              <p:nvPr/>
            </p:nvSpPr>
            <p:spPr>
              <a:xfrm>
                <a:off x="7588435" y="2200940"/>
                <a:ext cx="56692" cy="56692"/>
              </a:xfrm>
              <a:prstGeom prst="ellipse">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8" name="椭圆 257"/>
              <p:cNvSpPr/>
              <p:nvPr/>
            </p:nvSpPr>
            <p:spPr>
              <a:xfrm>
                <a:off x="7566216" y="2178721"/>
                <a:ext cx="101130" cy="101130"/>
              </a:xfrm>
              <a:prstGeom prst="ellipse">
                <a:avLst/>
              </a:prstGeom>
              <a:solidFill>
                <a:srgbClr val="4CB6DB">
                  <a:alpha val="14000"/>
                </a:srgbClr>
              </a:solidFill>
              <a:ln w="0">
                <a:solidFill>
                  <a:srgbClr val="65D3F6">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59" name="组合 258"/>
            <p:cNvGrpSpPr/>
            <p:nvPr/>
          </p:nvGrpSpPr>
          <p:grpSpPr>
            <a:xfrm>
              <a:off x="9730649" y="3497563"/>
              <a:ext cx="101130" cy="101130"/>
              <a:chOff x="7566216" y="2178721"/>
              <a:chExt cx="101130" cy="101130"/>
            </a:xfrm>
          </p:grpSpPr>
          <p:sp>
            <p:nvSpPr>
              <p:cNvPr id="260" name="椭圆 259"/>
              <p:cNvSpPr/>
              <p:nvPr/>
            </p:nvSpPr>
            <p:spPr>
              <a:xfrm>
                <a:off x="7588435" y="2200940"/>
                <a:ext cx="56692" cy="56692"/>
              </a:xfrm>
              <a:prstGeom prst="ellipse">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1" name="椭圆 260"/>
              <p:cNvSpPr/>
              <p:nvPr/>
            </p:nvSpPr>
            <p:spPr>
              <a:xfrm>
                <a:off x="7566216" y="2178721"/>
                <a:ext cx="101130" cy="101130"/>
              </a:xfrm>
              <a:prstGeom prst="ellipse">
                <a:avLst/>
              </a:prstGeom>
              <a:solidFill>
                <a:srgbClr val="4CB6DB">
                  <a:alpha val="14000"/>
                </a:srgbClr>
              </a:solidFill>
              <a:ln w="0">
                <a:solidFill>
                  <a:srgbClr val="65D3F6">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62" name="组合 261"/>
            <p:cNvGrpSpPr/>
            <p:nvPr/>
          </p:nvGrpSpPr>
          <p:grpSpPr>
            <a:xfrm>
              <a:off x="9511652" y="2649775"/>
              <a:ext cx="101130" cy="101130"/>
              <a:chOff x="7566216" y="2178721"/>
              <a:chExt cx="101130" cy="101130"/>
            </a:xfrm>
          </p:grpSpPr>
          <p:sp>
            <p:nvSpPr>
              <p:cNvPr id="263" name="椭圆 262"/>
              <p:cNvSpPr/>
              <p:nvPr/>
            </p:nvSpPr>
            <p:spPr>
              <a:xfrm>
                <a:off x="7588435" y="2200940"/>
                <a:ext cx="56692" cy="56692"/>
              </a:xfrm>
              <a:prstGeom prst="ellipse">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4" name="椭圆 263"/>
              <p:cNvSpPr/>
              <p:nvPr/>
            </p:nvSpPr>
            <p:spPr>
              <a:xfrm>
                <a:off x="7566216" y="2178721"/>
                <a:ext cx="101130" cy="101130"/>
              </a:xfrm>
              <a:prstGeom prst="ellipse">
                <a:avLst/>
              </a:prstGeom>
              <a:solidFill>
                <a:srgbClr val="4CB6DB">
                  <a:alpha val="14000"/>
                </a:srgbClr>
              </a:solidFill>
              <a:ln w="0">
                <a:solidFill>
                  <a:srgbClr val="65D3F6">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65" name="组合 264"/>
            <p:cNvGrpSpPr/>
            <p:nvPr/>
          </p:nvGrpSpPr>
          <p:grpSpPr>
            <a:xfrm>
              <a:off x="10804298" y="2648687"/>
              <a:ext cx="101130" cy="101130"/>
              <a:chOff x="7566216" y="2178721"/>
              <a:chExt cx="101130" cy="101130"/>
            </a:xfrm>
          </p:grpSpPr>
          <p:sp>
            <p:nvSpPr>
              <p:cNvPr id="266" name="椭圆 265"/>
              <p:cNvSpPr/>
              <p:nvPr/>
            </p:nvSpPr>
            <p:spPr>
              <a:xfrm>
                <a:off x="7588435" y="2200940"/>
                <a:ext cx="56692" cy="56692"/>
              </a:xfrm>
              <a:prstGeom prst="ellipse">
                <a:avLst/>
              </a:prstGeom>
              <a:solidFill>
                <a:srgbClr val="4C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7" name="椭圆 266"/>
              <p:cNvSpPr/>
              <p:nvPr/>
            </p:nvSpPr>
            <p:spPr>
              <a:xfrm>
                <a:off x="7566216" y="2178721"/>
                <a:ext cx="101130" cy="101130"/>
              </a:xfrm>
              <a:prstGeom prst="ellipse">
                <a:avLst/>
              </a:prstGeom>
              <a:solidFill>
                <a:srgbClr val="4CB6DB">
                  <a:alpha val="14000"/>
                </a:srgbClr>
              </a:solidFill>
              <a:ln w="0">
                <a:solidFill>
                  <a:srgbClr val="65D3F6">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sp>
        <p:nvSpPr>
          <p:cNvPr id="30" name="文本框 29"/>
          <p:cNvSpPr txBox="1"/>
          <p:nvPr/>
        </p:nvSpPr>
        <p:spPr>
          <a:xfrm>
            <a:off x="9595373" y="4325478"/>
            <a:ext cx="12825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4CB6DB"/>
                </a:solidFill>
                <a:effectLst/>
                <a:uLnTx/>
                <a:uFillTx/>
                <a:latin typeface="Roboto Th" pitchFamily="2" charset="0"/>
                <a:ea typeface="Roboto Th" pitchFamily="2" charset="0"/>
                <a:cs typeface="+mn-cs"/>
              </a:rPr>
              <a:t>Sichuan · </a:t>
            </a:r>
            <a:r>
              <a:rPr kumimoji="0" lang="en-US" altLang="zh-CN" sz="800" b="1" i="0" u="none" strike="noStrike" kern="1200" cap="none" spc="0" normalizeH="0" baseline="0" noProof="0" dirty="0" err="1">
                <a:ln>
                  <a:noFill/>
                </a:ln>
                <a:solidFill>
                  <a:srgbClr val="4CB6DB"/>
                </a:solidFill>
                <a:effectLst/>
                <a:uLnTx/>
                <a:uFillTx/>
                <a:latin typeface="Roboto Th" pitchFamily="2" charset="0"/>
                <a:ea typeface="Roboto Th" pitchFamily="2" charset="0"/>
                <a:cs typeface="+mn-cs"/>
              </a:rPr>
              <a:t>chengdu</a:t>
            </a:r>
            <a:endParaRPr kumimoji="0" lang="zh-CN" altLang="en-US" sz="800" b="1" i="0" u="none" strike="noStrike" kern="1200" cap="none" spc="0" normalizeH="0" baseline="0" noProof="0" dirty="0">
              <a:ln>
                <a:noFill/>
              </a:ln>
              <a:solidFill>
                <a:srgbClr val="4CB6DB"/>
              </a:solidFill>
              <a:effectLst/>
              <a:uLnTx/>
              <a:uFillTx/>
              <a:latin typeface="Roboto Th" pitchFamily="2" charset="0"/>
              <a:ea typeface="宋体" panose="02010600030101010101" pitchFamily="2" charset="-122"/>
              <a:cs typeface="+mn-cs"/>
            </a:endParaRPr>
          </a:p>
        </p:txBody>
      </p:sp>
      <p:pic>
        <p:nvPicPr>
          <p:cNvPr id="33" name="图片 3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621860" y="4142467"/>
            <a:ext cx="2953577" cy="1795948"/>
          </a:xfrm>
          <a:prstGeom prst="rect">
            <a:avLst/>
          </a:prstGeom>
        </p:spPr>
      </p:pic>
      <p:pic>
        <p:nvPicPr>
          <p:cNvPr id="35" name="图片 3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058780" y="4393059"/>
            <a:ext cx="2137119" cy="1281672"/>
          </a:xfrm>
          <a:prstGeom prst="rect">
            <a:avLst/>
          </a:prstGeom>
        </p:spPr>
      </p:pic>
      <p:sp>
        <p:nvSpPr>
          <p:cNvPr id="36" name="矩形 35"/>
          <p:cNvSpPr/>
          <p:nvPr/>
        </p:nvSpPr>
        <p:spPr>
          <a:xfrm>
            <a:off x="6055796" y="4370703"/>
            <a:ext cx="2137119" cy="1318656"/>
          </a:xfrm>
          <a:prstGeom prst="rect">
            <a:avLst/>
          </a:prstGeom>
          <a:solidFill>
            <a:srgbClr val="082241">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31" name="组合 130"/>
          <p:cNvGrpSpPr/>
          <p:nvPr/>
        </p:nvGrpSpPr>
        <p:grpSpPr>
          <a:xfrm>
            <a:off x="6889866" y="3288895"/>
            <a:ext cx="5053896" cy="3546715"/>
            <a:chOff x="6889866" y="3288895"/>
            <a:chExt cx="5053896" cy="3546715"/>
          </a:xfrm>
        </p:grpSpPr>
        <p:sp>
          <p:nvSpPr>
            <p:cNvPr id="133" name="椭圆 132"/>
            <p:cNvSpPr/>
            <p:nvPr/>
          </p:nvSpPr>
          <p:spPr>
            <a:xfrm>
              <a:off x="8805501" y="6556532"/>
              <a:ext cx="207201" cy="207201"/>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6" name="椭圆 165"/>
            <p:cNvSpPr/>
            <p:nvPr/>
          </p:nvSpPr>
          <p:spPr>
            <a:xfrm>
              <a:off x="9741473" y="5309484"/>
              <a:ext cx="134275" cy="134275"/>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7" name="椭圆 166"/>
            <p:cNvSpPr/>
            <p:nvPr/>
          </p:nvSpPr>
          <p:spPr>
            <a:xfrm>
              <a:off x="11609585" y="3783634"/>
              <a:ext cx="45719" cy="45719"/>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8" name="椭圆 167"/>
            <p:cNvSpPr/>
            <p:nvPr/>
          </p:nvSpPr>
          <p:spPr>
            <a:xfrm>
              <a:off x="11918562" y="3288895"/>
              <a:ext cx="25200" cy="25200"/>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9" name="椭圆 168"/>
            <p:cNvSpPr/>
            <p:nvPr/>
          </p:nvSpPr>
          <p:spPr>
            <a:xfrm>
              <a:off x="6889866" y="6628409"/>
              <a:ext cx="207201" cy="207201"/>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0" name="椭圆 169"/>
            <p:cNvSpPr/>
            <p:nvPr/>
          </p:nvSpPr>
          <p:spPr>
            <a:xfrm>
              <a:off x="8753670" y="6238122"/>
              <a:ext cx="126196" cy="126196"/>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1" name="椭圆 170"/>
            <p:cNvSpPr/>
            <p:nvPr/>
          </p:nvSpPr>
          <p:spPr>
            <a:xfrm>
              <a:off x="9957625" y="6593817"/>
              <a:ext cx="90887" cy="90887"/>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2" name="椭圆 171"/>
            <p:cNvSpPr/>
            <p:nvPr/>
          </p:nvSpPr>
          <p:spPr>
            <a:xfrm>
              <a:off x="11337933" y="5671172"/>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3" name="椭圆 172"/>
            <p:cNvSpPr/>
            <p:nvPr/>
          </p:nvSpPr>
          <p:spPr>
            <a:xfrm>
              <a:off x="11370293" y="4212000"/>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 name="椭圆 173"/>
            <p:cNvSpPr/>
            <p:nvPr/>
          </p:nvSpPr>
          <p:spPr>
            <a:xfrm>
              <a:off x="11840733" y="3826473"/>
              <a:ext cx="25200" cy="25200"/>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75" name="任意多边形 174"/>
          <p:cNvSpPr/>
          <p:nvPr/>
        </p:nvSpPr>
        <p:spPr>
          <a:xfrm>
            <a:off x="8905388" y="3299399"/>
            <a:ext cx="3028950" cy="3352800"/>
          </a:xfrm>
          <a:custGeom>
            <a:avLst/>
            <a:gdLst>
              <a:gd name="connsiteX0" fmla="*/ 0 w 3028950"/>
              <a:gd name="connsiteY0" fmla="*/ 3352800 h 3352800"/>
              <a:gd name="connsiteX1" fmla="*/ 901700 w 3028950"/>
              <a:gd name="connsiteY1" fmla="*/ 2076450 h 3352800"/>
              <a:gd name="connsiteX2" fmla="*/ 3003550 w 3028950"/>
              <a:gd name="connsiteY2" fmla="*/ 1524000 h 3352800"/>
              <a:gd name="connsiteX3" fmla="*/ 2730500 w 3028950"/>
              <a:gd name="connsiteY3" fmla="*/ 501650 h 3352800"/>
              <a:gd name="connsiteX4" fmla="*/ 3028950 w 3028950"/>
              <a:gd name="connsiteY4" fmla="*/ 0 h 335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950" h="3352800">
                <a:moveTo>
                  <a:pt x="0" y="3352800"/>
                </a:moveTo>
                <a:lnTo>
                  <a:pt x="901700" y="2076450"/>
                </a:lnTo>
                <a:lnTo>
                  <a:pt x="3003550" y="1524000"/>
                </a:lnTo>
                <a:lnTo>
                  <a:pt x="2730500" y="501650"/>
                </a:lnTo>
                <a:lnTo>
                  <a:pt x="3028950" y="0"/>
                </a:lnTo>
              </a:path>
            </a:pathLst>
          </a:custGeom>
          <a:noFill/>
          <a:ln w="3175">
            <a:solidFill>
              <a:schemeClr val="bg1">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9" name="文本框 178">
            <a:extLst>
              <a:ext uri="{FF2B5EF4-FFF2-40B4-BE49-F238E27FC236}">
                <a16:creationId xmlns:a16="http://schemas.microsoft.com/office/drawing/2014/main" id="{0CEB817A-B0B1-866E-C6CF-C76C37AA3880}"/>
              </a:ext>
            </a:extLst>
          </p:cNvPr>
          <p:cNvSpPr txBox="1"/>
          <p:nvPr/>
        </p:nvSpPr>
        <p:spPr>
          <a:xfrm>
            <a:off x="1914218" y="418502"/>
            <a:ext cx="803148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5D3F6"/>
                </a:solidFill>
                <a:effectLst/>
                <a:uLnTx/>
                <a:uFillTx/>
                <a:latin typeface="方正兰亭纤黑_GBK" panose="02000000000000000000" pitchFamily="2" charset="-122"/>
                <a:ea typeface="方正兰亭纤黑_GBK" panose="02000000000000000000" pitchFamily="2" charset="-122"/>
                <a:cs typeface="+mn-cs"/>
              </a:rPr>
              <a:t>银行业务优化</a:t>
            </a:r>
          </a:p>
        </p:txBody>
      </p:sp>
    </p:spTree>
    <p:extLst>
      <p:ext uri="{BB962C8B-B14F-4D97-AF65-F5344CB8AC3E}">
        <p14:creationId xmlns:p14="http://schemas.microsoft.com/office/powerpoint/2010/main" val="19181892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6000">
                                      <p:stCondLst>
                                        <p:cond delay="500"/>
                                      </p:stCondLst>
                                      <p:childTnLst>
                                        <p:set>
                                          <p:cBhvr>
                                            <p:cTn id="6" dur="1" fill="hold">
                                              <p:stCondLst>
                                                <p:cond delay="0"/>
                                              </p:stCondLst>
                                            </p:cTn>
                                            <p:tgtEl>
                                              <p:spTgt spid="177"/>
                                            </p:tgtEl>
                                            <p:attrNameLst>
                                              <p:attrName>style.visibility</p:attrName>
                                            </p:attrNameLst>
                                          </p:cBhvr>
                                          <p:to>
                                            <p:strVal val="visible"/>
                                          </p:to>
                                        </p:set>
                                        <p:anim calcmode="lin" valueType="num" p14:bounceEnd="46000">
                                          <p:cBhvr additive="base">
                                            <p:cTn id="7" dur="1000" fill="hold"/>
                                            <p:tgtEl>
                                              <p:spTgt spid="177"/>
                                            </p:tgtEl>
                                            <p:attrNameLst>
                                              <p:attrName>ppt_x</p:attrName>
                                            </p:attrNameLst>
                                          </p:cBhvr>
                                          <p:tavLst>
                                            <p:tav tm="0">
                                              <p:val>
                                                <p:strVal val="0-#ppt_w/2"/>
                                              </p:val>
                                            </p:tav>
                                            <p:tav tm="100000">
                                              <p:val>
                                                <p:strVal val="#ppt_x"/>
                                              </p:val>
                                            </p:tav>
                                          </p:tavLst>
                                        </p:anim>
                                        <p:anim calcmode="lin" valueType="num" p14:bounceEnd="46000">
                                          <p:cBhvr additive="base">
                                            <p:cTn id="8" dur="1000" fill="hold"/>
                                            <p:tgtEl>
                                              <p:spTgt spid="177"/>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46000">
                                      <p:stCondLst>
                                        <p:cond delay="1000"/>
                                      </p:stCondLst>
                                      <p:childTnLst>
                                        <p:set>
                                          <p:cBhvr>
                                            <p:cTn id="10" dur="1" fill="hold">
                                              <p:stCondLst>
                                                <p:cond delay="0"/>
                                              </p:stCondLst>
                                            </p:cTn>
                                            <p:tgtEl>
                                              <p:spTgt spid="176"/>
                                            </p:tgtEl>
                                            <p:attrNameLst>
                                              <p:attrName>style.visibility</p:attrName>
                                            </p:attrNameLst>
                                          </p:cBhvr>
                                          <p:to>
                                            <p:strVal val="visible"/>
                                          </p:to>
                                        </p:set>
                                        <p:anim calcmode="lin" valueType="num" p14:bounceEnd="46000">
                                          <p:cBhvr additive="base">
                                            <p:cTn id="11" dur="1000" fill="hold"/>
                                            <p:tgtEl>
                                              <p:spTgt spid="176"/>
                                            </p:tgtEl>
                                            <p:attrNameLst>
                                              <p:attrName>ppt_x</p:attrName>
                                            </p:attrNameLst>
                                          </p:cBhvr>
                                          <p:tavLst>
                                            <p:tav tm="0">
                                              <p:val>
                                                <p:strVal val="0-#ppt_w/2"/>
                                              </p:val>
                                            </p:tav>
                                            <p:tav tm="100000">
                                              <p:val>
                                                <p:strVal val="#ppt_x"/>
                                              </p:val>
                                            </p:tav>
                                          </p:tavLst>
                                        </p:anim>
                                        <p:anim calcmode="lin" valueType="num" p14:bounceEnd="46000">
                                          <p:cBhvr additive="base">
                                            <p:cTn id="12" dur="1000" fill="hold"/>
                                            <p:tgtEl>
                                              <p:spTgt spid="176"/>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75"/>
                                            </p:tgtEl>
                                            <p:attrNameLst>
                                              <p:attrName>style.visibility</p:attrName>
                                            </p:attrNameLst>
                                          </p:cBhvr>
                                          <p:to>
                                            <p:strVal val="visible"/>
                                          </p:to>
                                        </p:set>
                                        <p:animEffect transition="in" filter="fade">
                                          <p:cBhvr>
                                            <p:cTn id="16" dur="750"/>
                                            <p:tgtEl>
                                              <p:spTgt spid="175"/>
                                            </p:tgtEl>
                                          </p:cBhvr>
                                        </p:animEffect>
                                      </p:childTnLst>
                                    </p:cTn>
                                  </p:par>
                                </p:childTnLst>
                              </p:cTn>
                            </p:par>
                            <p:par>
                              <p:cTn id="17" fill="hold">
                                <p:stCondLst>
                                  <p:cond delay="2750"/>
                                </p:stCondLst>
                                <p:childTnLst>
                                  <p:par>
                                    <p:cTn id="18" presetID="10" presetClass="entr" presetSubtype="0" fill="hold" nodeType="afterEffect">
                                      <p:stCondLst>
                                        <p:cond delay="0"/>
                                      </p:stCondLst>
                                      <p:childTnLst>
                                        <p:set>
                                          <p:cBhvr>
                                            <p:cTn id="19" dur="1" fill="hold">
                                              <p:stCondLst>
                                                <p:cond delay="0"/>
                                              </p:stCondLst>
                                            </p:cTn>
                                            <p:tgtEl>
                                              <p:spTgt spid="131"/>
                                            </p:tgtEl>
                                            <p:attrNameLst>
                                              <p:attrName>style.visibility</p:attrName>
                                            </p:attrNameLst>
                                          </p:cBhvr>
                                          <p:to>
                                            <p:strVal val="visible"/>
                                          </p:to>
                                        </p:set>
                                        <p:animEffect transition="in" filter="fade">
                                          <p:cBhvr>
                                            <p:cTn id="20" dur="750"/>
                                            <p:tgtEl>
                                              <p:spTgt spid="131"/>
                                            </p:tgtEl>
                                          </p:cBhvr>
                                        </p:animEffect>
                                      </p:childTnLst>
                                    </p:cTn>
                                  </p:par>
                                </p:childTnLst>
                              </p:cTn>
                            </p:par>
                            <p:par>
                              <p:cTn id="21" fill="hold">
                                <p:stCondLst>
                                  <p:cond delay="3500"/>
                                </p:stCondLst>
                                <p:childTnLst>
                                  <p:par>
                                    <p:cTn id="22" presetID="23" presetClass="entr" presetSubtype="288" fill="hold" grpId="0" nodeType="afterEffect">
                                      <p:stCondLst>
                                        <p:cond delay="0"/>
                                      </p:stCondLst>
                                      <p:iterate type="lt">
                                        <p:tmPct val="10000"/>
                                      </p:iterate>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strVal val="4/3*#ppt_w"/>
                                              </p:val>
                                            </p:tav>
                                            <p:tav tm="100000">
                                              <p:val>
                                                <p:strVal val="#ppt_w"/>
                                              </p:val>
                                            </p:tav>
                                          </p:tavLst>
                                        </p:anim>
                                        <p:anim calcmode="lin" valueType="num">
                                          <p:cBhvr>
                                            <p:cTn id="25" dur="500" fill="hold"/>
                                            <p:tgtEl>
                                              <p:spTgt spid="25"/>
                                            </p:tgtEl>
                                            <p:attrNameLst>
                                              <p:attrName>ppt_h</p:attrName>
                                            </p:attrNameLst>
                                          </p:cBhvr>
                                          <p:tavLst>
                                            <p:tav tm="0">
                                              <p:val>
                                                <p:strVal val="4/3*#ppt_h"/>
                                              </p:val>
                                            </p:tav>
                                            <p:tav tm="100000">
                                              <p:val>
                                                <p:strVal val="#ppt_h"/>
                                              </p:val>
                                            </p:tav>
                                          </p:tavLst>
                                        </p:anim>
                                      </p:childTnLst>
                                    </p:cTn>
                                  </p:par>
                                </p:childTnLst>
                              </p:cTn>
                            </p:par>
                            <p:par>
                              <p:cTn id="26" fill="hold">
                                <p:stCondLst>
                                  <p:cond delay="43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7"/>
                                            </p:tgtEl>
                                            <p:attrNameLst>
                                              <p:attrName>ppt_y</p:attrName>
                                            </p:attrNameLst>
                                          </p:cBhvr>
                                          <p:tavLst>
                                            <p:tav tm="0">
                                              <p:val>
                                                <p:strVal val="#ppt_y"/>
                                              </p:val>
                                            </p:tav>
                                            <p:tav tm="100000">
                                              <p:val>
                                                <p:strVal val="#ppt_y"/>
                                              </p:val>
                                            </p:tav>
                                          </p:tavLst>
                                        </p:anim>
                                        <p:anim calcmode="lin" valueType="num">
                                          <p:cBhvr>
                                            <p:cTn id="31"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7"/>
                                            </p:tgtEl>
                                          </p:cBhvr>
                                        </p:animEffect>
                                      </p:childTnLst>
                                    </p:cTn>
                                  </p:par>
                                </p:childTnLst>
                              </p:cTn>
                            </p:par>
                            <p:par>
                              <p:cTn id="34" fill="hold">
                                <p:stCondLst>
                                  <p:cond delay="7950"/>
                                </p:stCondLst>
                                <p:childTnLst>
                                  <p:par>
                                    <p:cTn id="35" presetID="50" presetClass="entr" presetSubtype="0" decel="100000" fill="hold" nodeType="after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1000" fill="hold"/>
                                            <p:tgtEl>
                                              <p:spTgt spid="121"/>
                                            </p:tgtEl>
                                            <p:attrNameLst>
                                              <p:attrName>ppt_w</p:attrName>
                                            </p:attrNameLst>
                                          </p:cBhvr>
                                          <p:tavLst>
                                            <p:tav tm="0">
                                              <p:val>
                                                <p:strVal val="#ppt_w+.3"/>
                                              </p:val>
                                            </p:tav>
                                            <p:tav tm="100000">
                                              <p:val>
                                                <p:strVal val="#ppt_w"/>
                                              </p:val>
                                            </p:tav>
                                          </p:tavLst>
                                        </p:anim>
                                        <p:anim calcmode="lin" valueType="num">
                                          <p:cBhvr>
                                            <p:cTn id="38" dur="1000" fill="hold"/>
                                            <p:tgtEl>
                                              <p:spTgt spid="121"/>
                                            </p:tgtEl>
                                            <p:attrNameLst>
                                              <p:attrName>ppt_h</p:attrName>
                                            </p:attrNameLst>
                                          </p:cBhvr>
                                          <p:tavLst>
                                            <p:tav tm="0">
                                              <p:val>
                                                <p:strVal val="#ppt_h"/>
                                              </p:val>
                                            </p:tav>
                                            <p:tav tm="100000">
                                              <p:val>
                                                <p:strVal val="#ppt_h"/>
                                              </p:val>
                                            </p:tav>
                                          </p:tavLst>
                                        </p:anim>
                                        <p:animEffect transition="in" filter="fade">
                                          <p:cBhvr>
                                            <p:cTn id="39" dur="1000"/>
                                            <p:tgtEl>
                                              <p:spTgt spid="121"/>
                                            </p:tgtEl>
                                          </p:cBhvr>
                                        </p:animEffect>
                                      </p:childTnLst>
                                    </p:cTn>
                                  </p:par>
                                </p:childTnLst>
                              </p:cTn>
                            </p:par>
                            <p:par>
                              <p:cTn id="40" fill="hold">
                                <p:stCondLst>
                                  <p:cond delay="8950"/>
                                </p:stCondLst>
                                <p:childTnLst>
                                  <p:par>
                                    <p:cTn id="41" presetID="10" presetClass="entr" presetSubtype="0" fill="hold" nodeType="afterEffect">
                                      <p:stCondLst>
                                        <p:cond delay="0"/>
                                      </p:stCondLst>
                                      <p:childTnLst>
                                        <p:set>
                                          <p:cBhvr>
                                            <p:cTn id="42" dur="1" fill="hold">
                                              <p:stCondLst>
                                                <p:cond delay="0"/>
                                              </p:stCondLst>
                                            </p:cTn>
                                            <p:tgtEl>
                                              <p:spTgt spid="124"/>
                                            </p:tgtEl>
                                            <p:attrNameLst>
                                              <p:attrName>style.visibility</p:attrName>
                                            </p:attrNameLst>
                                          </p:cBhvr>
                                          <p:to>
                                            <p:strVal val="visible"/>
                                          </p:to>
                                        </p:set>
                                        <p:animEffect transition="in" filter="fade">
                                          <p:cBhvr>
                                            <p:cTn id="43" dur="500"/>
                                            <p:tgtEl>
                                              <p:spTgt spid="124"/>
                                            </p:tgtEl>
                                          </p:cBhvr>
                                        </p:animEffect>
                                      </p:childTnLst>
                                    </p:cTn>
                                  </p:par>
                                </p:childTnLst>
                              </p:cTn>
                            </p:par>
                            <p:par>
                              <p:cTn id="44" fill="hold">
                                <p:stCondLst>
                                  <p:cond delay="945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10450"/>
                                </p:stCondLst>
                                <p:childTnLst>
                                  <p:par>
                                    <p:cTn id="51" presetID="10"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750"/>
                                            <p:tgtEl>
                                              <p:spTgt spid="7"/>
                                            </p:tgtEl>
                                          </p:cBhvr>
                                        </p:animEffect>
                                      </p:childTnLst>
                                    </p:cTn>
                                  </p:par>
                                </p:childTnLst>
                              </p:cTn>
                            </p:par>
                            <p:par>
                              <p:cTn id="54" fill="hold">
                                <p:stCondLst>
                                  <p:cond delay="11200"/>
                                </p:stCondLst>
                                <p:childTnLst>
                                  <p:par>
                                    <p:cTn id="55" presetID="52" presetClass="entr" presetSubtype="0"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Scale>
                                          <p:cBhvr>
                                            <p:cTn id="5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12"/>
                                            </p:tgtEl>
                                            <p:attrNameLst>
                                              <p:attrName>ppt_x</p:attrName>
                                              <p:attrName>ppt_y</p:attrName>
                                            </p:attrNameLst>
                                          </p:cBhvr>
                                        </p:animMotion>
                                        <p:animEffect transition="in" filter="fade">
                                          <p:cBhvr>
                                            <p:cTn id="59" dur="1000"/>
                                            <p:tgtEl>
                                              <p:spTgt spid="12"/>
                                            </p:tgtEl>
                                          </p:cBhvr>
                                        </p:animEffect>
                                      </p:childTnLst>
                                    </p:cTn>
                                  </p:par>
                                </p:childTnLst>
                              </p:cTn>
                            </p:par>
                            <p:par>
                              <p:cTn id="60" fill="hold">
                                <p:stCondLst>
                                  <p:cond delay="12200"/>
                                </p:stCondLst>
                                <p:childTnLst>
                                  <p:par>
                                    <p:cTn id="61" presetID="42" presetClass="entr" presetSubtype="0" fill="hold" grpId="0" nodeType="afterEffect">
                                      <p:stCondLst>
                                        <p:cond delay="0"/>
                                      </p:stCondLst>
                                      <p:childTnLst>
                                        <p:set>
                                          <p:cBhvr>
                                            <p:cTn id="62" dur="1" fill="hold">
                                              <p:stCondLst>
                                                <p:cond delay="0"/>
                                              </p:stCondLst>
                                            </p:cTn>
                                            <p:tgtEl>
                                              <p:spTgt spid="165"/>
                                            </p:tgtEl>
                                            <p:attrNameLst>
                                              <p:attrName>style.visibility</p:attrName>
                                            </p:attrNameLst>
                                          </p:cBhvr>
                                          <p:to>
                                            <p:strVal val="visible"/>
                                          </p:to>
                                        </p:set>
                                        <p:animEffect transition="in" filter="fade">
                                          <p:cBhvr>
                                            <p:cTn id="63" dur="750"/>
                                            <p:tgtEl>
                                              <p:spTgt spid="165"/>
                                            </p:tgtEl>
                                          </p:cBhvr>
                                        </p:animEffect>
                                        <p:anim calcmode="lin" valueType="num">
                                          <p:cBhvr>
                                            <p:cTn id="64" dur="750" fill="hold"/>
                                            <p:tgtEl>
                                              <p:spTgt spid="165"/>
                                            </p:tgtEl>
                                            <p:attrNameLst>
                                              <p:attrName>ppt_x</p:attrName>
                                            </p:attrNameLst>
                                          </p:cBhvr>
                                          <p:tavLst>
                                            <p:tav tm="0">
                                              <p:val>
                                                <p:strVal val="#ppt_x"/>
                                              </p:val>
                                            </p:tav>
                                            <p:tav tm="100000">
                                              <p:val>
                                                <p:strVal val="#ppt_x"/>
                                              </p:val>
                                            </p:tav>
                                          </p:tavLst>
                                        </p:anim>
                                        <p:anim calcmode="lin" valueType="num">
                                          <p:cBhvr>
                                            <p:cTn id="65" dur="750" fill="hold"/>
                                            <p:tgtEl>
                                              <p:spTgt spid="165"/>
                                            </p:tgtEl>
                                            <p:attrNameLst>
                                              <p:attrName>ppt_y</p:attrName>
                                            </p:attrNameLst>
                                          </p:cBhvr>
                                          <p:tavLst>
                                            <p:tav tm="0">
                                              <p:val>
                                                <p:strVal val="#ppt_y+.1"/>
                                              </p:val>
                                            </p:tav>
                                            <p:tav tm="100000">
                                              <p:val>
                                                <p:strVal val="#ppt_y"/>
                                              </p:val>
                                            </p:tav>
                                          </p:tavLst>
                                        </p:anim>
                                      </p:childTnLst>
                                    </p:cTn>
                                  </p:par>
                                </p:childTnLst>
                              </p:cTn>
                            </p:par>
                            <p:par>
                              <p:cTn id="66" fill="hold">
                                <p:stCondLst>
                                  <p:cond delay="12950"/>
                                </p:stCondLst>
                                <p:childTnLst>
                                  <p:par>
                                    <p:cTn id="67" presetID="50" presetClass="entr" presetSubtype="0" decel="100000" fill="hold"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1000" fill="hold"/>
                                            <p:tgtEl>
                                              <p:spTgt spid="29"/>
                                            </p:tgtEl>
                                            <p:attrNameLst>
                                              <p:attrName>ppt_w</p:attrName>
                                            </p:attrNameLst>
                                          </p:cBhvr>
                                          <p:tavLst>
                                            <p:tav tm="0">
                                              <p:val>
                                                <p:strVal val="#ppt_w+.3"/>
                                              </p:val>
                                            </p:tav>
                                            <p:tav tm="100000">
                                              <p:val>
                                                <p:strVal val="#ppt_w"/>
                                              </p:val>
                                            </p:tav>
                                          </p:tavLst>
                                        </p:anim>
                                        <p:anim calcmode="lin" valueType="num">
                                          <p:cBhvr>
                                            <p:cTn id="70" dur="1000" fill="hold"/>
                                            <p:tgtEl>
                                              <p:spTgt spid="29"/>
                                            </p:tgtEl>
                                            <p:attrNameLst>
                                              <p:attrName>ppt_h</p:attrName>
                                            </p:attrNameLst>
                                          </p:cBhvr>
                                          <p:tavLst>
                                            <p:tav tm="0">
                                              <p:val>
                                                <p:strVal val="#ppt_h"/>
                                              </p:val>
                                            </p:tav>
                                            <p:tav tm="100000">
                                              <p:val>
                                                <p:strVal val="#ppt_h"/>
                                              </p:val>
                                            </p:tav>
                                          </p:tavLst>
                                        </p:anim>
                                        <p:animEffect transition="in" filter="fade">
                                          <p:cBhvr>
                                            <p:cTn id="71" dur="1000"/>
                                            <p:tgtEl>
                                              <p:spTgt spid="29"/>
                                            </p:tgtEl>
                                          </p:cBhvr>
                                        </p:animEffect>
                                      </p:childTnLst>
                                    </p:cTn>
                                  </p:par>
                                </p:childTnLst>
                              </p:cTn>
                            </p:par>
                            <p:par>
                              <p:cTn id="72" fill="hold">
                                <p:stCondLst>
                                  <p:cond delay="1395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30"/>
                                            </p:tgtEl>
                                            <p:attrNameLst>
                                              <p:attrName>ppt_y</p:attrName>
                                            </p:attrNameLst>
                                          </p:cBhvr>
                                          <p:tavLst>
                                            <p:tav tm="0">
                                              <p:val>
                                                <p:strVal val="#ppt_y"/>
                                              </p:val>
                                            </p:tav>
                                            <p:tav tm="100000">
                                              <p:val>
                                                <p:strVal val="#ppt_y"/>
                                              </p:val>
                                            </p:tav>
                                          </p:tavLst>
                                        </p:anim>
                                        <p:anim calcmode="lin" valueType="num">
                                          <p:cBhvr>
                                            <p:cTn id="77"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7" grpId="0" animBg="1"/>
          <p:bldP spid="165" grpId="0" animBg="1"/>
          <p:bldP spid="25" grpId="0"/>
          <p:bldP spid="27" grpId="0"/>
          <p:bldP spid="30" grpId="0"/>
          <p:bldP spid="17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500"/>
                                      </p:stCondLst>
                                      <p:childTnLst>
                                        <p:set>
                                          <p:cBhvr>
                                            <p:cTn id="6" dur="1" fill="hold">
                                              <p:stCondLst>
                                                <p:cond delay="0"/>
                                              </p:stCondLst>
                                            </p:cTn>
                                            <p:tgtEl>
                                              <p:spTgt spid="177"/>
                                            </p:tgtEl>
                                            <p:attrNameLst>
                                              <p:attrName>style.visibility</p:attrName>
                                            </p:attrNameLst>
                                          </p:cBhvr>
                                          <p:to>
                                            <p:strVal val="visible"/>
                                          </p:to>
                                        </p:set>
                                        <p:anim calcmode="lin" valueType="num">
                                          <p:cBhvr additive="base">
                                            <p:cTn id="7" dur="1000" fill="hold"/>
                                            <p:tgtEl>
                                              <p:spTgt spid="177"/>
                                            </p:tgtEl>
                                            <p:attrNameLst>
                                              <p:attrName>ppt_x</p:attrName>
                                            </p:attrNameLst>
                                          </p:cBhvr>
                                          <p:tavLst>
                                            <p:tav tm="0">
                                              <p:val>
                                                <p:strVal val="0-#ppt_w/2"/>
                                              </p:val>
                                            </p:tav>
                                            <p:tav tm="100000">
                                              <p:val>
                                                <p:strVal val="#ppt_x"/>
                                              </p:val>
                                            </p:tav>
                                          </p:tavLst>
                                        </p:anim>
                                        <p:anim calcmode="lin" valueType="num">
                                          <p:cBhvr additive="base">
                                            <p:cTn id="8" dur="1000" fill="hold"/>
                                            <p:tgtEl>
                                              <p:spTgt spid="177"/>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1000"/>
                                      </p:stCondLst>
                                      <p:childTnLst>
                                        <p:set>
                                          <p:cBhvr>
                                            <p:cTn id="10" dur="1" fill="hold">
                                              <p:stCondLst>
                                                <p:cond delay="0"/>
                                              </p:stCondLst>
                                            </p:cTn>
                                            <p:tgtEl>
                                              <p:spTgt spid="176"/>
                                            </p:tgtEl>
                                            <p:attrNameLst>
                                              <p:attrName>style.visibility</p:attrName>
                                            </p:attrNameLst>
                                          </p:cBhvr>
                                          <p:to>
                                            <p:strVal val="visible"/>
                                          </p:to>
                                        </p:set>
                                        <p:anim calcmode="lin" valueType="num">
                                          <p:cBhvr additive="base">
                                            <p:cTn id="11" dur="1000" fill="hold"/>
                                            <p:tgtEl>
                                              <p:spTgt spid="176"/>
                                            </p:tgtEl>
                                            <p:attrNameLst>
                                              <p:attrName>ppt_x</p:attrName>
                                            </p:attrNameLst>
                                          </p:cBhvr>
                                          <p:tavLst>
                                            <p:tav tm="0">
                                              <p:val>
                                                <p:strVal val="0-#ppt_w/2"/>
                                              </p:val>
                                            </p:tav>
                                            <p:tav tm="100000">
                                              <p:val>
                                                <p:strVal val="#ppt_x"/>
                                              </p:val>
                                            </p:tav>
                                          </p:tavLst>
                                        </p:anim>
                                        <p:anim calcmode="lin" valueType="num">
                                          <p:cBhvr additive="base">
                                            <p:cTn id="12" dur="1000" fill="hold"/>
                                            <p:tgtEl>
                                              <p:spTgt spid="176"/>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75"/>
                                            </p:tgtEl>
                                            <p:attrNameLst>
                                              <p:attrName>style.visibility</p:attrName>
                                            </p:attrNameLst>
                                          </p:cBhvr>
                                          <p:to>
                                            <p:strVal val="visible"/>
                                          </p:to>
                                        </p:set>
                                        <p:animEffect transition="in" filter="fade">
                                          <p:cBhvr>
                                            <p:cTn id="16" dur="750"/>
                                            <p:tgtEl>
                                              <p:spTgt spid="175"/>
                                            </p:tgtEl>
                                          </p:cBhvr>
                                        </p:animEffect>
                                      </p:childTnLst>
                                    </p:cTn>
                                  </p:par>
                                </p:childTnLst>
                              </p:cTn>
                            </p:par>
                            <p:par>
                              <p:cTn id="17" fill="hold">
                                <p:stCondLst>
                                  <p:cond delay="2750"/>
                                </p:stCondLst>
                                <p:childTnLst>
                                  <p:par>
                                    <p:cTn id="18" presetID="10" presetClass="entr" presetSubtype="0" fill="hold" nodeType="afterEffect">
                                      <p:stCondLst>
                                        <p:cond delay="0"/>
                                      </p:stCondLst>
                                      <p:childTnLst>
                                        <p:set>
                                          <p:cBhvr>
                                            <p:cTn id="19" dur="1" fill="hold">
                                              <p:stCondLst>
                                                <p:cond delay="0"/>
                                              </p:stCondLst>
                                            </p:cTn>
                                            <p:tgtEl>
                                              <p:spTgt spid="131"/>
                                            </p:tgtEl>
                                            <p:attrNameLst>
                                              <p:attrName>style.visibility</p:attrName>
                                            </p:attrNameLst>
                                          </p:cBhvr>
                                          <p:to>
                                            <p:strVal val="visible"/>
                                          </p:to>
                                        </p:set>
                                        <p:animEffect transition="in" filter="fade">
                                          <p:cBhvr>
                                            <p:cTn id="20" dur="750"/>
                                            <p:tgtEl>
                                              <p:spTgt spid="131"/>
                                            </p:tgtEl>
                                          </p:cBhvr>
                                        </p:animEffect>
                                      </p:childTnLst>
                                    </p:cTn>
                                  </p:par>
                                </p:childTnLst>
                              </p:cTn>
                            </p:par>
                            <p:par>
                              <p:cTn id="21" fill="hold">
                                <p:stCondLst>
                                  <p:cond delay="3500"/>
                                </p:stCondLst>
                                <p:childTnLst>
                                  <p:par>
                                    <p:cTn id="22" presetID="23" presetClass="entr" presetSubtype="288" fill="hold" grpId="0" nodeType="afterEffect">
                                      <p:stCondLst>
                                        <p:cond delay="0"/>
                                      </p:stCondLst>
                                      <p:iterate type="lt">
                                        <p:tmPct val="10000"/>
                                      </p:iterate>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strVal val="4/3*#ppt_w"/>
                                              </p:val>
                                            </p:tav>
                                            <p:tav tm="100000">
                                              <p:val>
                                                <p:strVal val="#ppt_w"/>
                                              </p:val>
                                            </p:tav>
                                          </p:tavLst>
                                        </p:anim>
                                        <p:anim calcmode="lin" valueType="num">
                                          <p:cBhvr>
                                            <p:cTn id="25" dur="500" fill="hold"/>
                                            <p:tgtEl>
                                              <p:spTgt spid="25"/>
                                            </p:tgtEl>
                                            <p:attrNameLst>
                                              <p:attrName>ppt_h</p:attrName>
                                            </p:attrNameLst>
                                          </p:cBhvr>
                                          <p:tavLst>
                                            <p:tav tm="0">
                                              <p:val>
                                                <p:strVal val="4/3*#ppt_h"/>
                                              </p:val>
                                            </p:tav>
                                            <p:tav tm="100000">
                                              <p:val>
                                                <p:strVal val="#ppt_h"/>
                                              </p:val>
                                            </p:tav>
                                          </p:tavLst>
                                        </p:anim>
                                      </p:childTnLst>
                                    </p:cTn>
                                  </p:par>
                                </p:childTnLst>
                              </p:cTn>
                            </p:par>
                            <p:par>
                              <p:cTn id="26" fill="hold">
                                <p:stCondLst>
                                  <p:cond delay="43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7"/>
                                            </p:tgtEl>
                                            <p:attrNameLst>
                                              <p:attrName>ppt_y</p:attrName>
                                            </p:attrNameLst>
                                          </p:cBhvr>
                                          <p:tavLst>
                                            <p:tav tm="0">
                                              <p:val>
                                                <p:strVal val="#ppt_y"/>
                                              </p:val>
                                            </p:tav>
                                            <p:tav tm="100000">
                                              <p:val>
                                                <p:strVal val="#ppt_y"/>
                                              </p:val>
                                            </p:tav>
                                          </p:tavLst>
                                        </p:anim>
                                        <p:anim calcmode="lin" valueType="num">
                                          <p:cBhvr>
                                            <p:cTn id="31"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7"/>
                                            </p:tgtEl>
                                          </p:cBhvr>
                                        </p:animEffect>
                                      </p:childTnLst>
                                    </p:cTn>
                                  </p:par>
                                </p:childTnLst>
                              </p:cTn>
                            </p:par>
                            <p:par>
                              <p:cTn id="34" fill="hold">
                                <p:stCondLst>
                                  <p:cond delay="7950"/>
                                </p:stCondLst>
                                <p:childTnLst>
                                  <p:par>
                                    <p:cTn id="35" presetID="50" presetClass="entr" presetSubtype="0" decel="100000" fill="hold" nodeType="after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1000" fill="hold"/>
                                            <p:tgtEl>
                                              <p:spTgt spid="121"/>
                                            </p:tgtEl>
                                            <p:attrNameLst>
                                              <p:attrName>ppt_w</p:attrName>
                                            </p:attrNameLst>
                                          </p:cBhvr>
                                          <p:tavLst>
                                            <p:tav tm="0">
                                              <p:val>
                                                <p:strVal val="#ppt_w+.3"/>
                                              </p:val>
                                            </p:tav>
                                            <p:tav tm="100000">
                                              <p:val>
                                                <p:strVal val="#ppt_w"/>
                                              </p:val>
                                            </p:tav>
                                          </p:tavLst>
                                        </p:anim>
                                        <p:anim calcmode="lin" valueType="num">
                                          <p:cBhvr>
                                            <p:cTn id="38" dur="1000" fill="hold"/>
                                            <p:tgtEl>
                                              <p:spTgt spid="121"/>
                                            </p:tgtEl>
                                            <p:attrNameLst>
                                              <p:attrName>ppt_h</p:attrName>
                                            </p:attrNameLst>
                                          </p:cBhvr>
                                          <p:tavLst>
                                            <p:tav tm="0">
                                              <p:val>
                                                <p:strVal val="#ppt_h"/>
                                              </p:val>
                                            </p:tav>
                                            <p:tav tm="100000">
                                              <p:val>
                                                <p:strVal val="#ppt_h"/>
                                              </p:val>
                                            </p:tav>
                                          </p:tavLst>
                                        </p:anim>
                                        <p:animEffect transition="in" filter="fade">
                                          <p:cBhvr>
                                            <p:cTn id="39" dur="1000"/>
                                            <p:tgtEl>
                                              <p:spTgt spid="121"/>
                                            </p:tgtEl>
                                          </p:cBhvr>
                                        </p:animEffect>
                                      </p:childTnLst>
                                    </p:cTn>
                                  </p:par>
                                </p:childTnLst>
                              </p:cTn>
                            </p:par>
                            <p:par>
                              <p:cTn id="40" fill="hold">
                                <p:stCondLst>
                                  <p:cond delay="8950"/>
                                </p:stCondLst>
                                <p:childTnLst>
                                  <p:par>
                                    <p:cTn id="41" presetID="10" presetClass="entr" presetSubtype="0" fill="hold" nodeType="afterEffect">
                                      <p:stCondLst>
                                        <p:cond delay="0"/>
                                      </p:stCondLst>
                                      <p:childTnLst>
                                        <p:set>
                                          <p:cBhvr>
                                            <p:cTn id="42" dur="1" fill="hold">
                                              <p:stCondLst>
                                                <p:cond delay="0"/>
                                              </p:stCondLst>
                                            </p:cTn>
                                            <p:tgtEl>
                                              <p:spTgt spid="124"/>
                                            </p:tgtEl>
                                            <p:attrNameLst>
                                              <p:attrName>style.visibility</p:attrName>
                                            </p:attrNameLst>
                                          </p:cBhvr>
                                          <p:to>
                                            <p:strVal val="visible"/>
                                          </p:to>
                                        </p:set>
                                        <p:animEffect transition="in" filter="fade">
                                          <p:cBhvr>
                                            <p:cTn id="43" dur="500"/>
                                            <p:tgtEl>
                                              <p:spTgt spid="124"/>
                                            </p:tgtEl>
                                          </p:cBhvr>
                                        </p:animEffect>
                                      </p:childTnLst>
                                    </p:cTn>
                                  </p:par>
                                </p:childTnLst>
                              </p:cTn>
                            </p:par>
                            <p:par>
                              <p:cTn id="44" fill="hold">
                                <p:stCondLst>
                                  <p:cond delay="945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10450"/>
                                </p:stCondLst>
                                <p:childTnLst>
                                  <p:par>
                                    <p:cTn id="51" presetID="10"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750"/>
                                            <p:tgtEl>
                                              <p:spTgt spid="7"/>
                                            </p:tgtEl>
                                          </p:cBhvr>
                                        </p:animEffect>
                                      </p:childTnLst>
                                    </p:cTn>
                                  </p:par>
                                </p:childTnLst>
                              </p:cTn>
                            </p:par>
                            <p:par>
                              <p:cTn id="54" fill="hold">
                                <p:stCondLst>
                                  <p:cond delay="11200"/>
                                </p:stCondLst>
                                <p:childTnLst>
                                  <p:par>
                                    <p:cTn id="55" presetID="52" presetClass="entr" presetSubtype="0"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Scale>
                                          <p:cBhvr>
                                            <p:cTn id="5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12"/>
                                            </p:tgtEl>
                                            <p:attrNameLst>
                                              <p:attrName>ppt_x</p:attrName>
                                              <p:attrName>ppt_y</p:attrName>
                                            </p:attrNameLst>
                                          </p:cBhvr>
                                        </p:animMotion>
                                        <p:animEffect transition="in" filter="fade">
                                          <p:cBhvr>
                                            <p:cTn id="59" dur="1000"/>
                                            <p:tgtEl>
                                              <p:spTgt spid="12"/>
                                            </p:tgtEl>
                                          </p:cBhvr>
                                        </p:animEffect>
                                      </p:childTnLst>
                                    </p:cTn>
                                  </p:par>
                                </p:childTnLst>
                              </p:cTn>
                            </p:par>
                            <p:par>
                              <p:cTn id="60" fill="hold">
                                <p:stCondLst>
                                  <p:cond delay="12200"/>
                                </p:stCondLst>
                                <p:childTnLst>
                                  <p:par>
                                    <p:cTn id="61" presetID="42" presetClass="entr" presetSubtype="0" fill="hold" grpId="0" nodeType="afterEffect">
                                      <p:stCondLst>
                                        <p:cond delay="0"/>
                                      </p:stCondLst>
                                      <p:childTnLst>
                                        <p:set>
                                          <p:cBhvr>
                                            <p:cTn id="62" dur="1" fill="hold">
                                              <p:stCondLst>
                                                <p:cond delay="0"/>
                                              </p:stCondLst>
                                            </p:cTn>
                                            <p:tgtEl>
                                              <p:spTgt spid="165"/>
                                            </p:tgtEl>
                                            <p:attrNameLst>
                                              <p:attrName>style.visibility</p:attrName>
                                            </p:attrNameLst>
                                          </p:cBhvr>
                                          <p:to>
                                            <p:strVal val="visible"/>
                                          </p:to>
                                        </p:set>
                                        <p:animEffect transition="in" filter="fade">
                                          <p:cBhvr>
                                            <p:cTn id="63" dur="750"/>
                                            <p:tgtEl>
                                              <p:spTgt spid="165"/>
                                            </p:tgtEl>
                                          </p:cBhvr>
                                        </p:animEffect>
                                        <p:anim calcmode="lin" valueType="num">
                                          <p:cBhvr>
                                            <p:cTn id="64" dur="750" fill="hold"/>
                                            <p:tgtEl>
                                              <p:spTgt spid="165"/>
                                            </p:tgtEl>
                                            <p:attrNameLst>
                                              <p:attrName>ppt_x</p:attrName>
                                            </p:attrNameLst>
                                          </p:cBhvr>
                                          <p:tavLst>
                                            <p:tav tm="0">
                                              <p:val>
                                                <p:strVal val="#ppt_x"/>
                                              </p:val>
                                            </p:tav>
                                            <p:tav tm="100000">
                                              <p:val>
                                                <p:strVal val="#ppt_x"/>
                                              </p:val>
                                            </p:tav>
                                          </p:tavLst>
                                        </p:anim>
                                        <p:anim calcmode="lin" valueType="num">
                                          <p:cBhvr>
                                            <p:cTn id="65" dur="750" fill="hold"/>
                                            <p:tgtEl>
                                              <p:spTgt spid="165"/>
                                            </p:tgtEl>
                                            <p:attrNameLst>
                                              <p:attrName>ppt_y</p:attrName>
                                            </p:attrNameLst>
                                          </p:cBhvr>
                                          <p:tavLst>
                                            <p:tav tm="0">
                                              <p:val>
                                                <p:strVal val="#ppt_y+.1"/>
                                              </p:val>
                                            </p:tav>
                                            <p:tav tm="100000">
                                              <p:val>
                                                <p:strVal val="#ppt_y"/>
                                              </p:val>
                                            </p:tav>
                                          </p:tavLst>
                                        </p:anim>
                                      </p:childTnLst>
                                    </p:cTn>
                                  </p:par>
                                </p:childTnLst>
                              </p:cTn>
                            </p:par>
                            <p:par>
                              <p:cTn id="66" fill="hold">
                                <p:stCondLst>
                                  <p:cond delay="12950"/>
                                </p:stCondLst>
                                <p:childTnLst>
                                  <p:par>
                                    <p:cTn id="67" presetID="50" presetClass="entr" presetSubtype="0" decel="100000" fill="hold"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1000" fill="hold"/>
                                            <p:tgtEl>
                                              <p:spTgt spid="29"/>
                                            </p:tgtEl>
                                            <p:attrNameLst>
                                              <p:attrName>ppt_w</p:attrName>
                                            </p:attrNameLst>
                                          </p:cBhvr>
                                          <p:tavLst>
                                            <p:tav tm="0">
                                              <p:val>
                                                <p:strVal val="#ppt_w+.3"/>
                                              </p:val>
                                            </p:tav>
                                            <p:tav tm="100000">
                                              <p:val>
                                                <p:strVal val="#ppt_w"/>
                                              </p:val>
                                            </p:tav>
                                          </p:tavLst>
                                        </p:anim>
                                        <p:anim calcmode="lin" valueType="num">
                                          <p:cBhvr>
                                            <p:cTn id="70" dur="1000" fill="hold"/>
                                            <p:tgtEl>
                                              <p:spTgt spid="29"/>
                                            </p:tgtEl>
                                            <p:attrNameLst>
                                              <p:attrName>ppt_h</p:attrName>
                                            </p:attrNameLst>
                                          </p:cBhvr>
                                          <p:tavLst>
                                            <p:tav tm="0">
                                              <p:val>
                                                <p:strVal val="#ppt_h"/>
                                              </p:val>
                                            </p:tav>
                                            <p:tav tm="100000">
                                              <p:val>
                                                <p:strVal val="#ppt_h"/>
                                              </p:val>
                                            </p:tav>
                                          </p:tavLst>
                                        </p:anim>
                                        <p:animEffect transition="in" filter="fade">
                                          <p:cBhvr>
                                            <p:cTn id="71" dur="1000"/>
                                            <p:tgtEl>
                                              <p:spTgt spid="29"/>
                                            </p:tgtEl>
                                          </p:cBhvr>
                                        </p:animEffect>
                                      </p:childTnLst>
                                    </p:cTn>
                                  </p:par>
                                </p:childTnLst>
                              </p:cTn>
                            </p:par>
                            <p:par>
                              <p:cTn id="72" fill="hold">
                                <p:stCondLst>
                                  <p:cond delay="1395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30"/>
                                            </p:tgtEl>
                                            <p:attrNameLst>
                                              <p:attrName>ppt_y</p:attrName>
                                            </p:attrNameLst>
                                          </p:cBhvr>
                                          <p:tavLst>
                                            <p:tav tm="0">
                                              <p:val>
                                                <p:strVal val="#ppt_y"/>
                                              </p:val>
                                            </p:tav>
                                            <p:tav tm="100000">
                                              <p:val>
                                                <p:strVal val="#ppt_y"/>
                                              </p:val>
                                            </p:tav>
                                          </p:tavLst>
                                        </p:anim>
                                        <p:anim calcmode="lin" valueType="num">
                                          <p:cBhvr>
                                            <p:cTn id="77"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7" grpId="0" animBg="1"/>
          <p:bldP spid="165" grpId="0" animBg="1"/>
          <p:bldP spid="25" grpId="0"/>
          <p:bldP spid="27" grpId="0"/>
          <p:bldP spid="30" grpId="0"/>
          <p:bldP spid="175" grpId="0"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0209F2-B3D4-E0C0-E91F-8AD97F21DE14}"/>
              </a:ext>
            </a:extLst>
          </p:cNvPr>
          <p:cNvPicPr>
            <a:picLocks noChangeAspect="1"/>
          </p:cNvPicPr>
          <p:nvPr/>
        </p:nvPicPr>
        <p:blipFill rotWithShape="1">
          <a:blip r:embed="rId3"/>
          <a:srcRect l="2137" r="5603"/>
          <a:stretch/>
        </p:blipFill>
        <p:spPr>
          <a:xfrm>
            <a:off x="9662160" y="1808031"/>
            <a:ext cx="2501902" cy="2214113"/>
          </a:xfrm>
          <a:prstGeom prst="rect">
            <a:avLst/>
          </a:prstGeom>
        </p:spPr>
      </p:pic>
      <p:pic>
        <p:nvPicPr>
          <p:cNvPr id="5" name="图片 4">
            <a:extLst>
              <a:ext uri="{FF2B5EF4-FFF2-40B4-BE49-F238E27FC236}">
                <a16:creationId xmlns:a16="http://schemas.microsoft.com/office/drawing/2014/main" id="{B6624542-3243-1FF2-2F05-0D45D46CE6AB}"/>
              </a:ext>
            </a:extLst>
          </p:cNvPr>
          <p:cNvPicPr>
            <a:picLocks noChangeAspect="1"/>
          </p:cNvPicPr>
          <p:nvPr/>
        </p:nvPicPr>
        <p:blipFill>
          <a:blip r:embed="rId4"/>
          <a:stretch>
            <a:fillRect/>
          </a:stretch>
        </p:blipFill>
        <p:spPr>
          <a:xfrm>
            <a:off x="7053580" y="4078350"/>
            <a:ext cx="5110480" cy="2710174"/>
          </a:xfrm>
          <a:prstGeom prst="rect">
            <a:avLst/>
          </a:prstGeom>
        </p:spPr>
      </p:pic>
      <p:pic>
        <p:nvPicPr>
          <p:cNvPr id="9" name="图片 8">
            <a:extLst>
              <a:ext uri="{FF2B5EF4-FFF2-40B4-BE49-F238E27FC236}">
                <a16:creationId xmlns:a16="http://schemas.microsoft.com/office/drawing/2014/main" id="{A7FAC171-7ABE-EC82-00FB-349480E13CA0}"/>
              </a:ext>
            </a:extLst>
          </p:cNvPr>
          <p:cNvPicPr>
            <a:picLocks noChangeAspect="1"/>
          </p:cNvPicPr>
          <p:nvPr/>
        </p:nvPicPr>
        <p:blipFill>
          <a:blip r:embed="rId5"/>
          <a:stretch>
            <a:fillRect/>
          </a:stretch>
        </p:blipFill>
        <p:spPr>
          <a:xfrm>
            <a:off x="55880" y="2895600"/>
            <a:ext cx="6891578" cy="3892923"/>
          </a:xfrm>
          <a:prstGeom prst="rect">
            <a:avLst/>
          </a:prstGeom>
        </p:spPr>
      </p:pic>
      <p:sp>
        <p:nvSpPr>
          <p:cNvPr id="10" name="矩形 9">
            <a:extLst>
              <a:ext uri="{FF2B5EF4-FFF2-40B4-BE49-F238E27FC236}">
                <a16:creationId xmlns:a16="http://schemas.microsoft.com/office/drawing/2014/main" id="{FEA7B77B-9285-E972-5022-38BBFD0A9BF0}"/>
              </a:ext>
            </a:extLst>
          </p:cNvPr>
          <p:cNvSpPr/>
          <p:nvPr/>
        </p:nvSpPr>
        <p:spPr>
          <a:xfrm>
            <a:off x="27940" y="33171"/>
            <a:ext cx="12136120" cy="686691"/>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CF9F197-FA40-23EB-7DD7-BD4E14827EEA}"/>
              </a:ext>
            </a:extLst>
          </p:cNvPr>
          <p:cNvSpPr/>
          <p:nvPr/>
        </p:nvSpPr>
        <p:spPr>
          <a:xfrm>
            <a:off x="27940" y="762597"/>
            <a:ext cx="12136120" cy="1010169"/>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solidFill>
                <a:schemeClr val="bg1"/>
              </a:solidFill>
              <a:latin typeface="幼圆" panose="02010509060101010101" pitchFamily="49" charset="-122"/>
              <a:ea typeface="幼圆" panose="02010509060101010101" pitchFamily="49" charset="-122"/>
            </a:endParaRPr>
          </a:p>
        </p:txBody>
      </p:sp>
      <p:sp>
        <p:nvSpPr>
          <p:cNvPr id="12" name="矩形 11">
            <a:extLst>
              <a:ext uri="{FF2B5EF4-FFF2-40B4-BE49-F238E27FC236}">
                <a16:creationId xmlns:a16="http://schemas.microsoft.com/office/drawing/2014/main" id="{1E0F8778-BEA8-3FA7-8A02-33C83E65115A}"/>
              </a:ext>
            </a:extLst>
          </p:cNvPr>
          <p:cNvSpPr/>
          <p:nvPr/>
        </p:nvSpPr>
        <p:spPr>
          <a:xfrm>
            <a:off x="27940" y="1822969"/>
            <a:ext cx="2288539" cy="1000533"/>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2802071-A7B5-E060-51A3-48A95B05B43F}"/>
              </a:ext>
            </a:extLst>
          </p:cNvPr>
          <p:cNvSpPr/>
          <p:nvPr/>
        </p:nvSpPr>
        <p:spPr>
          <a:xfrm>
            <a:off x="2371369" y="1815499"/>
            <a:ext cx="2260599" cy="1015471"/>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幼圆" panose="02010509060101010101" pitchFamily="49" charset="-122"/>
              <a:ea typeface="幼圆" panose="02010509060101010101" pitchFamily="49" charset="-122"/>
            </a:endParaRPr>
          </a:p>
        </p:txBody>
      </p:sp>
      <p:sp>
        <p:nvSpPr>
          <p:cNvPr id="14" name="矩形 13">
            <a:extLst>
              <a:ext uri="{FF2B5EF4-FFF2-40B4-BE49-F238E27FC236}">
                <a16:creationId xmlns:a16="http://schemas.microsoft.com/office/drawing/2014/main" id="{70DDE3C2-4AE6-D560-1D99-A3264622A6B7}"/>
              </a:ext>
            </a:extLst>
          </p:cNvPr>
          <p:cNvSpPr/>
          <p:nvPr/>
        </p:nvSpPr>
        <p:spPr>
          <a:xfrm>
            <a:off x="4686859" y="1808031"/>
            <a:ext cx="2260599" cy="1015472"/>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E69AEBA-933F-5B6C-B3ED-2E3838AD9A6F}"/>
              </a:ext>
            </a:extLst>
          </p:cNvPr>
          <p:cNvSpPr txBox="1"/>
          <p:nvPr/>
        </p:nvSpPr>
        <p:spPr>
          <a:xfrm>
            <a:off x="5334000" y="181989"/>
            <a:ext cx="1524000" cy="461665"/>
          </a:xfrm>
          <a:prstGeom prst="rect">
            <a:avLst/>
          </a:prstGeom>
          <a:noFill/>
        </p:spPr>
        <p:txBody>
          <a:bodyPr wrap="square" rtlCol="0">
            <a:spAutoFit/>
          </a:bodyPr>
          <a:lstStyle/>
          <a:p>
            <a:pPr algn="ctr"/>
            <a:r>
              <a:rPr lang="zh-CN" altLang="en-US" sz="2400" b="1" dirty="0">
                <a:solidFill>
                  <a:schemeClr val="bg1"/>
                </a:solidFill>
                <a:latin typeface="幼圆" panose="02010509060101010101" pitchFamily="49" charset="-122"/>
                <a:ea typeface="幼圆" panose="02010509060101010101" pitchFamily="49" charset="-122"/>
              </a:rPr>
              <a:t>用户画像</a:t>
            </a:r>
          </a:p>
        </p:txBody>
      </p:sp>
      <p:pic>
        <p:nvPicPr>
          <p:cNvPr id="17" name="图片 16">
            <a:extLst>
              <a:ext uri="{FF2B5EF4-FFF2-40B4-BE49-F238E27FC236}">
                <a16:creationId xmlns:a16="http://schemas.microsoft.com/office/drawing/2014/main" id="{EE2283B0-8B15-8CEA-C9A4-F3DE3D995A7D}"/>
              </a:ext>
            </a:extLst>
          </p:cNvPr>
          <p:cNvPicPr>
            <a:picLocks noChangeAspect="1"/>
          </p:cNvPicPr>
          <p:nvPr/>
        </p:nvPicPr>
        <p:blipFill>
          <a:blip r:embed="rId6"/>
          <a:stretch>
            <a:fillRect/>
          </a:stretch>
        </p:blipFill>
        <p:spPr>
          <a:xfrm>
            <a:off x="7043829" y="1807053"/>
            <a:ext cx="2540000" cy="2214113"/>
          </a:xfrm>
          <a:prstGeom prst="rect">
            <a:avLst/>
          </a:prstGeom>
        </p:spPr>
      </p:pic>
      <p:sp>
        <p:nvSpPr>
          <p:cNvPr id="18" name="文本框 17">
            <a:extLst>
              <a:ext uri="{FF2B5EF4-FFF2-40B4-BE49-F238E27FC236}">
                <a16:creationId xmlns:a16="http://schemas.microsoft.com/office/drawing/2014/main" id="{61B54680-33CE-D8C8-2474-F9A89A444789}"/>
              </a:ext>
            </a:extLst>
          </p:cNvPr>
          <p:cNvSpPr txBox="1"/>
          <p:nvPr/>
        </p:nvSpPr>
        <p:spPr>
          <a:xfrm>
            <a:off x="34073" y="1844863"/>
            <a:ext cx="873760" cy="276999"/>
          </a:xfrm>
          <a:prstGeom prst="rect">
            <a:avLst/>
          </a:prstGeom>
          <a:noFill/>
        </p:spPr>
        <p:txBody>
          <a:bodyPr wrap="square" rtlCol="0">
            <a:spAutoFit/>
          </a:bodyPr>
          <a:lstStyle/>
          <a:p>
            <a:r>
              <a:rPr lang="zh-CN" altLang="en-US" sz="1200" b="1" dirty="0">
                <a:solidFill>
                  <a:schemeClr val="bg1"/>
                </a:solidFill>
                <a:latin typeface="幼圆" panose="02010509060101010101" pitchFamily="49" charset="-122"/>
                <a:ea typeface="幼圆" panose="02010509060101010101" pitchFamily="49" charset="-122"/>
              </a:rPr>
              <a:t>平均年龄</a:t>
            </a:r>
          </a:p>
        </p:txBody>
      </p:sp>
      <p:sp>
        <p:nvSpPr>
          <p:cNvPr id="19" name="文本框 18">
            <a:extLst>
              <a:ext uri="{FF2B5EF4-FFF2-40B4-BE49-F238E27FC236}">
                <a16:creationId xmlns:a16="http://schemas.microsoft.com/office/drawing/2014/main" id="{97F507DB-F282-8C1A-2404-F938E67B4537}"/>
              </a:ext>
            </a:extLst>
          </p:cNvPr>
          <p:cNvSpPr txBox="1"/>
          <p:nvPr/>
        </p:nvSpPr>
        <p:spPr>
          <a:xfrm>
            <a:off x="610156" y="2171464"/>
            <a:ext cx="1733767" cy="523220"/>
          </a:xfrm>
          <a:prstGeom prst="rect">
            <a:avLst/>
          </a:prstGeom>
          <a:noFill/>
        </p:spPr>
        <p:txBody>
          <a:bodyPr wrap="square" rtlCol="0">
            <a:spAutoFit/>
          </a:bodyPr>
          <a:lstStyle/>
          <a:p>
            <a:r>
              <a:rPr lang="en-US" altLang="zh-CN" sz="2800" dirty="0">
                <a:solidFill>
                  <a:schemeClr val="bg1"/>
                </a:solidFill>
              </a:rPr>
              <a:t>47.2</a:t>
            </a:r>
            <a:r>
              <a:rPr lang="zh-CN" altLang="en-US" sz="2800" dirty="0">
                <a:solidFill>
                  <a:schemeClr val="bg1"/>
                </a:solidFill>
              </a:rPr>
              <a:t>岁</a:t>
            </a:r>
          </a:p>
        </p:txBody>
      </p:sp>
      <p:sp>
        <p:nvSpPr>
          <p:cNvPr id="20" name="文本框 19">
            <a:extLst>
              <a:ext uri="{FF2B5EF4-FFF2-40B4-BE49-F238E27FC236}">
                <a16:creationId xmlns:a16="http://schemas.microsoft.com/office/drawing/2014/main" id="{11A1B14A-B5F1-2493-AF36-2CB3B715CB40}"/>
              </a:ext>
            </a:extLst>
          </p:cNvPr>
          <p:cNvSpPr txBox="1"/>
          <p:nvPr/>
        </p:nvSpPr>
        <p:spPr>
          <a:xfrm>
            <a:off x="2371369" y="1872517"/>
            <a:ext cx="1456971" cy="276999"/>
          </a:xfrm>
          <a:prstGeom prst="rect">
            <a:avLst/>
          </a:prstGeom>
          <a:noFill/>
        </p:spPr>
        <p:txBody>
          <a:bodyPr wrap="square" rtlCol="0">
            <a:spAutoFit/>
          </a:bodyPr>
          <a:lstStyle/>
          <a:p>
            <a:r>
              <a:rPr lang="zh-CN" altLang="en-US" sz="1200" b="1" dirty="0">
                <a:solidFill>
                  <a:schemeClr val="bg1"/>
                </a:solidFill>
                <a:latin typeface="幼圆" panose="02010509060101010101" pitchFamily="49" charset="-122"/>
                <a:ea typeface="幼圆" panose="02010509060101010101" pitchFamily="49" charset="-122"/>
              </a:rPr>
              <a:t>平均理财金额</a:t>
            </a:r>
          </a:p>
        </p:txBody>
      </p:sp>
      <p:sp>
        <p:nvSpPr>
          <p:cNvPr id="21" name="文本框 20">
            <a:extLst>
              <a:ext uri="{FF2B5EF4-FFF2-40B4-BE49-F238E27FC236}">
                <a16:creationId xmlns:a16="http://schemas.microsoft.com/office/drawing/2014/main" id="{DDF321E8-DCD8-B3DC-879E-97423EE62896}"/>
              </a:ext>
            </a:extLst>
          </p:cNvPr>
          <p:cNvSpPr txBox="1"/>
          <p:nvPr/>
        </p:nvSpPr>
        <p:spPr>
          <a:xfrm>
            <a:off x="2494869" y="2149516"/>
            <a:ext cx="1985229" cy="523220"/>
          </a:xfrm>
          <a:prstGeom prst="rect">
            <a:avLst/>
          </a:prstGeom>
          <a:noFill/>
        </p:spPr>
        <p:txBody>
          <a:bodyPr wrap="square" rtlCol="0">
            <a:spAutoFit/>
          </a:bodyPr>
          <a:lstStyle/>
          <a:p>
            <a:r>
              <a:rPr lang="en-US" altLang="zh-CN" sz="2800" b="0" i="0" u="none" strike="noStrike" dirty="0">
                <a:solidFill>
                  <a:schemeClr val="bg1"/>
                </a:solidFill>
                <a:effectLst/>
                <a:latin typeface="等线" panose="02010600030101010101" pitchFamily="2" charset="-122"/>
                <a:ea typeface="等线" panose="02010600030101010101" pitchFamily="2" charset="-122"/>
              </a:rPr>
              <a:t>932482</a:t>
            </a:r>
            <a:r>
              <a:rPr lang="zh-CN" altLang="en-US" sz="2800" b="0" i="0" u="none" strike="noStrike" dirty="0">
                <a:solidFill>
                  <a:schemeClr val="bg1"/>
                </a:solidFill>
                <a:effectLst/>
                <a:latin typeface="等线" panose="02010600030101010101" pitchFamily="2" charset="-122"/>
                <a:ea typeface="等线" panose="02010600030101010101" pitchFamily="2" charset="-122"/>
              </a:rPr>
              <a:t>元</a:t>
            </a:r>
            <a:r>
              <a:rPr lang="zh-CN" altLang="en-US" sz="2400" dirty="0"/>
              <a:t> </a:t>
            </a:r>
          </a:p>
        </p:txBody>
      </p:sp>
      <p:sp>
        <p:nvSpPr>
          <p:cNvPr id="22" name="文本框 21">
            <a:extLst>
              <a:ext uri="{FF2B5EF4-FFF2-40B4-BE49-F238E27FC236}">
                <a16:creationId xmlns:a16="http://schemas.microsoft.com/office/drawing/2014/main" id="{BB58F7F0-C3A8-D9F2-EBFD-BEA12022043C}"/>
              </a:ext>
            </a:extLst>
          </p:cNvPr>
          <p:cNvSpPr txBox="1"/>
          <p:nvPr/>
        </p:nvSpPr>
        <p:spPr>
          <a:xfrm>
            <a:off x="4722976" y="1918684"/>
            <a:ext cx="1046480" cy="276999"/>
          </a:xfrm>
          <a:prstGeom prst="rect">
            <a:avLst/>
          </a:prstGeom>
          <a:noFill/>
        </p:spPr>
        <p:txBody>
          <a:bodyPr wrap="square" rtlCol="0">
            <a:spAutoFit/>
          </a:bodyPr>
          <a:lstStyle/>
          <a:p>
            <a:r>
              <a:rPr lang="zh-CN" altLang="en-US" sz="1200" b="1" dirty="0">
                <a:solidFill>
                  <a:schemeClr val="bg1"/>
                </a:solidFill>
                <a:latin typeface="幼圆" panose="02010509060101010101" pitchFamily="49" charset="-122"/>
                <a:ea typeface="幼圆" panose="02010509060101010101" pitchFamily="49" charset="-122"/>
              </a:rPr>
              <a:t>平均资产</a:t>
            </a:r>
          </a:p>
        </p:txBody>
      </p:sp>
      <p:sp>
        <p:nvSpPr>
          <p:cNvPr id="23" name="文本框 22">
            <a:extLst>
              <a:ext uri="{FF2B5EF4-FFF2-40B4-BE49-F238E27FC236}">
                <a16:creationId xmlns:a16="http://schemas.microsoft.com/office/drawing/2014/main" id="{C5D8DA70-83CB-4F30-A246-26BEA44D486E}"/>
              </a:ext>
            </a:extLst>
          </p:cNvPr>
          <p:cNvSpPr txBox="1"/>
          <p:nvPr/>
        </p:nvSpPr>
        <p:spPr>
          <a:xfrm>
            <a:off x="4854930" y="2156900"/>
            <a:ext cx="2260599" cy="523220"/>
          </a:xfrm>
          <a:prstGeom prst="rect">
            <a:avLst/>
          </a:prstGeom>
          <a:noFill/>
        </p:spPr>
        <p:txBody>
          <a:bodyPr wrap="square" rtlCol="0">
            <a:spAutoFit/>
          </a:bodyPr>
          <a:lstStyle/>
          <a:p>
            <a:r>
              <a:rPr lang="en-US" altLang="zh-CN" sz="2800" dirty="0">
                <a:solidFill>
                  <a:schemeClr val="bg1"/>
                </a:solidFill>
                <a:latin typeface="等线" panose="02010600030101010101" pitchFamily="2" charset="-122"/>
                <a:ea typeface="等线" panose="02010600030101010101" pitchFamily="2" charset="-122"/>
              </a:rPr>
              <a:t>1274106</a:t>
            </a:r>
            <a:r>
              <a:rPr lang="zh-CN" altLang="en-US" sz="2800" dirty="0">
                <a:solidFill>
                  <a:schemeClr val="bg1"/>
                </a:solidFill>
                <a:latin typeface="等线" panose="02010600030101010101" pitchFamily="2" charset="-122"/>
                <a:ea typeface="等线" panose="02010600030101010101" pitchFamily="2" charset="-122"/>
              </a:rPr>
              <a:t>元 </a:t>
            </a:r>
          </a:p>
        </p:txBody>
      </p:sp>
      <p:sp>
        <p:nvSpPr>
          <p:cNvPr id="25" name="文本框 24">
            <a:extLst>
              <a:ext uri="{FF2B5EF4-FFF2-40B4-BE49-F238E27FC236}">
                <a16:creationId xmlns:a16="http://schemas.microsoft.com/office/drawing/2014/main" id="{5614E8A6-A4F3-BE6F-BC52-62395E7C3427}"/>
              </a:ext>
            </a:extLst>
          </p:cNvPr>
          <p:cNvSpPr txBox="1"/>
          <p:nvPr/>
        </p:nvSpPr>
        <p:spPr>
          <a:xfrm>
            <a:off x="5486400" y="823581"/>
            <a:ext cx="2397760" cy="276999"/>
          </a:xfrm>
          <a:prstGeom prst="rect">
            <a:avLst/>
          </a:prstGeom>
          <a:noFill/>
        </p:spPr>
        <p:txBody>
          <a:bodyPr wrap="square" rtlCol="0">
            <a:spAutoFit/>
          </a:bodyPr>
          <a:lstStyle/>
          <a:p>
            <a:r>
              <a:rPr lang="zh-CN" altLang="en-US" sz="1200" b="1" dirty="0">
                <a:solidFill>
                  <a:schemeClr val="bg1"/>
                </a:solidFill>
              </a:rPr>
              <a:t>年龄</a:t>
            </a:r>
            <a:r>
              <a:rPr lang="en-US" altLang="zh-CN" sz="1200" b="1" dirty="0">
                <a:solidFill>
                  <a:schemeClr val="bg1"/>
                </a:solidFill>
              </a:rPr>
              <a:t>&amp;</a:t>
            </a:r>
            <a:r>
              <a:rPr lang="zh-CN" altLang="en-US" sz="1200" b="1" dirty="0">
                <a:solidFill>
                  <a:schemeClr val="bg1"/>
                </a:solidFill>
              </a:rPr>
              <a:t>性别分布</a:t>
            </a:r>
          </a:p>
        </p:txBody>
      </p:sp>
      <p:sp>
        <p:nvSpPr>
          <p:cNvPr id="26" name="文本框 25">
            <a:extLst>
              <a:ext uri="{FF2B5EF4-FFF2-40B4-BE49-F238E27FC236}">
                <a16:creationId xmlns:a16="http://schemas.microsoft.com/office/drawing/2014/main" id="{091A6919-AEFF-63F4-D269-5F2EDA3DA4F0}"/>
              </a:ext>
            </a:extLst>
          </p:cNvPr>
          <p:cNvSpPr txBox="1"/>
          <p:nvPr/>
        </p:nvSpPr>
        <p:spPr>
          <a:xfrm>
            <a:off x="1268045" y="1042352"/>
            <a:ext cx="9098225" cy="584775"/>
          </a:xfrm>
          <a:prstGeom prst="rect">
            <a:avLst/>
          </a:prstGeom>
          <a:noFill/>
        </p:spPr>
        <p:txBody>
          <a:bodyPr wrap="square" rtlCol="0">
            <a:spAutoFit/>
          </a:bodyPr>
          <a:lstStyle/>
          <a:p>
            <a:r>
              <a:rPr lang="zh-CN" altLang="en-US" sz="1600" dirty="0">
                <a:solidFill>
                  <a:schemeClr val="bg1"/>
                </a:solidFill>
              </a:rPr>
              <a:t>本银行办理理财业务的客户中男性客户占比较大，有</a:t>
            </a:r>
            <a:r>
              <a:rPr lang="en-US" altLang="zh-CN" sz="1600" dirty="0">
                <a:solidFill>
                  <a:schemeClr val="accent2"/>
                </a:solidFill>
              </a:rPr>
              <a:t>68%</a:t>
            </a:r>
            <a:r>
              <a:rPr lang="zh-CN" altLang="en-US" sz="1600" dirty="0">
                <a:solidFill>
                  <a:schemeClr val="bg1"/>
                </a:solidFill>
              </a:rPr>
              <a:t>；</a:t>
            </a:r>
            <a:r>
              <a:rPr lang="en-US" altLang="zh-CN" sz="1600" dirty="0">
                <a:solidFill>
                  <a:schemeClr val="accent2"/>
                </a:solidFill>
              </a:rPr>
              <a:t>40-50</a:t>
            </a:r>
            <a:r>
              <a:rPr lang="zh-CN" altLang="en-US" sz="1600" dirty="0">
                <a:solidFill>
                  <a:schemeClr val="bg1"/>
                </a:solidFill>
              </a:rPr>
              <a:t>岁客户办理理财业务最多，主要是</a:t>
            </a:r>
            <a:r>
              <a:rPr lang="en-US" altLang="zh-CN" sz="1600" dirty="0">
                <a:solidFill>
                  <a:schemeClr val="accent2"/>
                </a:solidFill>
              </a:rPr>
              <a:t>30-60</a:t>
            </a:r>
            <a:r>
              <a:rPr lang="zh-CN" altLang="en-US" sz="1600" dirty="0">
                <a:solidFill>
                  <a:schemeClr val="bg1"/>
                </a:solidFill>
              </a:rPr>
              <a:t>岁客户选择办理理财业务，占总客户数量的</a:t>
            </a:r>
            <a:r>
              <a:rPr lang="en-US" altLang="zh-CN" sz="1600" dirty="0">
                <a:solidFill>
                  <a:schemeClr val="accent2"/>
                </a:solidFill>
              </a:rPr>
              <a:t>84%</a:t>
            </a:r>
            <a:r>
              <a:rPr lang="zh-CN" altLang="en-US" sz="1600" dirty="0">
                <a:solidFill>
                  <a:schemeClr val="accent2"/>
                </a:solidFill>
              </a:rPr>
              <a:t>。</a:t>
            </a:r>
          </a:p>
        </p:txBody>
      </p:sp>
    </p:spTree>
    <p:extLst>
      <p:ext uri="{BB962C8B-B14F-4D97-AF65-F5344CB8AC3E}">
        <p14:creationId xmlns:p14="http://schemas.microsoft.com/office/powerpoint/2010/main" val="3743252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30" name="任意多边形 29"/>
          <p:cNvSpPr/>
          <p:nvPr/>
        </p:nvSpPr>
        <p:spPr>
          <a:xfrm>
            <a:off x="1939775" y="-744717"/>
            <a:ext cx="8312448" cy="8312448"/>
          </a:xfrm>
          <a:custGeom>
            <a:avLst/>
            <a:gdLst>
              <a:gd name="connsiteX0" fmla="*/ 3016251 w 6032500"/>
              <a:gd name="connsiteY0" fmla="*/ 1625912 h 6032500"/>
              <a:gd name="connsiteX1" fmla="*/ 1625912 w 6032500"/>
              <a:gd name="connsiteY1" fmla="*/ 3016251 h 6032500"/>
              <a:gd name="connsiteX2" fmla="*/ 3016251 w 6032500"/>
              <a:gd name="connsiteY2" fmla="*/ 4406590 h 6032500"/>
              <a:gd name="connsiteX3" fmla="*/ 4406590 w 6032500"/>
              <a:gd name="connsiteY3" fmla="*/ 3016251 h 6032500"/>
              <a:gd name="connsiteX4" fmla="*/ 3016251 w 6032500"/>
              <a:gd name="connsiteY4" fmla="*/ 1625912 h 6032500"/>
              <a:gd name="connsiteX5" fmla="*/ 3016250 w 6032500"/>
              <a:gd name="connsiteY5" fmla="*/ 0 h 6032500"/>
              <a:gd name="connsiteX6" fmla="*/ 6032500 w 6032500"/>
              <a:gd name="connsiteY6" fmla="*/ 3016250 h 6032500"/>
              <a:gd name="connsiteX7" fmla="*/ 3016250 w 6032500"/>
              <a:gd name="connsiteY7" fmla="*/ 6032500 h 6032500"/>
              <a:gd name="connsiteX8" fmla="*/ 0 w 6032500"/>
              <a:gd name="connsiteY8" fmla="*/ 3016250 h 6032500"/>
              <a:gd name="connsiteX9" fmla="*/ 3016250 w 6032500"/>
              <a:gd name="connsiteY9"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2500" h="6032500">
                <a:moveTo>
                  <a:pt x="3016251" y="1625912"/>
                </a:moveTo>
                <a:cubicBezTo>
                  <a:pt x="2248388" y="1625912"/>
                  <a:pt x="1625912" y="2248388"/>
                  <a:pt x="1625912" y="3016251"/>
                </a:cubicBezTo>
                <a:cubicBezTo>
                  <a:pt x="1625912" y="3784114"/>
                  <a:pt x="2248388" y="4406590"/>
                  <a:pt x="3016251" y="4406590"/>
                </a:cubicBezTo>
                <a:cubicBezTo>
                  <a:pt x="3784114" y="4406590"/>
                  <a:pt x="4406590" y="3784114"/>
                  <a:pt x="4406590" y="3016251"/>
                </a:cubicBezTo>
                <a:cubicBezTo>
                  <a:pt x="4406590" y="2248388"/>
                  <a:pt x="3784114" y="1625912"/>
                  <a:pt x="3016251" y="1625912"/>
                </a:cubicBezTo>
                <a:close/>
                <a:moveTo>
                  <a:pt x="3016250" y="0"/>
                </a:moveTo>
                <a:cubicBezTo>
                  <a:pt x="4682079" y="0"/>
                  <a:pt x="6032500" y="1350421"/>
                  <a:pt x="6032500" y="3016250"/>
                </a:cubicBezTo>
                <a:cubicBezTo>
                  <a:pt x="6032500" y="4682079"/>
                  <a:pt x="4682079" y="6032500"/>
                  <a:pt x="3016250" y="6032500"/>
                </a:cubicBezTo>
                <a:cubicBezTo>
                  <a:pt x="1350421" y="6032500"/>
                  <a:pt x="0" y="4682079"/>
                  <a:pt x="0" y="3016250"/>
                </a:cubicBezTo>
                <a:cubicBezTo>
                  <a:pt x="0" y="1350421"/>
                  <a:pt x="1350421" y="0"/>
                  <a:pt x="3016250" y="0"/>
                </a:cubicBez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4027768" y="1216583"/>
            <a:ext cx="5102817" cy="5102817"/>
          </a:xfrm>
          <a:prstGeom prst="ellipse">
            <a:avLst/>
          </a:prstGeom>
          <a:noFill/>
          <a:ln w="0">
            <a:gradFill>
              <a:gsLst>
                <a:gs pos="0">
                  <a:srgbClr val="0756A7">
                    <a:alpha val="74000"/>
                  </a:srgbClr>
                </a:gs>
                <a:gs pos="40000">
                  <a:srgbClr val="4CB6DB">
                    <a:alpha val="32000"/>
                  </a:srgbClr>
                </a:gs>
                <a:gs pos="70000">
                  <a:srgbClr val="65D3F6">
                    <a:alpha val="16000"/>
                  </a:srgbClr>
                </a:gs>
                <a:gs pos="100000">
                  <a:schemeClr val="accent1">
                    <a:lumMod val="20000"/>
                    <a:lumOff val="80000"/>
                    <a:alpha val="6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4266713" y="1429333"/>
            <a:ext cx="4168609" cy="4168609"/>
          </a:xfrm>
          <a:prstGeom prst="ellipse">
            <a:avLst/>
          </a:prstGeom>
          <a:noFill/>
          <a:ln w="9525">
            <a:solidFill>
              <a:srgbClr val="65D3F6">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799147" y="1018339"/>
            <a:ext cx="6134101" cy="6134101"/>
          </a:xfrm>
          <a:prstGeom prst="ellipse">
            <a:avLst/>
          </a:prstGeom>
          <a:noFill/>
          <a:ln w="9525">
            <a:solidFill>
              <a:srgbClr val="0756A7">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315460" y="516517"/>
            <a:ext cx="356108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潜在理财服务客户</a:t>
            </a:r>
          </a:p>
        </p:txBody>
      </p:sp>
      <p:grpSp>
        <p:nvGrpSpPr>
          <p:cNvPr id="88" name="组合 87"/>
          <p:cNvGrpSpPr/>
          <p:nvPr/>
        </p:nvGrpSpPr>
        <p:grpSpPr>
          <a:xfrm>
            <a:off x="11350147" y="2817048"/>
            <a:ext cx="154685" cy="1223905"/>
            <a:chOff x="11068118" y="3429000"/>
            <a:chExt cx="154685" cy="1223905"/>
          </a:xfrm>
        </p:grpSpPr>
        <p:sp>
          <p:nvSpPr>
            <p:cNvPr id="85" name="椭圆 84"/>
            <p:cNvSpPr/>
            <p:nvPr/>
          </p:nvSpPr>
          <p:spPr>
            <a:xfrm>
              <a:off x="11101627" y="402345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6" name="椭圆 85"/>
            <p:cNvSpPr/>
            <p:nvPr/>
          </p:nvSpPr>
          <p:spPr>
            <a:xfrm>
              <a:off x="11068118" y="3429000"/>
              <a:ext cx="154685" cy="154685"/>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7" name="椭圆 86"/>
            <p:cNvSpPr/>
            <p:nvPr/>
          </p:nvSpPr>
          <p:spPr>
            <a:xfrm>
              <a:off x="11094457" y="4550898"/>
              <a:ext cx="102007" cy="102007"/>
            </a:xfrm>
            <a:prstGeom prst="ellipse">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 name="组合 2"/>
          <p:cNvGrpSpPr/>
          <p:nvPr/>
        </p:nvGrpSpPr>
        <p:grpSpPr>
          <a:xfrm>
            <a:off x="5826806" y="1018339"/>
            <a:ext cx="538388" cy="59761"/>
            <a:chOff x="5607050" y="1793751"/>
            <a:chExt cx="538388" cy="59761"/>
          </a:xfrm>
        </p:grpSpPr>
        <p:sp>
          <p:nvSpPr>
            <p:cNvPr id="4" name="椭圆 3"/>
            <p:cNvSpPr/>
            <p:nvPr/>
          </p:nvSpPr>
          <p:spPr>
            <a:xfrm>
              <a:off x="5607050"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5846363"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6085677" y="1793751"/>
              <a:ext cx="59761" cy="59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219454"/>
            <a:ext cx="10210800" cy="4736592"/>
          </a:xfrm>
          <a:prstGeom prst="rect">
            <a:avLst/>
          </a:prstGeom>
        </p:spPr>
      </p:pic>
      <p:sp>
        <p:nvSpPr>
          <p:cNvPr id="10" name="矩形 9"/>
          <p:cNvSpPr/>
          <p:nvPr/>
        </p:nvSpPr>
        <p:spPr>
          <a:xfrm>
            <a:off x="992739" y="1227833"/>
            <a:ext cx="10223500" cy="473971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2" name="图片 11"/>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a:xfrm>
            <a:off x="7789876" y="2068033"/>
            <a:ext cx="2224565" cy="2224565"/>
          </a:xfrm>
          <a:prstGeom prst="rect">
            <a:avLst/>
          </a:prstGeom>
          <a:effectLst>
            <a:outerShdw blurRad="139700" sx="102000" sy="102000" algn="ctr" rotWithShape="0">
              <a:prstClr val="black">
                <a:alpha val="33000"/>
              </a:prstClr>
            </a:outerShdw>
          </a:effectLst>
        </p:spPr>
      </p:pic>
      <p:pic>
        <p:nvPicPr>
          <p:cNvPr id="13" name="图片 12"/>
          <p:cNvPicPr>
            <a:picLocks noChangeAspect="1"/>
          </p:cNvPicPr>
          <p:nvPr/>
        </p:nvPicPr>
        <p:blipFill>
          <a:blip r:embed="rId5" cstate="screen">
            <a:grayscl/>
            <a:extLst>
              <a:ext uri="{28A0092B-C50C-407E-A947-70E740481C1C}">
                <a14:useLocalDpi xmlns:a14="http://schemas.microsoft.com/office/drawing/2010/main"/>
              </a:ext>
            </a:extLst>
          </a:blip>
          <a:srcRect/>
          <a:stretch>
            <a:fillRect/>
          </a:stretch>
        </p:blipFill>
        <p:spPr>
          <a:xfrm>
            <a:off x="2194537" y="2068035"/>
            <a:ext cx="2224565" cy="2224565"/>
          </a:xfrm>
          <a:prstGeom prst="rect">
            <a:avLst/>
          </a:prstGeom>
          <a:effectLst>
            <a:outerShdw blurRad="139700" sx="102000" sy="102000" algn="ctr" rotWithShape="0">
              <a:prstClr val="black">
                <a:alpha val="33000"/>
              </a:prstClr>
            </a:outerShdw>
          </a:effectLst>
        </p:spPr>
      </p:pic>
      <p:grpSp>
        <p:nvGrpSpPr>
          <p:cNvPr id="7" name="组合 6"/>
          <p:cNvGrpSpPr/>
          <p:nvPr/>
        </p:nvGrpSpPr>
        <p:grpSpPr>
          <a:xfrm>
            <a:off x="4992207" y="2068033"/>
            <a:ext cx="2224565" cy="2224566"/>
            <a:chOff x="4992207" y="2068033"/>
            <a:chExt cx="2224565" cy="2224566"/>
          </a:xfrm>
        </p:grpSpPr>
        <p:pic>
          <p:nvPicPr>
            <p:cNvPr id="11" name="图片 10"/>
            <p:cNvPicPr>
              <a:picLocks noChangeAspect="1"/>
            </p:cNvPicPr>
            <p:nvPr/>
          </p:nvPicPr>
          <p:blipFill>
            <a:blip r:embed="rId6" cstate="screen">
              <a:grayscl/>
              <a:extLst>
                <a:ext uri="{28A0092B-C50C-407E-A947-70E740481C1C}">
                  <a14:useLocalDpi xmlns:a14="http://schemas.microsoft.com/office/drawing/2010/main"/>
                </a:ext>
              </a:extLst>
            </a:blip>
            <a:srcRect/>
            <a:stretch>
              <a:fillRect/>
            </a:stretch>
          </p:blipFill>
          <p:spPr>
            <a:xfrm>
              <a:off x="4992207" y="2068034"/>
              <a:ext cx="2224565" cy="2224565"/>
            </a:xfrm>
            <a:prstGeom prst="rect">
              <a:avLst/>
            </a:prstGeom>
            <a:effectLst>
              <a:outerShdw blurRad="139700" sx="102000" sy="102000" algn="ctr" rotWithShape="0">
                <a:prstClr val="black">
                  <a:alpha val="33000"/>
                </a:prstClr>
              </a:outerShdw>
            </a:effectLst>
          </p:spPr>
        </p:pic>
        <p:sp>
          <p:nvSpPr>
            <p:cNvPr id="14" name="矩形 13"/>
            <p:cNvSpPr/>
            <p:nvPr/>
          </p:nvSpPr>
          <p:spPr>
            <a:xfrm>
              <a:off x="4992207" y="2068033"/>
              <a:ext cx="2224565" cy="2224565"/>
            </a:xfrm>
            <a:prstGeom prst="rect">
              <a:avLst/>
            </a:prstGeom>
            <a:solidFill>
              <a:srgbClr val="08224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5" name="文本框 14"/>
          <p:cNvSpPr txBox="1"/>
          <p:nvPr/>
        </p:nvSpPr>
        <p:spPr>
          <a:xfrm>
            <a:off x="2755879" y="4431083"/>
            <a:ext cx="103056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4CB6DB"/>
                </a:solidFill>
                <a:effectLst/>
                <a:uLnTx/>
                <a:uFillTx/>
                <a:latin typeface="方正兰亭纤黑_GBK" panose="02000000000000000000" pitchFamily="2" charset="-122"/>
                <a:ea typeface="方正兰亭纤黑_GBK" panose="02000000000000000000" pitchFamily="2" charset="-122"/>
                <a:cs typeface="+mn-cs"/>
              </a:rPr>
              <a:t>1</a:t>
            </a:r>
            <a:endParaRPr kumimoji="0" lang="zh-CN" altLang="en-US" sz="3600" b="1" i="0" u="none" strike="noStrike" kern="1200" cap="none" spc="0" normalizeH="0" baseline="0" noProof="0" dirty="0">
              <a:ln>
                <a:noFill/>
              </a:ln>
              <a:solidFill>
                <a:srgbClr val="4CB6DB"/>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6" name="文本框 15"/>
          <p:cNvSpPr txBox="1"/>
          <p:nvPr/>
        </p:nvSpPr>
        <p:spPr>
          <a:xfrm>
            <a:off x="2198974" y="5022507"/>
            <a:ext cx="209281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82241"/>
                </a:solidFill>
                <a:effectLst/>
                <a:uLnTx/>
                <a:uFillTx/>
                <a:latin typeface="Roboto Th" pitchFamily="2" charset="0"/>
                <a:ea typeface="Roboto Th" pitchFamily="2" charset="0"/>
                <a:cs typeface="+mn-cs"/>
              </a:rPr>
              <a:t>偏向男性客户</a:t>
            </a:r>
            <a:endParaRPr kumimoji="0" lang="zh-CN" altLang="en-US" sz="2400" b="0" i="0" u="none" strike="noStrike" kern="1200" cap="none" spc="0" normalizeH="0" baseline="0" noProof="0" dirty="0">
              <a:ln>
                <a:noFill/>
              </a:ln>
              <a:solidFill>
                <a:srgbClr val="082241"/>
              </a:solidFill>
              <a:effectLst/>
              <a:uLnTx/>
              <a:uFillTx/>
              <a:latin typeface="Roboto Th" pitchFamily="2" charset="0"/>
              <a:ea typeface="宋体" panose="02010600030101010101" pitchFamily="2" charset="-122"/>
              <a:cs typeface="+mn-cs"/>
            </a:endParaRPr>
          </a:p>
        </p:txBody>
      </p:sp>
      <p:sp>
        <p:nvSpPr>
          <p:cNvPr id="67" name="文本框 66"/>
          <p:cNvSpPr txBox="1"/>
          <p:nvPr/>
        </p:nvSpPr>
        <p:spPr>
          <a:xfrm>
            <a:off x="5566536" y="4431083"/>
            <a:ext cx="103056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4CB6DB"/>
                </a:solidFill>
                <a:effectLst/>
                <a:uLnTx/>
                <a:uFillTx/>
                <a:latin typeface="方正兰亭纤黑_GBK" panose="02000000000000000000" pitchFamily="2" charset="-122"/>
                <a:ea typeface="方正兰亭纤黑_GBK" panose="02000000000000000000" pitchFamily="2" charset="-122"/>
                <a:cs typeface="+mn-cs"/>
              </a:rPr>
              <a:t>2</a:t>
            </a:r>
            <a:endParaRPr kumimoji="0" lang="zh-CN" altLang="en-US" sz="3600" b="1" i="0" u="none" strike="noStrike" kern="1200" cap="none" spc="0" normalizeH="0" baseline="0" noProof="0" dirty="0">
              <a:ln>
                <a:noFill/>
              </a:ln>
              <a:solidFill>
                <a:srgbClr val="4CB6DB"/>
              </a:solidFill>
              <a:effectLst/>
              <a:uLnTx/>
              <a:uFillTx/>
              <a:latin typeface="方正兰亭纤黑_GBK" panose="02000000000000000000" pitchFamily="2" charset="-122"/>
              <a:ea typeface="方正兰亭纤黑_GBK" panose="02000000000000000000" pitchFamily="2" charset="-122"/>
              <a:cs typeface="+mn-cs"/>
            </a:endParaRPr>
          </a:p>
        </p:txBody>
      </p:sp>
      <p:sp>
        <p:nvSpPr>
          <p:cNvPr id="77" name="文本框 76"/>
          <p:cNvSpPr txBox="1"/>
          <p:nvPr/>
        </p:nvSpPr>
        <p:spPr>
          <a:xfrm>
            <a:off x="5116295" y="5022507"/>
            <a:ext cx="199967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82241"/>
                </a:solidFill>
                <a:effectLst/>
                <a:uLnTx/>
                <a:uFillTx/>
                <a:latin typeface="Roboto Th" pitchFamily="2" charset="0"/>
                <a:ea typeface="Roboto Th" pitchFamily="2" charset="0"/>
                <a:cs typeface="+mn-cs"/>
              </a:rPr>
              <a:t>高资产客户</a:t>
            </a:r>
            <a:endParaRPr kumimoji="0" lang="zh-CN" altLang="en-US" sz="2400" b="0" i="0" u="none" strike="noStrike" kern="1200" cap="none" spc="0" normalizeH="0" baseline="0" noProof="0" dirty="0">
              <a:ln>
                <a:noFill/>
              </a:ln>
              <a:solidFill>
                <a:srgbClr val="082241"/>
              </a:solidFill>
              <a:effectLst/>
              <a:uLnTx/>
              <a:uFillTx/>
              <a:latin typeface="Roboto Th" pitchFamily="2" charset="0"/>
              <a:ea typeface="宋体" panose="02010600030101010101" pitchFamily="2" charset="-122"/>
              <a:cs typeface="+mn-cs"/>
            </a:endParaRPr>
          </a:p>
        </p:txBody>
      </p:sp>
      <p:sp>
        <p:nvSpPr>
          <p:cNvPr id="79" name="文本框 78"/>
          <p:cNvSpPr txBox="1"/>
          <p:nvPr/>
        </p:nvSpPr>
        <p:spPr>
          <a:xfrm>
            <a:off x="8366026" y="4411511"/>
            <a:ext cx="103056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4CB6DB"/>
                </a:solidFill>
                <a:effectLst/>
                <a:uLnTx/>
                <a:uFillTx/>
                <a:latin typeface="方正兰亭纤黑_GBK" panose="02000000000000000000" pitchFamily="2" charset="-122"/>
                <a:ea typeface="方正兰亭纤黑_GBK" panose="02000000000000000000" pitchFamily="2" charset="-122"/>
                <a:cs typeface="+mn-cs"/>
              </a:rPr>
              <a:t>3</a:t>
            </a:r>
            <a:endParaRPr kumimoji="0" lang="zh-CN" altLang="en-US" sz="3600" b="1" i="0" u="none" strike="noStrike" kern="1200" cap="none" spc="0" normalizeH="0" baseline="0" noProof="0" dirty="0">
              <a:ln>
                <a:noFill/>
              </a:ln>
              <a:solidFill>
                <a:srgbClr val="4CB6DB"/>
              </a:solidFill>
              <a:effectLst/>
              <a:uLnTx/>
              <a:uFillTx/>
              <a:latin typeface="方正兰亭纤黑_GBK" panose="02000000000000000000" pitchFamily="2" charset="-122"/>
              <a:ea typeface="方正兰亭纤黑_GBK" panose="02000000000000000000" pitchFamily="2" charset="-122"/>
              <a:cs typeface="+mn-cs"/>
            </a:endParaRPr>
          </a:p>
        </p:txBody>
      </p:sp>
      <p:sp>
        <p:nvSpPr>
          <p:cNvPr id="89" name="文本框 88"/>
          <p:cNvSpPr txBox="1"/>
          <p:nvPr/>
        </p:nvSpPr>
        <p:spPr>
          <a:xfrm>
            <a:off x="7909322" y="5028124"/>
            <a:ext cx="222456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82241"/>
                </a:solidFill>
                <a:effectLst/>
                <a:uLnTx/>
                <a:uFillTx/>
                <a:latin typeface="Roboto Th" pitchFamily="2" charset="0"/>
                <a:ea typeface="Roboto Th" pitchFamily="2" charset="0"/>
                <a:cs typeface="+mn-cs"/>
              </a:rPr>
              <a:t>30-60</a:t>
            </a:r>
            <a:r>
              <a:rPr kumimoji="0" lang="zh-CN" altLang="en-US" sz="2400" b="0" i="0" u="none" strike="noStrike" kern="1200" cap="none" spc="0" normalizeH="0" baseline="0" noProof="0" dirty="0">
                <a:ln>
                  <a:noFill/>
                </a:ln>
                <a:solidFill>
                  <a:srgbClr val="082241"/>
                </a:solidFill>
                <a:effectLst/>
                <a:uLnTx/>
                <a:uFillTx/>
                <a:latin typeface="Roboto Th" pitchFamily="2" charset="0"/>
                <a:ea typeface="Roboto Th" pitchFamily="2" charset="0"/>
                <a:cs typeface="+mn-cs"/>
              </a:rPr>
              <a:t>岁客户</a:t>
            </a:r>
          </a:p>
        </p:txBody>
      </p:sp>
    </p:spTree>
    <p:extLst>
      <p:ext uri="{BB962C8B-B14F-4D97-AF65-F5344CB8AC3E}">
        <p14:creationId xmlns:p14="http://schemas.microsoft.com/office/powerpoint/2010/main" val="2999178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par>
                              <p:cTn id="10" fill="hold">
                                <p:stCondLst>
                                  <p:cond delay="1000"/>
                                </p:stCondLst>
                                <p:childTnLst>
                                  <p:par>
                                    <p:cTn id="11" presetID="2" presetClass="entr" presetSubtype="9" decel="5400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000" fill="hold"/>
                                            <p:tgtEl>
                                              <p:spTgt spid="31"/>
                                            </p:tgtEl>
                                            <p:attrNameLst>
                                              <p:attrName>ppt_x</p:attrName>
                                            </p:attrNameLst>
                                          </p:cBhvr>
                                          <p:tavLst>
                                            <p:tav tm="0">
                                              <p:val>
                                                <p:strVal val="0-#ppt_w/2"/>
                                              </p:val>
                                            </p:tav>
                                            <p:tav tm="100000">
                                              <p:val>
                                                <p:strVal val="#ppt_x"/>
                                              </p:val>
                                            </p:tav>
                                          </p:tavLst>
                                        </p:anim>
                                        <p:anim calcmode="lin" valueType="num">
                                          <p:cBhvr additive="base">
                                            <p:cTn id="14" dur="1000" fill="hold"/>
                                            <p:tgtEl>
                                              <p:spTgt spid="31"/>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50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1000" fill="hold"/>
                                            <p:tgtEl>
                                              <p:spTgt spid="32"/>
                                            </p:tgtEl>
                                            <p:attrNameLst>
                                              <p:attrName>ppt_x</p:attrName>
                                            </p:attrNameLst>
                                          </p:cBhvr>
                                          <p:tavLst>
                                            <p:tav tm="0">
                                              <p:val>
                                                <p:strVal val="0-#ppt_w/2"/>
                                              </p:val>
                                            </p:tav>
                                            <p:tav tm="100000">
                                              <p:val>
                                                <p:strVal val="#ppt_x"/>
                                              </p:val>
                                            </p:tav>
                                          </p:tavLst>
                                        </p:anim>
                                        <p:anim calcmode="lin" valueType="num">
                                          <p:cBhvr additive="base">
                                            <p:cTn id="18" dur="1000" fill="hold"/>
                                            <p:tgtEl>
                                              <p:spTgt spid="32"/>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100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0-#ppt_w/2"/>
                                              </p:val>
                                            </p:tav>
                                            <p:tav tm="100000">
                                              <p:val>
                                                <p:strVal val="#ppt_x"/>
                                              </p:val>
                                            </p:tav>
                                          </p:tavLst>
                                        </p:anim>
                                        <p:anim calcmode="lin" valueType="num">
                                          <p:cBhvr additive="base">
                                            <p:cTn id="22" dur="1000" fill="hold"/>
                                            <p:tgtEl>
                                              <p:spTgt spid="33"/>
                                            </p:tgtEl>
                                            <p:attrNameLst>
                                              <p:attrName>ppt_y</p:attrName>
                                            </p:attrNameLst>
                                          </p:cBhvr>
                                          <p:tavLst>
                                            <p:tav tm="0">
                                              <p:val>
                                                <p:strVal val="0-#ppt_h/2"/>
                                              </p:val>
                                            </p:tav>
                                            <p:tav tm="100000">
                                              <p:val>
                                                <p:strVal val="#ppt_y"/>
                                              </p:val>
                                            </p:tav>
                                          </p:tavLst>
                                        </p:anim>
                                      </p:childTnLst>
                                    </p:cTn>
                                  </p:par>
                                </p:childTnLst>
                              </p:cTn>
                            </p:par>
                            <p:par>
                              <p:cTn id="23" fill="hold">
                                <p:stCondLst>
                                  <p:cond delay="3000"/>
                                </p:stCondLst>
                                <p:childTnLst>
                                  <p:par>
                                    <p:cTn id="24" presetID="2" presetClass="entr" presetSubtype="1" fill="hold" nodeType="afterEffect" p14:presetBounceEnd="50000">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14:bounceEnd="50000">
                                          <p:cBhvr additive="base">
                                            <p:cTn id="26" dur="10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27" dur="1000" fill="hold"/>
                                            <p:tgtEl>
                                              <p:spTgt spid="13"/>
                                            </p:tgtEl>
                                            <p:attrNameLst>
                                              <p:attrName>ppt_y</p:attrName>
                                            </p:attrNameLst>
                                          </p:cBhvr>
                                          <p:tavLst>
                                            <p:tav tm="0">
                                              <p:val>
                                                <p:strVal val="0-#ppt_h/2"/>
                                              </p:val>
                                            </p:tav>
                                            <p:tav tm="100000">
                                              <p:val>
                                                <p:strVal val="#ppt_y"/>
                                              </p:val>
                                            </p:tav>
                                          </p:tavLst>
                                        </p:anim>
                                      </p:childTnLst>
                                    </p:cTn>
                                  </p:par>
                                  <p:par>
                                    <p:cTn id="28" presetID="2" presetClass="entr" presetSubtype="4" fill="hold" nodeType="withEffect" p14:presetBounceEnd="50000">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14:bounceEnd="50000">
                                          <p:cBhvr additive="base">
                                            <p:cTn id="30"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31" dur="10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1" fill="hold" nodeType="withEffect" p14:presetBounceEnd="50000">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14:bounceEnd="50000">
                                          <p:cBhvr additive="base">
                                            <p:cTn id="34" dur="10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35" dur="1000" fill="hold"/>
                                            <p:tgtEl>
                                              <p:spTgt spid="12"/>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75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75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750"/>
                                            <p:tgtEl>
                                              <p:spTgt spid="79"/>
                                            </p:tgtEl>
                                          </p:cBhvr>
                                        </p:animEffect>
                                      </p:childTnLst>
                                    </p:cTn>
                                  </p:par>
                                </p:childTnLst>
                              </p:cTn>
                            </p:par>
                            <p:par>
                              <p:cTn id="46" fill="hold">
                                <p:stCondLst>
                                  <p:cond delay="4750"/>
                                </p:stCondLst>
                                <p:childTnLst>
                                  <p:par>
                                    <p:cTn id="47" presetID="23" presetClass="entr" presetSubtype="288" fill="hold" grpId="0" nodeType="afterEffect">
                                      <p:stCondLst>
                                        <p:cond delay="0"/>
                                      </p:stCondLst>
                                      <p:iterate type="lt">
                                        <p:tmPct val="10000"/>
                                      </p:iterate>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strVal val="4/3*#ppt_w"/>
                                              </p:val>
                                            </p:tav>
                                            <p:tav tm="100000">
                                              <p:val>
                                                <p:strVal val="#ppt_w"/>
                                              </p:val>
                                            </p:tav>
                                          </p:tavLst>
                                        </p:anim>
                                        <p:anim calcmode="lin" valueType="num">
                                          <p:cBhvr>
                                            <p:cTn id="50" dur="500" fill="hold"/>
                                            <p:tgtEl>
                                              <p:spTgt spid="16"/>
                                            </p:tgtEl>
                                            <p:attrNameLst>
                                              <p:attrName>ppt_h</p:attrName>
                                            </p:attrNameLst>
                                          </p:cBhvr>
                                          <p:tavLst>
                                            <p:tav tm="0">
                                              <p:val>
                                                <p:strVal val="4/3*#ppt_h"/>
                                              </p:val>
                                            </p:tav>
                                            <p:tav tm="100000">
                                              <p:val>
                                                <p:strVal val="#ppt_h"/>
                                              </p:val>
                                            </p:tav>
                                          </p:tavLst>
                                        </p:anim>
                                      </p:childTnLst>
                                    </p:cTn>
                                  </p:par>
                                  <p:par>
                                    <p:cTn id="51" presetID="23" presetClass="entr" presetSubtype="288" fill="hold" grpId="0" nodeType="withEffect">
                                      <p:stCondLst>
                                        <p:cond delay="0"/>
                                      </p:stCondLst>
                                      <p:iterate type="lt">
                                        <p:tmPct val="10000"/>
                                      </p:iterate>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strVal val="4/3*#ppt_w"/>
                                              </p:val>
                                            </p:tav>
                                            <p:tav tm="100000">
                                              <p:val>
                                                <p:strVal val="#ppt_w"/>
                                              </p:val>
                                            </p:tav>
                                          </p:tavLst>
                                        </p:anim>
                                        <p:anim calcmode="lin" valueType="num">
                                          <p:cBhvr>
                                            <p:cTn id="54" dur="500" fill="hold"/>
                                            <p:tgtEl>
                                              <p:spTgt spid="77"/>
                                            </p:tgtEl>
                                            <p:attrNameLst>
                                              <p:attrName>ppt_h</p:attrName>
                                            </p:attrNameLst>
                                          </p:cBhvr>
                                          <p:tavLst>
                                            <p:tav tm="0">
                                              <p:val>
                                                <p:strVal val="4/3*#ppt_h"/>
                                              </p:val>
                                            </p:tav>
                                            <p:tav tm="100000">
                                              <p:val>
                                                <p:strVal val="#ppt_h"/>
                                              </p:val>
                                            </p:tav>
                                          </p:tavLst>
                                        </p:anim>
                                      </p:childTnLst>
                                    </p:cTn>
                                  </p:par>
                                  <p:par>
                                    <p:cTn id="55" presetID="23" presetClass="entr" presetSubtype="288" fill="hold" grpId="0" nodeType="withEffect">
                                      <p:stCondLst>
                                        <p:cond delay="0"/>
                                      </p:stCondLst>
                                      <p:iterate type="lt">
                                        <p:tmPct val="10000"/>
                                      </p:iterate>
                                      <p:childTnLst>
                                        <p:set>
                                          <p:cBhvr>
                                            <p:cTn id="56" dur="1" fill="hold">
                                              <p:stCondLst>
                                                <p:cond delay="0"/>
                                              </p:stCondLst>
                                            </p:cTn>
                                            <p:tgtEl>
                                              <p:spTgt spid="89"/>
                                            </p:tgtEl>
                                            <p:attrNameLst>
                                              <p:attrName>style.visibility</p:attrName>
                                            </p:attrNameLst>
                                          </p:cBhvr>
                                          <p:to>
                                            <p:strVal val="visible"/>
                                          </p:to>
                                        </p:set>
                                        <p:anim calcmode="lin" valueType="num">
                                          <p:cBhvr>
                                            <p:cTn id="57" dur="500" fill="hold"/>
                                            <p:tgtEl>
                                              <p:spTgt spid="89"/>
                                            </p:tgtEl>
                                            <p:attrNameLst>
                                              <p:attrName>ppt_w</p:attrName>
                                            </p:attrNameLst>
                                          </p:cBhvr>
                                          <p:tavLst>
                                            <p:tav tm="0">
                                              <p:val>
                                                <p:strVal val="4/3*#ppt_w"/>
                                              </p:val>
                                            </p:tav>
                                            <p:tav tm="100000">
                                              <p:val>
                                                <p:strVal val="#ppt_w"/>
                                              </p:val>
                                            </p:tav>
                                          </p:tavLst>
                                        </p:anim>
                                        <p:anim calcmode="lin" valueType="num">
                                          <p:cBhvr>
                                            <p:cTn id="58" dur="500" fill="hold"/>
                                            <p:tgtEl>
                                              <p:spTgt spid="8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15" grpId="0"/>
          <p:bldP spid="16" grpId="0"/>
          <p:bldP spid="67" grpId="0"/>
          <p:bldP spid="77" grpId="0"/>
          <p:bldP spid="79" grpId="0"/>
          <p:bldP spid="8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par>
                              <p:cTn id="10" fill="hold">
                                <p:stCondLst>
                                  <p:cond delay="1000"/>
                                </p:stCondLst>
                                <p:childTnLst>
                                  <p:par>
                                    <p:cTn id="11" presetID="2" presetClass="entr" presetSubtype="9" decel="5400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000" fill="hold"/>
                                            <p:tgtEl>
                                              <p:spTgt spid="31"/>
                                            </p:tgtEl>
                                            <p:attrNameLst>
                                              <p:attrName>ppt_x</p:attrName>
                                            </p:attrNameLst>
                                          </p:cBhvr>
                                          <p:tavLst>
                                            <p:tav tm="0">
                                              <p:val>
                                                <p:strVal val="0-#ppt_w/2"/>
                                              </p:val>
                                            </p:tav>
                                            <p:tav tm="100000">
                                              <p:val>
                                                <p:strVal val="#ppt_x"/>
                                              </p:val>
                                            </p:tav>
                                          </p:tavLst>
                                        </p:anim>
                                        <p:anim calcmode="lin" valueType="num">
                                          <p:cBhvr additive="base">
                                            <p:cTn id="14" dur="1000" fill="hold"/>
                                            <p:tgtEl>
                                              <p:spTgt spid="31"/>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50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1000" fill="hold"/>
                                            <p:tgtEl>
                                              <p:spTgt spid="32"/>
                                            </p:tgtEl>
                                            <p:attrNameLst>
                                              <p:attrName>ppt_x</p:attrName>
                                            </p:attrNameLst>
                                          </p:cBhvr>
                                          <p:tavLst>
                                            <p:tav tm="0">
                                              <p:val>
                                                <p:strVal val="0-#ppt_w/2"/>
                                              </p:val>
                                            </p:tav>
                                            <p:tav tm="100000">
                                              <p:val>
                                                <p:strVal val="#ppt_x"/>
                                              </p:val>
                                            </p:tav>
                                          </p:tavLst>
                                        </p:anim>
                                        <p:anim calcmode="lin" valueType="num">
                                          <p:cBhvr additive="base">
                                            <p:cTn id="18" dur="1000" fill="hold"/>
                                            <p:tgtEl>
                                              <p:spTgt spid="32"/>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100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0-#ppt_w/2"/>
                                              </p:val>
                                            </p:tav>
                                            <p:tav tm="100000">
                                              <p:val>
                                                <p:strVal val="#ppt_x"/>
                                              </p:val>
                                            </p:tav>
                                          </p:tavLst>
                                        </p:anim>
                                        <p:anim calcmode="lin" valueType="num">
                                          <p:cBhvr additive="base">
                                            <p:cTn id="22" dur="1000" fill="hold"/>
                                            <p:tgtEl>
                                              <p:spTgt spid="33"/>
                                            </p:tgtEl>
                                            <p:attrNameLst>
                                              <p:attrName>ppt_y</p:attrName>
                                            </p:attrNameLst>
                                          </p:cBhvr>
                                          <p:tavLst>
                                            <p:tav tm="0">
                                              <p:val>
                                                <p:strVal val="0-#ppt_h/2"/>
                                              </p:val>
                                            </p:tav>
                                            <p:tav tm="100000">
                                              <p:val>
                                                <p:strVal val="#ppt_y"/>
                                              </p:val>
                                            </p:tav>
                                          </p:tavLst>
                                        </p:anim>
                                      </p:childTnLst>
                                    </p:cTn>
                                  </p:par>
                                </p:childTnLst>
                              </p:cTn>
                            </p:par>
                            <p:par>
                              <p:cTn id="23" fill="hold">
                                <p:stCondLst>
                                  <p:cond delay="3000"/>
                                </p:stCondLst>
                                <p:childTnLst>
                                  <p:par>
                                    <p:cTn id="24" presetID="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1000" fill="hold"/>
                                            <p:tgtEl>
                                              <p:spTgt spid="13"/>
                                            </p:tgtEl>
                                            <p:attrNameLst>
                                              <p:attrName>ppt_x</p:attrName>
                                            </p:attrNameLst>
                                          </p:cBhvr>
                                          <p:tavLst>
                                            <p:tav tm="0">
                                              <p:val>
                                                <p:strVal val="#ppt_x"/>
                                              </p:val>
                                            </p:tav>
                                            <p:tav tm="100000">
                                              <p:val>
                                                <p:strVal val="#ppt_x"/>
                                              </p:val>
                                            </p:tav>
                                          </p:tavLst>
                                        </p:anim>
                                        <p:anim calcmode="lin" valueType="num">
                                          <p:cBhvr additive="base">
                                            <p:cTn id="27" dur="1000" fill="hold"/>
                                            <p:tgtEl>
                                              <p:spTgt spid="13"/>
                                            </p:tgtEl>
                                            <p:attrNameLst>
                                              <p:attrName>ppt_y</p:attrName>
                                            </p:attrNameLst>
                                          </p:cBhvr>
                                          <p:tavLst>
                                            <p:tav tm="0">
                                              <p:val>
                                                <p:strVal val="0-#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1000" fill="hold"/>
                                            <p:tgtEl>
                                              <p:spTgt spid="7"/>
                                            </p:tgtEl>
                                            <p:attrNameLst>
                                              <p:attrName>ppt_x</p:attrName>
                                            </p:attrNameLst>
                                          </p:cBhvr>
                                          <p:tavLst>
                                            <p:tav tm="0">
                                              <p:val>
                                                <p:strVal val="#ppt_x"/>
                                              </p:val>
                                            </p:tav>
                                            <p:tav tm="100000">
                                              <p:val>
                                                <p:strVal val="#ppt_x"/>
                                              </p:val>
                                            </p:tav>
                                          </p:tavLst>
                                        </p:anim>
                                        <p:anim calcmode="lin" valueType="num">
                                          <p:cBhvr additive="base">
                                            <p:cTn id="31" dur="10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1000" fill="hold"/>
                                            <p:tgtEl>
                                              <p:spTgt spid="12"/>
                                            </p:tgtEl>
                                            <p:attrNameLst>
                                              <p:attrName>ppt_x</p:attrName>
                                            </p:attrNameLst>
                                          </p:cBhvr>
                                          <p:tavLst>
                                            <p:tav tm="0">
                                              <p:val>
                                                <p:strVal val="#ppt_x"/>
                                              </p:val>
                                            </p:tav>
                                            <p:tav tm="100000">
                                              <p:val>
                                                <p:strVal val="#ppt_x"/>
                                              </p:val>
                                            </p:tav>
                                          </p:tavLst>
                                        </p:anim>
                                        <p:anim calcmode="lin" valueType="num">
                                          <p:cBhvr additive="base">
                                            <p:cTn id="35" dur="1000" fill="hold"/>
                                            <p:tgtEl>
                                              <p:spTgt spid="12"/>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75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75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750"/>
                                            <p:tgtEl>
                                              <p:spTgt spid="79"/>
                                            </p:tgtEl>
                                          </p:cBhvr>
                                        </p:animEffect>
                                      </p:childTnLst>
                                    </p:cTn>
                                  </p:par>
                                </p:childTnLst>
                              </p:cTn>
                            </p:par>
                            <p:par>
                              <p:cTn id="46" fill="hold">
                                <p:stCondLst>
                                  <p:cond delay="4750"/>
                                </p:stCondLst>
                                <p:childTnLst>
                                  <p:par>
                                    <p:cTn id="47" presetID="23" presetClass="entr" presetSubtype="288" fill="hold" grpId="0" nodeType="afterEffect">
                                      <p:stCondLst>
                                        <p:cond delay="0"/>
                                      </p:stCondLst>
                                      <p:iterate type="lt">
                                        <p:tmPct val="10000"/>
                                      </p:iterate>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strVal val="4/3*#ppt_w"/>
                                              </p:val>
                                            </p:tav>
                                            <p:tav tm="100000">
                                              <p:val>
                                                <p:strVal val="#ppt_w"/>
                                              </p:val>
                                            </p:tav>
                                          </p:tavLst>
                                        </p:anim>
                                        <p:anim calcmode="lin" valueType="num">
                                          <p:cBhvr>
                                            <p:cTn id="50" dur="500" fill="hold"/>
                                            <p:tgtEl>
                                              <p:spTgt spid="16"/>
                                            </p:tgtEl>
                                            <p:attrNameLst>
                                              <p:attrName>ppt_h</p:attrName>
                                            </p:attrNameLst>
                                          </p:cBhvr>
                                          <p:tavLst>
                                            <p:tav tm="0">
                                              <p:val>
                                                <p:strVal val="4/3*#ppt_h"/>
                                              </p:val>
                                            </p:tav>
                                            <p:tav tm="100000">
                                              <p:val>
                                                <p:strVal val="#ppt_h"/>
                                              </p:val>
                                            </p:tav>
                                          </p:tavLst>
                                        </p:anim>
                                      </p:childTnLst>
                                    </p:cTn>
                                  </p:par>
                                  <p:par>
                                    <p:cTn id="51" presetID="23" presetClass="entr" presetSubtype="288" fill="hold" grpId="0" nodeType="withEffect">
                                      <p:stCondLst>
                                        <p:cond delay="0"/>
                                      </p:stCondLst>
                                      <p:iterate type="lt">
                                        <p:tmPct val="10000"/>
                                      </p:iterate>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strVal val="4/3*#ppt_w"/>
                                              </p:val>
                                            </p:tav>
                                            <p:tav tm="100000">
                                              <p:val>
                                                <p:strVal val="#ppt_w"/>
                                              </p:val>
                                            </p:tav>
                                          </p:tavLst>
                                        </p:anim>
                                        <p:anim calcmode="lin" valueType="num">
                                          <p:cBhvr>
                                            <p:cTn id="54" dur="500" fill="hold"/>
                                            <p:tgtEl>
                                              <p:spTgt spid="77"/>
                                            </p:tgtEl>
                                            <p:attrNameLst>
                                              <p:attrName>ppt_h</p:attrName>
                                            </p:attrNameLst>
                                          </p:cBhvr>
                                          <p:tavLst>
                                            <p:tav tm="0">
                                              <p:val>
                                                <p:strVal val="4/3*#ppt_h"/>
                                              </p:val>
                                            </p:tav>
                                            <p:tav tm="100000">
                                              <p:val>
                                                <p:strVal val="#ppt_h"/>
                                              </p:val>
                                            </p:tav>
                                          </p:tavLst>
                                        </p:anim>
                                      </p:childTnLst>
                                    </p:cTn>
                                  </p:par>
                                  <p:par>
                                    <p:cTn id="55" presetID="23" presetClass="entr" presetSubtype="288" fill="hold" grpId="0" nodeType="withEffect">
                                      <p:stCondLst>
                                        <p:cond delay="0"/>
                                      </p:stCondLst>
                                      <p:iterate type="lt">
                                        <p:tmPct val="10000"/>
                                      </p:iterate>
                                      <p:childTnLst>
                                        <p:set>
                                          <p:cBhvr>
                                            <p:cTn id="56" dur="1" fill="hold">
                                              <p:stCondLst>
                                                <p:cond delay="0"/>
                                              </p:stCondLst>
                                            </p:cTn>
                                            <p:tgtEl>
                                              <p:spTgt spid="89"/>
                                            </p:tgtEl>
                                            <p:attrNameLst>
                                              <p:attrName>style.visibility</p:attrName>
                                            </p:attrNameLst>
                                          </p:cBhvr>
                                          <p:to>
                                            <p:strVal val="visible"/>
                                          </p:to>
                                        </p:set>
                                        <p:anim calcmode="lin" valueType="num">
                                          <p:cBhvr>
                                            <p:cTn id="57" dur="500" fill="hold"/>
                                            <p:tgtEl>
                                              <p:spTgt spid="89"/>
                                            </p:tgtEl>
                                            <p:attrNameLst>
                                              <p:attrName>ppt_w</p:attrName>
                                            </p:attrNameLst>
                                          </p:cBhvr>
                                          <p:tavLst>
                                            <p:tav tm="0">
                                              <p:val>
                                                <p:strVal val="4/3*#ppt_w"/>
                                              </p:val>
                                            </p:tav>
                                            <p:tav tm="100000">
                                              <p:val>
                                                <p:strVal val="#ppt_w"/>
                                              </p:val>
                                            </p:tav>
                                          </p:tavLst>
                                        </p:anim>
                                        <p:anim calcmode="lin" valueType="num">
                                          <p:cBhvr>
                                            <p:cTn id="58" dur="500" fill="hold"/>
                                            <p:tgtEl>
                                              <p:spTgt spid="8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15" grpId="0"/>
          <p:bldP spid="16" grpId="0"/>
          <p:bldP spid="67" grpId="0"/>
          <p:bldP spid="77" grpId="0"/>
          <p:bldP spid="79" grpId="0"/>
          <p:bldP spid="89"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椭圆 370"/>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2" name="椭圆 371"/>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8" name="椭圆 377"/>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9" name="椭圆 378"/>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0" name="组合 379"/>
          <p:cNvGrpSpPr/>
          <p:nvPr/>
        </p:nvGrpSpPr>
        <p:grpSpPr>
          <a:xfrm>
            <a:off x="3463560" y="338945"/>
            <a:ext cx="5277931" cy="5798363"/>
            <a:chOff x="3463560" y="338945"/>
            <a:chExt cx="5277931" cy="5798363"/>
          </a:xfrm>
        </p:grpSpPr>
        <p:sp>
          <p:nvSpPr>
            <p:cNvPr id="381" name="椭圆 380"/>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2" name="椭圆 381"/>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椭圆 387"/>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椭圆 388"/>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椭圆 390"/>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椭圆 391"/>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椭圆 399"/>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椭圆 401"/>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3" name="椭圆 402"/>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椭圆 408"/>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椭圆 410"/>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椭圆 417"/>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椭圆 419"/>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椭圆 428"/>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椭圆 440"/>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43" name="椭圆 442"/>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椭圆 49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椭圆 543"/>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椭圆 593"/>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椭圆 631"/>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椭圆 647"/>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椭圆 657"/>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椭圆 658"/>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椭圆 659"/>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椭圆 660"/>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椭圆 661"/>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椭圆 662"/>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椭圆 663"/>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椭圆 664"/>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椭圆 665"/>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椭圆 666"/>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椭圆 668"/>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椭圆 669"/>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椭圆 670"/>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椭圆 671"/>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椭圆 672"/>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椭圆 673"/>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椭圆 674"/>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椭圆 675"/>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椭圆 676"/>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椭圆 677"/>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椭圆 678"/>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椭圆 679"/>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椭圆 680"/>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椭圆 681"/>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椭圆 682"/>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椭圆 683"/>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椭圆 684"/>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椭圆 685"/>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椭圆 686"/>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8" name="组合 687"/>
            <p:cNvGrpSpPr/>
            <p:nvPr/>
          </p:nvGrpSpPr>
          <p:grpSpPr>
            <a:xfrm rot="3539139">
              <a:off x="6459246" y="585525"/>
              <a:ext cx="969728" cy="840965"/>
              <a:chOff x="4602481" y="675835"/>
              <a:chExt cx="969728" cy="840965"/>
            </a:xfrm>
          </p:grpSpPr>
          <p:sp>
            <p:nvSpPr>
              <p:cNvPr id="692" name="椭圆 691"/>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椭圆 692"/>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椭圆 693"/>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椭圆 697"/>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椭圆 698"/>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椭圆 699"/>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椭圆 700"/>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椭圆 701"/>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椭圆 702"/>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椭圆 703"/>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椭圆 704"/>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椭圆 705"/>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椭圆 706"/>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椭圆 707"/>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椭圆 708"/>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9" name="椭圆 688"/>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0" name="椭圆 689"/>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椭圆 690"/>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0" name="椭圆 70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椭圆 71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椭圆 71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椭圆 71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椭圆 71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椭圆 71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椭圆 71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椭圆 71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椭圆 71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椭圆 71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椭圆 71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椭圆 72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椭圆 72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椭圆 72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椭圆 72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椭圆 72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椭圆 72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椭圆 72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椭圆 72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椭圆 72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文本框 729"/>
          <p:cNvSpPr txBox="1"/>
          <p:nvPr/>
        </p:nvSpPr>
        <p:spPr>
          <a:xfrm>
            <a:off x="4739380" y="3075104"/>
            <a:ext cx="2718720" cy="646331"/>
          </a:xfrm>
          <a:prstGeom prst="rect">
            <a:avLst/>
          </a:prstGeom>
          <a:noFill/>
        </p:spPr>
        <p:txBody>
          <a:bodyPr wrap="square" rtlCol="0">
            <a:spAutoFit/>
          </a:bodyPr>
          <a:lstStyle/>
          <a:p>
            <a:pPr algn="ctr"/>
            <a:r>
              <a:rPr lang="en-US" altLang="zh-CN"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THANKS!</a:t>
            </a:r>
            <a:endParaRPr lang="zh-CN" altLang="en-US"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731" name="文本框 730"/>
          <p:cNvSpPr txBox="1"/>
          <p:nvPr/>
        </p:nvSpPr>
        <p:spPr>
          <a:xfrm>
            <a:off x="-287366" y="3540360"/>
            <a:ext cx="4517624" cy="261610"/>
          </a:xfrm>
          <a:prstGeom prst="rect">
            <a:avLst/>
          </a:prstGeom>
          <a:noFill/>
        </p:spPr>
        <p:txBody>
          <a:bodyPr wrap="square" rtlCol="0">
            <a:spAutoFit/>
          </a:bodyPr>
          <a:lstStyle/>
          <a:p>
            <a:pPr algn="ctr"/>
            <a:r>
              <a:rPr lang="en-US" altLang="zh-CN" sz="1100" spc="300" dirty="0">
                <a:solidFill>
                  <a:schemeClr val="bg1"/>
                </a:solidFill>
                <a:latin typeface="方正兰亭纤黑_GBK" panose="02000000000000000000" pitchFamily="2" charset="-122"/>
                <a:ea typeface="方正兰亭纤黑_GBK" panose="02000000000000000000" pitchFamily="2" charset="-122"/>
              </a:rPr>
              <a:t>ANNUAL MEETING REPORT</a:t>
            </a:r>
            <a:endParaRPr lang="zh-CN" altLang="en-US" sz="11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732" name="文本框 731"/>
          <p:cNvSpPr txBox="1"/>
          <p:nvPr/>
        </p:nvSpPr>
        <p:spPr>
          <a:xfrm>
            <a:off x="7989709" y="3529186"/>
            <a:ext cx="4517624" cy="261610"/>
          </a:xfrm>
          <a:prstGeom prst="rect">
            <a:avLst/>
          </a:prstGeom>
          <a:noFill/>
        </p:spPr>
        <p:txBody>
          <a:bodyPr wrap="square" rtlCol="0">
            <a:spAutoFit/>
          </a:bodyPr>
          <a:lstStyle/>
          <a:p>
            <a:pPr algn="ctr"/>
            <a:r>
              <a:rPr lang="en-US" altLang="zh-CN" sz="1100" spc="300" dirty="0">
                <a:solidFill>
                  <a:schemeClr val="bg1"/>
                </a:solidFill>
                <a:latin typeface="方正兰亭纤黑_GBK" panose="02000000000000000000" pitchFamily="2" charset="-122"/>
                <a:ea typeface="方正兰亭纤黑_GBK" panose="02000000000000000000" pitchFamily="2" charset="-122"/>
              </a:rPr>
              <a:t>ANNUAL MEETING REPORT</a:t>
            </a:r>
            <a:endParaRPr lang="zh-CN" altLang="en-US" sz="11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733" name="文本框 732"/>
          <p:cNvSpPr txBox="1"/>
          <p:nvPr/>
        </p:nvSpPr>
        <p:spPr>
          <a:xfrm>
            <a:off x="5349246" y="6269204"/>
            <a:ext cx="1493509" cy="184666"/>
          </a:xfrm>
          <a:prstGeom prst="rect">
            <a:avLst/>
          </a:prstGeom>
          <a:noFill/>
          <a:ln w="3175">
            <a:solidFill>
              <a:srgbClr val="65D3F6">
                <a:alpha val="26000"/>
              </a:srgbClr>
            </a:solidFill>
          </a:ln>
        </p:spPr>
        <p:txBody>
          <a:bodyPr wrap="square" rtlCol="0">
            <a:spAutoFit/>
          </a:bodyPr>
          <a:lstStyle/>
          <a:p>
            <a:pPr algn="ctr"/>
            <a:r>
              <a:rPr lang="en-US" altLang="zh-CN" sz="600" spc="300" dirty="0">
                <a:solidFill>
                  <a:srgbClr val="65D3F6"/>
                </a:solidFill>
                <a:latin typeface="Agency FB" panose="020B0503020202020204" pitchFamily="34" charset="0"/>
                <a:ea typeface="方正兰亭纤黑_GBK" panose="02000000000000000000" pitchFamily="2" charset="-122"/>
              </a:rPr>
              <a:t>WWW.1PPT.COM</a:t>
            </a:r>
            <a:endParaRPr lang="zh-CN" altLang="en-US" sz="600" spc="300" dirty="0">
              <a:solidFill>
                <a:srgbClr val="65D3F6"/>
              </a:solidFill>
              <a:latin typeface="Agency FB" panose="020B0503020202020204" pitchFamily="34" charset="0"/>
              <a:ea typeface="方正兰亭纤黑_GBK" panose="02000000000000000000" pitchFamily="2" charset="-122"/>
            </a:endParaRPr>
          </a:p>
        </p:txBody>
      </p:sp>
      <p:sp>
        <p:nvSpPr>
          <p:cNvPr id="734" name="文本框 733"/>
          <p:cNvSpPr txBox="1"/>
          <p:nvPr/>
        </p:nvSpPr>
        <p:spPr>
          <a:xfrm>
            <a:off x="900494" y="2983056"/>
            <a:ext cx="2141904" cy="523220"/>
          </a:xfrm>
          <a:prstGeom prst="rect">
            <a:avLst/>
          </a:prstGeom>
          <a:noFill/>
        </p:spPr>
        <p:txBody>
          <a:bodyPr wrap="square" rtlCol="0">
            <a:spAutoFit/>
          </a:bodyPr>
          <a:lstStyle/>
          <a:p>
            <a:pPr algn="ctr"/>
            <a:r>
              <a:rPr lang="en-US" altLang="zh-CN" sz="2800" b="1" spc="300" dirty="0">
                <a:solidFill>
                  <a:schemeClr val="bg1"/>
                </a:solidFill>
                <a:latin typeface="方正兰亭纤黑_GBK" panose="02000000000000000000" pitchFamily="2" charset="-122"/>
                <a:ea typeface="方正兰亭纤黑_GBK" panose="02000000000000000000" pitchFamily="2" charset="-122"/>
              </a:rPr>
              <a:t>ANNUAL</a:t>
            </a:r>
            <a:endParaRPr lang="zh-CN" altLang="en-US" sz="2800" b="1" spc="300" dirty="0">
              <a:solidFill>
                <a:schemeClr val="bg1"/>
              </a:solidFill>
              <a:latin typeface="方正兰亭纤黑_GBK" panose="02000000000000000000" pitchFamily="2" charset="-122"/>
              <a:ea typeface="方正兰亭纤黑_GBK" panose="02000000000000000000" pitchFamily="2" charset="-122"/>
            </a:endParaRPr>
          </a:p>
        </p:txBody>
      </p:sp>
      <p:sp>
        <p:nvSpPr>
          <p:cNvPr id="735" name="文本框 734"/>
          <p:cNvSpPr txBox="1"/>
          <p:nvPr/>
        </p:nvSpPr>
        <p:spPr>
          <a:xfrm>
            <a:off x="8982606" y="2989374"/>
            <a:ext cx="2531831" cy="523220"/>
          </a:xfrm>
          <a:prstGeom prst="rect">
            <a:avLst/>
          </a:prstGeom>
          <a:noFill/>
        </p:spPr>
        <p:txBody>
          <a:bodyPr wrap="square" rtlCol="0">
            <a:spAutoFit/>
          </a:bodyPr>
          <a:lstStyle/>
          <a:p>
            <a:pPr algn="ctr"/>
            <a:r>
              <a:rPr lang="en-US" altLang="zh-CN" sz="2800" b="1" spc="300" dirty="0">
                <a:solidFill>
                  <a:schemeClr val="bg1"/>
                </a:solidFill>
                <a:latin typeface="方正兰亭纤黑_GBK" panose="02000000000000000000" pitchFamily="2" charset="-122"/>
                <a:ea typeface="方正兰亭纤黑_GBK" panose="02000000000000000000" pitchFamily="2" charset="-122"/>
              </a:rPr>
              <a:t>REPORT</a:t>
            </a:r>
            <a:endParaRPr lang="zh-CN" altLang="en-US" sz="2800" b="1" spc="300" dirty="0">
              <a:solidFill>
                <a:schemeClr val="bg1"/>
              </a:solidFill>
              <a:latin typeface="方正兰亭纤黑_GBK" panose="02000000000000000000" pitchFamily="2" charset="-122"/>
              <a:ea typeface="方正兰亭纤黑_GBK" panose="02000000000000000000" pitchFamily="2" charset="-122"/>
            </a:endParaRPr>
          </a:p>
        </p:txBody>
      </p:sp>
      <p:cxnSp>
        <p:nvCxnSpPr>
          <p:cNvPr id="736" name="直接连接符 73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4015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371"/>
                                        </p:tgtEl>
                                        <p:attrNameLst>
                                          <p:attrName>style.visibility</p:attrName>
                                        </p:attrNameLst>
                                      </p:cBhvr>
                                      <p:to>
                                        <p:strVal val="visible"/>
                                      </p:to>
                                    </p:set>
                                    <p:anim calcmode="lin" valueType="num">
                                      <p:cBhvr>
                                        <p:cTn id="7" dur="750" fill="hold"/>
                                        <p:tgtEl>
                                          <p:spTgt spid="371"/>
                                        </p:tgtEl>
                                        <p:attrNameLst>
                                          <p:attrName>ppt_w</p:attrName>
                                        </p:attrNameLst>
                                      </p:cBhvr>
                                      <p:tavLst>
                                        <p:tav tm="0">
                                          <p:val>
                                            <p:strVal val="(6*min(max(#ppt_w*#ppt_h,.3),1)-7.4)/-.7*#ppt_w"/>
                                          </p:val>
                                        </p:tav>
                                        <p:tav tm="100000">
                                          <p:val>
                                            <p:strVal val="#ppt_w"/>
                                          </p:val>
                                        </p:tav>
                                      </p:tavLst>
                                    </p:anim>
                                    <p:anim calcmode="lin" valueType="num">
                                      <p:cBhvr>
                                        <p:cTn id="8" dur="750" fill="hold"/>
                                        <p:tgtEl>
                                          <p:spTgt spid="371"/>
                                        </p:tgtEl>
                                        <p:attrNameLst>
                                          <p:attrName>ppt_h</p:attrName>
                                        </p:attrNameLst>
                                      </p:cBhvr>
                                      <p:tavLst>
                                        <p:tav tm="0">
                                          <p:val>
                                            <p:strVal val="(6*min(max(#ppt_w*#ppt_h,.3),1)-7.4)/-.7*#ppt_h"/>
                                          </p:val>
                                        </p:tav>
                                        <p:tav tm="100000">
                                          <p:val>
                                            <p:strVal val="#ppt_h"/>
                                          </p:val>
                                        </p:tav>
                                      </p:tavLst>
                                    </p:anim>
                                    <p:anim calcmode="lin" valueType="num">
                                      <p:cBhvr>
                                        <p:cTn id="9" dur="750" fill="hold"/>
                                        <p:tgtEl>
                                          <p:spTgt spid="371"/>
                                        </p:tgtEl>
                                        <p:attrNameLst>
                                          <p:attrName>ppt_x</p:attrName>
                                        </p:attrNameLst>
                                      </p:cBhvr>
                                      <p:tavLst>
                                        <p:tav tm="0">
                                          <p:val>
                                            <p:fltVal val="0.5"/>
                                          </p:val>
                                        </p:tav>
                                        <p:tav tm="100000">
                                          <p:val>
                                            <p:strVal val="#ppt_x"/>
                                          </p:val>
                                        </p:tav>
                                      </p:tavLst>
                                    </p:anim>
                                    <p:anim calcmode="lin" valueType="num">
                                      <p:cBhvr>
                                        <p:cTn id="10" dur="750" fill="hold"/>
                                        <p:tgtEl>
                                          <p:spTgt spid="371"/>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250"/>
                                  </p:stCondLst>
                                  <p:childTnLst>
                                    <p:set>
                                      <p:cBhvr>
                                        <p:cTn id="12" dur="1" fill="hold">
                                          <p:stCondLst>
                                            <p:cond delay="0"/>
                                          </p:stCondLst>
                                        </p:cTn>
                                        <p:tgtEl>
                                          <p:spTgt spid="372"/>
                                        </p:tgtEl>
                                        <p:attrNameLst>
                                          <p:attrName>style.visibility</p:attrName>
                                        </p:attrNameLst>
                                      </p:cBhvr>
                                      <p:to>
                                        <p:strVal val="visible"/>
                                      </p:to>
                                    </p:set>
                                    <p:anim calcmode="lin" valueType="num">
                                      <p:cBhvr>
                                        <p:cTn id="13" dur="750" fill="hold"/>
                                        <p:tgtEl>
                                          <p:spTgt spid="372"/>
                                        </p:tgtEl>
                                        <p:attrNameLst>
                                          <p:attrName>ppt_w</p:attrName>
                                        </p:attrNameLst>
                                      </p:cBhvr>
                                      <p:tavLst>
                                        <p:tav tm="0">
                                          <p:val>
                                            <p:strVal val="(6*min(max(#ppt_w*#ppt_h,.3),1)-7.4)/-.7*#ppt_w"/>
                                          </p:val>
                                        </p:tav>
                                        <p:tav tm="100000">
                                          <p:val>
                                            <p:strVal val="#ppt_w"/>
                                          </p:val>
                                        </p:tav>
                                      </p:tavLst>
                                    </p:anim>
                                    <p:anim calcmode="lin" valueType="num">
                                      <p:cBhvr>
                                        <p:cTn id="14" dur="750" fill="hold"/>
                                        <p:tgtEl>
                                          <p:spTgt spid="372"/>
                                        </p:tgtEl>
                                        <p:attrNameLst>
                                          <p:attrName>ppt_h</p:attrName>
                                        </p:attrNameLst>
                                      </p:cBhvr>
                                      <p:tavLst>
                                        <p:tav tm="0">
                                          <p:val>
                                            <p:strVal val="(6*min(max(#ppt_w*#ppt_h,.3),1)-7.4)/-.7*#ppt_h"/>
                                          </p:val>
                                        </p:tav>
                                        <p:tav tm="100000">
                                          <p:val>
                                            <p:strVal val="#ppt_h"/>
                                          </p:val>
                                        </p:tav>
                                      </p:tavLst>
                                    </p:anim>
                                    <p:anim calcmode="lin" valueType="num">
                                      <p:cBhvr>
                                        <p:cTn id="15" dur="750" fill="hold"/>
                                        <p:tgtEl>
                                          <p:spTgt spid="372"/>
                                        </p:tgtEl>
                                        <p:attrNameLst>
                                          <p:attrName>ppt_x</p:attrName>
                                        </p:attrNameLst>
                                      </p:cBhvr>
                                      <p:tavLst>
                                        <p:tav tm="0">
                                          <p:val>
                                            <p:fltVal val="0.5"/>
                                          </p:val>
                                        </p:tav>
                                        <p:tav tm="100000">
                                          <p:val>
                                            <p:strVal val="#ppt_x"/>
                                          </p:val>
                                        </p:tav>
                                      </p:tavLst>
                                    </p:anim>
                                    <p:anim calcmode="lin" valueType="num">
                                      <p:cBhvr>
                                        <p:cTn id="16" dur="750" fill="hold"/>
                                        <p:tgtEl>
                                          <p:spTgt spid="372"/>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750"/>
                                  </p:stCondLst>
                                  <p:childTnLst>
                                    <p:set>
                                      <p:cBhvr>
                                        <p:cTn id="18" dur="1" fill="hold">
                                          <p:stCondLst>
                                            <p:cond delay="0"/>
                                          </p:stCondLst>
                                        </p:cTn>
                                        <p:tgtEl>
                                          <p:spTgt spid="378"/>
                                        </p:tgtEl>
                                        <p:attrNameLst>
                                          <p:attrName>style.visibility</p:attrName>
                                        </p:attrNameLst>
                                      </p:cBhvr>
                                      <p:to>
                                        <p:strVal val="visible"/>
                                      </p:to>
                                    </p:set>
                                    <p:anim calcmode="lin" valueType="num">
                                      <p:cBhvr>
                                        <p:cTn id="19" dur="750" fill="hold"/>
                                        <p:tgtEl>
                                          <p:spTgt spid="378"/>
                                        </p:tgtEl>
                                        <p:attrNameLst>
                                          <p:attrName>ppt_w</p:attrName>
                                        </p:attrNameLst>
                                      </p:cBhvr>
                                      <p:tavLst>
                                        <p:tav tm="0">
                                          <p:val>
                                            <p:strVal val="(6*min(max(#ppt_w*#ppt_h,.3),1)-7.4)/-.7*#ppt_w"/>
                                          </p:val>
                                        </p:tav>
                                        <p:tav tm="100000">
                                          <p:val>
                                            <p:strVal val="#ppt_w"/>
                                          </p:val>
                                        </p:tav>
                                      </p:tavLst>
                                    </p:anim>
                                    <p:anim calcmode="lin" valueType="num">
                                      <p:cBhvr>
                                        <p:cTn id="20" dur="750" fill="hold"/>
                                        <p:tgtEl>
                                          <p:spTgt spid="378"/>
                                        </p:tgtEl>
                                        <p:attrNameLst>
                                          <p:attrName>ppt_h</p:attrName>
                                        </p:attrNameLst>
                                      </p:cBhvr>
                                      <p:tavLst>
                                        <p:tav tm="0">
                                          <p:val>
                                            <p:strVal val="(6*min(max(#ppt_w*#ppt_h,.3),1)-7.4)/-.7*#ppt_h"/>
                                          </p:val>
                                        </p:tav>
                                        <p:tav tm="100000">
                                          <p:val>
                                            <p:strVal val="#ppt_h"/>
                                          </p:val>
                                        </p:tav>
                                      </p:tavLst>
                                    </p:anim>
                                    <p:anim calcmode="lin" valueType="num">
                                      <p:cBhvr>
                                        <p:cTn id="21" dur="750" fill="hold"/>
                                        <p:tgtEl>
                                          <p:spTgt spid="378"/>
                                        </p:tgtEl>
                                        <p:attrNameLst>
                                          <p:attrName>ppt_x</p:attrName>
                                        </p:attrNameLst>
                                      </p:cBhvr>
                                      <p:tavLst>
                                        <p:tav tm="0">
                                          <p:val>
                                            <p:fltVal val="0.5"/>
                                          </p:val>
                                        </p:tav>
                                        <p:tav tm="100000">
                                          <p:val>
                                            <p:strVal val="#ppt_x"/>
                                          </p:val>
                                        </p:tav>
                                      </p:tavLst>
                                    </p:anim>
                                    <p:anim calcmode="lin" valueType="num">
                                      <p:cBhvr>
                                        <p:cTn id="22" dur="750" fill="hold"/>
                                        <p:tgtEl>
                                          <p:spTgt spid="378"/>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250"/>
                                  </p:stCondLst>
                                  <p:childTnLst>
                                    <p:set>
                                      <p:cBhvr>
                                        <p:cTn id="25" dur="1" fill="hold">
                                          <p:stCondLst>
                                            <p:cond delay="0"/>
                                          </p:stCondLst>
                                        </p:cTn>
                                        <p:tgtEl>
                                          <p:spTgt spid="380"/>
                                        </p:tgtEl>
                                        <p:attrNameLst>
                                          <p:attrName>style.visibility</p:attrName>
                                        </p:attrNameLst>
                                      </p:cBhvr>
                                      <p:to>
                                        <p:strVal val="visible"/>
                                      </p:to>
                                    </p:set>
                                    <p:animEffect transition="in" filter="fade">
                                      <p:cBhvr>
                                        <p:cTn id="26" dur="1250"/>
                                        <p:tgtEl>
                                          <p:spTgt spid="380"/>
                                        </p:tgtEl>
                                      </p:cBhvr>
                                    </p:animEffect>
                                  </p:childTnLst>
                                </p:cTn>
                              </p:par>
                              <p:par>
                                <p:cTn id="27" presetID="2" presetClass="entr" presetSubtype="4" fill="hold" grpId="0" nodeType="withEffect">
                                  <p:stCondLst>
                                    <p:cond delay="1250"/>
                                  </p:stCondLst>
                                  <p:childTnLst>
                                    <p:set>
                                      <p:cBhvr>
                                        <p:cTn id="28" dur="1" fill="hold">
                                          <p:stCondLst>
                                            <p:cond delay="0"/>
                                          </p:stCondLst>
                                        </p:cTn>
                                        <p:tgtEl>
                                          <p:spTgt spid="379"/>
                                        </p:tgtEl>
                                        <p:attrNameLst>
                                          <p:attrName>style.visibility</p:attrName>
                                        </p:attrNameLst>
                                      </p:cBhvr>
                                      <p:to>
                                        <p:strVal val="visible"/>
                                      </p:to>
                                    </p:set>
                                    <p:anim calcmode="lin" valueType="num">
                                      <p:cBhvr additive="base">
                                        <p:cTn id="29" dur="1250" fill="hold"/>
                                        <p:tgtEl>
                                          <p:spTgt spid="379"/>
                                        </p:tgtEl>
                                        <p:attrNameLst>
                                          <p:attrName>ppt_x</p:attrName>
                                        </p:attrNameLst>
                                      </p:cBhvr>
                                      <p:tavLst>
                                        <p:tav tm="0">
                                          <p:val>
                                            <p:strVal val="#ppt_x"/>
                                          </p:val>
                                        </p:tav>
                                        <p:tav tm="100000">
                                          <p:val>
                                            <p:strVal val="#ppt_x"/>
                                          </p:val>
                                        </p:tav>
                                      </p:tavLst>
                                    </p:anim>
                                    <p:anim calcmode="lin" valueType="num">
                                      <p:cBhvr additive="base">
                                        <p:cTn id="30" dur="1250" fill="hold"/>
                                        <p:tgtEl>
                                          <p:spTgt spid="379"/>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250"/>
                                  </p:stCondLst>
                                  <p:childTnLst>
                                    <p:set>
                                      <p:cBhvr>
                                        <p:cTn id="32" dur="1" fill="hold">
                                          <p:stCondLst>
                                            <p:cond delay="0"/>
                                          </p:stCondLst>
                                        </p:cTn>
                                        <p:tgtEl>
                                          <p:spTgt spid="710"/>
                                        </p:tgtEl>
                                        <p:attrNameLst>
                                          <p:attrName>style.visibility</p:attrName>
                                        </p:attrNameLst>
                                      </p:cBhvr>
                                      <p:to>
                                        <p:strVal val="visible"/>
                                      </p:to>
                                    </p:set>
                                    <p:anim calcmode="lin" valueType="num">
                                      <p:cBhvr additive="base">
                                        <p:cTn id="33" dur="1250" fill="hold"/>
                                        <p:tgtEl>
                                          <p:spTgt spid="710"/>
                                        </p:tgtEl>
                                        <p:attrNameLst>
                                          <p:attrName>ppt_x</p:attrName>
                                        </p:attrNameLst>
                                      </p:cBhvr>
                                      <p:tavLst>
                                        <p:tav tm="0">
                                          <p:val>
                                            <p:strVal val="0-#ppt_w/2"/>
                                          </p:val>
                                        </p:tav>
                                        <p:tav tm="100000">
                                          <p:val>
                                            <p:strVal val="#ppt_x"/>
                                          </p:val>
                                        </p:tav>
                                      </p:tavLst>
                                    </p:anim>
                                    <p:anim calcmode="lin" valueType="num">
                                      <p:cBhvr additive="base">
                                        <p:cTn id="34" dur="1250" fill="hold"/>
                                        <p:tgtEl>
                                          <p:spTgt spid="710"/>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1250"/>
                                  </p:stCondLst>
                                  <p:childTnLst>
                                    <p:set>
                                      <p:cBhvr>
                                        <p:cTn id="36" dur="1" fill="hold">
                                          <p:stCondLst>
                                            <p:cond delay="0"/>
                                          </p:stCondLst>
                                        </p:cTn>
                                        <p:tgtEl>
                                          <p:spTgt spid="711"/>
                                        </p:tgtEl>
                                        <p:attrNameLst>
                                          <p:attrName>style.visibility</p:attrName>
                                        </p:attrNameLst>
                                      </p:cBhvr>
                                      <p:to>
                                        <p:strVal val="visible"/>
                                      </p:to>
                                    </p:set>
                                    <p:anim calcmode="lin" valueType="num">
                                      <p:cBhvr additive="base">
                                        <p:cTn id="37" dur="1250" fill="hold"/>
                                        <p:tgtEl>
                                          <p:spTgt spid="711"/>
                                        </p:tgtEl>
                                        <p:attrNameLst>
                                          <p:attrName>ppt_x</p:attrName>
                                        </p:attrNameLst>
                                      </p:cBhvr>
                                      <p:tavLst>
                                        <p:tav tm="0">
                                          <p:val>
                                            <p:strVal val="0-#ppt_w/2"/>
                                          </p:val>
                                        </p:tav>
                                        <p:tav tm="100000">
                                          <p:val>
                                            <p:strVal val="#ppt_x"/>
                                          </p:val>
                                        </p:tav>
                                      </p:tavLst>
                                    </p:anim>
                                    <p:anim calcmode="lin" valueType="num">
                                      <p:cBhvr additive="base">
                                        <p:cTn id="38" dur="1250" fill="hold"/>
                                        <p:tgtEl>
                                          <p:spTgt spid="7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250"/>
                                  </p:stCondLst>
                                  <p:childTnLst>
                                    <p:set>
                                      <p:cBhvr>
                                        <p:cTn id="40" dur="1" fill="hold">
                                          <p:stCondLst>
                                            <p:cond delay="0"/>
                                          </p:stCondLst>
                                        </p:cTn>
                                        <p:tgtEl>
                                          <p:spTgt spid="712"/>
                                        </p:tgtEl>
                                        <p:attrNameLst>
                                          <p:attrName>style.visibility</p:attrName>
                                        </p:attrNameLst>
                                      </p:cBhvr>
                                      <p:to>
                                        <p:strVal val="visible"/>
                                      </p:to>
                                    </p:set>
                                    <p:anim calcmode="lin" valueType="num">
                                      <p:cBhvr additive="base">
                                        <p:cTn id="41" dur="1250" fill="hold"/>
                                        <p:tgtEl>
                                          <p:spTgt spid="712"/>
                                        </p:tgtEl>
                                        <p:attrNameLst>
                                          <p:attrName>ppt_x</p:attrName>
                                        </p:attrNameLst>
                                      </p:cBhvr>
                                      <p:tavLst>
                                        <p:tav tm="0">
                                          <p:val>
                                            <p:strVal val="#ppt_x"/>
                                          </p:val>
                                        </p:tav>
                                        <p:tav tm="100000">
                                          <p:val>
                                            <p:strVal val="#ppt_x"/>
                                          </p:val>
                                        </p:tav>
                                      </p:tavLst>
                                    </p:anim>
                                    <p:anim calcmode="lin" valueType="num">
                                      <p:cBhvr additive="base">
                                        <p:cTn id="42" dur="1250" fill="hold"/>
                                        <p:tgtEl>
                                          <p:spTgt spid="712"/>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1250"/>
                                  </p:stCondLst>
                                  <p:childTnLst>
                                    <p:set>
                                      <p:cBhvr>
                                        <p:cTn id="44" dur="1" fill="hold">
                                          <p:stCondLst>
                                            <p:cond delay="0"/>
                                          </p:stCondLst>
                                        </p:cTn>
                                        <p:tgtEl>
                                          <p:spTgt spid="713"/>
                                        </p:tgtEl>
                                        <p:attrNameLst>
                                          <p:attrName>style.visibility</p:attrName>
                                        </p:attrNameLst>
                                      </p:cBhvr>
                                      <p:to>
                                        <p:strVal val="visible"/>
                                      </p:to>
                                    </p:set>
                                    <p:anim calcmode="lin" valueType="num">
                                      <p:cBhvr additive="base">
                                        <p:cTn id="45" dur="1250" fill="hold"/>
                                        <p:tgtEl>
                                          <p:spTgt spid="713"/>
                                        </p:tgtEl>
                                        <p:attrNameLst>
                                          <p:attrName>ppt_x</p:attrName>
                                        </p:attrNameLst>
                                      </p:cBhvr>
                                      <p:tavLst>
                                        <p:tav tm="0">
                                          <p:val>
                                            <p:strVal val="0-#ppt_w/2"/>
                                          </p:val>
                                        </p:tav>
                                        <p:tav tm="100000">
                                          <p:val>
                                            <p:strVal val="#ppt_x"/>
                                          </p:val>
                                        </p:tav>
                                      </p:tavLst>
                                    </p:anim>
                                    <p:anim calcmode="lin" valueType="num">
                                      <p:cBhvr additive="base">
                                        <p:cTn id="46" dur="1250" fill="hold"/>
                                        <p:tgtEl>
                                          <p:spTgt spid="713"/>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250"/>
                                  </p:stCondLst>
                                  <p:childTnLst>
                                    <p:set>
                                      <p:cBhvr>
                                        <p:cTn id="48" dur="1" fill="hold">
                                          <p:stCondLst>
                                            <p:cond delay="0"/>
                                          </p:stCondLst>
                                        </p:cTn>
                                        <p:tgtEl>
                                          <p:spTgt spid="714"/>
                                        </p:tgtEl>
                                        <p:attrNameLst>
                                          <p:attrName>style.visibility</p:attrName>
                                        </p:attrNameLst>
                                      </p:cBhvr>
                                      <p:to>
                                        <p:strVal val="visible"/>
                                      </p:to>
                                    </p:set>
                                    <p:anim calcmode="lin" valueType="num">
                                      <p:cBhvr additive="base">
                                        <p:cTn id="49" dur="1250" fill="hold"/>
                                        <p:tgtEl>
                                          <p:spTgt spid="714"/>
                                        </p:tgtEl>
                                        <p:attrNameLst>
                                          <p:attrName>ppt_x</p:attrName>
                                        </p:attrNameLst>
                                      </p:cBhvr>
                                      <p:tavLst>
                                        <p:tav tm="0">
                                          <p:val>
                                            <p:strVal val="1+#ppt_w/2"/>
                                          </p:val>
                                        </p:tav>
                                        <p:tav tm="100000">
                                          <p:val>
                                            <p:strVal val="#ppt_x"/>
                                          </p:val>
                                        </p:tav>
                                      </p:tavLst>
                                    </p:anim>
                                    <p:anim calcmode="lin" valueType="num">
                                      <p:cBhvr additive="base">
                                        <p:cTn id="50" dur="1250" fill="hold"/>
                                        <p:tgtEl>
                                          <p:spTgt spid="714"/>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1250"/>
                                  </p:stCondLst>
                                  <p:childTnLst>
                                    <p:set>
                                      <p:cBhvr>
                                        <p:cTn id="52" dur="1" fill="hold">
                                          <p:stCondLst>
                                            <p:cond delay="0"/>
                                          </p:stCondLst>
                                        </p:cTn>
                                        <p:tgtEl>
                                          <p:spTgt spid="715"/>
                                        </p:tgtEl>
                                        <p:attrNameLst>
                                          <p:attrName>style.visibility</p:attrName>
                                        </p:attrNameLst>
                                      </p:cBhvr>
                                      <p:to>
                                        <p:strVal val="visible"/>
                                      </p:to>
                                    </p:set>
                                    <p:anim calcmode="lin" valueType="num">
                                      <p:cBhvr additive="base">
                                        <p:cTn id="53" dur="1250" fill="hold"/>
                                        <p:tgtEl>
                                          <p:spTgt spid="715"/>
                                        </p:tgtEl>
                                        <p:attrNameLst>
                                          <p:attrName>ppt_x</p:attrName>
                                        </p:attrNameLst>
                                      </p:cBhvr>
                                      <p:tavLst>
                                        <p:tav tm="0">
                                          <p:val>
                                            <p:strVal val="1+#ppt_w/2"/>
                                          </p:val>
                                        </p:tav>
                                        <p:tav tm="100000">
                                          <p:val>
                                            <p:strVal val="#ppt_x"/>
                                          </p:val>
                                        </p:tav>
                                      </p:tavLst>
                                    </p:anim>
                                    <p:anim calcmode="lin" valueType="num">
                                      <p:cBhvr additive="base">
                                        <p:cTn id="54" dur="1250" fill="hold"/>
                                        <p:tgtEl>
                                          <p:spTgt spid="7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250"/>
                                  </p:stCondLst>
                                  <p:childTnLst>
                                    <p:set>
                                      <p:cBhvr>
                                        <p:cTn id="56" dur="1" fill="hold">
                                          <p:stCondLst>
                                            <p:cond delay="0"/>
                                          </p:stCondLst>
                                        </p:cTn>
                                        <p:tgtEl>
                                          <p:spTgt spid="716"/>
                                        </p:tgtEl>
                                        <p:attrNameLst>
                                          <p:attrName>style.visibility</p:attrName>
                                        </p:attrNameLst>
                                      </p:cBhvr>
                                      <p:to>
                                        <p:strVal val="visible"/>
                                      </p:to>
                                    </p:set>
                                    <p:anim calcmode="lin" valueType="num">
                                      <p:cBhvr additive="base">
                                        <p:cTn id="57" dur="1250" fill="hold"/>
                                        <p:tgtEl>
                                          <p:spTgt spid="716"/>
                                        </p:tgtEl>
                                        <p:attrNameLst>
                                          <p:attrName>ppt_x</p:attrName>
                                        </p:attrNameLst>
                                      </p:cBhvr>
                                      <p:tavLst>
                                        <p:tav tm="0">
                                          <p:val>
                                            <p:strVal val="#ppt_x"/>
                                          </p:val>
                                        </p:tav>
                                        <p:tav tm="100000">
                                          <p:val>
                                            <p:strVal val="#ppt_x"/>
                                          </p:val>
                                        </p:tav>
                                      </p:tavLst>
                                    </p:anim>
                                    <p:anim calcmode="lin" valueType="num">
                                      <p:cBhvr additive="base">
                                        <p:cTn id="58" dur="1250" fill="hold"/>
                                        <p:tgtEl>
                                          <p:spTgt spid="716"/>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1250"/>
                                  </p:stCondLst>
                                  <p:childTnLst>
                                    <p:set>
                                      <p:cBhvr>
                                        <p:cTn id="60" dur="1" fill="hold">
                                          <p:stCondLst>
                                            <p:cond delay="0"/>
                                          </p:stCondLst>
                                        </p:cTn>
                                        <p:tgtEl>
                                          <p:spTgt spid="717"/>
                                        </p:tgtEl>
                                        <p:attrNameLst>
                                          <p:attrName>style.visibility</p:attrName>
                                        </p:attrNameLst>
                                      </p:cBhvr>
                                      <p:to>
                                        <p:strVal val="visible"/>
                                      </p:to>
                                    </p:set>
                                    <p:anim calcmode="lin" valueType="num">
                                      <p:cBhvr additive="base">
                                        <p:cTn id="61" dur="1250" fill="hold"/>
                                        <p:tgtEl>
                                          <p:spTgt spid="717"/>
                                        </p:tgtEl>
                                        <p:attrNameLst>
                                          <p:attrName>ppt_x</p:attrName>
                                        </p:attrNameLst>
                                      </p:cBhvr>
                                      <p:tavLst>
                                        <p:tav tm="0">
                                          <p:val>
                                            <p:strVal val="1+#ppt_w/2"/>
                                          </p:val>
                                        </p:tav>
                                        <p:tav tm="100000">
                                          <p:val>
                                            <p:strVal val="#ppt_x"/>
                                          </p:val>
                                        </p:tav>
                                      </p:tavLst>
                                    </p:anim>
                                    <p:anim calcmode="lin" valueType="num">
                                      <p:cBhvr additive="base">
                                        <p:cTn id="62" dur="1250" fill="hold"/>
                                        <p:tgtEl>
                                          <p:spTgt spid="717"/>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1250"/>
                                  </p:stCondLst>
                                  <p:childTnLst>
                                    <p:set>
                                      <p:cBhvr>
                                        <p:cTn id="64" dur="1" fill="hold">
                                          <p:stCondLst>
                                            <p:cond delay="0"/>
                                          </p:stCondLst>
                                        </p:cTn>
                                        <p:tgtEl>
                                          <p:spTgt spid="718"/>
                                        </p:tgtEl>
                                        <p:attrNameLst>
                                          <p:attrName>style.visibility</p:attrName>
                                        </p:attrNameLst>
                                      </p:cBhvr>
                                      <p:to>
                                        <p:strVal val="visible"/>
                                      </p:to>
                                    </p:set>
                                    <p:anim calcmode="lin" valueType="num">
                                      <p:cBhvr additive="base">
                                        <p:cTn id="65" dur="1250" fill="hold"/>
                                        <p:tgtEl>
                                          <p:spTgt spid="718"/>
                                        </p:tgtEl>
                                        <p:attrNameLst>
                                          <p:attrName>ppt_x</p:attrName>
                                        </p:attrNameLst>
                                      </p:cBhvr>
                                      <p:tavLst>
                                        <p:tav tm="0">
                                          <p:val>
                                            <p:strVal val="#ppt_x"/>
                                          </p:val>
                                        </p:tav>
                                        <p:tav tm="100000">
                                          <p:val>
                                            <p:strVal val="#ppt_x"/>
                                          </p:val>
                                        </p:tav>
                                      </p:tavLst>
                                    </p:anim>
                                    <p:anim calcmode="lin" valueType="num">
                                      <p:cBhvr additive="base">
                                        <p:cTn id="66" dur="1250" fill="hold"/>
                                        <p:tgtEl>
                                          <p:spTgt spid="71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1250"/>
                                  </p:stCondLst>
                                  <p:childTnLst>
                                    <p:set>
                                      <p:cBhvr>
                                        <p:cTn id="68" dur="1" fill="hold">
                                          <p:stCondLst>
                                            <p:cond delay="0"/>
                                          </p:stCondLst>
                                        </p:cTn>
                                        <p:tgtEl>
                                          <p:spTgt spid="719"/>
                                        </p:tgtEl>
                                        <p:attrNameLst>
                                          <p:attrName>style.visibility</p:attrName>
                                        </p:attrNameLst>
                                      </p:cBhvr>
                                      <p:to>
                                        <p:strVal val="visible"/>
                                      </p:to>
                                    </p:set>
                                    <p:anim calcmode="lin" valueType="num">
                                      <p:cBhvr additive="base">
                                        <p:cTn id="69" dur="1250" fill="hold"/>
                                        <p:tgtEl>
                                          <p:spTgt spid="719"/>
                                        </p:tgtEl>
                                        <p:attrNameLst>
                                          <p:attrName>ppt_x</p:attrName>
                                        </p:attrNameLst>
                                      </p:cBhvr>
                                      <p:tavLst>
                                        <p:tav tm="0">
                                          <p:val>
                                            <p:strVal val="0-#ppt_w/2"/>
                                          </p:val>
                                        </p:tav>
                                        <p:tav tm="100000">
                                          <p:val>
                                            <p:strVal val="#ppt_x"/>
                                          </p:val>
                                        </p:tav>
                                      </p:tavLst>
                                    </p:anim>
                                    <p:anim calcmode="lin" valueType="num">
                                      <p:cBhvr additive="base">
                                        <p:cTn id="70" dur="1250" fill="hold"/>
                                        <p:tgtEl>
                                          <p:spTgt spid="719"/>
                                        </p:tgtEl>
                                        <p:attrNameLst>
                                          <p:attrName>ppt_y</p:attrName>
                                        </p:attrNameLst>
                                      </p:cBhvr>
                                      <p:tavLst>
                                        <p:tav tm="0">
                                          <p:val>
                                            <p:strVal val="0-#ppt_h/2"/>
                                          </p:val>
                                        </p:tav>
                                        <p:tav tm="100000">
                                          <p:val>
                                            <p:strVal val="#ppt_y"/>
                                          </p:val>
                                        </p:tav>
                                      </p:tavLst>
                                    </p:anim>
                                  </p:childTnLst>
                                </p:cTn>
                              </p:par>
                              <p:par>
                                <p:cTn id="71" presetID="2" presetClass="entr" presetSubtype="3" fill="hold" grpId="0" nodeType="withEffect">
                                  <p:stCondLst>
                                    <p:cond delay="1250"/>
                                  </p:stCondLst>
                                  <p:childTnLst>
                                    <p:set>
                                      <p:cBhvr>
                                        <p:cTn id="72" dur="1" fill="hold">
                                          <p:stCondLst>
                                            <p:cond delay="0"/>
                                          </p:stCondLst>
                                        </p:cTn>
                                        <p:tgtEl>
                                          <p:spTgt spid="720"/>
                                        </p:tgtEl>
                                        <p:attrNameLst>
                                          <p:attrName>style.visibility</p:attrName>
                                        </p:attrNameLst>
                                      </p:cBhvr>
                                      <p:to>
                                        <p:strVal val="visible"/>
                                      </p:to>
                                    </p:set>
                                    <p:anim calcmode="lin" valueType="num">
                                      <p:cBhvr additive="base">
                                        <p:cTn id="73" dur="1250" fill="hold"/>
                                        <p:tgtEl>
                                          <p:spTgt spid="720"/>
                                        </p:tgtEl>
                                        <p:attrNameLst>
                                          <p:attrName>ppt_x</p:attrName>
                                        </p:attrNameLst>
                                      </p:cBhvr>
                                      <p:tavLst>
                                        <p:tav tm="0">
                                          <p:val>
                                            <p:strVal val="1+#ppt_w/2"/>
                                          </p:val>
                                        </p:tav>
                                        <p:tav tm="100000">
                                          <p:val>
                                            <p:strVal val="#ppt_x"/>
                                          </p:val>
                                        </p:tav>
                                      </p:tavLst>
                                    </p:anim>
                                    <p:anim calcmode="lin" valueType="num">
                                      <p:cBhvr additive="base">
                                        <p:cTn id="74" dur="1250" fill="hold"/>
                                        <p:tgtEl>
                                          <p:spTgt spid="720"/>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1250"/>
                                  </p:stCondLst>
                                  <p:childTnLst>
                                    <p:set>
                                      <p:cBhvr>
                                        <p:cTn id="76" dur="1" fill="hold">
                                          <p:stCondLst>
                                            <p:cond delay="0"/>
                                          </p:stCondLst>
                                        </p:cTn>
                                        <p:tgtEl>
                                          <p:spTgt spid="721"/>
                                        </p:tgtEl>
                                        <p:attrNameLst>
                                          <p:attrName>style.visibility</p:attrName>
                                        </p:attrNameLst>
                                      </p:cBhvr>
                                      <p:to>
                                        <p:strVal val="visible"/>
                                      </p:to>
                                    </p:set>
                                    <p:anim calcmode="lin" valueType="num">
                                      <p:cBhvr additive="base">
                                        <p:cTn id="77" dur="1250" fill="hold"/>
                                        <p:tgtEl>
                                          <p:spTgt spid="721"/>
                                        </p:tgtEl>
                                        <p:attrNameLst>
                                          <p:attrName>ppt_x</p:attrName>
                                        </p:attrNameLst>
                                      </p:cBhvr>
                                      <p:tavLst>
                                        <p:tav tm="0">
                                          <p:val>
                                            <p:strVal val="0-#ppt_w/2"/>
                                          </p:val>
                                        </p:tav>
                                        <p:tav tm="100000">
                                          <p:val>
                                            <p:strVal val="#ppt_x"/>
                                          </p:val>
                                        </p:tav>
                                      </p:tavLst>
                                    </p:anim>
                                    <p:anim calcmode="lin" valueType="num">
                                      <p:cBhvr additive="base">
                                        <p:cTn id="78" dur="1250" fill="hold"/>
                                        <p:tgtEl>
                                          <p:spTgt spid="721"/>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1250"/>
                                  </p:stCondLst>
                                  <p:childTnLst>
                                    <p:set>
                                      <p:cBhvr>
                                        <p:cTn id="80" dur="1" fill="hold">
                                          <p:stCondLst>
                                            <p:cond delay="0"/>
                                          </p:stCondLst>
                                        </p:cTn>
                                        <p:tgtEl>
                                          <p:spTgt spid="722"/>
                                        </p:tgtEl>
                                        <p:attrNameLst>
                                          <p:attrName>style.visibility</p:attrName>
                                        </p:attrNameLst>
                                      </p:cBhvr>
                                      <p:to>
                                        <p:strVal val="visible"/>
                                      </p:to>
                                    </p:set>
                                    <p:anim calcmode="lin" valueType="num">
                                      <p:cBhvr additive="base">
                                        <p:cTn id="81" dur="1250" fill="hold"/>
                                        <p:tgtEl>
                                          <p:spTgt spid="722"/>
                                        </p:tgtEl>
                                        <p:attrNameLst>
                                          <p:attrName>ppt_x</p:attrName>
                                        </p:attrNameLst>
                                      </p:cBhvr>
                                      <p:tavLst>
                                        <p:tav tm="0">
                                          <p:val>
                                            <p:strVal val="0-#ppt_w/2"/>
                                          </p:val>
                                        </p:tav>
                                        <p:tav tm="100000">
                                          <p:val>
                                            <p:strVal val="#ppt_x"/>
                                          </p:val>
                                        </p:tav>
                                      </p:tavLst>
                                    </p:anim>
                                    <p:anim calcmode="lin" valueType="num">
                                      <p:cBhvr additive="base">
                                        <p:cTn id="82" dur="1250" fill="hold"/>
                                        <p:tgtEl>
                                          <p:spTgt spid="722"/>
                                        </p:tgtEl>
                                        <p:attrNameLst>
                                          <p:attrName>ppt_y</p:attrName>
                                        </p:attrNameLst>
                                      </p:cBhvr>
                                      <p:tavLst>
                                        <p:tav tm="0">
                                          <p:val>
                                            <p:strVal val="0-#ppt_h/2"/>
                                          </p:val>
                                        </p:tav>
                                        <p:tav tm="100000">
                                          <p:val>
                                            <p:strVal val="#ppt_y"/>
                                          </p:val>
                                        </p:tav>
                                      </p:tavLst>
                                    </p:anim>
                                  </p:childTnLst>
                                </p:cTn>
                              </p:par>
                              <p:par>
                                <p:cTn id="83" presetID="2" presetClass="entr" presetSubtype="3" fill="hold" grpId="0" nodeType="withEffect">
                                  <p:stCondLst>
                                    <p:cond delay="1250"/>
                                  </p:stCondLst>
                                  <p:childTnLst>
                                    <p:set>
                                      <p:cBhvr>
                                        <p:cTn id="84" dur="1" fill="hold">
                                          <p:stCondLst>
                                            <p:cond delay="0"/>
                                          </p:stCondLst>
                                        </p:cTn>
                                        <p:tgtEl>
                                          <p:spTgt spid="723"/>
                                        </p:tgtEl>
                                        <p:attrNameLst>
                                          <p:attrName>style.visibility</p:attrName>
                                        </p:attrNameLst>
                                      </p:cBhvr>
                                      <p:to>
                                        <p:strVal val="visible"/>
                                      </p:to>
                                    </p:set>
                                    <p:anim calcmode="lin" valueType="num">
                                      <p:cBhvr additive="base">
                                        <p:cTn id="85" dur="1250" fill="hold"/>
                                        <p:tgtEl>
                                          <p:spTgt spid="723"/>
                                        </p:tgtEl>
                                        <p:attrNameLst>
                                          <p:attrName>ppt_x</p:attrName>
                                        </p:attrNameLst>
                                      </p:cBhvr>
                                      <p:tavLst>
                                        <p:tav tm="0">
                                          <p:val>
                                            <p:strVal val="1+#ppt_w/2"/>
                                          </p:val>
                                        </p:tav>
                                        <p:tav tm="100000">
                                          <p:val>
                                            <p:strVal val="#ppt_x"/>
                                          </p:val>
                                        </p:tav>
                                      </p:tavLst>
                                    </p:anim>
                                    <p:anim calcmode="lin" valueType="num">
                                      <p:cBhvr additive="base">
                                        <p:cTn id="86" dur="1250" fill="hold"/>
                                        <p:tgtEl>
                                          <p:spTgt spid="723"/>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1250"/>
                                  </p:stCondLst>
                                  <p:childTnLst>
                                    <p:set>
                                      <p:cBhvr>
                                        <p:cTn id="88" dur="1" fill="hold">
                                          <p:stCondLst>
                                            <p:cond delay="0"/>
                                          </p:stCondLst>
                                        </p:cTn>
                                        <p:tgtEl>
                                          <p:spTgt spid="724"/>
                                        </p:tgtEl>
                                        <p:attrNameLst>
                                          <p:attrName>style.visibility</p:attrName>
                                        </p:attrNameLst>
                                      </p:cBhvr>
                                      <p:to>
                                        <p:strVal val="visible"/>
                                      </p:to>
                                    </p:set>
                                    <p:anim calcmode="lin" valueType="num">
                                      <p:cBhvr additive="base">
                                        <p:cTn id="89" dur="1250" fill="hold"/>
                                        <p:tgtEl>
                                          <p:spTgt spid="724"/>
                                        </p:tgtEl>
                                        <p:attrNameLst>
                                          <p:attrName>ppt_x</p:attrName>
                                        </p:attrNameLst>
                                      </p:cBhvr>
                                      <p:tavLst>
                                        <p:tav tm="0">
                                          <p:val>
                                            <p:strVal val="0-#ppt_w/2"/>
                                          </p:val>
                                        </p:tav>
                                        <p:tav tm="100000">
                                          <p:val>
                                            <p:strVal val="#ppt_x"/>
                                          </p:val>
                                        </p:tav>
                                      </p:tavLst>
                                    </p:anim>
                                    <p:anim calcmode="lin" valueType="num">
                                      <p:cBhvr additive="base">
                                        <p:cTn id="90" dur="1250" fill="hold"/>
                                        <p:tgtEl>
                                          <p:spTgt spid="724"/>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1250"/>
                                  </p:stCondLst>
                                  <p:childTnLst>
                                    <p:set>
                                      <p:cBhvr>
                                        <p:cTn id="92" dur="1" fill="hold">
                                          <p:stCondLst>
                                            <p:cond delay="0"/>
                                          </p:stCondLst>
                                        </p:cTn>
                                        <p:tgtEl>
                                          <p:spTgt spid="725"/>
                                        </p:tgtEl>
                                        <p:attrNameLst>
                                          <p:attrName>style.visibility</p:attrName>
                                        </p:attrNameLst>
                                      </p:cBhvr>
                                      <p:to>
                                        <p:strVal val="visible"/>
                                      </p:to>
                                    </p:set>
                                    <p:anim calcmode="lin" valueType="num">
                                      <p:cBhvr additive="base">
                                        <p:cTn id="93" dur="1250" fill="hold"/>
                                        <p:tgtEl>
                                          <p:spTgt spid="725"/>
                                        </p:tgtEl>
                                        <p:attrNameLst>
                                          <p:attrName>ppt_x</p:attrName>
                                        </p:attrNameLst>
                                      </p:cBhvr>
                                      <p:tavLst>
                                        <p:tav tm="0">
                                          <p:val>
                                            <p:strVal val="0-#ppt_w/2"/>
                                          </p:val>
                                        </p:tav>
                                        <p:tav tm="100000">
                                          <p:val>
                                            <p:strVal val="#ppt_x"/>
                                          </p:val>
                                        </p:tav>
                                      </p:tavLst>
                                    </p:anim>
                                    <p:anim calcmode="lin" valueType="num">
                                      <p:cBhvr additive="base">
                                        <p:cTn id="94" dur="1250" fill="hold"/>
                                        <p:tgtEl>
                                          <p:spTgt spid="725"/>
                                        </p:tgtEl>
                                        <p:attrNameLst>
                                          <p:attrName>ppt_y</p:attrName>
                                        </p:attrNameLst>
                                      </p:cBhvr>
                                      <p:tavLst>
                                        <p:tav tm="0">
                                          <p:val>
                                            <p:strVal val="0-#ppt_h/2"/>
                                          </p:val>
                                        </p:tav>
                                        <p:tav tm="100000">
                                          <p:val>
                                            <p:strVal val="#ppt_y"/>
                                          </p:val>
                                        </p:tav>
                                      </p:tavLst>
                                    </p:anim>
                                  </p:childTnLst>
                                </p:cTn>
                              </p:par>
                              <p:par>
                                <p:cTn id="95" presetID="2" presetClass="entr" presetSubtype="3" fill="hold" grpId="0" nodeType="withEffect">
                                  <p:stCondLst>
                                    <p:cond delay="1250"/>
                                  </p:stCondLst>
                                  <p:childTnLst>
                                    <p:set>
                                      <p:cBhvr>
                                        <p:cTn id="96" dur="1" fill="hold">
                                          <p:stCondLst>
                                            <p:cond delay="0"/>
                                          </p:stCondLst>
                                        </p:cTn>
                                        <p:tgtEl>
                                          <p:spTgt spid="726"/>
                                        </p:tgtEl>
                                        <p:attrNameLst>
                                          <p:attrName>style.visibility</p:attrName>
                                        </p:attrNameLst>
                                      </p:cBhvr>
                                      <p:to>
                                        <p:strVal val="visible"/>
                                      </p:to>
                                    </p:set>
                                    <p:anim calcmode="lin" valueType="num">
                                      <p:cBhvr additive="base">
                                        <p:cTn id="97" dur="1250" fill="hold"/>
                                        <p:tgtEl>
                                          <p:spTgt spid="726"/>
                                        </p:tgtEl>
                                        <p:attrNameLst>
                                          <p:attrName>ppt_x</p:attrName>
                                        </p:attrNameLst>
                                      </p:cBhvr>
                                      <p:tavLst>
                                        <p:tav tm="0">
                                          <p:val>
                                            <p:strVal val="1+#ppt_w/2"/>
                                          </p:val>
                                        </p:tav>
                                        <p:tav tm="100000">
                                          <p:val>
                                            <p:strVal val="#ppt_x"/>
                                          </p:val>
                                        </p:tav>
                                      </p:tavLst>
                                    </p:anim>
                                    <p:anim calcmode="lin" valueType="num">
                                      <p:cBhvr additive="base">
                                        <p:cTn id="98" dur="1250" fill="hold"/>
                                        <p:tgtEl>
                                          <p:spTgt spid="726"/>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1250"/>
                                  </p:stCondLst>
                                  <p:childTnLst>
                                    <p:set>
                                      <p:cBhvr>
                                        <p:cTn id="100" dur="1" fill="hold">
                                          <p:stCondLst>
                                            <p:cond delay="0"/>
                                          </p:stCondLst>
                                        </p:cTn>
                                        <p:tgtEl>
                                          <p:spTgt spid="727"/>
                                        </p:tgtEl>
                                        <p:attrNameLst>
                                          <p:attrName>style.visibility</p:attrName>
                                        </p:attrNameLst>
                                      </p:cBhvr>
                                      <p:to>
                                        <p:strVal val="visible"/>
                                      </p:to>
                                    </p:set>
                                    <p:anim calcmode="lin" valueType="num">
                                      <p:cBhvr additive="base">
                                        <p:cTn id="101" dur="1250" fill="hold"/>
                                        <p:tgtEl>
                                          <p:spTgt spid="727"/>
                                        </p:tgtEl>
                                        <p:attrNameLst>
                                          <p:attrName>ppt_x</p:attrName>
                                        </p:attrNameLst>
                                      </p:cBhvr>
                                      <p:tavLst>
                                        <p:tav tm="0">
                                          <p:val>
                                            <p:strVal val="1+#ppt_w/2"/>
                                          </p:val>
                                        </p:tav>
                                        <p:tav tm="100000">
                                          <p:val>
                                            <p:strVal val="#ppt_x"/>
                                          </p:val>
                                        </p:tav>
                                      </p:tavLst>
                                    </p:anim>
                                    <p:anim calcmode="lin" valueType="num">
                                      <p:cBhvr additive="base">
                                        <p:cTn id="102" dur="1250" fill="hold"/>
                                        <p:tgtEl>
                                          <p:spTgt spid="727"/>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1250"/>
                                  </p:stCondLst>
                                  <p:childTnLst>
                                    <p:set>
                                      <p:cBhvr>
                                        <p:cTn id="104" dur="1" fill="hold">
                                          <p:stCondLst>
                                            <p:cond delay="0"/>
                                          </p:stCondLst>
                                        </p:cTn>
                                        <p:tgtEl>
                                          <p:spTgt spid="728"/>
                                        </p:tgtEl>
                                        <p:attrNameLst>
                                          <p:attrName>style.visibility</p:attrName>
                                        </p:attrNameLst>
                                      </p:cBhvr>
                                      <p:to>
                                        <p:strVal val="visible"/>
                                      </p:to>
                                    </p:set>
                                    <p:anim calcmode="lin" valueType="num">
                                      <p:cBhvr additive="base">
                                        <p:cTn id="105" dur="1250" fill="hold"/>
                                        <p:tgtEl>
                                          <p:spTgt spid="728"/>
                                        </p:tgtEl>
                                        <p:attrNameLst>
                                          <p:attrName>ppt_x</p:attrName>
                                        </p:attrNameLst>
                                      </p:cBhvr>
                                      <p:tavLst>
                                        <p:tav tm="0">
                                          <p:val>
                                            <p:strVal val="1+#ppt_w/2"/>
                                          </p:val>
                                        </p:tav>
                                        <p:tav tm="100000">
                                          <p:val>
                                            <p:strVal val="#ppt_x"/>
                                          </p:val>
                                        </p:tav>
                                      </p:tavLst>
                                    </p:anim>
                                    <p:anim calcmode="lin" valueType="num">
                                      <p:cBhvr additive="base">
                                        <p:cTn id="106" dur="1250" fill="hold"/>
                                        <p:tgtEl>
                                          <p:spTgt spid="728"/>
                                        </p:tgtEl>
                                        <p:attrNameLst>
                                          <p:attrName>ppt_y</p:attrName>
                                        </p:attrNameLst>
                                      </p:cBhvr>
                                      <p:tavLst>
                                        <p:tav tm="0">
                                          <p:val>
                                            <p:strVal val="#ppt_y"/>
                                          </p:val>
                                        </p:tav>
                                        <p:tav tm="100000">
                                          <p:val>
                                            <p:strVal val="#ppt_y"/>
                                          </p:val>
                                        </p:tav>
                                      </p:tavLst>
                                    </p:anim>
                                  </p:childTnLst>
                                </p:cTn>
                              </p:par>
                              <p:par>
                                <p:cTn id="107" presetID="2" presetClass="entr" presetSubtype="3" fill="hold" grpId="0" nodeType="withEffect">
                                  <p:stCondLst>
                                    <p:cond delay="1250"/>
                                  </p:stCondLst>
                                  <p:childTnLst>
                                    <p:set>
                                      <p:cBhvr>
                                        <p:cTn id="108" dur="1" fill="hold">
                                          <p:stCondLst>
                                            <p:cond delay="0"/>
                                          </p:stCondLst>
                                        </p:cTn>
                                        <p:tgtEl>
                                          <p:spTgt spid="729"/>
                                        </p:tgtEl>
                                        <p:attrNameLst>
                                          <p:attrName>style.visibility</p:attrName>
                                        </p:attrNameLst>
                                      </p:cBhvr>
                                      <p:to>
                                        <p:strVal val="visible"/>
                                      </p:to>
                                    </p:set>
                                    <p:anim calcmode="lin" valueType="num">
                                      <p:cBhvr additive="base">
                                        <p:cTn id="109" dur="1250" fill="hold"/>
                                        <p:tgtEl>
                                          <p:spTgt spid="729"/>
                                        </p:tgtEl>
                                        <p:attrNameLst>
                                          <p:attrName>ppt_x</p:attrName>
                                        </p:attrNameLst>
                                      </p:cBhvr>
                                      <p:tavLst>
                                        <p:tav tm="0">
                                          <p:val>
                                            <p:strVal val="1+#ppt_w/2"/>
                                          </p:val>
                                        </p:tav>
                                        <p:tav tm="100000">
                                          <p:val>
                                            <p:strVal val="#ppt_x"/>
                                          </p:val>
                                        </p:tav>
                                      </p:tavLst>
                                    </p:anim>
                                    <p:anim calcmode="lin" valueType="num">
                                      <p:cBhvr additive="base">
                                        <p:cTn id="110" dur="1250" fill="hold"/>
                                        <p:tgtEl>
                                          <p:spTgt spid="729"/>
                                        </p:tgtEl>
                                        <p:attrNameLst>
                                          <p:attrName>ppt_y</p:attrName>
                                        </p:attrNameLst>
                                      </p:cBhvr>
                                      <p:tavLst>
                                        <p:tav tm="0">
                                          <p:val>
                                            <p:strVal val="0-#ppt_h/2"/>
                                          </p:val>
                                        </p:tav>
                                        <p:tav tm="100000">
                                          <p:val>
                                            <p:strVal val="#ppt_y"/>
                                          </p:val>
                                        </p:tav>
                                      </p:tavLst>
                                    </p:anim>
                                  </p:childTnLst>
                                </p:cTn>
                              </p:par>
                            </p:childTnLst>
                          </p:cTn>
                        </p:par>
                        <p:par>
                          <p:cTn id="111" fill="hold">
                            <p:stCondLst>
                              <p:cond delay="4000"/>
                            </p:stCondLst>
                            <p:childTnLst>
                              <p:par>
                                <p:cTn id="112" presetID="23" presetClass="entr" presetSubtype="288" fill="hold" grpId="0" nodeType="afterEffect">
                                  <p:stCondLst>
                                    <p:cond delay="250"/>
                                  </p:stCondLst>
                                  <p:iterate type="lt">
                                    <p:tmPct val="10000"/>
                                  </p:iterate>
                                  <p:childTnLst>
                                    <p:set>
                                      <p:cBhvr>
                                        <p:cTn id="113" dur="1" fill="hold">
                                          <p:stCondLst>
                                            <p:cond delay="0"/>
                                          </p:stCondLst>
                                        </p:cTn>
                                        <p:tgtEl>
                                          <p:spTgt spid="730"/>
                                        </p:tgtEl>
                                        <p:attrNameLst>
                                          <p:attrName>style.visibility</p:attrName>
                                        </p:attrNameLst>
                                      </p:cBhvr>
                                      <p:to>
                                        <p:strVal val="visible"/>
                                      </p:to>
                                    </p:set>
                                    <p:anim calcmode="lin" valueType="num">
                                      <p:cBhvr>
                                        <p:cTn id="114" dur="500" fill="hold"/>
                                        <p:tgtEl>
                                          <p:spTgt spid="730"/>
                                        </p:tgtEl>
                                        <p:attrNameLst>
                                          <p:attrName>ppt_w</p:attrName>
                                        </p:attrNameLst>
                                      </p:cBhvr>
                                      <p:tavLst>
                                        <p:tav tm="0">
                                          <p:val>
                                            <p:strVal val="4/3*#ppt_w"/>
                                          </p:val>
                                        </p:tav>
                                        <p:tav tm="100000">
                                          <p:val>
                                            <p:strVal val="#ppt_w"/>
                                          </p:val>
                                        </p:tav>
                                      </p:tavLst>
                                    </p:anim>
                                    <p:anim calcmode="lin" valueType="num">
                                      <p:cBhvr>
                                        <p:cTn id="115" dur="500" fill="hold"/>
                                        <p:tgtEl>
                                          <p:spTgt spid="730"/>
                                        </p:tgtEl>
                                        <p:attrNameLst>
                                          <p:attrName>ppt_h</p:attrName>
                                        </p:attrNameLst>
                                      </p:cBhvr>
                                      <p:tavLst>
                                        <p:tav tm="0">
                                          <p:val>
                                            <p:strVal val="4/3*#ppt_h"/>
                                          </p:val>
                                        </p:tav>
                                        <p:tav tm="100000">
                                          <p:val>
                                            <p:strVal val="#ppt_h"/>
                                          </p:val>
                                        </p:tav>
                                      </p:tavLst>
                                    </p:anim>
                                  </p:childTnLst>
                                </p:cTn>
                              </p:par>
                            </p:childTnLst>
                          </p:cTn>
                        </p:par>
                        <p:par>
                          <p:cTn id="116" fill="hold">
                            <p:stCondLst>
                              <p:cond delay="5050"/>
                            </p:stCondLst>
                            <p:childTnLst>
                              <p:par>
                                <p:cTn id="117" presetID="22" presetClass="entr" presetSubtype="2" fill="hold" nodeType="afterEffect">
                                  <p:stCondLst>
                                    <p:cond delay="250"/>
                                  </p:stCondLst>
                                  <p:childTnLst>
                                    <p:set>
                                      <p:cBhvr>
                                        <p:cTn id="118" dur="1" fill="hold">
                                          <p:stCondLst>
                                            <p:cond delay="0"/>
                                          </p:stCondLst>
                                        </p:cTn>
                                        <p:tgtEl>
                                          <p:spTgt spid="736"/>
                                        </p:tgtEl>
                                        <p:attrNameLst>
                                          <p:attrName>style.visibility</p:attrName>
                                        </p:attrNameLst>
                                      </p:cBhvr>
                                      <p:to>
                                        <p:strVal val="visible"/>
                                      </p:to>
                                    </p:set>
                                    <p:animEffect transition="in" filter="wipe(right)">
                                      <p:cBhvr>
                                        <p:cTn id="119" dur="500"/>
                                        <p:tgtEl>
                                          <p:spTgt spid="736"/>
                                        </p:tgtEl>
                                      </p:cBhvr>
                                    </p:animEffect>
                                  </p:childTnLst>
                                </p:cTn>
                              </p:par>
                              <p:par>
                                <p:cTn id="120" presetID="22" presetClass="entr" presetSubtype="8" fill="hold" nodeType="withEffect">
                                  <p:stCondLst>
                                    <p:cond delay="250"/>
                                  </p:stCondLst>
                                  <p:childTnLst>
                                    <p:set>
                                      <p:cBhvr>
                                        <p:cTn id="121" dur="1" fill="hold">
                                          <p:stCondLst>
                                            <p:cond delay="0"/>
                                          </p:stCondLst>
                                        </p:cTn>
                                        <p:tgtEl>
                                          <p:spTgt spid="737"/>
                                        </p:tgtEl>
                                        <p:attrNameLst>
                                          <p:attrName>style.visibility</p:attrName>
                                        </p:attrNameLst>
                                      </p:cBhvr>
                                      <p:to>
                                        <p:strVal val="visible"/>
                                      </p:to>
                                    </p:set>
                                    <p:animEffect transition="in" filter="wipe(left)">
                                      <p:cBhvr>
                                        <p:cTn id="122" dur="500"/>
                                        <p:tgtEl>
                                          <p:spTgt spid="737"/>
                                        </p:tgtEl>
                                      </p:cBhvr>
                                    </p:animEffect>
                                  </p:childTnLst>
                                </p:cTn>
                              </p:par>
                            </p:childTnLst>
                          </p:cTn>
                        </p:par>
                        <p:par>
                          <p:cTn id="123" fill="hold">
                            <p:stCondLst>
                              <p:cond delay="5800"/>
                            </p:stCondLst>
                            <p:childTnLst>
                              <p:par>
                                <p:cTn id="124" presetID="42" presetClass="entr" presetSubtype="0" fill="hold" grpId="0" nodeType="afterEffect">
                                  <p:stCondLst>
                                    <p:cond delay="250"/>
                                  </p:stCondLst>
                                  <p:childTnLst>
                                    <p:set>
                                      <p:cBhvr>
                                        <p:cTn id="125" dur="1" fill="hold">
                                          <p:stCondLst>
                                            <p:cond delay="0"/>
                                          </p:stCondLst>
                                        </p:cTn>
                                        <p:tgtEl>
                                          <p:spTgt spid="734"/>
                                        </p:tgtEl>
                                        <p:attrNameLst>
                                          <p:attrName>style.visibility</p:attrName>
                                        </p:attrNameLst>
                                      </p:cBhvr>
                                      <p:to>
                                        <p:strVal val="visible"/>
                                      </p:to>
                                    </p:set>
                                    <p:animEffect transition="in" filter="fade">
                                      <p:cBhvr>
                                        <p:cTn id="126" dur="1000"/>
                                        <p:tgtEl>
                                          <p:spTgt spid="734"/>
                                        </p:tgtEl>
                                      </p:cBhvr>
                                    </p:animEffect>
                                    <p:anim calcmode="lin" valueType="num">
                                      <p:cBhvr>
                                        <p:cTn id="127" dur="1000" fill="hold"/>
                                        <p:tgtEl>
                                          <p:spTgt spid="734"/>
                                        </p:tgtEl>
                                        <p:attrNameLst>
                                          <p:attrName>ppt_x</p:attrName>
                                        </p:attrNameLst>
                                      </p:cBhvr>
                                      <p:tavLst>
                                        <p:tav tm="0">
                                          <p:val>
                                            <p:strVal val="#ppt_x"/>
                                          </p:val>
                                        </p:tav>
                                        <p:tav tm="100000">
                                          <p:val>
                                            <p:strVal val="#ppt_x"/>
                                          </p:val>
                                        </p:tav>
                                      </p:tavLst>
                                    </p:anim>
                                    <p:anim calcmode="lin" valueType="num">
                                      <p:cBhvr>
                                        <p:cTn id="128" dur="1000" fill="hold"/>
                                        <p:tgtEl>
                                          <p:spTgt spid="734"/>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250"/>
                                  </p:stCondLst>
                                  <p:childTnLst>
                                    <p:set>
                                      <p:cBhvr>
                                        <p:cTn id="130" dur="1" fill="hold">
                                          <p:stCondLst>
                                            <p:cond delay="0"/>
                                          </p:stCondLst>
                                        </p:cTn>
                                        <p:tgtEl>
                                          <p:spTgt spid="735"/>
                                        </p:tgtEl>
                                        <p:attrNameLst>
                                          <p:attrName>style.visibility</p:attrName>
                                        </p:attrNameLst>
                                      </p:cBhvr>
                                      <p:to>
                                        <p:strVal val="visible"/>
                                      </p:to>
                                    </p:set>
                                    <p:animEffect transition="in" filter="fade">
                                      <p:cBhvr>
                                        <p:cTn id="131" dur="1000"/>
                                        <p:tgtEl>
                                          <p:spTgt spid="735"/>
                                        </p:tgtEl>
                                      </p:cBhvr>
                                    </p:animEffect>
                                    <p:anim calcmode="lin" valueType="num">
                                      <p:cBhvr>
                                        <p:cTn id="132" dur="1000" fill="hold"/>
                                        <p:tgtEl>
                                          <p:spTgt spid="735"/>
                                        </p:tgtEl>
                                        <p:attrNameLst>
                                          <p:attrName>ppt_x</p:attrName>
                                        </p:attrNameLst>
                                      </p:cBhvr>
                                      <p:tavLst>
                                        <p:tav tm="0">
                                          <p:val>
                                            <p:strVal val="#ppt_x"/>
                                          </p:val>
                                        </p:tav>
                                        <p:tav tm="100000">
                                          <p:val>
                                            <p:strVal val="#ppt_x"/>
                                          </p:val>
                                        </p:tav>
                                      </p:tavLst>
                                    </p:anim>
                                    <p:anim calcmode="lin" valueType="num">
                                      <p:cBhvr>
                                        <p:cTn id="133" dur="1000" fill="hold"/>
                                        <p:tgtEl>
                                          <p:spTgt spid="735"/>
                                        </p:tgtEl>
                                        <p:attrNameLst>
                                          <p:attrName>ppt_y</p:attrName>
                                        </p:attrNameLst>
                                      </p:cBhvr>
                                      <p:tavLst>
                                        <p:tav tm="0">
                                          <p:val>
                                            <p:strVal val="#ppt_y+.1"/>
                                          </p:val>
                                        </p:tav>
                                        <p:tav tm="100000">
                                          <p:val>
                                            <p:strVal val="#ppt_y"/>
                                          </p:val>
                                        </p:tav>
                                      </p:tavLst>
                                    </p:anim>
                                  </p:childTnLst>
                                </p:cTn>
                              </p:par>
                            </p:childTnLst>
                          </p:cTn>
                        </p:par>
                        <p:par>
                          <p:cTn id="134" fill="hold">
                            <p:stCondLst>
                              <p:cond delay="7050"/>
                            </p:stCondLst>
                            <p:childTnLst>
                              <p:par>
                                <p:cTn id="135" presetID="41" presetClass="entr" presetSubtype="0" fill="hold" grpId="0" nodeType="afterEffect">
                                  <p:stCondLst>
                                    <p:cond delay="250"/>
                                  </p:stCondLst>
                                  <p:iterate type="lt">
                                    <p:tmPct val="10000"/>
                                  </p:iterate>
                                  <p:childTnLst>
                                    <p:set>
                                      <p:cBhvr>
                                        <p:cTn id="136" dur="1" fill="hold">
                                          <p:stCondLst>
                                            <p:cond delay="0"/>
                                          </p:stCondLst>
                                        </p:cTn>
                                        <p:tgtEl>
                                          <p:spTgt spid="731"/>
                                        </p:tgtEl>
                                        <p:attrNameLst>
                                          <p:attrName>style.visibility</p:attrName>
                                        </p:attrNameLst>
                                      </p:cBhvr>
                                      <p:to>
                                        <p:strVal val="visible"/>
                                      </p:to>
                                    </p:set>
                                    <p:anim calcmode="lin" valueType="num">
                                      <p:cBhvr>
                                        <p:cTn id="137" dur="500" fill="hold"/>
                                        <p:tgtEl>
                                          <p:spTgt spid="731"/>
                                        </p:tgtEl>
                                        <p:attrNameLst>
                                          <p:attrName>ppt_x</p:attrName>
                                        </p:attrNameLst>
                                      </p:cBhvr>
                                      <p:tavLst>
                                        <p:tav tm="0">
                                          <p:val>
                                            <p:strVal val="#ppt_x"/>
                                          </p:val>
                                        </p:tav>
                                        <p:tav tm="50000">
                                          <p:val>
                                            <p:strVal val="#ppt_x+.1"/>
                                          </p:val>
                                        </p:tav>
                                        <p:tav tm="100000">
                                          <p:val>
                                            <p:strVal val="#ppt_x"/>
                                          </p:val>
                                        </p:tav>
                                      </p:tavLst>
                                    </p:anim>
                                    <p:anim calcmode="lin" valueType="num">
                                      <p:cBhvr>
                                        <p:cTn id="138" dur="500" fill="hold"/>
                                        <p:tgtEl>
                                          <p:spTgt spid="731"/>
                                        </p:tgtEl>
                                        <p:attrNameLst>
                                          <p:attrName>ppt_y</p:attrName>
                                        </p:attrNameLst>
                                      </p:cBhvr>
                                      <p:tavLst>
                                        <p:tav tm="0">
                                          <p:val>
                                            <p:strVal val="#ppt_y"/>
                                          </p:val>
                                        </p:tav>
                                        <p:tav tm="100000">
                                          <p:val>
                                            <p:strVal val="#ppt_y"/>
                                          </p:val>
                                        </p:tav>
                                      </p:tavLst>
                                    </p:anim>
                                    <p:anim calcmode="lin" valueType="num">
                                      <p:cBhvr>
                                        <p:cTn id="139" dur="500" fill="hold"/>
                                        <p:tgtEl>
                                          <p:spTgt spid="731"/>
                                        </p:tgtEl>
                                        <p:attrNameLst>
                                          <p:attrName>ppt_h</p:attrName>
                                        </p:attrNameLst>
                                      </p:cBhvr>
                                      <p:tavLst>
                                        <p:tav tm="0">
                                          <p:val>
                                            <p:strVal val="#ppt_h/10"/>
                                          </p:val>
                                        </p:tav>
                                        <p:tav tm="50000">
                                          <p:val>
                                            <p:strVal val="#ppt_h+.01"/>
                                          </p:val>
                                        </p:tav>
                                        <p:tav tm="100000">
                                          <p:val>
                                            <p:strVal val="#ppt_h"/>
                                          </p:val>
                                        </p:tav>
                                      </p:tavLst>
                                    </p:anim>
                                    <p:anim calcmode="lin" valueType="num">
                                      <p:cBhvr>
                                        <p:cTn id="140" dur="500" fill="hold"/>
                                        <p:tgtEl>
                                          <p:spTgt spid="731"/>
                                        </p:tgtEl>
                                        <p:attrNameLst>
                                          <p:attrName>ppt_w</p:attrName>
                                        </p:attrNameLst>
                                      </p:cBhvr>
                                      <p:tavLst>
                                        <p:tav tm="0">
                                          <p:val>
                                            <p:strVal val="#ppt_w/10"/>
                                          </p:val>
                                        </p:tav>
                                        <p:tav tm="50000">
                                          <p:val>
                                            <p:strVal val="#ppt_w+.01"/>
                                          </p:val>
                                        </p:tav>
                                        <p:tav tm="100000">
                                          <p:val>
                                            <p:strVal val="#ppt_w"/>
                                          </p:val>
                                        </p:tav>
                                      </p:tavLst>
                                    </p:anim>
                                    <p:animEffect transition="in" filter="fade">
                                      <p:cBhvr>
                                        <p:cTn id="141" dur="500" tmFilter="0,0; .5, 1; 1, 1"/>
                                        <p:tgtEl>
                                          <p:spTgt spid="731"/>
                                        </p:tgtEl>
                                      </p:cBhvr>
                                    </p:animEffect>
                                  </p:childTnLst>
                                </p:cTn>
                              </p:par>
                              <p:par>
                                <p:cTn id="142" presetID="41" presetClass="entr" presetSubtype="0" fill="hold" grpId="0" nodeType="withEffect">
                                  <p:stCondLst>
                                    <p:cond delay="250"/>
                                  </p:stCondLst>
                                  <p:iterate type="lt">
                                    <p:tmPct val="10000"/>
                                  </p:iterate>
                                  <p:childTnLst>
                                    <p:set>
                                      <p:cBhvr>
                                        <p:cTn id="143" dur="1" fill="hold">
                                          <p:stCondLst>
                                            <p:cond delay="0"/>
                                          </p:stCondLst>
                                        </p:cTn>
                                        <p:tgtEl>
                                          <p:spTgt spid="732"/>
                                        </p:tgtEl>
                                        <p:attrNameLst>
                                          <p:attrName>style.visibility</p:attrName>
                                        </p:attrNameLst>
                                      </p:cBhvr>
                                      <p:to>
                                        <p:strVal val="visible"/>
                                      </p:to>
                                    </p:set>
                                    <p:anim calcmode="lin" valueType="num">
                                      <p:cBhvr>
                                        <p:cTn id="144" dur="500" fill="hold"/>
                                        <p:tgtEl>
                                          <p:spTgt spid="732"/>
                                        </p:tgtEl>
                                        <p:attrNameLst>
                                          <p:attrName>ppt_x</p:attrName>
                                        </p:attrNameLst>
                                      </p:cBhvr>
                                      <p:tavLst>
                                        <p:tav tm="0">
                                          <p:val>
                                            <p:strVal val="#ppt_x"/>
                                          </p:val>
                                        </p:tav>
                                        <p:tav tm="50000">
                                          <p:val>
                                            <p:strVal val="#ppt_x+.1"/>
                                          </p:val>
                                        </p:tav>
                                        <p:tav tm="100000">
                                          <p:val>
                                            <p:strVal val="#ppt_x"/>
                                          </p:val>
                                        </p:tav>
                                      </p:tavLst>
                                    </p:anim>
                                    <p:anim calcmode="lin" valueType="num">
                                      <p:cBhvr>
                                        <p:cTn id="145" dur="500" fill="hold"/>
                                        <p:tgtEl>
                                          <p:spTgt spid="732"/>
                                        </p:tgtEl>
                                        <p:attrNameLst>
                                          <p:attrName>ppt_y</p:attrName>
                                        </p:attrNameLst>
                                      </p:cBhvr>
                                      <p:tavLst>
                                        <p:tav tm="0">
                                          <p:val>
                                            <p:strVal val="#ppt_y"/>
                                          </p:val>
                                        </p:tav>
                                        <p:tav tm="100000">
                                          <p:val>
                                            <p:strVal val="#ppt_y"/>
                                          </p:val>
                                        </p:tav>
                                      </p:tavLst>
                                    </p:anim>
                                    <p:anim calcmode="lin" valueType="num">
                                      <p:cBhvr>
                                        <p:cTn id="146" dur="500" fill="hold"/>
                                        <p:tgtEl>
                                          <p:spTgt spid="732"/>
                                        </p:tgtEl>
                                        <p:attrNameLst>
                                          <p:attrName>ppt_h</p:attrName>
                                        </p:attrNameLst>
                                      </p:cBhvr>
                                      <p:tavLst>
                                        <p:tav tm="0">
                                          <p:val>
                                            <p:strVal val="#ppt_h/10"/>
                                          </p:val>
                                        </p:tav>
                                        <p:tav tm="50000">
                                          <p:val>
                                            <p:strVal val="#ppt_h+.01"/>
                                          </p:val>
                                        </p:tav>
                                        <p:tav tm="100000">
                                          <p:val>
                                            <p:strVal val="#ppt_h"/>
                                          </p:val>
                                        </p:tav>
                                      </p:tavLst>
                                    </p:anim>
                                    <p:anim calcmode="lin" valueType="num">
                                      <p:cBhvr>
                                        <p:cTn id="147" dur="500" fill="hold"/>
                                        <p:tgtEl>
                                          <p:spTgt spid="732"/>
                                        </p:tgtEl>
                                        <p:attrNameLst>
                                          <p:attrName>ppt_w</p:attrName>
                                        </p:attrNameLst>
                                      </p:cBhvr>
                                      <p:tavLst>
                                        <p:tav tm="0">
                                          <p:val>
                                            <p:strVal val="#ppt_w/10"/>
                                          </p:val>
                                        </p:tav>
                                        <p:tav tm="50000">
                                          <p:val>
                                            <p:strVal val="#ppt_w+.01"/>
                                          </p:val>
                                        </p:tav>
                                        <p:tav tm="100000">
                                          <p:val>
                                            <p:strVal val="#ppt_w"/>
                                          </p:val>
                                        </p:tav>
                                      </p:tavLst>
                                    </p:anim>
                                    <p:animEffect transition="in" filter="fade">
                                      <p:cBhvr>
                                        <p:cTn id="148" dur="500" tmFilter="0,0; .5, 1; 1, 1"/>
                                        <p:tgtEl>
                                          <p:spTgt spid="732"/>
                                        </p:tgtEl>
                                      </p:cBhvr>
                                    </p:animEffect>
                                  </p:childTnLst>
                                </p:cTn>
                              </p:par>
                              <p:par>
                                <p:cTn id="149" presetID="12" presetClass="entr" presetSubtype="1" fill="hold" grpId="0" nodeType="withEffect">
                                  <p:stCondLst>
                                    <p:cond delay="1250"/>
                                  </p:stCondLst>
                                  <p:childTnLst>
                                    <p:set>
                                      <p:cBhvr>
                                        <p:cTn id="150" dur="1" fill="hold">
                                          <p:stCondLst>
                                            <p:cond delay="0"/>
                                          </p:stCondLst>
                                        </p:cTn>
                                        <p:tgtEl>
                                          <p:spTgt spid="733"/>
                                        </p:tgtEl>
                                        <p:attrNameLst>
                                          <p:attrName>style.visibility</p:attrName>
                                        </p:attrNameLst>
                                      </p:cBhvr>
                                      <p:to>
                                        <p:strVal val="visible"/>
                                      </p:to>
                                    </p:set>
                                    <p:anim calcmode="lin" valueType="num">
                                      <p:cBhvr additive="base">
                                        <p:cTn id="151" dur="500"/>
                                        <p:tgtEl>
                                          <p:spTgt spid="733"/>
                                        </p:tgtEl>
                                        <p:attrNameLst>
                                          <p:attrName>ppt_y</p:attrName>
                                        </p:attrNameLst>
                                      </p:cBhvr>
                                      <p:tavLst>
                                        <p:tav tm="0">
                                          <p:val>
                                            <p:strVal val="#ppt_y-#ppt_h*1.125000"/>
                                          </p:val>
                                        </p:tav>
                                        <p:tav tm="100000">
                                          <p:val>
                                            <p:strVal val="#ppt_y"/>
                                          </p:val>
                                        </p:tav>
                                      </p:tavLst>
                                    </p:anim>
                                    <p:animEffect transition="in" filter="wipe(down)">
                                      <p:cBhvr>
                                        <p:cTn id="152" dur="500"/>
                                        <p:tgtEl>
                                          <p:spTgt spid="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animBg="1"/>
      <p:bldP spid="372" grpId="0" animBg="1"/>
      <p:bldP spid="378" grpId="0" animBg="1"/>
      <p:bldP spid="379" grpId="0" animBg="1"/>
      <p:bldP spid="710" grpId="0" animBg="1"/>
      <p:bldP spid="711" grpId="0" animBg="1"/>
      <p:bldP spid="712" grpId="0" animBg="1"/>
      <p:bldP spid="713" grpId="0" animBg="1"/>
      <p:bldP spid="714" grpId="0" animBg="1"/>
      <p:bldP spid="715" grpId="0" animBg="1"/>
      <p:bldP spid="716" grpId="0" animBg="1"/>
      <p:bldP spid="717" grpId="0" animBg="1"/>
      <p:bldP spid="718" grpId="0" animBg="1"/>
      <p:bldP spid="719" grpId="0" animBg="1"/>
      <p:bldP spid="720" grpId="0" animBg="1"/>
      <p:bldP spid="721" grpId="0" animBg="1"/>
      <p:bldP spid="722" grpId="0" animBg="1"/>
      <p:bldP spid="723" grpId="0" animBg="1"/>
      <p:bldP spid="724" grpId="0" animBg="1"/>
      <p:bldP spid="725" grpId="0" animBg="1"/>
      <p:bldP spid="726" grpId="0" animBg="1"/>
      <p:bldP spid="727" grpId="0" animBg="1"/>
      <p:bldP spid="728" grpId="0" animBg="1"/>
      <p:bldP spid="729" grpId="0" animBg="1"/>
      <p:bldP spid="730" grpId="0"/>
      <p:bldP spid="731" grpId="0"/>
      <p:bldP spid="732" grpId="0"/>
      <p:bldP spid="733" grpId="0" animBg="1"/>
      <p:bldP spid="734" grpId="0"/>
      <p:bldP spid="73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58" name="椭圆 57"/>
          <p:cNvSpPr/>
          <p:nvPr/>
        </p:nvSpPr>
        <p:spPr>
          <a:xfrm>
            <a:off x="-1963554" y="-736931"/>
            <a:ext cx="6506679" cy="6506679"/>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椭圆 58"/>
          <p:cNvSpPr/>
          <p:nvPr/>
        </p:nvSpPr>
        <p:spPr>
          <a:xfrm>
            <a:off x="-611164" y="615459"/>
            <a:ext cx="3801900" cy="380190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椭圆 59"/>
          <p:cNvSpPr/>
          <p:nvPr/>
        </p:nvSpPr>
        <p:spPr>
          <a:xfrm>
            <a:off x="309238" y="1535861"/>
            <a:ext cx="1961096" cy="1961096"/>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1" name="组合 60"/>
          <p:cNvGrpSpPr/>
          <p:nvPr/>
        </p:nvGrpSpPr>
        <p:grpSpPr>
          <a:xfrm>
            <a:off x="6889866" y="3288895"/>
            <a:ext cx="5053896" cy="3546715"/>
            <a:chOff x="6889866" y="3288895"/>
            <a:chExt cx="5053896" cy="3546715"/>
          </a:xfrm>
        </p:grpSpPr>
        <p:sp>
          <p:nvSpPr>
            <p:cNvPr id="62" name="椭圆 61"/>
            <p:cNvSpPr/>
            <p:nvPr/>
          </p:nvSpPr>
          <p:spPr>
            <a:xfrm>
              <a:off x="8805501" y="6556532"/>
              <a:ext cx="207201" cy="207201"/>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9741473" y="5309484"/>
              <a:ext cx="134275" cy="134275"/>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椭圆 63"/>
            <p:cNvSpPr/>
            <p:nvPr/>
          </p:nvSpPr>
          <p:spPr>
            <a:xfrm>
              <a:off x="11609585" y="3783634"/>
              <a:ext cx="45719" cy="45719"/>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p:nvPr/>
          </p:nvSpPr>
          <p:spPr>
            <a:xfrm>
              <a:off x="11918562" y="3288895"/>
              <a:ext cx="25200" cy="25200"/>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椭圆 65"/>
            <p:cNvSpPr/>
            <p:nvPr/>
          </p:nvSpPr>
          <p:spPr>
            <a:xfrm>
              <a:off x="6889866" y="6628409"/>
              <a:ext cx="207201" cy="207201"/>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p:nvPr/>
          </p:nvSpPr>
          <p:spPr>
            <a:xfrm>
              <a:off x="8753670" y="6238122"/>
              <a:ext cx="126196" cy="126196"/>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椭圆 67"/>
            <p:cNvSpPr/>
            <p:nvPr/>
          </p:nvSpPr>
          <p:spPr>
            <a:xfrm>
              <a:off x="9957625" y="6593817"/>
              <a:ext cx="90887" cy="90887"/>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p:nvPr/>
          </p:nvSpPr>
          <p:spPr>
            <a:xfrm>
              <a:off x="11337933" y="5671172"/>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椭圆 69"/>
            <p:cNvSpPr/>
            <p:nvPr/>
          </p:nvSpPr>
          <p:spPr>
            <a:xfrm>
              <a:off x="11370293" y="4212000"/>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p:nvPr/>
          </p:nvSpPr>
          <p:spPr>
            <a:xfrm>
              <a:off x="11840733" y="3826473"/>
              <a:ext cx="25200" cy="25200"/>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7683953" y="221424"/>
            <a:ext cx="3561080" cy="5847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理财金额预测</a:t>
            </a:r>
          </a:p>
        </p:txBody>
      </p:sp>
      <p:sp>
        <p:nvSpPr>
          <p:cNvPr id="11" name="文本框 10"/>
          <p:cNvSpPr txBox="1"/>
          <p:nvPr/>
        </p:nvSpPr>
        <p:spPr>
          <a:xfrm>
            <a:off x="5358923" y="2978569"/>
            <a:ext cx="5420831"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Roboto Th" pitchFamily="2" charset="0"/>
                <a:ea typeface="Roboto Th" pitchFamily="2" charset="0"/>
              </a:rPr>
              <a:t>运用相关模型分析顾客理财金额与我们所选指标的是否有较强的相关联系，并在可行的基础上，对顾客理财金额进行预测，并以此对其进行理财产品业务推广。</a:t>
            </a:r>
            <a:endParaRPr kumimoji="0" lang="en-US" altLang="zh-CN" sz="2800" b="0" i="0" u="none" strike="noStrike" kern="1200" cap="none" spc="0" normalizeH="0" baseline="0" noProof="0" dirty="0">
              <a:ln>
                <a:noFill/>
              </a:ln>
              <a:solidFill>
                <a:prstClr val="white"/>
              </a:solidFill>
              <a:effectLst/>
              <a:uLnTx/>
              <a:uFillTx/>
              <a:latin typeface="Roboto Th" pitchFamily="2" charset="0"/>
              <a:ea typeface="Roboto Th" pitchFamily="2" charset="0"/>
              <a:cs typeface="+mn-cs"/>
            </a:endParaRPr>
          </a:p>
        </p:txBody>
      </p:sp>
      <p:grpSp>
        <p:nvGrpSpPr>
          <p:cNvPr id="16" name="组合 15"/>
          <p:cNvGrpSpPr/>
          <p:nvPr/>
        </p:nvGrpSpPr>
        <p:grpSpPr>
          <a:xfrm>
            <a:off x="10930483" y="6329990"/>
            <a:ext cx="1057694" cy="338462"/>
            <a:chOff x="1945856" y="5387459"/>
            <a:chExt cx="1244880" cy="398361"/>
          </a:xfrm>
        </p:grpSpPr>
        <p:sp>
          <p:nvSpPr>
            <p:cNvPr id="12" name="圆角矩形 11"/>
            <p:cNvSpPr/>
            <p:nvPr/>
          </p:nvSpPr>
          <p:spPr>
            <a:xfrm>
              <a:off x="1945856" y="5387459"/>
              <a:ext cx="1244880" cy="3983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2082220" y="5423630"/>
              <a:ext cx="972152" cy="3260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rPr>
                <a:t>NEXT</a:t>
              </a:r>
              <a:endParaRPr kumimoji="0" lang="zh-CN" altLang="en-US"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endParaRPr>
            </a:p>
          </p:txBody>
        </p:sp>
      </p:grpSp>
      <p:grpSp>
        <p:nvGrpSpPr>
          <p:cNvPr id="24" name="组合 23"/>
          <p:cNvGrpSpPr/>
          <p:nvPr/>
        </p:nvGrpSpPr>
        <p:grpSpPr>
          <a:xfrm>
            <a:off x="11332314" y="275595"/>
            <a:ext cx="535311" cy="535311"/>
            <a:chOff x="5336172" y="2302613"/>
            <a:chExt cx="535311" cy="535311"/>
          </a:xfrm>
        </p:grpSpPr>
        <p:sp>
          <p:nvSpPr>
            <p:cNvPr id="99" name="KSO_Shape"/>
            <p:cNvSpPr/>
            <p:nvPr/>
          </p:nvSpPr>
          <p:spPr>
            <a:xfrm>
              <a:off x="5515721" y="2419659"/>
              <a:ext cx="176213" cy="301219"/>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5336172" y="2302613"/>
              <a:ext cx="535311" cy="535311"/>
            </a:xfrm>
            <a:prstGeom prst="ellipse">
              <a:avLst/>
            </a:prstGeom>
            <a:noFill/>
            <a:ln w="34925">
              <a:solidFill>
                <a:srgbClr val="65D3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3" name="椭圆 32"/>
          <p:cNvSpPr/>
          <p:nvPr/>
        </p:nvSpPr>
        <p:spPr>
          <a:xfrm>
            <a:off x="7876540" y="907667"/>
            <a:ext cx="1530417" cy="153041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7" name="组合 36"/>
          <p:cNvGrpSpPr/>
          <p:nvPr/>
        </p:nvGrpSpPr>
        <p:grpSpPr>
          <a:xfrm>
            <a:off x="563684" y="6227908"/>
            <a:ext cx="1706650" cy="365909"/>
            <a:chOff x="6489260" y="3579411"/>
            <a:chExt cx="1706650" cy="365909"/>
          </a:xfrm>
        </p:grpSpPr>
        <p:sp>
          <p:nvSpPr>
            <p:cNvPr id="124" name="KSO_Shape"/>
            <p:cNvSpPr>
              <a:spLocks/>
            </p:cNvSpPr>
            <p:nvPr/>
          </p:nvSpPr>
          <p:spPr bwMode="auto">
            <a:xfrm>
              <a:off x="6489260" y="3589473"/>
              <a:ext cx="342735" cy="345784"/>
            </a:xfrm>
            <a:custGeom>
              <a:avLst/>
              <a:gdLst>
                <a:gd name="T0" fmla="*/ 1004124 w 4122"/>
                <a:gd name="T1" fmla="*/ 12996 h 4156"/>
                <a:gd name="T2" fmla="*/ 1285140 w 4122"/>
                <a:gd name="T3" fmla="*/ 99204 h 4156"/>
                <a:gd name="T4" fmla="*/ 1293367 w 4122"/>
                <a:gd name="T5" fmla="*/ 103536 h 4156"/>
                <a:gd name="T6" fmla="*/ 1755809 w 4122"/>
                <a:gd name="T7" fmla="*/ 706989 h 4156"/>
                <a:gd name="T8" fmla="*/ 1757974 w 4122"/>
                <a:gd name="T9" fmla="*/ 715653 h 4156"/>
                <a:gd name="T10" fmla="*/ 1331904 w 4122"/>
                <a:gd name="T11" fmla="*/ 1663071 h 4156"/>
                <a:gd name="T12" fmla="*/ 772036 w 4122"/>
                <a:gd name="T13" fmla="*/ 1774405 h 4156"/>
                <a:gd name="T14" fmla="*/ 260232 w 4122"/>
                <a:gd name="T15" fmla="*/ 1521847 h 4156"/>
                <a:gd name="T16" fmla="*/ 93528 w 4122"/>
                <a:gd name="T17" fmla="*/ 496452 h 4156"/>
                <a:gd name="T18" fmla="*/ 97858 w 4122"/>
                <a:gd name="T19" fmla="*/ 488221 h 4156"/>
                <a:gd name="T20" fmla="*/ 701025 w 4122"/>
                <a:gd name="T21" fmla="*/ 25559 h 4156"/>
                <a:gd name="T22" fmla="*/ 709685 w 4122"/>
                <a:gd name="T23" fmla="*/ 23826 h 4156"/>
                <a:gd name="T24" fmla="*/ 471535 w 4122"/>
                <a:gd name="T25" fmla="*/ 480424 h 4156"/>
                <a:gd name="T26" fmla="*/ 431267 w 4122"/>
                <a:gd name="T27" fmla="*/ 403313 h 4156"/>
                <a:gd name="T28" fmla="*/ 471535 w 4122"/>
                <a:gd name="T29" fmla="*/ 480424 h 4156"/>
                <a:gd name="T30" fmla="*/ 1320213 w 4122"/>
                <a:gd name="T31" fmla="*/ 495152 h 4156"/>
                <a:gd name="T32" fmla="*/ 1360048 w 4122"/>
                <a:gd name="T33" fmla="*/ 418475 h 4156"/>
                <a:gd name="T34" fmla="*/ 1304625 w 4122"/>
                <a:gd name="T35" fmla="*/ 1307411 h 4156"/>
                <a:gd name="T36" fmla="*/ 1344893 w 4122"/>
                <a:gd name="T37" fmla="*/ 1384521 h 4156"/>
                <a:gd name="T38" fmla="*/ 1304625 w 4122"/>
                <a:gd name="T39" fmla="*/ 1307411 h 4156"/>
                <a:gd name="T40" fmla="*/ 455947 w 4122"/>
                <a:gd name="T41" fmla="*/ 1292248 h 4156"/>
                <a:gd name="T42" fmla="*/ 416112 w 4122"/>
                <a:gd name="T43" fmla="*/ 1369359 h 4156"/>
                <a:gd name="T44" fmla="*/ 906266 w 4122"/>
                <a:gd name="T45" fmla="*/ 1384954 h 4156"/>
                <a:gd name="T46" fmla="*/ 848244 w 4122"/>
                <a:gd name="T47" fmla="*/ 1569499 h 4156"/>
                <a:gd name="T48" fmla="*/ 906266 w 4122"/>
                <a:gd name="T49" fmla="*/ 1384954 h 4156"/>
                <a:gd name="T50" fmla="*/ 848244 w 4122"/>
                <a:gd name="T51" fmla="*/ 231331 h 4156"/>
                <a:gd name="T52" fmla="*/ 906266 w 4122"/>
                <a:gd name="T53" fmla="*/ 415876 h 4156"/>
                <a:gd name="T54" fmla="*/ 1361780 w 4122"/>
                <a:gd name="T55" fmla="*/ 871174 h 4156"/>
                <a:gd name="T56" fmla="*/ 1545805 w 4122"/>
                <a:gd name="T57" fmla="*/ 929656 h 4156"/>
                <a:gd name="T58" fmla="*/ 1361780 w 4122"/>
                <a:gd name="T59" fmla="*/ 871174 h 4156"/>
                <a:gd name="T60" fmla="*/ 208705 w 4122"/>
                <a:gd name="T61" fmla="*/ 929656 h 4156"/>
                <a:gd name="T62" fmla="*/ 393163 w 4122"/>
                <a:gd name="T63" fmla="*/ 871174 h 4156"/>
                <a:gd name="T64" fmla="*/ 895008 w 4122"/>
                <a:gd name="T65" fmla="*/ 754209 h 4156"/>
                <a:gd name="T66" fmla="*/ 591909 w 4122"/>
                <a:gd name="T67" fmla="*/ 333134 h 4156"/>
                <a:gd name="T68" fmla="*/ 781995 w 4122"/>
                <a:gd name="T69" fmla="*/ 813558 h 4156"/>
                <a:gd name="T70" fmla="*/ 895008 w 4122"/>
                <a:gd name="T71" fmla="*/ 1028860 h 4156"/>
                <a:gd name="T72" fmla="*/ 1029671 w 4122"/>
                <a:gd name="T73" fmla="*/ 864243 h 4156"/>
                <a:gd name="T74" fmla="*/ 1192045 w 4122"/>
                <a:gd name="T75" fmla="*/ 540639 h 4156"/>
                <a:gd name="T76" fmla="*/ 895008 w 4122"/>
                <a:gd name="T77" fmla="*/ 754209 h 4156"/>
                <a:gd name="T78" fmla="*/ 1594734 w 4122"/>
                <a:gd name="T79" fmla="*/ 979042 h 4156"/>
                <a:gd name="T80" fmla="*/ 1583476 w 4122"/>
                <a:gd name="T81" fmla="*/ 742945 h 4156"/>
                <a:gd name="T82" fmla="*/ 1582177 w 4122"/>
                <a:gd name="T83" fmla="*/ 735581 h 4156"/>
                <a:gd name="T84" fmla="*/ 1452277 w 4122"/>
                <a:gd name="T85" fmla="*/ 460063 h 4156"/>
                <a:gd name="T86" fmla="*/ 1220190 w 4122"/>
                <a:gd name="T87" fmla="*/ 263821 h 4156"/>
                <a:gd name="T88" fmla="*/ 1214128 w 4122"/>
                <a:gd name="T89" fmla="*/ 260789 h 4156"/>
                <a:gd name="T90" fmla="*/ 983340 w 4122"/>
                <a:gd name="T91" fmla="*/ 188011 h 4156"/>
                <a:gd name="T92" fmla="*/ 977278 w 4122"/>
                <a:gd name="T93" fmla="*/ 187577 h 4156"/>
                <a:gd name="T94" fmla="*/ 736964 w 4122"/>
                <a:gd name="T95" fmla="*/ 197974 h 4156"/>
                <a:gd name="T96" fmla="*/ 730036 w 4122"/>
                <a:gd name="T97" fmla="*/ 199274 h 4156"/>
                <a:gd name="T98" fmla="*/ 456380 w 4122"/>
                <a:gd name="T99" fmla="*/ 327502 h 4156"/>
                <a:gd name="T100" fmla="*/ 455081 w 4122"/>
                <a:gd name="T101" fmla="*/ 328369 h 4156"/>
                <a:gd name="T102" fmla="*/ 384503 w 4122"/>
                <a:gd name="T103" fmla="*/ 390317 h 4156"/>
                <a:gd name="T104" fmla="*/ 261964 w 4122"/>
                <a:gd name="T105" fmla="*/ 554935 h 4156"/>
                <a:gd name="T106" fmla="*/ 256335 w 4122"/>
                <a:gd name="T107" fmla="*/ 564898 h 4156"/>
                <a:gd name="T108" fmla="*/ 204375 w 4122"/>
                <a:gd name="T109" fmla="*/ 695293 h 4156"/>
                <a:gd name="T110" fmla="*/ 176230 w 4122"/>
                <a:gd name="T111" fmla="*/ 893700 h 4156"/>
                <a:gd name="T112" fmla="*/ 623085 w 4122"/>
                <a:gd name="T113" fmla="*/ 1554770 h 4156"/>
                <a:gd name="T114" fmla="*/ 703623 w 4122"/>
                <a:gd name="T115" fmla="*/ 1581629 h 4156"/>
                <a:gd name="T116" fmla="*/ 793686 w 4122"/>
                <a:gd name="T117" fmla="*/ 1599390 h 4156"/>
                <a:gd name="T118" fmla="*/ 873358 w 4122"/>
                <a:gd name="T119" fmla="*/ 1605888 h 4156"/>
                <a:gd name="T120" fmla="*/ 1243572 w 4122"/>
                <a:gd name="T121" fmla="*/ 1510583 h 4156"/>
                <a:gd name="T122" fmla="*/ 1594734 w 4122"/>
                <a:gd name="T123" fmla="*/ 979042 h 41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22" h="4156">
                  <a:moveTo>
                    <a:pt x="2309" y="29"/>
                  </a:moveTo>
                  <a:cubicBezTo>
                    <a:pt x="2319" y="30"/>
                    <a:pt x="2319" y="30"/>
                    <a:pt x="2319" y="30"/>
                  </a:cubicBezTo>
                  <a:cubicBezTo>
                    <a:pt x="2328" y="31"/>
                    <a:pt x="2328" y="31"/>
                    <a:pt x="2328" y="31"/>
                  </a:cubicBezTo>
                  <a:cubicBezTo>
                    <a:pt x="2555" y="62"/>
                    <a:pt x="2770" y="130"/>
                    <a:pt x="2968" y="229"/>
                  </a:cubicBezTo>
                  <a:cubicBezTo>
                    <a:pt x="2976" y="233"/>
                    <a:pt x="2976" y="233"/>
                    <a:pt x="2976" y="233"/>
                  </a:cubicBezTo>
                  <a:cubicBezTo>
                    <a:pt x="2987" y="239"/>
                    <a:pt x="2987" y="239"/>
                    <a:pt x="2987" y="239"/>
                  </a:cubicBezTo>
                  <a:cubicBezTo>
                    <a:pt x="3262" y="380"/>
                    <a:pt x="3496" y="578"/>
                    <a:pt x="3677" y="815"/>
                  </a:cubicBezTo>
                  <a:cubicBezTo>
                    <a:pt x="3859" y="1052"/>
                    <a:pt x="3991" y="1329"/>
                    <a:pt x="4055" y="1632"/>
                  </a:cubicBezTo>
                  <a:cubicBezTo>
                    <a:pt x="4058" y="1645"/>
                    <a:pt x="4058" y="1645"/>
                    <a:pt x="4058" y="1645"/>
                  </a:cubicBezTo>
                  <a:cubicBezTo>
                    <a:pt x="4060" y="1652"/>
                    <a:pt x="4060" y="1652"/>
                    <a:pt x="4060" y="1652"/>
                  </a:cubicBezTo>
                  <a:cubicBezTo>
                    <a:pt x="4122" y="1954"/>
                    <a:pt x="4116" y="2275"/>
                    <a:pt x="4031" y="2594"/>
                  </a:cubicBezTo>
                  <a:cubicBezTo>
                    <a:pt x="3885" y="3141"/>
                    <a:pt x="3530" y="3576"/>
                    <a:pt x="3076" y="3839"/>
                  </a:cubicBezTo>
                  <a:cubicBezTo>
                    <a:pt x="2697" y="4058"/>
                    <a:pt x="2248" y="4156"/>
                    <a:pt x="1793" y="4098"/>
                  </a:cubicBezTo>
                  <a:cubicBezTo>
                    <a:pt x="1783" y="4096"/>
                    <a:pt x="1783" y="4096"/>
                    <a:pt x="1783" y="4096"/>
                  </a:cubicBezTo>
                  <a:cubicBezTo>
                    <a:pt x="1774" y="4095"/>
                    <a:pt x="1774" y="4095"/>
                    <a:pt x="1774" y="4095"/>
                  </a:cubicBezTo>
                  <a:cubicBezTo>
                    <a:pt x="1318" y="4033"/>
                    <a:pt x="910" y="3823"/>
                    <a:pt x="601" y="3513"/>
                  </a:cubicBezTo>
                  <a:cubicBezTo>
                    <a:pt x="230" y="3142"/>
                    <a:pt x="0" y="2629"/>
                    <a:pt x="0" y="2063"/>
                  </a:cubicBezTo>
                  <a:cubicBezTo>
                    <a:pt x="0" y="1734"/>
                    <a:pt x="78" y="1422"/>
                    <a:pt x="216" y="1146"/>
                  </a:cubicBezTo>
                  <a:cubicBezTo>
                    <a:pt x="220" y="1139"/>
                    <a:pt x="220" y="1139"/>
                    <a:pt x="220" y="1139"/>
                  </a:cubicBezTo>
                  <a:cubicBezTo>
                    <a:pt x="226" y="1127"/>
                    <a:pt x="226" y="1127"/>
                    <a:pt x="226" y="1127"/>
                  </a:cubicBezTo>
                  <a:cubicBezTo>
                    <a:pt x="367" y="851"/>
                    <a:pt x="566" y="617"/>
                    <a:pt x="803" y="436"/>
                  </a:cubicBezTo>
                  <a:cubicBezTo>
                    <a:pt x="1040" y="255"/>
                    <a:pt x="1317" y="123"/>
                    <a:pt x="1619" y="59"/>
                  </a:cubicBezTo>
                  <a:cubicBezTo>
                    <a:pt x="1632" y="56"/>
                    <a:pt x="1632" y="56"/>
                    <a:pt x="1632" y="56"/>
                  </a:cubicBezTo>
                  <a:cubicBezTo>
                    <a:pt x="1639" y="55"/>
                    <a:pt x="1639" y="55"/>
                    <a:pt x="1639" y="55"/>
                  </a:cubicBezTo>
                  <a:cubicBezTo>
                    <a:pt x="1855" y="10"/>
                    <a:pt x="2081" y="0"/>
                    <a:pt x="2309" y="29"/>
                  </a:cubicBezTo>
                  <a:close/>
                  <a:moveTo>
                    <a:pt x="1089" y="1109"/>
                  </a:moveTo>
                  <a:cubicBezTo>
                    <a:pt x="1131" y="1066"/>
                    <a:pt x="1131" y="1066"/>
                    <a:pt x="1131" y="1066"/>
                  </a:cubicBezTo>
                  <a:cubicBezTo>
                    <a:pt x="996" y="931"/>
                    <a:pt x="996" y="931"/>
                    <a:pt x="996" y="931"/>
                  </a:cubicBezTo>
                  <a:cubicBezTo>
                    <a:pt x="954" y="973"/>
                    <a:pt x="954" y="973"/>
                    <a:pt x="954" y="973"/>
                  </a:cubicBezTo>
                  <a:cubicBezTo>
                    <a:pt x="1089" y="1109"/>
                    <a:pt x="1089" y="1109"/>
                    <a:pt x="1089" y="1109"/>
                  </a:cubicBezTo>
                  <a:close/>
                  <a:moveTo>
                    <a:pt x="3006" y="1101"/>
                  </a:moveTo>
                  <a:cubicBezTo>
                    <a:pt x="3049" y="1143"/>
                    <a:pt x="3049" y="1143"/>
                    <a:pt x="3049" y="1143"/>
                  </a:cubicBezTo>
                  <a:cubicBezTo>
                    <a:pt x="3183" y="1009"/>
                    <a:pt x="3183" y="1009"/>
                    <a:pt x="3183" y="1009"/>
                  </a:cubicBezTo>
                  <a:cubicBezTo>
                    <a:pt x="3141" y="966"/>
                    <a:pt x="3141" y="966"/>
                    <a:pt x="3141" y="966"/>
                  </a:cubicBezTo>
                  <a:cubicBezTo>
                    <a:pt x="3006" y="1101"/>
                    <a:pt x="3006" y="1101"/>
                    <a:pt x="3006" y="1101"/>
                  </a:cubicBezTo>
                  <a:close/>
                  <a:moveTo>
                    <a:pt x="3013" y="3018"/>
                  </a:moveTo>
                  <a:cubicBezTo>
                    <a:pt x="2971" y="3061"/>
                    <a:pt x="2971" y="3061"/>
                    <a:pt x="2971" y="3061"/>
                  </a:cubicBezTo>
                  <a:cubicBezTo>
                    <a:pt x="3106" y="3196"/>
                    <a:pt x="3106" y="3196"/>
                    <a:pt x="3106" y="3196"/>
                  </a:cubicBezTo>
                  <a:cubicBezTo>
                    <a:pt x="3148" y="3153"/>
                    <a:pt x="3148" y="3153"/>
                    <a:pt x="3148" y="3153"/>
                  </a:cubicBezTo>
                  <a:cubicBezTo>
                    <a:pt x="3013" y="3018"/>
                    <a:pt x="3013" y="3018"/>
                    <a:pt x="3013" y="3018"/>
                  </a:cubicBezTo>
                  <a:close/>
                  <a:moveTo>
                    <a:pt x="1096" y="3026"/>
                  </a:moveTo>
                  <a:cubicBezTo>
                    <a:pt x="1053" y="2983"/>
                    <a:pt x="1053" y="2983"/>
                    <a:pt x="1053" y="2983"/>
                  </a:cubicBezTo>
                  <a:cubicBezTo>
                    <a:pt x="919" y="3118"/>
                    <a:pt x="919" y="3118"/>
                    <a:pt x="919" y="3118"/>
                  </a:cubicBezTo>
                  <a:cubicBezTo>
                    <a:pt x="961" y="3161"/>
                    <a:pt x="961" y="3161"/>
                    <a:pt x="961" y="3161"/>
                  </a:cubicBezTo>
                  <a:cubicBezTo>
                    <a:pt x="1096" y="3026"/>
                    <a:pt x="1096" y="3026"/>
                    <a:pt x="1096" y="3026"/>
                  </a:cubicBezTo>
                  <a:close/>
                  <a:moveTo>
                    <a:pt x="2093" y="3197"/>
                  </a:moveTo>
                  <a:cubicBezTo>
                    <a:pt x="1959" y="3197"/>
                    <a:pt x="1959" y="3197"/>
                    <a:pt x="1959" y="3197"/>
                  </a:cubicBezTo>
                  <a:cubicBezTo>
                    <a:pt x="1959" y="3623"/>
                    <a:pt x="1959" y="3623"/>
                    <a:pt x="1959" y="3623"/>
                  </a:cubicBezTo>
                  <a:cubicBezTo>
                    <a:pt x="2093" y="3623"/>
                    <a:pt x="2093" y="3623"/>
                    <a:pt x="2093" y="3623"/>
                  </a:cubicBezTo>
                  <a:cubicBezTo>
                    <a:pt x="2093" y="3197"/>
                    <a:pt x="2093" y="3197"/>
                    <a:pt x="2093" y="3197"/>
                  </a:cubicBezTo>
                  <a:close/>
                  <a:moveTo>
                    <a:pt x="2093" y="534"/>
                  </a:moveTo>
                  <a:cubicBezTo>
                    <a:pt x="1959" y="534"/>
                    <a:pt x="1959" y="534"/>
                    <a:pt x="1959" y="534"/>
                  </a:cubicBezTo>
                  <a:cubicBezTo>
                    <a:pt x="1959" y="960"/>
                    <a:pt x="1959" y="960"/>
                    <a:pt x="1959" y="960"/>
                  </a:cubicBezTo>
                  <a:cubicBezTo>
                    <a:pt x="2093" y="960"/>
                    <a:pt x="2093" y="960"/>
                    <a:pt x="2093" y="960"/>
                  </a:cubicBezTo>
                  <a:cubicBezTo>
                    <a:pt x="2093" y="534"/>
                    <a:pt x="2093" y="534"/>
                    <a:pt x="2093" y="534"/>
                  </a:cubicBezTo>
                  <a:close/>
                  <a:moveTo>
                    <a:pt x="3145" y="2011"/>
                  </a:moveTo>
                  <a:cubicBezTo>
                    <a:pt x="3145" y="2146"/>
                    <a:pt x="3145" y="2146"/>
                    <a:pt x="3145" y="2146"/>
                  </a:cubicBezTo>
                  <a:cubicBezTo>
                    <a:pt x="3570" y="2146"/>
                    <a:pt x="3570" y="2146"/>
                    <a:pt x="3570" y="2146"/>
                  </a:cubicBezTo>
                  <a:cubicBezTo>
                    <a:pt x="3570" y="2011"/>
                    <a:pt x="3570" y="2011"/>
                    <a:pt x="3570" y="2011"/>
                  </a:cubicBezTo>
                  <a:cubicBezTo>
                    <a:pt x="3145" y="2011"/>
                    <a:pt x="3145" y="2011"/>
                    <a:pt x="3145" y="2011"/>
                  </a:cubicBezTo>
                  <a:close/>
                  <a:moveTo>
                    <a:pt x="482" y="2011"/>
                  </a:moveTo>
                  <a:cubicBezTo>
                    <a:pt x="482" y="2146"/>
                    <a:pt x="482" y="2146"/>
                    <a:pt x="482" y="2146"/>
                  </a:cubicBezTo>
                  <a:cubicBezTo>
                    <a:pt x="908" y="2146"/>
                    <a:pt x="908" y="2146"/>
                    <a:pt x="908" y="2146"/>
                  </a:cubicBezTo>
                  <a:cubicBezTo>
                    <a:pt x="908" y="2011"/>
                    <a:pt x="908" y="2011"/>
                    <a:pt x="908" y="2011"/>
                  </a:cubicBezTo>
                  <a:cubicBezTo>
                    <a:pt x="482" y="2011"/>
                    <a:pt x="482" y="2011"/>
                    <a:pt x="482" y="2011"/>
                  </a:cubicBezTo>
                  <a:close/>
                  <a:moveTo>
                    <a:pt x="2067" y="1741"/>
                  </a:moveTo>
                  <a:cubicBezTo>
                    <a:pt x="2035" y="1741"/>
                    <a:pt x="2004" y="1746"/>
                    <a:pt x="1975" y="1755"/>
                  </a:cubicBezTo>
                  <a:cubicBezTo>
                    <a:pt x="1807" y="1412"/>
                    <a:pt x="1602" y="1084"/>
                    <a:pt x="1367" y="769"/>
                  </a:cubicBezTo>
                  <a:cubicBezTo>
                    <a:pt x="1314" y="798"/>
                    <a:pt x="1261" y="827"/>
                    <a:pt x="1208" y="856"/>
                  </a:cubicBezTo>
                  <a:cubicBezTo>
                    <a:pt x="1372" y="1222"/>
                    <a:pt x="1572" y="1561"/>
                    <a:pt x="1806" y="1878"/>
                  </a:cubicBezTo>
                  <a:cubicBezTo>
                    <a:pt x="1771" y="1929"/>
                    <a:pt x="1750" y="1991"/>
                    <a:pt x="1750" y="2058"/>
                  </a:cubicBezTo>
                  <a:cubicBezTo>
                    <a:pt x="1750" y="2234"/>
                    <a:pt x="1892" y="2375"/>
                    <a:pt x="2067" y="2375"/>
                  </a:cubicBezTo>
                  <a:cubicBezTo>
                    <a:pt x="2242" y="2375"/>
                    <a:pt x="2384" y="2234"/>
                    <a:pt x="2384" y="2058"/>
                  </a:cubicBezTo>
                  <a:cubicBezTo>
                    <a:pt x="2384" y="2037"/>
                    <a:pt x="2382" y="2015"/>
                    <a:pt x="2378" y="1995"/>
                  </a:cubicBezTo>
                  <a:cubicBezTo>
                    <a:pt x="2572" y="1823"/>
                    <a:pt x="2750" y="1624"/>
                    <a:pt x="2904" y="1390"/>
                  </a:cubicBezTo>
                  <a:cubicBezTo>
                    <a:pt x="2854" y="1343"/>
                    <a:pt x="2804" y="1295"/>
                    <a:pt x="2753" y="1248"/>
                  </a:cubicBezTo>
                  <a:cubicBezTo>
                    <a:pt x="2549" y="1400"/>
                    <a:pt x="2368" y="1576"/>
                    <a:pt x="2206" y="1773"/>
                  </a:cubicBezTo>
                  <a:cubicBezTo>
                    <a:pt x="2164" y="1753"/>
                    <a:pt x="2117" y="1741"/>
                    <a:pt x="2067" y="1741"/>
                  </a:cubicBezTo>
                  <a:close/>
                  <a:moveTo>
                    <a:pt x="3683" y="2260"/>
                  </a:moveTo>
                  <a:cubicBezTo>
                    <a:pt x="3683" y="2260"/>
                    <a:pt x="3683" y="2260"/>
                    <a:pt x="3683" y="2260"/>
                  </a:cubicBezTo>
                  <a:cubicBezTo>
                    <a:pt x="3690" y="2195"/>
                    <a:pt x="3694" y="2129"/>
                    <a:pt x="3694" y="2063"/>
                  </a:cubicBezTo>
                  <a:cubicBezTo>
                    <a:pt x="3694" y="1943"/>
                    <a:pt x="3682" y="1827"/>
                    <a:pt x="3657" y="1715"/>
                  </a:cubicBezTo>
                  <a:cubicBezTo>
                    <a:pt x="3655" y="1704"/>
                    <a:pt x="3655" y="1704"/>
                    <a:pt x="3655" y="1704"/>
                  </a:cubicBezTo>
                  <a:cubicBezTo>
                    <a:pt x="3654" y="1698"/>
                    <a:pt x="3654" y="1698"/>
                    <a:pt x="3654" y="1698"/>
                  </a:cubicBezTo>
                  <a:cubicBezTo>
                    <a:pt x="3617" y="1537"/>
                    <a:pt x="3556" y="1383"/>
                    <a:pt x="3474" y="1242"/>
                  </a:cubicBezTo>
                  <a:cubicBezTo>
                    <a:pt x="3438" y="1179"/>
                    <a:pt x="3398" y="1120"/>
                    <a:pt x="3354" y="1062"/>
                  </a:cubicBezTo>
                  <a:cubicBezTo>
                    <a:pt x="3311" y="1006"/>
                    <a:pt x="3263" y="951"/>
                    <a:pt x="3213" y="901"/>
                  </a:cubicBezTo>
                  <a:cubicBezTo>
                    <a:pt x="3097" y="785"/>
                    <a:pt x="2964" y="687"/>
                    <a:pt x="2818" y="609"/>
                  </a:cubicBezTo>
                  <a:cubicBezTo>
                    <a:pt x="2813" y="607"/>
                    <a:pt x="2813" y="607"/>
                    <a:pt x="2813" y="607"/>
                  </a:cubicBezTo>
                  <a:cubicBezTo>
                    <a:pt x="2804" y="602"/>
                    <a:pt x="2804" y="602"/>
                    <a:pt x="2804" y="602"/>
                  </a:cubicBezTo>
                  <a:cubicBezTo>
                    <a:pt x="2701" y="549"/>
                    <a:pt x="2592" y="507"/>
                    <a:pt x="2476" y="476"/>
                  </a:cubicBezTo>
                  <a:cubicBezTo>
                    <a:pt x="2408" y="457"/>
                    <a:pt x="2340" y="444"/>
                    <a:pt x="2271" y="434"/>
                  </a:cubicBezTo>
                  <a:cubicBezTo>
                    <a:pt x="2269" y="434"/>
                    <a:pt x="2269" y="434"/>
                    <a:pt x="2269" y="434"/>
                  </a:cubicBezTo>
                  <a:cubicBezTo>
                    <a:pt x="2257" y="433"/>
                    <a:pt x="2257" y="433"/>
                    <a:pt x="2257" y="433"/>
                  </a:cubicBezTo>
                  <a:cubicBezTo>
                    <a:pt x="2189" y="424"/>
                    <a:pt x="2121" y="420"/>
                    <a:pt x="2051" y="420"/>
                  </a:cubicBezTo>
                  <a:cubicBezTo>
                    <a:pt x="1931" y="420"/>
                    <a:pt x="1814" y="432"/>
                    <a:pt x="1702" y="457"/>
                  </a:cubicBezTo>
                  <a:cubicBezTo>
                    <a:pt x="1692" y="459"/>
                    <a:pt x="1692" y="459"/>
                    <a:pt x="1692" y="459"/>
                  </a:cubicBezTo>
                  <a:cubicBezTo>
                    <a:pt x="1686" y="460"/>
                    <a:pt x="1686" y="460"/>
                    <a:pt x="1686" y="460"/>
                  </a:cubicBezTo>
                  <a:cubicBezTo>
                    <a:pt x="1525" y="497"/>
                    <a:pt x="1371" y="558"/>
                    <a:pt x="1229" y="640"/>
                  </a:cubicBezTo>
                  <a:cubicBezTo>
                    <a:pt x="1168" y="675"/>
                    <a:pt x="1110" y="714"/>
                    <a:pt x="1054" y="756"/>
                  </a:cubicBezTo>
                  <a:cubicBezTo>
                    <a:pt x="1053" y="757"/>
                    <a:pt x="1053" y="757"/>
                    <a:pt x="1053" y="757"/>
                  </a:cubicBezTo>
                  <a:cubicBezTo>
                    <a:pt x="1051" y="758"/>
                    <a:pt x="1051" y="758"/>
                    <a:pt x="1051" y="758"/>
                  </a:cubicBezTo>
                  <a:cubicBezTo>
                    <a:pt x="1048" y="761"/>
                    <a:pt x="1048" y="761"/>
                    <a:pt x="1048" y="761"/>
                  </a:cubicBezTo>
                  <a:cubicBezTo>
                    <a:pt x="992" y="804"/>
                    <a:pt x="939" y="851"/>
                    <a:pt x="888" y="901"/>
                  </a:cubicBezTo>
                  <a:cubicBezTo>
                    <a:pt x="777" y="1012"/>
                    <a:pt x="682" y="1139"/>
                    <a:pt x="606" y="1279"/>
                  </a:cubicBezTo>
                  <a:cubicBezTo>
                    <a:pt x="605" y="1281"/>
                    <a:pt x="605" y="1281"/>
                    <a:pt x="605" y="1281"/>
                  </a:cubicBezTo>
                  <a:cubicBezTo>
                    <a:pt x="599" y="1292"/>
                    <a:pt x="599" y="1292"/>
                    <a:pt x="599" y="1292"/>
                  </a:cubicBezTo>
                  <a:cubicBezTo>
                    <a:pt x="592" y="1304"/>
                    <a:pt x="592" y="1304"/>
                    <a:pt x="592" y="1304"/>
                  </a:cubicBezTo>
                  <a:cubicBezTo>
                    <a:pt x="592" y="1305"/>
                    <a:pt x="592" y="1305"/>
                    <a:pt x="592" y="1305"/>
                  </a:cubicBezTo>
                  <a:cubicBezTo>
                    <a:pt x="543" y="1399"/>
                    <a:pt x="503" y="1499"/>
                    <a:pt x="472" y="1605"/>
                  </a:cubicBezTo>
                  <a:cubicBezTo>
                    <a:pt x="472" y="1605"/>
                    <a:pt x="472" y="1605"/>
                    <a:pt x="472" y="1605"/>
                  </a:cubicBezTo>
                  <a:cubicBezTo>
                    <a:pt x="429" y="1750"/>
                    <a:pt x="407" y="1904"/>
                    <a:pt x="407" y="2063"/>
                  </a:cubicBezTo>
                  <a:cubicBezTo>
                    <a:pt x="407" y="2517"/>
                    <a:pt x="591" y="2928"/>
                    <a:pt x="888" y="3225"/>
                  </a:cubicBezTo>
                  <a:cubicBezTo>
                    <a:pt x="1044" y="3381"/>
                    <a:pt x="1231" y="3506"/>
                    <a:pt x="1439" y="3589"/>
                  </a:cubicBezTo>
                  <a:cubicBezTo>
                    <a:pt x="1439" y="3589"/>
                    <a:pt x="1439" y="3589"/>
                    <a:pt x="1439" y="3589"/>
                  </a:cubicBezTo>
                  <a:cubicBezTo>
                    <a:pt x="1499" y="3613"/>
                    <a:pt x="1561" y="3634"/>
                    <a:pt x="1625" y="3651"/>
                  </a:cubicBezTo>
                  <a:cubicBezTo>
                    <a:pt x="1692" y="3669"/>
                    <a:pt x="1760" y="3682"/>
                    <a:pt x="1827" y="3692"/>
                  </a:cubicBezTo>
                  <a:cubicBezTo>
                    <a:pt x="1833" y="3692"/>
                    <a:pt x="1833" y="3692"/>
                    <a:pt x="1833" y="3692"/>
                  </a:cubicBezTo>
                  <a:cubicBezTo>
                    <a:pt x="1835" y="3693"/>
                    <a:pt x="1835" y="3693"/>
                    <a:pt x="1835" y="3693"/>
                  </a:cubicBezTo>
                  <a:cubicBezTo>
                    <a:pt x="1894" y="3701"/>
                    <a:pt x="1955" y="3705"/>
                    <a:pt x="2017" y="3707"/>
                  </a:cubicBezTo>
                  <a:cubicBezTo>
                    <a:pt x="2016" y="3707"/>
                    <a:pt x="2016" y="3707"/>
                    <a:pt x="2016" y="3707"/>
                  </a:cubicBezTo>
                  <a:cubicBezTo>
                    <a:pt x="2321" y="3714"/>
                    <a:pt x="2617" y="3634"/>
                    <a:pt x="2872" y="3487"/>
                  </a:cubicBezTo>
                  <a:cubicBezTo>
                    <a:pt x="3237" y="3276"/>
                    <a:pt x="3521" y="2927"/>
                    <a:pt x="3638" y="2489"/>
                  </a:cubicBezTo>
                  <a:cubicBezTo>
                    <a:pt x="3659" y="2412"/>
                    <a:pt x="3674" y="2336"/>
                    <a:pt x="3683" y="2260"/>
                  </a:cubicBezTo>
                  <a:close/>
                </a:path>
              </a:pathLst>
            </a:custGeom>
            <a:solidFill>
              <a:srgbClr val="65D3F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5" name="KSO_Shape"/>
            <p:cNvSpPr>
              <a:spLocks/>
            </p:cNvSpPr>
            <p:nvPr/>
          </p:nvSpPr>
          <p:spPr bwMode="auto">
            <a:xfrm>
              <a:off x="7158106" y="3589473"/>
              <a:ext cx="345784" cy="345784"/>
            </a:xfrm>
            <a:custGeom>
              <a:avLst/>
              <a:gdLst>
                <a:gd name="T0" fmla="*/ 899695 w 3299"/>
                <a:gd name="T1" fmla="*/ 0 h 3300"/>
                <a:gd name="T2" fmla="*/ 1536410 w 3299"/>
                <a:gd name="T3" fmla="*/ 263513 h 3300"/>
                <a:gd name="T4" fmla="*/ 1799935 w 3299"/>
                <a:gd name="T5" fmla="*/ 900199 h 3300"/>
                <a:gd name="T6" fmla="*/ 1536410 w 3299"/>
                <a:gd name="T7" fmla="*/ 1536339 h 3300"/>
                <a:gd name="T8" fmla="*/ 899695 w 3299"/>
                <a:gd name="T9" fmla="*/ 1800397 h 3300"/>
                <a:gd name="T10" fmla="*/ 263525 w 3299"/>
                <a:gd name="T11" fmla="*/ 1536339 h 3300"/>
                <a:gd name="T12" fmla="*/ 0 w 3299"/>
                <a:gd name="T13" fmla="*/ 900199 h 3300"/>
                <a:gd name="T14" fmla="*/ 263525 w 3299"/>
                <a:gd name="T15" fmla="*/ 263513 h 3300"/>
                <a:gd name="T16" fmla="*/ 899695 w 3299"/>
                <a:gd name="T17" fmla="*/ 0 h 3300"/>
                <a:gd name="T18" fmla="*/ 1013180 w 3299"/>
                <a:gd name="T19" fmla="*/ 864736 h 3300"/>
                <a:gd name="T20" fmla="*/ 992992 w 3299"/>
                <a:gd name="T21" fmla="*/ 832002 h 3300"/>
                <a:gd name="T22" fmla="*/ 1264701 w 3299"/>
                <a:gd name="T23" fmla="*/ 435914 h 3300"/>
                <a:gd name="T24" fmla="*/ 1204685 w 3299"/>
                <a:gd name="T25" fmla="*/ 390086 h 3300"/>
                <a:gd name="T26" fmla="*/ 917700 w 3299"/>
                <a:gd name="T27" fmla="*/ 788901 h 3300"/>
                <a:gd name="T28" fmla="*/ 839679 w 3299"/>
                <a:gd name="T29" fmla="*/ 797630 h 3300"/>
                <a:gd name="T30" fmla="*/ 772570 w 3299"/>
                <a:gd name="T31" fmla="*/ 971123 h 3300"/>
                <a:gd name="T32" fmla="*/ 946071 w 3299"/>
                <a:gd name="T33" fmla="*/ 1038775 h 3300"/>
                <a:gd name="T34" fmla="*/ 968986 w 3299"/>
                <a:gd name="T35" fmla="*/ 1025681 h 3300"/>
                <a:gd name="T36" fmla="*/ 1287071 w 3299"/>
                <a:gd name="T37" fmla="*/ 1123339 h 3300"/>
                <a:gd name="T38" fmla="*/ 1315988 w 3299"/>
                <a:gd name="T39" fmla="*/ 1042594 h 3300"/>
                <a:gd name="T40" fmla="*/ 1024637 w 3299"/>
                <a:gd name="T41" fmla="*/ 922567 h 3300"/>
                <a:gd name="T42" fmla="*/ 1013180 w 3299"/>
                <a:gd name="T43" fmla="*/ 864736 h 3300"/>
                <a:gd name="T44" fmla="*/ 1364546 w 3299"/>
                <a:gd name="T45" fmla="*/ 435914 h 3300"/>
                <a:gd name="T46" fmla="*/ 899695 w 3299"/>
                <a:gd name="T47" fmla="*/ 243326 h 3300"/>
                <a:gd name="T48" fmla="*/ 435389 w 3299"/>
                <a:gd name="T49" fmla="*/ 435914 h 3300"/>
                <a:gd name="T50" fmla="*/ 243338 w 3299"/>
                <a:gd name="T51" fmla="*/ 900199 h 3300"/>
                <a:gd name="T52" fmla="*/ 435389 w 3299"/>
                <a:gd name="T53" fmla="*/ 1364483 h 3300"/>
                <a:gd name="T54" fmla="*/ 899695 w 3299"/>
                <a:gd name="T55" fmla="*/ 1556525 h 3300"/>
                <a:gd name="T56" fmla="*/ 1364546 w 3299"/>
                <a:gd name="T57" fmla="*/ 1364483 h 3300"/>
                <a:gd name="T58" fmla="*/ 1556597 w 3299"/>
                <a:gd name="T59" fmla="*/ 900199 h 3300"/>
                <a:gd name="T60" fmla="*/ 1364546 w 3299"/>
                <a:gd name="T61" fmla="*/ 435914 h 33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299" h="3300">
                  <a:moveTo>
                    <a:pt x="1649" y="0"/>
                  </a:moveTo>
                  <a:cubicBezTo>
                    <a:pt x="2105" y="0"/>
                    <a:pt x="2517" y="185"/>
                    <a:pt x="2816" y="483"/>
                  </a:cubicBezTo>
                  <a:cubicBezTo>
                    <a:pt x="3115" y="782"/>
                    <a:pt x="3299" y="1194"/>
                    <a:pt x="3299" y="1650"/>
                  </a:cubicBezTo>
                  <a:cubicBezTo>
                    <a:pt x="3299" y="2105"/>
                    <a:pt x="3115" y="2518"/>
                    <a:pt x="2816" y="2816"/>
                  </a:cubicBezTo>
                  <a:cubicBezTo>
                    <a:pt x="2517" y="3115"/>
                    <a:pt x="2105" y="3300"/>
                    <a:pt x="1649" y="3300"/>
                  </a:cubicBezTo>
                  <a:cubicBezTo>
                    <a:pt x="1194" y="3300"/>
                    <a:pt x="781" y="3115"/>
                    <a:pt x="483" y="2816"/>
                  </a:cubicBezTo>
                  <a:cubicBezTo>
                    <a:pt x="184" y="2518"/>
                    <a:pt x="0" y="2105"/>
                    <a:pt x="0" y="1650"/>
                  </a:cubicBezTo>
                  <a:cubicBezTo>
                    <a:pt x="0" y="1194"/>
                    <a:pt x="184" y="782"/>
                    <a:pt x="483" y="483"/>
                  </a:cubicBezTo>
                  <a:cubicBezTo>
                    <a:pt x="781" y="185"/>
                    <a:pt x="1194" y="0"/>
                    <a:pt x="1649" y="0"/>
                  </a:cubicBezTo>
                  <a:close/>
                  <a:moveTo>
                    <a:pt x="1857" y="1585"/>
                  </a:moveTo>
                  <a:cubicBezTo>
                    <a:pt x="1847" y="1563"/>
                    <a:pt x="1834" y="1543"/>
                    <a:pt x="1820" y="1525"/>
                  </a:cubicBezTo>
                  <a:cubicBezTo>
                    <a:pt x="2006" y="1303"/>
                    <a:pt x="2171" y="1060"/>
                    <a:pt x="2318" y="799"/>
                  </a:cubicBezTo>
                  <a:cubicBezTo>
                    <a:pt x="2281" y="771"/>
                    <a:pt x="2245" y="743"/>
                    <a:pt x="2208" y="715"/>
                  </a:cubicBezTo>
                  <a:cubicBezTo>
                    <a:pt x="2004" y="941"/>
                    <a:pt x="1829" y="1185"/>
                    <a:pt x="1682" y="1446"/>
                  </a:cubicBezTo>
                  <a:cubicBezTo>
                    <a:pt x="1635" y="1437"/>
                    <a:pt x="1585" y="1442"/>
                    <a:pt x="1539" y="1462"/>
                  </a:cubicBezTo>
                  <a:cubicBezTo>
                    <a:pt x="1417" y="1516"/>
                    <a:pt x="1362" y="1658"/>
                    <a:pt x="1416" y="1780"/>
                  </a:cubicBezTo>
                  <a:cubicBezTo>
                    <a:pt x="1470" y="1902"/>
                    <a:pt x="1612" y="1957"/>
                    <a:pt x="1734" y="1904"/>
                  </a:cubicBezTo>
                  <a:cubicBezTo>
                    <a:pt x="1749" y="1897"/>
                    <a:pt x="1763" y="1889"/>
                    <a:pt x="1776" y="1880"/>
                  </a:cubicBezTo>
                  <a:cubicBezTo>
                    <a:pt x="1956" y="1962"/>
                    <a:pt x="2149" y="2024"/>
                    <a:pt x="2359" y="2059"/>
                  </a:cubicBezTo>
                  <a:cubicBezTo>
                    <a:pt x="2376" y="2010"/>
                    <a:pt x="2394" y="1960"/>
                    <a:pt x="2412" y="1911"/>
                  </a:cubicBezTo>
                  <a:cubicBezTo>
                    <a:pt x="2243" y="1815"/>
                    <a:pt x="2064" y="1744"/>
                    <a:pt x="1878" y="1691"/>
                  </a:cubicBezTo>
                  <a:cubicBezTo>
                    <a:pt x="1879" y="1656"/>
                    <a:pt x="1873" y="1620"/>
                    <a:pt x="1857" y="1585"/>
                  </a:cubicBezTo>
                  <a:close/>
                  <a:moveTo>
                    <a:pt x="2501" y="799"/>
                  </a:moveTo>
                  <a:cubicBezTo>
                    <a:pt x="2283" y="581"/>
                    <a:pt x="1982" y="446"/>
                    <a:pt x="1649" y="446"/>
                  </a:cubicBezTo>
                  <a:cubicBezTo>
                    <a:pt x="1317" y="446"/>
                    <a:pt x="1016" y="581"/>
                    <a:pt x="798" y="799"/>
                  </a:cubicBezTo>
                  <a:cubicBezTo>
                    <a:pt x="581" y="1017"/>
                    <a:pt x="446" y="1318"/>
                    <a:pt x="446" y="1650"/>
                  </a:cubicBezTo>
                  <a:cubicBezTo>
                    <a:pt x="446" y="1982"/>
                    <a:pt x="581" y="2283"/>
                    <a:pt x="798" y="2501"/>
                  </a:cubicBezTo>
                  <a:cubicBezTo>
                    <a:pt x="1016" y="2719"/>
                    <a:pt x="1317" y="2853"/>
                    <a:pt x="1649" y="2853"/>
                  </a:cubicBezTo>
                  <a:cubicBezTo>
                    <a:pt x="1982" y="2853"/>
                    <a:pt x="2283" y="2719"/>
                    <a:pt x="2501" y="2501"/>
                  </a:cubicBezTo>
                  <a:cubicBezTo>
                    <a:pt x="2718" y="2283"/>
                    <a:pt x="2853" y="1982"/>
                    <a:pt x="2853" y="1650"/>
                  </a:cubicBezTo>
                  <a:cubicBezTo>
                    <a:pt x="2853" y="1318"/>
                    <a:pt x="2718" y="1017"/>
                    <a:pt x="2501" y="799"/>
                  </a:cubicBezTo>
                  <a:close/>
                </a:path>
              </a:pathLst>
            </a:custGeom>
            <a:solidFill>
              <a:srgbClr val="65D3F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6" name="KSO_Shape"/>
            <p:cNvSpPr>
              <a:spLocks/>
            </p:cNvSpPr>
            <p:nvPr/>
          </p:nvSpPr>
          <p:spPr bwMode="auto">
            <a:xfrm>
              <a:off x="7830001" y="3579411"/>
              <a:ext cx="365909" cy="365909"/>
            </a:xfrm>
            <a:custGeom>
              <a:avLst/>
              <a:gdLst>
                <a:gd name="T0" fmla="*/ 2147483646 w 4408"/>
                <a:gd name="T1" fmla="*/ 2147483646 h 4410"/>
                <a:gd name="T2" fmla="*/ 2147483646 w 4408"/>
                <a:gd name="T3" fmla="*/ 2147483646 h 4410"/>
                <a:gd name="T4" fmla="*/ 2147483646 w 4408"/>
                <a:gd name="T5" fmla="*/ 2147483646 h 4410"/>
                <a:gd name="T6" fmla="*/ 2147483646 w 4408"/>
                <a:gd name="T7" fmla="*/ 2147483646 h 4410"/>
                <a:gd name="T8" fmla="*/ 2147483646 w 4408"/>
                <a:gd name="T9" fmla="*/ 2147483646 h 4410"/>
                <a:gd name="T10" fmla="*/ 2147483646 w 4408"/>
                <a:gd name="T11" fmla="*/ 2147483646 h 4410"/>
                <a:gd name="T12" fmla="*/ 484294390 w 4408"/>
                <a:gd name="T13" fmla="*/ 2147483646 h 4410"/>
                <a:gd name="T14" fmla="*/ 1372198122 w 4408"/>
                <a:gd name="T15" fmla="*/ 2147483646 h 4410"/>
                <a:gd name="T16" fmla="*/ 2147483646 w 4408"/>
                <a:gd name="T17" fmla="*/ 2147483646 h 4410"/>
                <a:gd name="T18" fmla="*/ 2147483646 w 4408"/>
                <a:gd name="T19" fmla="*/ 2147483646 h 4410"/>
                <a:gd name="T20" fmla="*/ 2147483646 w 4408"/>
                <a:gd name="T21" fmla="*/ 2147483646 h 4410"/>
                <a:gd name="T22" fmla="*/ 2147483646 w 4408"/>
                <a:gd name="T23" fmla="*/ 2147483646 h 4410"/>
                <a:gd name="T24" fmla="*/ 2147483646 w 4408"/>
                <a:gd name="T25" fmla="*/ 2147483646 h 4410"/>
                <a:gd name="T26" fmla="*/ 2147483646 w 4408"/>
                <a:gd name="T27" fmla="*/ 2147483646 h 4410"/>
                <a:gd name="T28" fmla="*/ 2147483646 w 4408"/>
                <a:gd name="T29" fmla="*/ 2147483646 h 4410"/>
                <a:gd name="T30" fmla="*/ 2147483646 w 4408"/>
                <a:gd name="T31" fmla="*/ 2147483646 h 4410"/>
                <a:gd name="T32" fmla="*/ 2147483646 w 4408"/>
                <a:gd name="T33" fmla="*/ 2147483646 h 4410"/>
                <a:gd name="T34" fmla="*/ 2147483646 w 4408"/>
                <a:gd name="T35" fmla="*/ 2147483646 h 4410"/>
                <a:gd name="T36" fmla="*/ 2147483646 w 4408"/>
                <a:gd name="T37" fmla="*/ 2147483646 h 4410"/>
                <a:gd name="T38" fmla="*/ 2147483646 w 4408"/>
                <a:gd name="T39" fmla="*/ 2147483646 h 4410"/>
                <a:gd name="T40" fmla="*/ 2147483646 w 4408"/>
                <a:gd name="T41" fmla="*/ 2147483646 h 4410"/>
                <a:gd name="T42" fmla="*/ 2147483646 w 4408"/>
                <a:gd name="T43" fmla="*/ 2147483646 h 4410"/>
                <a:gd name="T44" fmla="*/ 2147483646 w 4408"/>
                <a:gd name="T45" fmla="*/ 2147483646 h 4410"/>
                <a:gd name="T46" fmla="*/ 2147483646 w 4408"/>
                <a:gd name="T47" fmla="*/ 2147483646 h 4410"/>
                <a:gd name="T48" fmla="*/ 2147483646 w 4408"/>
                <a:gd name="T49" fmla="*/ 2147483646 h 4410"/>
                <a:gd name="T50" fmla="*/ 2147483646 w 4408"/>
                <a:gd name="T51" fmla="*/ 2147483646 h 4410"/>
                <a:gd name="T52" fmla="*/ 2147483646 w 4408"/>
                <a:gd name="T53" fmla="*/ 2147483646 h 4410"/>
                <a:gd name="T54" fmla="*/ 2147483646 w 4408"/>
                <a:gd name="T55" fmla="*/ 2147483646 h 4410"/>
                <a:gd name="T56" fmla="*/ 2147483646 w 4408"/>
                <a:gd name="T57" fmla="*/ 0 h 4410"/>
                <a:gd name="T58" fmla="*/ 2147483646 w 4408"/>
                <a:gd name="T59" fmla="*/ 2147483646 h 4410"/>
                <a:gd name="T60" fmla="*/ 2147483646 w 4408"/>
                <a:gd name="T61" fmla="*/ 2147483646 h 4410"/>
                <a:gd name="T62" fmla="*/ 2147483646 w 4408"/>
                <a:gd name="T63" fmla="*/ 2147483646 h 4410"/>
                <a:gd name="T64" fmla="*/ 2147483646 w 4408"/>
                <a:gd name="T65" fmla="*/ 2147483646 h 4410"/>
                <a:gd name="T66" fmla="*/ 2147483646 w 4408"/>
                <a:gd name="T67" fmla="*/ 2147483646 h 4410"/>
                <a:gd name="T68" fmla="*/ 2147483646 w 4408"/>
                <a:gd name="T69" fmla="*/ 2147483646 h 4410"/>
                <a:gd name="T70" fmla="*/ 2147483646 w 4408"/>
                <a:gd name="T71" fmla="*/ 2147483646 h 4410"/>
                <a:gd name="T72" fmla="*/ 2147483646 w 4408"/>
                <a:gd name="T73" fmla="*/ 2147483646 h 4410"/>
                <a:gd name="T74" fmla="*/ 2147483646 w 4408"/>
                <a:gd name="T75" fmla="*/ 2147483646 h 4410"/>
                <a:gd name="T76" fmla="*/ 2147483646 w 4408"/>
                <a:gd name="T77" fmla="*/ 2147483646 h 4410"/>
                <a:gd name="T78" fmla="*/ 2147483646 w 4408"/>
                <a:gd name="T79" fmla="*/ 2147483646 h 4410"/>
                <a:gd name="T80" fmla="*/ 2147483646 w 4408"/>
                <a:gd name="T81" fmla="*/ 2147483646 h 4410"/>
                <a:gd name="T82" fmla="*/ 2147483646 w 4408"/>
                <a:gd name="T83" fmla="*/ 2147483646 h 4410"/>
                <a:gd name="T84" fmla="*/ 2147483646 w 4408"/>
                <a:gd name="T85" fmla="*/ 2147483646 h 4410"/>
                <a:gd name="T86" fmla="*/ 2147483646 w 4408"/>
                <a:gd name="T87" fmla="*/ 2147483646 h 4410"/>
                <a:gd name="T88" fmla="*/ 2147483646 w 4408"/>
                <a:gd name="T89" fmla="*/ 2147483646 h 4410"/>
                <a:gd name="T90" fmla="*/ 2147483646 w 4408"/>
                <a:gd name="T91" fmla="*/ 2147483646 h 4410"/>
                <a:gd name="T92" fmla="*/ 2147483646 w 4408"/>
                <a:gd name="T93" fmla="*/ 2147483646 h 4410"/>
                <a:gd name="T94" fmla="*/ 2147483646 w 4408"/>
                <a:gd name="T95" fmla="*/ 2147483646 h 4410"/>
                <a:gd name="T96" fmla="*/ 2147483646 w 4408"/>
                <a:gd name="T97" fmla="*/ 2147483646 h 4410"/>
                <a:gd name="T98" fmla="*/ 2147483646 w 4408"/>
                <a:gd name="T99" fmla="*/ 2147483646 h 4410"/>
                <a:gd name="T100" fmla="*/ 2147483646 w 4408"/>
                <a:gd name="T101" fmla="*/ 2147483646 h 4410"/>
                <a:gd name="T102" fmla="*/ 2147483646 w 4408"/>
                <a:gd name="T103" fmla="*/ 2147483646 h 4410"/>
                <a:gd name="T104" fmla="*/ 2147483646 w 4408"/>
                <a:gd name="T105" fmla="*/ 2147483646 h 4410"/>
                <a:gd name="T106" fmla="*/ 2147483646 w 4408"/>
                <a:gd name="T107" fmla="*/ 2147483646 h 4410"/>
                <a:gd name="T108" fmla="*/ 2147483646 w 4408"/>
                <a:gd name="T109" fmla="*/ 2147483646 h 4410"/>
                <a:gd name="T110" fmla="*/ 2147483646 w 4408"/>
                <a:gd name="T111" fmla="*/ 2147483646 h 4410"/>
                <a:gd name="T112" fmla="*/ 2147483646 w 4408"/>
                <a:gd name="T113" fmla="*/ 2147483646 h 4410"/>
                <a:gd name="T114" fmla="*/ 2147483646 w 4408"/>
                <a:gd name="T115" fmla="*/ 2147483646 h 4410"/>
                <a:gd name="T116" fmla="*/ 2147483646 w 4408"/>
                <a:gd name="T117" fmla="*/ 214748364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10">
                  <a:moveTo>
                    <a:pt x="2204" y="0"/>
                  </a:moveTo>
                  <a:lnTo>
                    <a:pt x="2204" y="0"/>
                  </a:lnTo>
                  <a:lnTo>
                    <a:pt x="2147" y="1"/>
                  </a:lnTo>
                  <a:lnTo>
                    <a:pt x="2090" y="3"/>
                  </a:lnTo>
                  <a:lnTo>
                    <a:pt x="2035" y="7"/>
                  </a:lnTo>
                  <a:lnTo>
                    <a:pt x="1979" y="12"/>
                  </a:lnTo>
                  <a:lnTo>
                    <a:pt x="1923" y="18"/>
                  </a:lnTo>
                  <a:lnTo>
                    <a:pt x="1868" y="26"/>
                  </a:lnTo>
                  <a:lnTo>
                    <a:pt x="1813" y="35"/>
                  </a:lnTo>
                  <a:lnTo>
                    <a:pt x="1760" y="45"/>
                  </a:lnTo>
                  <a:lnTo>
                    <a:pt x="1706" y="57"/>
                  </a:lnTo>
                  <a:lnTo>
                    <a:pt x="1653" y="70"/>
                  </a:lnTo>
                  <a:lnTo>
                    <a:pt x="1600" y="84"/>
                  </a:lnTo>
                  <a:lnTo>
                    <a:pt x="1549" y="100"/>
                  </a:lnTo>
                  <a:lnTo>
                    <a:pt x="1497" y="116"/>
                  </a:lnTo>
                  <a:lnTo>
                    <a:pt x="1446" y="134"/>
                  </a:lnTo>
                  <a:lnTo>
                    <a:pt x="1396" y="153"/>
                  </a:lnTo>
                  <a:lnTo>
                    <a:pt x="1346" y="174"/>
                  </a:lnTo>
                  <a:lnTo>
                    <a:pt x="1297" y="195"/>
                  </a:lnTo>
                  <a:lnTo>
                    <a:pt x="1248" y="218"/>
                  </a:lnTo>
                  <a:lnTo>
                    <a:pt x="1201" y="242"/>
                  </a:lnTo>
                  <a:lnTo>
                    <a:pt x="1153" y="267"/>
                  </a:lnTo>
                  <a:lnTo>
                    <a:pt x="1106" y="292"/>
                  </a:lnTo>
                  <a:lnTo>
                    <a:pt x="1061" y="320"/>
                  </a:lnTo>
                  <a:lnTo>
                    <a:pt x="1016" y="348"/>
                  </a:lnTo>
                  <a:lnTo>
                    <a:pt x="972" y="378"/>
                  </a:lnTo>
                  <a:lnTo>
                    <a:pt x="928" y="407"/>
                  </a:lnTo>
                  <a:lnTo>
                    <a:pt x="885" y="438"/>
                  </a:lnTo>
                  <a:lnTo>
                    <a:pt x="843" y="471"/>
                  </a:lnTo>
                  <a:lnTo>
                    <a:pt x="802" y="504"/>
                  </a:lnTo>
                  <a:lnTo>
                    <a:pt x="762" y="538"/>
                  </a:lnTo>
                  <a:lnTo>
                    <a:pt x="722" y="573"/>
                  </a:lnTo>
                  <a:lnTo>
                    <a:pt x="683" y="609"/>
                  </a:lnTo>
                  <a:lnTo>
                    <a:pt x="645" y="646"/>
                  </a:lnTo>
                  <a:lnTo>
                    <a:pt x="608" y="684"/>
                  </a:lnTo>
                  <a:lnTo>
                    <a:pt x="573" y="722"/>
                  </a:lnTo>
                  <a:lnTo>
                    <a:pt x="537" y="762"/>
                  </a:lnTo>
                  <a:lnTo>
                    <a:pt x="503" y="803"/>
                  </a:lnTo>
                  <a:lnTo>
                    <a:pt x="469" y="844"/>
                  </a:lnTo>
                  <a:lnTo>
                    <a:pt x="438" y="886"/>
                  </a:lnTo>
                  <a:lnTo>
                    <a:pt x="407" y="929"/>
                  </a:lnTo>
                  <a:lnTo>
                    <a:pt x="376" y="973"/>
                  </a:lnTo>
                  <a:lnTo>
                    <a:pt x="347" y="1017"/>
                  </a:lnTo>
                  <a:lnTo>
                    <a:pt x="319" y="1062"/>
                  </a:lnTo>
                  <a:lnTo>
                    <a:pt x="292" y="1108"/>
                  </a:lnTo>
                  <a:lnTo>
                    <a:pt x="266" y="1155"/>
                  </a:lnTo>
                  <a:lnTo>
                    <a:pt x="241" y="1201"/>
                  </a:lnTo>
                  <a:lnTo>
                    <a:pt x="217" y="1249"/>
                  </a:lnTo>
                  <a:lnTo>
                    <a:pt x="195" y="1298"/>
                  </a:lnTo>
                  <a:lnTo>
                    <a:pt x="173" y="1347"/>
                  </a:lnTo>
                  <a:lnTo>
                    <a:pt x="153" y="1397"/>
                  </a:lnTo>
                  <a:lnTo>
                    <a:pt x="134" y="1447"/>
                  </a:lnTo>
                  <a:lnTo>
                    <a:pt x="115" y="1498"/>
                  </a:lnTo>
                  <a:lnTo>
                    <a:pt x="99" y="1549"/>
                  </a:lnTo>
                  <a:lnTo>
                    <a:pt x="83" y="1602"/>
                  </a:lnTo>
                  <a:lnTo>
                    <a:pt x="69" y="1654"/>
                  </a:lnTo>
                  <a:lnTo>
                    <a:pt x="57" y="1707"/>
                  </a:lnTo>
                  <a:lnTo>
                    <a:pt x="44" y="1761"/>
                  </a:lnTo>
                  <a:lnTo>
                    <a:pt x="34" y="1815"/>
                  </a:lnTo>
                  <a:lnTo>
                    <a:pt x="25" y="1870"/>
                  </a:lnTo>
                  <a:lnTo>
                    <a:pt x="17" y="1924"/>
                  </a:lnTo>
                  <a:lnTo>
                    <a:pt x="11" y="1979"/>
                  </a:lnTo>
                  <a:lnTo>
                    <a:pt x="6" y="2035"/>
                  </a:lnTo>
                  <a:lnTo>
                    <a:pt x="3" y="2092"/>
                  </a:lnTo>
                  <a:lnTo>
                    <a:pt x="1" y="2148"/>
                  </a:lnTo>
                  <a:lnTo>
                    <a:pt x="0" y="2204"/>
                  </a:lnTo>
                  <a:lnTo>
                    <a:pt x="1" y="2261"/>
                  </a:lnTo>
                  <a:lnTo>
                    <a:pt x="3" y="2318"/>
                  </a:lnTo>
                  <a:lnTo>
                    <a:pt x="6" y="2375"/>
                  </a:lnTo>
                  <a:lnTo>
                    <a:pt x="11" y="2431"/>
                  </a:lnTo>
                  <a:lnTo>
                    <a:pt x="17" y="2485"/>
                  </a:lnTo>
                  <a:lnTo>
                    <a:pt x="25" y="2540"/>
                  </a:lnTo>
                  <a:lnTo>
                    <a:pt x="34" y="2595"/>
                  </a:lnTo>
                  <a:lnTo>
                    <a:pt x="44" y="2649"/>
                  </a:lnTo>
                  <a:lnTo>
                    <a:pt x="57" y="2702"/>
                  </a:lnTo>
                  <a:lnTo>
                    <a:pt x="69" y="2756"/>
                  </a:lnTo>
                  <a:lnTo>
                    <a:pt x="83" y="2808"/>
                  </a:lnTo>
                  <a:lnTo>
                    <a:pt x="99" y="2861"/>
                  </a:lnTo>
                  <a:lnTo>
                    <a:pt x="115" y="2911"/>
                  </a:lnTo>
                  <a:lnTo>
                    <a:pt x="134" y="2963"/>
                  </a:lnTo>
                  <a:lnTo>
                    <a:pt x="153" y="3013"/>
                  </a:lnTo>
                  <a:lnTo>
                    <a:pt x="173" y="3063"/>
                  </a:lnTo>
                  <a:lnTo>
                    <a:pt x="195" y="3112"/>
                  </a:lnTo>
                  <a:lnTo>
                    <a:pt x="217" y="3161"/>
                  </a:lnTo>
                  <a:lnTo>
                    <a:pt x="241" y="3209"/>
                  </a:lnTo>
                  <a:lnTo>
                    <a:pt x="266" y="3255"/>
                  </a:lnTo>
                  <a:lnTo>
                    <a:pt x="292" y="3302"/>
                  </a:lnTo>
                  <a:lnTo>
                    <a:pt x="319" y="3348"/>
                  </a:lnTo>
                  <a:lnTo>
                    <a:pt x="347" y="3393"/>
                  </a:lnTo>
                  <a:lnTo>
                    <a:pt x="376" y="3437"/>
                  </a:lnTo>
                  <a:lnTo>
                    <a:pt x="407" y="3480"/>
                  </a:lnTo>
                  <a:lnTo>
                    <a:pt x="438" y="3524"/>
                  </a:lnTo>
                  <a:lnTo>
                    <a:pt x="469" y="3566"/>
                  </a:lnTo>
                  <a:lnTo>
                    <a:pt x="503" y="3607"/>
                  </a:lnTo>
                  <a:lnTo>
                    <a:pt x="537" y="3648"/>
                  </a:lnTo>
                  <a:lnTo>
                    <a:pt x="573" y="3687"/>
                  </a:lnTo>
                  <a:lnTo>
                    <a:pt x="608" y="3726"/>
                  </a:lnTo>
                  <a:lnTo>
                    <a:pt x="645" y="3763"/>
                  </a:lnTo>
                  <a:lnTo>
                    <a:pt x="683" y="3800"/>
                  </a:lnTo>
                  <a:lnTo>
                    <a:pt x="722" y="3836"/>
                  </a:lnTo>
                  <a:lnTo>
                    <a:pt x="762" y="3872"/>
                  </a:lnTo>
                  <a:lnTo>
                    <a:pt x="802" y="3905"/>
                  </a:lnTo>
                  <a:lnTo>
                    <a:pt x="843" y="3939"/>
                  </a:lnTo>
                  <a:lnTo>
                    <a:pt x="885" y="3971"/>
                  </a:lnTo>
                  <a:lnTo>
                    <a:pt x="928" y="4003"/>
                  </a:lnTo>
                  <a:lnTo>
                    <a:pt x="972" y="4032"/>
                  </a:lnTo>
                  <a:lnTo>
                    <a:pt x="1016" y="4062"/>
                  </a:lnTo>
                  <a:lnTo>
                    <a:pt x="1061" y="4090"/>
                  </a:lnTo>
                  <a:lnTo>
                    <a:pt x="1106" y="4117"/>
                  </a:lnTo>
                  <a:lnTo>
                    <a:pt x="1153" y="4143"/>
                  </a:lnTo>
                  <a:lnTo>
                    <a:pt x="1201" y="4168"/>
                  </a:lnTo>
                  <a:lnTo>
                    <a:pt x="1248" y="4192"/>
                  </a:lnTo>
                  <a:lnTo>
                    <a:pt x="1297" y="4215"/>
                  </a:lnTo>
                  <a:lnTo>
                    <a:pt x="1346" y="4236"/>
                  </a:lnTo>
                  <a:lnTo>
                    <a:pt x="1396" y="4256"/>
                  </a:lnTo>
                  <a:lnTo>
                    <a:pt x="1446" y="4276"/>
                  </a:lnTo>
                  <a:lnTo>
                    <a:pt x="1497" y="4293"/>
                  </a:lnTo>
                  <a:lnTo>
                    <a:pt x="1549" y="4310"/>
                  </a:lnTo>
                  <a:lnTo>
                    <a:pt x="1600" y="4325"/>
                  </a:lnTo>
                  <a:lnTo>
                    <a:pt x="1653" y="4340"/>
                  </a:lnTo>
                  <a:lnTo>
                    <a:pt x="1706" y="4353"/>
                  </a:lnTo>
                  <a:lnTo>
                    <a:pt x="1760" y="4364"/>
                  </a:lnTo>
                  <a:lnTo>
                    <a:pt x="1813" y="4375"/>
                  </a:lnTo>
                  <a:lnTo>
                    <a:pt x="1868" y="4383"/>
                  </a:lnTo>
                  <a:lnTo>
                    <a:pt x="1923" y="4391"/>
                  </a:lnTo>
                  <a:lnTo>
                    <a:pt x="1979" y="4397"/>
                  </a:lnTo>
                  <a:lnTo>
                    <a:pt x="2035" y="4403"/>
                  </a:lnTo>
                  <a:lnTo>
                    <a:pt x="2090" y="4407"/>
                  </a:lnTo>
                  <a:lnTo>
                    <a:pt x="2147" y="4409"/>
                  </a:lnTo>
                  <a:lnTo>
                    <a:pt x="2204" y="4410"/>
                  </a:lnTo>
                  <a:lnTo>
                    <a:pt x="2261" y="4409"/>
                  </a:lnTo>
                  <a:lnTo>
                    <a:pt x="2318" y="4407"/>
                  </a:lnTo>
                  <a:lnTo>
                    <a:pt x="2373" y="4403"/>
                  </a:lnTo>
                  <a:lnTo>
                    <a:pt x="2429" y="4397"/>
                  </a:lnTo>
                  <a:lnTo>
                    <a:pt x="2485" y="4391"/>
                  </a:lnTo>
                  <a:lnTo>
                    <a:pt x="2540" y="4383"/>
                  </a:lnTo>
                  <a:lnTo>
                    <a:pt x="2594" y="4375"/>
                  </a:lnTo>
                  <a:lnTo>
                    <a:pt x="2648" y="4364"/>
                  </a:lnTo>
                  <a:lnTo>
                    <a:pt x="2702" y="4353"/>
                  </a:lnTo>
                  <a:lnTo>
                    <a:pt x="2755" y="4340"/>
                  </a:lnTo>
                  <a:lnTo>
                    <a:pt x="2807" y="4325"/>
                  </a:lnTo>
                  <a:lnTo>
                    <a:pt x="2859" y="4310"/>
                  </a:lnTo>
                  <a:lnTo>
                    <a:pt x="2911" y="4293"/>
                  </a:lnTo>
                  <a:lnTo>
                    <a:pt x="2962" y="4276"/>
                  </a:lnTo>
                  <a:lnTo>
                    <a:pt x="3012" y="4256"/>
                  </a:lnTo>
                  <a:lnTo>
                    <a:pt x="3062" y="4236"/>
                  </a:lnTo>
                  <a:lnTo>
                    <a:pt x="3111" y="4215"/>
                  </a:lnTo>
                  <a:lnTo>
                    <a:pt x="3159" y="4192"/>
                  </a:lnTo>
                  <a:lnTo>
                    <a:pt x="3207" y="4168"/>
                  </a:lnTo>
                  <a:lnTo>
                    <a:pt x="3255" y="4143"/>
                  </a:lnTo>
                  <a:lnTo>
                    <a:pt x="3301" y="4117"/>
                  </a:lnTo>
                  <a:lnTo>
                    <a:pt x="3347" y="4090"/>
                  </a:lnTo>
                  <a:lnTo>
                    <a:pt x="3392" y="4062"/>
                  </a:lnTo>
                  <a:lnTo>
                    <a:pt x="3436" y="4032"/>
                  </a:lnTo>
                  <a:lnTo>
                    <a:pt x="3480" y="4003"/>
                  </a:lnTo>
                  <a:lnTo>
                    <a:pt x="3523" y="3971"/>
                  </a:lnTo>
                  <a:lnTo>
                    <a:pt x="3565" y="3939"/>
                  </a:lnTo>
                  <a:lnTo>
                    <a:pt x="3606" y="3905"/>
                  </a:lnTo>
                  <a:lnTo>
                    <a:pt x="3646" y="3872"/>
                  </a:lnTo>
                  <a:lnTo>
                    <a:pt x="3686" y="3836"/>
                  </a:lnTo>
                  <a:lnTo>
                    <a:pt x="3724" y="3800"/>
                  </a:lnTo>
                  <a:lnTo>
                    <a:pt x="3763" y="3763"/>
                  </a:lnTo>
                  <a:lnTo>
                    <a:pt x="3799" y="3726"/>
                  </a:lnTo>
                  <a:lnTo>
                    <a:pt x="3836" y="3687"/>
                  </a:lnTo>
                  <a:lnTo>
                    <a:pt x="3870" y="3648"/>
                  </a:lnTo>
                  <a:lnTo>
                    <a:pt x="3905" y="3607"/>
                  </a:lnTo>
                  <a:lnTo>
                    <a:pt x="3938" y="3566"/>
                  </a:lnTo>
                  <a:lnTo>
                    <a:pt x="3970" y="3524"/>
                  </a:lnTo>
                  <a:lnTo>
                    <a:pt x="4001" y="3480"/>
                  </a:lnTo>
                  <a:lnTo>
                    <a:pt x="4032" y="3437"/>
                  </a:lnTo>
                  <a:lnTo>
                    <a:pt x="4061" y="3393"/>
                  </a:lnTo>
                  <a:lnTo>
                    <a:pt x="4090" y="3348"/>
                  </a:lnTo>
                  <a:lnTo>
                    <a:pt x="4116" y="3302"/>
                  </a:lnTo>
                  <a:lnTo>
                    <a:pt x="4142" y="3255"/>
                  </a:lnTo>
                  <a:lnTo>
                    <a:pt x="4167" y="3209"/>
                  </a:lnTo>
                  <a:lnTo>
                    <a:pt x="4191" y="3161"/>
                  </a:lnTo>
                  <a:lnTo>
                    <a:pt x="4213" y="3112"/>
                  </a:lnTo>
                  <a:lnTo>
                    <a:pt x="4235" y="3063"/>
                  </a:lnTo>
                  <a:lnTo>
                    <a:pt x="4255" y="3013"/>
                  </a:lnTo>
                  <a:lnTo>
                    <a:pt x="4274" y="2963"/>
                  </a:lnTo>
                  <a:lnTo>
                    <a:pt x="4292" y="2911"/>
                  </a:lnTo>
                  <a:lnTo>
                    <a:pt x="4309" y="2861"/>
                  </a:lnTo>
                  <a:lnTo>
                    <a:pt x="4325" y="2808"/>
                  </a:lnTo>
                  <a:lnTo>
                    <a:pt x="4339" y="2756"/>
                  </a:lnTo>
                  <a:lnTo>
                    <a:pt x="4352" y="2702"/>
                  </a:lnTo>
                  <a:lnTo>
                    <a:pt x="4363" y="2649"/>
                  </a:lnTo>
                  <a:lnTo>
                    <a:pt x="4374" y="2595"/>
                  </a:lnTo>
                  <a:lnTo>
                    <a:pt x="4383" y="2540"/>
                  </a:lnTo>
                  <a:lnTo>
                    <a:pt x="4391" y="2485"/>
                  </a:lnTo>
                  <a:lnTo>
                    <a:pt x="4397" y="2431"/>
                  </a:lnTo>
                  <a:lnTo>
                    <a:pt x="4402" y="2375"/>
                  </a:lnTo>
                  <a:lnTo>
                    <a:pt x="4405" y="2318"/>
                  </a:lnTo>
                  <a:lnTo>
                    <a:pt x="4407" y="2261"/>
                  </a:lnTo>
                  <a:lnTo>
                    <a:pt x="4408" y="2204"/>
                  </a:lnTo>
                  <a:lnTo>
                    <a:pt x="4407" y="2148"/>
                  </a:lnTo>
                  <a:lnTo>
                    <a:pt x="4405" y="2092"/>
                  </a:lnTo>
                  <a:lnTo>
                    <a:pt x="4402" y="2035"/>
                  </a:lnTo>
                  <a:lnTo>
                    <a:pt x="4397" y="1979"/>
                  </a:lnTo>
                  <a:lnTo>
                    <a:pt x="4391" y="1924"/>
                  </a:lnTo>
                  <a:lnTo>
                    <a:pt x="4383" y="1870"/>
                  </a:lnTo>
                  <a:lnTo>
                    <a:pt x="4374" y="1815"/>
                  </a:lnTo>
                  <a:lnTo>
                    <a:pt x="4363" y="1761"/>
                  </a:lnTo>
                  <a:lnTo>
                    <a:pt x="4352" y="1707"/>
                  </a:lnTo>
                  <a:lnTo>
                    <a:pt x="4339" y="1654"/>
                  </a:lnTo>
                  <a:lnTo>
                    <a:pt x="4325" y="1602"/>
                  </a:lnTo>
                  <a:lnTo>
                    <a:pt x="4309" y="1549"/>
                  </a:lnTo>
                  <a:lnTo>
                    <a:pt x="4292" y="1498"/>
                  </a:lnTo>
                  <a:lnTo>
                    <a:pt x="4274" y="1447"/>
                  </a:lnTo>
                  <a:lnTo>
                    <a:pt x="4255" y="1397"/>
                  </a:lnTo>
                  <a:lnTo>
                    <a:pt x="4235" y="1347"/>
                  </a:lnTo>
                  <a:lnTo>
                    <a:pt x="4213" y="1298"/>
                  </a:lnTo>
                  <a:lnTo>
                    <a:pt x="4191" y="1249"/>
                  </a:lnTo>
                  <a:lnTo>
                    <a:pt x="4167" y="1201"/>
                  </a:lnTo>
                  <a:lnTo>
                    <a:pt x="4142" y="1155"/>
                  </a:lnTo>
                  <a:lnTo>
                    <a:pt x="4116" y="1108"/>
                  </a:lnTo>
                  <a:lnTo>
                    <a:pt x="4090" y="1062"/>
                  </a:lnTo>
                  <a:lnTo>
                    <a:pt x="4061" y="1017"/>
                  </a:lnTo>
                  <a:lnTo>
                    <a:pt x="4032" y="973"/>
                  </a:lnTo>
                  <a:lnTo>
                    <a:pt x="4001" y="929"/>
                  </a:lnTo>
                  <a:lnTo>
                    <a:pt x="3970" y="886"/>
                  </a:lnTo>
                  <a:lnTo>
                    <a:pt x="3938" y="844"/>
                  </a:lnTo>
                  <a:lnTo>
                    <a:pt x="3905" y="803"/>
                  </a:lnTo>
                  <a:lnTo>
                    <a:pt x="3870" y="762"/>
                  </a:lnTo>
                  <a:lnTo>
                    <a:pt x="3836" y="722"/>
                  </a:lnTo>
                  <a:lnTo>
                    <a:pt x="3799" y="684"/>
                  </a:lnTo>
                  <a:lnTo>
                    <a:pt x="3763" y="646"/>
                  </a:lnTo>
                  <a:lnTo>
                    <a:pt x="3724" y="609"/>
                  </a:lnTo>
                  <a:lnTo>
                    <a:pt x="3686" y="573"/>
                  </a:lnTo>
                  <a:lnTo>
                    <a:pt x="3646" y="538"/>
                  </a:lnTo>
                  <a:lnTo>
                    <a:pt x="3606" y="504"/>
                  </a:lnTo>
                  <a:lnTo>
                    <a:pt x="3565" y="471"/>
                  </a:lnTo>
                  <a:lnTo>
                    <a:pt x="3523" y="438"/>
                  </a:lnTo>
                  <a:lnTo>
                    <a:pt x="3480" y="407"/>
                  </a:lnTo>
                  <a:lnTo>
                    <a:pt x="3436" y="378"/>
                  </a:lnTo>
                  <a:lnTo>
                    <a:pt x="3392" y="348"/>
                  </a:lnTo>
                  <a:lnTo>
                    <a:pt x="3347" y="320"/>
                  </a:lnTo>
                  <a:lnTo>
                    <a:pt x="3301" y="292"/>
                  </a:lnTo>
                  <a:lnTo>
                    <a:pt x="3255" y="267"/>
                  </a:lnTo>
                  <a:lnTo>
                    <a:pt x="3207" y="242"/>
                  </a:lnTo>
                  <a:lnTo>
                    <a:pt x="3159" y="218"/>
                  </a:lnTo>
                  <a:lnTo>
                    <a:pt x="3111" y="195"/>
                  </a:lnTo>
                  <a:lnTo>
                    <a:pt x="3062" y="174"/>
                  </a:lnTo>
                  <a:lnTo>
                    <a:pt x="3012" y="153"/>
                  </a:lnTo>
                  <a:lnTo>
                    <a:pt x="2962" y="134"/>
                  </a:lnTo>
                  <a:lnTo>
                    <a:pt x="2911" y="116"/>
                  </a:lnTo>
                  <a:lnTo>
                    <a:pt x="2859" y="100"/>
                  </a:lnTo>
                  <a:lnTo>
                    <a:pt x="2807" y="84"/>
                  </a:lnTo>
                  <a:lnTo>
                    <a:pt x="2755" y="70"/>
                  </a:lnTo>
                  <a:lnTo>
                    <a:pt x="2702" y="57"/>
                  </a:lnTo>
                  <a:lnTo>
                    <a:pt x="2648" y="45"/>
                  </a:lnTo>
                  <a:lnTo>
                    <a:pt x="2594" y="35"/>
                  </a:lnTo>
                  <a:lnTo>
                    <a:pt x="2540" y="26"/>
                  </a:lnTo>
                  <a:lnTo>
                    <a:pt x="2485" y="18"/>
                  </a:lnTo>
                  <a:lnTo>
                    <a:pt x="2429" y="12"/>
                  </a:lnTo>
                  <a:lnTo>
                    <a:pt x="2373" y="7"/>
                  </a:lnTo>
                  <a:lnTo>
                    <a:pt x="2318" y="3"/>
                  </a:lnTo>
                  <a:lnTo>
                    <a:pt x="2261" y="1"/>
                  </a:lnTo>
                  <a:lnTo>
                    <a:pt x="2204" y="0"/>
                  </a:lnTo>
                  <a:close/>
                  <a:moveTo>
                    <a:pt x="2424" y="3953"/>
                  </a:moveTo>
                  <a:lnTo>
                    <a:pt x="2424" y="3307"/>
                  </a:lnTo>
                  <a:lnTo>
                    <a:pt x="1984" y="3307"/>
                  </a:lnTo>
                  <a:lnTo>
                    <a:pt x="1984" y="3953"/>
                  </a:lnTo>
                  <a:lnTo>
                    <a:pt x="1946" y="3948"/>
                  </a:lnTo>
                  <a:lnTo>
                    <a:pt x="1910" y="3942"/>
                  </a:lnTo>
                  <a:lnTo>
                    <a:pt x="1873" y="3936"/>
                  </a:lnTo>
                  <a:lnTo>
                    <a:pt x="1837" y="3928"/>
                  </a:lnTo>
                  <a:lnTo>
                    <a:pt x="1800" y="3920"/>
                  </a:lnTo>
                  <a:lnTo>
                    <a:pt x="1765" y="3912"/>
                  </a:lnTo>
                  <a:lnTo>
                    <a:pt x="1729" y="3901"/>
                  </a:lnTo>
                  <a:lnTo>
                    <a:pt x="1694" y="3891"/>
                  </a:lnTo>
                  <a:lnTo>
                    <a:pt x="1658" y="3880"/>
                  </a:lnTo>
                  <a:lnTo>
                    <a:pt x="1624" y="3869"/>
                  </a:lnTo>
                  <a:lnTo>
                    <a:pt x="1589" y="3856"/>
                  </a:lnTo>
                  <a:lnTo>
                    <a:pt x="1556" y="3844"/>
                  </a:lnTo>
                  <a:lnTo>
                    <a:pt x="1522" y="3829"/>
                  </a:lnTo>
                  <a:lnTo>
                    <a:pt x="1489" y="3815"/>
                  </a:lnTo>
                  <a:lnTo>
                    <a:pt x="1455" y="3800"/>
                  </a:lnTo>
                  <a:lnTo>
                    <a:pt x="1423" y="3784"/>
                  </a:lnTo>
                  <a:lnTo>
                    <a:pt x="1391" y="3768"/>
                  </a:lnTo>
                  <a:lnTo>
                    <a:pt x="1359" y="3750"/>
                  </a:lnTo>
                  <a:lnTo>
                    <a:pt x="1328" y="3733"/>
                  </a:lnTo>
                  <a:lnTo>
                    <a:pt x="1297" y="3715"/>
                  </a:lnTo>
                  <a:lnTo>
                    <a:pt x="1266" y="3695"/>
                  </a:lnTo>
                  <a:lnTo>
                    <a:pt x="1236" y="3676"/>
                  </a:lnTo>
                  <a:lnTo>
                    <a:pt x="1206" y="3656"/>
                  </a:lnTo>
                  <a:lnTo>
                    <a:pt x="1176" y="3636"/>
                  </a:lnTo>
                  <a:lnTo>
                    <a:pt x="1148" y="3614"/>
                  </a:lnTo>
                  <a:lnTo>
                    <a:pt x="1120" y="3593"/>
                  </a:lnTo>
                  <a:lnTo>
                    <a:pt x="1091" y="3571"/>
                  </a:lnTo>
                  <a:lnTo>
                    <a:pt x="1064" y="3547"/>
                  </a:lnTo>
                  <a:lnTo>
                    <a:pt x="1037" y="3524"/>
                  </a:lnTo>
                  <a:lnTo>
                    <a:pt x="1010" y="3500"/>
                  </a:lnTo>
                  <a:lnTo>
                    <a:pt x="985" y="3475"/>
                  </a:lnTo>
                  <a:lnTo>
                    <a:pt x="958" y="3450"/>
                  </a:lnTo>
                  <a:lnTo>
                    <a:pt x="934" y="3425"/>
                  </a:lnTo>
                  <a:lnTo>
                    <a:pt x="910" y="3398"/>
                  </a:lnTo>
                  <a:lnTo>
                    <a:pt x="885" y="3372"/>
                  </a:lnTo>
                  <a:lnTo>
                    <a:pt x="862" y="3345"/>
                  </a:lnTo>
                  <a:lnTo>
                    <a:pt x="839" y="3317"/>
                  </a:lnTo>
                  <a:lnTo>
                    <a:pt x="816" y="3290"/>
                  </a:lnTo>
                  <a:lnTo>
                    <a:pt x="795" y="3261"/>
                  </a:lnTo>
                  <a:lnTo>
                    <a:pt x="774" y="3232"/>
                  </a:lnTo>
                  <a:lnTo>
                    <a:pt x="752" y="3203"/>
                  </a:lnTo>
                  <a:lnTo>
                    <a:pt x="732" y="3173"/>
                  </a:lnTo>
                  <a:lnTo>
                    <a:pt x="713" y="3143"/>
                  </a:lnTo>
                  <a:lnTo>
                    <a:pt x="695" y="3112"/>
                  </a:lnTo>
                  <a:lnTo>
                    <a:pt x="676" y="3081"/>
                  </a:lnTo>
                  <a:lnTo>
                    <a:pt x="658" y="3049"/>
                  </a:lnTo>
                  <a:lnTo>
                    <a:pt x="641" y="3018"/>
                  </a:lnTo>
                  <a:lnTo>
                    <a:pt x="625" y="2985"/>
                  </a:lnTo>
                  <a:lnTo>
                    <a:pt x="609" y="2953"/>
                  </a:lnTo>
                  <a:lnTo>
                    <a:pt x="594" y="2921"/>
                  </a:lnTo>
                  <a:lnTo>
                    <a:pt x="580" y="2887"/>
                  </a:lnTo>
                  <a:lnTo>
                    <a:pt x="566" y="2854"/>
                  </a:lnTo>
                  <a:lnTo>
                    <a:pt x="553" y="2819"/>
                  </a:lnTo>
                  <a:lnTo>
                    <a:pt x="540" y="2785"/>
                  </a:lnTo>
                  <a:lnTo>
                    <a:pt x="528" y="2750"/>
                  </a:lnTo>
                  <a:lnTo>
                    <a:pt x="517" y="2716"/>
                  </a:lnTo>
                  <a:lnTo>
                    <a:pt x="507" y="2680"/>
                  </a:lnTo>
                  <a:lnTo>
                    <a:pt x="498" y="2645"/>
                  </a:lnTo>
                  <a:lnTo>
                    <a:pt x="489" y="2609"/>
                  </a:lnTo>
                  <a:lnTo>
                    <a:pt x="481" y="2573"/>
                  </a:lnTo>
                  <a:lnTo>
                    <a:pt x="474" y="2536"/>
                  </a:lnTo>
                  <a:lnTo>
                    <a:pt x="466" y="2500"/>
                  </a:lnTo>
                  <a:lnTo>
                    <a:pt x="461" y="2462"/>
                  </a:lnTo>
                  <a:lnTo>
                    <a:pt x="456" y="2426"/>
                  </a:lnTo>
                  <a:lnTo>
                    <a:pt x="1102" y="2426"/>
                  </a:lnTo>
                  <a:lnTo>
                    <a:pt x="1102" y="1984"/>
                  </a:lnTo>
                  <a:lnTo>
                    <a:pt x="456" y="1984"/>
                  </a:lnTo>
                  <a:lnTo>
                    <a:pt x="461" y="1947"/>
                  </a:lnTo>
                  <a:lnTo>
                    <a:pt x="466" y="1910"/>
                  </a:lnTo>
                  <a:lnTo>
                    <a:pt x="474" y="1874"/>
                  </a:lnTo>
                  <a:lnTo>
                    <a:pt x="481" y="1837"/>
                  </a:lnTo>
                  <a:lnTo>
                    <a:pt x="489" y="1801"/>
                  </a:lnTo>
                  <a:lnTo>
                    <a:pt x="498" y="1765"/>
                  </a:lnTo>
                  <a:lnTo>
                    <a:pt x="507" y="1730"/>
                  </a:lnTo>
                  <a:lnTo>
                    <a:pt x="517" y="1694"/>
                  </a:lnTo>
                  <a:lnTo>
                    <a:pt x="528" y="1660"/>
                  </a:lnTo>
                  <a:lnTo>
                    <a:pt x="540" y="1625"/>
                  </a:lnTo>
                  <a:lnTo>
                    <a:pt x="553" y="1591"/>
                  </a:lnTo>
                  <a:lnTo>
                    <a:pt x="566" y="1556"/>
                  </a:lnTo>
                  <a:lnTo>
                    <a:pt x="580" y="1523"/>
                  </a:lnTo>
                  <a:lnTo>
                    <a:pt x="594" y="1489"/>
                  </a:lnTo>
                  <a:lnTo>
                    <a:pt x="609" y="1457"/>
                  </a:lnTo>
                  <a:lnTo>
                    <a:pt x="625" y="1424"/>
                  </a:lnTo>
                  <a:lnTo>
                    <a:pt x="641" y="1392"/>
                  </a:lnTo>
                  <a:lnTo>
                    <a:pt x="658" y="1360"/>
                  </a:lnTo>
                  <a:lnTo>
                    <a:pt x="676" y="1329"/>
                  </a:lnTo>
                  <a:lnTo>
                    <a:pt x="695" y="1298"/>
                  </a:lnTo>
                  <a:lnTo>
                    <a:pt x="713" y="1267"/>
                  </a:lnTo>
                  <a:lnTo>
                    <a:pt x="732" y="1237"/>
                  </a:lnTo>
                  <a:lnTo>
                    <a:pt x="752" y="1207"/>
                  </a:lnTo>
                  <a:lnTo>
                    <a:pt x="774" y="1178"/>
                  </a:lnTo>
                  <a:lnTo>
                    <a:pt x="795" y="1148"/>
                  </a:lnTo>
                  <a:lnTo>
                    <a:pt x="816" y="1120"/>
                  </a:lnTo>
                  <a:lnTo>
                    <a:pt x="839" y="1093"/>
                  </a:lnTo>
                  <a:lnTo>
                    <a:pt x="862" y="1065"/>
                  </a:lnTo>
                  <a:lnTo>
                    <a:pt x="885" y="1038"/>
                  </a:lnTo>
                  <a:lnTo>
                    <a:pt x="910" y="1011"/>
                  </a:lnTo>
                  <a:lnTo>
                    <a:pt x="934" y="985"/>
                  </a:lnTo>
                  <a:lnTo>
                    <a:pt x="958" y="960"/>
                  </a:lnTo>
                  <a:lnTo>
                    <a:pt x="985" y="934"/>
                  </a:lnTo>
                  <a:lnTo>
                    <a:pt x="1010" y="910"/>
                  </a:lnTo>
                  <a:lnTo>
                    <a:pt x="1037" y="886"/>
                  </a:lnTo>
                  <a:lnTo>
                    <a:pt x="1064" y="862"/>
                  </a:lnTo>
                  <a:lnTo>
                    <a:pt x="1091" y="840"/>
                  </a:lnTo>
                  <a:lnTo>
                    <a:pt x="1120" y="817"/>
                  </a:lnTo>
                  <a:lnTo>
                    <a:pt x="1148" y="795"/>
                  </a:lnTo>
                  <a:lnTo>
                    <a:pt x="1176" y="774"/>
                  </a:lnTo>
                  <a:lnTo>
                    <a:pt x="1206" y="754"/>
                  </a:lnTo>
                  <a:lnTo>
                    <a:pt x="1236" y="734"/>
                  </a:lnTo>
                  <a:lnTo>
                    <a:pt x="1266" y="714"/>
                  </a:lnTo>
                  <a:lnTo>
                    <a:pt x="1297" y="695"/>
                  </a:lnTo>
                  <a:lnTo>
                    <a:pt x="1328" y="677"/>
                  </a:lnTo>
                  <a:lnTo>
                    <a:pt x="1359" y="660"/>
                  </a:lnTo>
                  <a:lnTo>
                    <a:pt x="1391" y="642"/>
                  </a:lnTo>
                  <a:lnTo>
                    <a:pt x="1423" y="626"/>
                  </a:lnTo>
                  <a:lnTo>
                    <a:pt x="1455" y="610"/>
                  </a:lnTo>
                  <a:lnTo>
                    <a:pt x="1489" y="595"/>
                  </a:lnTo>
                  <a:lnTo>
                    <a:pt x="1522" y="580"/>
                  </a:lnTo>
                  <a:lnTo>
                    <a:pt x="1556" y="566"/>
                  </a:lnTo>
                  <a:lnTo>
                    <a:pt x="1589" y="554"/>
                  </a:lnTo>
                  <a:lnTo>
                    <a:pt x="1624" y="541"/>
                  </a:lnTo>
                  <a:lnTo>
                    <a:pt x="1658" y="530"/>
                  </a:lnTo>
                  <a:lnTo>
                    <a:pt x="1694" y="519"/>
                  </a:lnTo>
                  <a:lnTo>
                    <a:pt x="1729" y="508"/>
                  </a:lnTo>
                  <a:lnTo>
                    <a:pt x="1765" y="498"/>
                  </a:lnTo>
                  <a:lnTo>
                    <a:pt x="1800" y="490"/>
                  </a:lnTo>
                  <a:lnTo>
                    <a:pt x="1837" y="482"/>
                  </a:lnTo>
                  <a:lnTo>
                    <a:pt x="1873" y="474"/>
                  </a:lnTo>
                  <a:lnTo>
                    <a:pt x="1910" y="468"/>
                  </a:lnTo>
                  <a:lnTo>
                    <a:pt x="1946" y="462"/>
                  </a:lnTo>
                  <a:lnTo>
                    <a:pt x="1984" y="457"/>
                  </a:lnTo>
                  <a:lnTo>
                    <a:pt x="1984" y="1103"/>
                  </a:lnTo>
                  <a:lnTo>
                    <a:pt x="2424" y="1103"/>
                  </a:lnTo>
                  <a:lnTo>
                    <a:pt x="2424" y="457"/>
                  </a:lnTo>
                  <a:lnTo>
                    <a:pt x="2462" y="462"/>
                  </a:lnTo>
                  <a:lnTo>
                    <a:pt x="2498" y="468"/>
                  </a:lnTo>
                  <a:lnTo>
                    <a:pt x="2536" y="474"/>
                  </a:lnTo>
                  <a:lnTo>
                    <a:pt x="2572" y="482"/>
                  </a:lnTo>
                  <a:lnTo>
                    <a:pt x="2608" y="490"/>
                  </a:lnTo>
                  <a:lnTo>
                    <a:pt x="2643" y="498"/>
                  </a:lnTo>
                  <a:lnTo>
                    <a:pt x="2680" y="508"/>
                  </a:lnTo>
                  <a:lnTo>
                    <a:pt x="2714" y="519"/>
                  </a:lnTo>
                  <a:lnTo>
                    <a:pt x="2750" y="530"/>
                  </a:lnTo>
                  <a:lnTo>
                    <a:pt x="2784" y="541"/>
                  </a:lnTo>
                  <a:lnTo>
                    <a:pt x="2819" y="554"/>
                  </a:lnTo>
                  <a:lnTo>
                    <a:pt x="2852" y="566"/>
                  </a:lnTo>
                  <a:lnTo>
                    <a:pt x="2886" y="580"/>
                  </a:lnTo>
                  <a:lnTo>
                    <a:pt x="2919" y="595"/>
                  </a:lnTo>
                  <a:lnTo>
                    <a:pt x="2952" y="610"/>
                  </a:lnTo>
                  <a:lnTo>
                    <a:pt x="2985" y="626"/>
                  </a:lnTo>
                  <a:lnTo>
                    <a:pt x="3017" y="642"/>
                  </a:lnTo>
                  <a:lnTo>
                    <a:pt x="3049" y="660"/>
                  </a:lnTo>
                  <a:lnTo>
                    <a:pt x="3080" y="677"/>
                  </a:lnTo>
                  <a:lnTo>
                    <a:pt x="3112" y="695"/>
                  </a:lnTo>
                  <a:lnTo>
                    <a:pt x="3142" y="714"/>
                  </a:lnTo>
                  <a:lnTo>
                    <a:pt x="3172" y="734"/>
                  </a:lnTo>
                  <a:lnTo>
                    <a:pt x="3202" y="754"/>
                  </a:lnTo>
                  <a:lnTo>
                    <a:pt x="3231" y="774"/>
                  </a:lnTo>
                  <a:lnTo>
                    <a:pt x="3260" y="795"/>
                  </a:lnTo>
                  <a:lnTo>
                    <a:pt x="3288" y="817"/>
                  </a:lnTo>
                  <a:lnTo>
                    <a:pt x="3317" y="840"/>
                  </a:lnTo>
                  <a:lnTo>
                    <a:pt x="3344" y="862"/>
                  </a:lnTo>
                  <a:lnTo>
                    <a:pt x="3371" y="886"/>
                  </a:lnTo>
                  <a:lnTo>
                    <a:pt x="3398" y="910"/>
                  </a:lnTo>
                  <a:lnTo>
                    <a:pt x="3424" y="934"/>
                  </a:lnTo>
                  <a:lnTo>
                    <a:pt x="3449" y="960"/>
                  </a:lnTo>
                  <a:lnTo>
                    <a:pt x="3474" y="985"/>
                  </a:lnTo>
                  <a:lnTo>
                    <a:pt x="3499" y="1011"/>
                  </a:lnTo>
                  <a:lnTo>
                    <a:pt x="3523" y="1038"/>
                  </a:lnTo>
                  <a:lnTo>
                    <a:pt x="3546" y="1065"/>
                  </a:lnTo>
                  <a:lnTo>
                    <a:pt x="3569" y="1093"/>
                  </a:lnTo>
                  <a:lnTo>
                    <a:pt x="3591" y="1120"/>
                  </a:lnTo>
                  <a:lnTo>
                    <a:pt x="3614" y="1148"/>
                  </a:lnTo>
                  <a:lnTo>
                    <a:pt x="3635" y="1178"/>
                  </a:lnTo>
                  <a:lnTo>
                    <a:pt x="3655" y="1207"/>
                  </a:lnTo>
                  <a:lnTo>
                    <a:pt x="3676" y="1237"/>
                  </a:lnTo>
                  <a:lnTo>
                    <a:pt x="3695" y="1267"/>
                  </a:lnTo>
                  <a:lnTo>
                    <a:pt x="3714" y="1298"/>
                  </a:lnTo>
                  <a:lnTo>
                    <a:pt x="3732" y="1329"/>
                  </a:lnTo>
                  <a:lnTo>
                    <a:pt x="3750" y="1360"/>
                  </a:lnTo>
                  <a:lnTo>
                    <a:pt x="3767" y="1392"/>
                  </a:lnTo>
                  <a:lnTo>
                    <a:pt x="3783" y="1424"/>
                  </a:lnTo>
                  <a:lnTo>
                    <a:pt x="3798" y="1457"/>
                  </a:lnTo>
                  <a:lnTo>
                    <a:pt x="3814" y="1489"/>
                  </a:lnTo>
                  <a:lnTo>
                    <a:pt x="3829" y="1523"/>
                  </a:lnTo>
                  <a:lnTo>
                    <a:pt x="3842" y="1556"/>
                  </a:lnTo>
                  <a:lnTo>
                    <a:pt x="3855" y="1591"/>
                  </a:lnTo>
                  <a:lnTo>
                    <a:pt x="3867" y="1625"/>
                  </a:lnTo>
                  <a:lnTo>
                    <a:pt x="3880" y="1660"/>
                  </a:lnTo>
                  <a:lnTo>
                    <a:pt x="3891" y="1694"/>
                  </a:lnTo>
                  <a:lnTo>
                    <a:pt x="3901" y="1730"/>
                  </a:lnTo>
                  <a:lnTo>
                    <a:pt x="3910" y="1765"/>
                  </a:lnTo>
                  <a:lnTo>
                    <a:pt x="3919" y="1801"/>
                  </a:lnTo>
                  <a:lnTo>
                    <a:pt x="3927" y="1837"/>
                  </a:lnTo>
                  <a:lnTo>
                    <a:pt x="3934" y="1874"/>
                  </a:lnTo>
                  <a:lnTo>
                    <a:pt x="3941" y="1910"/>
                  </a:lnTo>
                  <a:lnTo>
                    <a:pt x="3948" y="1947"/>
                  </a:lnTo>
                  <a:lnTo>
                    <a:pt x="3953" y="1984"/>
                  </a:lnTo>
                  <a:lnTo>
                    <a:pt x="3306" y="1984"/>
                  </a:lnTo>
                  <a:lnTo>
                    <a:pt x="3306" y="2426"/>
                  </a:lnTo>
                  <a:lnTo>
                    <a:pt x="3953" y="2426"/>
                  </a:lnTo>
                  <a:lnTo>
                    <a:pt x="3948" y="2462"/>
                  </a:lnTo>
                  <a:lnTo>
                    <a:pt x="3941" y="2500"/>
                  </a:lnTo>
                  <a:lnTo>
                    <a:pt x="3934" y="2536"/>
                  </a:lnTo>
                  <a:lnTo>
                    <a:pt x="3927" y="2573"/>
                  </a:lnTo>
                  <a:lnTo>
                    <a:pt x="3919" y="2609"/>
                  </a:lnTo>
                  <a:lnTo>
                    <a:pt x="3910" y="2645"/>
                  </a:lnTo>
                  <a:lnTo>
                    <a:pt x="3901" y="2680"/>
                  </a:lnTo>
                  <a:lnTo>
                    <a:pt x="3891" y="2716"/>
                  </a:lnTo>
                  <a:lnTo>
                    <a:pt x="3880" y="2750"/>
                  </a:lnTo>
                  <a:lnTo>
                    <a:pt x="3867" y="2785"/>
                  </a:lnTo>
                  <a:lnTo>
                    <a:pt x="3855" y="2819"/>
                  </a:lnTo>
                  <a:lnTo>
                    <a:pt x="3842" y="2854"/>
                  </a:lnTo>
                  <a:lnTo>
                    <a:pt x="3829" y="2887"/>
                  </a:lnTo>
                  <a:lnTo>
                    <a:pt x="3814" y="2921"/>
                  </a:lnTo>
                  <a:lnTo>
                    <a:pt x="3798" y="2953"/>
                  </a:lnTo>
                  <a:lnTo>
                    <a:pt x="3783" y="2985"/>
                  </a:lnTo>
                  <a:lnTo>
                    <a:pt x="3767" y="3018"/>
                  </a:lnTo>
                  <a:lnTo>
                    <a:pt x="3750" y="3049"/>
                  </a:lnTo>
                  <a:lnTo>
                    <a:pt x="3732" y="3081"/>
                  </a:lnTo>
                  <a:lnTo>
                    <a:pt x="3714" y="3112"/>
                  </a:lnTo>
                  <a:lnTo>
                    <a:pt x="3695" y="3143"/>
                  </a:lnTo>
                  <a:lnTo>
                    <a:pt x="3676" y="3173"/>
                  </a:lnTo>
                  <a:lnTo>
                    <a:pt x="3655" y="3203"/>
                  </a:lnTo>
                  <a:lnTo>
                    <a:pt x="3635" y="3232"/>
                  </a:lnTo>
                  <a:lnTo>
                    <a:pt x="3614" y="3261"/>
                  </a:lnTo>
                  <a:lnTo>
                    <a:pt x="3591" y="3290"/>
                  </a:lnTo>
                  <a:lnTo>
                    <a:pt x="3569" y="3317"/>
                  </a:lnTo>
                  <a:lnTo>
                    <a:pt x="3546" y="3345"/>
                  </a:lnTo>
                  <a:lnTo>
                    <a:pt x="3523" y="3372"/>
                  </a:lnTo>
                  <a:lnTo>
                    <a:pt x="3499" y="3398"/>
                  </a:lnTo>
                  <a:lnTo>
                    <a:pt x="3474" y="3425"/>
                  </a:lnTo>
                  <a:lnTo>
                    <a:pt x="3449" y="3450"/>
                  </a:lnTo>
                  <a:lnTo>
                    <a:pt x="3424" y="3475"/>
                  </a:lnTo>
                  <a:lnTo>
                    <a:pt x="3398" y="3500"/>
                  </a:lnTo>
                  <a:lnTo>
                    <a:pt x="3371" y="3524"/>
                  </a:lnTo>
                  <a:lnTo>
                    <a:pt x="3344" y="3547"/>
                  </a:lnTo>
                  <a:lnTo>
                    <a:pt x="3317" y="3571"/>
                  </a:lnTo>
                  <a:lnTo>
                    <a:pt x="3288" y="3593"/>
                  </a:lnTo>
                  <a:lnTo>
                    <a:pt x="3260" y="3614"/>
                  </a:lnTo>
                  <a:lnTo>
                    <a:pt x="3231" y="3636"/>
                  </a:lnTo>
                  <a:lnTo>
                    <a:pt x="3202" y="3656"/>
                  </a:lnTo>
                  <a:lnTo>
                    <a:pt x="3172" y="3676"/>
                  </a:lnTo>
                  <a:lnTo>
                    <a:pt x="3142" y="3695"/>
                  </a:lnTo>
                  <a:lnTo>
                    <a:pt x="3112" y="3715"/>
                  </a:lnTo>
                  <a:lnTo>
                    <a:pt x="3080" y="3733"/>
                  </a:lnTo>
                  <a:lnTo>
                    <a:pt x="3049" y="3750"/>
                  </a:lnTo>
                  <a:lnTo>
                    <a:pt x="3017" y="3768"/>
                  </a:lnTo>
                  <a:lnTo>
                    <a:pt x="2985" y="3784"/>
                  </a:lnTo>
                  <a:lnTo>
                    <a:pt x="2952" y="3800"/>
                  </a:lnTo>
                  <a:lnTo>
                    <a:pt x="2919" y="3815"/>
                  </a:lnTo>
                  <a:lnTo>
                    <a:pt x="2886" y="3829"/>
                  </a:lnTo>
                  <a:lnTo>
                    <a:pt x="2852" y="3844"/>
                  </a:lnTo>
                  <a:lnTo>
                    <a:pt x="2819" y="3856"/>
                  </a:lnTo>
                  <a:lnTo>
                    <a:pt x="2784" y="3869"/>
                  </a:lnTo>
                  <a:lnTo>
                    <a:pt x="2750" y="3880"/>
                  </a:lnTo>
                  <a:lnTo>
                    <a:pt x="2714" y="3891"/>
                  </a:lnTo>
                  <a:lnTo>
                    <a:pt x="2680" y="3901"/>
                  </a:lnTo>
                  <a:lnTo>
                    <a:pt x="2643" y="3912"/>
                  </a:lnTo>
                  <a:lnTo>
                    <a:pt x="2608" y="3920"/>
                  </a:lnTo>
                  <a:lnTo>
                    <a:pt x="2572" y="3928"/>
                  </a:lnTo>
                  <a:lnTo>
                    <a:pt x="2536" y="3936"/>
                  </a:lnTo>
                  <a:lnTo>
                    <a:pt x="2498" y="3942"/>
                  </a:lnTo>
                  <a:lnTo>
                    <a:pt x="2462" y="3948"/>
                  </a:lnTo>
                  <a:lnTo>
                    <a:pt x="2424" y="3953"/>
                  </a:lnTo>
                  <a:close/>
                </a:path>
              </a:pathLst>
            </a:custGeom>
            <a:solidFill>
              <a:srgbClr val="65D3F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57" name="任意多边形 56"/>
          <p:cNvSpPr/>
          <p:nvPr/>
        </p:nvSpPr>
        <p:spPr>
          <a:xfrm>
            <a:off x="8905388" y="3299399"/>
            <a:ext cx="3028950" cy="3352800"/>
          </a:xfrm>
          <a:custGeom>
            <a:avLst/>
            <a:gdLst>
              <a:gd name="connsiteX0" fmla="*/ 0 w 3028950"/>
              <a:gd name="connsiteY0" fmla="*/ 3352800 h 3352800"/>
              <a:gd name="connsiteX1" fmla="*/ 901700 w 3028950"/>
              <a:gd name="connsiteY1" fmla="*/ 2076450 h 3352800"/>
              <a:gd name="connsiteX2" fmla="*/ 3003550 w 3028950"/>
              <a:gd name="connsiteY2" fmla="*/ 1524000 h 3352800"/>
              <a:gd name="connsiteX3" fmla="*/ 2730500 w 3028950"/>
              <a:gd name="connsiteY3" fmla="*/ 501650 h 3352800"/>
              <a:gd name="connsiteX4" fmla="*/ 3028950 w 3028950"/>
              <a:gd name="connsiteY4" fmla="*/ 0 h 335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950" h="3352800">
                <a:moveTo>
                  <a:pt x="0" y="3352800"/>
                </a:moveTo>
                <a:lnTo>
                  <a:pt x="901700" y="2076450"/>
                </a:lnTo>
                <a:lnTo>
                  <a:pt x="3003550" y="1524000"/>
                </a:lnTo>
                <a:lnTo>
                  <a:pt x="2730500" y="501650"/>
                </a:lnTo>
                <a:lnTo>
                  <a:pt x="3028950" y="0"/>
                </a:lnTo>
              </a:path>
            </a:pathLst>
          </a:custGeom>
          <a:noFill/>
          <a:ln w="3175">
            <a:solidFill>
              <a:schemeClr val="bg1">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30" name="图片 29">
            <a:extLst>
              <a:ext uri="{FF2B5EF4-FFF2-40B4-BE49-F238E27FC236}">
                <a16:creationId xmlns:a16="http://schemas.microsoft.com/office/drawing/2014/main" id="{9F8563F2-AC68-B108-BD46-6FF190E43B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9252" y="884910"/>
            <a:ext cx="1750993" cy="3106348"/>
          </a:xfrm>
          <a:prstGeom prst="rect">
            <a:avLst/>
          </a:prstGeom>
        </p:spPr>
      </p:pic>
    </p:spTree>
    <p:extLst>
      <p:ext uri="{BB962C8B-B14F-4D97-AF65-F5344CB8AC3E}">
        <p14:creationId xmlns:p14="http://schemas.microsoft.com/office/powerpoint/2010/main" val="2996911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46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46000">
                                          <p:cBhvr additive="base">
                                            <p:cTn id="7" dur="1000" fill="hold"/>
                                            <p:tgtEl>
                                              <p:spTgt spid="60"/>
                                            </p:tgtEl>
                                            <p:attrNameLst>
                                              <p:attrName>ppt_x</p:attrName>
                                            </p:attrNameLst>
                                          </p:cBhvr>
                                          <p:tavLst>
                                            <p:tav tm="0">
                                              <p:val>
                                                <p:strVal val="0-#ppt_w/2"/>
                                              </p:val>
                                            </p:tav>
                                            <p:tav tm="100000">
                                              <p:val>
                                                <p:strVal val="#ppt_x"/>
                                              </p:val>
                                            </p:tav>
                                          </p:tavLst>
                                        </p:anim>
                                        <p:anim calcmode="lin" valueType="num" p14:bounceEnd="46000">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46000">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14:bounceEnd="46000">
                                          <p:cBhvr additive="base">
                                            <p:cTn id="11" dur="1000" fill="hold"/>
                                            <p:tgtEl>
                                              <p:spTgt spid="59"/>
                                            </p:tgtEl>
                                            <p:attrNameLst>
                                              <p:attrName>ppt_x</p:attrName>
                                            </p:attrNameLst>
                                          </p:cBhvr>
                                          <p:tavLst>
                                            <p:tav tm="0">
                                              <p:val>
                                                <p:strVal val="0-#ppt_w/2"/>
                                              </p:val>
                                            </p:tav>
                                            <p:tav tm="100000">
                                              <p:val>
                                                <p:strVal val="#ppt_x"/>
                                              </p:val>
                                            </p:tav>
                                          </p:tavLst>
                                        </p:anim>
                                        <p:anim calcmode="lin" valueType="num" p14:bounceEnd="46000">
                                          <p:cBhvr additive="base">
                                            <p:cTn id="12" dur="1000" fill="hold"/>
                                            <p:tgtEl>
                                              <p:spTgt spid="5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46000">
                                      <p:stCondLst>
                                        <p:cond delay="1000"/>
                                      </p:stCondLst>
                                      <p:childTnLst>
                                        <p:set>
                                          <p:cBhvr>
                                            <p:cTn id="14" dur="1" fill="hold">
                                              <p:stCondLst>
                                                <p:cond delay="0"/>
                                              </p:stCondLst>
                                            </p:cTn>
                                            <p:tgtEl>
                                              <p:spTgt spid="58"/>
                                            </p:tgtEl>
                                            <p:attrNameLst>
                                              <p:attrName>style.visibility</p:attrName>
                                            </p:attrNameLst>
                                          </p:cBhvr>
                                          <p:to>
                                            <p:strVal val="visible"/>
                                          </p:to>
                                        </p:set>
                                        <p:anim calcmode="lin" valueType="num" p14:bounceEnd="46000">
                                          <p:cBhvr additive="base">
                                            <p:cTn id="15" dur="1000" fill="hold"/>
                                            <p:tgtEl>
                                              <p:spTgt spid="58"/>
                                            </p:tgtEl>
                                            <p:attrNameLst>
                                              <p:attrName>ppt_x</p:attrName>
                                            </p:attrNameLst>
                                          </p:cBhvr>
                                          <p:tavLst>
                                            <p:tav tm="0">
                                              <p:val>
                                                <p:strVal val="0-#ppt_w/2"/>
                                              </p:val>
                                            </p:tav>
                                            <p:tav tm="100000">
                                              <p:val>
                                                <p:strVal val="#ppt_x"/>
                                              </p:val>
                                            </p:tav>
                                          </p:tavLst>
                                        </p:anim>
                                        <p:anim calcmode="lin" valueType="num" p14:bounceEnd="46000">
                                          <p:cBhvr additive="base">
                                            <p:cTn id="16" dur="1000" fill="hold"/>
                                            <p:tgtEl>
                                              <p:spTgt spid="5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750"/>
                                            <p:tgtEl>
                                              <p:spTgt spid="57"/>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750"/>
                                            <p:tgtEl>
                                              <p:spTgt spid="61"/>
                                            </p:tgtEl>
                                          </p:cBhvr>
                                        </p:animEffect>
                                      </p:childTnLst>
                                    </p:cTn>
                                  </p:par>
                                </p:childTnLst>
                              </p:cTn>
                            </p:par>
                            <p:par>
                              <p:cTn id="25" fill="hold">
                                <p:stCondLst>
                                  <p:cond delay="3500"/>
                                </p:stCondLst>
                                <p:childTnLst>
                                  <p:par>
                                    <p:cTn id="26" presetID="49" presetClass="entr" presetSubtype="0" decel="10000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 calcmode="lin" valueType="num">
                                          <p:cBhvr>
                                            <p:cTn id="30" dur="500" fill="hold"/>
                                            <p:tgtEl>
                                              <p:spTgt spid="24"/>
                                            </p:tgtEl>
                                            <p:attrNameLst>
                                              <p:attrName>style.rotation</p:attrName>
                                            </p:attrNameLst>
                                          </p:cBhvr>
                                          <p:tavLst>
                                            <p:tav tm="0">
                                              <p:val>
                                                <p:fltVal val="360"/>
                                              </p:val>
                                            </p:tav>
                                            <p:tav tm="100000">
                                              <p:val>
                                                <p:fltVal val="0"/>
                                              </p:val>
                                            </p:tav>
                                          </p:tavLst>
                                        </p:anim>
                                        <p:animEffect transition="in" filter="fade">
                                          <p:cBhvr>
                                            <p:cTn id="31" dur="500"/>
                                            <p:tgtEl>
                                              <p:spTgt spid="24"/>
                                            </p:tgtEl>
                                          </p:cBhvr>
                                        </p:animEffect>
                                      </p:childTnLst>
                                    </p:cTn>
                                  </p:par>
                                </p:childTnLst>
                              </p:cTn>
                            </p:par>
                            <p:par>
                              <p:cTn id="32" fill="hold">
                                <p:stCondLst>
                                  <p:cond delay="4000"/>
                                </p:stCondLst>
                                <p:childTnLst>
                                  <p:par>
                                    <p:cTn id="33" presetID="23" presetClass="entr" presetSubtype="288"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4/3*#ppt_w"/>
                                              </p:val>
                                            </p:tav>
                                            <p:tav tm="100000">
                                              <p:val>
                                                <p:strVal val="#ppt_w"/>
                                              </p:val>
                                            </p:tav>
                                          </p:tavLst>
                                        </p:anim>
                                        <p:anim calcmode="lin" valueType="num">
                                          <p:cBhvr>
                                            <p:cTn id="36" dur="500" fill="hold"/>
                                            <p:tgtEl>
                                              <p:spTgt spid="11"/>
                                            </p:tgtEl>
                                            <p:attrNameLst>
                                              <p:attrName>ppt_h</p:attrName>
                                            </p:attrNameLst>
                                          </p:cBhvr>
                                          <p:tavLst>
                                            <p:tav tm="0">
                                              <p:val>
                                                <p:strVal val="4/3*#ppt_h"/>
                                              </p:val>
                                            </p:tav>
                                            <p:tav tm="100000">
                                              <p:val>
                                                <p:strVal val="#ppt_h"/>
                                              </p:val>
                                            </p:tav>
                                          </p:tavLst>
                                        </p:anim>
                                      </p:childTnLst>
                                    </p:cTn>
                                  </p:par>
                                </p:childTnLst>
                              </p:cTn>
                            </p:par>
                            <p:par>
                              <p:cTn id="37" fill="hold">
                                <p:stCondLst>
                                  <p:cond delay="7950"/>
                                </p:stCondLst>
                                <p:childTnLst>
                                  <p:par>
                                    <p:cTn id="38" presetID="50" presetClass="entr" presetSubtype="0" decel="10000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strVal val="#ppt_w+.3"/>
                                              </p:val>
                                            </p:tav>
                                            <p:tav tm="100000">
                                              <p:val>
                                                <p:strVal val="#ppt_w"/>
                                              </p:val>
                                            </p:tav>
                                          </p:tavLst>
                                        </p:anim>
                                        <p:anim calcmode="lin" valueType="num">
                                          <p:cBhvr>
                                            <p:cTn id="41" dur="1000" fill="hold"/>
                                            <p:tgtEl>
                                              <p:spTgt spid="16"/>
                                            </p:tgtEl>
                                            <p:attrNameLst>
                                              <p:attrName>ppt_h</p:attrName>
                                            </p:attrNameLst>
                                          </p:cBhvr>
                                          <p:tavLst>
                                            <p:tav tm="0">
                                              <p:val>
                                                <p:strVal val="#ppt_h"/>
                                              </p:val>
                                            </p:tav>
                                            <p:tav tm="100000">
                                              <p:val>
                                                <p:strVal val="#ppt_h"/>
                                              </p:val>
                                            </p:tav>
                                          </p:tavLst>
                                        </p:anim>
                                        <p:animEffect transition="in" filter="fade">
                                          <p:cBhvr>
                                            <p:cTn id="42" dur="1000"/>
                                            <p:tgtEl>
                                              <p:spTgt spid="16"/>
                                            </p:tgtEl>
                                          </p:cBhvr>
                                        </p:animEffect>
                                      </p:childTnLst>
                                    </p:cTn>
                                  </p:par>
                                </p:childTnLst>
                              </p:cTn>
                            </p:par>
                            <p:par>
                              <p:cTn id="43" fill="hold">
                                <p:stCondLst>
                                  <p:cond delay="895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par>
                              <p:cTn id="47" fill="hold">
                                <p:stCondLst>
                                  <p:cond delay="945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par>
                              <p:cTn id="53" fill="hold">
                                <p:stCondLst>
                                  <p:cond delay="10450"/>
                                </p:stCondLst>
                                <p:childTnLst>
                                  <p:par>
                                    <p:cTn id="54" presetID="42"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anim calcmode="lin" valueType="num">
                                          <p:cBhvr>
                                            <p:cTn id="57" dur="1000" fill="hold"/>
                                            <p:tgtEl>
                                              <p:spTgt spid="30"/>
                                            </p:tgtEl>
                                            <p:attrNameLst>
                                              <p:attrName>ppt_x</p:attrName>
                                            </p:attrNameLst>
                                          </p:cBhvr>
                                          <p:tavLst>
                                            <p:tav tm="0">
                                              <p:val>
                                                <p:strVal val="#ppt_x"/>
                                              </p:val>
                                            </p:tav>
                                            <p:tav tm="100000">
                                              <p:val>
                                                <p:strVal val="#ppt_x"/>
                                              </p:val>
                                            </p:tav>
                                          </p:tavLst>
                                        </p:anim>
                                        <p:anim calcmode="lin" valueType="num">
                                          <p:cBhvr>
                                            <p:cTn id="5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11" grpId="0"/>
          <p:bldP spid="33" grpId="0" animBg="1"/>
          <p:bldP spid="5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0-#ppt_w/2"/>
                                              </p:val>
                                            </p:tav>
                                            <p:tav tm="100000">
                                              <p:val>
                                                <p:strVal val="#ppt_x"/>
                                              </p:val>
                                            </p:tav>
                                          </p:tavLst>
                                        </p:anim>
                                        <p:anim calcmode="lin" valueType="num">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1000" fill="hold"/>
                                            <p:tgtEl>
                                              <p:spTgt spid="59"/>
                                            </p:tgtEl>
                                            <p:attrNameLst>
                                              <p:attrName>ppt_x</p:attrName>
                                            </p:attrNameLst>
                                          </p:cBhvr>
                                          <p:tavLst>
                                            <p:tav tm="0">
                                              <p:val>
                                                <p:strVal val="0-#ppt_w/2"/>
                                              </p:val>
                                            </p:tav>
                                            <p:tav tm="100000">
                                              <p:val>
                                                <p:strVal val="#ppt_x"/>
                                              </p:val>
                                            </p:tav>
                                          </p:tavLst>
                                        </p:anim>
                                        <p:anim calcmode="lin" valueType="num">
                                          <p:cBhvr additive="base">
                                            <p:cTn id="12" dur="1000" fill="hold"/>
                                            <p:tgtEl>
                                              <p:spTgt spid="5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1000" fill="hold"/>
                                            <p:tgtEl>
                                              <p:spTgt spid="58"/>
                                            </p:tgtEl>
                                            <p:attrNameLst>
                                              <p:attrName>ppt_x</p:attrName>
                                            </p:attrNameLst>
                                          </p:cBhvr>
                                          <p:tavLst>
                                            <p:tav tm="0">
                                              <p:val>
                                                <p:strVal val="0-#ppt_w/2"/>
                                              </p:val>
                                            </p:tav>
                                            <p:tav tm="100000">
                                              <p:val>
                                                <p:strVal val="#ppt_x"/>
                                              </p:val>
                                            </p:tav>
                                          </p:tavLst>
                                        </p:anim>
                                        <p:anim calcmode="lin" valueType="num">
                                          <p:cBhvr additive="base">
                                            <p:cTn id="16" dur="1000" fill="hold"/>
                                            <p:tgtEl>
                                              <p:spTgt spid="5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750"/>
                                            <p:tgtEl>
                                              <p:spTgt spid="57"/>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750"/>
                                            <p:tgtEl>
                                              <p:spTgt spid="61"/>
                                            </p:tgtEl>
                                          </p:cBhvr>
                                        </p:animEffect>
                                      </p:childTnLst>
                                    </p:cTn>
                                  </p:par>
                                </p:childTnLst>
                              </p:cTn>
                            </p:par>
                            <p:par>
                              <p:cTn id="25" fill="hold">
                                <p:stCondLst>
                                  <p:cond delay="3500"/>
                                </p:stCondLst>
                                <p:childTnLst>
                                  <p:par>
                                    <p:cTn id="26" presetID="49" presetClass="entr" presetSubtype="0" decel="10000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 calcmode="lin" valueType="num">
                                          <p:cBhvr>
                                            <p:cTn id="30" dur="500" fill="hold"/>
                                            <p:tgtEl>
                                              <p:spTgt spid="24"/>
                                            </p:tgtEl>
                                            <p:attrNameLst>
                                              <p:attrName>style.rotation</p:attrName>
                                            </p:attrNameLst>
                                          </p:cBhvr>
                                          <p:tavLst>
                                            <p:tav tm="0">
                                              <p:val>
                                                <p:fltVal val="360"/>
                                              </p:val>
                                            </p:tav>
                                            <p:tav tm="100000">
                                              <p:val>
                                                <p:fltVal val="0"/>
                                              </p:val>
                                            </p:tav>
                                          </p:tavLst>
                                        </p:anim>
                                        <p:animEffect transition="in" filter="fade">
                                          <p:cBhvr>
                                            <p:cTn id="31" dur="500"/>
                                            <p:tgtEl>
                                              <p:spTgt spid="24"/>
                                            </p:tgtEl>
                                          </p:cBhvr>
                                        </p:animEffect>
                                      </p:childTnLst>
                                    </p:cTn>
                                  </p:par>
                                </p:childTnLst>
                              </p:cTn>
                            </p:par>
                            <p:par>
                              <p:cTn id="32" fill="hold">
                                <p:stCondLst>
                                  <p:cond delay="4000"/>
                                </p:stCondLst>
                                <p:childTnLst>
                                  <p:par>
                                    <p:cTn id="33" presetID="23" presetClass="entr" presetSubtype="288"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4/3*#ppt_w"/>
                                              </p:val>
                                            </p:tav>
                                            <p:tav tm="100000">
                                              <p:val>
                                                <p:strVal val="#ppt_w"/>
                                              </p:val>
                                            </p:tav>
                                          </p:tavLst>
                                        </p:anim>
                                        <p:anim calcmode="lin" valueType="num">
                                          <p:cBhvr>
                                            <p:cTn id="36" dur="500" fill="hold"/>
                                            <p:tgtEl>
                                              <p:spTgt spid="11"/>
                                            </p:tgtEl>
                                            <p:attrNameLst>
                                              <p:attrName>ppt_h</p:attrName>
                                            </p:attrNameLst>
                                          </p:cBhvr>
                                          <p:tavLst>
                                            <p:tav tm="0">
                                              <p:val>
                                                <p:strVal val="4/3*#ppt_h"/>
                                              </p:val>
                                            </p:tav>
                                            <p:tav tm="100000">
                                              <p:val>
                                                <p:strVal val="#ppt_h"/>
                                              </p:val>
                                            </p:tav>
                                          </p:tavLst>
                                        </p:anim>
                                      </p:childTnLst>
                                    </p:cTn>
                                  </p:par>
                                </p:childTnLst>
                              </p:cTn>
                            </p:par>
                            <p:par>
                              <p:cTn id="37" fill="hold">
                                <p:stCondLst>
                                  <p:cond delay="7950"/>
                                </p:stCondLst>
                                <p:childTnLst>
                                  <p:par>
                                    <p:cTn id="38" presetID="50" presetClass="entr" presetSubtype="0" decel="10000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strVal val="#ppt_w+.3"/>
                                              </p:val>
                                            </p:tav>
                                            <p:tav tm="100000">
                                              <p:val>
                                                <p:strVal val="#ppt_w"/>
                                              </p:val>
                                            </p:tav>
                                          </p:tavLst>
                                        </p:anim>
                                        <p:anim calcmode="lin" valueType="num">
                                          <p:cBhvr>
                                            <p:cTn id="41" dur="1000" fill="hold"/>
                                            <p:tgtEl>
                                              <p:spTgt spid="16"/>
                                            </p:tgtEl>
                                            <p:attrNameLst>
                                              <p:attrName>ppt_h</p:attrName>
                                            </p:attrNameLst>
                                          </p:cBhvr>
                                          <p:tavLst>
                                            <p:tav tm="0">
                                              <p:val>
                                                <p:strVal val="#ppt_h"/>
                                              </p:val>
                                            </p:tav>
                                            <p:tav tm="100000">
                                              <p:val>
                                                <p:strVal val="#ppt_h"/>
                                              </p:val>
                                            </p:tav>
                                          </p:tavLst>
                                        </p:anim>
                                        <p:animEffect transition="in" filter="fade">
                                          <p:cBhvr>
                                            <p:cTn id="42" dur="1000"/>
                                            <p:tgtEl>
                                              <p:spTgt spid="16"/>
                                            </p:tgtEl>
                                          </p:cBhvr>
                                        </p:animEffect>
                                      </p:childTnLst>
                                    </p:cTn>
                                  </p:par>
                                </p:childTnLst>
                              </p:cTn>
                            </p:par>
                            <p:par>
                              <p:cTn id="43" fill="hold">
                                <p:stCondLst>
                                  <p:cond delay="895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par>
                              <p:cTn id="47" fill="hold">
                                <p:stCondLst>
                                  <p:cond delay="945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par>
                              <p:cTn id="53" fill="hold">
                                <p:stCondLst>
                                  <p:cond delay="10450"/>
                                </p:stCondLst>
                                <p:childTnLst>
                                  <p:par>
                                    <p:cTn id="54" presetID="42"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anim calcmode="lin" valueType="num">
                                          <p:cBhvr>
                                            <p:cTn id="57" dur="1000" fill="hold"/>
                                            <p:tgtEl>
                                              <p:spTgt spid="30"/>
                                            </p:tgtEl>
                                            <p:attrNameLst>
                                              <p:attrName>ppt_x</p:attrName>
                                            </p:attrNameLst>
                                          </p:cBhvr>
                                          <p:tavLst>
                                            <p:tav tm="0">
                                              <p:val>
                                                <p:strVal val="#ppt_x"/>
                                              </p:val>
                                            </p:tav>
                                            <p:tav tm="100000">
                                              <p:val>
                                                <p:strVal val="#ppt_x"/>
                                              </p:val>
                                            </p:tav>
                                          </p:tavLst>
                                        </p:anim>
                                        <p:anim calcmode="lin" valueType="num">
                                          <p:cBhvr>
                                            <p:cTn id="5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11" grpId="0"/>
          <p:bldP spid="33" grpId="0" animBg="1"/>
          <p:bldP spid="57"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58" name="椭圆 57"/>
          <p:cNvSpPr/>
          <p:nvPr/>
        </p:nvSpPr>
        <p:spPr>
          <a:xfrm>
            <a:off x="-1963554" y="-736931"/>
            <a:ext cx="6506679" cy="6506679"/>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椭圆 58"/>
          <p:cNvSpPr/>
          <p:nvPr/>
        </p:nvSpPr>
        <p:spPr>
          <a:xfrm>
            <a:off x="-611164" y="615459"/>
            <a:ext cx="3801900" cy="380190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椭圆 59"/>
          <p:cNvSpPr/>
          <p:nvPr/>
        </p:nvSpPr>
        <p:spPr>
          <a:xfrm>
            <a:off x="309238" y="1535861"/>
            <a:ext cx="1961096" cy="1961096"/>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1" name="组合 60"/>
          <p:cNvGrpSpPr/>
          <p:nvPr/>
        </p:nvGrpSpPr>
        <p:grpSpPr>
          <a:xfrm>
            <a:off x="6889866" y="3288895"/>
            <a:ext cx="5053896" cy="3546715"/>
            <a:chOff x="6889866" y="3288895"/>
            <a:chExt cx="5053896" cy="3546715"/>
          </a:xfrm>
        </p:grpSpPr>
        <p:sp>
          <p:nvSpPr>
            <p:cNvPr id="62" name="椭圆 61"/>
            <p:cNvSpPr/>
            <p:nvPr/>
          </p:nvSpPr>
          <p:spPr>
            <a:xfrm>
              <a:off x="8805501" y="6556532"/>
              <a:ext cx="207201" cy="207201"/>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9741473" y="5309484"/>
              <a:ext cx="134275" cy="134275"/>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椭圆 63"/>
            <p:cNvSpPr/>
            <p:nvPr/>
          </p:nvSpPr>
          <p:spPr>
            <a:xfrm>
              <a:off x="11609585" y="3783634"/>
              <a:ext cx="45719" cy="45719"/>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p:nvPr/>
          </p:nvSpPr>
          <p:spPr>
            <a:xfrm>
              <a:off x="11918562" y="3288895"/>
              <a:ext cx="25200" cy="25200"/>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椭圆 65"/>
            <p:cNvSpPr/>
            <p:nvPr/>
          </p:nvSpPr>
          <p:spPr>
            <a:xfrm>
              <a:off x="6889866" y="6628409"/>
              <a:ext cx="207201" cy="207201"/>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p:nvPr/>
          </p:nvSpPr>
          <p:spPr>
            <a:xfrm>
              <a:off x="8753670" y="6238122"/>
              <a:ext cx="126196" cy="126196"/>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椭圆 67"/>
            <p:cNvSpPr/>
            <p:nvPr/>
          </p:nvSpPr>
          <p:spPr>
            <a:xfrm>
              <a:off x="9957625" y="6593817"/>
              <a:ext cx="90887" cy="90887"/>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p:nvPr/>
          </p:nvSpPr>
          <p:spPr>
            <a:xfrm>
              <a:off x="11337933" y="5671172"/>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椭圆 69"/>
            <p:cNvSpPr/>
            <p:nvPr/>
          </p:nvSpPr>
          <p:spPr>
            <a:xfrm>
              <a:off x="11370293" y="4212000"/>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p:nvPr/>
          </p:nvSpPr>
          <p:spPr>
            <a:xfrm>
              <a:off x="11840733" y="3826473"/>
              <a:ext cx="25200" cy="25200"/>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7683953" y="221424"/>
            <a:ext cx="3561080" cy="5847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rPr>
              <a:t>业务推广</a:t>
            </a:r>
          </a:p>
        </p:txBody>
      </p:sp>
      <p:sp>
        <p:nvSpPr>
          <p:cNvPr id="11" name="文本框 10"/>
          <p:cNvSpPr txBox="1"/>
          <p:nvPr/>
        </p:nvSpPr>
        <p:spPr>
          <a:xfrm>
            <a:off x="5358923" y="2978569"/>
            <a:ext cx="5420831"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noProof="0" dirty="0">
                <a:solidFill>
                  <a:prstClr val="white"/>
                </a:solidFill>
                <a:latin typeface="Roboto Th" pitchFamily="2" charset="0"/>
                <a:ea typeface="Roboto Th" pitchFamily="2" charset="0"/>
              </a:rPr>
              <a:t>通过对模型的建立及分析，后期依据未来顾客的基本信息对其进行精准业务推广</a:t>
            </a:r>
            <a:endParaRPr kumimoji="0" lang="en-US" altLang="zh-CN" sz="2800" b="0" i="0" u="none" strike="noStrike" kern="1200" cap="none" spc="0" normalizeH="0" baseline="0" noProof="0" dirty="0">
              <a:ln>
                <a:noFill/>
              </a:ln>
              <a:solidFill>
                <a:prstClr val="white"/>
              </a:solidFill>
              <a:effectLst/>
              <a:uLnTx/>
              <a:uFillTx/>
              <a:latin typeface="Roboto Th" pitchFamily="2" charset="0"/>
              <a:ea typeface="Roboto Th" pitchFamily="2" charset="0"/>
              <a:cs typeface="+mn-cs"/>
            </a:endParaRPr>
          </a:p>
        </p:txBody>
      </p:sp>
      <p:grpSp>
        <p:nvGrpSpPr>
          <p:cNvPr id="16" name="组合 15"/>
          <p:cNvGrpSpPr/>
          <p:nvPr/>
        </p:nvGrpSpPr>
        <p:grpSpPr>
          <a:xfrm>
            <a:off x="10930483" y="6329990"/>
            <a:ext cx="1057694" cy="338462"/>
            <a:chOff x="1945856" y="5387459"/>
            <a:chExt cx="1244880" cy="398361"/>
          </a:xfrm>
        </p:grpSpPr>
        <p:sp>
          <p:nvSpPr>
            <p:cNvPr id="12" name="圆角矩形 11"/>
            <p:cNvSpPr/>
            <p:nvPr/>
          </p:nvSpPr>
          <p:spPr>
            <a:xfrm>
              <a:off x="1945856" y="5387459"/>
              <a:ext cx="1244880" cy="3983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2082220" y="5423630"/>
              <a:ext cx="972152" cy="3260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rPr>
                <a:t>NEXT</a:t>
              </a:r>
              <a:endParaRPr kumimoji="0" lang="zh-CN" altLang="en-US"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endParaRPr>
            </a:p>
          </p:txBody>
        </p:sp>
      </p:grpSp>
      <p:grpSp>
        <p:nvGrpSpPr>
          <p:cNvPr id="24" name="组合 23"/>
          <p:cNvGrpSpPr/>
          <p:nvPr/>
        </p:nvGrpSpPr>
        <p:grpSpPr>
          <a:xfrm>
            <a:off x="11332314" y="275595"/>
            <a:ext cx="535311" cy="535311"/>
            <a:chOff x="5336172" y="2302613"/>
            <a:chExt cx="535311" cy="535311"/>
          </a:xfrm>
        </p:grpSpPr>
        <p:sp>
          <p:nvSpPr>
            <p:cNvPr id="99" name="KSO_Shape"/>
            <p:cNvSpPr/>
            <p:nvPr/>
          </p:nvSpPr>
          <p:spPr>
            <a:xfrm>
              <a:off x="5515721" y="2419659"/>
              <a:ext cx="176213" cy="301219"/>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5336172" y="2302613"/>
              <a:ext cx="535311" cy="535311"/>
            </a:xfrm>
            <a:prstGeom prst="ellipse">
              <a:avLst/>
            </a:prstGeom>
            <a:noFill/>
            <a:ln w="34925">
              <a:solidFill>
                <a:srgbClr val="65D3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3" name="椭圆 32"/>
          <p:cNvSpPr/>
          <p:nvPr/>
        </p:nvSpPr>
        <p:spPr>
          <a:xfrm>
            <a:off x="7876540" y="907667"/>
            <a:ext cx="1530417" cy="153041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7" name="组合 36"/>
          <p:cNvGrpSpPr/>
          <p:nvPr/>
        </p:nvGrpSpPr>
        <p:grpSpPr>
          <a:xfrm>
            <a:off x="563684" y="6227908"/>
            <a:ext cx="1706650" cy="365909"/>
            <a:chOff x="6489260" y="3579411"/>
            <a:chExt cx="1706650" cy="365909"/>
          </a:xfrm>
        </p:grpSpPr>
        <p:sp>
          <p:nvSpPr>
            <p:cNvPr id="124" name="KSO_Shape"/>
            <p:cNvSpPr>
              <a:spLocks/>
            </p:cNvSpPr>
            <p:nvPr/>
          </p:nvSpPr>
          <p:spPr bwMode="auto">
            <a:xfrm>
              <a:off x="6489260" y="3589473"/>
              <a:ext cx="342735" cy="345784"/>
            </a:xfrm>
            <a:custGeom>
              <a:avLst/>
              <a:gdLst>
                <a:gd name="T0" fmla="*/ 1004124 w 4122"/>
                <a:gd name="T1" fmla="*/ 12996 h 4156"/>
                <a:gd name="T2" fmla="*/ 1285140 w 4122"/>
                <a:gd name="T3" fmla="*/ 99204 h 4156"/>
                <a:gd name="T4" fmla="*/ 1293367 w 4122"/>
                <a:gd name="T5" fmla="*/ 103536 h 4156"/>
                <a:gd name="T6" fmla="*/ 1755809 w 4122"/>
                <a:gd name="T7" fmla="*/ 706989 h 4156"/>
                <a:gd name="T8" fmla="*/ 1757974 w 4122"/>
                <a:gd name="T9" fmla="*/ 715653 h 4156"/>
                <a:gd name="T10" fmla="*/ 1331904 w 4122"/>
                <a:gd name="T11" fmla="*/ 1663071 h 4156"/>
                <a:gd name="T12" fmla="*/ 772036 w 4122"/>
                <a:gd name="T13" fmla="*/ 1774405 h 4156"/>
                <a:gd name="T14" fmla="*/ 260232 w 4122"/>
                <a:gd name="T15" fmla="*/ 1521847 h 4156"/>
                <a:gd name="T16" fmla="*/ 93528 w 4122"/>
                <a:gd name="T17" fmla="*/ 496452 h 4156"/>
                <a:gd name="T18" fmla="*/ 97858 w 4122"/>
                <a:gd name="T19" fmla="*/ 488221 h 4156"/>
                <a:gd name="T20" fmla="*/ 701025 w 4122"/>
                <a:gd name="T21" fmla="*/ 25559 h 4156"/>
                <a:gd name="T22" fmla="*/ 709685 w 4122"/>
                <a:gd name="T23" fmla="*/ 23826 h 4156"/>
                <a:gd name="T24" fmla="*/ 471535 w 4122"/>
                <a:gd name="T25" fmla="*/ 480424 h 4156"/>
                <a:gd name="T26" fmla="*/ 431267 w 4122"/>
                <a:gd name="T27" fmla="*/ 403313 h 4156"/>
                <a:gd name="T28" fmla="*/ 471535 w 4122"/>
                <a:gd name="T29" fmla="*/ 480424 h 4156"/>
                <a:gd name="T30" fmla="*/ 1320213 w 4122"/>
                <a:gd name="T31" fmla="*/ 495152 h 4156"/>
                <a:gd name="T32" fmla="*/ 1360048 w 4122"/>
                <a:gd name="T33" fmla="*/ 418475 h 4156"/>
                <a:gd name="T34" fmla="*/ 1304625 w 4122"/>
                <a:gd name="T35" fmla="*/ 1307411 h 4156"/>
                <a:gd name="T36" fmla="*/ 1344893 w 4122"/>
                <a:gd name="T37" fmla="*/ 1384521 h 4156"/>
                <a:gd name="T38" fmla="*/ 1304625 w 4122"/>
                <a:gd name="T39" fmla="*/ 1307411 h 4156"/>
                <a:gd name="T40" fmla="*/ 455947 w 4122"/>
                <a:gd name="T41" fmla="*/ 1292248 h 4156"/>
                <a:gd name="T42" fmla="*/ 416112 w 4122"/>
                <a:gd name="T43" fmla="*/ 1369359 h 4156"/>
                <a:gd name="T44" fmla="*/ 906266 w 4122"/>
                <a:gd name="T45" fmla="*/ 1384954 h 4156"/>
                <a:gd name="T46" fmla="*/ 848244 w 4122"/>
                <a:gd name="T47" fmla="*/ 1569499 h 4156"/>
                <a:gd name="T48" fmla="*/ 906266 w 4122"/>
                <a:gd name="T49" fmla="*/ 1384954 h 4156"/>
                <a:gd name="T50" fmla="*/ 848244 w 4122"/>
                <a:gd name="T51" fmla="*/ 231331 h 4156"/>
                <a:gd name="T52" fmla="*/ 906266 w 4122"/>
                <a:gd name="T53" fmla="*/ 415876 h 4156"/>
                <a:gd name="T54" fmla="*/ 1361780 w 4122"/>
                <a:gd name="T55" fmla="*/ 871174 h 4156"/>
                <a:gd name="T56" fmla="*/ 1545805 w 4122"/>
                <a:gd name="T57" fmla="*/ 929656 h 4156"/>
                <a:gd name="T58" fmla="*/ 1361780 w 4122"/>
                <a:gd name="T59" fmla="*/ 871174 h 4156"/>
                <a:gd name="T60" fmla="*/ 208705 w 4122"/>
                <a:gd name="T61" fmla="*/ 929656 h 4156"/>
                <a:gd name="T62" fmla="*/ 393163 w 4122"/>
                <a:gd name="T63" fmla="*/ 871174 h 4156"/>
                <a:gd name="T64" fmla="*/ 895008 w 4122"/>
                <a:gd name="T65" fmla="*/ 754209 h 4156"/>
                <a:gd name="T66" fmla="*/ 591909 w 4122"/>
                <a:gd name="T67" fmla="*/ 333134 h 4156"/>
                <a:gd name="T68" fmla="*/ 781995 w 4122"/>
                <a:gd name="T69" fmla="*/ 813558 h 4156"/>
                <a:gd name="T70" fmla="*/ 895008 w 4122"/>
                <a:gd name="T71" fmla="*/ 1028860 h 4156"/>
                <a:gd name="T72" fmla="*/ 1029671 w 4122"/>
                <a:gd name="T73" fmla="*/ 864243 h 4156"/>
                <a:gd name="T74" fmla="*/ 1192045 w 4122"/>
                <a:gd name="T75" fmla="*/ 540639 h 4156"/>
                <a:gd name="T76" fmla="*/ 895008 w 4122"/>
                <a:gd name="T77" fmla="*/ 754209 h 4156"/>
                <a:gd name="T78" fmla="*/ 1594734 w 4122"/>
                <a:gd name="T79" fmla="*/ 979042 h 4156"/>
                <a:gd name="T80" fmla="*/ 1583476 w 4122"/>
                <a:gd name="T81" fmla="*/ 742945 h 4156"/>
                <a:gd name="T82" fmla="*/ 1582177 w 4122"/>
                <a:gd name="T83" fmla="*/ 735581 h 4156"/>
                <a:gd name="T84" fmla="*/ 1452277 w 4122"/>
                <a:gd name="T85" fmla="*/ 460063 h 4156"/>
                <a:gd name="T86" fmla="*/ 1220190 w 4122"/>
                <a:gd name="T87" fmla="*/ 263821 h 4156"/>
                <a:gd name="T88" fmla="*/ 1214128 w 4122"/>
                <a:gd name="T89" fmla="*/ 260789 h 4156"/>
                <a:gd name="T90" fmla="*/ 983340 w 4122"/>
                <a:gd name="T91" fmla="*/ 188011 h 4156"/>
                <a:gd name="T92" fmla="*/ 977278 w 4122"/>
                <a:gd name="T93" fmla="*/ 187577 h 4156"/>
                <a:gd name="T94" fmla="*/ 736964 w 4122"/>
                <a:gd name="T95" fmla="*/ 197974 h 4156"/>
                <a:gd name="T96" fmla="*/ 730036 w 4122"/>
                <a:gd name="T97" fmla="*/ 199274 h 4156"/>
                <a:gd name="T98" fmla="*/ 456380 w 4122"/>
                <a:gd name="T99" fmla="*/ 327502 h 4156"/>
                <a:gd name="T100" fmla="*/ 455081 w 4122"/>
                <a:gd name="T101" fmla="*/ 328369 h 4156"/>
                <a:gd name="T102" fmla="*/ 384503 w 4122"/>
                <a:gd name="T103" fmla="*/ 390317 h 4156"/>
                <a:gd name="T104" fmla="*/ 261964 w 4122"/>
                <a:gd name="T105" fmla="*/ 554935 h 4156"/>
                <a:gd name="T106" fmla="*/ 256335 w 4122"/>
                <a:gd name="T107" fmla="*/ 564898 h 4156"/>
                <a:gd name="T108" fmla="*/ 204375 w 4122"/>
                <a:gd name="T109" fmla="*/ 695293 h 4156"/>
                <a:gd name="T110" fmla="*/ 176230 w 4122"/>
                <a:gd name="T111" fmla="*/ 893700 h 4156"/>
                <a:gd name="T112" fmla="*/ 623085 w 4122"/>
                <a:gd name="T113" fmla="*/ 1554770 h 4156"/>
                <a:gd name="T114" fmla="*/ 703623 w 4122"/>
                <a:gd name="T115" fmla="*/ 1581629 h 4156"/>
                <a:gd name="T116" fmla="*/ 793686 w 4122"/>
                <a:gd name="T117" fmla="*/ 1599390 h 4156"/>
                <a:gd name="T118" fmla="*/ 873358 w 4122"/>
                <a:gd name="T119" fmla="*/ 1605888 h 4156"/>
                <a:gd name="T120" fmla="*/ 1243572 w 4122"/>
                <a:gd name="T121" fmla="*/ 1510583 h 4156"/>
                <a:gd name="T122" fmla="*/ 1594734 w 4122"/>
                <a:gd name="T123" fmla="*/ 979042 h 41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22" h="4156">
                  <a:moveTo>
                    <a:pt x="2309" y="29"/>
                  </a:moveTo>
                  <a:cubicBezTo>
                    <a:pt x="2319" y="30"/>
                    <a:pt x="2319" y="30"/>
                    <a:pt x="2319" y="30"/>
                  </a:cubicBezTo>
                  <a:cubicBezTo>
                    <a:pt x="2328" y="31"/>
                    <a:pt x="2328" y="31"/>
                    <a:pt x="2328" y="31"/>
                  </a:cubicBezTo>
                  <a:cubicBezTo>
                    <a:pt x="2555" y="62"/>
                    <a:pt x="2770" y="130"/>
                    <a:pt x="2968" y="229"/>
                  </a:cubicBezTo>
                  <a:cubicBezTo>
                    <a:pt x="2976" y="233"/>
                    <a:pt x="2976" y="233"/>
                    <a:pt x="2976" y="233"/>
                  </a:cubicBezTo>
                  <a:cubicBezTo>
                    <a:pt x="2987" y="239"/>
                    <a:pt x="2987" y="239"/>
                    <a:pt x="2987" y="239"/>
                  </a:cubicBezTo>
                  <a:cubicBezTo>
                    <a:pt x="3262" y="380"/>
                    <a:pt x="3496" y="578"/>
                    <a:pt x="3677" y="815"/>
                  </a:cubicBezTo>
                  <a:cubicBezTo>
                    <a:pt x="3859" y="1052"/>
                    <a:pt x="3991" y="1329"/>
                    <a:pt x="4055" y="1632"/>
                  </a:cubicBezTo>
                  <a:cubicBezTo>
                    <a:pt x="4058" y="1645"/>
                    <a:pt x="4058" y="1645"/>
                    <a:pt x="4058" y="1645"/>
                  </a:cubicBezTo>
                  <a:cubicBezTo>
                    <a:pt x="4060" y="1652"/>
                    <a:pt x="4060" y="1652"/>
                    <a:pt x="4060" y="1652"/>
                  </a:cubicBezTo>
                  <a:cubicBezTo>
                    <a:pt x="4122" y="1954"/>
                    <a:pt x="4116" y="2275"/>
                    <a:pt x="4031" y="2594"/>
                  </a:cubicBezTo>
                  <a:cubicBezTo>
                    <a:pt x="3885" y="3141"/>
                    <a:pt x="3530" y="3576"/>
                    <a:pt x="3076" y="3839"/>
                  </a:cubicBezTo>
                  <a:cubicBezTo>
                    <a:pt x="2697" y="4058"/>
                    <a:pt x="2248" y="4156"/>
                    <a:pt x="1793" y="4098"/>
                  </a:cubicBezTo>
                  <a:cubicBezTo>
                    <a:pt x="1783" y="4096"/>
                    <a:pt x="1783" y="4096"/>
                    <a:pt x="1783" y="4096"/>
                  </a:cubicBezTo>
                  <a:cubicBezTo>
                    <a:pt x="1774" y="4095"/>
                    <a:pt x="1774" y="4095"/>
                    <a:pt x="1774" y="4095"/>
                  </a:cubicBezTo>
                  <a:cubicBezTo>
                    <a:pt x="1318" y="4033"/>
                    <a:pt x="910" y="3823"/>
                    <a:pt x="601" y="3513"/>
                  </a:cubicBezTo>
                  <a:cubicBezTo>
                    <a:pt x="230" y="3142"/>
                    <a:pt x="0" y="2629"/>
                    <a:pt x="0" y="2063"/>
                  </a:cubicBezTo>
                  <a:cubicBezTo>
                    <a:pt x="0" y="1734"/>
                    <a:pt x="78" y="1422"/>
                    <a:pt x="216" y="1146"/>
                  </a:cubicBezTo>
                  <a:cubicBezTo>
                    <a:pt x="220" y="1139"/>
                    <a:pt x="220" y="1139"/>
                    <a:pt x="220" y="1139"/>
                  </a:cubicBezTo>
                  <a:cubicBezTo>
                    <a:pt x="226" y="1127"/>
                    <a:pt x="226" y="1127"/>
                    <a:pt x="226" y="1127"/>
                  </a:cubicBezTo>
                  <a:cubicBezTo>
                    <a:pt x="367" y="851"/>
                    <a:pt x="566" y="617"/>
                    <a:pt x="803" y="436"/>
                  </a:cubicBezTo>
                  <a:cubicBezTo>
                    <a:pt x="1040" y="255"/>
                    <a:pt x="1317" y="123"/>
                    <a:pt x="1619" y="59"/>
                  </a:cubicBezTo>
                  <a:cubicBezTo>
                    <a:pt x="1632" y="56"/>
                    <a:pt x="1632" y="56"/>
                    <a:pt x="1632" y="56"/>
                  </a:cubicBezTo>
                  <a:cubicBezTo>
                    <a:pt x="1639" y="55"/>
                    <a:pt x="1639" y="55"/>
                    <a:pt x="1639" y="55"/>
                  </a:cubicBezTo>
                  <a:cubicBezTo>
                    <a:pt x="1855" y="10"/>
                    <a:pt x="2081" y="0"/>
                    <a:pt x="2309" y="29"/>
                  </a:cubicBezTo>
                  <a:close/>
                  <a:moveTo>
                    <a:pt x="1089" y="1109"/>
                  </a:moveTo>
                  <a:cubicBezTo>
                    <a:pt x="1131" y="1066"/>
                    <a:pt x="1131" y="1066"/>
                    <a:pt x="1131" y="1066"/>
                  </a:cubicBezTo>
                  <a:cubicBezTo>
                    <a:pt x="996" y="931"/>
                    <a:pt x="996" y="931"/>
                    <a:pt x="996" y="931"/>
                  </a:cubicBezTo>
                  <a:cubicBezTo>
                    <a:pt x="954" y="973"/>
                    <a:pt x="954" y="973"/>
                    <a:pt x="954" y="973"/>
                  </a:cubicBezTo>
                  <a:cubicBezTo>
                    <a:pt x="1089" y="1109"/>
                    <a:pt x="1089" y="1109"/>
                    <a:pt x="1089" y="1109"/>
                  </a:cubicBezTo>
                  <a:close/>
                  <a:moveTo>
                    <a:pt x="3006" y="1101"/>
                  </a:moveTo>
                  <a:cubicBezTo>
                    <a:pt x="3049" y="1143"/>
                    <a:pt x="3049" y="1143"/>
                    <a:pt x="3049" y="1143"/>
                  </a:cubicBezTo>
                  <a:cubicBezTo>
                    <a:pt x="3183" y="1009"/>
                    <a:pt x="3183" y="1009"/>
                    <a:pt x="3183" y="1009"/>
                  </a:cubicBezTo>
                  <a:cubicBezTo>
                    <a:pt x="3141" y="966"/>
                    <a:pt x="3141" y="966"/>
                    <a:pt x="3141" y="966"/>
                  </a:cubicBezTo>
                  <a:cubicBezTo>
                    <a:pt x="3006" y="1101"/>
                    <a:pt x="3006" y="1101"/>
                    <a:pt x="3006" y="1101"/>
                  </a:cubicBezTo>
                  <a:close/>
                  <a:moveTo>
                    <a:pt x="3013" y="3018"/>
                  </a:moveTo>
                  <a:cubicBezTo>
                    <a:pt x="2971" y="3061"/>
                    <a:pt x="2971" y="3061"/>
                    <a:pt x="2971" y="3061"/>
                  </a:cubicBezTo>
                  <a:cubicBezTo>
                    <a:pt x="3106" y="3196"/>
                    <a:pt x="3106" y="3196"/>
                    <a:pt x="3106" y="3196"/>
                  </a:cubicBezTo>
                  <a:cubicBezTo>
                    <a:pt x="3148" y="3153"/>
                    <a:pt x="3148" y="3153"/>
                    <a:pt x="3148" y="3153"/>
                  </a:cubicBezTo>
                  <a:cubicBezTo>
                    <a:pt x="3013" y="3018"/>
                    <a:pt x="3013" y="3018"/>
                    <a:pt x="3013" y="3018"/>
                  </a:cubicBezTo>
                  <a:close/>
                  <a:moveTo>
                    <a:pt x="1096" y="3026"/>
                  </a:moveTo>
                  <a:cubicBezTo>
                    <a:pt x="1053" y="2983"/>
                    <a:pt x="1053" y="2983"/>
                    <a:pt x="1053" y="2983"/>
                  </a:cubicBezTo>
                  <a:cubicBezTo>
                    <a:pt x="919" y="3118"/>
                    <a:pt x="919" y="3118"/>
                    <a:pt x="919" y="3118"/>
                  </a:cubicBezTo>
                  <a:cubicBezTo>
                    <a:pt x="961" y="3161"/>
                    <a:pt x="961" y="3161"/>
                    <a:pt x="961" y="3161"/>
                  </a:cubicBezTo>
                  <a:cubicBezTo>
                    <a:pt x="1096" y="3026"/>
                    <a:pt x="1096" y="3026"/>
                    <a:pt x="1096" y="3026"/>
                  </a:cubicBezTo>
                  <a:close/>
                  <a:moveTo>
                    <a:pt x="2093" y="3197"/>
                  </a:moveTo>
                  <a:cubicBezTo>
                    <a:pt x="1959" y="3197"/>
                    <a:pt x="1959" y="3197"/>
                    <a:pt x="1959" y="3197"/>
                  </a:cubicBezTo>
                  <a:cubicBezTo>
                    <a:pt x="1959" y="3623"/>
                    <a:pt x="1959" y="3623"/>
                    <a:pt x="1959" y="3623"/>
                  </a:cubicBezTo>
                  <a:cubicBezTo>
                    <a:pt x="2093" y="3623"/>
                    <a:pt x="2093" y="3623"/>
                    <a:pt x="2093" y="3623"/>
                  </a:cubicBezTo>
                  <a:cubicBezTo>
                    <a:pt x="2093" y="3197"/>
                    <a:pt x="2093" y="3197"/>
                    <a:pt x="2093" y="3197"/>
                  </a:cubicBezTo>
                  <a:close/>
                  <a:moveTo>
                    <a:pt x="2093" y="534"/>
                  </a:moveTo>
                  <a:cubicBezTo>
                    <a:pt x="1959" y="534"/>
                    <a:pt x="1959" y="534"/>
                    <a:pt x="1959" y="534"/>
                  </a:cubicBezTo>
                  <a:cubicBezTo>
                    <a:pt x="1959" y="960"/>
                    <a:pt x="1959" y="960"/>
                    <a:pt x="1959" y="960"/>
                  </a:cubicBezTo>
                  <a:cubicBezTo>
                    <a:pt x="2093" y="960"/>
                    <a:pt x="2093" y="960"/>
                    <a:pt x="2093" y="960"/>
                  </a:cubicBezTo>
                  <a:cubicBezTo>
                    <a:pt x="2093" y="534"/>
                    <a:pt x="2093" y="534"/>
                    <a:pt x="2093" y="534"/>
                  </a:cubicBezTo>
                  <a:close/>
                  <a:moveTo>
                    <a:pt x="3145" y="2011"/>
                  </a:moveTo>
                  <a:cubicBezTo>
                    <a:pt x="3145" y="2146"/>
                    <a:pt x="3145" y="2146"/>
                    <a:pt x="3145" y="2146"/>
                  </a:cubicBezTo>
                  <a:cubicBezTo>
                    <a:pt x="3570" y="2146"/>
                    <a:pt x="3570" y="2146"/>
                    <a:pt x="3570" y="2146"/>
                  </a:cubicBezTo>
                  <a:cubicBezTo>
                    <a:pt x="3570" y="2011"/>
                    <a:pt x="3570" y="2011"/>
                    <a:pt x="3570" y="2011"/>
                  </a:cubicBezTo>
                  <a:cubicBezTo>
                    <a:pt x="3145" y="2011"/>
                    <a:pt x="3145" y="2011"/>
                    <a:pt x="3145" y="2011"/>
                  </a:cubicBezTo>
                  <a:close/>
                  <a:moveTo>
                    <a:pt x="482" y="2011"/>
                  </a:moveTo>
                  <a:cubicBezTo>
                    <a:pt x="482" y="2146"/>
                    <a:pt x="482" y="2146"/>
                    <a:pt x="482" y="2146"/>
                  </a:cubicBezTo>
                  <a:cubicBezTo>
                    <a:pt x="908" y="2146"/>
                    <a:pt x="908" y="2146"/>
                    <a:pt x="908" y="2146"/>
                  </a:cubicBezTo>
                  <a:cubicBezTo>
                    <a:pt x="908" y="2011"/>
                    <a:pt x="908" y="2011"/>
                    <a:pt x="908" y="2011"/>
                  </a:cubicBezTo>
                  <a:cubicBezTo>
                    <a:pt x="482" y="2011"/>
                    <a:pt x="482" y="2011"/>
                    <a:pt x="482" y="2011"/>
                  </a:cubicBezTo>
                  <a:close/>
                  <a:moveTo>
                    <a:pt x="2067" y="1741"/>
                  </a:moveTo>
                  <a:cubicBezTo>
                    <a:pt x="2035" y="1741"/>
                    <a:pt x="2004" y="1746"/>
                    <a:pt x="1975" y="1755"/>
                  </a:cubicBezTo>
                  <a:cubicBezTo>
                    <a:pt x="1807" y="1412"/>
                    <a:pt x="1602" y="1084"/>
                    <a:pt x="1367" y="769"/>
                  </a:cubicBezTo>
                  <a:cubicBezTo>
                    <a:pt x="1314" y="798"/>
                    <a:pt x="1261" y="827"/>
                    <a:pt x="1208" y="856"/>
                  </a:cubicBezTo>
                  <a:cubicBezTo>
                    <a:pt x="1372" y="1222"/>
                    <a:pt x="1572" y="1561"/>
                    <a:pt x="1806" y="1878"/>
                  </a:cubicBezTo>
                  <a:cubicBezTo>
                    <a:pt x="1771" y="1929"/>
                    <a:pt x="1750" y="1991"/>
                    <a:pt x="1750" y="2058"/>
                  </a:cubicBezTo>
                  <a:cubicBezTo>
                    <a:pt x="1750" y="2234"/>
                    <a:pt x="1892" y="2375"/>
                    <a:pt x="2067" y="2375"/>
                  </a:cubicBezTo>
                  <a:cubicBezTo>
                    <a:pt x="2242" y="2375"/>
                    <a:pt x="2384" y="2234"/>
                    <a:pt x="2384" y="2058"/>
                  </a:cubicBezTo>
                  <a:cubicBezTo>
                    <a:pt x="2384" y="2037"/>
                    <a:pt x="2382" y="2015"/>
                    <a:pt x="2378" y="1995"/>
                  </a:cubicBezTo>
                  <a:cubicBezTo>
                    <a:pt x="2572" y="1823"/>
                    <a:pt x="2750" y="1624"/>
                    <a:pt x="2904" y="1390"/>
                  </a:cubicBezTo>
                  <a:cubicBezTo>
                    <a:pt x="2854" y="1343"/>
                    <a:pt x="2804" y="1295"/>
                    <a:pt x="2753" y="1248"/>
                  </a:cubicBezTo>
                  <a:cubicBezTo>
                    <a:pt x="2549" y="1400"/>
                    <a:pt x="2368" y="1576"/>
                    <a:pt x="2206" y="1773"/>
                  </a:cubicBezTo>
                  <a:cubicBezTo>
                    <a:pt x="2164" y="1753"/>
                    <a:pt x="2117" y="1741"/>
                    <a:pt x="2067" y="1741"/>
                  </a:cubicBezTo>
                  <a:close/>
                  <a:moveTo>
                    <a:pt x="3683" y="2260"/>
                  </a:moveTo>
                  <a:cubicBezTo>
                    <a:pt x="3683" y="2260"/>
                    <a:pt x="3683" y="2260"/>
                    <a:pt x="3683" y="2260"/>
                  </a:cubicBezTo>
                  <a:cubicBezTo>
                    <a:pt x="3690" y="2195"/>
                    <a:pt x="3694" y="2129"/>
                    <a:pt x="3694" y="2063"/>
                  </a:cubicBezTo>
                  <a:cubicBezTo>
                    <a:pt x="3694" y="1943"/>
                    <a:pt x="3682" y="1827"/>
                    <a:pt x="3657" y="1715"/>
                  </a:cubicBezTo>
                  <a:cubicBezTo>
                    <a:pt x="3655" y="1704"/>
                    <a:pt x="3655" y="1704"/>
                    <a:pt x="3655" y="1704"/>
                  </a:cubicBezTo>
                  <a:cubicBezTo>
                    <a:pt x="3654" y="1698"/>
                    <a:pt x="3654" y="1698"/>
                    <a:pt x="3654" y="1698"/>
                  </a:cubicBezTo>
                  <a:cubicBezTo>
                    <a:pt x="3617" y="1537"/>
                    <a:pt x="3556" y="1383"/>
                    <a:pt x="3474" y="1242"/>
                  </a:cubicBezTo>
                  <a:cubicBezTo>
                    <a:pt x="3438" y="1179"/>
                    <a:pt x="3398" y="1120"/>
                    <a:pt x="3354" y="1062"/>
                  </a:cubicBezTo>
                  <a:cubicBezTo>
                    <a:pt x="3311" y="1006"/>
                    <a:pt x="3263" y="951"/>
                    <a:pt x="3213" y="901"/>
                  </a:cubicBezTo>
                  <a:cubicBezTo>
                    <a:pt x="3097" y="785"/>
                    <a:pt x="2964" y="687"/>
                    <a:pt x="2818" y="609"/>
                  </a:cubicBezTo>
                  <a:cubicBezTo>
                    <a:pt x="2813" y="607"/>
                    <a:pt x="2813" y="607"/>
                    <a:pt x="2813" y="607"/>
                  </a:cubicBezTo>
                  <a:cubicBezTo>
                    <a:pt x="2804" y="602"/>
                    <a:pt x="2804" y="602"/>
                    <a:pt x="2804" y="602"/>
                  </a:cubicBezTo>
                  <a:cubicBezTo>
                    <a:pt x="2701" y="549"/>
                    <a:pt x="2592" y="507"/>
                    <a:pt x="2476" y="476"/>
                  </a:cubicBezTo>
                  <a:cubicBezTo>
                    <a:pt x="2408" y="457"/>
                    <a:pt x="2340" y="444"/>
                    <a:pt x="2271" y="434"/>
                  </a:cubicBezTo>
                  <a:cubicBezTo>
                    <a:pt x="2269" y="434"/>
                    <a:pt x="2269" y="434"/>
                    <a:pt x="2269" y="434"/>
                  </a:cubicBezTo>
                  <a:cubicBezTo>
                    <a:pt x="2257" y="433"/>
                    <a:pt x="2257" y="433"/>
                    <a:pt x="2257" y="433"/>
                  </a:cubicBezTo>
                  <a:cubicBezTo>
                    <a:pt x="2189" y="424"/>
                    <a:pt x="2121" y="420"/>
                    <a:pt x="2051" y="420"/>
                  </a:cubicBezTo>
                  <a:cubicBezTo>
                    <a:pt x="1931" y="420"/>
                    <a:pt x="1814" y="432"/>
                    <a:pt x="1702" y="457"/>
                  </a:cubicBezTo>
                  <a:cubicBezTo>
                    <a:pt x="1692" y="459"/>
                    <a:pt x="1692" y="459"/>
                    <a:pt x="1692" y="459"/>
                  </a:cubicBezTo>
                  <a:cubicBezTo>
                    <a:pt x="1686" y="460"/>
                    <a:pt x="1686" y="460"/>
                    <a:pt x="1686" y="460"/>
                  </a:cubicBezTo>
                  <a:cubicBezTo>
                    <a:pt x="1525" y="497"/>
                    <a:pt x="1371" y="558"/>
                    <a:pt x="1229" y="640"/>
                  </a:cubicBezTo>
                  <a:cubicBezTo>
                    <a:pt x="1168" y="675"/>
                    <a:pt x="1110" y="714"/>
                    <a:pt x="1054" y="756"/>
                  </a:cubicBezTo>
                  <a:cubicBezTo>
                    <a:pt x="1053" y="757"/>
                    <a:pt x="1053" y="757"/>
                    <a:pt x="1053" y="757"/>
                  </a:cubicBezTo>
                  <a:cubicBezTo>
                    <a:pt x="1051" y="758"/>
                    <a:pt x="1051" y="758"/>
                    <a:pt x="1051" y="758"/>
                  </a:cubicBezTo>
                  <a:cubicBezTo>
                    <a:pt x="1048" y="761"/>
                    <a:pt x="1048" y="761"/>
                    <a:pt x="1048" y="761"/>
                  </a:cubicBezTo>
                  <a:cubicBezTo>
                    <a:pt x="992" y="804"/>
                    <a:pt x="939" y="851"/>
                    <a:pt x="888" y="901"/>
                  </a:cubicBezTo>
                  <a:cubicBezTo>
                    <a:pt x="777" y="1012"/>
                    <a:pt x="682" y="1139"/>
                    <a:pt x="606" y="1279"/>
                  </a:cubicBezTo>
                  <a:cubicBezTo>
                    <a:pt x="605" y="1281"/>
                    <a:pt x="605" y="1281"/>
                    <a:pt x="605" y="1281"/>
                  </a:cubicBezTo>
                  <a:cubicBezTo>
                    <a:pt x="599" y="1292"/>
                    <a:pt x="599" y="1292"/>
                    <a:pt x="599" y="1292"/>
                  </a:cubicBezTo>
                  <a:cubicBezTo>
                    <a:pt x="592" y="1304"/>
                    <a:pt x="592" y="1304"/>
                    <a:pt x="592" y="1304"/>
                  </a:cubicBezTo>
                  <a:cubicBezTo>
                    <a:pt x="592" y="1305"/>
                    <a:pt x="592" y="1305"/>
                    <a:pt x="592" y="1305"/>
                  </a:cubicBezTo>
                  <a:cubicBezTo>
                    <a:pt x="543" y="1399"/>
                    <a:pt x="503" y="1499"/>
                    <a:pt x="472" y="1605"/>
                  </a:cubicBezTo>
                  <a:cubicBezTo>
                    <a:pt x="472" y="1605"/>
                    <a:pt x="472" y="1605"/>
                    <a:pt x="472" y="1605"/>
                  </a:cubicBezTo>
                  <a:cubicBezTo>
                    <a:pt x="429" y="1750"/>
                    <a:pt x="407" y="1904"/>
                    <a:pt x="407" y="2063"/>
                  </a:cubicBezTo>
                  <a:cubicBezTo>
                    <a:pt x="407" y="2517"/>
                    <a:pt x="591" y="2928"/>
                    <a:pt x="888" y="3225"/>
                  </a:cubicBezTo>
                  <a:cubicBezTo>
                    <a:pt x="1044" y="3381"/>
                    <a:pt x="1231" y="3506"/>
                    <a:pt x="1439" y="3589"/>
                  </a:cubicBezTo>
                  <a:cubicBezTo>
                    <a:pt x="1439" y="3589"/>
                    <a:pt x="1439" y="3589"/>
                    <a:pt x="1439" y="3589"/>
                  </a:cubicBezTo>
                  <a:cubicBezTo>
                    <a:pt x="1499" y="3613"/>
                    <a:pt x="1561" y="3634"/>
                    <a:pt x="1625" y="3651"/>
                  </a:cubicBezTo>
                  <a:cubicBezTo>
                    <a:pt x="1692" y="3669"/>
                    <a:pt x="1760" y="3682"/>
                    <a:pt x="1827" y="3692"/>
                  </a:cubicBezTo>
                  <a:cubicBezTo>
                    <a:pt x="1833" y="3692"/>
                    <a:pt x="1833" y="3692"/>
                    <a:pt x="1833" y="3692"/>
                  </a:cubicBezTo>
                  <a:cubicBezTo>
                    <a:pt x="1835" y="3693"/>
                    <a:pt x="1835" y="3693"/>
                    <a:pt x="1835" y="3693"/>
                  </a:cubicBezTo>
                  <a:cubicBezTo>
                    <a:pt x="1894" y="3701"/>
                    <a:pt x="1955" y="3705"/>
                    <a:pt x="2017" y="3707"/>
                  </a:cubicBezTo>
                  <a:cubicBezTo>
                    <a:pt x="2016" y="3707"/>
                    <a:pt x="2016" y="3707"/>
                    <a:pt x="2016" y="3707"/>
                  </a:cubicBezTo>
                  <a:cubicBezTo>
                    <a:pt x="2321" y="3714"/>
                    <a:pt x="2617" y="3634"/>
                    <a:pt x="2872" y="3487"/>
                  </a:cubicBezTo>
                  <a:cubicBezTo>
                    <a:pt x="3237" y="3276"/>
                    <a:pt x="3521" y="2927"/>
                    <a:pt x="3638" y="2489"/>
                  </a:cubicBezTo>
                  <a:cubicBezTo>
                    <a:pt x="3659" y="2412"/>
                    <a:pt x="3674" y="2336"/>
                    <a:pt x="3683" y="2260"/>
                  </a:cubicBezTo>
                  <a:close/>
                </a:path>
              </a:pathLst>
            </a:custGeom>
            <a:solidFill>
              <a:srgbClr val="65D3F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5" name="KSO_Shape"/>
            <p:cNvSpPr>
              <a:spLocks/>
            </p:cNvSpPr>
            <p:nvPr/>
          </p:nvSpPr>
          <p:spPr bwMode="auto">
            <a:xfrm>
              <a:off x="7158106" y="3589473"/>
              <a:ext cx="345784" cy="345784"/>
            </a:xfrm>
            <a:custGeom>
              <a:avLst/>
              <a:gdLst>
                <a:gd name="T0" fmla="*/ 899695 w 3299"/>
                <a:gd name="T1" fmla="*/ 0 h 3300"/>
                <a:gd name="T2" fmla="*/ 1536410 w 3299"/>
                <a:gd name="T3" fmla="*/ 263513 h 3300"/>
                <a:gd name="T4" fmla="*/ 1799935 w 3299"/>
                <a:gd name="T5" fmla="*/ 900199 h 3300"/>
                <a:gd name="T6" fmla="*/ 1536410 w 3299"/>
                <a:gd name="T7" fmla="*/ 1536339 h 3300"/>
                <a:gd name="T8" fmla="*/ 899695 w 3299"/>
                <a:gd name="T9" fmla="*/ 1800397 h 3300"/>
                <a:gd name="T10" fmla="*/ 263525 w 3299"/>
                <a:gd name="T11" fmla="*/ 1536339 h 3300"/>
                <a:gd name="T12" fmla="*/ 0 w 3299"/>
                <a:gd name="T13" fmla="*/ 900199 h 3300"/>
                <a:gd name="T14" fmla="*/ 263525 w 3299"/>
                <a:gd name="T15" fmla="*/ 263513 h 3300"/>
                <a:gd name="T16" fmla="*/ 899695 w 3299"/>
                <a:gd name="T17" fmla="*/ 0 h 3300"/>
                <a:gd name="T18" fmla="*/ 1013180 w 3299"/>
                <a:gd name="T19" fmla="*/ 864736 h 3300"/>
                <a:gd name="T20" fmla="*/ 992992 w 3299"/>
                <a:gd name="T21" fmla="*/ 832002 h 3300"/>
                <a:gd name="T22" fmla="*/ 1264701 w 3299"/>
                <a:gd name="T23" fmla="*/ 435914 h 3300"/>
                <a:gd name="T24" fmla="*/ 1204685 w 3299"/>
                <a:gd name="T25" fmla="*/ 390086 h 3300"/>
                <a:gd name="T26" fmla="*/ 917700 w 3299"/>
                <a:gd name="T27" fmla="*/ 788901 h 3300"/>
                <a:gd name="T28" fmla="*/ 839679 w 3299"/>
                <a:gd name="T29" fmla="*/ 797630 h 3300"/>
                <a:gd name="T30" fmla="*/ 772570 w 3299"/>
                <a:gd name="T31" fmla="*/ 971123 h 3300"/>
                <a:gd name="T32" fmla="*/ 946071 w 3299"/>
                <a:gd name="T33" fmla="*/ 1038775 h 3300"/>
                <a:gd name="T34" fmla="*/ 968986 w 3299"/>
                <a:gd name="T35" fmla="*/ 1025681 h 3300"/>
                <a:gd name="T36" fmla="*/ 1287071 w 3299"/>
                <a:gd name="T37" fmla="*/ 1123339 h 3300"/>
                <a:gd name="T38" fmla="*/ 1315988 w 3299"/>
                <a:gd name="T39" fmla="*/ 1042594 h 3300"/>
                <a:gd name="T40" fmla="*/ 1024637 w 3299"/>
                <a:gd name="T41" fmla="*/ 922567 h 3300"/>
                <a:gd name="T42" fmla="*/ 1013180 w 3299"/>
                <a:gd name="T43" fmla="*/ 864736 h 3300"/>
                <a:gd name="T44" fmla="*/ 1364546 w 3299"/>
                <a:gd name="T45" fmla="*/ 435914 h 3300"/>
                <a:gd name="T46" fmla="*/ 899695 w 3299"/>
                <a:gd name="T47" fmla="*/ 243326 h 3300"/>
                <a:gd name="T48" fmla="*/ 435389 w 3299"/>
                <a:gd name="T49" fmla="*/ 435914 h 3300"/>
                <a:gd name="T50" fmla="*/ 243338 w 3299"/>
                <a:gd name="T51" fmla="*/ 900199 h 3300"/>
                <a:gd name="T52" fmla="*/ 435389 w 3299"/>
                <a:gd name="T53" fmla="*/ 1364483 h 3300"/>
                <a:gd name="T54" fmla="*/ 899695 w 3299"/>
                <a:gd name="T55" fmla="*/ 1556525 h 3300"/>
                <a:gd name="T56" fmla="*/ 1364546 w 3299"/>
                <a:gd name="T57" fmla="*/ 1364483 h 3300"/>
                <a:gd name="T58" fmla="*/ 1556597 w 3299"/>
                <a:gd name="T59" fmla="*/ 900199 h 3300"/>
                <a:gd name="T60" fmla="*/ 1364546 w 3299"/>
                <a:gd name="T61" fmla="*/ 435914 h 33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299" h="3300">
                  <a:moveTo>
                    <a:pt x="1649" y="0"/>
                  </a:moveTo>
                  <a:cubicBezTo>
                    <a:pt x="2105" y="0"/>
                    <a:pt x="2517" y="185"/>
                    <a:pt x="2816" y="483"/>
                  </a:cubicBezTo>
                  <a:cubicBezTo>
                    <a:pt x="3115" y="782"/>
                    <a:pt x="3299" y="1194"/>
                    <a:pt x="3299" y="1650"/>
                  </a:cubicBezTo>
                  <a:cubicBezTo>
                    <a:pt x="3299" y="2105"/>
                    <a:pt x="3115" y="2518"/>
                    <a:pt x="2816" y="2816"/>
                  </a:cubicBezTo>
                  <a:cubicBezTo>
                    <a:pt x="2517" y="3115"/>
                    <a:pt x="2105" y="3300"/>
                    <a:pt x="1649" y="3300"/>
                  </a:cubicBezTo>
                  <a:cubicBezTo>
                    <a:pt x="1194" y="3300"/>
                    <a:pt x="781" y="3115"/>
                    <a:pt x="483" y="2816"/>
                  </a:cubicBezTo>
                  <a:cubicBezTo>
                    <a:pt x="184" y="2518"/>
                    <a:pt x="0" y="2105"/>
                    <a:pt x="0" y="1650"/>
                  </a:cubicBezTo>
                  <a:cubicBezTo>
                    <a:pt x="0" y="1194"/>
                    <a:pt x="184" y="782"/>
                    <a:pt x="483" y="483"/>
                  </a:cubicBezTo>
                  <a:cubicBezTo>
                    <a:pt x="781" y="185"/>
                    <a:pt x="1194" y="0"/>
                    <a:pt x="1649" y="0"/>
                  </a:cubicBezTo>
                  <a:close/>
                  <a:moveTo>
                    <a:pt x="1857" y="1585"/>
                  </a:moveTo>
                  <a:cubicBezTo>
                    <a:pt x="1847" y="1563"/>
                    <a:pt x="1834" y="1543"/>
                    <a:pt x="1820" y="1525"/>
                  </a:cubicBezTo>
                  <a:cubicBezTo>
                    <a:pt x="2006" y="1303"/>
                    <a:pt x="2171" y="1060"/>
                    <a:pt x="2318" y="799"/>
                  </a:cubicBezTo>
                  <a:cubicBezTo>
                    <a:pt x="2281" y="771"/>
                    <a:pt x="2245" y="743"/>
                    <a:pt x="2208" y="715"/>
                  </a:cubicBezTo>
                  <a:cubicBezTo>
                    <a:pt x="2004" y="941"/>
                    <a:pt x="1829" y="1185"/>
                    <a:pt x="1682" y="1446"/>
                  </a:cubicBezTo>
                  <a:cubicBezTo>
                    <a:pt x="1635" y="1437"/>
                    <a:pt x="1585" y="1442"/>
                    <a:pt x="1539" y="1462"/>
                  </a:cubicBezTo>
                  <a:cubicBezTo>
                    <a:pt x="1417" y="1516"/>
                    <a:pt x="1362" y="1658"/>
                    <a:pt x="1416" y="1780"/>
                  </a:cubicBezTo>
                  <a:cubicBezTo>
                    <a:pt x="1470" y="1902"/>
                    <a:pt x="1612" y="1957"/>
                    <a:pt x="1734" y="1904"/>
                  </a:cubicBezTo>
                  <a:cubicBezTo>
                    <a:pt x="1749" y="1897"/>
                    <a:pt x="1763" y="1889"/>
                    <a:pt x="1776" y="1880"/>
                  </a:cubicBezTo>
                  <a:cubicBezTo>
                    <a:pt x="1956" y="1962"/>
                    <a:pt x="2149" y="2024"/>
                    <a:pt x="2359" y="2059"/>
                  </a:cubicBezTo>
                  <a:cubicBezTo>
                    <a:pt x="2376" y="2010"/>
                    <a:pt x="2394" y="1960"/>
                    <a:pt x="2412" y="1911"/>
                  </a:cubicBezTo>
                  <a:cubicBezTo>
                    <a:pt x="2243" y="1815"/>
                    <a:pt x="2064" y="1744"/>
                    <a:pt x="1878" y="1691"/>
                  </a:cubicBezTo>
                  <a:cubicBezTo>
                    <a:pt x="1879" y="1656"/>
                    <a:pt x="1873" y="1620"/>
                    <a:pt x="1857" y="1585"/>
                  </a:cubicBezTo>
                  <a:close/>
                  <a:moveTo>
                    <a:pt x="2501" y="799"/>
                  </a:moveTo>
                  <a:cubicBezTo>
                    <a:pt x="2283" y="581"/>
                    <a:pt x="1982" y="446"/>
                    <a:pt x="1649" y="446"/>
                  </a:cubicBezTo>
                  <a:cubicBezTo>
                    <a:pt x="1317" y="446"/>
                    <a:pt x="1016" y="581"/>
                    <a:pt x="798" y="799"/>
                  </a:cubicBezTo>
                  <a:cubicBezTo>
                    <a:pt x="581" y="1017"/>
                    <a:pt x="446" y="1318"/>
                    <a:pt x="446" y="1650"/>
                  </a:cubicBezTo>
                  <a:cubicBezTo>
                    <a:pt x="446" y="1982"/>
                    <a:pt x="581" y="2283"/>
                    <a:pt x="798" y="2501"/>
                  </a:cubicBezTo>
                  <a:cubicBezTo>
                    <a:pt x="1016" y="2719"/>
                    <a:pt x="1317" y="2853"/>
                    <a:pt x="1649" y="2853"/>
                  </a:cubicBezTo>
                  <a:cubicBezTo>
                    <a:pt x="1982" y="2853"/>
                    <a:pt x="2283" y="2719"/>
                    <a:pt x="2501" y="2501"/>
                  </a:cubicBezTo>
                  <a:cubicBezTo>
                    <a:pt x="2718" y="2283"/>
                    <a:pt x="2853" y="1982"/>
                    <a:pt x="2853" y="1650"/>
                  </a:cubicBezTo>
                  <a:cubicBezTo>
                    <a:pt x="2853" y="1318"/>
                    <a:pt x="2718" y="1017"/>
                    <a:pt x="2501" y="799"/>
                  </a:cubicBezTo>
                  <a:close/>
                </a:path>
              </a:pathLst>
            </a:custGeom>
            <a:solidFill>
              <a:srgbClr val="65D3F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6" name="KSO_Shape"/>
            <p:cNvSpPr>
              <a:spLocks/>
            </p:cNvSpPr>
            <p:nvPr/>
          </p:nvSpPr>
          <p:spPr bwMode="auto">
            <a:xfrm>
              <a:off x="7830001" y="3579411"/>
              <a:ext cx="365909" cy="365909"/>
            </a:xfrm>
            <a:custGeom>
              <a:avLst/>
              <a:gdLst>
                <a:gd name="T0" fmla="*/ 2147483646 w 4408"/>
                <a:gd name="T1" fmla="*/ 2147483646 h 4410"/>
                <a:gd name="T2" fmla="*/ 2147483646 w 4408"/>
                <a:gd name="T3" fmla="*/ 2147483646 h 4410"/>
                <a:gd name="T4" fmla="*/ 2147483646 w 4408"/>
                <a:gd name="T5" fmla="*/ 2147483646 h 4410"/>
                <a:gd name="T6" fmla="*/ 2147483646 w 4408"/>
                <a:gd name="T7" fmla="*/ 2147483646 h 4410"/>
                <a:gd name="T8" fmla="*/ 2147483646 w 4408"/>
                <a:gd name="T9" fmla="*/ 2147483646 h 4410"/>
                <a:gd name="T10" fmla="*/ 2147483646 w 4408"/>
                <a:gd name="T11" fmla="*/ 2147483646 h 4410"/>
                <a:gd name="T12" fmla="*/ 484294390 w 4408"/>
                <a:gd name="T13" fmla="*/ 2147483646 h 4410"/>
                <a:gd name="T14" fmla="*/ 1372198122 w 4408"/>
                <a:gd name="T15" fmla="*/ 2147483646 h 4410"/>
                <a:gd name="T16" fmla="*/ 2147483646 w 4408"/>
                <a:gd name="T17" fmla="*/ 2147483646 h 4410"/>
                <a:gd name="T18" fmla="*/ 2147483646 w 4408"/>
                <a:gd name="T19" fmla="*/ 2147483646 h 4410"/>
                <a:gd name="T20" fmla="*/ 2147483646 w 4408"/>
                <a:gd name="T21" fmla="*/ 2147483646 h 4410"/>
                <a:gd name="T22" fmla="*/ 2147483646 w 4408"/>
                <a:gd name="T23" fmla="*/ 2147483646 h 4410"/>
                <a:gd name="T24" fmla="*/ 2147483646 w 4408"/>
                <a:gd name="T25" fmla="*/ 2147483646 h 4410"/>
                <a:gd name="T26" fmla="*/ 2147483646 w 4408"/>
                <a:gd name="T27" fmla="*/ 2147483646 h 4410"/>
                <a:gd name="T28" fmla="*/ 2147483646 w 4408"/>
                <a:gd name="T29" fmla="*/ 2147483646 h 4410"/>
                <a:gd name="T30" fmla="*/ 2147483646 w 4408"/>
                <a:gd name="T31" fmla="*/ 2147483646 h 4410"/>
                <a:gd name="T32" fmla="*/ 2147483646 w 4408"/>
                <a:gd name="T33" fmla="*/ 2147483646 h 4410"/>
                <a:gd name="T34" fmla="*/ 2147483646 w 4408"/>
                <a:gd name="T35" fmla="*/ 2147483646 h 4410"/>
                <a:gd name="T36" fmla="*/ 2147483646 w 4408"/>
                <a:gd name="T37" fmla="*/ 2147483646 h 4410"/>
                <a:gd name="T38" fmla="*/ 2147483646 w 4408"/>
                <a:gd name="T39" fmla="*/ 2147483646 h 4410"/>
                <a:gd name="T40" fmla="*/ 2147483646 w 4408"/>
                <a:gd name="T41" fmla="*/ 2147483646 h 4410"/>
                <a:gd name="T42" fmla="*/ 2147483646 w 4408"/>
                <a:gd name="T43" fmla="*/ 2147483646 h 4410"/>
                <a:gd name="T44" fmla="*/ 2147483646 w 4408"/>
                <a:gd name="T45" fmla="*/ 2147483646 h 4410"/>
                <a:gd name="T46" fmla="*/ 2147483646 w 4408"/>
                <a:gd name="T47" fmla="*/ 2147483646 h 4410"/>
                <a:gd name="T48" fmla="*/ 2147483646 w 4408"/>
                <a:gd name="T49" fmla="*/ 2147483646 h 4410"/>
                <a:gd name="T50" fmla="*/ 2147483646 w 4408"/>
                <a:gd name="T51" fmla="*/ 2147483646 h 4410"/>
                <a:gd name="T52" fmla="*/ 2147483646 w 4408"/>
                <a:gd name="T53" fmla="*/ 2147483646 h 4410"/>
                <a:gd name="T54" fmla="*/ 2147483646 w 4408"/>
                <a:gd name="T55" fmla="*/ 2147483646 h 4410"/>
                <a:gd name="T56" fmla="*/ 2147483646 w 4408"/>
                <a:gd name="T57" fmla="*/ 0 h 4410"/>
                <a:gd name="T58" fmla="*/ 2147483646 w 4408"/>
                <a:gd name="T59" fmla="*/ 2147483646 h 4410"/>
                <a:gd name="T60" fmla="*/ 2147483646 w 4408"/>
                <a:gd name="T61" fmla="*/ 2147483646 h 4410"/>
                <a:gd name="T62" fmla="*/ 2147483646 w 4408"/>
                <a:gd name="T63" fmla="*/ 2147483646 h 4410"/>
                <a:gd name="T64" fmla="*/ 2147483646 w 4408"/>
                <a:gd name="T65" fmla="*/ 2147483646 h 4410"/>
                <a:gd name="T66" fmla="*/ 2147483646 w 4408"/>
                <a:gd name="T67" fmla="*/ 2147483646 h 4410"/>
                <a:gd name="T68" fmla="*/ 2147483646 w 4408"/>
                <a:gd name="T69" fmla="*/ 2147483646 h 4410"/>
                <a:gd name="T70" fmla="*/ 2147483646 w 4408"/>
                <a:gd name="T71" fmla="*/ 2147483646 h 4410"/>
                <a:gd name="T72" fmla="*/ 2147483646 w 4408"/>
                <a:gd name="T73" fmla="*/ 2147483646 h 4410"/>
                <a:gd name="T74" fmla="*/ 2147483646 w 4408"/>
                <a:gd name="T75" fmla="*/ 2147483646 h 4410"/>
                <a:gd name="T76" fmla="*/ 2147483646 w 4408"/>
                <a:gd name="T77" fmla="*/ 2147483646 h 4410"/>
                <a:gd name="T78" fmla="*/ 2147483646 w 4408"/>
                <a:gd name="T79" fmla="*/ 2147483646 h 4410"/>
                <a:gd name="T80" fmla="*/ 2147483646 w 4408"/>
                <a:gd name="T81" fmla="*/ 2147483646 h 4410"/>
                <a:gd name="T82" fmla="*/ 2147483646 w 4408"/>
                <a:gd name="T83" fmla="*/ 2147483646 h 4410"/>
                <a:gd name="T84" fmla="*/ 2147483646 w 4408"/>
                <a:gd name="T85" fmla="*/ 2147483646 h 4410"/>
                <a:gd name="T86" fmla="*/ 2147483646 w 4408"/>
                <a:gd name="T87" fmla="*/ 2147483646 h 4410"/>
                <a:gd name="T88" fmla="*/ 2147483646 w 4408"/>
                <a:gd name="T89" fmla="*/ 2147483646 h 4410"/>
                <a:gd name="T90" fmla="*/ 2147483646 w 4408"/>
                <a:gd name="T91" fmla="*/ 2147483646 h 4410"/>
                <a:gd name="T92" fmla="*/ 2147483646 w 4408"/>
                <a:gd name="T93" fmla="*/ 2147483646 h 4410"/>
                <a:gd name="T94" fmla="*/ 2147483646 w 4408"/>
                <a:gd name="T95" fmla="*/ 2147483646 h 4410"/>
                <a:gd name="T96" fmla="*/ 2147483646 w 4408"/>
                <a:gd name="T97" fmla="*/ 2147483646 h 4410"/>
                <a:gd name="T98" fmla="*/ 2147483646 w 4408"/>
                <a:gd name="T99" fmla="*/ 2147483646 h 4410"/>
                <a:gd name="T100" fmla="*/ 2147483646 w 4408"/>
                <a:gd name="T101" fmla="*/ 2147483646 h 4410"/>
                <a:gd name="T102" fmla="*/ 2147483646 w 4408"/>
                <a:gd name="T103" fmla="*/ 2147483646 h 4410"/>
                <a:gd name="T104" fmla="*/ 2147483646 w 4408"/>
                <a:gd name="T105" fmla="*/ 2147483646 h 4410"/>
                <a:gd name="T106" fmla="*/ 2147483646 w 4408"/>
                <a:gd name="T107" fmla="*/ 2147483646 h 4410"/>
                <a:gd name="T108" fmla="*/ 2147483646 w 4408"/>
                <a:gd name="T109" fmla="*/ 2147483646 h 4410"/>
                <a:gd name="T110" fmla="*/ 2147483646 w 4408"/>
                <a:gd name="T111" fmla="*/ 2147483646 h 4410"/>
                <a:gd name="T112" fmla="*/ 2147483646 w 4408"/>
                <a:gd name="T113" fmla="*/ 2147483646 h 4410"/>
                <a:gd name="T114" fmla="*/ 2147483646 w 4408"/>
                <a:gd name="T115" fmla="*/ 2147483646 h 4410"/>
                <a:gd name="T116" fmla="*/ 2147483646 w 4408"/>
                <a:gd name="T117" fmla="*/ 214748364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10">
                  <a:moveTo>
                    <a:pt x="2204" y="0"/>
                  </a:moveTo>
                  <a:lnTo>
                    <a:pt x="2204" y="0"/>
                  </a:lnTo>
                  <a:lnTo>
                    <a:pt x="2147" y="1"/>
                  </a:lnTo>
                  <a:lnTo>
                    <a:pt x="2090" y="3"/>
                  </a:lnTo>
                  <a:lnTo>
                    <a:pt x="2035" y="7"/>
                  </a:lnTo>
                  <a:lnTo>
                    <a:pt x="1979" y="12"/>
                  </a:lnTo>
                  <a:lnTo>
                    <a:pt x="1923" y="18"/>
                  </a:lnTo>
                  <a:lnTo>
                    <a:pt x="1868" y="26"/>
                  </a:lnTo>
                  <a:lnTo>
                    <a:pt x="1813" y="35"/>
                  </a:lnTo>
                  <a:lnTo>
                    <a:pt x="1760" y="45"/>
                  </a:lnTo>
                  <a:lnTo>
                    <a:pt x="1706" y="57"/>
                  </a:lnTo>
                  <a:lnTo>
                    <a:pt x="1653" y="70"/>
                  </a:lnTo>
                  <a:lnTo>
                    <a:pt x="1600" y="84"/>
                  </a:lnTo>
                  <a:lnTo>
                    <a:pt x="1549" y="100"/>
                  </a:lnTo>
                  <a:lnTo>
                    <a:pt x="1497" y="116"/>
                  </a:lnTo>
                  <a:lnTo>
                    <a:pt x="1446" y="134"/>
                  </a:lnTo>
                  <a:lnTo>
                    <a:pt x="1396" y="153"/>
                  </a:lnTo>
                  <a:lnTo>
                    <a:pt x="1346" y="174"/>
                  </a:lnTo>
                  <a:lnTo>
                    <a:pt x="1297" y="195"/>
                  </a:lnTo>
                  <a:lnTo>
                    <a:pt x="1248" y="218"/>
                  </a:lnTo>
                  <a:lnTo>
                    <a:pt x="1201" y="242"/>
                  </a:lnTo>
                  <a:lnTo>
                    <a:pt x="1153" y="267"/>
                  </a:lnTo>
                  <a:lnTo>
                    <a:pt x="1106" y="292"/>
                  </a:lnTo>
                  <a:lnTo>
                    <a:pt x="1061" y="320"/>
                  </a:lnTo>
                  <a:lnTo>
                    <a:pt x="1016" y="348"/>
                  </a:lnTo>
                  <a:lnTo>
                    <a:pt x="972" y="378"/>
                  </a:lnTo>
                  <a:lnTo>
                    <a:pt x="928" y="407"/>
                  </a:lnTo>
                  <a:lnTo>
                    <a:pt x="885" y="438"/>
                  </a:lnTo>
                  <a:lnTo>
                    <a:pt x="843" y="471"/>
                  </a:lnTo>
                  <a:lnTo>
                    <a:pt x="802" y="504"/>
                  </a:lnTo>
                  <a:lnTo>
                    <a:pt x="762" y="538"/>
                  </a:lnTo>
                  <a:lnTo>
                    <a:pt x="722" y="573"/>
                  </a:lnTo>
                  <a:lnTo>
                    <a:pt x="683" y="609"/>
                  </a:lnTo>
                  <a:lnTo>
                    <a:pt x="645" y="646"/>
                  </a:lnTo>
                  <a:lnTo>
                    <a:pt x="608" y="684"/>
                  </a:lnTo>
                  <a:lnTo>
                    <a:pt x="573" y="722"/>
                  </a:lnTo>
                  <a:lnTo>
                    <a:pt x="537" y="762"/>
                  </a:lnTo>
                  <a:lnTo>
                    <a:pt x="503" y="803"/>
                  </a:lnTo>
                  <a:lnTo>
                    <a:pt x="469" y="844"/>
                  </a:lnTo>
                  <a:lnTo>
                    <a:pt x="438" y="886"/>
                  </a:lnTo>
                  <a:lnTo>
                    <a:pt x="407" y="929"/>
                  </a:lnTo>
                  <a:lnTo>
                    <a:pt x="376" y="973"/>
                  </a:lnTo>
                  <a:lnTo>
                    <a:pt x="347" y="1017"/>
                  </a:lnTo>
                  <a:lnTo>
                    <a:pt x="319" y="1062"/>
                  </a:lnTo>
                  <a:lnTo>
                    <a:pt x="292" y="1108"/>
                  </a:lnTo>
                  <a:lnTo>
                    <a:pt x="266" y="1155"/>
                  </a:lnTo>
                  <a:lnTo>
                    <a:pt x="241" y="1201"/>
                  </a:lnTo>
                  <a:lnTo>
                    <a:pt x="217" y="1249"/>
                  </a:lnTo>
                  <a:lnTo>
                    <a:pt x="195" y="1298"/>
                  </a:lnTo>
                  <a:lnTo>
                    <a:pt x="173" y="1347"/>
                  </a:lnTo>
                  <a:lnTo>
                    <a:pt x="153" y="1397"/>
                  </a:lnTo>
                  <a:lnTo>
                    <a:pt x="134" y="1447"/>
                  </a:lnTo>
                  <a:lnTo>
                    <a:pt x="115" y="1498"/>
                  </a:lnTo>
                  <a:lnTo>
                    <a:pt x="99" y="1549"/>
                  </a:lnTo>
                  <a:lnTo>
                    <a:pt x="83" y="1602"/>
                  </a:lnTo>
                  <a:lnTo>
                    <a:pt x="69" y="1654"/>
                  </a:lnTo>
                  <a:lnTo>
                    <a:pt x="57" y="1707"/>
                  </a:lnTo>
                  <a:lnTo>
                    <a:pt x="44" y="1761"/>
                  </a:lnTo>
                  <a:lnTo>
                    <a:pt x="34" y="1815"/>
                  </a:lnTo>
                  <a:lnTo>
                    <a:pt x="25" y="1870"/>
                  </a:lnTo>
                  <a:lnTo>
                    <a:pt x="17" y="1924"/>
                  </a:lnTo>
                  <a:lnTo>
                    <a:pt x="11" y="1979"/>
                  </a:lnTo>
                  <a:lnTo>
                    <a:pt x="6" y="2035"/>
                  </a:lnTo>
                  <a:lnTo>
                    <a:pt x="3" y="2092"/>
                  </a:lnTo>
                  <a:lnTo>
                    <a:pt x="1" y="2148"/>
                  </a:lnTo>
                  <a:lnTo>
                    <a:pt x="0" y="2204"/>
                  </a:lnTo>
                  <a:lnTo>
                    <a:pt x="1" y="2261"/>
                  </a:lnTo>
                  <a:lnTo>
                    <a:pt x="3" y="2318"/>
                  </a:lnTo>
                  <a:lnTo>
                    <a:pt x="6" y="2375"/>
                  </a:lnTo>
                  <a:lnTo>
                    <a:pt x="11" y="2431"/>
                  </a:lnTo>
                  <a:lnTo>
                    <a:pt x="17" y="2485"/>
                  </a:lnTo>
                  <a:lnTo>
                    <a:pt x="25" y="2540"/>
                  </a:lnTo>
                  <a:lnTo>
                    <a:pt x="34" y="2595"/>
                  </a:lnTo>
                  <a:lnTo>
                    <a:pt x="44" y="2649"/>
                  </a:lnTo>
                  <a:lnTo>
                    <a:pt x="57" y="2702"/>
                  </a:lnTo>
                  <a:lnTo>
                    <a:pt x="69" y="2756"/>
                  </a:lnTo>
                  <a:lnTo>
                    <a:pt x="83" y="2808"/>
                  </a:lnTo>
                  <a:lnTo>
                    <a:pt x="99" y="2861"/>
                  </a:lnTo>
                  <a:lnTo>
                    <a:pt x="115" y="2911"/>
                  </a:lnTo>
                  <a:lnTo>
                    <a:pt x="134" y="2963"/>
                  </a:lnTo>
                  <a:lnTo>
                    <a:pt x="153" y="3013"/>
                  </a:lnTo>
                  <a:lnTo>
                    <a:pt x="173" y="3063"/>
                  </a:lnTo>
                  <a:lnTo>
                    <a:pt x="195" y="3112"/>
                  </a:lnTo>
                  <a:lnTo>
                    <a:pt x="217" y="3161"/>
                  </a:lnTo>
                  <a:lnTo>
                    <a:pt x="241" y="3209"/>
                  </a:lnTo>
                  <a:lnTo>
                    <a:pt x="266" y="3255"/>
                  </a:lnTo>
                  <a:lnTo>
                    <a:pt x="292" y="3302"/>
                  </a:lnTo>
                  <a:lnTo>
                    <a:pt x="319" y="3348"/>
                  </a:lnTo>
                  <a:lnTo>
                    <a:pt x="347" y="3393"/>
                  </a:lnTo>
                  <a:lnTo>
                    <a:pt x="376" y="3437"/>
                  </a:lnTo>
                  <a:lnTo>
                    <a:pt x="407" y="3480"/>
                  </a:lnTo>
                  <a:lnTo>
                    <a:pt x="438" y="3524"/>
                  </a:lnTo>
                  <a:lnTo>
                    <a:pt x="469" y="3566"/>
                  </a:lnTo>
                  <a:lnTo>
                    <a:pt x="503" y="3607"/>
                  </a:lnTo>
                  <a:lnTo>
                    <a:pt x="537" y="3648"/>
                  </a:lnTo>
                  <a:lnTo>
                    <a:pt x="573" y="3687"/>
                  </a:lnTo>
                  <a:lnTo>
                    <a:pt x="608" y="3726"/>
                  </a:lnTo>
                  <a:lnTo>
                    <a:pt x="645" y="3763"/>
                  </a:lnTo>
                  <a:lnTo>
                    <a:pt x="683" y="3800"/>
                  </a:lnTo>
                  <a:lnTo>
                    <a:pt x="722" y="3836"/>
                  </a:lnTo>
                  <a:lnTo>
                    <a:pt x="762" y="3872"/>
                  </a:lnTo>
                  <a:lnTo>
                    <a:pt x="802" y="3905"/>
                  </a:lnTo>
                  <a:lnTo>
                    <a:pt x="843" y="3939"/>
                  </a:lnTo>
                  <a:lnTo>
                    <a:pt x="885" y="3971"/>
                  </a:lnTo>
                  <a:lnTo>
                    <a:pt x="928" y="4003"/>
                  </a:lnTo>
                  <a:lnTo>
                    <a:pt x="972" y="4032"/>
                  </a:lnTo>
                  <a:lnTo>
                    <a:pt x="1016" y="4062"/>
                  </a:lnTo>
                  <a:lnTo>
                    <a:pt x="1061" y="4090"/>
                  </a:lnTo>
                  <a:lnTo>
                    <a:pt x="1106" y="4117"/>
                  </a:lnTo>
                  <a:lnTo>
                    <a:pt x="1153" y="4143"/>
                  </a:lnTo>
                  <a:lnTo>
                    <a:pt x="1201" y="4168"/>
                  </a:lnTo>
                  <a:lnTo>
                    <a:pt x="1248" y="4192"/>
                  </a:lnTo>
                  <a:lnTo>
                    <a:pt x="1297" y="4215"/>
                  </a:lnTo>
                  <a:lnTo>
                    <a:pt x="1346" y="4236"/>
                  </a:lnTo>
                  <a:lnTo>
                    <a:pt x="1396" y="4256"/>
                  </a:lnTo>
                  <a:lnTo>
                    <a:pt x="1446" y="4276"/>
                  </a:lnTo>
                  <a:lnTo>
                    <a:pt x="1497" y="4293"/>
                  </a:lnTo>
                  <a:lnTo>
                    <a:pt x="1549" y="4310"/>
                  </a:lnTo>
                  <a:lnTo>
                    <a:pt x="1600" y="4325"/>
                  </a:lnTo>
                  <a:lnTo>
                    <a:pt x="1653" y="4340"/>
                  </a:lnTo>
                  <a:lnTo>
                    <a:pt x="1706" y="4353"/>
                  </a:lnTo>
                  <a:lnTo>
                    <a:pt x="1760" y="4364"/>
                  </a:lnTo>
                  <a:lnTo>
                    <a:pt x="1813" y="4375"/>
                  </a:lnTo>
                  <a:lnTo>
                    <a:pt x="1868" y="4383"/>
                  </a:lnTo>
                  <a:lnTo>
                    <a:pt x="1923" y="4391"/>
                  </a:lnTo>
                  <a:lnTo>
                    <a:pt x="1979" y="4397"/>
                  </a:lnTo>
                  <a:lnTo>
                    <a:pt x="2035" y="4403"/>
                  </a:lnTo>
                  <a:lnTo>
                    <a:pt x="2090" y="4407"/>
                  </a:lnTo>
                  <a:lnTo>
                    <a:pt x="2147" y="4409"/>
                  </a:lnTo>
                  <a:lnTo>
                    <a:pt x="2204" y="4410"/>
                  </a:lnTo>
                  <a:lnTo>
                    <a:pt x="2261" y="4409"/>
                  </a:lnTo>
                  <a:lnTo>
                    <a:pt x="2318" y="4407"/>
                  </a:lnTo>
                  <a:lnTo>
                    <a:pt x="2373" y="4403"/>
                  </a:lnTo>
                  <a:lnTo>
                    <a:pt x="2429" y="4397"/>
                  </a:lnTo>
                  <a:lnTo>
                    <a:pt x="2485" y="4391"/>
                  </a:lnTo>
                  <a:lnTo>
                    <a:pt x="2540" y="4383"/>
                  </a:lnTo>
                  <a:lnTo>
                    <a:pt x="2594" y="4375"/>
                  </a:lnTo>
                  <a:lnTo>
                    <a:pt x="2648" y="4364"/>
                  </a:lnTo>
                  <a:lnTo>
                    <a:pt x="2702" y="4353"/>
                  </a:lnTo>
                  <a:lnTo>
                    <a:pt x="2755" y="4340"/>
                  </a:lnTo>
                  <a:lnTo>
                    <a:pt x="2807" y="4325"/>
                  </a:lnTo>
                  <a:lnTo>
                    <a:pt x="2859" y="4310"/>
                  </a:lnTo>
                  <a:lnTo>
                    <a:pt x="2911" y="4293"/>
                  </a:lnTo>
                  <a:lnTo>
                    <a:pt x="2962" y="4276"/>
                  </a:lnTo>
                  <a:lnTo>
                    <a:pt x="3012" y="4256"/>
                  </a:lnTo>
                  <a:lnTo>
                    <a:pt x="3062" y="4236"/>
                  </a:lnTo>
                  <a:lnTo>
                    <a:pt x="3111" y="4215"/>
                  </a:lnTo>
                  <a:lnTo>
                    <a:pt x="3159" y="4192"/>
                  </a:lnTo>
                  <a:lnTo>
                    <a:pt x="3207" y="4168"/>
                  </a:lnTo>
                  <a:lnTo>
                    <a:pt x="3255" y="4143"/>
                  </a:lnTo>
                  <a:lnTo>
                    <a:pt x="3301" y="4117"/>
                  </a:lnTo>
                  <a:lnTo>
                    <a:pt x="3347" y="4090"/>
                  </a:lnTo>
                  <a:lnTo>
                    <a:pt x="3392" y="4062"/>
                  </a:lnTo>
                  <a:lnTo>
                    <a:pt x="3436" y="4032"/>
                  </a:lnTo>
                  <a:lnTo>
                    <a:pt x="3480" y="4003"/>
                  </a:lnTo>
                  <a:lnTo>
                    <a:pt x="3523" y="3971"/>
                  </a:lnTo>
                  <a:lnTo>
                    <a:pt x="3565" y="3939"/>
                  </a:lnTo>
                  <a:lnTo>
                    <a:pt x="3606" y="3905"/>
                  </a:lnTo>
                  <a:lnTo>
                    <a:pt x="3646" y="3872"/>
                  </a:lnTo>
                  <a:lnTo>
                    <a:pt x="3686" y="3836"/>
                  </a:lnTo>
                  <a:lnTo>
                    <a:pt x="3724" y="3800"/>
                  </a:lnTo>
                  <a:lnTo>
                    <a:pt x="3763" y="3763"/>
                  </a:lnTo>
                  <a:lnTo>
                    <a:pt x="3799" y="3726"/>
                  </a:lnTo>
                  <a:lnTo>
                    <a:pt x="3836" y="3687"/>
                  </a:lnTo>
                  <a:lnTo>
                    <a:pt x="3870" y="3648"/>
                  </a:lnTo>
                  <a:lnTo>
                    <a:pt x="3905" y="3607"/>
                  </a:lnTo>
                  <a:lnTo>
                    <a:pt x="3938" y="3566"/>
                  </a:lnTo>
                  <a:lnTo>
                    <a:pt x="3970" y="3524"/>
                  </a:lnTo>
                  <a:lnTo>
                    <a:pt x="4001" y="3480"/>
                  </a:lnTo>
                  <a:lnTo>
                    <a:pt x="4032" y="3437"/>
                  </a:lnTo>
                  <a:lnTo>
                    <a:pt x="4061" y="3393"/>
                  </a:lnTo>
                  <a:lnTo>
                    <a:pt x="4090" y="3348"/>
                  </a:lnTo>
                  <a:lnTo>
                    <a:pt x="4116" y="3302"/>
                  </a:lnTo>
                  <a:lnTo>
                    <a:pt x="4142" y="3255"/>
                  </a:lnTo>
                  <a:lnTo>
                    <a:pt x="4167" y="3209"/>
                  </a:lnTo>
                  <a:lnTo>
                    <a:pt x="4191" y="3161"/>
                  </a:lnTo>
                  <a:lnTo>
                    <a:pt x="4213" y="3112"/>
                  </a:lnTo>
                  <a:lnTo>
                    <a:pt x="4235" y="3063"/>
                  </a:lnTo>
                  <a:lnTo>
                    <a:pt x="4255" y="3013"/>
                  </a:lnTo>
                  <a:lnTo>
                    <a:pt x="4274" y="2963"/>
                  </a:lnTo>
                  <a:lnTo>
                    <a:pt x="4292" y="2911"/>
                  </a:lnTo>
                  <a:lnTo>
                    <a:pt x="4309" y="2861"/>
                  </a:lnTo>
                  <a:lnTo>
                    <a:pt x="4325" y="2808"/>
                  </a:lnTo>
                  <a:lnTo>
                    <a:pt x="4339" y="2756"/>
                  </a:lnTo>
                  <a:lnTo>
                    <a:pt x="4352" y="2702"/>
                  </a:lnTo>
                  <a:lnTo>
                    <a:pt x="4363" y="2649"/>
                  </a:lnTo>
                  <a:lnTo>
                    <a:pt x="4374" y="2595"/>
                  </a:lnTo>
                  <a:lnTo>
                    <a:pt x="4383" y="2540"/>
                  </a:lnTo>
                  <a:lnTo>
                    <a:pt x="4391" y="2485"/>
                  </a:lnTo>
                  <a:lnTo>
                    <a:pt x="4397" y="2431"/>
                  </a:lnTo>
                  <a:lnTo>
                    <a:pt x="4402" y="2375"/>
                  </a:lnTo>
                  <a:lnTo>
                    <a:pt x="4405" y="2318"/>
                  </a:lnTo>
                  <a:lnTo>
                    <a:pt x="4407" y="2261"/>
                  </a:lnTo>
                  <a:lnTo>
                    <a:pt x="4408" y="2204"/>
                  </a:lnTo>
                  <a:lnTo>
                    <a:pt x="4407" y="2148"/>
                  </a:lnTo>
                  <a:lnTo>
                    <a:pt x="4405" y="2092"/>
                  </a:lnTo>
                  <a:lnTo>
                    <a:pt x="4402" y="2035"/>
                  </a:lnTo>
                  <a:lnTo>
                    <a:pt x="4397" y="1979"/>
                  </a:lnTo>
                  <a:lnTo>
                    <a:pt x="4391" y="1924"/>
                  </a:lnTo>
                  <a:lnTo>
                    <a:pt x="4383" y="1870"/>
                  </a:lnTo>
                  <a:lnTo>
                    <a:pt x="4374" y="1815"/>
                  </a:lnTo>
                  <a:lnTo>
                    <a:pt x="4363" y="1761"/>
                  </a:lnTo>
                  <a:lnTo>
                    <a:pt x="4352" y="1707"/>
                  </a:lnTo>
                  <a:lnTo>
                    <a:pt x="4339" y="1654"/>
                  </a:lnTo>
                  <a:lnTo>
                    <a:pt x="4325" y="1602"/>
                  </a:lnTo>
                  <a:lnTo>
                    <a:pt x="4309" y="1549"/>
                  </a:lnTo>
                  <a:lnTo>
                    <a:pt x="4292" y="1498"/>
                  </a:lnTo>
                  <a:lnTo>
                    <a:pt x="4274" y="1447"/>
                  </a:lnTo>
                  <a:lnTo>
                    <a:pt x="4255" y="1397"/>
                  </a:lnTo>
                  <a:lnTo>
                    <a:pt x="4235" y="1347"/>
                  </a:lnTo>
                  <a:lnTo>
                    <a:pt x="4213" y="1298"/>
                  </a:lnTo>
                  <a:lnTo>
                    <a:pt x="4191" y="1249"/>
                  </a:lnTo>
                  <a:lnTo>
                    <a:pt x="4167" y="1201"/>
                  </a:lnTo>
                  <a:lnTo>
                    <a:pt x="4142" y="1155"/>
                  </a:lnTo>
                  <a:lnTo>
                    <a:pt x="4116" y="1108"/>
                  </a:lnTo>
                  <a:lnTo>
                    <a:pt x="4090" y="1062"/>
                  </a:lnTo>
                  <a:lnTo>
                    <a:pt x="4061" y="1017"/>
                  </a:lnTo>
                  <a:lnTo>
                    <a:pt x="4032" y="973"/>
                  </a:lnTo>
                  <a:lnTo>
                    <a:pt x="4001" y="929"/>
                  </a:lnTo>
                  <a:lnTo>
                    <a:pt x="3970" y="886"/>
                  </a:lnTo>
                  <a:lnTo>
                    <a:pt x="3938" y="844"/>
                  </a:lnTo>
                  <a:lnTo>
                    <a:pt x="3905" y="803"/>
                  </a:lnTo>
                  <a:lnTo>
                    <a:pt x="3870" y="762"/>
                  </a:lnTo>
                  <a:lnTo>
                    <a:pt x="3836" y="722"/>
                  </a:lnTo>
                  <a:lnTo>
                    <a:pt x="3799" y="684"/>
                  </a:lnTo>
                  <a:lnTo>
                    <a:pt x="3763" y="646"/>
                  </a:lnTo>
                  <a:lnTo>
                    <a:pt x="3724" y="609"/>
                  </a:lnTo>
                  <a:lnTo>
                    <a:pt x="3686" y="573"/>
                  </a:lnTo>
                  <a:lnTo>
                    <a:pt x="3646" y="538"/>
                  </a:lnTo>
                  <a:lnTo>
                    <a:pt x="3606" y="504"/>
                  </a:lnTo>
                  <a:lnTo>
                    <a:pt x="3565" y="471"/>
                  </a:lnTo>
                  <a:lnTo>
                    <a:pt x="3523" y="438"/>
                  </a:lnTo>
                  <a:lnTo>
                    <a:pt x="3480" y="407"/>
                  </a:lnTo>
                  <a:lnTo>
                    <a:pt x="3436" y="378"/>
                  </a:lnTo>
                  <a:lnTo>
                    <a:pt x="3392" y="348"/>
                  </a:lnTo>
                  <a:lnTo>
                    <a:pt x="3347" y="320"/>
                  </a:lnTo>
                  <a:lnTo>
                    <a:pt x="3301" y="292"/>
                  </a:lnTo>
                  <a:lnTo>
                    <a:pt x="3255" y="267"/>
                  </a:lnTo>
                  <a:lnTo>
                    <a:pt x="3207" y="242"/>
                  </a:lnTo>
                  <a:lnTo>
                    <a:pt x="3159" y="218"/>
                  </a:lnTo>
                  <a:lnTo>
                    <a:pt x="3111" y="195"/>
                  </a:lnTo>
                  <a:lnTo>
                    <a:pt x="3062" y="174"/>
                  </a:lnTo>
                  <a:lnTo>
                    <a:pt x="3012" y="153"/>
                  </a:lnTo>
                  <a:lnTo>
                    <a:pt x="2962" y="134"/>
                  </a:lnTo>
                  <a:lnTo>
                    <a:pt x="2911" y="116"/>
                  </a:lnTo>
                  <a:lnTo>
                    <a:pt x="2859" y="100"/>
                  </a:lnTo>
                  <a:lnTo>
                    <a:pt x="2807" y="84"/>
                  </a:lnTo>
                  <a:lnTo>
                    <a:pt x="2755" y="70"/>
                  </a:lnTo>
                  <a:lnTo>
                    <a:pt x="2702" y="57"/>
                  </a:lnTo>
                  <a:lnTo>
                    <a:pt x="2648" y="45"/>
                  </a:lnTo>
                  <a:lnTo>
                    <a:pt x="2594" y="35"/>
                  </a:lnTo>
                  <a:lnTo>
                    <a:pt x="2540" y="26"/>
                  </a:lnTo>
                  <a:lnTo>
                    <a:pt x="2485" y="18"/>
                  </a:lnTo>
                  <a:lnTo>
                    <a:pt x="2429" y="12"/>
                  </a:lnTo>
                  <a:lnTo>
                    <a:pt x="2373" y="7"/>
                  </a:lnTo>
                  <a:lnTo>
                    <a:pt x="2318" y="3"/>
                  </a:lnTo>
                  <a:lnTo>
                    <a:pt x="2261" y="1"/>
                  </a:lnTo>
                  <a:lnTo>
                    <a:pt x="2204" y="0"/>
                  </a:lnTo>
                  <a:close/>
                  <a:moveTo>
                    <a:pt x="2424" y="3953"/>
                  </a:moveTo>
                  <a:lnTo>
                    <a:pt x="2424" y="3307"/>
                  </a:lnTo>
                  <a:lnTo>
                    <a:pt x="1984" y="3307"/>
                  </a:lnTo>
                  <a:lnTo>
                    <a:pt x="1984" y="3953"/>
                  </a:lnTo>
                  <a:lnTo>
                    <a:pt x="1946" y="3948"/>
                  </a:lnTo>
                  <a:lnTo>
                    <a:pt x="1910" y="3942"/>
                  </a:lnTo>
                  <a:lnTo>
                    <a:pt x="1873" y="3936"/>
                  </a:lnTo>
                  <a:lnTo>
                    <a:pt x="1837" y="3928"/>
                  </a:lnTo>
                  <a:lnTo>
                    <a:pt x="1800" y="3920"/>
                  </a:lnTo>
                  <a:lnTo>
                    <a:pt x="1765" y="3912"/>
                  </a:lnTo>
                  <a:lnTo>
                    <a:pt x="1729" y="3901"/>
                  </a:lnTo>
                  <a:lnTo>
                    <a:pt x="1694" y="3891"/>
                  </a:lnTo>
                  <a:lnTo>
                    <a:pt x="1658" y="3880"/>
                  </a:lnTo>
                  <a:lnTo>
                    <a:pt x="1624" y="3869"/>
                  </a:lnTo>
                  <a:lnTo>
                    <a:pt x="1589" y="3856"/>
                  </a:lnTo>
                  <a:lnTo>
                    <a:pt x="1556" y="3844"/>
                  </a:lnTo>
                  <a:lnTo>
                    <a:pt x="1522" y="3829"/>
                  </a:lnTo>
                  <a:lnTo>
                    <a:pt x="1489" y="3815"/>
                  </a:lnTo>
                  <a:lnTo>
                    <a:pt x="1455" y="3800"/>
                  </a:lnTo>
                  <a:lnTo>
                    <a:pt x="1423" y="3784"/>
                  </a:lnTo>
                  <a:lnTo>
                    <a:pt x="1391" y="3768"/>
                  </a:lnTo>
                  <a:lnTo>
                    <a:pt x="1359" y="3750"/>
                  </a:lnTo>
                  <a:lnTo>
                    <a:pt x="1328" y="3733"/>
                  </a:lnTo>
                  <a:lnTo>
                    <a:pt x="1297" y="3715"/>
                  </a:lnTo>
                  <a:lnTo>
                    <a:pt x="1266" y="3695"/>
                  </a:lnTo>
                  <a:lnTo>
                    <a:pt x="1236" y="3676"/>
                  </a:lnTo>
                  <a:lnTo>
                    <a:pt x="1206" y="3656"/>
                  </a:lnTo>
                  <a:lnTo>
                    <a:pt x="1176" y="3636"/>
                  </a:lnTo>
                  <a:lnTo>
                    <a:pt x="1148" y="3614"/>
                  </a:lnTo>
                  <a:lnTo>
                    <a:pt x="1120" y="3593"/>
                  </a:lnTo>
                  <a:lnTo>
                    <a:pt x="1091" y="3571"/>
                  </a:lnTo>
                  <a:lnTo>
                    <a:pt x="1064" y="3547"/>
                  </a:lnTo>
                  <a:lnTo>
                    <a:pt x="1037" y="3524"/>
                  </a:lnTo>
                  <a:lnTo>
                    <a:pt x="1010" y="3500"/>
                  </a:lnTo>
                  <a:lnTo>
                    <a:pt x="985" y="3475"/>
                  </a:lnTo>
                  <a:lnTo>
                    <a:pt x="958" y="3450"/>
                  </a:lnTo>
                  <a:lnTo>
                    <a:pt x="934" y="3425"/>
                  </a:lnTo>
                  <a:lnTo>
                    <a:pt x="910" y="3398"/>
                  </a:lnTo>
                  <a:lnTo>
                    <a:pt x="885" y="3372"/>
                  </a:lnTo>
                  <a:lnTo>
                    <a:pt x="862" y="3345"/>
                  </a:lnTo>
                  <a:lnTo>
                    <a:pt x="839" y="3317"/>
                  </a:lnTo>
                  <a:lnTo>
                    <a:pt x="816" y="3290"/>
                  </a:lnTo>
                  <a:lnTo>
                    <a:pt x="795" y="3261"/>
                  </a:lnTo>
                  <a:lnTo>
                    <a:pt x="774" y="3232"/>
                  </a:lnTo>
                  <a:lnTo>
                    <a:pt x="752" y="3203"/>
                  </a:lnTo>
                  <a:lnTo>
                    <a:pt x="732" y="3173"/>
                  </a:lnTo>
                  <a:lnTo>
                    <a:pt x="713" y="3143"/>
                  </a:lnTo>
                  <a:lnTo>
                    <a:pt x="695" y="3112"/>
                  </a:lnTo>
                  <a:lnTo>
                    <a:pt x="676" y="3081"/>
                  </a:lnTo>
                  <a:lnTo>
                    <a:pt x="658" y="3049"/>
                  </a:lnTo>
                  <a:lnTo>
                    <a:pt x="641" y="3018"/>
                  </a:lnTo>
                  <a:lnTo>
                    <a:pt x="625" y="2985"/>
                  </a:lnTo>
                  <a:lnTo>
                    <a:pt x="609" y="2953"/>
                  </a:lnTo>
                  <a:lnTo>
                    <a:pt x="594" y="2921"/>
                  </a:lnTo>
                  <a:lnTo>
                    <a:pt x="580" y="2887"/>
                  </a:lnTo>
                  <a:lnTo>
                    <a:pt x="566" y="2854"/>
                  </a:lnTo>
                  <a:lnTo>
                    <a:pt x="553" y="2819"/>
                  </a:lnTo>
                  <a:lnTo>
                    <a:pt x="540" y="2785"/>
                  </a:lnTo>
                  <a:lnTo>
                    <a:pt x="528" y="2750"/>
                  </a:lnTo>
                  <a:lnTo>
                    <a:pt x="517" y="2716"/>
                  </a:lnTo>
                  <a:lnTo>
                    <a:pt x="507" y="2680"/>
                  </a:lnTo>
                  <a:lnTo>
                    <a:pt x="498" y="2645"/>
                  </a:lnTo>
                  <a:lnTo>
                    <a:pt x="489" y="2609"/>
                  </a:lnTo>
                  <a:lnTo>
                    <a:pt x="481" y="2573"/>
                  </a:lnTo>
                  <a:lnTo>
                    <a:pt x="474" y="2536"/>
                  </a:lnTo>
                  <a:lnTo>
                    <a:pt x="466" y="2500"/>
                  </a:lnTo>
                  <a:lnTo>
                    <a:pt x="461" y="2462"/>
                  </a:lnTo>
                  <a:lnTo>
                    <a:pt x="456" y="2426"/>
                  </a:lnTo>
                  <a:lnTo>
                    <a:pt x="1102" y="2426"/>
                  </a:lnTo>
                  <a:lnTo>
                    <a:pt x="1102" y="1984"/>
                  </a:lnTo>
                  <a:lnTo>
                    <a:pt x="456" y="1984"/>
                  </a:lnTo>
                  <a:lnTo>
                    <a:pt x="461" y="1947"/>
                  </a:lnTo>
                  <a:lnTo>
                    <a:pt x="466" y="1910"/>
                  </a:lnTo>
                  <a:lnTo>
                    <a:pt x="474" y="1874"/>
                  </a:lnTo>
                  <a:lnTo>
                    <a:pt x="481" y="1837"/>
                  </a:lnTo>
                  <a:lnTo>
                    <a:pt x="489" y="1801"/>
                  </a:lnTo>
                  <a:lnTo>
                    <a:pt x="498" y="1765"/>
                  </a:lnTo>
                  <a:lnTo>
                    <a:pt x="507" y="1730"/>
                  </a:lnTo>
                  <a:lnTo>
                    <a:pt x="517" y="1694"/>
                  </a:lnTo>
                  <a:lnTo>
                    <a:pt x="528" y="1660"/>
                  </a:lnTo>
                  <a:lnTo>
                    <a:pt x="540" y="1625"/>
                  </a:lnTo>
                  <a:lnTo>
                    <a:pt x="553" y="1591"/>
                  </a:lnTo>
                  <a:lnTo>
                    <a:pt x="566" y="1556"/>
                  </a:lnTo>
                  <a:lnTo>
                    <a:pt x="580" y="1523"/>
                  </a:lnTo>
                  <a:lnTo>
                    <a:pt x="594" y="1489"/>
                  </a:lnTo>
                  <a:lnTo>
                    <a:pt x="609" y="1457"/>
                  </a:lnTo>
                  <a:lnTo>
                    <a:pt x="625" y="1424"/>
                  </a:lnTo>
                  <a:lnTo>
                    <a:pt x="641" y="1392"/>
                  </a:lnTo>
                  <a:lnTo>
                    <a:pt x="658" y="1360"/>
                  </a:lnTo>
                  <a:lnTo>
                    <a:pt x="676" y="1329"/>
                  </a:lnTo>
                  <a:lnTo>
                    <a:pt x="695" y="1298"/>
                  </a:lnTo>
                  <a:lnTo>
                    <a:pt x="713" y="1267"/>
                  </a:lnTo>
                  <a:lnTo>
                    <a:pt x="732" y="1237"/>
                  </a:lnTo>
                  <a:lnTo>
                    <a:pt x="752" y="1207"/>
                  </a:lnTo>
                  <a:lnTo>
                    <a:pt x="774" y="1178"/>
                  </a:lnTo>
                  <a:lnTo>
                    <a:pt x="795" y="1148"/>
                  </a:lnTo>
                  <a:lnTo>
                    <a:pt x="816" y="1120"/>
                  </a:lnTo>
                  <a:lnTo>
                    <a:pt x="839" y="1093"/>
                  </a:lnTo>
                  <a:lnTo>
                    <a:pt x="862" y="1065"/>
                  </a:lnTo>
                  <a:lnTo>
                    <a:pt x="885" y="1038"/>
                  </a:lnTo>
                  <a:lnTo>
                    <a:pt x="910" y="1011"/>
                  </a:lnTo>
                  <a:lnTo>
                    <a:pt x="934" y="985"/>
                  </a:lnTo>
                  <a:lnTo>
                    <a:pt x="958" y="960"/>
                  </a:lnTo>
                  <a:lnTo>
                    <a:pt x="985" y="934"/>
                  </a:lnTo>
                  <a:lnTo>
                    <a:pt x="1010" y="910"/>
                  </a:lnTo>
                  <a:lnTo>
                    <a:pt x="1037" y="886"/>
                  </a:lnTo>
                  <a:lnTo>
                    <a:pt x="1064" y="862"/>
                  </a:lnTo>
                  <a:lnTo>
                    <a:pt x="1091" y="840"/>
                  </a:lnTo>
                  <a:lnTo>
                    <a:pt x="1120" y="817"/>
                  </a:lnTo>
                  <a:lnTo>
                    <a:pt x="1148" y="795"/>
                  </a:lnTo>
                  <a:lnTo>
                    <a:pt x="1176" y="774"/>
                  </a:lnTo>
                  <a:lnTo>
                    <a:pt x="1206" y="754"/>
                  </a:lnTo>
                  <a:lnTo>
                    <a:pt x="1236" y="734"/>
                  </a:lnTo>
                  <a:lnTo>
                    <a:pt x="1266" y="714"/>
                  </a:lnTo>
                  <a:lnTo>
                    <a:pt x="1297" y="695"/>
                  </a:lnTo>
                  <a:lnTo>
                    <a:pt x="1328" y="677"/>
                  </a:lnTo>
                  <a:lnTo>
                    <a:pt x="1359" y="660"/>
                  </a:lnTo>
                  <a:lnTo>
                    <a:pt x="1391" y="642"/>
                  </a:lnTo>
                  <a:lnTo>
                    <a:pt x="1423" y="626"/>
                  </a:lnTo>
                  <a:lnTo>
                    <a:pt x="1455" y="610"/>
                  </a:lnTo>
                  <a:lnTo>
                    <a:pt x="1489" y="595"/>
                  </a:lnTo>
                  <a:lnTo>
                    <a:pt x="1522" y="580"/>
                  </a:lnTo>
                  <a:lnTo>
                    <a:pt x="1556" y="566"/>
                  </a:lnTo>
                  <a:lnTo>
                    <a:pt x="1589" y="554"/>
                  </a:lnTo>
                  <a:lnTo>
                    <a:pt x="1624" y="541"/>
                  </a:lnTo>
                  <a:lnTo>
                    <a:pt x="1658" y="530"/>
                  </a:lnTo>
                  <a:lnTo>
                    <a:pt x="1694" y="519"/>
                  </a:lnTo>
                  <a:lnTo>
                    <a:pt x="1729" y="508"/>
                  </a:lnTo>
                  <a:lnTo>
                    <a:pt x="1765" y="498"/>
                  </a:lnTo>
                  <a:lnTo>
                    <a:pt x="1800" y="490"/>
                  </a:lnTo>
                  <a:lnTo>
                    <a:pt x="1837" y="482"/>
                  </a:lnTo>
                  <a:lnTo>
                    <a:pt x="1873" y="474"/>
                  </a:lnTo>
                  <a:lnTo>
                    <a:pt x="1910" y="468"/>
                  </a:lnTo>
                  <a:lnTo>
                    <a:pt x="1946" y="462"/>
                  </a:lnTo>
                  <a:lnTo>
                    <a:pt x="1984" y="457"/>
                  </a:lnTo>
                  <a:lnTo>
                    <a:pt x="1984" y="1103"/>
                  </a:lnTo>
                  <a:lnTo>
                    <a:pt x="2424" y="1103"/>
                  </a:lnTo>
                  <a:lnTo>
                    <a:pt x="2424" y="457"/>
                  </a:lnTo>
                  <a:lnTo>
                    <a:pt x="2462" y="462"/>
                  </a:lnTo>
                  <a:lnTo>
                    <a:pt x="2498" y="468"/>
                  </a:lnTo>
                  <a:lnTo>
                    <a:pt x="2536" y="474"/>
                  </a:lnTo>
                  <a:lnTo>
                    <a:pt x="2572" y="482"/>
                  </a:lnTo>
                  <a:lnTo>
                    <a:pt x="2608" y="490"/>
                  </a:lnTo>
                  <a:lnTo>
                    <a:pt x="2643" y="498"/>
                  </a:lnTo>
                  <a:lnTo>
                    <a:pt x="2680" y="508"/>
                  </a:lnTo>
                  <a:lnTo>
                    <a:pt x="2714" y="519"/>
                  </a:lnTo>
                  <a:lnTo>
                    <a:pt x="2750" y="530"/>
                  </a:lnTo>
                  <a:lnTo>
                    <a:pt x="2784" y="541"/>
                  </a:lnTo>
                  <a:lnTo>
                    <a:pt x="2819" y="554"/>
                  </a:lnTo>
                  <a:lnTo>
                    <a:pt x="2852" y="566"/>
                  </a:lnTo>
                  <a:lnTo>
                    <a:pt x="2886" y="580"/>
                  </a:lnTo>
                  <a:lnTo>
                    <a:pt x="2919" y="595"/>
                  </a:lnTo>
                  <a:lnTo>
                    <a:pt x="2952" y="610"/>
                  </a:lnTo>
                  <a:lnTo>
                    <a:pt x="2985" y="626"/>
                  </a:lnTo>
                  <a:lnTo>
                    <a:pt x="3017" y="642"/>
                  </a:lnTo>
                  <a:lnTo>
                    <a:pt x="3049" y="660"/>
                  </a:lnTo>
                  <a:lnTo>
                    <a:pt x="3080" y="677"/>
                  </a:lnTo>
                  <a:lnTo>
                    <a:pt x="3112" y="695"/>
                  </a:lnTo>
                  <a:lnTo>
                    <a:pt x="3142" y="714"/>
                  </a:lnTo>
                  <a:lnTo>
                    <a:pt x="3172" y="734"/>
                  </a:lnTo>
                  <a:lnTo>
                    <a:pt x="3202" y="754"/>
                  </a:lnTo>
                  <a:lnTo>
                    <a:pt x="3231" y="774"/>
                  </a:lnTo>
                  <a:lnTo>
                    <a:pt x="3260" y="795"/>
                  </a:lnTo>
                  <a:lnTo>
                    <a:pt x="3288" y="817"/>
                  </a:lnTo>
                  <a:lnTo>
                    <a:pt x="3317" y="840"/>
                  </a:lnTo>
                  <a:lnTo>
                    <a:pt x="3344" y="862"/>
                  </a:lnTo>
                  <a:lnTo>
                    <a:pt x="3371" y="886"/>
                  </a:lnTo>
                  <a:lnTo>
                    <a:pt x="3398" y="910"/>
                  </a:lnTo>
                  <a:lnTo>
                    <a:pt x="3424" y="934"/>
                  </a:lnTo>
                  <a:lnTo>
                    <a:pt x="3449" y="960"/>
                  </a:lnTo>
                  <a:lnTo>
                    <a:pt x="3474" y="985"/>
                  </a:lnTo>
                  <a:lnTo>
                    <a:pt x="3499" y="1011"/>
                  </a:lnTo>
                  <a:lnTo>
                    <a:pt x="3523" y="1038"/>
                  </a:lnTo>
                  <a:lnTo>
                    <a:pt x="3546" y="1065"/>
                  </a:lnTo>
                  <a:lnTo>
                    <a:pt x="3569" y="1093"/>
                  </a:lnTo>
                  <a:lnTo>
                    <a:pt x="3591" y="1120"/>
                  </a:lnTo>
                  <a:lnTo>
                    <a:pt x="3614" y="1148"/>
                  </a:lnTo>
                  <a:lnTo>
                    <a:pt x="3635" y="1178"/>
                  </a:lnTo>
                  <a:lnTo>
                    <a:pt x="3655" y="1207"/>
                  </a:lnTo>
                  <a:lnTo>
                    <a:pt x="3676" y="1237"/>
                  </a:lnTo>
                  <a:lnTo>
                    <a:pt x="3695" y="1267"/>
                  </a:lnTo>
                  <a:lnTo>
                    <a:pt x="3714" y="1298"/>
                  </a:lnTo>
                  <a:lnTo>
                    <a:pt x="3732" y="1329"/>
                  </a:lnTo>
                  <a:lnTo>
                    <a:pt x="3750" y="1360"/>
                  </a:lnTo>
                  <a:lnTo>
                    <a:pt x="3767" y="1392"/>
                  </a:lnTo>
                  <a:lnTo>
                    <a:pt x="3783" y="1424"/>
                  </a:lnTo>
                  <a:lnTo>
                    <a:pt x="3798" y="1457"/>
                  </a:lnTo>
                  <a:lnTo>
                    <a:pt x="3814" y="1489"/>
                  </a:lnTo>
                  <a:lnTo>
                    <a:pt x="3829" y="1523"/>
                  </a:lnTo>
                  <a:lnTo>
                    <a:pt x="3842" y="1556"/>
                  </a:lnTo>
                  <a:lnTo>
                    <a:pt x="3855" y="1591"/>
                  </a:lnTo>
                  <a:lnTo>
                    <a:pt x="3867" y="1625"/>
                  </a:lnTo>
                  <a:lnTo>
                    <a:pt x="3880" y="1660"/>
                  </a:lnTo>
                  <a:lnTo>
                    <a:pt x="3891" y="1694"/>
                  </a:lnTo>
                  <a:lnTo>
                    <a:pt x="3901" y="1730"/>
                  </a:lnTo>
                  <a:lnTo>
                    <a:pt x="3910" y="1765"/>
                  </a:lnTo>
                  <a:lnTo>
                    <a:pt x="3919" y="1801"/>
                  </a:lnTo>
                  <a:lnTo>
                    <a:pt x="3927" y="1837"/>
                  </a:lnTo>
                  <a:lnTo>
                    <a:pt x="3934" y="1874"/>
                  </a:lnTo>
                  <a:lnTo>
                    <a:pt x="3941" y="1910"/>
                  </a:lnTo>
                  <a:lnTo>
                    <a:pt x="3948" y="1947"/>
                  </a:lnTo>
                  <a:lnTo>
                    <a:pt x="3953" y="1984"/>
                  </a:lnTo>
                  <a:lnTo>
                    <a:pt x="3306" y="1984"/>
                  </a:lnTo>
                  <a:lnTo>
                    <a:pt x="3306" y="2426"/>
                  </a:lnTo>
                  <a:lnTo>
                    <a:pt x="3953" y="2426"/>
                  </a:lnTo>
                  <a:lnTo>
                    <a:pt x="3948" y="2462"/>
                  </a:lnTo>
                  <a:lnTo>
                    <a:pt x="3941" y="2500"/>
                  </a:lnTo>
                  <a:lnTo>
                    <a:pt x="3934" y="2536"/>
                  </a:lnTo>
                  <a:lnTo>
                    <a:pt x="3927" y="2573"/>
                  </a:lnTo>
                  <a:lnTo>
                    <a:pt x="3919" y="2609"/>
                  </a:lnTo>
                  <a:lnTo>
                    <a:pt x="3910" y="2645"/>
                  </a:lnTo>
                  <a:lnTo>
                    <a:pt x="3901" y="2680"/>
                  </a:lnTo>
                  <a:lnTo>
                    <a:pt x="3891" y="2716"/>
                  </a:lnTo>
                  <a:lnTo>
                    <a:pt x="3880" y="2750"/>
                  </a:lnTo>
                  <a:lnTo>
                    <a:pt x="3867" y="2785"/>
                  </a:lnTo>
                  <a:lnTo>
                    <a:pt x="3855" y="2819"/>
                  </a:lnTo>
                  <a:lnTo>
                    <a:pt x="3842" y="2854"/>
                  </a:lnTo>
                  <a:lnTo>
                    <a:pt x="3829" y="2887"/>
                  </a:lnTo>
                  <a:lnTo>
                    <a:pt x="3814" y="2921"/>
                  </a:lnTo>
                  <a:lnTo>
                    <a:pt x="3798" y="2953"/>
                  </a:lnTo>
                  <a:lnTo>
                    <a:pt x="3783" y="2985"/>
                  </a:lnTo>
                  <a:lnTo>
                    <a:pt x="3767" y="3018"/>
                  </a:lnTo>
                  <a:lnTo>
                    <a:pt x="3750" y="3049"/>
                  </a:lnTo>
                  <a:lnTo>
                    <a:pt x="3732" y="3081"/>
                  </a:lnTo>
                  <a:lnTo>
                    <a:pt x="3714" y="3112"/>
                  </a:lnTo>
                  <a:lnTo>
                    <a:pt x="3695" y="3143"/>
                  </a:lnTo>
                  <a:lnTo>
                    <a:pt x="3676" y="3173"/>
                  </a:lnTo>
                  <a:lnTo>
                    <a:pt x="3655" y="3203"/>
                  </a:lnTo>
                  <a:lnTo>
                    <a:pt x="3635" y="3232"/>
                  </a:lnTo>
                  <a:lnTo>
                    <a:pt x="3614" y="3261"/>
                  </a:lnTo>
                  <a:lnTo>
                    <a:pt x="3591" y="3290"/>
                  </a:lnTo>
                  <a:lnTo>
                    <a:pt x="3569" y="3317"/>
                  </a:lnTo>
                  <a:lnTo>
                    <a:pt x="3546" y="3345"/>
                  </a:lnTo>
                  <a:lnTo>
                    <a:pt x="3523" y="3372"/>
                  </a:lnTo>
                  <a:lnTo>
                    <a:pt x="3499" y="3398"/>
                  </a:lnTo>
                  <a:lnTo>
                    <a:pt x="3474" y="3425"/>
                  </a:lnTo>
                  <a:lnTo>
                    <a:pt x="3449" y="3450"/>
                  </a:lnTo>
                  <a:lnTo>
                    <a:pt x="3424" y="3475"/>
                  </a:lnTo>
                  <a:lnTo>
                    <a:pt x="3398" y="3500"/>
                  </a:lnTo>
                  <a:lnTo>
                    <a:pt x="3371" y="3524"/>
                  </a:lnTo>
                  <a:lnTo>
                    <a:pt x="3344" y="3547"/>
                  </a:lnTo>
                  <a:lnTo>
                    <a:pt x="3317" y="3571"/>
                  </a:lnTo>
                  <a:lnTo>
                    <a:pt x="3288" y="3593"/>
                  </a:lnTo>
                  <a:lnTo>
                    <a:pt x="3260" y="3614"/>
                  </a:lnTo>
                  <a:lnTo>
                    <a:pt x="3231" y="3636"/>
                  </a:lnTo>
                  <a:lnTo>
                    <a:pt x="3202" y="3656"/>
                  </a:lnTo>
                  <a:lnTo>
                    <a:pt x="3172" y="3676"/>
                  </a:lnTo>
                  <a:lnTo>
                    <a:pt x="3142" y="3695"/>
                  </a:lnTo>
                  <a:lnTo>
                    <a:pt x="3112" y="3715"/>
                  </a:lnTo>
                  <a:lnTo>
                    <a:pt x="3080" y="3733"/>
                  </a:lnTo>
                  <a:lnTo>
                    <a:pt x="3049" y="3750"/>
                  </a:lnTo>
                  <a:lnTo>
                    <a:pt x="3017" y="3768"/>
                  </a:lnTo>
                  <a:lnTo>
                    <a:pt x="2985" y="3784"/>
                  </a:lnTo>
                  <a:lnTo>
                    <a:pt x="2952" y="3800"/>
                  </a:lnTo>
                  <a:lnTo>
                    <a:pt x="2919" y="3815"/>
                  </a:lnTo>
                  <a:lnTo>
                    <a:pt x="2886" y="3829"/>
                  </a:lnTo>
                  <a:lnTo>
                    <a:pt x="2852" y="3844"/>
                  </a:lnTo>
                  <a:lnTo>
                    <a:pt x="2819" y="3856"/>
                  </a:lnTo>
                  <a:lnTo>
                    <a:pt x="2784" y="3869"/>
                  </a:lnTo>
                  <a:lnTo>
                    <a:pt x="2750" y="3880"/>
                  </a:lnTo>
                  <a:lnTo>
                    <a:pt x="2714" y="3891"/>
                  </a:lnTo>
                  <a:lnTo>
                    <a:pt x="2680" y="3901"/>
                  </a:lnTo>
                  <a:lnTo>
                    <a:pt x="2643" y="3912"/>
                  </a:lnTo>
                  <a:lnTo>
                    <a:pt x="2608" y="3920"/>
                  </a:lnTo>
                  <a:lnTo>
                    <a:pt x="2572" y="3928"/>
                  </a:lnTo>
                  <a:lnTo>
                    <a:pt x="2536" y="3936"/>
                  </a:lnTo>
                  <a:lnTo>
                    <a:pt x="2498" y="3942"/>
                  </a:lnTo>
                  <a:lnTo>
                    <a:pt x="2462" y="3948"/>
                  </a:lnTo>
                  <a:lnTo>
                    <a:pt x="2424" y="3953"/>
                  </a:lnTo>
                  <a:close/>
                </a:path>
              </a:pathLst>
            </a:custGeom>
            <a:solidFill>
              <a:srgbClr val="65D3F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57" name="任意多边形 56"/>
          <p:cNvSpPr/>
          <p:nvPr/>
        </p:nvSpPr>
        <p:spPr>
          <a:xfrm>
            <a:off x="8905388" y="3299399"/>
            <a:ext cx="3028950" cy="3352800"/>
          </a:xfrm>
          <a:custGeom>
            <a:avLst/>
            <a:gdLst>
              <a:gd name="connsiteX0" fmla="*/ 0 w 3028950"/>
              <a:gd name="connsiteY0" fmla="*/ 3352800 h 3352800"/>
              <a:gd name="connsiteX1" fmla="*/ 901700 w 3028950"/>
              <a:gd name="connsiteY1" fmla="*/ 2076450 h 3352800"/>
              <a:gd name="connsiteX2" fmla="*/ 3003550 w 3028950"/>
              <a:gd name="connsiteY2" fmla="*/ 1524000 h 3352800"/>
              <a:gd name="connsiteX3" fmla="*/ 2730500 w 3028950"/>
              <a:gd name="connsiteY3" fmla="*/ 501650 h 3352800"/>
              <a:gd name="connsiteX4" fmla="*/ 3028950 w 3028950"/>
              <a:gd name="connsiteY4" fmla="*/ 0 h 335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950" h="3352800">
                <a:moveTo>
                  <a:pt x="0" y="3352800"/>
                </a:moveTo>
                <a:lnTo>
                  <a:pt x="901700" y="2076450"/>
                </a:lnTo>
                <a:lnTo>
                  <a:pt x="3003550" y="1524000"/>
                </a:lnTo>
                <a:lnTo>
                  <a:pt x="2730500" y="501650"/>
                </a:lnTo>
                <a:lnTo>
                  <a:pt x="3028950" y="0"/>
                </a:lnTo>
              </a:path>
            </a:pathLst>
          </a:custGeom>
          <a:noFill/>
          <a:ln w="3175">
            <a:solidFill>
              <a:schemeClr val="bg1">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30" name="图片 29">
            <a:extLst>
              <a:ext uri="{FF2B5EF4-FFF2-40B4-BE49-F238E27FC236}">
                <a16:creationId xmlns:a16="http://schemas.microsoft.com/office/drawing/2014/main" id="{7E868EE8-723B-7030-75E1-A227735C99E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9252" y="884910"/>
            <a:ext cx="1750993" cy="3106348"/>
          </a:xfrm>
          <a:prstGeom prst="rect">
            <a:avLst/>
          </a:prstGeom>
        </p:spPr>
      </p:pic>
    </p:spTree>
    <p:extLst>
      <p:ext uri="{BB962C8B-B14F-4D97-AF65-F5344CB8AC3E}">
        <p14:creationId xmlns:p14="http://schemas.microsoft.com/office/powerpoint/2010/main" val="13691335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46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46000">
                                          <p:cBhvr additive="base">
                                            <p:cTn id="7" dur="1000" fill="hold"/>
                                            <p:tgtEl>
                                              <p:spTgt spid="60"/>
                                            </p:tgtEl>
                                            <p:attrNameLst>
                                              <p:attrName>ppt_x</p:attrName>
                                            </p:attrNameLst>
                                          </p:cBhvr>
                                          <p:tavLst>
                                            <p:tav tm="0">
                                              <p:val>
                                                <p:strVal val="0-#ppt_w/2"/>
                                              </p:val>
                                            </p:tav>
                                            <p:tav tm="100000">
                                              <p:val>
                                                <p:strVal val="#ppt_x"/>
                                              </p:val>
                                            </p:tav>
                                          </p:tavLst>
                                        </p:anim>
                                        <p:anim calcmode="lin" valueType="num" p14:bounceEnd="46000">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46000">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14:bounceEnd="46000">
                                          <p:cBhvr additive="base">
                                            <p:cTn id="11" dur="1000" fill="hold"/>
                                            <p:tgtEl>
                                              <p:spTgt spid="59"/>
                                            </p:tgtEl>
                                            <p:attrNameLst>
                                              <p:attrName>ppt_x</p:attrName>
                                            </p:attrNameLst>
                                          </p:cBhvr>
                                          <p:tavLst>
                                            <p:tav tm="0">
                                              <p:val>
                                                <p:strVal val="0-#ppt_w/2"/>
                                              </p:val>
                                            </p:tav>
                                            <p:tav tm="100000">
                                              <p:val>
                                                <p:strVal val="#ppt_x"/>
                                              </p:val>
                                            </p:tav>
                                          </p:tavLst>
                                        </p:anim>
                                        <p:anim calcmode="lin" valueType="num" p14:bounceEnd="46000">
                                          <p:cBhvr additive="base">
                                            <p:cTn id="12" dur="1000" fill="hold"/>
                                            <p:tgtEl>
                                              <p:spTgt spid="5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46000">
                                      <p:stCondLst>
                                        <p:cond delay="1000"/>
                                      </p:stCondLst>
                                      <p:childTnLst>
                                        <p:set>
                                          <p:cBhvr>
                                            <p:cTn id="14" dur="1" fill="hold">
                                              <p:stCondLst>
                                                <p:cond delay="0"/>
                                              </p:stCondLst>
                                            </p:cTn>
                                            <p:tgtEl>
                                              <p:spTgt spid="58"/>
                                            </p:tgtEl>
                                            <p:attrNameLst>
                                              <p:attrName>style.visibility</p:attrName>
                                            </p:attrNameLst>
                                          </p:cBhvr>
                                          <p:to>
                                            <p:strVal val="visible"/>
                                          </p:to>
                                        </p:set>
                                        <p:anim calcmode="lin" valueType="num" p14:bounceEnd="46000">
                                          <p:cBhvr additive="base">
                                            <p:cTn id="15" dur="1000" fill="hold"/>
                                            <p:tgtEl>
                                              <p:spTgt spid="58"/>
                                            </p:tgtEl>
                                            <p:attrNameLst>
                                              <p:attrName>ppt_x</p:attrName>
                                            </p:attrNameLst>
                                          </p:cBhvr>
                                          <p:tavLst>
                                            <p:tav tm="0">
                                              <p:val>
                                                <p:strVal val="0-#ppt_w/2"/>
                                              </p:val>
                                            </p:tav>
                                            <p:tav tm="100000">
                                              <p:val>
                                                <p:strVal val="#ppt_x"/>
                                              </p:val>
                                            </p:tav>
                                          </p:tavLst>
                                        </p:anim>
                                        <p:anim calcmode="lin" valueType="num" p14:bounceEnd="46000">
                                          <p:cBhvr additive="base">
                                            <p:cTn id="16" dur="1000" fill="hold"/>
                                            <p:tgtEl>
                                              <p:spTgt spid="5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750"/>
                                            <p:tgtEl>
                                              <p:spTgt spid="57"/>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750"/>
                                            <p:tgtEl>
                                              <p:spTgt spid="61"/>
                                            </p:tgtEl>
                                          </p:cBhvr>
                                        </p:animEffect>
                                      </p:childTnLst>
                                    </p:cTn>
                                  </p:par>
                                </p:childTnLst>
                              </p:cTn>
                            </p:par>
                            <p:par>
                              <p:cTn id="25" fill="hold">
                                <p:stCondLst>
                                  <p:cond delay="3500"/>
                                </p:stCondLst>
                                <p:childTnLst>
                                  <p:par>
                                    <p:cTn id="26" presetID="49" presetClass="entr" presetSubtype="0" decel="10000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 calcmode="lin" valueType="num">
                                          <p:cBhvr>
                                            <p:cTn id="30" dur="500" fill="hold"/>
                                            <p:tgtEl>
                                              <p:spTgt spid="24"/>
                                            </p:tgtEl>
                                            <p:attrNameLst>
                                              <p:attrName>style.rotation</p:attrName>
                                            </p:attrNameLst>
                                          </p:cBhvr>
                                          <p:tavLst>
                                            <p:tav tm="0">
                                              <p:val>
                                                <p:fltVal val="360"/>
                                              </p:val>
                                            </p:tav>
                                            <p:tav tm="100000">
                                              <p:val>
                                                <p:fltVal val="0"/>
                                              </p:val>
                                            </p:tav>
                                          </p:tavLst>
                                        </p:anim>
                                        <p:animEffect transition="in" filter="fade">
                                          <p:cBhvr>
                                            <p:cTn id="31" dur="500"/>
                                            <p:tgtEl>
                                              <p:spTgt spid="24"/>
                                            </p:tgtEl>
                                          </p:cBhvr>
                                        </p:animEffect>
                                      </p:childTnLst>
                                    </p:cTn>
                                  </p:par>
                                </p:childTnLst>
                              </p:cTn>
                            </p:par>
                            <p:par>
                              <p:cTn id="32" fill="hold">
                                <p:stCondLst>
                                  <p:cond delay="4000"/>
                                </p:stCondLst>
                                <p:childTnLst>
                                  <p:par>
                                    <p:cTn id="33" presetID="23" presetClass="entr" presetSubtype="288"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4/3*#ppt_w"/>
                                              </p:val>
                                            </p:tav>
                                            <p:tav tm="100000">
                                              <p:val>
                                                <p:strVal val="#ppt_w"/>
                                              </p:val>
                                            </p:tav>
                                          </p:tavLst>
                                        </p:anim>
                                        <p:anim calcmode="lin" valueType="num">
                                          <p:cBhvr>
                                            <p:cTn id="36" dur="500" fill="hold"/>
                                            <p:tgtEl>
                                              <p:spTgt spid="11"/>
                                            </p:tgtEl>
                                            <p:attrNameLst>
                                              <p:attrName>ppt_h</p:attrName>
                                            </p:attrNameLst>
                                          </p:cBhvr>
                                          <p:tavLst>
                                            <p:tav tm="0">
                                              <p:val>
                                                <p:strVal val="4/3*#ppt_h"/>
                                              </p:val>
                                            </p:tav>
                                            <p:tav tm="100000">
                                              <p:val>
                                                <p:strVal val="#ppt_h"/>
                                              </p:val>
                                            </p:tav>
                                          </p:tavLst>
                                        </p:anim>
                                      </p:childTnLst>
                                    </p:cTn>
                                  </p:par>
                                </p:childTnLst>
                              </p:cTn>
                            </p:par>
                            <p:par>
                              <p:cTn id="37" fill="hold">
                                <p:stCondLst>
                                  <p:cond delay="6200"/>
                                </p:stCondLst>
                                <p:childTnLst>
                                  <p:par>
                                    <p:cTn id="38" presetID="50" presetClass="entr" presetSubtype="0" decel="10000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strVal val="#ppt_w+.3"/>
                                              </p:val>
                                            </p:tav>
                                            <p:tav tm="100000">
                                              <p:val>
                                                <p:strVal val="#ppt_w"/>
                                              </p:val>
                                            </p:tav>
                                          </p:tavLst>
                                        </p:anim>
                                        <p:anim calcmode="lin" valueType="num">
                                          <p:cBhvr>
                                            <p:cTn id="41" dur="1000" fill="hold"/>
                                            <p:tgtEl>
                                              <p:spTgt spid="16"/>
                                            </p:tgtEl>
                                            <p:attrNameLst>
                                              <p:attrName>ppt_h</p:attrName>
                                            </p:attrNameLst>
                                          </p:cBhvr>
                                          <p:tavLst>
                                            <p:tav tm="0">
                                              <p:val>
                                                <p:strVal val="#ppt_h"/>
                                              </p:val>
                                            </p:tav>
                                            <p:tav tm="100000">
                                              <p:val>
                                                <p:strVal val="#ppt_h"/>
                                              </p:val>
                                            </p:tav>
                                          </p:tavLst>
                                        </p:anim>
                                        <p:animEffect transition="in" filter="fade">
                                          <p:cBhvr>
                                            <p:cTn id="42" dur="1000"/>
                                            <p:tgtEl>
                                              <p:spTgt spid="16"/>
                                            </p:tgtEl>
                                          </p:cBhvr>
                                        </p:animEffect>
                                      </p:childTnLst>
                                    </p:cTn>
                                  </p:par>
                                </p:childTnLst>
                              </p:cTn>
                            </p:par>
                            <p:par>
                              <p:cTn id="43" fill="hold">
                                <p:stCondLst>
                                  <p:cond delay="72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par>
                              <p:cTn id="47" fill="hold">
                                <p:stCondLst>
                                  <p:cond delay="770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par>
                              <p:cTn id="53" fill="hold">
                                <p:stCondLst>
                                  <p:cond delay="8700"/>
                                </p:stCondLst>
                                <p:childTnLst>
                                  <p:par>
                                    <p:cTn id="54" presetID="42"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anim calcmode="lin" valueType="num">
                                          <p:cBhvr>
                                            <p:cTn id="57" dur="1000" fill="hold"/>
                                            <p:tgtEl>
                                              <p:spTgt spid="30"/>
                                            </p:tgtEl>
                                            <p:attrNameLst>
                                              <p:attrName>ppt_x</p:attrName>
                                            </p:attrNameLst>
                                          </p:cBhvr>
                                          <p:tavLst>
                                            <p:tav tm="0">
                                              <p:val>
                                                <p:strVal val="#ppt_x"/>
                                              </p:val>
                                            </p:tav>
                                            <p:tav tm="100000">
                                              <p:val>
                                                <p:strVal val="#ppt_x"/>
                                              </p:val>
                                            </p:tav>
                                          </p:tavLst>
                                        </p:anim>
                                        <p:anim calcmode="lin" valueType="num">
                                          <p:cBhvr>
                                            <p:cTn id="5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11" grpId="0"/>
          <p:bldP spid="33" grpId="0" animBg="1"/>
          <p:bldP spid="5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0-#ppt_w/2"/>
                                              </p:val>
                                            </p:tav>
                                            <p:tav tm="100000">
                                              <p:val>
                                                <p:strVal val="#ppt_x"/>
                                              </p:val>
                                            </p:tav>
                                          </p:tavLst>
                                        </p:anim>
                                        <p:anim calcmode="lin" valueType="num">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1000" fill="hold"/>
                                            <p:tgtEl>
                                              <p:spTgt spid="59"/>
                                            </p:tgtEl>
                                            <p:attrNameLst>
                                              <p:attrName>ppt_x</p:attrName>
                                            </p:attrNameLst>
                                          </p:cBhvr>
                                          <p:tavLst>
                                            <p:tav tm="0">
                                              <p:val>
                                                <p:strVal val="0-#ppt_w/2"/>
                                              </p:val>
                                            </p:tav>
                                            <p:tav tm="100000">
                                              <p:val>
                                                <p:strVal val="#ppt_x"/>
                                              </p:val>
                                            </p:tav>
                                          </p:tavLst>
                                        </p:anim>
                                        <p:anim calcmode="lin" valueType="num">
                                          <p:cBhvr additive="base">
                                            <p:cTn id="12" dur="1000" fill="hold"/>
                                            <p:tgtEl>
                                              <p:spTgt spid="5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1000" fill="hold"/>
                                            <p:tgtEl>
                                              <p:spTgt spid="58"/>
                                            </p:tgtEl>
                                            <p:attrNameLst>
                                              <p:attrName>ppt_x</p:attrName>
                                            </p:attrNameLst>
                                          </p:cBhvr>
                                          <p:tavLst>
                                            <p:tav tm="0">
                                              <p:val>
                                                <p:strVal val="0-#ppt_w/2"/>
                                              </p:val>
                                            </p:tav>
                                            <p:tav tm="100000">
                                              <p:val>
                                                <p:strVal val="#ppt_x"/>
                                              </p:val>
                                            </p:tav>
                                          </p:tavLst>
                                        </p:anim>
                                        <p:anim calcmode="lin" valueType="num">
                                          <p:cBhvr additive="base">
                                            <p:cTn id="16" dur="1000" fill="hold"/>
                                            <p:tgtEl>
                                              <p:spTgt spid="5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750"/>
                                            <p:tgtEl>
                                              <p:spTgt spid="57"/>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750"/>
                                            <p:tgtEl>
                                              <p:spTgt spid="61"/>
                                            </p:tgtEl>
                                          </p:cBhvr>
                                        </p:animEffect>
                                      </p:childTnLst>
                                    </p:cTn>
                                  </p:par>
                                </p:childTnLst>
                              </p:cTn>
                            </p:par>
                            <p:par>
                              <p:cTn id="25" fill="hold">
                                <p:stCondLst>
                                  <p:cond delay="3500"/>
                                </p:stCondLst>
                                <p:childTnLst>
                                  <p:par>
                                    <p:cTn id="26" presetID="49" presetClass="entr" presetSubtype="0" decel="10000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 calcmode="lin" valueType="num">
                                          <p:cBhvr>
                                            <p:cTn id="30" dur="500" fill="hold"/>
                                            <p:tgtEl>
                                              <p:spTgt spid="24"/>
                                            </p:tgtEl>
                                            <p:attrNameLst>
                                              <p:attrName>style.rotation</p:attrName>
                                            </p:attrNameLst>
                                          </p:cBhvr>
                                          <p:tavLst>
                                            <p:tav tm="0">
                                              <p:val>
                                                <p:fltVal val="360"/>
                                              </p:val>
                                            </p:tav>
                                            <p:tav tm="100000">
                                              <p:val>
                                                <p:fltVal val="0"/>
                                              </p:val>
                                            </p:tav>
                                          </p:tavLst>
                                        </p:anim>
                                        <p:animEffect transition="in" filter="fade">
                                          <p:cBhvr>
                                            <p:cTn id="31" dur="500"/>
                                            <p:tgtEl>
                                              <p:spTgt spid="24"/>
                                            </p:tgtEl>
                                          </p:cBhvr>
                                        </p:animEffect>
                                      </p:childTnLst>
                                    </p:cTn>
                                  </p:par>
                                </p:childTnLst>
                              </p:cTn>
                            </p:par>
                            <p:par>
                              <p:cTn id="32" fill="hold">
                                <p:stCondLst>
                                  <p:cond delay="4000"/>
                                </p:stCondLst>
                                <p:childTnLst>
                                  <p:par>
                                    <p:cTn id="33" presetID="23" presetClass="entr" presetSubtype="288"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4/3*#ppt_w"/>
                                              </p:val>
                                            </p:tav>
                                            <p:tav tm="100000">
                                              <p:val>
                                                <p:strVal val="#ppt_w"/>
                                              </p:val>
                                            </p:tav>
                                          </p:tavLst>
                                        </p:anim>
                                        <p:anim calcmode="lin" valueType="num">
                                          <p:cBhvr>
                                            <p:cTn id="36" dur="500" fill="hold"/>
                                            <p:tgtEl>
                                              <p:spTgt spid="11"/>
                                            </p:tgtEl>
                                            <p:attrNameLst>
                                              <p:attrName>ppt_h</p:attrName>
                                            </p:attrNameLst>
                                          </p:cBhvr>
                                          <p:tavLst>
                                            <p:tav tm="0">
                                              <p:val>
                                                <p:strVal val="4/3*#ppt_h"/>
                                              </p:val>
                                            </p:tav>
                                            <p:tav tm="100000">
                                              <p:val>
                                                <p:strVal val="#ppt_h"/>
                                              </p:val>
                                            </p:tav>
                                          </p:tavLst>
                                        </p:anim>
                                      </p:childTnLst>
                                    </p:cTn>
                                  </p:par>
                                </p:childTnLst>
                              </p:cTn>
                            </p:par>
                            <p:par>
                              <p:cTn id="37" fill="hold">
                                <p:stCondLst>
                                  <p:cond delay="6200"/>
                                </p:stCondLst>
                                <p:childTnLst>
                                  <p:par>
                                    <p:cTn id="38" presetID="50" presetClass="entr" presetSubtype="0" decel="10000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strVal val="#ppt_w+.3"/>
                                              </p:val>
                                            </p:tav>
                                            <p:tav tm="100000">
                                              <p:val>
                                                <p:strVal val="#ppt_w"/>
                                              </p:val>
                                            </p:tav>
                                          </p:tavLst>
                                        </p:anim>
                                        <p:anim calcmode="lin" valueType="num">
                                          <p:cBhvr>
                                            <p:cTn id="41" dur="1000" fill="hold"/>
                                            <p:tgtEl>
                                              <p:spTgt spid="16"/>
                                            </p:tgtEl>
                                            <p:attrNameLst>
                                              <p:attrName>ppt_h</p:attrName>
                                            </p:attrNameLst>
                                          </p:cBhvr>
                                          <p:tavLst>
                                            <p:tav tm="0">
                                              <p:val>
                                                <p:strVal val="#ppt_h"/>
                                              </p:val>
                                            </p:tav>
                                            <p:tav tm="100000">
                                              <p:val>
                                                <p:strVal val="#ppt_h"/>
                                              </p:val>
                                            </p:tav>
                                          </p:tavLst>
                                        </p:anim>
                                        <p:animEffect transition="in" filter="fade">
                                          <p:cBhvr>
                                            <p:cTn id="42" dur="1000"/>
                                            <p:tgtEl>
                                              <p:spTgt spid="16"/>
                                            </p:tgtEl>
                                          </p:cBhvr>
                                        </p:animEffect>
                                      </p:childTnLst>
                                    </p:cTn>
                                  </p:par>
                                </p:childTnLst>
                              </p:cTn>
                            </p:par>
                            <p:par>
                              <p:cTn id="43" fill="hold">
                                <p:stCondLst>
                                  <p:cond delay="72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par>
                              <p:cTn id="47" fill="hold">
                                <p:stCondLst>
                                  <p:cond delay="770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par>
                              <p:cTn id="53" fill="hold">
                                <p:stCondLst>
                                  <p:cond delay="8700"/>
                                </p:stCondLst>
                                <p:childTnLst>
                                  <p:par>
                                    <p:cTn id="54" presetID="42"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anim calcmode="lin" valueType="num">
                                          <p:cBhvr>
                                            <p:cTn id="57" dur="1000" fill="hold"/>
                                            <p:tgtEl>
                                              <p:spTgt spid="30"/>
                                            </p:tgtEl>
                                            <p:attrNameLst>
                                              <p:attrName>ppt_x</p:attrName>
                                            </p:attrNameLst>
                                          </p:cBhvr>
                                          <p:tavLst>
                                            <p:tav tm="0">
                                              <p:val>
                                                <p:strVal val="#ppt_x"/>
                                              </p:val>
                                            </p:tav>
                                            <p:tav tm="100000">
                                              <p:val>
                                                <p:strVal val="#ppt_x"/>
                                              </p:val>
                                            </p:tav>
                                          </p:tavLst>
                                        </p:anim>
                                        <p:anim calcmode="lin" valueType="num">
                                          <p:cBhvr>
                                            <p:cTn id="5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11" grpId="0"/>
          <p:bldP spid="33" grpId="0" animBg="1"/>
          <p:bldP spid="57"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58" name="椭圆 57"/>
          <p:cNvSpPr/>
          <p:nvPr/>
        </p:nvSpPr>
        <p:spPr>
          <a:xfrm>
            <a:off x="-1963554" y="-736931"/>
            <a:ext cx="6506679" cy="6506679"/>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椭圆 58"/>
          <p:cNvSpPr/>
          <p:nvPr/>
        </p:nvSpPr>
        <p:spPr>
          <a:xfrm>
            <a:off x="-611164" y="615459"/>
            <a:ext cx="3801900" cy="380190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椭圆 59"/>
          <p:cNvSpPr/>
          <p:nvPr/>
        </p:nvSpPr>
        <p:spPr>
          <a:xfrm>
            <a:off x="309238" y="1535861"/>
            <a:ext cx="1961096" cy="1961096"/>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1" name="组合 60"/>
          <p:cNvGrpSpPr/>
          <p:nvPr/>
        </p:nvGrpSpPr>
        <p:grpSpPr>
          <a:xfrm>
            <a:off x="6889866" y="3288895"/>
            <a:ext cx="5053896" cy="3546715"/>
            <a:chOff x="6889866" y="3288895"/>
            <a:chExt cx="5053896" cy="3546715"/>
          </a:xfrm>
        </p:grpSpPr>
        <p:sp>
          <p:nvSpPr>
            <p:cNvPr id="62" name="椭圆 61"/>
            <p:cNvSpPr/>
            <p:nvPr/>
          </p:nvSpPr>
          <p:spPr>
            <a:xfrm>
              <a:off x="8805501" y="6556532"/>
              <a:ext cx="207201" cy="207201"/>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9741473" y="5309484"/>
              <a:ext cx="134275" cy="134275"/>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椭圆 63"/>
            <p:cNvSpPr/>
            <p:nvPr/>
          </p:nvSpPr>
          <p:spPr>
            <a:xfrm>
              <a:off x="11609585" y="3783634"/>
              <a:ext cx="45719" cy="45719"/>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p:nvPr/>
          </p:nvSpPr>
          <p:spPr>
            <a:xfrm>
              <a:off x="11918562" y="3288895"/>
              <a:ext cx="25200" cy="25200"/>
            </a:xfrm>
            <a:prstGeom prst="ellipse">
              <a:avLst/>
            </a:pr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椭圆 65"/>
            <p:cNvSpPr/>
            <p:nvPr/>
          </p:nvSpPr>
          <p:spPr>
            <a:xfrm>
              <a:off x="6889866" y="6628409"/>
              <a:ext cx="207201" cy="207201"/>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p:nvPr/>
          </p:nvSpPr>
          <p:spPr>
            <a:xfrm>
              <a:off x="8753670" y="6238122"/>
              <a:ext cx="126196" cy="126196"/>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椭圆 67"/>
            <p:cNvSpPr/>
            <p:nvPr/>
          </p:nvSpPr>
          <p:spPr>
            <a:xfrm>
              <a:off x="9957625" y="6593817"/>
              <a:ext cx="90887" cy="90887"/>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p:nvPr/>
          </p:nvSpPr>
          <p:spPr>
            <a:xfrm>
              <a:off x="11337933" y="5671172"/>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椭圆 69"/>
            <p:cNvSpPr/>
            <p:nvPr/>
          </p:nvSpPr>
          <p:spPr>
            <a:xfrm>
              <a:off x="11370293" y="4212000"/>
              <a:ext cx="45719" cy="45719"/>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p:nvPr/>
          </p:nvSpPr>
          <p:spPr>
            <a:xfrm>
              <a:off x="11840733" y="3826473"/>
              <a:ext cx="25200" cy="25200"/>
            </a:xfrm>
            <a:prstGeom prst="ellipse">
              <a:avLst/>
            </a:prstGeom>
            <a:solidFill>
              <a:srgbClr val="65D3F6">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7683953" y="221424"/>
            <a:ext cx="3561080" cy="5847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3200" spc="300" dirty="0">
                <a:solidFill>
                  <a:prstClr val="white"/>
                </a:solidFill>
                <a:latin typeface="方正兰亭纤黑_GBK" panose="02000000000000000000" pitchFamily="2" charset="-122"/>
                <a:ea typeface="方正兰亭纤黑_GBK" panose="02000000000000000000" pitchFamily="2" charset="-122"/>
              </a:rPr>
              <a:t>RFM</a:t>
            </a:r>
            <a:r>
              <a:rPr lang="zh-CN" altLang="en-US" sz="3200" spc="300" dirty="0">
                <a:solidFill>
                  <a:prstClr val="white"/>
                </a:solidFill>
                <a:latin typeface="方正兰亭纤黑_GBK" panose="02000000000000000000" pitchFamily="2" charset="-122"/>
                <a:ea typeface="方正兰亭纤黑_GBK" panose="02000000000000000000" pitchFamily="2" charset="-122"/>
              </a:rPr>
              <a:t>优化</a:t>
            </a:r>
            <a:endParaRPr kumimoji="0" lang="zh-CN" altLang="en-US" sz="3200" b="0" i="0" u="none" strike="noStrike" kern="1200" cap="none" spc="300" normalizeH="0" baseline="0" noProof="0" dirty="0">
              <a:ln>
                <a:noFill/>
              </a:ln>
              <a:solidFill>
                <a:prstClr val="white"/>
              </a:solidFill>
              <a:effectLst/>
              <a:uLnTx/>
              <a:uFillTx/>
              <a:latin typeface="方正兰亭纤黑_GBK" panose="02000000000000000000" pitchFamily="2" charset="-122"/>
              <a:ea typeface="方正兰亭纤黑_GBK" panose="02000000000000000000" pitchFamily="2" charset="-122"/>
              <a:cs typeface="+mn-cs"/>
            </a:endParaRPr>
          </a:p>
        </p:txBody>
      </p:sp>
      <p:sp>
        <p:nvSpPr>
          <p:cNvPr id="11" name="文本框 10"/>
          <p:cNvSpPr txBox="1"/>
          <p:nvPr/>
        </p:nvSpPr>
        <p:spPr>
          <a:xfrm>
            <a:off x="5358923" y="2978569"/>
            <a:ext cx="542083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Roboto Th" pitchFamily="2" charset="0"/>
                <a:ea typeface="Roboto Th" pitchFamily="2" charset="0"/>
              </a:rPr>
              <a:t>基于已给数据中的对于顾客等级的评判模糊性，我们通过套用</a:t>
            </a:r>
            <a:r>
              <a:rPr lang="en-US" altLang="zh-CN" sz="2400" dirty="0">
                <a:solidFill>
                  <a:prstClr val="white"/>
                </a:solidFill>
                <a:latin typeface="Roboto Th" pitchFamily="2" charset="0"/>
                <a:ea typeface="Roboto Th" pitchFamily="2" charset="0"/>
              </a:rPr>
              <a:t>RFM</a:t>
            </a:r>
            <a:r>
              <a:rPr lang="zh-CN" altLang="en-US" sz="2400" dirty="0">
                <a:solidFill>
                  <a:prstClr val="white"/>
                </a:solidFill>
                <a:latin typeface="Roboto Th" pitchFamily="2" charset="0"/>
                <a:ea typeface="Roboto Th" pitchFamily="2" charset="0"/>
              </a:rPr>
              <a:t>理论模型重新对顾客进行优化评级尝试。</a:t>
            </a:r>
            <a:endParaRPr kumimoji="0" lang="en-US" altLang="zh-CN" sz="2800" b="0" i="0" u="none" strike="noStrike" kern="1200" cap="none" spc="0" normalizeH="0" baseline="0" noProof="0" dirty="0">
              <a:ln>
                <a:noFill/>
              </a:ln>
              <a:solidFill>
                <a:prstClr val="white"/>
              </a:solidFill>
              <a:effectLst/>
              <a:uLnTx/>
              <a:uFillTx/>
              <a:latin typeface="Roboto Th" pitchFamily="2" charset="0"/>
              <a:ea typeface="Roboto Th" pitchFamily="2" charset="0"/>
              <a:cs typeface="+mn-cs"/>
            </a:endParaRPr>
          </a:p>
        </p:txBody>
      </p:sp>
      <p:grpSp>
        <p:nvGrpSpPr>
          <p:cNvPr id="16" name="组合 15"/>
          <p:cNvGrpSpPr/>
          <p:nvPr/>
        </p:nvGrpSpPr>
        <p:grpSpPr>
          <a:xfrm>
            <a:off x="10930483" y="6329990"/>
            <a:ext cx="1057694" cy="338462"/>
            <a:chOff x="1945856" y="5387459"/>
            <a:chExt cx="1244880" cy="398361"/>
          </a:xfrm>
        </p:grpSpPr>
        <p:sp>
          <p:nvSpPr>
            <p:cNvPr id="12" name="圆角矩形 11"/>
            <p:cNvSpPr/>
            <p:nvPr/>
          </p:nvSpPr>
          <p:spPr>
            <a:xfrm>
              <a:off x="1945856" y="5387459"/>
              <a:ext cx="1244880" cy="3983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2082220" y="5423630"/>
              <a:ext cx="972152" cy="3260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rPr>
                <a:t>NEXT</a:t>
              </a:r>
              <a:endParaRPr kumimoji="0" lang="zh-CN" altLang="en-US" sz="1200" b="0" i="0" u="none" strike="noStrike" kern="1200" cap="none" spc="0" normalizeH="0" baseline="0" noProof="0" dirty="0">
                <a:ln>
                  <a:noFill/>
                </a:ln>
                <a:solidFill>
                  <a:srgbClr val="0756A7"/>
                </a:solidFill>
                <a:effectLst>
                  <a:outerShdw blurRad="38100" dist="38100" dir="2700000" algn="tl">
                    <a:srgbClr val="000000">
                      <a:alpha val="43137"/>
                    </a:srgbClr>
                  </a:outerShdw>
                </a:effectLst>
                <a:uLnTx/>
                <a:uFillTx/>
                <a:latin typeface="方正兰亭纤黑_GBK" panose="02000000000000000000" pitchFamily="2" charset="-122"/>
                <a:ea typeface="方正兰亭纤黑_GBK" panose="02000000000000000000" pitchFamily="2" charset="-122"/>
                <a:cs typeface="+mn-cs"/>
              </a:endParaRPr>
            </a:p>
          </p:txBody>
        </p:sp>
      </p:grpSp>
      <p:grpSp>
        <p:nvGrpSpPr>
          <p:cNvPr id="24" name="组合 23"/>
          <p:cNvGrpSpPr/>
          <p:nvPr/>
        </p:nvGrpSpPr>
        <p:grpSpPr>
          <a:xfrm>
            <a:off x="11332314" y="275595"/>
            <a:ext cx="535311" cy="535311"/>
            <a:chOff x="5336172" y="2302613"/>
            <a:chExt cx="535311" cy="535311"/>
          </a:xfrm>
        </p:grpSpPr>
        <p:sp>
          <p:nvSpPr>
            <p:cNvPr id="99" name="KSO_Shape"/>
            <p:cNvSpPr/>
            <p:nvPr/>
          </p:nvSpPr>
          <p:spPr>
            <a:xfrm>
              <a:off x="5515721" y="2419659"/>
              <a:ext cx="176213" cy="301219"/>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65D3F6"/>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5336172" y="2302613"/>
              <a:ext cx="535311" cy="535311"/>
            </a:xfrm>
            <a:prstGeom prst="ellipse">
              <a:avLst/>
            </a:prstGeom>
            <a:noFill/>
            <a:ln w="34925">
              <a:solidFill>
                <a:srgbClr val="65D3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3" name="椭圆 32"/>
          <p:cNvSpPr/>
          <p:nvPr/>
        </p:nvSpPr>
        <p:spPr>
          <a:xfrm>
            <a:off x="7876540" y="907667"/>
            <a:ext cx="1530417" cy="153041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7" name="组合 36"/>
          <p:cNvGrpSpPr/>
          <p:nvPr/>
        </p:nvGrpSpPr>
        <p:grpSpPr>
          <a:xfrm>
            <a:off x="563684" y="6227908"/>
            <a:ext cx="1706650" cy="365909"/>
            <a:chOff x="6489260" y="3579411"/>
            <a:chExt cx="1706650" cy="365909"/>
          </a:xfrm>
        </p:grpSpPr>
        <p:sp>
          <p:nvSpPr>
            <p:cNvPr id="124" name="KSO_Shape"/>
            <p:cNvSpPr>
              <a:spLocks/>
            </p:cNvSpPr>
            <p:nvPr/>
          </p:nvSpPr>
          <p:spPr bwMode="auto">
            <a:xfrm>
              <a:off x="6489260" y="3589473"/>
              <a:ext cx="342735" cy="345784"/>
            </a:xfrm>
            <a:custGeom>
              <a:avLst/>
              <a:gdLst>
                <a:gd name="T0" fmla="*/ 1004124 w 4122"/>
                <a:gd name="T1" fmla="*/ 12996 h 4156"/>
                <a:gd name="T2" fmla="*/ 1285140 w 4122"/>
                <a:gd name="T3" fmla="*/ 99204 h 4156"/>
                <a:gd name="T4" fmla="*/ 1293367 w 4122"/>
                <a:gd name="T5" fmla="*/ 103536 h 4156"/>
                <a:gd name="T6" fmla="*/ 1755809 w 4122"/>
                <a:gd name="T7" fmla="*/ 706989 h 4156"/>
                <a:gd name="T8" fmla="*/ 1757974 w 4122"/>
                <a:gd name="T9" fmla="*/ 715653 h 4156"/>
                <a:gd name="T10" fmla="*/ 1331904 w 4122"/>
                <a:gd name="T11" fmla="*/ 1663071 h 4156"/>
                <a:gd name="T12" fmla="*/ 772036 w 4122"/>
                <a:gd name="T13" fmla="*/ 1774405 h 4156"/>
                <a:gd name="T14" fmla="*/ 260232 w 4122"/>
                <a:gd name="T15" fmla="*/ 1521847 h 4156"/>
                <a:gd name="T16" fmla="*/ 93528 w 4122"/>
                <a:gd name="T17" fmla="*/ 496452 h 4156"/>
                <a:gd name="T18" fmla="*/ 97858 w 4122"/>
                <a:gd name="T19" fmla="*/ 488221 h 4156"/>
                <a:gd name="T20" fmla="*/ 701025 w 4122"/>
                <a:gd name="T21" fmla="*/ 25559 h 4156"/>
                <a:gd name="T22" fmla="*/ 709685 w 4122"/>
                <a:gd name="T23" fmla="*/ 23826 h 4156"/>
                <a:gd name="T24" fmla="*/ 471535 w 4122"/>
                <a:gd name="T25" fmla="*/ 480424 h 4156"/>
                <a:gd name="T26" fmla="*/ 431267 w 4122"/>
                <a:gd name="T27" fmla="*/ 403313 h 4156"/>
                <a:gd name="T28" fmla="*/ 471535 w 4122"/>
                <a:gd name="T29" fmla="*/ 480424 h 4156"/>
                <a:gd name="T30" fmla="*/ 1320213 w 4122"/>
                <a:gd name="T31" fmla="*/ 495152 h 4156"/>
                <a:gd name="T32" fmla="*/ 1360048 w 4122"/>
                <a:gd name="T33" fmla="*/ 418475 h 4156"/>
                <a:gd name="T34" fmla="*/ 1304625 w 4122"/>
                <a:gd name="T35" fmla="*/ 1307411 h 4156"/>
                <a:gd name="T36" fmla="*/ 1344893 w 4122"/>
                <a:gd name="T37" fmla="*/ 1384521 h 4156"/>
                <a:gd name="T38" fmla="*/ 1304625 w 4122"/>
                <a:gd name="T39" fmla="*/ 1307411 h 4156"/>
                <a:gd name="T40" fmla="*/ 455947 w 4122"/>
                <a:gd name="T41" fmla="*/ 1292248 h 4156"/>
                <a:gd name="T42" fmla="*/ 416112 w 4122"/>
                <a:gd name="T43" fmla="*/ 1369359 h 4156"/>
                <a:gd name="T44" fmla="*/ 906266 w 4122"/>
                <a:gd name="T45" fmla="*/ 1384954 h 4156"/>
                <a:gd name="T46" fmla="*/ 848244 w 4122"/>
                <a:gd name="T47" fmla="*/ 1569499 h 4156"/>
                <a:gd name="T48" fmla="*/ 906266 w 4122"/>
                <a:gd name="T49" fmla="*/ 1384954 h 4156"/>
                <a:gd name="T50" fmla="*/ 848244 w 4122"/>
                <a:gd name="T51" fmla="*/ 231331 h 4156"/>
                <a:gd name="T52" fmla="*/ 906266 w 4122"/>
                <a:gd name="T53" fmla="*/ 415876 h 4156"/>
                <a:gd name="T54" fmla="*/ 1361780 w 4122"/>
                <a:gd name="T55" fmla="*/ 871174 h 4156"/>
                <a:gd name="T56" fmla="*/ 1545805 w 4122"/>
                <a:gd name="T57" fmla="*/ 929656 h 4156"/>
                <a:gd name="T58" fmla="*/ 1361780 w 4122"/>
                <a:gd name="T59" fmla="*/ 871174 h 4156"/>
                <a:gd name="T60" fmla="*/ 208705 w 4122"/>
                <a:gd name="T61" fmla="*/ 929656 h 4156"/>
                <a:gd name="T62" fmla="*/ 393163 w 4122"/>
                <a:gd name="T63" fmla="*/ 871174 h 4156"/>
                <a:gd name="T64" fmla="*/ 895008 w 4122"/>
                <a:gd name="T65" fmla="*/ 754209 h 4156"/>
                <a:gd name="T66" fmla="*/ 591909 w 4122"/>
                <a:gd name="T67" fmla="*/ 333134 h 4156"/>
                <a:gd name="T68" fmla="*/ 781995 w 4122"/>
                <a:gd name="T69" fmla="*/ 813558 h 4156"/>
                <a:gd name="T70" fmla="*/ 895008 w 4122"/>
                <a:gd name="T71" fmla="*/ 1028860 h 4156"/>
                <a:gd name="T72" fmla="*/ 1029671 w 4122"/>
                <a:gd name="T73" fmla="*/ 864243 h 4156"/>
                <a:gd name="T74" fmla="*/ 1192045 w 4122"/>
                <a:gd name="T75" fmla="*/ 540639 h 4156"/>
                <a:gd name="T76" fmla="*/ 895008 w 4122"/>
                <a:gd name="T77" fmla="*/ 754209 h 4156"/>
                <a:gd name="T78" fmla="*/ 1594734 w 4122"/>
                <a:gd name="T79" fmla="*/ 979042 h 4156"/>
                <a:gd name="T80" fmla="*/ 1583476 w 4122"/>
                <a:gd name="T81" fmla="*/ 742945 h 4156"/>
                <a:gd name="T82" fmla="*/ 1582177 w 4122"/>
                <a:gd name="T83" fmla="*/ 735581 h 4156"/>
                <a:gd name="T84" fmla="*/ 1452277 w 4122"/>
                <a:gd name="T85" fmla="*/ 460063 h 4156"/>
                <a:gd name="T86" fmla="*/ 1220190 w 4122"/>
                <a:gd name="T87" fmla="*/ 263821 h 4156"/>
                <a:gd name="T88" fmla="*/ 1214128 w 4122"/>
                <a:gd name="T89" fmla="*/ 260789 h 4156"/>
                <a:gd name="T90" fmla="*/ 983340 w 4122"/>
                <a:gd name="T91" fmla="*/ 188011 h 4156"/>
                <a:gd name="T92" fmla="*/ 977278 w 4122"/>
                <a:gd name="T93" fmla="*/ 187577 h 4156"/>
                <a:gd name="T94" fmla="*/ 736964 w 4122"/>
                <a:gd name="T95" fmla="*/ 197974 h 4156"/>
                <a:gd name="T96" fmla="*/ 730036 w 4122"/>
                <a:gd name="T97" fmla="*/ 199274 h 4156"/>
                <a:gd name="T98" fmla="*/ 456380 w 4122"/>
                <a:gd name="T99" fmla="*/ 327502 h 4156"/>
                <a:gd name="T100" fmla="*/ 455081 w 4122"/>
                <a:gd name="T101" fmla="*/ 328369 h 4156"/>
                <a:gd name="T102" fmla="*/ 384503 w 4122"/>
                <a:gd name="T103" fmla="*/ 390317 h 4156"/>
                <a:gd name="T104" fmla="*/ 261964 w 4122"/>
                <a:gd name="T105" fmla="*/ 554935 h 4156"/>
                <a:gd name="T106" fmla="*/ 256335 w 4122"/>
                <a:gd name="T107" fmla="*/ 564898 h 4156"/>
                <a:gd name="T108" fmla="*/ 204375 w 4122"/>
                <a:gd name="T109" fmla="*/ 695293 h 4156"/>
                <a:gd name="T110" fmla="*/ 176230 w 4122"/>
                <a:gd name="T111" fmla="*/ 893700 h 4156"/>
                <a:gd name="T112" fmla="*/ 623085 w 4122"/>
                <a:gd name="T113" fmla="*/ 1554770 h 4156"/>
                <a:gd name="T114" fmla="*/ 703623 w 4122"/>
                <a:gd name="T115" fmla="*/ 1581629 h 4156"/>
                <a:gd name="T116" fmla="*/ 793686 w 4122"/>
                <a:gd name="T117" fmla="*/ 1599390 h 4156"/>
                <a:gd name="T118" fmla="*/ 873358 w 4122"/>
                <a:gd name="T119" fmla="*/ 1605888 h 4156"/>
                <a:gd name="T120" fmla="*/ 1243572 w 4122"/>
                <a:gd name="T121" fmla="*/ 1510583 h 4156"/>
                <a:gd name="T122" fmla="*/ 1594734 w 4122"/>
                <a:gd name="T123" fmla="*/ 979042 h 41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22" h="4156">
                  <a:moveTo>
                    <a:pt x="2309" y="29"/>
                  </a:moveTo>
                  <a:cubicBezTo>
                    <a:pt x="2319" y="30"/>
                    <a:pt x="2319" y="30"/>
                    <a:pt x="2319" y="30"/>
                  </a:cubicBezTo>
                  <a:cubicBezTo>
                    <a:pt x="2328" y="31"/>
                    <a:pt x="2328" y="31"/>
                    <a:pt x="2328" y="31"/>
                  </a:cubicBezTo>
                  <a:cubicBezTo>
                    <a:pt x="2555" y="62"/>
                    <a:pt x="2770" y="130"/>
                    <a:pt x="2968" y="229"/>
                  </a:cubicBezTo>
                  <a:cubicBezTo>
                    <a:pt x="2976" y="233"/>
                    <a:pt x="2976" y="233"/>
                    <a:pt x="2976" y="233"/>
                  </a:cubicBezTo>
                  <a:cubicBezTo>
                    <a:pt x="2987" y="239"/>
                    <a:pt x="2987" y="239"/>
                    <a:pt x="2987" y="239"/>
                  </a:cubicBezTo>
                  <a:cubicBezTo>
                    <a:pt x="3262" y="380"/>
                    <a:pt x="3496" y="578"/>
                    <a:pt x="3677" y="815"/>
                  </a:cubicBezTo>
                  <a:cubicBezTo>
                    <a:pt x="3859" y="1052"/>
                    <a:pt x="3991" y="1329"/>
                    <a:pt x="4055" y="1632"/>
                  </a:cubicBezTo>
                  <a:cubicBezTo>
                    <a:pt x="4058" y="1645"/>
                    <a:pt x="4058" y="1645"/>
                    <a:pt x="4058" y="1645"/>
                  </a:cubicBezTo>
                  <a:cubicBezTo>
                    <a:pt x="4060" y="1652"/>
                    <a:pt x="4060" y="1652"/>
                    <a:pt x="4060" y="1652"/>
                  </a:cubicBezTo>
                  <a:cubicBezTo>
                    <a:pt x="4122" y="1954"/>
                    <a:pt x="4116" y="2275"/>
                    <a:pt x="4031" y="2594"/>
                  </a:cubicBezTo>
                  <a:cubicBezTo>
                    <a:pt x="3885" y="3141"/>
                    <a:pt x="3530" y="3576"/>
                    <a:pt x="3076" y="3839"/>
                  </a:cubicBezTo>
                  <a:cubicBezTo>
                    <a:pt x="2697" y="4058"/>
                    <a:pt x="2248" y="4156"/>
                    <a:pt x="1793" y="4098"/>
                  </a:cubicBezTo>
                  <a:cubicBezTo>
                    <a:pt x="1783" y="4096"/>
                    <a:pt x="1783" y="4096"/>
                    <a:pt x="1783" y="4096"/>
                  </a:cubicBezTo>
                  <a:cubicBezTo>
                    <a:pt x="1774" y="4095"/>
                    <a:pt x="1774" y="4095"/>
                    <a:pt x="1774" y="4095"/>
                  </a:cubicBezTo>
                  <a:cubicBezTo>
                    <a:pt x="1318" y="4033"/>
                    <a:pt x="910" y="3823"/>
                    <a:pt x="601" y="3513"/>
                  </a:cubicBezTo>
                  <a:cubicBezTo>
                    <a:pt x="230" y="3142"/>
                    <a:pt x="0" y="2629"/>
                    <a:pt x="0" y="2063"/>
                  </a:cubicBezTo>
                  <a:cubicBezTo>
                    <a:pt x="0" y="1734"/>
                    <a:pt x="78" y="1422"/>
                    <a:pt x="216" y="1146"/>
                  </a:cubicBezTo>
                  <a:cubicBezTo>
                    <a:pt x="220" y="1139"/>
                    <a:pt x="220" y="1139"/>
                    <a:pt x="220" y="1139"/>
                  </a:cubicBezTo>
                  <a:cubicBezTo>
                    <a:pt x="226" y="1127"/>
                    <a:pt x="226" y="1127"/>
                    <a:pt x="226" y="1127"/>
                  </a:cubicBezTo>
                  <a:cubicBezTo>
                    <a:pt x="367" y="851"/>
                    <a:pt x="566" y="617"/>
                    <a:pt x="803" y="436"/>
                  </a:cubicBezTo>
                  <a:cubicBezTo>
                    <a:pt x="1040" y="255"/>
                    <a:pt x="1317" y="123"/>
                    <a:pt x="1619" y="59"/>
                  </a:cubicBezTo>
                  <a:cubicBezTo>
                    <a:pt x="1632" y="56"/>
                    <a:pt x="1632" y="56"/>
                    <a:pt x="1632" y="56"/>
                  </a:cubicBezTo>
                  <a:cubicBezTo>
                    <a:pt x="1639" y="55"/>
                    <a:pt x="1639" y="55"/>
                    <a:pt x="1639" y="55"/>
                  </a:cubicBezTo>
                  <a:cubicBezTo>
                    <a:pt x="1855" y="10"/>
                    <a:pt x="2081" y="0"/>
                    <a:pt x="2309" y="29"/>
                  </a:cubicBezTo>
                  <a:close/>
                  <a:moveTo>
                    <a:pt x="1089" y="1109"/>
                  </a:moveTo>
                  <a:cubicBezTo>
                    <a:pt x="1131" y="1066"/>
                    <a:pt x="1131" y="1066"/>
                    <a:pt x="1131" y="1066"/>
                  </a:cubicBezTo>
                  <a:cubicBezTo>
                    <a:pt x="996" y="931"/>
                    <a:pt x="996" y="931"/>
                    <a:pt x="996" y="931"/>
                  </a:cubicBezTo>
                  <a:cubicBezTo>
                    <a:pt x="954" y="973"/>
                    <a:pt x="954" y="973"/>
                    <a:pt x="954" y="973"/>
                  </a:cubicBezTo>
                  <a:cubicBezTo>
                    <a:pt x="1089" y="1109"/>
                    <a:pt x="1089" y="1109"/>
                    <a:pt x="1089" y="1109"/>
                  </a:cubicBezTo>
                  <a:close/>
                  <a:moveTo>
                    <a:pt x="3006" y="1101"/>
                  </a:moveTo>
                  <a:cubicBezTo>
                    <a:pt x="3049" y="1143"/>
                    <a:pt x="3049" y="1143"/>
                    <a:pt x="3049" y="1143"/>
                  </a:cubicBezTo>
                  <a:cubicBezTo>
                    <a:pt x="3183" y="1009"/>
                    <a:pt x="3183" y="1009"/>
                    <a:pt x="3183" y="1009"/>
                  </a:cubicBezTo>
                  <a:cubicBezTo>
                    <a:pt x="3141" y="966"/>
                    <a:pt x="3141" y="966"/>
                    <a:pt x="3141" y="966"/>
                  </a:cubicBezTo>
                  <a:cubicBezTo>
                    <a:pt x="3006" y="1101"/>
                    <a:pt x="3006" y="1101"/>
                    <a:pt x="3006" y="1101"/>
                  </a:cubicBezTo>
                  <a:close/>
                  <a:moveTo>
                    <a:pt x="3013" y="3018"/>
                  </a:moveTo>
                  <a:cubicBezTo>
                    <a:pt x="2971" y="3061"/>
                    <a:pt x="2971" y="3061"/>
                    <a:pt x="2971" y="3061"/>
                  </a:cubicBezTo>
                  <a:cubicBezTo>
                    <a:pt x="3106" y="3196"/>
                    <a:pt x="3106" y="3196"/>
                    <a:pt x="3106" y="3196"/>
                  </a:cubicBezTo>
                  <a:cubicBezTo>
                    <a:pt x="3148" y="3153"/>
                    <a:pt x="3148" y="3153"/>
                    <a:pt x="3148" y="3153"/>
                  </a:cubicBezTo>
                  <a:cubicBezTo>
                    <a:pt x="3013" y="3018"/>
                    <a:pt x="3013" y="3018"/>
                    <a:pt x="3013" y="3018"/>
                  </a:cubicBezTo>
                  <a:close/>
                  <a:moveTo>
                    <a:pt x="1096" y="3026"/>
                  </a:moveTo>
                  <a:cubicBezTo>
                    <a:pt x="1053" y="2983"/>
                    <a:pt x="1053" y="2983"/>
                    <a:pt x="1053" y="2983"/>
                  </a:cubicBezTo>
                  <a:cubicBezTo>
                    <a:pt x="919" y="3118"/>
                    <a:pt x="919" y="3118"/>
                    <a:pt x="919" y="3118"/>
                  </a:cubicBezTo>
                  <a:cubicBezTo>
                    <a:pt x="961" y="3161"/>
                    <a:pt x="961" y="3161"/>
                    <a:pt x="961" y="3161"/>
                  </a:cubicBezTo>
                  <a:cubicBezTo>
                    <a:pt x="1096" y="3026"/>
                    <a:pt x="1096" y="3026"/>
                    <a:pt x="1096" y="3026"/>
                  </a:cubicBezTo>
                  <a:close/>
                  <a:moveTo>
                    <a:pt x="2093" y="3197"/>
                  </a:moveTo>
                  <a:cubicBezTo>
                    <a:pt x="1959" y="3197"/>
                    <a:pt x="1959" y="3197"/>
                    <a:pt x="1959" y="3197"/>
                  </a:cubicBezTo>
                  <a:cubicBezTo>
                    <a:pt x="1959" y="3623"/>
                    <a:pt x="1959" y="3623"/>
                    <a:pt x="1959" y="3623"/>
                  </a:cubicBezTo>
                  <a:cubicBezTo>
                    <a:pt x="2093" y="3623"/>
                    <a:pt x="2093" y="3623"/>
                    <a:pt x="2093" y="3623"/>
                  </a:cubicBezTo>
                  <a:cubicBezTo>
                    <a:pt x="2093" y="3197"/>
                    <a:pt x="2093" y="3197"/>
                    <a:pt x="2093" y="3197"/>
                  </a:cubicBezTo>
                  <a:close/>
                  <a:moveTo>
                    <a:pt x="2093" y="534"/>
                  </a:moveTo>
                  <a:cubicBezTo>
                    <a:pt x="1959" y="534"/>
                    <a:pt x="1959" y="534"/>
                    <a:pt x="1959" y="534"/>
                  </a:cubicBezTo>
                  <a:cubicBezTo>
                    <a:pt x="1959" y="960"/>
                    <a:pt x="1959" y="960"/>
                    <a:pt x="1959" y="960"/>
                  </a:cubicBezTo>
                  <a:cubicBezTo>
                    <a:pt x="2093" y="960"/>
                    <a:pt x="2093" y="960"/>
                    <a:pt x="2093" y="960"/>
                  </a:cubicBezTo>
                  <a:cubicBezTo>
                    <a:pt x="2093" y="534"/>
                    <a:pt x="2093" y="534"/>
                    <a:pt x="2093" y="534"/>
                  </a:cubicBezTo>
                  <a:close/>
                  <a:moveTo>
                    <a:pt x="3145" y="2011"/>
                  </a:moveTo>
                  <a:cubicBezTo>
                    <a:pt x="3145" y="2146"/>
                    <a:pt x="3145" y="2146"/>
                    <a:pt x="3145" y="2146"/>
                  </a:cubicBezTo>
                  <a:cubicBezTo>
                    <a:pt x="3570" y="2146"/>
                    <a:pt x="3570" y="2146"/>
                    <a:pt x="3570" y="2146"/>
                  </a:cubicBezTo>
                  <a:cubicBezTo>
                    <a:pt x="3570" y="2011"/>
                    <a:pt x="3570" y="2011"/>
                    <a:pt x="3570" y="2011"/>
                  </a:cubicBezTo>
                  <a:cubicBezTo>
                    <a:pt x="3145" y="2011"/>
                    <a:pt x="3145" y="2011"/>
                    <a:pt x="3145" y="2011"/>
                  </a:cubicBezTo>
                  <a:close/>
                  <a:moveTo>
                    <a:pt x="482" y="2011"/>
                  </a:moveTo>
                  <a:cubicBezTo>
                    <a:pt x="482" y="2146"/>
                    <a:pt x="482" y="2146"/>
                    <a:pt x="482" y="2146"/>
                  </a:cubicBezTo>
                  <a:cubicBezTo>
                    <a:pt x="908" y="2146"/>
                    <a:pt x="908" y="2146"/>
                    <a:pt x="908" y="2146"/>
                  </a:cubicBezTo>
                  <a:cubicBezTo>
                    <a:pt x="908" y="2011"/>
                    <a:pt x="908" y="2011"/>
                    <a:pt x="908" y="2011"/>
                  </a:cubicBezTo>
                  <a:cubicBezTo>
                    <a:pt x="482" y="2011"/>
                    <a:pt x="482" y="2011"/>
                    <a:pt x="482" y="2011"/>
                  </a:cubicBezTo>
                  <a:close/>
                  <a:moveTo>
                    <a:pt x="2067" y="1741"/>
                  </a:moveTo>
                  <a:cubicBezTo>
                    <a:pt x="2035" y="1741"/>
                    <a:pt x="2004" y="1746"/>
                    <a:pt x="1975" y="1755"/>
                  </a:cubicBezTo>
                  <a:cubicBezTo>
                    <a:pt x="1807" y="1412"/>
                    <a:pt x="1602" y="1084"/>
                    <a:pt x="1367" y="769"/>
                  </a:cubicBezTo>
                  <a:cubicBezTo>
                    <a:pt x="1314" y="798"/>
                    <a:pt x="1261" y="827"/>
                    <a:pt x="1208" y="856"/>
                  </a:cubicBezTo>
                  <a:cubicBezTo>
                    <a:pt x="1372" y="1222"/>
                    <a:pt x="1572" y="1561"/>
                    <a:pt x="1806" y="1878"/>
                  </a:cubicBezTo>
                  <a:cubicBezTo>
                    <a:pt x="1771" y="1929"/>
                    <a:pt x="1750" y="1991"/>
                    <a:pt x="1750" y="2058"/>
                  </a:cubicBezTo>
                  <a:cubicBezTo>
                    <a:pt x="1750" y="2234"/>
                    <a:pt x="1892" y="2375"/>
                    <a:pt x="2067" y="2375"/>
                  </a:cubicBezTo>
                  <a:cubicBezTo>
                    <a:pt x="2242" y="2375"/>
                    <a:pt x="2384" y="2234"/>
                    <a:pt x="2384" y="2058"/>
                  </a:cubicBezTo>
                  <a:cubicBezTo>
                    <a:pt x="2384" y="2037"/>
                    <a:pt x="2382" y="2015"/>
                    <a:pt x="2378" y="1995"/>
                  </a:cubicBezTo>
                  <a:cubicBezTo>
                    <a:pt x="2572" y="1823"/>
                    <a:pt x="2750" y="1624"/>
                    <a:pt x="2904" y="1390"/>
                  </a:cubicBezTo>
                  <a:cubicBezTo>
                    <a:pt x="2854" y="1343"/>
                    <a:pt x="2804" y="1295"/>
                    <a:pt x="2753" y="1248"/>
                  </a:cubicBezTo>
                  <a:cubicBezTo>
                    <a:pt x="2549" y="1400"/>
                    <a:pt x="2368" y="1576"/>
                    <a:pt x="2206" y="1773"/>
                  </a:cubicBezTo>
                  <a:cubicBezTo>
                    <a:pt x="2164" y="1753"/>
                    <a:pt x="2117" y="1741"/>
                    <a:pt x="2067" y="1741"/>
                  </a:cubicBezTo>
                  <a:close/>
                  <a:moveTo>
                    <a:pt x="3683" y="2260"/>
                  </a:moveTo>
                  <a:cubicBezTo>
                    <a:pt x="3683" y="2260"/>
                    <a:pt x="3683" y="2260"/>
                    <a:pt x="3683" y="2260"/>
                  </a:cubicBezTo>
                  <a:cubicBezTo>
                    <a:pt x="3690" y="2195"/>
                    <a:pt x="3694" y="2129"/>
                    <a:pt x="3694" y="2063"/>
                  </a:cubicBezTo>
                  <a:cubicBezTo>
                    <a:pt x="3694" y="1943"/>
                    <a:pt x="3682" y="1827"/>
                    <a:pt x="3657" y="1715"/>
                  </a:cubicBezTo>
                  <a:cubicBezTo>
                    <a:pt x="3655" y="1704"/>
                    <a:pt x="3655" y="1704"/>
                    <a:pt x="3655" y="1704"/>
                  </a:cubicBezTo>
                  <a:cubicBezTo>
                    <a:pt x="3654" y="1698"/>
                    <a:pt x="3654" y="1698"/>
                    <a:pt x="3654" y="1698"/>
                  </a:cubicBezTo>
                  <a:cubicBezTo>
                    <a:pt x="3617" y="1537"/>
                    <a:pt x="3556" y="1383"/>
                    <a:pt x="3474" y="1242"/>
                  </a:cubicBezTo>
                  <a:cubicBezTo>
                    <a:pt x="3438" y="1179"/>
                    <a:pt x="3398" y="1120"/>
                    <a:pt x="3354" y="1062"/>
                  </a:cubicBezTo>
                  <a:cubicBezTo>
                    <a:pt x="3311" y="1006"/>
                    <a:pt x="3263" y="951"/>
                    <a:pt x="3213" y="901"/>
                  </a:cubicBezTo>
                  <a:cubicBezTo>
                    <a:pt x="3097" y="785"/>
                    <a:pt x="2964" y="687"/>
                    <a:pt x="2818" y="609"/>
                  </a:cubicBezTo>
                  <a:cubicBezTo>
                    <a:pt x="2813" y="607"/>
                    <a:pt x="2813" y="607"/>
                    <a:pt x="2813" y="607"/>
                  </a:cubicBezTo>
                  <a:cubicBezTo>
                    <a:pt x="2804" y="602"/>
                    <a:pt x="2804" y="602"/>
                    <a:pt x="2804" y="602"/>
                  </a:cubicBezTo>
                  <a:cubicBezTo>
                    <a:pt x="2701" y="549"/>
                    <a:pt x="2592" y="507"/>
                    <a:pt x="2476" y="476"/>
                  </a:cubicBezTo>
                  <a:cubicBezTo>
                    <a:pt x="2408" y="457"/>
                    <a:pt x="2340" y="444"/>
                    <a:pt x="2271" y="434"/>
                  </a:cubicBezTo>
                  <a:cubicBezTo>
                    <a:pt x="2269" y="434"/>
                    <a:pt x="2269" y="434"/>
                    <a:pt x="2269" y="434"/>
                  </a:cubicBezTo>
                  <a:cubicBezTo>
                    <a:pt x="2257" y="433"/>
                    <a:pt x="2257" y="433"/>
                    <a:pt x="2257" y="433"/>
                  </a:cubicBezTo>
                  <a:cubicBezTo>
                    <a:pt x="2189" y="424"/>
                    <a:pt x="2121" y="420"/>
                    <a:pt x="2051" y="420"/>
                  </a:cubicBezTo>
                  <a:cubicBezTo>
                    <a:pt x="1931" y="420"/>
                    <a:pt x="1814" y="432"/>
                    <a:pt x="1702" y="457"/>
                  </a:cubicBezTo>
                  <a:cubicBezTo>
                    <a:pt x="1692" y="459"/>
                    <a:pt x="1692" y="459"/>
                    <a:pt x="1692" y="459"/>
                  </a:cubicBezTo>
                  <a:cubicBezTo>
                    <a:pt x="1686" y="460"/>
                    <a:pt x="1686" y="460"/>
                    <a:pt x="1686" y="460"/>
                  </a:cubicBezTo>
                  <a:cubicBezTo>
                    <a:pt x="1525" y="497"/>
                    <a:pt x="1371" y="558"/>
                    <a:pt x="1229" y="640"/>
                  </a:cubicBezTo>
                  <a:cubicBezTo>
                    <a:pt x="1168" y="675"/>
                    <a:pt x="1110" y="714"/>
                    <a:pt x="1054" y="756"/>
                  </a:cubicBezTo>
                  <a:cubicBezTo>
                    <a:pt x="1053" y="757"/>
                    <a:pt x="1053" y="757"/>
                    <a:pt x="1053" y="757"/>
                  </a:cubicBezTo>
                  <a:cubicBezTo>
                    <a:pt x="1051" y="758"/>
                    <a:pt x="1051" y="758"/>
                    <a:pt x="1051" y="758"/>
                  </a:cubicBezTo>
                  <a:cubicBezTo>
                    <a:pt x="1048" y="761"/>
                    <a:pt x="1048" y="761"/>
                    <a:pt x="1048" y="761"/>
                  </a:cubicBezTo>
                  <a:cubicBezTo>
                    <a:pt x="992" y="804"/>
                    <a:pt x="939" y="851"/>
                    <a:pt x="888" y="901"/>
                  </a:cubicBezTo>
                  <a:cubicBezTo>
                    <a:pt x="777" y="1012"/>
                    <a:pt x="682" y="1139"/>
                    <a:pt x="606" y="1279"/>
                  </a:cubicBezTo>
                  <a:cubicBezTo>
                    <a:pt x="605" y="1281"/>
                    <a:pt x="605" y="1281"/>
                    <a:pt x="605" y="1281"/>
                  </a:cubicBezTo>
                  <a:cubicBezTo>
                    <a:pt x="599" y="1292"/>
                    <a:pt x="599" y="1292"/>
                    <a:pt x="599" y="1292"/>
                  </a:cubicBezTo>
                  <a:cubicBezTo>
                    <a:pt x="592" y="1304"/>
                    <a:pt x="592" y="1304"/>
                    <a:pt x="592" y="1304"/>
                  </a:cubicBezTo>
                  <a:cubicBezTo>
                    <a:pt x="592" y="1305"/>
                    <a:pt x="592" y="1305"/>
                    <a:pt x="592" y="1305"/>
                  </a:cubicBezTo>
                  <a:cubicBezTo>
                    <a:pt x="543" y="1399"/>
                    <a:pt x="503" y="1499"/>
                    <a:pt x="472" y="1605"/>
                  </a:cubicBezTo>
                  <a:cubicBezTo>
                    <a:pt x="472" y="1605"/>
                    <a:pt x="472" y="1605"/>
                    <a:pt x="472" y="1605"/>
                  </a:cubicBezTo>
                  <a:cubicBezTo>
                    <a:pt x="429" y="1750"/>
                    <a:pt x="407" y="1904"/>
                    <a:pt x="407" y="2063"/>
                  </a:cubicBezTo>
                  <a:cubicBezTo>
                    <a:pt x="407" y="2517"/>
                    <a:pt x="591" y="2928"/>
                    <a:pt x="888" y="3225"/>
                  </a:cubicBezTo>
                  <a:cubicBezTo>
                    <a:pt x="1044" y="3381"/>
                    <a:pt x="1231" y="3506"/>
                    <a:pt x="1439" y="3589"/>
                  </a:cubicBezTo>
                  <a:cubicBezTo>
                    <a:pt x="1439" y="3589"/>
                    <a:pt x="1439" y="3589"/>
                    <a:pt x="1439" y="3589"/>
                  </a:cubicBezTo>
                  <a:cubicBezTo>
                    <a:pt x="1499" y="3613"/>
                    <a:pt x="1561" y="3634"/>
                    <a:pt x="1625" y="3651"/>
                  </a:cubicBezTo>
                  <a:cubicBezTo>
                    <a:pt x="1692" y="3669"/>
                    <a:pt x="1760" y="3682"/>
                    <a:pt x="1827" y="3692"/>
                  </a:cubicBezTo>
                  <a:cubicBezTo>
                    <a:pt x="1833" y="3692"/>
                    <a:pt x="1833" y="3692"/>
                    <a:pt x="1833" y="3692"/>
                  </a:cubicBezTo>
                  <a:cubicBezTo>
                    <a:pt x="1835" y="3693"/>
                    <a:pt x="1835" y="3693"/>
                    <a:pt x="1835" y="3693"/>
                  </a:cubicBezTo>
                  <a:cubicBezTo>
                    <a:pt x="1894" y="3701"/>
                    <a:pt x="1955" y="3705"/>
                    <a:pt x="2017" y="3707"/>
                  </a:cubicBezTo>
                  <a:cubicBezTo>
                    <a:pt x="2016" y="3707"/>
                    <a:pt x="2016" y="3707"/>
                    <a:pt x="2016" y="3707"/>
                  </a:cubicBezTo>
                  <a:cubicBezTo>
                    <a:pt x="2321" y="3714"/>
                    <a:pt x="2617" y="3634"/>
                    <a:pt x="2872" y="3487"/>
                  </a:cubicBezTo>
                  <a:cubicBezTo>
                    <a:pt x="3237" y="3276"/>
                    <a:pt x="3521" y="2927"/>
                    <a:pt x="3638" y="2489"/>
                  </a:cubicBezTo>
                  <a:cubicBezTo>
                    <a:pt x="3659" y="2412"/>
                    <a:pt x="3674" y="2336"/>
                    <a:pt x="3683" y="2260"/>
                  </a:cubicBezTo>
                  <a:close/>
                </a:path>
              </a:pathLst>
            </a:custGeom>
            <a:solidFill>
              <a:srgbClr val="65D3F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5" name="KSO_Shape"/>
            <p:cNvSpPr>
              <a:spLocks/>
            </p:cNvSpPr>
            <p:nvPr/>
          </p:nvSpPr>
          <p:spPr bwMode="auto">
            <a:xfrm>
              <a:off x="7158106" y="3589473"/>
              <a:ext cx="345784" cy="345784"/>
            </a:xfrm>
            <a:custGeom>
              <a:avLst/>
              <a:gdLst>
                <a:gd name="T0" fmla="*/ 899695 w 3299"/>
                <a:gd name="T1" fmla="*/ 0 h 3300"/>
                <a:gd name="T2" fmla="*/ 1536410 w 3299"/>
                <a:gd name="T3" fmla="*/ 263513 h 3300"/>
                <a:gd name="T4" fmla="*/ 1799935 w 3299"/>
                <a:gd name="T5" fmla="*/ 900199 h 3300"/>
                <a:gd name="T6" fmla="*/ 1536410 w 3299"/>
                <a:gd name="T7" fmla="*/ 1536339 h 3300"/>
                <a:gd name="T8" fmla="*/ 899695 w 3299"/>
                <a:gd name="T9" fmla="*/ 1800397 h 3300"/>
                <a:gd name="T10" fmla="*/ 263525 w 3299"/>
                <a:gd name="T11" fmla="*/ 1536339 h 3300"/>
                <a:gd name="T12" fmla="*/ 0 w 3299"/>
                <a:gd name="T13" fmla="*/ 900199 h 3300"/>
                <a:gd name="T14" fmla="*/ 263525 w 3299"/>
                <a:gd name="T15" fmla="*/ 263513 h 3300"/>
                <a:gd name="T16" fmla="*/ 899695 w 3299"/>
                <a:gd name="T17" fmla="*/ 0 h 3300"/>
                <a:gd name="T18" fmla="*/ 1013180 w 3299"/>
                <a:gd name="T19" fmla="*/ 864736 h 3300"/>
                <a:gd name="T20" fmla="*/ 992992 w 3299"/>
                <a:gd name="T21" fmla="*/ 832002 h 3300"/>
                <a:gd name="T22" fmla="*/ 1264701 w 3299"/>
                <a:gd name="T23" fmla="*/ 435914 h 3300"/>
                <a:gd name="T24" fmla="*/ 1204685 w 3299"/>
                <a:gd name="T25" fmla="*/ 390086 h 3300"/>
                <a:gd name="T26" fmla="*/ 917700 w 3299"/>
                <a:gd name="T27" fmla="*/ 788901 h 3300"/>
                <a:gd name="T28" fmla="*/ 839679 w 3299"/>
                <a:gd name="T29" fmla="*/ 797630 h 3300"/>
                <a:gd name="T30" fmla="*/ 772570 w 3299"/>
                <a:gd name="T31" fmla="*/ 971123 h 3300"/>
                <a:gd name="T32" fmla="*/ 946071 w 3299"/>
                <a:gd name="T33" fmla="*/ 1038775 h 3300"/>
                <a:gd name="T34" fmla="*/ 968986 w 3299"/>
                <a:gd name="T35" fmla="*/ 1025681 h 3300"/>
                <a:gd name="T36" fmla="*/ 1287071 w 3299"/>
                <a:gd name="T37" fmla="*/ 1123339 h 3300"/>
                <a:gd name="T38" fmla="*/ 1315988 w 3299"/>
                <a:gd name="T39" fmla="*/ 1042594 h 3300"/>
                <a:gd name="T40" fmla="*/ 1024637 w 3299"/>
                <a:gd name="T41" fmla="*/ 922567 h 3300"/>
                <a:gd name="T42" fmla="*/ 1013180 w 3299"/>
                <a:gd name="T43" fmla="*/ 864736 h 3300"/>
                <a:gd name="T44" fmla="*/ 1364546 w 3299"/>
                <a:gd name="T45" fmla="*/ 435914 h 3300"/>
                <a:gd name="T46" fmla="*/ 899695 w 3299"/>
                <a:gd name="T47" fmla="*/ 243326 h 3300"/>
                <a:gd name="T48" fmla="*/ 435389 w 3299"/>
                <a:gd name="T49" fmla="*/ 435914 h 3300"/>
                <a:gd name="T50" fmla="*/ 243338 w 3299"/>
                <a:gd name="T51" fmla="*/ 900199 h 3300"/>
                <a:gd name="T52" fmla="*/ 435389 w 3299"/>
                <a:gd name="T53" fmla="*/ 1364483 h 3300"/>
                <a:gd name="T54" fmla="*/ 899695 w 3299"/>
                <a:gd name="T55" fmla="*/ 1556525 h 3300"/>
                <a:gd name="T56" fmla="*/ 1364546 w 3299"/>
                <a:gd name="T57" fmla="*/ 1364483 h 3300"/>
                <a:gd name="T58" fmla="*/ 1556597 w 3299"/>
                <a:gd name="T59" fmla="*/ 900199 h 3300"/>
                <a:gd name="T60" fmla="*/ 1364546 w 3299"/>
                <a:gd name="T61" fmla="*/ 435914 h 33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299" h="3300">
                  <a:moveTo>
                    <a:pt x="1649" y="0"/>
                  </a:moveTo>
                  <a:cubicBezTo>
                    <a:pt x="2105" y="0"/>
                    <a:pt x="2517" y="185"/>
                    <a:pt x="2816" y="483"/>
                  </a:cubicBezTo>
                  <a:cubicBezTo>
                    <a:pt x="3115" y="782"/>
                    <a:pt x="3299" y="1194"/>
                    <a:pt x="3299" y="1650"/>
                  </a:cubicBezTo>
                  <a:cubicBezTo>
                    <a:pt x="3299" y="2105"/>
                    <a:pt x="3115" y="2518"/>
                    <a:pt x="2816" y="2816"/>
                  </a:cubicBezTo>
                  <a:cubicBezTo>
                    <a:pt x="2517" y="3115"/>
                    <a:pt x="2105" y="3300"/>
                    <a:pt x="1649" y="3300"/>
                  </a:cubicBezTo>
                  <a:cubicBezTo>
                    <a:pt x="1194" y="3300"/>
                    <a:pt x="781" y="3115"/>
                    <a:pt x="483" y="2816"/>
                  </a:cubicBezTo>
                  <a:cubicBezTo>
                    <a:pt x="184" y="2518"/>
                    <a:pt x="0" y="2105"/>
                    <a:pt x="0" y="1650"/>
                  </a:cubicBezTo>
                  <a:cubicBezTo>
                    <a:pt x="0" y="1194"/>
                    <a:pt x="184" y="782"/>
                    <a:pt x="483" y="483"/>
                  </a:cubicBezTo>
                  <a:cubicBezTo>
                    <a:pt x="781" y="185"/>
                    <a:pt x="1194" y="0"/>
                    <a:pt x="1649" y="0"/>
                  </a:cubicBezTo>
                  <a:close/>
                  <a:moveTo>
                    <a:pt x="1857" y="1585"/>
                  </a:moveTo>
                  <a:cubicBezTo>
                    <a:pt x="1847" y="1563"/>
                    <a:pt x="1834" y="1543"/>
                    <a:pt x="1820" y="1525"/>
                  </a:cubicBezTo>
                  <a:cubicBezTo>
                    <a:pt x="2006" y="1303"/>
                    <a:pt x="2171" y="1060"/>
                    <a:pt x="2318" y="799"/>
                  </a:cubicBezTo>
                  <a:cubicBezTo>
                    <a:pt x="2281" y="771"/>
                    <a:pt x="2245" y="743"/>
                    <a:pt x="2208" y="715"/>
                  </a:cubicBezTo>
                  <a:cubicBezTo>
                    <a:pt x="2004" y="941"/>
                    <a:pt x="1829" y="1185"/>
                    <a:pt x="1682" y="1446"/>
                  </a:cubicBezTo>
                  <a:cubicBezTo>
                    <a:pt x="1635" y="1437"/>
                    <a:pt x="1585" y="1442"/>
                    <a:pt x="1539" y="1462"/>
                  </a:cubicBezTo>
                  <a:cubicBezTo>
                    <a:pt x="1417" y="1516"/>
                    <a:pt x="1362" y="1658"/>
                    <a:pt x="1416" y="1780"/>
                  </a:cubicBezTo>
                  <a:cubicBezTo>
                    <a:pt x="1470" y="1902"/>
                    <a:pt x="1612" y="1957"/>
                    <a:pt x="1734" y="1904"/>
                  </a:cubicBezTo>
                  <a:cubicBezTo>
                    <a:pt x="1749" y="1897"/>
                    <a:pt x="1763" y="1889"/>
                    <a:pt x="1776" y="1880"/>
                  </a:cubicBezTo>
                  <a:cubicBezTo>
                    <a:pt x="1956" y="1962"/>
                    <a:pt x="2149" y="2024"/>
                    <a:pt x="2359" y="2059"/>
                  </a:cubicBezTo>
                  <a:cubicBezTo>
                    <a:pt x="2376" y="2010"/>
                    <a:pt x="2394" y="1960"/>
                    <a:pt x="2412" y="1911"/>
                  </a:cubicBezTo>
                  <a:cubicBezTo>
                    <a:pt x="2243" y="1815"/>
                    <a:pt x="2064" y="1744"/>
                    <a:pt x="1878" y="1691"/>
                  </a:cubicBezTo>
                  <a:cubicBezTo>
                    <a:pt x="1879" y="1656"/>
                    <a:pt x="1873" y="1620"/>
                    <a:pt x="1857" y="1585"/>
                  </a:cubicBezTo>
                  <a:close/>
                  <a:moveTo>
                    <a:pt x="2501" y="799"/>
                  </a:moveTo>
                  <a:cubicBezTo>
                    <a:pt x="2283" y="581"/>
                    <a:pt x="1982" y="446"/>
                    <a:pt x="1649" y="446"/>
                  </a:cubicBezTo>
                  <a:cubicBezTo>
                    <a:pt x="1317" y="446"/>
                    <a:pt x="1016" y="581"/>
                    <a:pt x="798" y="799"/>
                  </a:cubicBezTo>
                  <a:cubicBezTo>
                    <a:pt x="581" y="1017"/>
                    <a:pt x="446" y="1318"/>
                    <a:pt x="446" y="1650"/>
                  </a:cubicBezTo>
                  <a:cubicBezTo>
                    <a:pt x="446" y="1982"/>
                    <a:pt x="581" y="2283"/>
                    <a:pt x="798" y="2501"/>
                  </a:cubicBezTo>
                  <a:cubicBezTo>
                    <a:pt x="1016" y="2719"/>
                    <a:pt x="1317" y="2853"/>
                    <a:pt x="1649" y="2853"/>
                  </a:cubicBezTo>
                  <a:cubicBezTo>
                    <a:pt x="1982" y="2853"/>
                    <a:pt x="2283" y="2719"/>
                    <a:pt x="2501" y="2501"/>
                  </a:cubicBezTo>
                  <a:cubicBezTo>
                    <a:pt x="2718" y="2283"/>
                    <a:pt x="2853" y="1982"/>
                    <a:pt x="2853" y="1650"/>
                  </a:cubicBezTo>
                  <a:cubicBezTo>
                    <a:pt x="2853" y="1318"/>
                    <a:pt x="2718" y="1017"/>
                    <a:pt x="2501" y="799"/>
                  </a:cubicBezTo>
                  <a:close/>
                </a:path>
              </a:pathLst>
            </a:custGeom>
            <a:solidFill>
              <a:srgbClr val="65D3F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26" name="KSO_Shape"/>
            <p:cNvSpPr>
              <a:spLocks/>
            </p:cNvSpPr>
            <p:nvPr/>
          </p:nvSpPr>
          <p:spPr bwMode="auto">
            <a:xfrm>
              <a:off x="7830001" y="3579411"/>
              <a:ext cx="365909" cy="365909"/>
            </a:xfrm>
            <a:custGeom>
              <a:avLst/>
              <a:gdLst>
                <a:gd name="T0" fmla="*/ 2147483646 w 4408"/>
                <a:gd name="T1" fmla="*/ 2147483646 h 4410"/>
                <a:gd name="T2" fmla="*/ 2147483646 w 4408"/>
                <a:gd name="T3" fmla="*/ 2147483646 h 4410"/>
                <a:gd name="T4" fmla="*/ 2147483646 w 4408"/>
                <a:gd name="T5" fmla="*/ 2147483646 h 4410"/>
                <a:gd name="T6" fmla="*/ 2147483646 w 4408"/>
                <a:gd name="T7" fmla="*/ 2147483646 h 4410"/>
                <a:gd name="T8" fmla="*/ 2147483646 w 4408"/>
                <a:gd name="T9" fmla="*/ 2147483646 h 4410"/>
                <a:gd name="T10" fmla="*/ 2147483646 w 4408"/>
                <a:gd name="T11" fmla="*/ 2147483646 h 4410"/>
                <a:gd name="T12" fmla="*/ 484294390 w 4408"/>
                <a:gd name="T13" fmla="*/ 2147483646 h 4410"/>
                <a:gd name="T14" fmla="*/ 1372198122 w 4408"/>
                <a:gd name="T15" fmla="*/ 2147483646 h 4410"/>
                <a:gd name="T16" fmla="*/ 2147483646 w 4408"/>
                <a:gd name="T17" fmla="*/ 2147483646 h 4410"/>
                <a:gd name="T18" fmla="*/ 2147483646 w 4408"/>
                <a:gd name="T19" fmla="*/ 2147483646 h 4410"/>
                <a:gd name="T20" fmla="*/ 2147483646 w 4408"/>
                <a:gd name="T21" fmla="*/ 2147483646 h 4410"/>
                <a:gd name="T22" fmla="*/ 2147483646 w 4408"/>
                <a:gd name="T23" fmla="*/ 2147483646 h 4410"/>
                <a:gd name="T24" fmla="*/ 2147483646 w 4408"/>
                <a:gd name="T25" fmla="*/ 2147483646 h 4410"/>
                <a:gd name="T26" fmla="*/ 2147483646 w 4408"/>
                <a:gd name="T27" fmla="*/ 2147483646 h 4410"/>
                <a:gd name="T28" fmla="*/ 2147483646 w 4408"/>
                <a:gd name="T29" fmla="*/ 2147483646 h 4410"/>
                <a:gd name="T30" fmla="*/ 2147483646 w 4408"/>
                <a:gd name="T31" fmla="*/ 2147483646 h 4410"/>
                <a:gd name="T32" fmla="*/ 2147483646 w 4408"/>
                <a:gd name="T33" fmla="*/ 2147483646 h 4410"/>
                <a:gd name="T34" fmla="*/ 2147483646 w 4408"/>
                <a:gd name="T35" fmla="*/ 2147483646 h 4410"/>
                <a:gd name="T36" fmla="*/ 2147483646 w 4408"/>
                <a:gd name="T37" fmla="*/ 2147483646 h 4410"/>
                <a:gd name="T38" fmla="*/ 2147483646 w 4408"/>
                <a:gd name="T39" fmla="*/ 2147483646 h 4410"/>
                <a:gd name="T40" fmla="*/ 2147483646 w 4408"/>
                <a:gd name="T41" fmla="*/ 2147483646 h 4410"/>
                <a:gd name="T42" fmla="*/ 2147483646 w 4408"/>
                <a:gd name="T43" fmla="*/ 2147483646 h 4410"/>
                <a:gd name="T44" fmla="*/ 2147483646 w 4408"/>
                <a:gd name="T45" fmla="*/ 2147483646 h 4410"/>
                <a:gd name="T46" fmla="*/ 2147483646 w 4408"/>
                <a:gd name="T47" fmla="*/ 2147483646 h 4410"/>
                <a:gd name="T48" fmla="*/ 2147483646 w 4408"/>
                <a:gd name="T49" fmla="*/ 2147483646 h 4410"/>
                <a:gd name="T50" fmla="*/ 2147483646 w 4408"/>
                <a:gd name="T51" fmla="*/ 2147483646 h 4410"/>
                <a:gd name="T52" fmla="*/ 2147483646 w 4408"/>
                <a:gd name="T53" fmla="*/ 2147483646 h 4410"/>
                <a:gd name="T54" fmla="*/ 2147483646 w 4408"/>
                <a:gd name="T55" fmla="*/ 2147483646 h 4410"/>
                <a:gd name="T56" fmla="*/ 2147483646 w 4408"/>
                <a:gd name="T57" fmla="*/ 0 h 4410"/>
                <a:gd name="T58" fmla="*/ 2147483646 w 4408"/>
                <a:gd name="T59" fmla="*/ 2147483646 h 4410"/>
                <a:gd name="T60" fmla="*/ 2147483646 w 4408"/>
                <a:gd name="T61" fmla="*/ 2147483646 h 4410"/>
                <a:gd name="T62" fmla="*/ 2147483646 w 4408"/>
                <a:gd name="T63" fmla="*/ 2147483646 h 4410"/>
                <a:gd name="T64" fmla="*/ 2147483646 w 4408"/>
                <a:gd name="T65" fmla="*/ 2147483646 h 4410"/>
                <a:gd name="T66" fmla="*/ 2147483646 w 4408"/>
                <a:gd name="T67" fmla="*/ 2147483646 h 4410"/>
                <a:gd name="T68" fmla="*/ 2147483646 w 4408"/>
                <a:gd name="T69" fmla="*/ 2147483646 h 4410"/>
                <a:gd name="T70" fmla="*/ 2147483646 w 4408"/>
                <a:gd name="T71" fmla="*/ 2147483646 h 4410"/>
                <a:gd name="T72" fmla="*/ 2147483646 w 4408"/>
                <a:gd name="T73" fmla="*/ 2147483646 h 4410"/>
                <a:gd name="T74" fmla="*/ 2147483646 w 4408"/>
                <a:gd name="T75" fmla="*/ 2147483646 h 4410"/>
                <a:gd name="T76" fmla="*/ 2147483646 w 4408"/>
                <a:gd name="T77" fmla="*/ 2147483646 h 4410"/>
                <a:gd name="T78" fmla="*/ 2147483646 w 4408"/>
                <a:gd name="T79" fmla="*/ 2147483646 h 4410"/>
                <a:gd name="T80" fmla="*/ 2147483646 w 4408"/>
                <a:gd name="T81" fmla="*/ 2147483646 h 4410"/>
                <a:gd name="T82" fmla="*/ 2147483646 w 4408"/>
                <a:gd name="T83" fmla="*/ 2147483646 h 4410"/>
                <a:gd name="T84" fmla="*/ 2147483646 w 4408"/>
                <a:gd name="T85" fmla="*/ 2147483646 h 4410"/>
                <a:gd name="T86" fmla="*/ 2147483646 w 4408"/>
                <a:gd name="T87" fmla="*/ 2147483646 h 4410"/>
                <a:gd name="T88" fmla="*/ 2147483646 w 4408"/>
                <a:gd name="T89" fmla="*/ 2147483646 h 4410"/>
                <a:gd name="T90" fmla="*/ 2147483646 w 4408"/>
                <a:gd name="T91" fmla="*/ 2147483646 h 4410"/>
                <a:gd name="T92" fmla="*/ 2147483646 w 4408"/>
                <a:gd name="T93" fmla="*/ 2147483646 h 4410"/>
                <a:gd name="T94" fmla="*/ 2147483646 w 4408"/>
                <a:gd name="T95" fmla="*/ 2147483646 h 4410"/>
                <a:gd name="T96" fmla="*/ 2147483646 w 4408"/>
                <a:gd name="T97" fmla="*/ 2147483646 h 4410"/>
                <a:gd name="T98" fmla="*/ 2147483646 w 4408"/>
                <a:gd name="T99" fmla="*/ 2147483646 h 4410"/>
                <a:gd name="T100" fmla="*/ 2147483646 w 4408"/>
                <a:gd name="T101" fmla="*/ 2147483646 h 4410"/>
                <a:gd name="T102" fmla="*/ 2147483646 w 4408"/>
                <a:gd name="T103" fmla="*/ 2147483646 h 4410"/>
                <a:gd name="T104" fmla="*/ 2147483646 w 4408"/>
                <a:gd name="T105" fmla="*/ 2147483646 h 4410"/>
                <a:gd name="T106" fmla="*/ 2147483646 w 4408"/>
                <a:gd name="T107" fmla="*/ 2147483646 h 4410"/>
                <a:gd name="T108" fmla="*/ 2147483646 w 4408"/>
                <a:gd name="T109" fmla="*/ 2147483646 h 4410"/>
                <a:gd name="T110" fmla="*/ 2147483646 w 4408"/>
                <a:gd name="T111" fmla="*/ 2147483646 h 4410"/>
                <a:gd name="T112" fmla="*/ 2147483646 w 4408"/>
                <a:gd name="T113" fmla="*/ 2147483646 h 4410"/>
                <a:gd name="T114" fmla="*/ 2147483646 w 4408"/>
                <a:gd name="T115" fmla="*/ 2147483646 h 4410"/>
                <a:gd name="T116" fmla="*/ 2147483646 w 4408"/>
                <a:gd name="T117" fmla="*/ 214748364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10">
                  <a:moveTo>
                    <a:pt x="2204" y="0"/>
                  </a:moveTo>
                  <a:lnTo>
                    <a:pt x="2204" y="0"/>
                  </a:lnTo>
                  <a:lnTo>
                    <a:pt x="2147" y="1"/>
                  </a:lnTo>
                  <a:lnTo>
                    <a:pt x="2090" y="3"/>
                  </a:lnTo>
                  <a:lnTo>
                    <a:pt x="2035" y="7"/>
                  </a:lnTo>
                  <a:lnTo>
                    <a:pt x="1979" y="12"/>
                  </a:lnTo>
                  <a:lnTo>
                    <a:pt x="1923" y="18"/>
                  </a:lnTo>
                  <a:lnTo>
                    <a:pt x="1868" y="26"/>
                  </a:lnTo>
                  <a:lnTo>
                    <a:pt x="1813" y="35"/>
                  </a:lnTo>
                  <a:lnTo>
                    <a:pt x="1760" y="45"/>
                  </a:lnTo>
                  <a:lnTo>
                    <a:pt x="1706" y="57"/>
                  </a:lnTo>
                  <a:lnTo>
                    <a:pt x="1653" y="70"/>
                  </a:lnTo>
                  <a:lnTo>
                    <a:pt x="1600" y="84"/>
                  </a:lnTo>
                  <a:lnTo>
                    <a:pt x="1549" y="100"/>
                  </a:lnTo>
                  <a:lnTo>
                    <a:pt x="1497" y="116"/>
                  </a:lnTo>
                  <a:lnTo>
                    <a:pt x="1446" y="134"/>
                  </a:lnTo>
                  <a:lnTo>
                    <a:pt x="1396" y="153"/>
                  </a:lnTo>
                  <a:lnTo>
                    <a:pt x="1346" y="174"/>
                  </a:lnTo>
                  <a:lnTo>
                    <a:pt x="1297" y="195"/>
                  </a:lnTo>
                  <a:lnTo>
                    <a:pt x="1248" y="218"/>
                  </a:lnTo>
                  <a:lnTo>
                    <a:pt x="1201" y="242"/>
                  </a:lnTo>
                  <a:lnTo>
                    <a:pt x="1153" y="267"/>
                  </a:lnTo>
                  <a:lnTo>
                    <a:pt x="1106" y="292"/>
                  </a:lnTo>
                  <a:lnTo>
                    <a:pt x="1061" y="320"/>
                  </a:lnTo>
                  <a:lnTo>
                    <a:pt x="1016" y="348"/>
                  </a:lnTo>
                  <a:lnTo>
                    <a:pt x="972" y="378"/>
                  </a:lnTo>
                  <a:lnTo>
                    <a:pt x="928" y="407"/>
                  </a:lnTo>
                  <a:lnTo>
                    <a:pt x="885" y="438"/>
                  </a:lnTo>
                  <a:lnTo>
                    <a:pt x="843" y="471"/>
                  </a:lnTo>
                  <a:lnTo>
                    <a:pt x="802" y="504"/>
                  </a:lnTo>
                  <a:lnTo>
                    <a:pt x="762" y="538"/>
                  </a:lnTo>
                  <a:lnTo>
                    <a:pt x="722" y="573"/>
                  </a:lnTo>
                  <a:lnTo>
                    <a:pt x="683" y="609"/>
                  </a:lnTo>
                  <a:lnTo>
                    <a:pt x="645" y="646"/>
                  </a:lnTo>
                  <a:lnTo>
                    <a:pt x="608" y="684"/>
                  </a:lnTo>
                  <a:lnTo>
                    <a:pt x="573" y="722"/>
                  </a:lnTo>
                  <a:lnTo>
                    <a:pt x="537" y="762"/>
                  </a:lnTo>
                  <a:lnTo>
                    <a:pt x="503" y="803"/>
                  </a:lnTo>
                  <a:lnTo>
                    <a:pt x="469" y="844"/>
                  </a:lnTo>
                  <a:lnTo>
                    <a:pt x="438" y="886"/>
                  </a:lnTo>
                  <a:lnTo>
                    <a:pt x="407" y="929"/>
                  </a:lnTo>
                  <a:lnTo>
                    <a:pt x="376" y="973"/>
                  </a:lnTo>
                  <a:lnTo>
                    <a:pt x="347" y="1017"/>
                  </a:lnTo>
                  <a:lnTo>
                    <a:pt x="319" y="1062"/>
                  </a:lnTo>
                  <a:lnTo>
                    <a:pt x="292" y="1108"/>
                  </a:lnTo>
                  <a:lnTo>
                    <a:pt x="266" y="1155"/>
                  </a:lnTo>
                  <a:lnTo>
                    <a:pt x="241" y="1201"/>
                  </a:lnTo>
                  <a:lnTo>
                    <a:pt x="217" y="1249"/>
                  </a:lnTo>
                  <a:lnTo>
                    <a:pt x="195" y="1298"/>
                  </a:lnTo>
                  <a:lnTo>
                    <a:pt x="173" y="1347"/>
                  </a:lnTo>
                  <a:lnTo>
                    <a:pt x="153" y="1397"/>
                  </a:lnTo>
                  <a:lnTo>
                    <a:pt x="134" y="1447"/>
                  </a:lnTo>
                  <a:lnTo>
                    <a:pt x="115" y="1498"/>
                  </a:lnTo>
                  <a:lnTo>
                    <a:pt x="99" y="1549"/>
                  </a:lnTo>
                  <a:lnTo>
                    <a:pt x="83" y="1602"/>
                  </a:lnTo>
                  <a:lnTo>
                    <a:pt x="69" y="1654"/>
                  </a:lnTo>
                  <a:lnTo>
                    <a:pt x="57" y="1707"/>
                  </a:lnTo>
                  <a:lnTo>
                    <a:pt x="44" y="1761"/>
                  </a:lnTo>
                  <a:lnTo>
                    <a:pt x="34" y="1815"/>
                  </a:lnTo>
                  <a:lnTo>
                    <a:pt x="25" y="1870"/>
                  </a:lnTo>
                  <a:lnTo>
                    <a:pt x="17" y="1924"/>
                  </a:lnTo>
                  <a:lnTo>
                    <a:pt x="11" y="1979"/>
                  </a:lnTo>
                  <a:lnTo>
                    <a:pt x="6" y="2035"/>
                  </a:lnTo>
                  <a:lnTo>
                    <a:pt x="3" y="2092"/>
                  </a:lnTo>
                  <a:lnTo>
                    <a:pt x="1" y="2148"/>
                  </a:lnTo>
                  <a:lnTo>
                    <a:pt x="0" y="2204"/>
                  </a:lnTo>
                  <a:lnTo>
                    <a:pt x="1" y="2261"/>
                  </a:lnTo>
                  <a:lnTo>
                    <a:pt x="3" y="2318"/>
                  </a:lnTo>
                  <a:lnTo>
                    <a:pt x="6" y="2375"/>
                  </a:lnTo>
                  <a:lnTo>
                    <a:pt x="11" y="2431"/>
                  </a:lnTo>
                  <a:lnTo>
                    <a:pt x="17" y="2485"/>
                  </a:lnTo>
                  <a:lnTo>
                    <a:pt x="25" y="2540"/>
                  </a:lnTo>
                  <a:lnTo>
                    <a:pt x="34" y="2595"/>
                  </a:lnTo>
                  <a:lnTo>
                    <a:pt x="44" y="2649"/>
                  </a:lnTo>
                  <a:lnTo>
                    <a:pt x="57" y="2702"/>
                  </a:lnTo>
                  <a:lnTo>
                    <a:pt x="69" y="2756"/>
                  </a:lnTo>
                  <a:lnTo>
                    <a:pt x="83" y="2808"/>
                  </a:lnTo>
                  <a:lnTo>
                    <a:pt x="99" y="2861"/>
                  </a:lnTo>
                  <a:lnTo>
                    <a:pt x="115" y="2911"/>
                  </a:lnTo>
                  <a:lnTo>
                    <a:pt x="134" y="2963"/>
                  </a:lnTo>
                  <a:lnTo>
                    <a:pt x="153" y="3013"/>
                  </a:lnTo>
                  <a:lnTo>
                    <a:pt x="173" y="3063"/>
                  </a:lnTo>
                  <a:lnTo>
                    <a:pt x="195" y="3112"/>
                  </a:lnTo>
                  <a:lnTo>
                    <a:pt x="217" y="3161"/>
                  </a:lnTo>
                  <a:lnTo>
                    <a:pt x="241" y="3209"/>
                  </a:lnTo>
                  <a:lnTo>
                    <a:pt x="266" y="3255"/>
                  </a:lnTo>
                  <a:lnTo>
                    <a:pt x="292" y="3302"/>
                  </a:lnTo>
                  <a:lnTo>
                    <a:pt x="319" y="3348"/>
                  </a:lnTo>
                  <a:lnTo>
                    <a:pt x="347" y="3393"/>
                  </a:lnTo>
                  <a:lnTo>
                    <a:pt x="376" y="3437"/>
                  </a:lnTo>
                  <a:lnTo>
                    <a:pt x="407" y="3480"/>
                  </a:lnTo>
                  <a:lnTo>
                    <a:pt x="438" y="3524"/>
                  </a:lnTo>
                  <a:lnTo>
                    <a:pt x="469" y="3566"/>
                  </a:lnTo>
                  <a:lnTo>
                    <a:pt x="503" y="3607"/>
                  </a:lnTo>
                  <a:lnTo>
                    <a:pt x="537" y="3648"/>
                  </a:lnTo>
                  <a:lnTo>
                    <a:pt x="573" y="3687"/>
                  </a:lnTo>
                  <a:lnTo>
                    <a:pt x="608" y="3726"/>
                  </a:lnTo>
                  <a:lnTo>
                    <a:pt x="645" y="3763"/>
                  </a:lnTo>
                  <a:lnTo>
                    <a:pt x="683" y="3800"/>
                  </a:lnTo>
                  <a:lnTo>
                    <a:pt x="722" y="3836"/>
                  </a:lnTo>
                  <a:lnTo>
                    <a:pt x="762" y="3872"/>
                  </a:lnTo>
                  <a:lnTo>
                    <a:pt x="802" y="3905"/>
                  </a:lnTo>
                  <a:lnTo>
                    <a:pt x="843" y="3939"/>
                  </a:lnTo>
                  <a:lnTo>
                    <a:pt x="885" y="3971"/>
                  </a:lnTo>
                  <a:lnTo>
                    <a:pt x="928" y="4003"/>
                  </a:lnTo>
                  <a:lnTo>
                    <a:pt x="972" y="4032"/>
                  </a:lnTo>
                  <a:lnTo>
                    <a:pt x="1016" y="4062"/>
                  </a:lnTo>
                  <a:lnTo>
                    <a:pt x="1061" y="4090"/>
                  </a:lnTo>
                  <a:lnTo>
                    <a:pt x="1106" y="4117"/>
                  </a:lnTo>
                  <a:lnTo>
                    <a:pt x="1153" y="4143"/>
                  </a:lnTo>
                  <a:lnTo>
                    <a:pt x="1201" y="4168"/>
                  </a:lnTo>
                  <a:lnTo>
                    <a:pt x="1248" y="4192"/>
                  </a:lnTo>
                  <a:lnTo>
                    <a:pt x="1297" y="4215"/>
                  </a:lnTo>
                  <a:lnTo>
                    <a:pt x="1346" y="4236"/>
                  </a:lnTo>
                  <a:lnTo>
                    <a:pt x="1396" y="4256"/>
                  </a:lnTo>
                  <a:lnTo>
                    <a:pt x="1446" y="4276"/>
                  </a:lnTo>
                  <a:lnTo>
                    <a:pt x="1497" y="4293"/>
                  </a:lnTo>
                  <a:lnTo>
                    <a:pt x="1549" y="4310"/>
                  </a:lnTo>
                  <a:lnTo>
                    <a:pt x="1600" y="4325"/>
                  </a:lnTo>
                  <a:lnTo>
                    <a:pt x="1653" y="4340"/>
                  </a:lnTo>
                  <a:lnTo>
                    <a:pt x="1706" y="4353"/>
                  </a:lnTo>
                  <a:lnTo>
                    <a:pt x="1760" y="4364"/>
                  </a:lnTo>
                  <a:lnTo>
                    <a:pt x="1813" y="4375"/>
                  </a:lnTo>
                  <a:lnTo>
                    <a:pt x="1868" y="4383"/>
                  </a:lnTo>
                  <a:lnTo>
                    <a:pt x="1923" y="4391"/>
                  </a:lnTo>
                  <a:lnTo>
                    <a:pt x="1979" y="4397"/>
                  </a:lnTo>
                  <a:lnTo>
                    <a:pt x="2035" y="4403"/>
                  </a:lnTo>
                  <a:lnTo>
                    <a:pt x="2090" y="4407"/>
                  </a:lnTo>
                  <a:lnTo>
                    <a:pt x="2147" y="4409"/>
                  </a:lnTo>
                  <a:lnTo>
                    <a:pt x="2204" y="4410"/>
                  </a:lnTo>
                  <a:lnTo>
                    <a:pt x="2261" y="4409"/>
                  </a:lnTo>
                  <a:lnTo>
                    <a:pt x="2318" y="4407"/>
                  </a:lnTo>
                  <a:lnTo>
                    <a:pt x="2373" y="4403"/>
                  </a:lnTo>
                  <a:lnTo>
                    <a:pt x="2429" y="4397"/>
                  </a:lnTo>
                  <a:lnTo>
                    <a:pt x="2485" y="4391"/>
                  </a:lnTo>
                  <a:lnTo>
                    <a:pt x="2540" y="4383"/>
                  </a:lnTo>
                  <a:lnTo>
                    <a:pt x="2594" y="4375"/>
                  </a:lnTo>
                  <a:lnTo>
                    <a:pt x="2648" y="4364"/>
                  </a:lnTo>
                  <a:lnTo>
                    <a:pt x="2702" y="4353"/>
                  </a:lnTo>
                  <a:lnTo>
                    <a:pt x="2755" y="4340"/>
                  </a:lnTo>
                  <a:lnTo>
                    <a:pt x="2807" y="4325"/>
                  </a:lnTo>
                  <a:lnTo>
                    <a:pt x="2859" y="4310"/>
                  </a:lnTo>
                  <a:lnTo>
                    <a:pt x="2911" y="4293"/>
                  </a:lnTo>
                  <a:lnTo>
                    <a:pt x="2962" y="4276"/>
                  </a:lnTo>
                  <a:lnTo>
                    <a:pt x="3012" y="4256"/>
                  </a:lnTo>
                  <a:lnTo>
                    <a:pt x="3062" y="4236"/>
                  </a:lnTo>
                  <a:lnTo>
                    <a:pt x="3111" y="4215"/>
                  </a:lnTo>
                  <a:lnTo>
                    <a:pt x="3159" y="4192"/>
                  </a:lnTo>
                  <a:lnTo>
                    <a:pt x="3207" y="4168"/>
                  </a:lnTo>
                  <a:lnTo>
                    <a:pt x="3255" y="4143"/>
                  </a:lnTo>
                  <a:lnTo>
                    <a:pt x="3301" y="4117"/>
                  </a:lnTo>
                  <a:lnTo>
                    <a:pt x="3347" y="4090"/>
                  </a:lnTo>
                  <a:lnTo>
                    <a:pt x="3392" y="4062"/>
                  </a:lnTo>
                  <a:lnTo>
                    <a:pt x="3436" y="4032"/>
                  </a:lnTo>
                  <a:lnTo>
                    <a:pt x="3480" y="4003"/>
                  </a:lnTo>
                  <a:lnTo>
                    <a:pt x="3523" y="3971"/>
                  </a:lnTo>
                  <a:lnTo>
                    <a:pt x="3565" y="3939"/>
                  </a:lnTo>
                  <a:lnTo>
                    <a:pt x="3606" y="3905"/>
                  </a:lnTo>
                  <a:lnTo>
                    <a:pt x="3646" y="3872"/>
                  </a:lnTo>
                  <a:lnTo>
                    <a:pt x="3686" y="3836"/>
                  </a:lnTo>
                  <a:lnTo>
                    <a:pt x="3724" y="3800"/>
                  </a:lnTo>
                  <a:lnTo>
                    <a:pt x="3763" y="3763"/>
                  </a:lnTo>
                  <a:lnTo>
                    <a:pt x="3799" y="3726"/>
                  </a:lnTo>
                  <a:lnTo>
                    <a:pt x="3836" y="3687"/>
                  </a:lnTo>
                  <a:lnTo>
                    <a:pt x="3870" y="3648"/>
                  </a:lnTo>
                  <a:lnTo>
                    <a:pt x="3905" y="3607"/>
                  </a:lnTo>
                  <a:lnTo>
                    <a:pt x="3938" y="3566"/>
                  </a:lnTo>
                  <a:lnTo>
                    <a:pt x="3970" y="3524"/>
                  </a:lnTo>
                  <a:lnTo>
                    <a:pt x="4001" y="3480"/>
                  </a:lnTo>
                  <a:lnTo>
                    <a:pt x="4032" y="3437"/>
                  </a:lnTo>
                  <a:lnTo>
                    <a:pt x="4061" y="3393"/>
                  </a:lnTo>
                  <a:lnTo>
                    <a:pt x="4090" y="3348"/>
                  </a:lnTo>
                  <a:lnTo>
                    <a:pt x="4116" y="3302"/>
                  </a:lnTo>
                  <a:lnTo>
                    <a:pt x="4142" y="3255"/>
                  </a:lnTo>
                  <a:lnTo>
                    <a:pt x="4167" y="3209"/>
                  </a:lnTo>
                  <a:lnTo>
                    <a:pt x="4191" y="3161"/>
                  </a:lnTo>
                  <a:lnTo>
                    <a:pt x="4213" y="3112"/>
                  </a:lnTo>
                  <a:lnTo>
                    <a:pt x="4235" y="3063"/>
                  </a:lnTo>
                  <a:lnTo>
                    <a:pt x="4255" y="3013"/>
                  </a:lnTo>
                  <a:lnTo>
                    <a:pt x="4274" y="2963"/>
                  </a:lnTo>
                  <a:lnTo>
                    <a:pt x="4292" y="2911"/>
                  </a:lnTo>
                  <a:lnTo>
                    <a:pt x="4309" y="2861"/>
                  </a:lnTo>
                  <a:lnTo>
                    <a:pt x="4325" y="2808"/>
                  </a:lnTo>
                  <a:lnTo>
                    <a:pt x="4339" y="2756"/>
                  </a:lnTo>
                  <a:lnTo>
                    <a:pt x="4352" y="2702"/>
                  </a:lnTo>
                  <a:lnTo>
                    <a:pt x="4363" y="2649"/>
                  </a:lnTo>
                  <a:lnTo>
                    <a:pt x="4374" y="2595"/>
                  </a:lnTo>
                  <a:lnTo>
                    <a:pt x="4383" y="2540"/>
                  </a:lnTo>
                  <a:lnTo>
                    <a:pt x="4391" y="2485"/>
                  </a:lnTo>
                  <a:lnTo>
                    <a:pt x="4397" y="2431"/>
                  </a:lnTo>
                  <a:lnTo>
                    <a:pt x="4402" y="2375"/>
                  </a:lnTo>
                  <a:lnTo>
                    <a:pt x="4405" y="2318"/>
                  </a:lnTo>
                  <a:lnTo>
                    <a:pt x="4407" y="2261"/>
                  </a:lnTo>
                  <a:lnTo>
                    <a:pt x="4408" y="2204"/>
                  </a:lnTo>
                  <a:lnTo>
                    <a:pt x="4407" y="2148"/>
                  </a:lnTo>
                  <a:lnTo>
                    <a:pt x="4405" y="2092"/>
                  </a:lnTo>
                  <a:lnTo>
                    <a:pt x="4402" y="2035"/>
                  </a:lnTo>
                  <a:lnTo>
                    <a:pt x="4397" y="1979"/>
                  </a:lnTo>
                  <a:lnTo>
                    <a:pt x="4391" y="1924"/>
                  </a:lnTo>
                  <a:lnTo>
                    <a:pt x="4383" y="1870"/>
                  </a:lnTo>
                  <a:lnTo>
                    <a:pt x="4374" y="1815"/>
                  </a:lnTo>
                  <a:lnTo>
                    <a:pt x="4363" y="1761"/>
                  </a:lnTo>
                  <a:lnTo>
                    <a:pt x="4352" y="1707"/>
                  </a:lnTo>
                  <a:lnTo>
                    <a:pt x="4339" y="1654"/>
                  </a:lnTo>
                  <a:lnTo>
                    <a:pt x="4325" y="1602"/>
                  </a:lnTo>
                  <a:lnTo>
                    <a:pt x="4309" y="1549"/>
                  </a:lnTo>
                  <a:lnTo>
                    <a:pt x="4292" y="1498"/>
                  </a:lnTo>
                  <a:lnTo>
                    <a:pt x="4274" y="1447"/>
                  </a:lnTo>
                  <a:lnTo>
                    <a:pt x="4255" y="1397"/>
                  </a:lnTo>
                  <a:lnTo>
                    <a:pt x="4235" y="1347"/>
                  </a:lnTo>
                  <a:lnTo>
                    <a:pt x="4213" y="1298"/>
                  </a:lnTo>
                  <a:lnTo>
                    <a:pt x="4191" y="1249"/>
                  </a:lnTo>
                  <a:lnTo>
                    <a:pt x="4167" y="1201"/>
                  </a:lnTo>
                  <a:lnTo>
                    <a:pt x="4142" y="1155"/>
                  </a:lnTo>
                  <a:lnTo>
                    <a:pt x="4116" y="1108"/>
                  </a:lnTo>
                  <a:lnTo>
                    <a:pt x="4090" y="1062"/>
                  </a:lnTo>
                  <a:lnTo>
                    <a:pt x="4061" y="1017"/>
                  </a:lnTo>
                  <a:lnTo>
                    <a:pt x="4032" y="973"/>
                  </a:lnTo>
                  <a:lnTo>
                    <a:pt x="4001" y="929"/>
                  </a:lnTo>
                  <a:lnTo>
                    <a:pt x="3970" y="886"/>
                  </a:lnTo>
                  <a:lnTo>
                    <a:pt x="3938" y="844"/>
                  </a:lnTo>
                  <a:lnTo>
                    <a:pt x="3905" y="803"/>
                  </a:lnTo>
                  <a:lnTo>
                    <a:pt x="3870" y="762"/>
                  </a:lnTo>
                  <a:lnTo>
                    <a:pt x="3836" y="722"/>
                  </a:lnTo>
                  <a:lnTo>
                    <a:pt x="3799" y="684"/>
                  </a:lnTo>
                  <a:lnTo>
                    <a:pt x="3763" y="646"/>
                  </a:lnTo>
                  <a:lnTo>
                    <a:pt x="3724" y="609"/>
                  </a:lnTo>
                  <a:lnTo>
                    <a:pt x="3686" y="573"/>
                  </a:lnTo>
                  <a:lnTo>
                    <a:pt x="3646" y="538"/>
                  </a:lnTo>
                  <a:lnTo>
                    <a:pt x="3606" y="504"/>
                  </a:lnTo>
                  <a:lnTo>
                    <a:pt x="3565" y="471"/>
                  </a:lnTo>
                  <a:lnTo>
                    <a:pt x="3523" y="438"/>
                  </a:lnTo>
                  <a:lnTo>
                    <a:pt x="3480" y="407"/>
                  </a:lnTo>
                  <a:lnTo>
                    <a:pt x="3436" y="378"/>
                  </a:lnTo>
                  <a:lnTo>
                    <a:pt x="3392" y="348"/>
                  </a:lnTo>
                  <a:lnTo>
                    <a:pt x="3347" y="320"/>
                  </a:lnTo>
                  <a:lnTo>
                    <a:pt x="3301" y="292"/>
                  </a:lnTo>
                  <a:lnTo>
                    <a:pt x="3255" y="267"/>
                  </a:lnTo>
                  <a:lnTo>
                    <a:pt x="3207" y="242"/>
                  </a:lnTo>
                  <a:lnTo>
                    <a:pt x="3159" y="218"/>
                  </a:lnTo>
                  <a:lnTo>
                    <a:pt x="3111" y="195"/>
                  </a:lnTo>
                  <a:lnTo>
                    <a:pt x="3062" y="174"/>
                  </a:lnTo>
                  <a:lnTo>
                    <a:pt x="3012" y="153"/>
                  </a:lnTo>
                  <a:lnTo>
                    <a:pt x="2962" y="134"/>
                  </a:lnTo>
                  <a:lnTo>
                    <a:pt x="2911" y="116"/>
                  </a:lnTo>
                  <a:lnTo>
                    <a:pt x="2859" y="100"/>
                  </a:lnTo>
                  <a:lnTo>
                    <a:pt x="2807" y="84"/>
                  </a:lnTo>
                  <a:lnTo>
                    <a:pt x="2755" y="70"/>
                  </a:lnTo>
                  <a:lnTo>
                    <a:pt x="2702" y="57"/>
                  </a:lnTo>
                  <a:lnTo>
                    <a:pt x="2648" y="45"/>
                  </a:lnTo>
                  <a:lnTo>
                    <a:pt x="2594" y="35"/>
                  </a:lnTo>
                  <a:lnTo>
                    <a:pt x="2540" y="26"/>
                  </a:lnTo>
                  <a:lnTo>
                    <a:pt x="2485" y="18"/>
                  </a:lnTo>
                  <a:lnTo>
                    <a:pt x="2429" y="12"/>
                  </a:lnTo>
                  <a:lnTo>
                    <a:pt x="2373" y="7"/>
                  </a:lnTo>
                  <a:lnTo>
                    <a:pt x="2318" y="3"/>
                  </a:lnTo>
                  <a:lnTo>
                    <a:pt x="2261" y="1"/>
                  </a:lnTo>
                  <a:lnTo>
                    <a:pt x="2204" y="0"/>
                  </a:lnTo>
                  <a:close/>
                  <a:moveTo>
                    <a:pt x="2424" y="3953"/>
                  </a:moveTo>
                  <a:lnTo>
                    <a:pt x="2424" y="3307"/>
                  </a:lnTo>
                  <a:lnTo>
                    <a:pt x="1984" y="3307"/>
                  </a:lnTo>
                  <a:lnTo>
                    <a:pt x="1984" y="3953"/>
                  </a:lnTo>
                  <a:lnTo>
                    <a:pt x="1946" y="3948"/>
                  </a:lnTo>
                  <a:lnTo>
                    <a:pt x="1910" y="3942"/>
                  </a:lnTo>
                  <a:lnTo>
                    <a:pt x="1873" y="3936"/>
                  </a:lnTo>
                  <a:lnTo>
                    <a:pt x="1837" y="3928"/>
                  </a:lnTo>
                  <a:lnTo>
                    <a:pt x="1800" y="3920"/>
                  </a:lnTo>
                  <a:lnTo>
                    <a:pt x="1765" y="3912"/>
                  </a:lnTo>
                  <a:lnTo>
                    <a:pt x="1729" y="3901"/>
                  </a:lnTo>
                  <a:lnTo>
                    <a:pt x="1694" y="3891"/>
                  </a:lnTo>
                  <a:lnTo>
                    <a:pt x="1658" y="3880"/>
                  </a:lnTo>
                  <a:lnTo>
                    <a:pt x="1624" y="3869"/>
                  </a:lnTo>
                  <a:lnTo>
                    <a:pt x="1589" y="3856"/>
                  </a:lnTo>
                  <a:lnTo>
                    <a:pt x="1556" y="3844"/>
                  </a:lnTo>
                  <a:lnTo>
                    <a:pt x="1522" y="3829"/>
                  </a:lnTo>
                  <a:lnTo>
                    <a:pt x="1489" y="3815"/>
                  </a:lnTo>
                  <a:lnTo>
                    <a:pt x="1455" y="3800"/>
                  </a:lnTo>
                  <a:lnTo>
                    <a:pt x="1423" y="3784"/>
                  </a:lnTo>
                  <a:lnTo>
                    <a:pt x="1391" y="3768"/>
                  </a:lnTo>
                  <a:lnTo>
                    <a:pt x="1359" y="3750"/>
                  </a:lnTo>
                  <a:lnTo>
                    <a:pt x="1328" y="3733"/>
                  </a:lnTo>
                  <a:lnTo>
                    <a:pt x="1297" y="3715"/>
                  </a:lnTo>
                  <a:lnTo>
                    <a:pt x="1266" y="3695"/>
                  </a:lnTo>
                  <a:lnTo>
                    <a:pt x="1236" y="3676"/>
                  </a:lnTo>
                  <a:lnTo>
                    <a:pt x="1206" y="3656"/>
                  </a:lnTo>
                  <a:lnTo>
                    <a:pt x="1176" y="3636"/>
                  </a:lnTo>
                  <a:lnTo>
                    <a:pt x="1148" y="3614"/>
                  </a:lnTo>
                  <a:lnTo>
                    <a:pt x="1120" y="3593"/>
                  </a:lnTo>
                  <a:lnTo>
                    <a:pt x="1091" y="3571"/>
                  </a:lnTo>
                  <a:lnTo>
                    <a:pt x="1064" y="3547"/>
                  </a:lnTo>
                  <a:lnTo>
                    <a:pt x="1037" y="3524"/>
                  </a:lnTo>
                  <a:lnTo>
                    <a:pt x="1010" y="3500"/>
                  </a:lnTo>
                  <a:lnTo>
                    <a:pt x="985" y="3475"/>
                  </a:lnTo>
                  <a:lnTo>
                    <a:pt x="958" y="3450"/>
                  </a:lnTo>
                  <a:lnTo>
                    <a:pt x="934" y="3425"/>
                  </a:lnTo>
                  <a:lnTo>
                    <a:pt x="910" y="3398"/>
                  </a:lnTo>
                  <a:lnTo>
                    <a:pt x="885" y="3372"/>
                  </a:lnTo>
                  <a:lnTo>
                    <a:pt x="862" y="3345"/>
                  </a:lnTo>
                  <a:lnTo>
                    <a:pt x="839" y="3317"/>
                  </a:lnTo>
                  <a:lnTo>
                    <a:pt x="816" y="3290"/>
                  </a:lnTo>
                  <a:lnTo>
                    <a:pt x="795" y="3261"/>
                  </a:lnTo>
                  <a:lnTo>
                    <a:pt x="774" y="3232"/>
                  </a:lnTo>
                  <a:lnTo>
                    <a:pt x="752" y="3203"/>
                  </a:lnTo>
                  <a:lnTo>
                    <a:pt x="732" y="3173"/>
                  </a:lnTo>
                  <a:lnTo>
                    <a:pt x="713" y="3143"/>
                  </a:lnTo>
                  <a:lnTo>
                    <a:pt x="695" y="3112"/>
                  </a:lnTo>
                  <a:lnTo>
                    <a:pt x="676" y="3081"/>
                  </a:lnTo>
                  <a:lnTo>
                    <a:pt x="658" y="3049"/>
                  </a:lnTo>
                  <a:lnTo>
                    <a:pt x="641" y="3018"/>
                  </a:lnTo>
                  <a:lnTo>
                    <a:pt x="625" y="2985"/>
                  </a:lnTo>
                  <a:lnTo>
                    <a:pt x="609" y="2953"/>
                  </a:lnTo>
                  <a:lnTo>
                    <a:pt x="594" y="2921"/>
                  </a:lnTo>
                  <a:lnTo>
                    <a:pt x="580" y="2887"/>
                  </a:lnTo>
                  <a:lnTo>
                    <a:pt x="566" y="2854"/>
                  </a:lnTo>
                  <a:lnTo>
                    <a:pt x="553" y="2819"/>
                  </a:lnTo>
                  <a:lnTo>
                    <a:pt x="540" y="2785"/>
                  </a:lnTo>
                  <a:lnTo>
                    <a:pt x="528" y="2750"/>
                  </a:lnTo>
                  <a:lnTo>
                    <a:pt x="517" y="2716"/>
                  </a:lnTo>
                  <a:lnTo>
                    <a:pt x="507" y="2680"/>
                  </a:lnTo>
                  <a:lnTo>
                    <a:pt x="498" y="2645"/>
                  </a:lnTo>
                  <a:lnTo>
                    <a:pt x="489" y="2609"/>
                  </a:lnTo>
                  <a:lnTo>
                    <a:pt x="481" y="2573"/>
                  </a:lnTo>
                  <a:lnTo>
                    <a:pt x="474" y="2536"/>
                  </a:lnTo>
                  <a:lnTo>
                    <a:pt x="466" y="2500"/>
                  </a:lnTo>
                  <a:lnTo>
                    <a:pt x="461" y="2462"/>
                  </a:lnTo>
                  <a:lnTo>
                    <a:pt x="456" y="2426"/>
                  </a:lnTo>
                  <a:lnTo>
                    <a:pt x="1102" y="2426"/>
                  </a:lnTo>
                  <a:lnTo>
                    <a:pt x="1102" y="1984"/>
                  </a:lnTo>
                  <a:lnTo>
                    <a:pt x="456" y="1984"/>
                  </a:lnTo>
                  <a:lnTo>
                    <a:pt x="461" y="1947"/>
                  </a:lnTo>
                  <a:lnTo>
                    <a:pt x="466" y="1910"/>
                  </a:lnTo>
                  <a:lnTo>
                    <a:pt x="474" y="1874"/>
                  </a:lnTo>
                  <a:lnTo>
                    <a:pt x="481" y="1837"/>
                  </a:lnTo>
                  <a:lnTo>
                    <a:pt x="489" y="1801"/>
                  </a:lnTo>
                  <a:lnTo>
                    <a:pt x="498" y="1765"/>
                  </a:lnTo>
                  <a:lnTo>
                    <a:pt x="507" y="1730"/>
                  </a:lnTo>
                  <a:lnTo>
                    <a:pt x="517" y="1694"/>
                  </a:lnTo>
                  <a:lnTo>
                    <a:pt x="528" y="1660"/>
                  </a:lnTo>
                  <a:lnTo>
                    <a:pt x="540" y="1625"/>
                  </a:lnTo>
                  <a:lnTo>
                    <a:pt x="553" y="1591"/>
                  </a:lnTo>
                  <a:lnTo>
                    <a:pt x="566" y="1556"/>
                  </a:lnTo>
                  <a:lnTo>
                    <a:pt x="580" y="1523"/>
                  </a:lnTo>
                  <a:lnTo>
                    <a:pt x="594" y="1489"/>
                  </a:lnTo>
                  <a:lnTo>
                    <a:pt x="609" y="1457"/>
                  </a:lnTo>
                  <a:lnTo>
                    <a:pt x="625" y="1424"/>
                  </a:lnTo>
                  <a:lnTo>
                    <a:pt x="641" y="1392"/>
                  </a:lnTo>
                  <a:lnTo>
                    <a:pt x="658" y="1360"/>
                  </a:lnTo>
                  <a:lnTo>
                    <a:pt x="676" y="1329"/>
                  </a:lnTo>
                  <a:lnTo>
                    <a:pt x="695" y="1298"/>
                  </a:lnTo>
                  <a:lnTo>
                    <a:pt x="713" y="1267"/>
                  </a:lnTo>
                  <a:lnTo>
                    <a:pt x="732" y="1237"/>
                  </a:lnTo>
                  <a:lnTo>
                    <a:pt x="752" y="1207"/>
                  </a:lnTo>
                  <a:lnTo>
                    <a:pt x="774" y="1178"/>
                  </a:lnTo>
                  <a:lnTo>
                    <a:pt x="795" y="1148"/>
                  </a:lnTo>
                  <a:lnTo>
                    <a:pt x="816" y="1120"/>
                  </a:lnTo>
                  <a:lnTo>
                    <a:pt x="839" y="1093"/>
                  </a:lnTo>
                  <a:lnTo>
                    <a:pt x="862" y="1065"/>
                  </a:lnTo>
                  <a:lnTo>
                    <a:pt x="885" y="1038"/>
                  </a:lnTo>
                  <a:lnTo>
                    <a:pt x="910" y="1011"/>
                  </a:lnTo>
                  <a:lnTo>
                    <a:pt x="934" y="985"/>
                  </a:lnTo>
                  <a:lnTo>
                    <a:pt x="958" y="960"/>
                  </a:lnTo>
                  <a:lnTo>
                    <a:pt x="985" y="934"/>
                  </a:lnTo>
                  <a:lnTo>
                    <a:pt x="1010" y="910"/>
                  </a:lnTo>
                  <a:lnTo>
                    <a:pt x="1037" y="886"/>
                  </a:lnTo>
                  <a:lnTo>
                    <a:pt x="1064" y="862"/>
                  </a:lnTo>
                  <a:lnTo>
                    <a:pt x="1091" y="840"/>
                  </a:lnTo>
                  <a:lnTo>
                    <a:pt x="1120" y="817"/>
                  </a:lnTo>
                  <a:lnTo>
                    <a:pt x="1148" y="795"/>
                  </a:lnTo>
                  <a:lnTo>
                    <a:pt x="1176" y="774"/>
                  </a:lnTo>
                  <a:lnTo>
                    <a:pt x="1206" y="754"/>
                  </a:lnTo>
                  <a:lnTo>
                    <a:pt x="1236" y="734"/>
                  </a:lnTo>
                  <a:lnTo>
                    <a:pt x="1266" y="714"/>
                  </a:lnTo>
                  <a:lnTo>
                    <a:pt x="1297" y="695"/>
                  </a:lnTo>
                  <a:lnTo>
                    <a:pt x="1328" y="677"/>
                  </a:lnTo>
                  <a:lnTo>
                    <a:pt x="1359" y="660"/>
                  </a:lnTo>
                  <a:lnTo>
                    <a:pt x="1391" y="642"/>
                  </a:lnTo>
                  <a:lnTo>
                    <a:pt x="1423" y="626"/>
                  </a:lnTo>
                  <a:lnTo>
                    <a:pt x="1455" y="610"/>
                  </a:lnTo>
                  <a:lnTo>
                    <a:pt x="1489" y="595"/>
                  </a:lnTo>
                  <a:lnTo>
                    <a:pt x="1522" y="580"/>
                  </a:lnTo>
                  <a:lnTo>
                    <a:pt x="1556" y="566"/>
                  </a:lnTo>
                  <a:lnTo>
                    <a:pt x="1589" y="554"/>
                  </a:lnTo>
                  <a:lnTo>
                    <a:pt x="1624" y="541"/>
                  </a:lnTo>
                  <a:lnTo>
                    <a:pt x="1658" y="530"/>
                  </a:lnTo>
                  <a:lnTo>
                    <a:pt x="1694" y="519"/>
                  </a:lnTo>
                  <a:lnTo>
                    <a:pt x="1729" y="508"/>
                  </a:lnTo>
                  <a:lnTo>
                    <a:pt x="1765" y="498"/>
                  </a:lnTo>
                  <a:lnTo>
                    <a:pt x="1800" y="490"/>
                  </a:lnTo>
                  <a:lnTo>
                    <a:pt x="1837" y="482"/>
                  </a:lnTo>
                  <a:lnTo>
                    <a:pt x="1873" y="474"/>
                  </a:lnTo>
                  <a:lnTo>
                    <a:pt x="1910" y="468"/>
                  </a:lnTo>
                  <a:lnTo>
                    <a:pt x="1946" y="462"/>
                  </a:lnTo>
                  <a:lnTo>
                    <a:pt x="1984" y="457"/>
                  </a:lnTo>
                  <a:lnTo>
                    <a:pt x="1984" y="1103"/>
                  </a:lnTo>
                  <a:lnTo>
                    <a:pt x="2424" y="1103"/>
                  </a:lnTo>
                  <a:lnTo>
                    <a:pt x="2424" y="457"/>
                  </a:lnTo>
                  <a:lnTo>
                    <a:pt x="2462" y="462"/>
                  </a:lnTo>
                  <a:lnTo>
                    <a:pt x="2498" y="468"/>
                  </a:lnTo>
                  <a:lnTo>
                    <a:pt x="2536" y="474"/>
                  </a:lnTo>
                  <a:lnTo>
                    <a:pt x="2572" y="482"/>
                  </a:lnTo>
                  <a:lnTo>
                    <a:pt x="2608" y="490"/>
                  </a:lnTo>
                  <a:lnTo>
                    <a:pt x="2643" y="498"/>
                  </a:lnTo>
                  <a:lnTo>
                    <a:pt x="2680" y="508"/>
                  </a:lnTo>
                  <a:lnTo>
                    <a:pt x="2714" y="519"/>
                  </a:lnTo>
                  <a:lnTo>
                    <a:pt x="2750" y="530"/>
                  </a:lnTo>
                  <a:lnTo>
                    <a:pt x="2784" y="541"/>
                  </a:lnTo>
                  <a:lnTo>
                    <a:pt x="2819" y="554"/>
                  </a:lnTo>
                  <a:lnTo>
                    <a:pt x="2852" y="566"/>
                  </a:lnTo>
                  <a:lnTo>
                    <a:pt x="2886" y="580"/>
                  </a:lnTo>
                  <a:lnTo>
                    <a:pt x="2919" y="595"/>
                  </a:lnTo>
                  <a:lnTo>
                    <a:pt x="2952" y="610"/>
                  </a:lnTo>
                  <a:lnTo>
                    <a:pt x="2985" y="626"/>
                  </a:lnTo>
                  <a:lnTo>
                    <a:pt x="3017" y="642"/>
                  </a:lnTo>
                  <a:lnTo>
                    <a:pt x="3049" y="660"/>
                  </a:lnTo>
                  <a:lnTo>
                    <a:pt x="3080" y="677"/>
                  </a:lnTo>
                  <a:lnTo>
                    <a:pt x="3112" y="695"/>
                  </a:lnTo>
                  <a:lnTo>
                    <a:pt x="3142" y="714"/>
                  </a:lnTo>
                  <a:lnTo>
                    <a:pt x="3172" y="734"/>
                  </a:lnTo>
                  <a:lnTo>
                    <a:pt x="3202" y="754"/>
                  </a:lnTo>
                  <a:lnTo>
                    <a:pt x="3231" y="774"/>
                  </a:lnTo>
                  <a:lnTo>
                    <a:pt x="3260" y="795"/>
                  </a:lnTo>
                  <a:lnTo>
                    <a:pt x="3288" y="817"/>
                  </a:lnTo>
                  <a:lnTo>
                    <a:pt x="3317" y="840"/>
                  </a:lnTo>
                  <a:lnTo>
                    <a:pt x="3344" y="862"/>
                  </a:lnTo>
                  <a:lnTo>
                    <a:pt x="3371" y="886"/>
                  </a:lnTo>
                  <a:lnTo>
                    <a:pt x="3398" y="910"/>
                  </a:lnTo>
                  <a:lnTo>
                    <a:pt x="3424" y="934"/>
                  </a:lnTo>
                  <a:lnTo>
                    <a:pt x="3449" y="960"/>
                  </a:lnTo>
                  <a:lnTo>
                    <a:pt x="3474" y="985"/>
                  </a:lnTo>
                  <a:lnTo>
                    <a:pt x="3499" y="1011"/>
                  </a:lnTo>
                  <a:lnTo>
                    <a:pt x="3523" y="1038"/>
                  </a:lnTo>
                  <a:lnTo>
                    <a:pt x="3546" y="1065"/>
                  </a:lnTo>
                  <a:lnTo>
                    <a:pt x="3569" y="1093"/>
                  </a:lnTo>
                  <a:lnTo>
                    <a:pt x="3591" y="1120"/>
                  </a:lnTo>
                  <a:lnTo>
                    <a:pt x="3614" y="1148"/>
                  </a:lnTo>
                  <a:lnTo>
                    <a:pt x="3635" y="1178"/>
                  </a:lnTo>
                  <a:lnTo>
                    <a:pt x="3655" y="1207"/>
                  </a:lnTo>
                  <a:lnTo>
                    <a:pt x="3676" y="1237"/>
                  </a:lnTo>
                  <a:lnTo>
                    <a:pt x="3695" y="1267"/>
                  </a:lnTo>
                  <a:lnTo>
                    <a:pt x="3714" y="1298"/>
                  </a:lnTo>
                  <a:lnTo>
                    <a:pt x="3732" y="1329"/>
                  </a:lnTo>
                  <a:lnTo>
                    <a:pt x="3750" y="1360"/>
                  </a:lnTo>
                  <a:lnTo>
                    <a:pt x="3767" y="1392"/>
                  </a:lnTo>
                  <a:lnTo>
                    <a:pt x="3783" y="1424"/>
                  </a:lnTo>
                  <a:lnTo>
                    <a:pt x="3798" y="1457"/>
                  </a:lnTo>
                  <a:lnTo>
                    <a:pt x="3814" y="1489"/>
                  </a:lnTo>
                  <a:lnTo>
                    <a:pt x="3829" y="1523"/>
                  </a:lnTo>
                  <a:lnTo>
                    <a:pt x="3842" y="1556"/>
                  </a:lnTo>
                  <a:lnTo>
                    <a:pt x="3855" y="1591"/>
                  </a:lnTo>
                  <a:lnTo>
                    <a:pt x="3867" y="1625"/>
                  </a:lnTo>
                  <a:lnTo>
                    <a:pt x="3880" y="1660"/>
                  </a:lnTo>
                  <a:lnTo>
                    <a:pt x="3891" y="1694"/>
                  </a:lnTo>
                  <a:lnTo>
                    <a:pt x="3901" y="1730"/>
                  </a:lnTo>
                  <a:lnTo>
                    <a:pt x="3910" y="1765"/>
                  </a:lnTo>
                  <a:lnTo>
                    <a:pt x="3919" y="1801"/>
                  </a:lnTo>
                  <a:lnTo>
                    <a:pt x="3927" y="1837"/>
                  </a:lnTo>
                  <a:lnTo>
                    <a:pt x="3934" y="1874"/>
                  </a:lnTo>
                  <a:lnTo>
                    <a:pt x="3941" y="1910"/>
                  </a:lnTo>
                  <a:lnTo>
                    <a:pt x="3948" y="1947"/>
                  </a:lnTo>
                  <a:lnTo>
                    <a:pt x="3953" y="1984"/>
                  </a:lnTo>
                  <a:lnTo>
                    <a:pt x="3306" y="1984"/>
                  </a:lnTo>
                  <a:lnTo>
                    <a:pt x="3306" y="2426"/>
                  </a:lnTo>
                  <a:lnTo>
                    <a:pt x="3953" y="2426"/>
                  </a:lnTo>
                  <a:lnTo>
                    <a:pt x="3948" y="2462"/>
                  </a:lnTo>
                  <a:lnTo>
                    <a:pt x="3941" y="2500"/>
                  </a:lnTo>
                  <a:lnTo>
                    <a:pt x="3934" y="2536"/>
                  </a:lnTo>
                  <a:lnTo>
                    <a:pt x="3927" y="2573"/>
                  </a:lnTo>
                  <a:lnTo>
                    <a:pt x="3919" y="2609"/>
                  </a:lnTo>
                  <a:lnTo>
                    <a:pt x="3910" y="2645"/>
                  </a:lnTo>
                  <a:lnTo>
                    <a:pt x="3901" y="2680"/>
                  </a:lnTo>
                  <a:lnTo>
                    <a:pt x="3891" y="2716"/>
                  </a:lnTo>
                  <a:lnTo>
                    <a:pt x="3880" y="2750"/>
                  </a:lnTo>
                  <a:lnTo>
                    <a:pt x="3867" y="2785"/>
                  </a:lnTo>
                  <a:lnTo>
                    <a:pt x="3855" y="2819"/>
                  </a:lnTo>
                  <a:lnTo>
                    <a:pt x="3842" y="2854"/>
                  </a:lnTo>
                  <a:lnTo>
                    <a:pt x="3829" y="2887"/>
                  </a:lnTo>
                  <a:lnTo>
                    <a:pt x="3814" y="2921"/>
                  </a:lnTo>
                  <a:lnTo>
                    <a:pt x="3798" y="2953"/>
                  </a:lnTo>
                  <a:lnTo>
                    <a:pt x="3783" y="2985"/>
                  </a:lnTo>
                  <a:lnTo>
                    <a:pt x="3767" y="3018"/>
                  </a:lnTo>
                  <a:lnTo>
                    <a:pt x="3750" y="3049"/>
                  </a:lnTo>
                  <a:lnTo>
                    <a:pt x="3732" y="3081"/>
                  </a:lnTo>
                  <a:lnTo>
                    <a:pt x="3714" y="3112"/>
                  </a:lnTo>
                  <a:lnTo>
                    <a:pt x="3695" y="3143"/>
                  </a:lnTo>
                  <a:lnTo>
                    <a:pt x="3676" y="3173"/>
                  </a:lnTo>
                  <a:lnTo>
                    <a:pt x="3655" y="3203"/>
                  </a:lnTo>
                  <a:lnTo>
                    <a:pt x="3635" y="3232"/>
                  </a:lnTo>
                  <a:lnTo>
                    <a:pt x="3614" y="3261"/>
                  </a:lnTo>
                  <a:lnTo>
                    <a:pt x="3591" y="3290"/>
                  </a:lnTo>
                  <a:lnTo>
                    <a:pt x="3569" y="3317"/>
                  </a:lnTo>
                  <a:lnTo>
                    <a:pt x="3546" y="3345"/>
                  </a:lnTo>
                  <a:lnTo>
                    <a:pt x="3523" y="3372"/>
                  </a:lnTo>
                  <a:lnTo>
                    <a:pt x="3499" y="3398"/>
                  </a:lnTo>
                  <a:lnTo>
                    <a:pt x="3474" y="3425"/>
                  </a:lnTo>
                  <a:lnTo>
                    <a:pt x="3449" y="3450"/>
                  </a:lnTo>
                  <a:lnTo>
                    <a:pt x="3424" y="3475"/>
                  </a:lnTo>
                  <a:lnTo>
                    <a:pt x="3398" y="3500"/>
                  </a:lnTo>
                  <a:lnTo>
                    <a:pt x="3371" y="3524"/>
                  </a:lnTo>
                  <a:lnTo>
                    <a:pt x="3344" y="3547"/>
                  </a:lnTo>
                  <a:lnTo>
                    <a:pt x="3317" y="3571"/>
                  </a:lnTo>
                  <a:lnTo>
                    <a:pt x="3288" y="3593"/>
                  </a:lnTo>
                  <a:lnTo>
                    <a:pt x="3260" y="3614"/>
                  </a:lnTo>
                  <a:lnTo>
                    <a:pt x="3231" y="3636"/>
                  </a:lnTo>
                  <a:lnTo>
                    <a:pt x="3202" y="3656"/>
                  </a:lnTo>
                  <a:lnTo>
                    <a:pt x="3172" y="3676"/>
                  </a:lnTo>
                  <a:lnTo>
                    <a:pt x="3142" y="3695"/>
                  </a:lnTo>
                  <a:lnTo>
                    <a:pt x="3112" y="3715"/>
                  </a:lnTo>
                  <a:lnTo>
                    <a:pt x="3080" y="3733"/>
                  </a:lnTo>
                  <a:lnTo>
                    <a:pt x="3049" y="3750"/>
                  </a:lnTo>
                  <a:lnTo>
                    <a:pt x="3017" y="3768"/>
                  </a:lnTo>
                  <a:lnTo>
                    <a:pt x="2985" y="3784"/>
                  </a:lnTo>
                  <a:lnTo>
                    <a:pt x="2952" y="3800"/>
                  </a:lnTo>
                  <a:lnTo>
                    <a:pt x="2919" y="3815"/>
                  </a:lnTo>
                  <a:lnTo>
                    <a:pt x="2886" y="3829"/>
                  </a:lnTo>
                  <a:lnTo>
                    <a:pt x="2852" y="3844"/>
                  </a:lnTo>
                  <a:lnTo>
                    <a:pt x="2819" y="3856"/>
                  </a:lnTo>
                  <a:lnTo>
                    <a:pt x="2784" y="3869"/>
                  </a:lnTo>
                  <a:lnTo>
                    <a:pt x="2750" y="3880"/>
                  </a:lnTo>
                  <a:lnTo>
                    <a:pt x="2714" y="3891"/>
                  </a:lnTo>
                  <a:lnTo>
                    <a:pt x="2680" y="3901"/>
                  </a:lnTo>
                  <a:lnTo>
                    <a:pt x="2643" y="3912"/>
                  </a:lnTo>
                  <a:lnTo>
                    <a:pt x="2608" y="3920"/>
                  </a:lnTo>
                  <a:lnTo>
                    <a:pt x="2572" y="3928"/>
                  </a:lnTo>
                  <a:lnTo>
                    <a:pt x="2536" y="3936"/>
                  </a:lnTo>
                  <a:lnTo>
                    <a:pt x="2498" y="3942"/>
                  </a:lnTo>
                  <a:lnTo>
                    <a:pt x="2462" y="3948"/>
                  </a:lnTo>
                  <a:lnTo>
                    <a:pt x="2424" y="3953"/>
                  </a:lnTo>
                  <a:close/>
                </a:path>
              </a:pathLst>
            </a:custGeom>
            <a:solidFill>
              <a:srgbClr val="65D3F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57" name="任意多边形 56"/>
          <p:cNvSpPr/>
          <p:nvPr/>
        </p:nvSpPr>
        <p:spPr>
          <a:xfrm>
            <a:off x="8905388" y="3299399"/>
            <a:ext cx="3028950" cy="3352800"/>
          </a:xfrm>
          <a:custGeom>
            <a:avLst/>
            <a:gdLst>
              <a:gd name="connsiteX0" fmla="*/ 0 w 3028950"/>
              <a:gd name="connsiteY0" fmla="*/ 3352800 h 3352800"/>
              <a:gd name="connsiteX1" fmla="*/ 901700 w 3028950"/>
              <a:gd name="connsiteY1" fmla="*/ 2076450 h 3352800"/>
              <a:gd name="connsiteX2" fmla="*/ 3003550 w 3028950"/>
              <a:gd name="connsiteY2" fmla="*/ 1524000 h 3352800"/>
              <a:gd name="connsiteX3" fmla="*/ 2730500 w 3028950"/>
              <a:gd name="connsiteY3" fmla="*/ 501650 h 3352800"/>
              <a:gd name="connsiteX4" fmla="*/ 3028950 w 3028950"/>
              <a:gd name="connsiteY4" fmla="*/ 0 h 335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950" h="3352800">
                <a:moveTo>
                  <a:pt x="0" y="3352800"/>
                </a:moveTo>
                <a:lnTo>
                  <a:pt x="901700" y="2076450"/>
                </a:lnTo>
                <a:lnTo>
                  <a:pt x="3003550" y="1524000"/>
                </a:lnTo>
                <a:lnTo>
                  <a:pt x="2730500" y="501650"/>
                </a:lnTo>
                <a:lnTo>
                  <a:pt x="3028950" y="0"/>
                </a:lnTo>
              </a:path>
            </a:pathLst>
          </a:custGeom>
          <a:noFill/>
          <a:ln w="3175">
            <a:solidFill>
              <a:schemeClr val="bg1">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30" name="图片 29">
            <a:extLst>
              <a:ext uri="{FF2B5EF4-FFF2-40B4-BE49-F238E27FC236}">
                <a16:creationId xmlns:a16="http://schemas.microsoft.com/office/drawing/2014/main" id="{188E823F-FF1C-4AB0-1E40-BBE6358A573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9252" y="884910"/>
            <a:ext cx="1750993" cy="3106348"/>
          </a:xfrm>
          <a:prstGeom prst="rect">
            <a:avLst/>
          </a:prstGeom>
        </p:spPr>
      </p:pic>
    </p:spTree>
    <p:extLst>
      <p:ext uri="{BB962C8B-B14F-4D97-AF65-F5344CB8AC3E}">
        <p14:creationId xmlns:p14="http://schemas.microsoft.com/office/powerpoint/2010/main" val="18055583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46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46000">
                                          <p:cBhvr additive="base">
                                            <p:cTn id="7" dur="1000" fill="hold"/>
                                            <p:tgtEl>
                                              <p:spTgt spid="60"/>
                                            </p:tgtEl>
                                            <p:attrNameLst>
                                              <p:attrName>ppt_x</p:attrName>
                                            </p:attrNameLst>
                                          </p:cBhvr>
                                          <p:tavLst>
                                            <p:tav tm="0">
                                              <p:val>
                                                <p:strVal val="0-#ppt_w/2"/>
                                              </p:val>
                                            </p:tav>
                                            <p:tav tm="100000">
                                              <p:val>
                                                <p:strVal val="#ppt_x"/>
                                              </p:val>
                                            </p:tav>
                                          </p:tavLst>
                                        </p:anim>
                                        <p:anim calcmode="lin" valueType="num" p14:bounceEnd="46000">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46000">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14:bounceEnd="46000">
                                          <p:cBhvr additive="base">
                                            <p:cTn id="11" dur="1000" fill="hold"/>
                                            <p:tgtEl>
                                              <p:spTgt spid="59"/>
                                            </p:tgtEl>
                                            <p:attrNameLst>
                                              <p:attrName>ppt_x</p:attrName>
                                            </p:attrNameLst>
                                          </p:cBhvr>
                                          <p:tavLst>
                                            <p:tav tm="0">
                                              <p:val>
                                                <p:strVal val="0-#ppt_w/2"/>
                                              </p:val>
                                            </p:tav>
                                            <p:tav tm="100000">
                                              <p:val>
                                                <p:strVal val="#ppt_x"/>
                                              </p:val>
                                            </p:tav>
                                          </p:tavLst>
                                        </p:anim>
                                        <p:anim calcmode="lin" valueType="num" p14:bounceEnd="46000">
                                          <p:cBhvr additive="base">
                                            <p:cTn id="12" dur="1000" fill="hold"/>
                                            <p:tgtEl>
                                              <p:spTgt spid="5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46000">
                                      <p:stCondLst>
                                        <p:cond delay="1000"/>
                                      </p:stCondLst>
                                      <p:childTnLst>
                                        <p:set>
                                          <p:cBhvr>
                                            <p:cTn id="14" dur="1" fill="hold">
                                              <p:stCondLst>
                                                <p:cond delay="0"/>
                                              </p:stCondLst>
                                            </p:cTn>
                                            <p:tgtEl>
                                              <p:spTgt spid="58"/>
                                            </p:tgtEl>
                                            <p:attrNameLst>
                                              <p:attrName>style.visibility</p:attrName>
                                            </p:attrNameLst>
                                          </p:cBhvr>
                                          <p:to>
                                            <p:strVal val="visible"/>
                                          </p:to>
                                        </p:set>
                                        <p:anim calcmode="lin" valueType="num" p14:bounceEnd="46000">
                                          <p:cBhvr additive="base">
                                            <p:cTn id="15" dur="1000" fill="hold"/>
                                            <p:tgtEl>
                                              <p:spTgt spid="58"/>
                                            </p:tgtEl>
                                            <p:attrNameLst>
                                              <p:attrName>ppt_x</p:attrName>
                                            </p:attrNameLst>
                                          </p:cBhvr>
                                          <p:tavLst>
                                            <p:tav tm="0">
                                              <p:val>
                                                <p:strVal val="0-#ppt_w/2"/>
                                              </p:val>
                                            </p:tav>
                                            <p:tav tm="100000">
                                              <p:val>
                                                <p:strVal val="#ppt_x"/>
                                              </p:val>
                                            </p:tav>
                                          </p:tavLst>
                                        </p:anim>
                                        <p:anim calcmode="lin" valueType="num" p14:bounceEnd="46000">
                                          <p:cBhvr additive="base">
                                            <p:cTn id="16" dur="1000" fill="hold"/>
                                            <p:tgtEl>
                                              <p:spTgt spid="5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750"/>
                                            <p:tgtEl>
                                              <p:spTgt spid="57"/>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750"/>
                                            <p:tgtEl>
                                              <p:spTgt spid="61"/>
                                            </p:tgtEl>
                                          </p:cBhvr>
                                        </p:animEffect>
                                      </p:childTnLst>
                                    </p:cTn>
                                  </p:par>
                                </p:childTnLst>
                              </p:cTn>
                            </p:par>
                            <p:par>
                              <p:cTn id="25" fill="hold">
                                <p:stCondLst>
                                  <p:cond delay="3500"/>
                                </p:stCondLst>
                                <p:childTnLst>
                                  <p:par>
                                    <p:cTn id="26" presetID="49" presetClass="entr" presetSubtype="0" decel="10000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 calcmode="lin" valueType="num">
                                          <p:cBhvr>
                                            <p:cTn id="30" dur="500" fill="hold"/>
                                            <p:tgtEl>
                                              <p:spTgt spid="24"/>
                                            </p:tgtEl>
                                            <p:attrNameLst>
                                              <p:attrName>style.rotation</p:attrName>
                                            </p:attrNameLst>
                                          </p:cBhvr>
                                          <p:tavLst>
                                            <p:tav tm="0">
                                              <p:val>
                                                <p:fltVal val="360"/>
                                              </p:val>
                                            </p:tav>
                                            <p:tav tm="100000">
                                              <p:val>
                                                <p:fltVal val="0"/>
                                              </p:val>
                                            </p:tav>
                                          </p:tavLst>
                                        </p:anim>
                                        <p:animEffect transition="in" filter="fade">
                                          <p:cBhvr>
                                            <p:cTn id="31" dur="500"/>
                                            <p:tgtEl>
                                              <p:spTgt spid="24"/>
                                            </p:tgtEl>
                                          </p:cBhvr>
                                        </p:animEffect>
                                      </p:childTnLst>
                                    </p:cTn>
                                  </p:par>
                                </p:childTnLst>
                              </p:cTn>
                            </p:par>
                            <p:par>
                              <p:cTn id="32" fill="hold">
                                <p:stCondLst>
                                  <p:cond delay="4000"/>
                                </p:stCondLst>
                                <p:childTnLst>
                                  <p:par>
                                    <p:cTn id="33" presetID="23" presetClass="entr" presetSubtype="288"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4/3*#ppt_w"/>
                                              </p:val>
                                            </p:tav>
                                            <p:tav tm="100000">
                                              <p:val>
                                                <p:strVal val="#ppt_w"/>
                                              </p:val>
                                            </p:tav>
                                          </p:tavLst>
                                        </p:anim>
                                        <p:anim calcmode="lin" valueType="num">
                                          <p:cBhvr>
                                            <p:cTn id="36" dur="500" fill="hold"/>
                                            <p:tgtEl>
                                              <p:spTgt spid="11"/>
                                            </p:tgtEl>
                                            <p:attrNameLst>
                                              <p:attrName>ppt_h</p:attrName>
                                            </p:attrNameLst>
                                          </p:cBhvr>
                                          <p:tavLst>
                                            <p:tav tm="0">
                                              <p:val>
                                                <p:strVal val="4/3*#ppt_h"/>
                                              </p:val>
                                            </p:tav>
                                            <p:tav tm="100000">
                                              <p:val>
                                                <p:strVal val="#ppt_h"/>
                                              </p:val>
                                            </p:tav>
                                          </p:tavLst>
                                        </p:anim>
                                      </p:childTnLst>
                                    </p:cTn>
                                  </p:par>
                                </p:childTnLst>
                              </p:cTn>
                            </p:par>
                            <p:par>
                              <p:cTn id="37" fill="hold">
                                <p:stCondLst>
                                  <p:cond delay="6850"/>
                                </p:stCondLst>
                                <p:childTnLst>
                                  <p:par>
                                    <p:cTn id="38" presetID="50" presetClass="entr" presetSubtype="0" decel="10000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strVal val="#ppt_w+.3"/>
                                              </p:val>
                                            </p:tav>
                                            <p:tav tm="100000">
                                              <p:val>
                                                <p:strVal val="#ppt_w"/>
                                              </p:val>
                                            </p:tav>
                                          </p:tavLst>
                                        </p:anim>
                                        <p:anim calcmode="lin" valueType="num">
                                          <p:cBhvr>
                                            <p:cTn id="41" dur="1000" fill="hold"/>
                                            <p:tgtEl>
                                              <p:spTgt spid="16"/>
                                            </p:tgtEl>
                                            <p:attrNameLst>
                                              <p:attrName>ppt_h</p:attrName>
                                            </p:attrNameLst>
                                          </p:cBhvr>
                                          <p:tavLst>
                                            <p:tav tm="0">
                                              <p:val>
                                                <p:strVal val="#ppt_h"/>
                                              </p:val>
                                            </p:tav>
                                            <p:tav tm="100000">
                                              <p:val>
                                                <p:strVal val="#ppt_h"/>
                                              </p:val>
                                            </p:tav>
                                          </p:tavLst>
                                        </p:anim>
                                        <p:animEffect transition="in" filter="fade">
                                          <p:cBhvr>
                                            <p:cTn id="42" dur="1000"/>
                                            <p:tgtEl>
                                              <p:spTgt spid="16"/>
                                            </p:tgtEl>
                                          </p:cBhvr>
                                        </p:animEffect>
                                      </p:childTnLst>
                                    </p:cTn>
                                  </p:par>
                                </p:childTnLst>
                              </p:cTn>
                            </p:par>
                            <p:par>
                              <p:cTn id="43" fill="hold">
                                <p:stCondLst>
                                  <p:cond delay="785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par>
                              <p:cTn id="47" fill="hold">
                                <p:stCondLst>
                                  <p:cond delay="835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par>
                              <p:cTn id="53" fill="hold">
                                <p:stCondLst>
                                  <p:cond delay="9350"/>
                                </p:stCondLst>
                                <p:childTnLst>
                                  <p:par>
                                    <p:cTn id="54" presetID="42"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anim calcmode="lin" valueType="num">
                                          <p:cBhvr>
                                            <p:cTn id="57" dur="1000" fill="hold"/>
                                            <p:tgtEl>
                                              <p:spTgt spid="30"/>
                                            </p:tgtEl>
                                            <p:attrNameLst>
                                              <p:attrName>ppt_x</p:attrName>
                                            </p:attrNameLst>
                                          </p:cBhvr>
                                          <p:tavLst>
                                            <p:tav tm="0">
                                              <p:val>
                                                <p:strVal val="#ppt_x"/>
                                              </p:val>
                                            </p:tav>
                                            <p:tav tm="100000">
                                              <p:val>
                                                <p:strVal val="#ppt_x"/>
                                              </p:val>
                                            </p:tav>
                                          </p:tavLst>
                                        </p:anim>
                                        <p:anim calcmode="lin" valueType="num">
                                          <p:cBhvr>
                                            <p:cTn id="5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11" grpId="0"/>
          <p:bldP spid="33" grpId="0" animBg="1"/>
          <p:bldP spid="5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0-#ppt_w/2"/>
                                              </p:val>
                                            </p:tav>
                                            <p:tav tm="100000">
                                              <p:val>
                                                <p:strVal val="#ppt_x"/>
                                              </p:val>
                                            </p:tav>
                                          </p:tavLst>
                                        </p:anim>
                                        <p:anim calcmode="lin" valueType="num">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1000" fill="hold"/>
                                            <p:tgtEl>
                                              <p:spTgt spid="59"/>
                                            </p:tgtEl>
                                            <p:attrNameLst>
                                              <p:attrName>ppt_x</p:attrName>
                                            </p:attrNameLst>
                                          </p:cBhvr>
                                          <p:tavLst>
                                            <p:tav tm="0">
                                              <p:val>
                                                <p:strVal val="0-#ppt_w/2"/>
                                              </p:val>
                                            </p:tav>
                                            <p:tav tm="100000">
                                              <p:val>
                                                <p:strVal val="#ppt_x"/>
                                              </p:val>
                                            </p:tav>
                                          </p:tavLst>
                                        </p:anim>
                                        <p:anim calcmode="lin" valueType="num">
                                          <p:cBhvr additive="base">
                                            <p:cTn id="12" dur="1000" fill="hold"/>
                                            <p:tgtEl>
                                              <p:spTgt spid="5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10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1000" fill="hold"/>
                                            <p:tgtEl>
                                              <p:spTgt spid="58"/>
                                            </p:tgtEl>
                                            <p:attrNameLst>
                                              <p:attrName>ppt_x</p:attrName>
                                            </p:attrNameLst>
                                          </p:cBhvr>
                                          <p:tavLst>
                                            <p:tav tm="0">
                                              <p:val>
                                                <p:strVal val="0-#ppt_w/2"/>
                                              </p:val>
                                            </p:tav>
                                            <p:tav tm="100000">
                                              <p:val>
                                                <p:strVal val="#ppt_x"/>
                                              </p:val>
                                            </p:tav>
                                          </p:tavLst>
                                        </p:anim>
                                        <p:anim calcmode="lin" valueType="num">
                                          <p:cBhvr additive="base">
                                            <p:cTn id="16" dur="1000" fill="hold"/>
                                            <p:tgtEl>
                                              <p:spTgt spid="5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750"/>
                                            <p:tgtEl>
                                              <p:spTgt spid="57"/>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750"/>
                                            <p:tgtEl>
                                              <p:spTgt spid="61"/>
                                            </p:tgtEl>
                                          </p:cBhvr>
                                        </p:animEffect>
                                      </p:childTnLst>
                                    </p:cTn>
                                  </p:par>
                                </p:childTnLst>
                              </p:cTn>
                            </p:par>
                            <p:par>
                              <p:cTn id="25" fill="hold">
                                <p:stCondLst>
                                  <p:cond delay="3500"/>
                                </p:stCondLst>
                                <p:childTnLst>
                                  <p:par>
                                    <p:cTn id="26" presetID="49" presetClass="entr" presetSubtype="0" decel="10000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 calcmode="lin" valueType="num">
                                          <p:cBhvr>
                                            <p:cTn id="30" dur="500" fill="hold"/>
                                            <p:tgtEl>
                                              <p:spTgt spid="24"/>
                                            </p:tgtEl>
                                            <p:attrNameLst>
                                              <p:attrName>style.rotation</p:attrName>
                                            </p:attrNameLst>
                                          </p:cBhvr>
                                          <p:tavLst>
                                            <p:tav tm="0">
                                              <p:val>
                                                <p:fltVal val="360"/>
                                              </p:val>
                                            </p:tav>
                                            <p:tav tm="100000">
                                              <p:val>
                                                <p:fltVal val="0"/>
                                              </p:val>
                                            </p:tav>
                                          </p:tavLst>
                                        </p:anim>
                                        <p:animEffect transition="in" filter="fade">
                                          <p:cBhvr>
                                            <p:cTn id="31" dur="500"/>
                                            <p:tgtEl>
                                              <p:spTgt spid="24"/>
                                            </p:tgtEl>
                                          </p:cBhvr>
                                        </p:animEffect>
                                      </p:childTnLst>
                                    </p:cTn>
                                  </p:par>
                                </p:childTnLst>
                              </p:cTn>
                            </p:par>
                            <p:par>
                              <p:cTn id="32" fill="hold">
                                <p:stCondLst>
                                  <p:cond delay="4000"/>
                                </p:stCondLst>
                                <p:childTnLst>
                                  <p:par>
                                    <p:cTn id="33" presetID="23" presetClass="entr" presetSubtype="288"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4/3*#ppt_w"/>
                                              </p:val>
                                            </p:tav>
                                            <p:tav tm="100000">
                                              <p:val>
                                                <p:strVal val="#ppt_w"/>
                                              </p:val>
                                            </p:tav>
                                          </p:tavLst>
                                        </p:anim>
                                        <p:anim calcmode="lin" valueType="num">
                                          <p:cBhvr>
                                            <p:cTn id="36" dur="500" fill="hold"/>
                                            <p:tgtEl>
                                              <p:spTgt spid="11"/>
                                            </p:tgtEl>
                                            <p:attrNameLst>
                                              <p:attrName>ppt_h</p:attrName>
                                            </p:attrNameLst>
                                          </p:cBhvr>
                                          <p:tavLst>
                                            <p:tav tm="0">
                                              <p:val>
                                                <p:strVal val="4/3*#ppt_h"/>
                                              </p:val>
                                            </p:tav>
                                            <p:tav tm="100000">
                                              <p:val>
                                                <p:strVal val="#ppt_h"/>
                                              </p:val>
                                            </p:tav>
                                          </p:tavLst>
                                        </p:anim>
                                      </p:childTnLst>
                                    </p:cTn>
                                  </p:par>
                                </p:childTnLst>
                              </p:cTn>
                            </p:par>
                            <p:par>
                              <p:cTn id="37" fill="hold">
                                <p:stCondLst>
                                  <p:cond delay="6850"/>
                                </p:stCondLst>
                                <p:childTnLst>
                                  <p:par>
                                    <p:cTn id="38" presetID="50" presetClass="entr" presetSubtype="0" decel="10000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strVal val="#ppt_w+.3"/>
                                              </p:val>
                                            </p:tav>
                                            <p:tav tm="100000">
                                              <p:val>
                                                <p:strVal val="#ppt_w"/>
                                              </p:val>
                                            </p:tav>
                                          </p:tavLst>
                                        </p:anim>
                                        <p:anim calcmode="lin" valueType="num">
                                          <p:cBhvr>
                                            <p:cTn id="41" dur="1000" fill="hold"/>
                                            <p:tgtEl>
                                              <p:spTgt spid="16"/>
                                            </p:tgtEl>
                                            <p:attrNameLst>
                                              <p:attrName>ppt_h</p:attrName>
                                            </p:attrNameLst>
                                          </p:cBhvr>
                                          <p:tavLst>
                                            <p:tav tm="0">
                                              <p:val>
                                                <p:strVal val="#ppt_h"/>
                                              </p:val>
                                            </p:tav>
                                            <p:tav tm="100000">
                                              <p:val>
                                                <p:strVal val="#ppt_h"/>
                                              </p:val>
                                            </p:tav>
                                          </p:tavLst>
                                        </p:anim>
                                        <p:animEffect transition="in" filter="fade">
                                          <p:cBhvr>
                                            <p:cTn id="42" dur="1000"/>
                                            <p:tgtEl>
                                              <p:spTgt spid="16"/>
                                            </p:tgtEl>
                                          </p:cBhvr>
                                        </p:animEffect>
                                      </p:childTnLst>
                                    </p:cTn>
                                  </p:par>
                                </p:childTnLst>
                              </p:cTn>
                            </p:par>
                            <p:par>
                              <p:cTn id="43" fill="hold">
                                <p:stCondLst>
                                  <p:cond delay="785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par>
                              <p:cTn id="47" fill="hold">
                                <p:stCondLst>
                                  <p:cond delay="835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par>
                              <p:cTn id="53" fill="hold">
                                <p:stCondLst>
                                  <p:cond delay="9350"/>
                                </p:stCondLst>
                                <p:childTnLst>
                                  <p:par>
                                    <p:cTn id="54" presetID="42"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anim calcmode="lin" valueType="num">
                                          <p:cBhvr>
                                            <p:cTn id="57" dur="1000" fill="hold"/>
                                            <p:tgtEl>
                                              <p:spTgt spid="30"/>
                                            </p:tgtEl>
                                            <p:attrNameLst>
                                              <p:attrName>ppt_x</p:attrName>
                                            </p:attrNameLst>
                                          </p:cBhvr>
                                          <p:tavLst>
                                            <p:tav tm="0">
                                              <p:val>
                                                <p:strVal val="#ppt_x"/>
                                              </p:val>
                                            </p:tav>
                                            <p:tav tm="100000">
                                              <p:val>
                                                <p:strVal val="#ppt_x"/>
                                              </p:val>
                                            </p:tav>
                                          </p:tavLst>
                                        </p:anim>
                                        <p:anim calcmode="lin" valueType="num">
                                          <p:cBhvr>
                                            <p:cTn id="5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11" grpId="0"/>
          <p:bldP spid="33" grpId="0" animBg="1"/>
          <p:bldP spid="57"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椭圆 355"/>
          <p:cNvSpPr/>
          <p:nvPr/>
        </p:nvSpPr>
        <p:spPr>
          <a:xfrm>
            <a:off x="-2362701" y="1070727"/>
            <a:ext cx="4710931" cy="4710932"/>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7" name="椭圆 356"/>
          <p:cNvSpPr/>
          <p:nvPr/>
        </p:nvSpPr>
        <p:spPr>
          <a:xfrm>
            <a:off x="-1796180" y="1637248"/>
            <a:ext cx="3577888" cy="357788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58" name="椭圆 357"/>
          <p:cNvSpPr/>
          <p:nvPr/>
        </p:nvSpPr>
        <p:spPr>
          <a:xfrm>
            <a:off x="-1191861" y="2241567"/>
            <a:ext cx="2369250" cy="2369251"/>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8" name="椭圆 7"/>
          <p:cNvSpPr/>
          <p:nvPr/>
        </p:nvSpPr>
        <p:spPr>
          <a:xfrm>
            <a:off x="-50834" y="5743431"/>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926033" y="0"/>
            <a:ext cx="5852066" cy="6429111"/>
            <a:chOff x="-2926033" y="0"/>
            <a:chExt cx="5852066" cy="6429111"/>
          </a:xfrm>
        </p:grpSpPr>
        <p:sp>
          <p:nvSpPr>
            <p:cNvPr id="5" name="椭圆 4"/>
            <p:cNvSpPr/>
            <p:nvPr/>
          </p:nvSpPr>
          <p:spPr>
            <a:xfrm>
              <a:off x="-1773806" y="4996058"/>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81620" y="2302487"/>
              <a:ext cx="90435" cy="90435"/>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95847" y="5969581"/>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57782" y="5945447"/>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flipH="1">
              <a:off x="343676" y="5841366"/>
              <a:ext cx="58578" cy="58578"/>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39765" y="5571757"/>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9628" y="575438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4176" y="5800178"/>
              <a:ext cx="50692" cy="50692"/>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43622" y="6048549"/>
              <a:ext cx="54548" cy="54548"/>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3622" y="6048882"/>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6483" y="5712598"/>
              <a:ext cx="52214" cy="5221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42102" y="5670811"/>
              <a:ext cx="67894" cy="67894"/>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72823" y="568725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34784" y="6146042"/>
              <a:ext cx="54548" cy="54548"/>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39765"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5399" y="6342843"/>
              <a:ext cx="86268" cy="8626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8802" y="62970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9539" y="5899944"/>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95" y="597376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26611" y="5967840"/>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46784" y="582194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8098" y="578995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577206" y="6021275"/>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78092" y="6146042"/>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05920" y="6134078"/>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09785" y="5824797"/>
              <a:ext cx="50692" cy="50692"/>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08926" y="5722665"/>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86932" y="5800610"/>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68648" y="565291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46121" y="5848953"/>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473186" y="6041408"/>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323267" y="550490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246121" y="544606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202640" y="55756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155077" y="550831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86749" y="5699541"/>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163311" y="5778409"/>
              <a:ext cx="58994" cy="5899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73187" y="6041407"/>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903617" y="6014134"/>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347261" y="536557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66499" y="5476491"/>
              <a:ext cx="57935" cy="5793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631697" y="5524596"/>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968290" y="5593417"/>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401398" y="5232578"/>
              <a:ext cx="77394" cy="77394"/>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795955" y="5159979"/>
              <a:ext cx="72600" cy="72600"/>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929593" y="5286264"/>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92348" y="520990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840874" y="5068816"/>
              <a:ext cx="59369" cy="5936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796179" y="5108031"/>
              <a:ext cx="68828" cy="68828"/>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916532" y="5007202"/>
              <a:ext cx="68680" cy="6868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892931" y="4973685"/>
              <a:ext cx="81742" cy="817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136402" y="4850219"/>
              <a:ext cx="54548" cy="5454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089738" y="4676554"/>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13333" y="4637856"/>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276088" y="4762157"/>
              <a:ext cx="62755" cy="6275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961326" y="4850219"/>
              <a:ext cx="77394" cy="7739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306197" y="4182740"/>
              <a:ext cx="94804" cy="94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434250" y="434525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43815" y="4514022"/>
              <a:ext cx="77394" cy="77394"/>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324004" y="4502408"/>
              <a:ext cx="58878" cy="5887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47104" y="4409629"/>
              <a:ext cx="74160" cy="74160"/>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382977" y="4090039"/>
              <a:ext cx="68828" cy="68828"/>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9" name="椭圆 68"/>
            <p:cNvSpPr/>
            <p:nvPr/>
          </p:nvSpPr>
          <p:spPr>
            <a:xfrm>
              <a:off x="-2365133" y="424931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481056" y="417864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2788595" y="427557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575157" y="3968803"/>
              <a:ext cx="54095" cy="5409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502992" y="4022898"/>
              <a:ext cx="56299" cy="56299"/>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507872" y="3904759"/>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658837" y="3889512"/>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2595396" y="3833366"/>
              <a:ext cx="74334" cy="7433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613921" y="4220193"/>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08518" y="3241528"/>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542841" y="3041951"/>
              <a:ext cx="64044" cy="64044"/>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472040" y="2732678"/>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603449" y="2697287"/>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537492" y="2530376"/>
              <a:ext cx="64343" cy="64343"/>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377579" y="2562909"/>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30822" y="2265632"/>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328323" y="2344868"/>
              <a:ext cx="51879" cy="5187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265126" y="2422052"/>
              <a:ext cx="59085" cy="59085"/>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527347" y="2420185"/>
              <a:ext cx="60952" cy="6095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645930" y="2416965"/>
              <a:ext cx="60952" cy="6095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611499" y="2504942"/>
              <a:ext cx="82660" cy="8266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426616" y="243711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926033" y="2056910"/>
              <a:ext cx="95454" cy="9545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2876161" y="222046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810931" y="1944114"/>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796335" y="1827925"/>
              <a:ext cx="65231" cy="652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569312" y="1754209"/>
              <a:ext cx="73716" cy="73716"/>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658837" y="1852313"/>
              <a:ext cx="68690" cy="68690"/>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547275" y="1980776"/>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518700" y="212708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126128" y="2145186"/>
              <a:ext cx="59877" cy="59877"/>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066250" y="211613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2302116" y="2162302"/>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337202" y="2111610"/>
              <a:ext cx="50692" cy="5069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2252762" y="2083425"/>
              <a:ext cx="59926" cy="59926"/>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2464615" y="1886657"/>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573923" y="1753138"/>
              <a:ext cx="73272" cy="73272"/>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631501" y="147641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349716" y="1590062"/>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2097898" y="195597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2170040" y="1848912"/>
              <a:ext cx="56659" cy="56659"/>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2294281" y="1974801"/>
              <a:ext cx="82660" cy="8266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245062" y="194475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209138" y="201324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2178317" y="1967412"/>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958420" y="1917470"/>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014169" y="2016671"/>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2056455" y="1944097"/>
              <a:ext cx="73272" cy="73272"/>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832198" y="180803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1940460" y="182171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2003567" y="169591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2072737" y="1864076"/>
              <a:ext cx="50692" cy="50692"/>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486929" y="1206769"/>
              <a:ext cx="73272" cy="73272"/>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150018" y="1264576"/>
              <a:ext cx="73272" cy="73272"/>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1853561" y="1584631"/>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739784" y="1498990"/>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1778308" y="15561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795843" y="1469026"/>
              <a:ext cx="53758" cy="53758"/>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1689092" y="1380750"/>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822067" y="131373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68155" y="1313807"/>
              <a:ext cx="78273" cy="78273"/>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808130" y="1468105"/>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2034431" y="1550435"/>
              <a:ext cx="90748" cy="90748"/>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1866356" y="1510588"/>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426729" y="119947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408755" y="1332364"/>
              <a:ext cx="60654" cy="6065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335487" y="1353769"/>
              <a:ext cx="75590" cy="75590"/>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1008423" y="1182304"/>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1092583" y="1231634"/>
              <a:ext cx="50692" cy="50692"/>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252391" y="1303739"/>
              <a:ext cx="67345" cy="67345"/>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1236622" y="123490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1129370" y="12118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1137859" y="1136033"/>
              <a:ext cx="60869" cy="6086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31897" y="1040882"/>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1276799" y="1134518"/>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1319803" y="1176134"/>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1171520" y="950489"/>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19185" y="844505"/>
              <a:ext cx="90428" cy="9042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228848" y="1046731"/>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1131159" y="1130577"/>
              <a:ext cx="56929" cy="56929"/>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31997" y="1042509"/>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1398838" y="963276"/>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1661186" y="999837"/>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824767" y="825668"/>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832198" y="621612"/>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99199" y="623049"/>
              <a:ext cx="71775" cy="71775"/>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152734" y="799029"/>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07425" y="842737"/>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1304998" y="902370"/>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1356967" y="865521"/>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011576" y="714108"/>
              <a:ext cx="71775" cy="71775"/>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40423" y="537378"/>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28757" y="655159"/>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681128" y="697039"/>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669857" y="978675"/>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89897" y="1056521"/>
              <a:ext cx="50692" cy="50692"/>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628081" y="936302"/>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514049" y="963507"/>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539579" y="887552"/>
              <a:ext cx="71775" cy="71775"/>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503692" y="802404"/>
              <a:ext cx="90428" cy="90428"/>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43459" y="874820"/>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404164" y="903038"/>
              <a:ext cx="54540" cy="54540"/>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386779" y="592316"/>
              <a:ext cx="74308" cy="7430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170932" y="545780"/>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61144" y="755181"/>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87796" y="920029"/>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164500" y="947563"/>
              <a:ext cx="74308" cy="7430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221804" y="1013651"/>
              <a:ext cx="50692" cy="50692"/>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217047" y="848827"/>
              <a:ext cx="74308" cy="7430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71048" y="846489"/>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146647" y="814696"/>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143792" y="731564"/>
              <a:ext cx="60450" cy="60450"/>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343676" y="39135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335437" y="747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440256" y="7103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272291" y="856000"/>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177583" y="905316"/>
              <a:ext cx="74308" cy="7430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265370" y="918850"/>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79674" y="920529"/>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418183" y="87076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543622" y="1015068"/>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742505" y="31337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018965" y="204559"/>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273805" y="125354"/>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124273" y="0"/>
              <a:ext cx="86968" cy="86968"/>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1368318" y="765707"/>
              <a:ext cx="60705" cy="60705"/>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923453" y="821934"/>
              <a:ext cx="87172" cy="8717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704977" y="74001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57782" y="61143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975549" y="1058421"/>
              <a:ext cx="66277" cy="6627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858596" y="106047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491498" y="1034465"/>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948529" y="1136850"/>
              <a:ext cx="63523" cy="635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366103" y="75188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80104" y="970747"/>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1495756" y="1034454"/>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1622144" y="1003433"/>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1199229" y="1157202"/>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1152783" y="1288334"/>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1056463" y="1264576"/>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1406941" y="1272865"/>
              <a:ext cx="84613" cy="8461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1296989" y="1179779"/>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1336325" y="1218531"/>
              <a:ext cx="64361" cy="6436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1343670" y="1274365"/>
              <a:ext cx="79223" cy="7922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1483162" y="1294264"/>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1587629" y="1337848"/>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1849435" y="1344956"/>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1754968" y="1294031"/>
              <a:ext cx="50925" cy="509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1475283" y="14211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1327295" y="141987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1427980" y="153952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1576997" y="1479713"/>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1507581" y="1507314"/>
              <a:ext cx="58783" cy="5878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1587352" y="152958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1652941" y="1530642"/>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1829949" y="155700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1812291" y="164668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1761261" y="1642802"/>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689062" y="1657415"/>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36021" y="1810731"/>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1796353" y="1795107"/>
              <a:ext cx="50692" cy="5069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1771941" y="1757522"/>
              <a:ext cx="64080" cy="6408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2038137" y="155918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1899937" y="1869874"/>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2002639" y="1827925"/>
              <a:ext cx="74539" cy="7453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2198353" y="1594531"/>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2629433" y="1492056"/>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2119507" y="199101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2178366" y="197953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2168261" y="1783744"/>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2374327" y="1842527"/>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2254596" y="221699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1963083" y="1992754"/>
              <a:ext cx="75054" cy="75054"/>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1926215" y="2065648"/>
              <a:ext cx="75054" cy="7505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2260066" y="2216992"/>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2069775" y="2167570"/>
              <a:ext cx="53254" cy="53254"/>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2203160" y="2255636"/>
              <a:ext cx="82960" cy="82960"/>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2429358" y="2279983"/>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2510485" y="234770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2288467" y="228996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2124877" y="2355409"/>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2229940" y="2353991"/>
              <a:ext cx="60678" cy="6067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2319466" y="2373136"/>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2404468" y="2477917"/>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2404548" y="240798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2482235" y="2614935"/>
              <a:ext cx="82674" cy="826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2663150" y="2489039"/>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2388021" y="2624986"/>
              <a:ext cx="82674" cy="82674"/>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2251482" y="245770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2198083" y="2572668"/>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2278282" y="2614920"/>
              <a:ext cx="82367" cy="82367"/>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2505819" y="2464673"/>
              <a:ext cx="50692" cy="50692"/>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2446375" y="2973445"/>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2571301" y="2814732"/>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2354303" y="2726566"/>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2543760" y="3102424"/>
              <a:ext cx="75054" cy="75054"/>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2536143" y="3817867"/>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2388188" y="4090039"/>
              <a:ext cx="95046" cy="9504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2335759" y="4169914"/>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2267657" y="4303986"/>
              <a:ext cx="64044" cy="6404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2385824" y="4321751"/>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2198864" y="4682567"/>
              <a:ext cx="107125" cy="1071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2178366" y="4492565"/>
              <a:ext cx="108108" cy="10810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2106374" y="4577222"/>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2236905" y="5154853"/>
              <a:ext cx="93155" cy="9315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2098031" y="4388706"/>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2505393" y="4715250"/>
              <a:ext cx="70230" cy="7023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2019616" y="4754682"/>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1995196" y="4679602"/>
              <a:ext cx="58974" cy="5897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1948904" y="4777292"/>
              <a:ext cx="81092" cy="8109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1874896" y="4864767"/>
              <a:ext cx="66436" cy="664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1882398" y="513766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1654708" y="5083589"/>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1582365" y="5104706"/>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1539583" y="5322155"/>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1527409" y="5171915"/>
              <a:ext cx="79556" cy="7955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1725407" y="5919408"/>
              <a:ext cx="110045" cy="11004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1533151" y="5606030"/>
              <a:ext cx="95537" cy="95537"/>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1376852" y="5549614"/>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1254298" y="5519392"/>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1237519" y="5499613"/>
              <a:ext cx="69626" cy="6962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1297524" y="5344633"/>
              <a:ext cx="77071" cy="7707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1297521" y="5430097"/>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1441158" y="527482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1338782" y="5371012"/>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1814166" y="5326521"/>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1619259" y="5236793"/>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1845377" y="4941457"/>
              <a:ext cx="80054" cy="80054"/>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2073875" y="4694974"/>
              <a:ext cx="54548" cy="54548"/>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1703577" y="5076728"/>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1950529" y="4744912"/>
              <a:ext cx="52806" cy="52806"/>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2835759" y="5395234"/>
              <a:ext cx="90274" cy="90274"/>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1446544" y="1400911"/>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1275120" y="1379695"/>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1118853" y="1114442"/>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1543278" y="153565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1744737" y="1697195"/>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366175" y="992759"/>
              <a:ext cx="68372" cy="6837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1382140" y="1267043"/>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475257" y="916581"/>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139878" y="8829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2275229" y="2379699"/>
              <a:ext cx="50692" cy="50692"/>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2257047" y="2296079"/>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2445805" y="2666746"/>
              <a:ext cx="50692" cy="5069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2249589" y="2557974"/>
              <a:ext cx="76333" cy="76333"/>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4" name="组合 313"/>
            <p:cNvGrpSpPr/>
            <p:nvPr/>
          </p:nvGrpSpPr>
          <p:grpSpPr>
            <a:xfrm rot="3539139">
              <a:off x="395525" y="273403"/>
              <a:ext cx="1075215" cy="932445"/>
              <a:chOff x="4602481" y="675835"/>
              <a:chExt cx="969728" cy="840965"/>
            </a:xfrm>
          </p:grpSpPr>
          <p:sp>
            <p:nvSpPr>
              <p:cNvPr id="338" name="椭圆 337"/>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5" name="椭圆 314"/>
            <p:cNvSpPr/>
            <p:nvPr/>
          </p:nvSpPr>
          <p:spPr>
            <a:xfrm>
              <a:off x="1897806" y="1920343"/>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1733604" y="1525858"/>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2112461" y="2228362"/>
              <a:ext cx="90274" cy="9027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8" name="椭圆 317"/>
          <p:cNvSpPr/>
          <p:nvPr/>
        </p:nvSpPr>
        <p:spPr>
          <a:xfrm>
            <a:off x="-1539785" y="5216752"/>
            <a:ext cx="87666" cy="87666"/>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2238493" y="4282919"/>
            <a:ext cx="87666" cy="87666"/>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376895" y="515284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919185" y="4949375"/>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1484063" y="5202844"/>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849060" y="4789692"/>
            <a:ext cx="84233" cy="8023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275998" y="4212097"/>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572728" y="3936780"/>
            <a:ext cx="83721" cy="79747"/>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229059" y="2841498"/>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550129" y="2541082"/>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679619" y="2638740"/>
            <a:ext cx="53218" cy="50692"/>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p:nvPr/>
        </p:nvSpPr>
        <p:spPr>
          <a:xfrm>
            <a:off x="-1432209" y="2262584"/>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788743" y="1769453"/>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66847" y="2033101"/>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1249287" y="1335424"/>
            <a:ext cx="98571" cy="98571"/>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2244998" y="2479149"/>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1148036" y="1360999"/>
            <a:ext cx="67418" cy="642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2025054" y="2257855"/>
            <a:ext cx="67418" cy="642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2301378" y="3291120"/>
            <a:ext cx="98571" cy="98571"/>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1487024" y="2221893"/>
            <a:ext cx="53218" cy="50692"/>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3735557" y="-434315"/>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3028787" y="275263"/>
            <a:ext cx="6307475" cy="6307475"/>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478615" y="-1211719"/>
            <a:ext cx="9281438" cy="9281438"/>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6" name="直接连接符 365"/>
          <p:cNvCxnSpPr/>
          <p:nvPr/>
        </p:nvCxnSpPr>
        <p:spPr>
          <a:xfrm>
            <a:off x="4801160" y="3429000"/>
            <a:ext cx="832560" cy="0"/>
          </a:xfrm>
          <a:prstGeom prst="line">
            <a:avLst/>
          </a:prstGeom>
          <a:ln>
            <a:gradFill flip="none" rotWithShape="1">
              <a:gsLst>
                <a:gs pos="0">
                  <a:schemeClr val="bg1"/>
                </a:gs>
                <a:gs pos="100000">
                  <a:schemeClr val="bg1">
                    <a:alpha val="0"/>
                  </a:schemeClr>
                </a:gs>
              </a:gsLst>
              <a:lin ang="0" scaled="1"/>
              <a:tileRect/>
            </a:gradFill>
            <a:headEnd type="oval"/>
          </a:ln>
        </p:spPr>
        <p:style>
          <a:lnRef idx="1">
            <a:schemeClr val="accent1"/>
          </a:lnRef>
          <a:fillRef idx="0">
            <a:schemeClr val="accent1"/>
          </a:fillRef>
          <a:effectRef idx="0">
            <a:schemeClr val="accent1"/>
          </a:effectRef>
          <a:fontRef idx="minor">
            <a:schemeClr val="tx1"/>
          </a:fontRef>
        </p:style>
      </p:cxnSp>
      <p:sp>
        <p:nvSpPr>
          <p:cNvPr id="369" name="文本框 368"/>
          <p:cNvSpPr txBox="1"/>
          <p:nvPr/>
        </p:nvSpPr>
        <p:spPr>
          <a:xfrm>
            <a:off x="-401162" y="2875002"/>
            <a:ext cx="1344135" cy="1107996"/>
          </a:xfrm>
          <a:prstGeom prst="rect">
            <a:avLst/>
          </a:prstGeom>
          <a:noFill/>
        </p:spPr>
        <p:txBody>
          <a:bodyPr wrap="square" rtlCol="0">
            <a:spAutoFit/>
          </a:bodyPr>
          <a:lstStyle/>
          <a:p>
            <a:pPr algn="ctr"/>
            <a:r>
              <a:rPr lang="en-US" altLang="zh-CN"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02</a:t>
            </a:r>
            <a:endParaRPr lang="zh-CN" altLang="en-US" sz="6600" b="1" dirty="0">
              <a:solidFill>
                <a:srgbClr val="D13694"/>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70" name="文本框 369"/>
          <p:cNvSpPr txBox="1"/>
          <p:nvPr/>
        </p:nvSpPr>
        <p:spPr>
          <a:xfrm>
            <a:off x="5862609" y="2972036"/>
            <a:ext cx="3763991" cy="786971"/>
          </a:xfrm>
          <a:prstGeom prst="rect">
            <a:avLst/>
          </a:prstGeom>
          <a:noFill/>
        </p:spPr>
        <p:txBody>
          <a:bodyPr wrap="square" rtlCol="0">
            <a:spAutoFit/>
          </a:bodyPr>
          <a:lstStyle/>
          <a:p>
            <a:pPr algn="ctr"/>
            <a:r>
              <a:rPr lang="zh-CN" altLang="en-US" sz="4400" spc="300" dirty="0">
                <a:solidFill>
                  <a:schemeClr val="bg1"/>
                </a:solidFill>
                <a:latin typeface="方正兰亭纤黑_GBK" panose="02000000000000000000" pitchFamily="2" charset="-122"/>
                <a:ea typeface="方正兰亭纤黑_GBK" panose="02000000000000000000" pitchFamily="2" charset="-122"/>
              </a:rPr>
              <a:t>模型运用</a:t>
            </a:r>
          </a:p>
        </p:txBody>
      </p:sp>
    </p:spTree>
    <p:extLst>
      <p:ext uri="{BB962C8B-B14F-4D97-AF65-F5344CB8AC3E}">
        <p14:creationId xmlns:p14="http://schemas.microsoft.com/office/powerpoint/2010/main" val="1632114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14:bounceEnd="48000">
                                          <p:cBhvr additive="base">
                                            <p:cTn id="7" dur="750" fill="hold"/>
                                            <p:tgtEl>
                                              <p:spTgt spid="358"/>
                                            </p:tgtEl>
                                            <p:attrNameLst>
                                              <p:attrName>ppt_x</p:attrName>
                                            </p:attrNameLst>
                                          </p:cBhvr>
                                          <p:tavLst>
                                            <p:tav tm="0">
                                              <p:val>
                                                <p:strVal val="0-#ppt_w/2"/>
                                              </p:val>
                                            </p:tav>
                                            <p:tav tm="100000">
                                              <p:val>
                                                <p:strVal val="#ppt_x"/>
                                              </p:val>
                                            </p:tav>
                                          </p:tavLst>
                                        </p:anim>
                                        <p:anim calcmode="lin" valueType="num" p14:bounceEnd="48000">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14:bounceEnd="48000">
                                          <p:cBhvr additive="base">
                                            <p:cTn id="11" dur="750" fill="hold"/>
                                            <p:tgtEl>
                                              <p:spTgt spid="357"/>
                                            </p:tgtEl>
                                            <p:attrNameLst>
                                              <p:attrName>ppt_x</p:attrName>
                                            </p:attrNameLst>
                                          </p:cBhvr>
                                          <p:tavLst>
                                            <p:tav tm="0">
                                              <p:val>
                                                <p:strVal val="0-#ppt_w/2"/>
                                              </p:val>
                                            </p:tav>
                                            <p:tav tm="100000">
                                              <p:val>
                                                <p:strVal val="#ppt_x"/>
                                              </p:val>
                                            </p:tav>
                                          </p:tavLst>
                                        </p:anim>
                                        <p:anim calcmode="lin" valueType="num" p14:bounceEnd="48000">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14:bounceEnd="48000">
                                          <p:cBhvr additive="base">
                                            <p:cTn id="15" dur="750" fill="hold"/>
                                            <p:tgtEl>
                                              <p:spTgt spid="356"/>
                                            </p:tgtEl>
                                            <p:attrNameLst>
                                              <p:attrName>ppt_x</p:attrName>
                                            </p:attrNameLst>
                                          </p:cBhvr>
                                          <p:tavLst>
                                            <p:tav tm="0">
                                              <p:val>
                                                <p:strVal val="0-#ppt_w/2"/>
                                              </p:val>
                                            </p:tav>
                                            <p:tav tm="100000">
                                              <p:val>
                                                <p:strVal val="#ppt_x"/>
                                              </p:val>
                                            </p:tav>
                                          </p:tavLst>
                                        </p:anim>
                                        <p:anim calcmode="lin" valueType="num" p14:bounceEnd="48000">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cBhvr additive="base">
                                            <p:cTn id="7" dur="750" fill="hold"/>
                                            <p:tgtEl>
                                              <p:spTgt spid="358"/>
                                            </p:tgtEl>
                                            <p:attrNameLst>
                                              <p:attrName>ppt_x</p:attrName>
                                            </p:attrNameLst>
                                          </p:cBhvr>
                                          <p:tavLst>
                                            <p:tav tm="0">
                                              <p:val>
                                                <p:strVal val="0-#ppt_w/2"/>
                                              </p:val>
                                            </p:tav>
                                            <p:tav tm="100000">
                                              <p:val>
                                                <p:strVal val="#ppt_x"/>
                                              </p:val>
                                            </p:tav>
                                          </p:tavLst>
                                        </p:anim>
                                        <p:anim calcmode="lin" valueType="num">
                                          <p:cBhvr additive="base">
                                            <p:cTn id="8" dur="750" fill="hold"/>
                                            <p:tgtEl>
                                              <p:spTgt spid="3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750" fill="hold"/>
                                            <p:tgtEl>
                                              <p:spTgt spid="357"/>
                                            </p:tgtEl>
                                            <p:attrNameLst>
                                              <p:attrName>ppt_x</p:attrName>
                                            </p:attrNameLst>
                                          </p:cBhvr>
                                          <p:tavLst>
                                            <p:tav tm="0">
                                              <p:val>
                                                <p:strVal val="0-#ppt_w/2"/>
                                              </p:val>
                                            </p:tav>
                                            <p:tav tm="100000">
                                              <p:val>
                                                <p:strVal val="#ppt_x"/>
                                              </p:val>
                                            </p:tav>
                                          </p:tavLst>
                                        </p:anim>
                                        <p:anim calcmode="lin" valueType="num">
                                          <p:cBhvr additive="base">
                                            <p:cTn id="12" dur="750" fill="hold"/>
                                            <p:tgtEl>
                                              <p:spTgt spid="3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356"/>
                                            </p:tgtEl>
                                            <p:attrNameLst>
                                              <p:attrName>style.visibility</p:attrName>
                                            </p:attrNameLst>
                                          </p:cBhvr>
                                          <p:to>
                                            <p:strVal val="visible"/>
                                          </p:to>
                                        </p:set>
                                        <p:anim calcmode="lin" valueType="num">
                                          <p:cBhvr additive="base">
                                            <p:cTn id="15" dur="750" fill="hold"/>
                                            <p:tgtEl>
                                              <p:spTgt spid="356"/>
                                            </p:tgtEl>
                                            <p:attrNameLst>
                                              <p:attrName>ppt_x</p:attrName>
                                            </p:attrNameLst>
                                          </p:cBhvr>
                                          <p:tavLst>
                                            <p:tav tm="0">
                                              <p:val>
                                                <p:strVal val="0-#ppt_w/2"/>
                                              </p:val>
                                            </p:tav>
                                            <p:tav tm="100000">
                                              <p:val>
                                                <p:strVal val="#ppt_x"/>
                                              </p:val>
                                            </p:tav>
                                          </p:tavLst>
                                        </p:anim>
                                        <p:anim calcmode="lin" valueType="num">
                                          <p:cBhvr additive="base">
                                            <p:cTn id="16" dur="750" fill="hold"/>
                                            <p:tgtEl>
                                              <p:spTgt spid="356"/>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250"/>
                                            <p:tgtEl>
                                              <p:spTgt spid="2"/>
                                            </p:tgtEl>
                                          </p:cBhvr>
                                        </p:animEffect>
                                      </p:childTnLst>
                                    </p:cTn>
                                  </p:par>
                                  <p:par>
                                    <p:cTn id="21" presetID="2" presetClass="entr" presetSubtype="4"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337"/>
                                            </p:tgtEl>
                                            <p:attrNameLst>
                                              <p:attrName>style.visibility</p:attrName>
                                            </p:attrNameLst>
                                          </p:cBhvr>
                                          <p:to>
                                            <p:strVal val="visible"/>
                                          </p:to>
                                        </p:set>
                                        <p:anim calcmode="lin" valueType="num">
                                          <p:cBhvr additive="base">
                                            <p:cTn id="27" dur="750" fill="hold"/>
                                            <p:tgtEl>
                                              <p:spTgt spid="337"/>
                                            </p:tgtEl>
                                            <p:attrNameLst>
                                              <p:attrName>ppt_x</p:attrName>
                                            </p:attrNameLst>
                                          </p:cBhvr>
                                          <p:tavLst>
                                            <p:tav tm="0">
                                              <p:val>
                                                <p:strVal val="0-#ppt_w/2"/>
                                              </p:val>
                                            </p:tav>
                                            <p:tav tm="100000">
                                              <p:val>
                                                <p:strVal val="#ppt_x"/>
                                              </p:val>
                                            </p:tav>
                                          </p:tavLst>
                                        </p:anim>
                                        <p:anim calcmode="lin" valueType="num">
                                          <p:cBhvr additive="base">
                                            <p:cTn id="28" dur="750" fill="hold"/>
                                            <p:tgtEl>
                                              <p:spTgt spid="337"/>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336"/>
                                            </p:tgtEl>
                                            <p:attrNameLst>
                                              <p:attrName>style.visibility</p:attrName>
                                            </p:attrNameLst>
                                          </p:cBhvr>
                                          <p:to>
                                            <p:strVal val="visible"/>
                                          </p:to>
                                        </p:set>
                                        <p:anim calcmode="lin" valueType="num">
                                          <p:cBhvr additive="base">
                                            <p:cTn id="31" dur="750" fill="hold"/>
                                            <p:tgtEl>
                                              <p:spTgt spid="336"/>
                                            </p:tgtEl>
                                            <p:attrNameLst>
                                              <p:attrName>ppt_x</p:attrName>
                                            </p:attrNameLst>
                                          </p:cBhvr>
                                          <p:tavLst>
                                            <p:tav tm="0">
                                              <p:val>
                                                <p:strVal val="0-#ppt_w/2"/>
                                              </p:val>
                                            </p:tav>
                                            <p:tav tm="100000">
                                              <p:val>
                                                <p:strVal val="#ppt_x"/>
                                              </p:val>
                                            </p:tav>
                                          </p:tavLst>
                                        </p:anim>
                                        <p:anim calcmode="lin" valueType="num">
                                          <p:cBhvr additive="base">
                                            <p:cTn id="32" dur="750" fill="hold"/>
                                            <p:tgtEl>
                                              <p:spTgt spid="336"/>
                                            </p:tgtEl>
                                            <p:attrNameLst>
                                              <p:attrName>ppt_y</p:attrName>
                                            </p:attrNameLst>
                                          </p:cBhvr>
                                          <p:tavLst>
                                            <p:tav tm="0">
                                              <p:val>
                                                <p:strVal val="#ppt_y"/>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335"/>
                                            </p:tgtEl>
                                            <p:attrNameLst>
                                              <p:attrName>style.visibility</p:attrName>
                                            </p:attrNameLst>
                                          </p:cBhvr>
                                          <p:to>
                                            <p:strVal val="visible"/>
                                          </p:to>
                                        </p:set>
                                        <p:anim calcmode="lin" valueType="num">
                                          <p:cBhvr additive="base">
                                            <p:cTn id="35" dur="750" fill="hold"/>
                                            <p:tgtEl>
                                              <p:spTgt spid="335"/>
                                            </p:tgtEl>
                                            <p:attrNameLst>
                                              <p:attrName>ppt_x</p:attrName>
                                            </p:attrNameLst>
                                          </p:cBhvr>
                                          <p:tavLst>
                                            <p:tav tm="0">
                                              <p:val>
                                                <p:strVal val="0-#ppt_w/2"/>
                                              </p:val>
                                            </p:tav>
                                            <p:tav tm="100000">
                                              <p:val>
                                                <p:strVal val="#ppt_x"/>
                                              </p:val>
                                            </p:tav>
                                          </p:tavLst>
                                        </p:anim>
                                        <p:anim calcmode="lin" valueType="num">
                                          <p:cBhvr additive="base">
                                            <p:cTn id="36" dur="750" fill="hold"/>
                                            <p:tgtEl>
                                              <p:spTgt spid="335"/>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500"/>
                                      </p:stCondLst>
                                      <p:childTnLst>
                                        <p:set>
                                          <p:cBhvr>
                                            <p:cTn id="38" dur="1" fill="hold">
                                              <p:stCondLst>
                                                <p:cond delay="0"/>
                                              </p:stCondLst>
                                            </p:cTn>
                                            <p:tgtEl>
                                              <p:spTgt spid="334"/>
                                            </p:tgtEl>
                                            <p:attrNameLst>
                                              <p:attrName>style.visibility</p:attrName>
                                            </p:attrNameLst>
                                          </p:cBhvr>
                                          <p:to>
                                            <p:strVal val="visible"/>
                                          </p:to>
                                        </p:set>
                                        <p:anim calcmode="lin" valueType="num">
                                          <p:cBhvr additive="base">
                                            <p:cTn id="39" dur="750" fill="hold"/>
                                            <p:tgtEl>
                                              <p:spTgt spid="334"/>
                                            </p:tgtEl>
                                            <p:attrNameLst>
                                              <p:attrName>ppt_x</p:attrName>
                                            </p:attrNameLst>
                                          </p:cBhvr>
                                          <p:tavLst>
                                            <p:tav tm="0">
                                              <p:val>
                                                <p:strVal val="0-#ppt_w/2"/>
                                              </p:val>
                                            </p:tav>
                                            <p:tav tm="100000">
                                              <p:val>
                                                <p:strVal val="#ppt_x"/>
                                              </p:val>
                                            </p:tav>
                                          </p:tavLst>
                                        </p:anim>
                                        <p:anim calcmode="lin" valueType="num">
                                          <p:cBhvr additive="base">
                                            <p:cTn id="40" dur="750" fill="hold"/>
                                            <p:tgtEl>
                                              <p:spTgt spid="334"/>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331"/>
                                            </p:tgtEl>
                                            <p:attrNameLst>
                                              <p:attrName>style.visibility</p:attrName>
                                            </p:attrNameLst>
                                          </p:cBhvr>
                                          <p:to>
                                            <p:strVal val="visible"/>
                                          </p:to>
                                        </p:set>
                                        <p:anim calcmode="lin" valueType="num">
                                          <p:cBhvr additive="base">
                                            <p:cTn id="43" dur="750" fill="hold"/>
                                            <p:tgtEl>
                                              <p:spTgt spid="331"/>
                                            </p:tgtEl>
                                            <p:attrNameLst>
                                              <p:attrName>ppt_x</p:attrName>
                                            </p:attrNameLst>
                                          </p:cBhvr>
                                          <p:tavLst>
                                            <p:tav tm="0">
                                              <p:val>
                                                <p:strVal val="0-#ppt_w/2"/>
                                              </p:val>
                                            </p:tav>
                                            <p:tav tm="100000">
                                              <p:val>
                                                <p:strVal val="#ppt_x"/>
                                              </p:val>
                                            </p:tav>
                                          </p:tavLst>
                                        </p:anim>
                                        <p:anim calcmode="lin" valueType="num">
                                          <p:cBhvr additive="base">
                                            <p:cTn id="44" dur="750" fill="hold"/>
                                            <p:tgtEl>
                                              <p:spTgt spid="3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500"/>
                                      </p:stCondLst>
                                      <p:childTnLst>
                                        <p:set>
                                          <p:cBhvr>
                                            <p:cTn id="46" dur="1" fill="hold">
                                              <p:stCondLst>
                                                <p:cond delay="0"/>
                                              </p:stCondLst>
                                            </p:cTn>
                                            <p:tgtEl>
                                              <p:spTgt spid="328"/>
                                            </p:tgtEl>
                                            <p:attrNameLst>
                                              <p:attrName>style.visibility</p:attrName>
                                            </p:attrNameLst>
                                          </p:cBhvr>
                                          <p:to>
                                            <p:strVal val="visible"/>
                                          </p:to>
                                        </p:set>
                                        <p:anim calcmode="lin" valueType="num">
                                          <p:cBhvr additive="base">
                                            <p:cTn id="47" dur="750" fill="hold"/>
                                            <p:tgtEl>
                                              <p:spTgt spid="328"/>
                                            </p:tgtEl>
                                            <p:attrNameLst>
                                              <p:attrName>ppt_x</p:attrName>
                                            </p:attrNameLst>
                                          </p:cBhvr>
                                          <p:tavLst>
                                            <p:tav tm="0">
                                              <p:val>
                                                <p:strVal val="0-#ppt_w/2"/>
                                              </p:val>
                                            </p:tav>
                                            <p:tav tm="100000">
                                              <p:val>
                                                <p:strVal val="#ppt_x"/>
                                              </p:val>
                                            </p:tav>
                                          </p:tavLst>
                                        </p:anim>
                                        <p:anim calcmode="lin" valueType="num">
                                          <p:cBhvr additive="base">
                                            <p:cTn id="48" dur="750" fill="hold"/>
                                            <p:tgtEl>
                                              <p:spTgt spid="3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500"/>
                                      </p:stCondLst>
                                      <p:childTnLst>
                                        <p:set>
                                          <p:cBhvr>
                                            <p:cTn id="50" dur="1" fill="hold">
                                              <p:stCondLst>
                                                <p:cond delay="0"/>
                                              </p:stCondLst>
                                            </p:cTn>
                                            <p:tgtEl>
                                              <p:spTgt spid="326"/>
                                            </p:tgtEl>
                                            <p:attrNameLst>
                                              <p:attrName>style.visibility</p:attrName>
                                            </p:attrNameLst>
                                          </p:cBhvr>
                                          <p:to>
                                            <p:strVal val="visible"/>
                                          </p:to>
                                        </p:set>
                                        <p:anim calcmode="lin" valueType="num">
                                          <p:cBhvr additive="base">
                                            <p:cTn id="51" dur="750" fill="hold"/>
                                            <p:tgtEl>
                                              <p:spTgt spid="326"/>
                                            </p:tgtEl>
                                            <p:attrNameLst>
                                              <p:attrName>ppt_x</p:attrName>
                                            </p:attrNameLst>
                                          </p:cBhvr>
                                          <p:tavLst>
                                            <p:tav tm="0">
                                              <p:val>
                                                <p:strVal val="0-#ppt_w/2"/>
                                              </p:val>
                                            </p:tav>
                                            <p:tav tm="100000">
                                              <p:val>
                                                <p:strVal val="#ppt_x"/>
                                              </p:val>
                                            </p:tav>
                                          </p:tavLst>
                                        </p:anim>
                                        <p:anim calcmode="lin" valueType="num">
                                          <p:cBhvr additive="base">
                                            <p:cTn id="52" dur="750" fill="hold"/>
                                            <p:tgtEl>
                                              <p:spTgt spid="3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500"/>
                                      </p:stCondLst>
                                      <p:childTnLst>
                                        <p:set>
                                          <p:cBhvr>
                                            <p:cTn id="54" dur="1" fill="hold">
                                              <p:stCondLst>
                                                <p:cond delay="0"/>
                                              </p:stCondLst>
                                            </p:cTn>
                                            <p:tgtEl>
                                              <p:spTgt spid="325"/>
                                            </p:tgtEl>
                                            <p:attrNameLst>
                                              <p:attrName>style.visibility</p:attrName>
                                            </p:attrNameLst>
                                          </p:cBhvr>
                                          <p:to>
                                            <p:strVal val="visible"/>
                                          </p:to>
                                        </p:set>
                                        <p:anim calcmode="lin" valueType="num">
                                          <p:cBhvr additive="base">
                                            <p:cTn id="55" dur="750" fill="hold"/>
                                            <p:tgtEl>
                                              <p:spTgt spid="325"/>
                                            </p:tgtEl>
                                            <p:attrNameLst>
                                              <p:attrName>ppt_x</p:attrName>
                                            </p:attrNameLst>
                                          </p:cBhvr>
                                          <p:tavLst>
                                            <p:tav tm="0">
                                              <p:val>
                                                <p:strVal val="0-#ppt_w/2"/>
                                              </p:val>
                                            </p:tav>
                                            <p:tav tm="100000">
                                              <p:val>
                                                <p:strVal val="#ppt_x"/>
                                              </p:val>
                                            </p:tav>
                                          </p:tavLst>
                                        </p:anim>
                                        <p:anim calcmode="lin" valueType="num">
                                          <p:cBhvr additive="base">
                                            <p:cTn id="56" dur="750" fill="hold"/>
                                            <p:tgtEl>
                                              <p:spTgt spid="3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50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750" fill="hold"/>
                                            <p:tgtEl>
                                              <p:spTgt spid="324"/>
                                            </p:tgtEl>
                                            <p:attrNameLst>
                                              <p:attrName>ppt_x</p:attrName>
                                            </p:attrNameLst>
                                          </p:cBhvr>
                                          <p:tavLst>
                                            <p:tav tm="0">
                                              <p:val>
                                                <p:strVal val="0-#ppt_w/2"/>
                                              </p:val>
                                            </p:tav>
                                            <p:tav tm="100000">
                                              <p:val>
                                                <p:strVal val="#ppt_x"/>
                                              </p:val>
                                            </p:tav>
                                          </p:tavLst>
                                        </p:anim>
                                        <p:anim calcmode="lin" valueType="num">
                                          <p:cBhvr additive="base">
                                            <p:cTn id="60" dur="750" fill="hold"/>
                                            <p:tgtEl>
                                              <p:spTgt spid="32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500"/>
                                      </p:stCondLst>
                                      <p:childTnLst>
                                        <p:set>
                                          <p:cBhvr>
                                            <p:cTn id="62" dur="1" fill="hold">
                                              <p:stCondLst>
                                                <p:cond delay="0"/>
                                              </p:stCondLst>
                                            </p:cTn>
                                            <p:tgtEl>
                                              <p:spTgt spid="323"/>
                                            </p:tgtEl>
                                            <p:attrNameLst>
                                              <p:attrName>style.visibility</p:attrName>
                                            </p:attrNameLst>
                                          </p:cBhvr>
                                          <p:to>
                                            <p:strVal val="visible"/>
                                          </p:to>
                                        </p:set>
                                        <p:anim calcmode="lin" valueType="num">
                                          <p:cBhvr additive="base">
                                            <p:cTn id="63" dur="750" fill="hold"/>
                                            <p:tgtEl>
                                              <p:spTgt spid="323"/>
                                            </p:tgtEl>
                                            <p:attrNameLst>
                                              <p:attrName>ppt_x</p:attrName>
                                            </p:attrNameLst>
                                          </p:cBhvr>
                                          <p:tavLst>
                                            <p:tav tm="0">
                                              <p:val>
                                                <p:strVal val="0-#ppt_w/2"/>
                                              </p:val>
                                            </p:tav>
                                            <p:tav tm="100000">
                                              <p:val>
                                                <p:strVal val="#ppt_x"/>
                                              </p:val>
                                            </p:tav>
                                          </p:tavLst>
                                        </p:anim>
                                        <p:anim calcmode="lin" valueType="num">
                                          <p:cBhvr additive="base">
                                            <p:cTn id="64" dur="750" fill="hold"/>
                                            <p:tgtEl>
                                              <p:spTgt spid="3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500"/>
                                      </p:stCondLst>
                                      <p:childTnLst>
                                        <p:set>
                                          <p:cBhvr>
                                            <p:cTn id="66" dur="1" fill="hold">
                                              <p:stCondLst>
                                                <p:cond delay="0"/>
                                              </p:stCondLst>
                                            </p:cTn>
                                            <p:tgtEl>
                                              <p:spTgt spid="322"/>
                                            </p:tgtEl>
                                            <p:attrNameLst>
                                              <p:attrName>style.visibility</p:attrName>
                                            </p:attrNameLst>
                                          </p:cBhvr>
                                          <p:to>
                                            <p:strVal val="visible"/>
                                          </p:to>
                                        </p:set>
                                        <p:anim calcmode="lin" valueType="num">
                                          <p:cBhvr additive="base">
                                            <p:cTn id="67" dur="750" fill="hold"/>
                                            <p:tgtEl>
                                              <p:spTgt spid="322"/>
                                            </p:tgtEl>
                                            <p:attrNameLst>
                                              <p:attrName>ppt_x</p:attrName>
                                            </p:attrNameLst>
                                          </p:cBhvr>
                                          <p:tavLst>
                                            <p:tav tm="0">
                                              <p:val>
                                                <p:strVal val="0-#ppt_w/2"/>
                                              </p:val>
                                            </p:tav>
                                            <p:tav tm="100000">
                                              <p:val>
                                                <p:strVal val="#ppt_x"/>
                                              </p:val>
                                            </p:tav>
                                          </p:tavLst>
                                        </p:anim>
                                        <p:anim calcmode="lin" valueType="num">
                                          <p:cBhvr additive="base">
                                            <p:cTn id="68" dur="750" fill="hold"/>
                                            <p:tgtEl>
                                              <p:spTgt spid="322"/>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3" presetClass="entr" presetSubtype="288" fill="hold" grpId="0" nodeType="afterEffect">
                                      <p:stCondLst>
                                        <p:cond delay="0"/>
                                      </p:stCondLst>
                                      <p:iterate type="lt">
                                        <p:tmPct val="10000"/>
                                      </p:iterate>
                                      <p:childTnLst>
                                        <p:set>
                                          <p:cBhvr>
                                            <p:cTn id="71" dur="1" fill="hold">
                                              <p:stCondLst>
                                                <p:cond delay="0"/>
                                              </p:stCondLst>
                                            </p:cTn>
                                            <p:tgtEl>
                                              <p:spTgt spid="369"/>
                                            </p:tgtEl>
                                            <p:attrNameLst>
                                              <p:attrName>style.visibility</p:attrName>
                                            </p:attrNameLst>
                                          </p:cBhvr>
                                          <p:to>
                                            <p:strVal val="visible"/>
                                          </p:to>
                                        </p:set>
                                        <p:anim calcmode="lin" valueType="num">
                                          <p:cBhvr>
                                            <p:cTn id="72" dur="500" fill="hold"/>
                                            <p:tgtEl>
                                              <p:spTgt spid="369"/>
                                            </p:tgtEl>
                                            <p:attrNameLst>
                                              <p:attrName>ppt_w</p:attrName>
                                            </p:attrNameLst>
                                          </p:cBhvr>
                                          <p:tavLst>
                                            <p:tav tm="0">
                                              <p:val>
                                                <p:strVal val="4/3*#ppt_w"/>
                                              </p:val>
                                            </p:tav>
                                            <p:tav tm="100000">
                                              <p:val>
                                                <p:strVal val="#ppt_w"/>
                                              </p:val>
                                            </p:tav>
                                          </p:tavLst>
                                        </p:anim>
                                        <p:anim calcmode="lin" valueType="num">
                                          <p:cBhvr>
                                            <p:cTn id="73" dur="500" fill="hold"/>
                                            <p:tgtEl>
                                              <p:spTgt spid="369"/>
                                            </p:tgtEl>
                                            <p:attrNameLst>
                                              <p:attrName>ppt_h</p:attrName>
                                            </p:attrNameLst>
                                          </p:cBhvr>
                                          <p:tavLst>
                                            <p:tav tm="0">
                                              <p:val>
                                                <p:strVal val="4/3*#ppt_h"/>
                                              </p:val>
                                            </p:tav>
                                            <p:tav tm="100000">
                                              <p:val>
                                                <p:strVal val="#ppt_h"/>
                                              </p:val>
                                            </p:tav>
                                          </p:tavLst>
                                        </p:anim>
                                      </p:childTnLst>
                                    </p:cTn>
                                  </p:par>
                                  <p:par>
                                    <p:cTn id="74" presetID="2" presetClass="entr" presetSubtype="8" decel="44000" fill="hold" grpId="0" nodeType="withEffect">
                                      <p:stCondLst>
                                        <p:cond delay="250"/>
                                      </p:stCondLst>
                                      <p:childTnLst>
                                        <p:set>
                                          <p:cBhvr>
                                            <p:cTn id="75" dur="1" fill="hold">
                                              <p:stCondLst>
                                                <p:cond delay="0"/>
                                              </p:stCondLst>
                                            </p:cTn>
                                            <p:tgtEl>
                                              <p:spTgt spid="363"/>
                                            </p:tgtEl>
                                            <p:attrNameLst>
                                              <p:attrName>style.visibility</p:attrName>
                                            </p:attrNameLst>
                                          </p:cBhvr>
                                          <p:to>
                                            <p:strVal val="visible"/>
                                          </p:to>
                                        </p:set>
                                        <p:anim calcmode="lin" valueType="num">
                                          <p:cBhvr additive="base">
                                            <p:cTn id="76" dur="750" fill="hold"/>
                                            <p:tgtEl>
                                              <p:spTgt spid="363"/>
                                            </p:tgtEl>
                                            <p:attrNameLst>
                                              <p:attrName>ppt_x</p:attrName>
                                            </p:attrNameLst>
                                          </p:cBhvr>
                                          <p:tavLst>
                                            <p:tav tm="0">
                                              <p:val>
                                                <p:strVal val="0-#ppt_w/2"/>
                                              </p:val>
                                            </p:tav>
                                            <p:tav tm="100000">
                                              <p:val>
                                                <p:strVal val="#ppt_x"/>
                                              </p:val>
                                            </p:tav>
                                          </p:tavLst>
                                        </p:anim>
                                        <p:anim calcmode="lin" valueType="num">
                                          <p:cBhvr additive="base">
                                            <p:cTn id="77" dur="750" fill="hold"/>
                                            <p:tgtEl>
                                              <p:spTgt spid="363"/>
                                            </p:tgtEl>
                                            <p:attrNameLst>
                                              <p:attrName>ppt_y</p:attrName>
                                            </p:attrNameLst>
                                          </p:cBhvr>
                                          <p:tavLst>
                                            <p:tav tm="0">
                                              <p:val>
                                                <p:strVal val="#ppt_y"/>
                                              </p:val>
                                            </p:tav>
                                            <p:tav tm="100000">
                                              <p:val>
                                                <p:strVal val="#ppt_y"/>
                                              </p:val>
                                            </p:tav>
                                          </p:tavLst>
                                        </p:anim>
                                      </p:childTnLst>
                                    </p:cTn>
                                  </p:par>
                                  <p:par>
                                    <p:cTn id="78" presetID="2" presetClass="entr" presetSubtype="8" decel="44000" fill="hold" grpId="0" nodeType="withEffect">
                                      <p:stCondLst>
                                        <p:cond delay="500"/>
                                      </p:stCondLst>
                                      <p:childTnLst>
                                        <p:set>
                                          <p:cBhvr>
                                            <p:cTn id="79" dur="1" fill="hold">
                                              <p:stCondLst>
                                                <p:cond delay="0"/>
                                              </p:stCondLst>
                                            </p:cTn>
                                            <p:tgtEl>
                                              <p:spTgt spid="362"/>
                                            </p:tgtEl>
                                            <p:attrNameLst>
                                              <p:attrName>style.visibility</p:attrName>
                                            </p:attrNameLst>
                                          </p:cBhvr>
                                          <p:to>
                                            <p:strVal val="visible"/>
                                          </p:to>
                                        </p:set>
                                        <p:anim calcmode="lin" valueType="num">
                                          <p:cBhvr additive="base">
                                            <p:cTn id="80" dur="750" fill="hold"/>
                                            <p:tgtEl>
                                              <p:spTgt spid="362"/>
                                            </p:tgtEl>
                                            <p:attrNameLst>
                                              <p:attrName>ppt_x</p:attrName>
                                            </p:attrNameLst>
                                          </p:cBhvr>
                                          <p:tavLst>
                                            <p:tav tm="0">
                                              <p:val>
                                                <p:strVal val="0-#ppt_w/2"/>
                                              </p:val>
                                            </p:tav>
                                            <p:tav tm="100000">
                                              <p:val>
                                                <p:strVal val="#ppt_x"/>
                                              </p:val>
                                            </p:tav>
                                          </p:tavLst>
                                        </p:anim>
                                        <p:anim calcmode="lin" valueType="num">
                                          <p:cBhvr additive="base">
                                            <p:cTn id="81" dur="750" fill="hold"/>
                                            <p:tgtEl>
                                              <p:spTgt spid="362"/>
                                            </p:tgtEl>
                                            <p:attrNameLst>
                                              <p:attrName>ppt_y</p:attrName>
                                            </p:attrNameLst>
                                          </p:cBhvr>
                                          <p:tavLst>
                                            <p:tav tm="0">
                                              <p:val>
                                                <p:strVal val="#ppt_y"/>
                                              </p:val>
                                            </p:tav>
                                            <p:tav tm="100000">
                                              <p:val>
                                                <p:strVal val="#ppt_y"/>
                                              </p:val>
                                            </p:tav>
                                          </p:tavLst>
                                        </p:anim>
                                      </p:childTnLst>
                                    </p:cTn>
                                  </p:par>
                                  <p:par>
                                    <p:cTn id="82" presetID="2" presetClass="entr" presetSubtype="8" decel="44000" fill="hold" grpId="0" nodeType="withEffect">
                                      <p:stCondLst>
                                        <p:cond delay="750"/>
                                      </p:stCondLst>
                                      <p:childTnLst>
                                        <p:set>
                                          <p:cBhvr>
                                            <p:cTn id="83" dur="1" fill="hold">
                                              <p:stCondLst>
                                                <p:cond delay="0"/>
                                              </p:stCondLst>
                                            </p:cTn>
                                            <p:tgtEl>
                                              <p:spTgt spid="364"/>
                                            </p:tgtEl>
                                            <p:attrNameLst>
                                              <p:attrName>style.visibility</p:attrName>
                                            </p:attrNameLst>
                                          </p:cBhvr>
                                          <p:to>
                                            <p:strVal val="visible"/>
                                          </p:to>
                                        </p:set>
                                        <p:anim calcmode="lin" valueType="num">
                                          <p:cBhvr additive="base">
                                            <p:cTn id="84" dur="750" fill="hold"/>
                                            <p:tgtEl>
                                              <p:spTgt spid="364"/>
                                            </p:tgtEl>
                                            <p:attrNameLst>
                                              <p:attrName>ppt_x</p:attrName>
                                            </p:attrNameLst>
                                          </p:cBhvr>
                                          <p:tavLst>
                                            <p:tav tm="0">
                                              <p:val>
                                                <p:strVal val="0-#ppt_w/2"/>
                                              </p:val>
                                            </p:tav>
                                            <p:tav tm="100000">
                                              <p:val>
                                                <p:strVal val="#ppt_x"/>
                                              </p:val>
                                            </p:tav>
                                          </p:tavLst>
                                        </p:anim>
                                        <p:anim calcmode="lin" valueType="num">
                                          <p:cBhvr additive="base">
                                            <p:cTn id="85" dur="750" fill="hold"/>
                                            <p:tgtEl>
                                              <p:spTgt spid="364"/>
                                            </p:tgtEl>
                                            <p:attrNameLst>
                                              <p:attrName>ppt_y</p:attrName>
                                            </p:attrNameLst>
                                          </p:cBhvr>
                                          <p:tavLst>
                                            <p:tav tm="0">
                                              <p:val>
                                                <p:strVal val="#ppt_y"/>
                                              </p:val>
                                            </p:tav>
                                            <p:tav tm="100000">
                                              <p:val>
                                                <p:strVal val="#ppt_y"/>
                                              </p:val>
                                            </p:tav>
                                          </p:tavLst>
                                        </p:anim>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366"/>
                                            </p:tgtEl>
                                            <p:attrNameLst>
                                              <p:attrName>style.visibility</p:attrName>
                                            </p:attrNameLst>
                                          </p:cBhvr>
                                          <p:to>
                                            <p:strVal val="visible"/>
                                          </p:to>
                                        </p:set>
                                        <p:animEffect transition="in" filter="fade">
                                          <p:cBhvr>
                                            <p:cTn id="89" dur="500"/>
                                            <p:tgtEl>
                                              <p:spTgt spid="366"/>
                                            </p:tgtEl>
                                          </p:cBhvr>
                                        </p:animEffect>
                                      </p:childTnLst>
                                    </p:cTn>
                                  </p:par>
                                </p:childTnLst>
                              </p:cTn>
                            </p:par>
                            <p:par>
                              <p:cTn id="90" fill="hold">
                                <p:stCondLst>
                                  <p:cond delay="45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370"/>
                                            </p:tgtEl>
                                            <p:attrNameLst>
                                              <p:attrName>style.visibility</p:attrName>
                                            </p:attrNameLst>
                                          </p:cBhvr>
                                          <p:to>
                                            <p:strVal val="visible"/>
                                          </p:to>
                                        </p:set>
                                        <p:anim calcmode="lin" valueType="num">
                                          <p:cBhvr>
                                            <p:cTn id="93" dur="500" fill="hold"/>
                                            <p:tgtEl>
                                              <p:spTgt spid="370"/>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70"/>
                                            </p:tgtEl>
                                            <p:attrNameLst>
                                              <p:attrName>ppt_y</p:attrName>
                                            </p:attrNameLst>
                                          </p:cBhvr>
                                          <p:tavLst>
                                            <p:tav tm="0">
                                              <p:val>
                                                <p:strVal val="#ppt_y"/>
                                              </p:val>
                                            </p:tav>
                                            <p:tav tm="100000">
                                              <p:val>
                                                <p:strVal val="#ppt_y"/>
                                              </p:val>
                                            </p:tav>
                                          </p:tavLst>
                                        </p:anim>
                                        <p:anim calcmode="lin" valueType="num">
                                          <p:cBhvr>
                                            <p:cTn id="95" dur="500" fill="hold"/>
                                            <p:tgtEl>
                                              <p:spTgt spid="370"/>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70"/>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8" grpId="0" animBg="1"/>
          <p:bldP spid="322" grpId="0" animBg="1"/>
          <p:bldP spid="323" grpId="0" animBg="1"/>
          <p:bldP spid="324" grpId="0" animBg="1"/>
          <p:bldP spid="325" grpId="0" animBg="1"/>
          <p:bldP spid="326" grpId="0" animBg="1"/>
          <p:bldP spid="328" grpId="0" animBg="1"/>
          <p:bldP spid="331" grpId="0" animBg="1"/>
          <p:bldP spid="334" grpId="0" animBg="1"/>
          <p:bldP spid="335" grpId="0" animBg="1"/>
          <p:bldP spid="336" grpId="0" animBg="1"/>
          <p:bldP spid="337" grpId="0" animBg="1"/>
          <p:bldP spid="362" grpId="0" animBg="1"/>
          <p:bldP spid="363" grpId="0" animBg="1"/>
          <p:bldP spid="364" grpId="0" animBg="1"/>
          <p:bldP spid="369" grpId="0"/>
          <p:bldP spid="370"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82241"/>
            </a:gs>
            <a:gs pos="100000">
              <a:schemeClr val="tx1"/>
            </a:gs>
          </a:gsLst>
          <a:lin ang="5400000" scaled="1"/>
        </a:gradFill>
        <a:effectLst/>
      </p:bgPr>
    </p:bg>
    <p:spTree>
      <p:nvGrpSpPr>
        <p:cNvPr id="1" name=""/>
        <p:cNvGrpSpPr/>
        <p:nvPr/>
      </p:nvGrpSpPr>
      <p:grpSpPr>
        <a:xfrm>
          <a:off x="0" y="0"/>
          <a:ext cx="0" cy="0"/>
          <a:chOff x="0" y="0"/>
          <a:chExt cx="0" cy="0"/>
        </a:xfrm>
      </p:grpSpPr>
      <p:sp>
        <p:nvSpPr>
          <p:cNvPr id="18" name="椭圆 17"/>
          <p:cNvSpPr/>
          <p:nvPr/>
        </p:nvSpPr>
        <p:spPr>
          <a:xfrm>
            <a:off x="2198339" y="-434315"/>
            <a:ext cx="7721014" cy="7721014"/>
          </a:xfrm>
          <a:prstGeom prst="ellipse">
            <a:avLst/>
          </a:prstGeom>
          <a:noFill/>
          <a:ln>
            <a:gradFill>
              <a:gsLst>
                <a:gs pos="0">
                  <a:srgbClr val="0756A7">
                    <a:alpha val="72000"/>
                  </a:srgbClr>
                </a:gs>
                <a:gs pos="40000">
                  <a:srgbClr val="4CB6DB">
                    <a:alpha val="41000"/>
                  </a:srgbClr>
                </a:gs>
                <a:gs pos="70000">
                  <a:srgbClr val="65D3F6">
                    <a:alpha val="35000"/>
                  </a:srgbClr>
                </a:gs>
                <a:gs pos="100000">
                  <a:schemeClr val="bg1">
                    <a:alpha val="7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椭圆 18"/>
          <p:cNvSpPr/>
          <p:nvPr/>
        </p:nvSpPr>
        <p:spPr>
          <a:xfrm>
            <a:off x="2905109" y="275263"/>
            <a:ext cx="6307475" cy="6307475"/>
          </a:xfrm>
          <a:prstGeom prst="ellipse">
            <a:avLst/>
          </a:prstGeom>
          <a:noFill/>
          <a:ln w="9525">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椭圆 19"/>
          <p:cNvSpPr/>
          <p:nvPr/>
        </p:nvSpPr>
        <p:spPr>
          <a:xfrm>
            <a:off x="1455281" y="-1211719"/>
            <a:ext cx="9281438" cy="9281438"/>
          </a:xfrm>
          <a:prstGeom prst="ellipse">
            <a:avLst/>
          </a:prstGeom>
          <a:noFill/>
          <a:ln w="9525">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796060" y="812043"/>
            <a:ext cx="10525328" cy="5228078"/>
          </a:xfrm>
          <a:prstGeom prst="rect">
            <a:avLst/>
          </a:prstGeom>
          <a:solidFill>
            <a:schemeClr val="bg1">
              <a:alpha val="85000"/>
            </a:schemeClr>
          </a:solidFill>
          <a:ln>
            <a:noFill/>
          </a:ln>
          <a:scene3d>
            <a:camera prst="orthographicFront"/>
            <a:lightRig rig="threePt" dir="t">
              <a:rot lat="0" lon="0" rev="2400000"/>
            </a:lightRig>
          </a:scene3d>
          <a:sp3d>
            <a:bevelT w="12700"/>
            <a:bevelB w="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文本框 8"/>
          <p:cNvSpPr txBox="1"/>
          <p:nvPr/>
        </p:nvSpPr>
        <p:spPr>
          <a:xfrm>
            <a:off x="4315460" y="1291929"/>
            <a:ext cx="3561080" cy="5835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srgbClr val="0756A7"/>
                </a:solidFill>
                <a:effectLst/>
                <a:uLnTx/>
                <a:uFillTx/>
                <a:latin typeface="方正兰亭纤黑_GBK" panose="02000000000000000000" pitchFamily="2" charset="-122"/>
                <a:ea typeface="方正兰亭纤黑_GBK" panose="02000000000000000000" pitchFamily="2" charset="-122"/>
                <a:cs typeface="+mn-cs"/>
              </a:rPr>
              <a:t>分类模型</a:t>
            </a:r>
          </a:p>
        </p:txBody>
      </p:sp>
      <p:grpSp>
        <p:nvGrpSpPr>
          <p:cNvPr id="33" name="组合 32"/>
          <p:cNvGrpSpPr/>
          <p:nvPr/>
        </p:nvGrpSpPr>
        <p:grpSpPr>
          <a:xfrm>
            <a:off x="5826806" y="1793751"/>
            <a:ext cx="538388" cy="59761"/>
            <a:chOff x="5607050" y="1793751"/>
            <a:chExt cx="538388" cy="59761"/>
          </a:xfrm>
        </p:grpSpPr>
        <p:sp>
          <p:nvSpPr>
            <p:cNvPr id="30" name="椭圆 29"/>
            <p:cNvSpPr/>
            <p:nvPr/>
          </p:nvSpPr>
          <p:spPr>
            <a:xfrm>
              <a:off x="5607050" y="1793751"/>
              <a:ext cx="59761" cy="59761"/>
            </a:xfrm>
            <a:prstGeom prst="ellips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椭圆 30"/>
            <p:cNvSpPr/>
            <p:nvPr/>
          </p:nvSpPr>
          <p:spPr>
            <a:xfrm>
              <a:off x="5846363" y="1793751"/>
              <a:ext cx="59761" cy="59761"/>
            </a:xfrm>
            <a:prstGeom prst="ellips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椭圆 31"/>
            <p:cNvSpPr/>
            <p:nvPr/>
          </p:nvSpPr>
          <p:spPr>
            <a:xfrm>
              <a:off x="6085677" y="1793751"/>
              <a:ext cx="59761" cy="59761"/>
            </a:xfrm>
            <a:prstGeom prst="ellipse">
              <a:avLst/>
            </a:prstGeom>
            <a:solidFill>
              <a:srgbClr val="075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文本框 33"/>
          <p:cNvSpPr txBox="1"/>
          <p:nvPr/>
        </p:nvSpPr>
        <p:spPr>
          <a:xfrm>
            <a:off x="4585527" y="5360268"/>
            <a:ext cx="3020947" cy="1885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Roboto Th" pitchFamily="2" charset="0"/>
                <a:cs typeface="+mn-cs"/>
              </a:rPr>
              <a:t>A DAY IS A MINIATURE OF ETERNITY. </a:t>
            </a:r>
            <a:endParaRPr kumimoji="0" lang="zh-CN" altLang="en-US"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方正兰亭纤黑_GBK" panose="02000000000000000000" pitchFamily="2" charset="-122"/>
              <a:cs typeface="+mn-cs"/>
            </a:endParaRPr>
          </a:p>
        </p:txBody>
      </p:sp>
      <p:sp>
        <p:nvSpPr>
          <p:cNvPr id="35" name="文本框 34"/>
          <p:cNvSpPr txBox="1"/>
          <p:nvPr/>
        </p:nvSpPr>
        <p:spPr>
          <a:xfrm>
            <a:off x="3126317" y="5506390"/>
            <a:ext cx="5939367" cy="1846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Roboto Th" pitchFamily="2" charset="0"/>
                <a:cs typeface="+mn-cs"/>
              </a:rPr>
              <a:t>MIRACLES SOMETIMES OCCUR, BUT ONE HAS TO WORK TERRIBLY FOR THEM. . </a:t>
            </a:r>
            <a:endParaRPr kumimoji="0" lang="zh-CN" altLang="en-US" sz="600" b="1" i="0" u="none" strike="noStrike" kern="1200" cap="none" spc="300" normalizeH="0" baseline="0" noProof="0" dirty="0">
              <a:ln>
                <a:noFill/>
              </a:ln>
              <a:solidFill>
                <a:srgbClr val="0756A7"/>
              </a:solidFill>
              <a:effectLst>
                <a:outerShdw blurRad="38100" dist="38100" dir="2700000" algn="tl">
                  <a:srgbClr val="000000">
                    <a:alpha val="43137"/>
                  </a:srgbClr>
                </a:outerShdw>
              </a:effectLst>
              <a:uLnTx/>
              <a:uFillTx/>
              <a:latin typeface="Roboto Th" pitchFamily="2" charset="0"/>
              <a:ea typeface="方正兰亭纤黑_GBK" panose="02000000000000000000" pitchFamily="2" charset="-122"/>
              <a:cs typeface="+mn-cs"/>
            </a:endParaRPr>
          </a:p>
        </p:txBody>
      </p:sp>
      <p:sp>
        <p:nvSpPr>
          <p:cNvPr id="13" name="文本框 12"/>
          <p:cNvSpPr txBox="1"/>
          <p:nvPr/>
        </p:nvSpPr>
        <p:spPr>
          <a:xfrm>
            <a:off x="5826760" y="2330450"/>
            <a:ext cx="4769485" cy="1476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分类是监督式机器学习的一种形式，在这种形式中，机器通过训练模型使用特征（我们函数中的x值）来预测标签（y），该标签计算属于许多可能类中每个可能的类的观察到的情况的概率，并预测适当的标签。</a:t>
            </a:r>
          </a:p>
        </p:txBody>
      </p:sp>
      <p:pic>
        <p:nvPicPr>
          <p:cNvPr id="2" name="图片 1" descr="24d585a678c378345987aa78ca01b0f"/>
          <p:cNvPicPr>
            <a:picLocks noChangeAspect="1"/>
          </p:cNvPicPr>
          <p:nvPr/>
        </p:nvPicPr>
        <p:blipFill>
          <a:blip r:embed="rId3"/>
          <a:stretch>
            <a:fillRect/>
          </a:stretch>
        </p:blipFill>
        <p:spPr>
          <a:xfrm>
            <a:off x="796290" y="2180590"/>
            <a:ext cx="4535805" cy="24904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strVal val="4/3*#ppt_w"/>
                                          </p:val>
                                        </p:tav>
                                        <p:tav tm="100000">
                                          <p:val>
                                            <p:strVal val="#ppt_w"/>
                                          </p:val>
                                        </p:tav>
                                      </p:tavLst>
                                    </p:anim>
                                    <p:anim calcmode="lin" valueType="num">
                                      <p:cBhvr>
                                        <p:cTn id="8" dur="500" fill="hold"/>
                                        <p:tgtEl>
                                          <p:spTgt spid="34"/>
                                        </p:tgtEl>
                                        <p:attrNameLst>
                                          <p:attrName>ppt_h</p:attrName>
                                        </p:attrNameLst>
                                      </p:cBhvr>
                                      <p:tavLst>
                                        <p:tav tm="0">
                                          <p:val>
                                            <p:strVal val="4/3*#ppt_h"/>
                                          </p:val>
                                        </p:tav>
                                        <p:tav tm="100000">
                                          <p:val>
                                            <p:strVal val="#ppt_h"/>
                                          </p:val>
                                        </p:tav>
                                      </p:tavLst>
                                    </p:anim>
                                  </p:childTnLst>
                                </p:cTn>
                              </p:par>
                            </p:childTnLst>
                          </p:cTn>
                        </p:par>
                        <p:par>
                          <p:cTn id="9" fill="hold">
                            <p:stCondLst>
                              <p:cond delay="2150"/>
                            </p:stCondLst>
                            <p:childTnLst>
                              <p:par>
                                <p:cTn id="10" presetID="23" presetClass="entr" presetSubtype="288" fill="hold" grpId="0" nodeType="afterEffect">
                                  <p:stCondLst>
                                    <p:cond delay="0"/>
                                  </p:stCondLst>
                                  <p:iterate type="lt">
                                    <p:tmPct val="10000"/>
                                  </p:iterate>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strVal val="4/3*#ppt_w"/>
                                          </p:val>
                                        </p:tav>
                                        <p:tav tm="100000">
                                          <p:val>
                                            <p:strVal val="#ppt_w"/>
                                          </p:val>
                                        </p:tav>
                                      </p:tavLst>
                                    </p:anim>
                                    <p:anim calcmode="lin" valueType="num">
                                      <p:cBhvr>
                                        <p:cTn id="13" dur="500" fill="hold"/>
                                        <p:tgtEl>
                                          <p:spTgt spid="35"/>
                                        </p:tgtEl>
                                        <p:attrNameLst>
                                          <p:attrName>ppt_h</p:attrName>
                                        </p:attrNameLst>
                                      </p:cBhvr>
                                      <p:tavLst>
                                        <p:tav tm="0">
                                          <p:val>
                                            <p:strVal val="4/3*#ppt_h"/>
                                          </p:val>
                                        </p:tav>
                                        <p:tav tm="100000">
                                          <p:val>
                                            <p:strVal val="#ppt_h"/>
                                          </p:val>
                                        </p:tav>
                                      </p:tavLst>
                                    </p:anim>
                                  </p:childTnLst>
                                </p:cTn>
                              </p:par>
                            </p:childTnLst>
                          </p:cTn>
                        </p:par>
                        <p:par>
                          <p:cTn id="14" fill="hold">
                            <p:stCondLst>
                              <p:cond delay="5949"/>
                            </p:stCondLst>
                            <p:childTnLst>
                              <p:par>
                                <p:cTn id="15" presetID="2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750" fill="hold"/>
                                        <p:tgtEl>
                                          <p:spTgt spid="18"/>
                                        </p:tgtEl>
                                        <p:attrNameLst>
                                          <p:attrName>ppt_w</p:attrName>
                                        </p:attrNameLst>
                                      </p:cBhvr>
                                      <p:tavLst>
                                        <p:tav tm="0">
                                          <p:val>
                                            <p:fltVal val="0"/>
                                          </p:val>
                                        </p:tav>
                                        <p:tav tm="100000">
                                          <p:val>
                                            <p:strVal val="#ppt_w"/>
                                          </p:val>
                                        </p:tav>
                                      </p:tavLst>
                                    </p:anim>
                                    <p:anim calcmode="lin" valueType="num">
                                      <p:cBhvr>
                                        <p:cTn id="18" dur="750" fill="hold"/>
                                        <p:tgtEl>
                                          <p:spTgt spid="18"/>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750" fill="hold"/>
                                        <p:tgtEl>
                                          <p:spTgt spid="19"/>
                                        </p:tgtEl>
                                        <p:attrNameLst>
                                          <p:attrName>ppt_w</p:attrName>
                                        </p:attrNameLst>
                                      </p:cBhvr>
                                      <p:tavLst>
                                        <p:tav tm="0">
                                          <p:val>
                                            <p:fltVal val="0"/>
                                          </p:val>
                                        </p:tav>
                                        <p:tav tm="100000">
                                          <p:val>
                                            <p:strVal val="#ppt_w"/>
                                          </p:val>
                                        </p:tav>
                                      </p:tavLst>
                                    </p:anim>
                                    <p:anim calcmode="lin" valueType="num">
                                      <p:cBhvr>
                                        <p:cTn id="22" dur="750" fill="hold"/>
                                        <p:tgtEl>
                                          <p:spTgt spid="19"/>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750" fill="hold"/>
                                        <p:tgtEl>
                                          <p:spTgt spid="20"/>
                                        </p:tgtEl>
                                        <p:attrNameLst>
                                          <p:attrName>ppt_w</p:attrName>
                                        </p:attrNameLst>
                                      </p:cBhvr>
                                      <p:tavLst>
                                        <p:tav tm="0">
                                          <p:val>
                                            <p:fltVal val="0"/>
                                          </p:val>
                                        </p:tav>
                                        <p:tav tm="100000">
                                          <p:val>
                                            <p:strVal val="#ppt_w"/>
                                          </p:val>
                                        </p:tav>
                                      </p:tavLst>
                                    </p:anim>
                                    <p:anim calcmode="lin" valueType="num">
                                      <p:cBhvr>
                                        <p:cTn id="26" dur="75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34" grpId="0"/>
      <p:bldP spid="3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5248</TotalTime>
  <Words>2069</Words>
  <Application>Microsoft Office PowerPoint</Application>
  <PresentationFormat>宽屏</PresentationFormat>
  <Paragraphs>225</Paragraphs>
  <Slides>44</Slides>
  <Notes>42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Microsoft YaHei UI</vt:lpstr>
      <vt:lpstr>Roboto Th</vt:lpstr>
      <vt:lpstr>等线</vt:lpstr>
      <vt:lpstr>方正兰亭纤黑_GBK</vt:lpstr>
      <vt:lpstr>幼圆</vt:lpstr>
      <vt:lpstr>Agency FB</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王 中正</cp:lastModifiedBy>
  <cp:revision>309</cp:revision>
  <dcterms:created xsi:type="dcterms:W3CDTF">2015-12-17T09:50:40Z</dcterms:created>
  <dcterms:modified xsi:type="dcterms:W3CDTF">2022-05-15T13:01:10Z</dcterms:modified>
</cp:coreProperties>
</file>