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259" r:id="rId2"/>
    <p:sldId id="260" r:id="rId3"/>
    <p:sldId id="285" r:id="rId4"/>
    <p:sldId id="261" r:id="rId5"/>
    <p:sldId id="262" r:id="rId6"/>
    <p:sldId id="286" r:id="rId7"/>
    <p:sldId id="288" r:id="rId8"/>
    <p:sldId id="287" r:id="rId9"/>
    <p:sldId id="267" r:id="rId10"/>
    <p:sldId id="289" r:id="rId11"/>
    <p:sldId id="290" r:id="rId12"/>
    <p:sldId id="269" r:id="rId13"/>
    <p:sldId id="291" r:id="rId14"/>
    <p:sldId id="292" r:id="rId15"/>
    <p:sldId id="280" r:id="rId16"/>
    <p:sldId id="274" r:id="rId17"/>
    <p:sldId id="293" r:id="rId18"/>
    <p:sldId id="278" r:id="rId19"/>
    <p:sldId id="283" r:id="rId20"/>
    <p:sldId id="294" r:id="rId21"/>
    <p:sldId id="264" r:id="rId22"/>
    <p:sldId id="276" r:id="rId23"/>
    <p:sldId id="275" r:id="rId24"/>
    <p:sldId id="277" r:id="rId25"/>
    <p:sldId id="297" r:id="rId26"/>
    <p:sldId id="298" r:id="rId27"/>
    <p:sldId id="299" r:id="rId28"/>
    <p:sldId id="300" r:id="rId29"/>
    <p:sldId id="265" r:id="rId30"/>
    <p:sldId id="271" r:id="rId31"/>
    <p:sldId id="279" r:id="rId32"/>
    <p:sldId id="301" r:id="rId33"/>
    <p:sldId id="270" r:id="rId34"/>
    <p:sldId id="282" r:id="rId35"/>
    <p:sldId id="302" r:id="rId36"/>
    <p:sldId id="268" r:id="rId37"/>
    <p:sldId id="303" r:id="rId38"/>
  </p:sldIdLst>
  <p:sldSz cx="12192000" cy="6858000"/>
  <p:notesSz cx="7104063" cy="10234613"/>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E7FF"/>
    <a:srgbClr val="04497D"/>
    <a:srgbClr val="2782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9" d="100"/>
          <a:sy n="89" d="100"/>
        </p:scale>
        <p:origin x="84" y="2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94A7F6C1-9603-45EE-A0D2-F3D33C7FD7D2}" type="datetimeFigureOut">
              <a:rPr lang="zh-CN" altLang="en-US" smtClean="0"/>
              <a:t>2022/11/6</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B611E28E-8D29-409A-8F38-39A934621C21}" type="slidenum">
              <a:rPr lang="zh-CN" altLang="en-US" smtClean="0"/>
              <a:t>‹#›</a:t>
            </a:fld>
            <a:endParaRPr lang="zh-CN" altLang="en-US"/>
          </a:p>
        </p:txBody>
      </p:sp>
    </p:spTree>
    <p:extLst>
      <p:ext uri="{BB962C8B-B14F-4D97-AF65-F5344CB8AC3E}">
        <p14:creationId xmlns:p14="http://schemas.microsoft.com/office/powerpoint/2010/main" val="4207433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a:t>
            </a:fld>
            <a:endParaRPr lang="zh-CN" altLang="en-US"/>
          </a:p>
        </p:txBody>
      </p:sp>
    </p:spTree>
    <p:extLst>
      <p:ext uri="{BB962C8B-B14F-4D97-AF65-F5344CB8AC3E}">
        <p14:creationId xmlns:p14="http://schemas.microsoft.com/office/powerpoint/2010/main" val="4150285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11E28E-8D29-409A-8F38-39A934621C2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46537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11</a:t>
            </a:fld>
            <a:endParaRPr lang="zh-CN" altLang="en-US"/>
          </a:p>
        </p:txBody>
      </p:sp>
    </p:spTree>
    <p:extLst>
      <p:ext uri="{BB962C8B-B14F-4D97-AF65-F5344CB8AC3E}">
        <p14:creationId xmlns:p14="http://schemas.microsoft.com/office/powerpoint/2010/main" val="4010964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12</a:t>
            </a:fld>
            <a:endParaRPr lang="zh-CN" altLang="en-US"/>
          </a:p>
        </p:txBody>
      </p:sp>
    </p:spTree>
    <p:extLst>
      <p:ext uri="{BB962C8B-B14F-4D97-AF65-F5344CB8AC3E}">
        <p14:creationId xmlns:p14="http://schemas.microsoft.com/office/powerpoint/2010/main" val="30544843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13</a:t>
            </a:fld>
            <a:endParaRPr lang="zh-CN" altLang="en-US"/>
          </a:p>
        </p:txBody>
      </p:sp>
    </p:spTree>
    <p:extLst>
      <p:ext uri="{BB962C8B-B14F-4D97-AF65-F5344CB8AC3E}">
        <p14:creationId xmlns:p14="http://schemas.microsoft.com/office/powerpoint/2010/main" val="2597599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14</a:t>
            </a:fld>
            <a:endParaRPr lang="zh-CN" altLang="en-US"/>
          </a:p>
        </p:txBody>
      </p:sp>
    </p:spTree>
    <p:extLst>
      <p:ext uri="{BB962C8B-B14F-4D97-AF65-F5344CB8AC3E}">
        <p14:creationId xmlns:p14="http://schemas.microsoft.com/office/powerpoint/2010/main" val="4765736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15</a:t>
            </a:fld>
            <a:endParaRPr lang="zh-CN" altLang="en-US"/>
          </a:p>
        </p:txBody>
      </p:sp>
    </p:spTree>
    <p:extLst>
      <p:ext uri="{BB962C8B-B14F-4D97-AF65-F5344CB8AC3E}">
        <p14:creationId xmlns:p14="http://schemas.microsoft.com/office/powerpoint/2010/main" val="34217379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16</a:t>
            </a:fld>
            <a:endParaRPr lang="zh-CN" altLang="en-US"/>
          </a:p>
        </p:txBody>
      </p:sp>
    </p:spTree>
    <p:extLst>
      <p:ext uri="{BB962C8B-B14F-4D97-AF65-F5344CB8AC3E}">
        <p14:creationId xmlns:p14="http://schemas.microsoft.com/office/powerpoint/2010/main" val="19500034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17</a:t>
            </a:fld>
            <a:endParaRPr lang="zh-CN" altLang="en-US"/>
          </a:p>
        </p:txBody>
      </p:sp>
    </p:spTree>
    <p:extLst>
      <p:ext uri="{BB962C8B-B14F-4D97-AF65-F5344CB8AC3E}">
        <p14:creationId xmlns:p14="http://schemas.microsoft.com/office/powerpoint/2010/main" val="18629494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18</a:t>
            </a:fld>
            <a:endParaRPr lang="zh-CN" altLang="en-US"/>
          </a:p>
        </p:txBody>
      </p:sp>
    </p:spTree>
    <p:extLst>
      <p:ext uri="{BB962C8B-B14F-4D97-AF65-F5344CB8AC3E}">
        <p14:creationId xmlns:p14="http://schemas.microsoft.com/office/powerpoint/2010/main" val="23678708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19</a:t>
            </a:fld>
            <a:endParaRPr lang="zh-CN" altLang="en-US"/>
          </a:p>
        </p:txBody>
      </p:sp>
    </p:spTree>
    <p:extLst>
      <p:ext uri="{BB962C8B-B14F-4D97-AF65-F5344CB8AC3E}">
        <p14:creationId xmlns:p14="http://schemas.microsoft.com/office/powerpoint/2010/main" val="789645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a:t>
            </a:fld>
            <a:endParaRPr lang="zh-CN" altLang="en-US"/>
          </a:p>
        </p:txBody>
      </p:sp>
    </p:spTree>
    <p:extLst>
      <p:ext uri="{BB962C8B-B14F-4D97-AF65-F5344CB8AC3E}">
        <p14:creationId xmlns:p14="http://schemas.microsoft.com/office/powerpoint/2010/main" val="687193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20</a:t>
            </a:fld>
            <a:endParaRPr lang="zh-CN" altLang="en-US"/>
          </a:p>
        </p:txBody>
      </p:sp>
    </p:spTree>
    <p:extLst>
      <p:ext uri="{BB962C8B-B14F-4D97-AF65-F5344CB8AC3E}">
        <p14:creationId xmlns:p14="http://schemas.microsoft.com/office/powerpoint/2010/main" val="30544843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29</a:t>
            </a:fld>
            <a:endParaRPr lang="zh-CN" altLang="en-US"/>
          </a:p>
        </p:txBody>
      </p:sp>
    </p:spTree>
    <p:extLst>
      <p:ext uri="{BB962C8B-B14F-4D97-AF65-F5344CB8AC3E}">
        <p14:creationId xmlns:p14="http://schemas.microsoft.com/office/powerpoint/2010/main" val="183244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11E28E-8D29-409A-8F38-39A934621C2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117683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30</a:t>
            </a:fld>
            <a:endParaRPr lang="zh-CN" altLang="en-US"/>
          </a:p>
        </p:txBody>
      </p:sp>
    </p:spTree>
    <p:extLst>
      <p:ext uri="{BB962C8B-B14F-4D97-AF65-F5344CB8AC3E}">
        <p14:creationId xmlns:p14="http://schemas.microsoft.com/office/powerpoint/2010/main" val="11543784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31</a:t>
            </a:fld>
            <a:endParaRPr lang="zh-CN" altLang="en-US"/>
          </a:p>
        </p:txBody>
      </p:sp>
    </p:spTree>
    <p:extLst>
      <p:ext uri="{BB962C8B-B14F-4D97-AF65-F5344CB8AC3E}">
        <p14:creationId xmlns:p14="http://schemas.microsoft.com/office/powerpoint/2010/main" val="24773992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32</a:t>
            </a:fld>
            <a:endParaRPr lang="zh-CN" altLang="en-US"/>
          </a:p>
        </p:txBody>
      </p:sp>
    </p:spTree>
    <p:extLst>
      <p:ext uri="{BB962C8B-B14F-4D97-AF65-F5344CB8AC3E}">
        <p14:creationId xmlns:p14="http://schemas.microsoft.com/office/powerpoint/2010/main" val="18629494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33</a:t>
            </a:fld>
            <a:endParaRPr lang="zh-CN" altLang="en-US"/>
          </a:p>
        </p:txBody>
      </p:sp>
    </p:spTree>
    <p:extLst>
      <p:ext uri="{BB962C8B-B14F-4D97-AF65-F5344CB8AC3E}">
        <p14:creationId xmlns:p14="http://schemas.microsoft.com/office/powerpoint/2010/main" val="16522678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34</a:t>
            </a:fld>
            <a:endParaRPr lang="zh-CN" altLang="en-US"/>
          </a:p>
        </p:txBody>
      </p:sp>
    </p:spTree>
    <p:extLst>
      <p:ext uri="{BB962C8B-B14F-4D97-AF65-F5344CB8AC3E}">
        <p14:creationId xmlns:p14="http://schemas.microsoft.com/office/powerpoint/2010/main" val="32898916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35</a:t>
            </a:fld>
            <a:endParaRPr lang="zh-CN" altLang="en-US"/>
          </a:p>
        </p:txBody>
      </p:sp>
    </p:spTree>
    <p:extLst>
      <p:ext uri="{BB962C8B-B14F-4D97-AF65-F5344CB8AC3E}">
        <p14:creationId xmlns:p14="http://schemas.microsoft.com/office/powerpoint/2010/main" val="12778328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36</a:t>
            </a:fld>
            <a:endParaRPr lang="zh-CN" altLang="en-US"/>
          </a:p>
        </p:txBody>
      </p:sp>
    </p:spTree>
    <p:extLst>
      <p:ext uri="{BB962C8B-B14F-4D97-AF65-F5344CB8AC3E}">
        <p14:creationId xmlns:p14="http://schemas.microsoft.com/office/powerpoint/2010/main" val="27818363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37</a:t>
            </a:fld>
            <a:endParaRPr lang="zh-CN" altLang="en-US"/>
          </a:p>
        </p:txBody>
      </p:sp>
    </p:spTree>
    <p:extLst>
      <p:ext uri="{BB962C8B-B14F-4D97-AF65-F5344CB8AC3E}">
        <p14:creationId xmlns:p14="http://schemas.microsoft.com/office/powerpoint/2010/main" val="687193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4</a:t>
            </a:fld>
            <a:endParaRPr lang="zh-CN" altLang="en-US"/>
          </a:p>
        </p:txBody>
      </p:sp>
    </p:spTree>
    <p:extLst>
      <p:ext uri="{BB962C8B-B14F-4D97-AF65-F5344CB8AC3E}">
        <p14:creationId xmlns:p14="http://schemas.microsoft.com/office/powerpoint/2010/main" val="213887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5</a:t>
            </a:fld>
            <a:endParaRPr lang="zh-CN" altLang="en-US"/>
          </a:p>
        </p:txBody>
      </p:sp>
    </p:spTree>
    <p:extLst>
      <p:ext uri="{BB962C8B-B14F-4D97-AF65-F5344CB8AC3E}">
        <p14:creationId xmlns:p14="http://schemas.microsoft.com/office/powerpoint/2010/main" val="476573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11E28E-8D29-409A-8F38-39A934621C2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99696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7</a:t>
            </a:fld>
            <a:endParaRPr lang="zh-CN" altLang="en-US"/>
          </a:p>
        </p:txBody>
      </p:sp>
    </p:spTree>
    <p:extLst>
      <p:ext uri="{BB962C8B-B14F-4D97-AF65-F5344CB8AC3E}">
        <p14:creationId xmlns:p14="http://schemas.microsoft.com/office/powerpoint/2010/main" val="2219928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11E28E-8D29-409A-8F38-39A934621C2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13003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9</a:t>
            </a:fld>
            <a:endParaRPr lang="zh-CN" altLang="en-US"/>
          </a:p>
        </p:txBody>
      </p:sp>
    </p:spTree>
    <p:extLst>
      <p:ext uri="{BB962C8B-B14F-4D97-AF65-F5344CB8AC3E}">
        <p14:creationId xmlns:p14="http://schemas.microsoft.com/office/powerpoint/2010/main" val="1862949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transition spd="med" advClick="0" advTm="0">
    <p:pull/>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图片 8" descr="e48e1d0cbffed09322e60ec6a930eaf3"/>
          <p:cNvPicPr>
            <a:picLocks noChangeAspect="1"/>
          </p:cNvPicPr>
          <p:nvPr userDrawn="1"/>
        </p:nvPicPr>
        <p:blipFill>
          <a:blip r:embed="rId3"/>
          <a:srcRect l="2081" r="13876"/>
          <a:stretch>
            <a:fillRect/>
          </a:stretch>
        </p:blipFill>
        <p:spPr>
          <a:xfrm>
            <a:off x="-60325" y="-5080"/>
            <a:ext cx="12313285" cy="6868160"/>
          </a:xfrm>
          <a:prstGeom prst="rect">
            <a:avLst/>
          </a:prstGeom>
        </p:spPr>
      </p:pic>
      <p:sp>
        <p:nvSpPr>
          <p:cNvPr id="10" name="矩形 9"/>
          <p:cNvSpPr/>
          <p:nvPr userDrawn="1"/>
        </p:nvSpPr>
        <p:spPr>
          <a:xfrm>
            <a:off x="-60325" y="-5080"/>
            <a:ext cx="12313285" cy="686943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ransition spd="med" advClick="0" advTm="0">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0.jpeg"/><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hyperlink" Target="http://www.rapidesign.cn/"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3" Type="http://schemas.openxmlformats.org/officeDocument/2006/relationships/hyperlink" Target="http://www.rapidesign.cn/"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www.rapidesign.cn/"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https://kns.cnki.net/kcms/detail/detail.aspx?filename=CN113313488A&amp;dbcode=SCPD&amp;v=" TargetMode="External"/><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7393e6d2fc74159836bb16d23f5ad70b"/>
          <p:cNvPicPr>
            <a:picLocks noChangeAspect="1"/>
          </p:cNvPicPr>
          <p:nvPr/>
        </p:nvPicPr>
        <p:blipFill>
          <a:blip r:embed="rId3"/>
          <a:stretch>
            <a:fillRect/>
          </a:stretch>
        </p:blipFill>
        <p:spPr>
          <a:xfrm>
            <a:off x="-8890" y="-2540"/>
            <a:ext cx="6817360" cy="6863715"/>
          </a:xfrm>
          <a:prstGeom prst="rect">
            <a:avLst/>
          </a:prstGeom>
        </p:spPr>
      </p:pic>
      <p:sp>
        <p:nvSpPr>
          <p:cNvPr id="11" name="文本框 10"/>
          <p:cNvSpPr txBox="1"/>
          <p:nvPr/>
        </p:nvSpPr>
        <p:spPr>
          <a:xfrm>
            <a:off x="6377940" y="2663190"/>
            <a:ext cx="5157568" cy="769441"/>
          </a:xfrm>
          <a:prstGeom prst="rect">
            <a:avLst/>
          </a:prstGeom>
          <a:noFill/>
          <a:effectLst/>
        </p:spPr>
        <p:txBody>
          <a:bodyPr wrap="square" rtlCol="0">
            <a:spAutoFit/>
          </a:bodyPr>
          <a:lstStyle/>
          <a:p>
            <a:pPr algn="r"/>
            <a:r>
              <a:rPr lang="zh-CN" altLang="en-US" sz="4400" dirty="0">
                <a:solidFill>
                  <a:srgbClr val="6AE7FF"/>
                </a:solidFill>
                <a:latin typeface="微软雅黑" panose="020B0503020204020204" charset="-122"/>
                <a:ea typeface="微软雅黑" panose="020B0503020204020204" charset="-122"/>
              </a:rPr>
              <a:t>万达通智能发布会</a:t>
            </a:r>
            <a:endParaRPr sz="4400" dirty="0">
              <a:solidFill>
                <a:srgbClr val="6AE7FF"/>
              </a:solidFill>
              <a:effectLst/>
              <a:latin typeface="微软雅黑" panose="020B0503020204020204" charset="-122"/>
              <a:ea typeface="微软雅黑" panose="020B0503020204020204" charset="-122"/>
            </a:endParaRPr>
          </a:p>
        </p:txBody>
      </p:sp>
      <p:sp>
        <p:nvSpPr>
          <p:cNvPr id="12" name="文本框 11"/>
          <p:cNvSpPr txBox="1"/>
          <p:nvPr/>
        </p:nvSpPr>
        <p:spPr>
          <a:xfrm>
            <a:off x="8857615" y="1588770"/>
            <a:ext cx="2318385" cy="1014730"/>
          </a:xfrm>
          <a:prstGeom prst="rect">
            <a:avLst/>
          </a:prstGeom>
          <a:noFill/>
          <a:effectLst/>
        </p:spPr>
        <p:txBody>
          <a:bodyPr wrap="square" rtlCol="0">
            <a:spAutoFit/>
          </a:bodyPr>
          <a:lstStyle/>
          <a:p>
            <a:pPr algn="r"/>
            <a:r>
              <a:rPr lang="en-US" altLang="zh-CN" sz="6000" dirty="0">
                <a:solidFill>
                  <a:srgbClr val="6AE7FF"/>
                </a:solidFill>
                <a:effectLst/>
                <a:latin typeface="微软雅黑" panose="020B0503020204020204" charset="-122"/>
                <a:ea typeface="微软雅黑" panose="020B0503020204020204" charset="-122"/>
              </a:rPr>
              <a:t>2022</a:t>
            </a:r>
          </a:p>
        </p:txBody>
      </p:sp>
      <p:sp>
        <p:nvSpPr>
          <p:cNvPr id="8" name="文本框 7"/>
          <p:cNvSpPr txBox="1"/>
          <p:nvPr/>
        </p:nvSpPr>
        <p:spPr>
          <a:xfrm>
            <a:off x="6808470" y="3772760"/>
            <a:ext cx="4707890" cy="337185"/>
          </a:xfrm>
          <a:prstGeom prst="rect">
            <a:avLst/>
          </a:prstGeom>
          <a:noFill/>
        </p:spPr>
        <p:txBody>
          <a:bodyPr wrap="square" rtlCol="0">
            <a:spAutoFit/>
          </a:bodyPr>
          <a:lstStyle/>
          <a:p>
            <a:pPr algn="r"/>
            <a:r>
              <a:rPr lang="en-US" altLang="zh-CN" sz="1600" dirty="0">
                <a:solidFill>
                  <a:srgbClr val="10FBFE"/>
                </a:solidFill>
                <a:latin typeface="微软雅黑" panose="020B0503020204020204" charset="-122"/>
                <a:ea typeface="微软雅黑" panose="020B0503020204020204" charset="-122"/>
              </a:rPr>
              <a:t>Wanda Smart Terminal</a:t>
            </a:r>
          </a:p>
        </p:txBody>
      </p:sp>
      <p:sp>
        <p:nvSpPr>
          <p:cNvPr id="3" name="文本框 2"/>
          <p:cNvSpPr txBox="1"/>
          <p:nvPr/>
        </p:nvSpPr>
        <p:spPr>
          <a:xfrm>
            <a:off x="7857783" y="4450074"/>
            <a:ext cx="3658577" cy="338554"/>
          </a:xfrm>
          <a:prstGeom prst="rect">
            <a:avLst/>
          </a:prstGeom>
          <a:noFill/>
        </p:spPr>
        <p:txBody>
          <a:bodyPr wrap="square" rtlCol="0">
            <a:spAutoFit/>
          </a:bodyPr>
          <a:lstStyle/>
          <a:p>
            <a:pPr algn="r"/>
            <a:r>
              <a:rPr lang="zh-CN" altLang="en-US" sz="1600" dirty="0">
                <a:solidFill>
                  <a:srgbClr val="10FBFE"/>
                </a:solidFill>
                <a:latin typeface="微软雅黑" panose="020B0503020204020204" charset="-122"/>
                <a:ea typeface="微软雅黑" panose="020B0503020204020204" charset="-122"/>
              </a:rPr>
              <a:t>主持人：张明洋 闻毛佳 何智骏 刘蝉鑫</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Right)">
                                      <p:cBhvr>
                                        <p:cTn id="7" dur="100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fltVal val="0"/>
                                          </p:val>
                                        </p:tav>
                                        <p:tav tm="100000">
                                          <p:val>
                                            <p:strVal val="#ppt_h"/>
                                          </p:val>
                                        </p:tav>
                                      </p:tavLst>
                                    </p:anim>
                                    <p:animEffect transition="in" filter="fade">
                                      <p:cBhvr>
                                        <p:cTn id="13" dur="500"/>
                                        <p:tgtEl>
                                          <p:spTgt spid="12"/>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1"/>
                                        </p:tgtEl>
                                        <p:attrNameLst>
                                          <p:attrName>ppt_y</p:attrName>
                                        </p:attrNameLst>
                                      </p:cBhvr>
                                      <p:tavLst>
                                        <p:tav tm="0">
                                          <p:val>
                                            <p:strVal val="#ppt_y"/>
                                          </p:val>
                                        </p:tav>
                                        <p:tav tm="100000">
                                          <p:val>
                                            <p:strVal val="#ppt_y"/>
                                          </p:val>
                                        </p:tav>
                                      </p:tavLst>
                                    </p:anim>
                                    <p:anim calcmode="lin" valueType="num">
                                      <p:cBhvr>
                                        <p:cTn id="19"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1"/>
                                        </p:tgtEl>
                                      </p:cBhvr>
                                    </p:animEffect>
                                  </p:childTnLst>
                                </p:cTn>
                              </p:par>
                            </p:childTnLst>
                          </p:cTn>
                        </p:par>
                        <p:par>
                          <p:cTn id="22" fill="hold">
                            <p:stCondLst>
                              <p:cond delay="2350"/>
                            </p:stCondLst>
                            <p:childTnLst>
                              <p:par>
                                <p:cTn id="23" presetID="29" presetClass="entr" presetSubtype="0" fill="hold" grpId="1"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ppt_x</p:attrName>
                                        </p:attrNameLst>
                                      </p:cBhvr>
                                      <p:tavLst>
                                        <p:tav tm="0">
                                          <p:val>
                                            <p:strVal val="#ppt_x-.2"/>
                                          </p:val>
                                        </p:tav>
                                        <p:tav tm="100000">
                                          <p:val>
                                            <p:strVal val="#ppt_x"/>
                                          </p:val>
                                        </p:tav>
                                      </p:tavLst>
                                    </p:anim>
                                    <p:anim calcmode="lin" valueType="num">
                                      <p:cBhvr>
                                        <p:cTn id="26" dur="5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27" dur="500"/>
                                        <p:tgtEl>
                                          <p:spTgt spid="8"/>
                                        </p:tgtEl>
                                      </p:cBhvr>
                                    </p:animEffect>
                                  </p:childTnLst>
                                </p:cTn>
                              </p:par>
                            </p:childTnLst>
                          </p:cTn>
                        </p:par>
                        <p:par>
                          <p:cTn id="28" fill="hold">
                            <p:stCondLst>
                              <p:cond delay="2850"/>
                            </p:stCondLst>
                            <p:childTnLst>
                              <p:par>
                                <p:cTn id="29" presetID="12" presetClass="entr" presetSubtype="4" fill="hold" grpId="0" nodeType="after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p:tgtEl>
                                          <p:spTgt spid="3"/>
                                        </p:tgtEl>
                                        <p:attrNameLst>
                                          <p:attrName>ppt_y</p:attrName>
                                        </p:attrNameLst>
                                      </p:cBhvr>
                                      <p:tavLst>
                                        <p:tav tm="0">
                                          <p:val>
                                            <p:strVal val="#ppt_y+#ppt_h*1.125000"/>
                                          </p:val>
                                        </p:tav>
                                        <p:tav tm="100000">
                                          <p:val>
                                            <p:strVal val="#ppt_y"/>
                                          </p:val>
                                        </p:tav>
                                      </p:tavLst>
                                    </p:anim>
                                    <p:animEffect transition="in" filter="wipe(up)">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8" grpId="0"/>
      <p:bldP spid="8" grpId="1"/>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0FBFE"/>
                </a:solidFill>
                <a:effectLst/>
                <a:uLnTx/>
                <a:uFillTx/>
                <a:latin typeface="微软雅黑" panose="020B0503020204020204" charset="-122"/>
                <a:ea typeface="微软雅黑" panose="020B0503020204020204" charset="-122"/>
                <a:cs typeface="+mn-cs"/>
              </a:rPr>
              <a:t>研发背景</a:t>
            </a:r>
            <a:endParaRPr kumimoji="0" lang="zh-CN" altLang="en-US" sz="1600" b="1" i="0" u="none" strike="noStrike" kern="1200" cap="none" spc="0" normalizeH="0" baseline="0" noProof="0" dirty="0">
              <a:ln>
                <a:noFill/>
              </a:ln>
              <a:solidFill>
                <a:srgbClr val="10FBFE"/>
              </a:solidFill>
              <a:effectLst/>
              <a:uLnTx/>
              <a:uFillTx/>
              <a:latin typeface="微软雅黑" panose="020B0503020204020204" charset="-122"/>
              <a:ea typeface="微软雅黑" panose="020B0503020204020204" charset="-122"/>
              <a:cs typeface="+mn-cs"/>
              <a:sym typeface="+mn-ea"/>
            </a:endParaRPr>
          </a:p>
        </p:txBody>
      </p:sp>
      <p:grpSp>
        <p:nvGrpSpPr>
          <p:cNvPr id="49" name="组合 48"/>
          <p:cNvGrpSpPr/>
          <p:nvPr/>
        </p:nvGrpSpPr>
        <p:grpSpPr>
          <a:xfrm>
            <a:off x="1539385" y="2848297"/>
            <a:ext cx="9582096" cy="1712913"/>
            <a:chOff x="695324" y="1564620"/>
            <a:chExt cx="9582096" cy="1712913"/>
          </a:xfrm>
        </p:grpSpPr>
        <p:sp>
          <p:nvSpPr>
            <p:cNvPr id="46" name="任意多边形: 形状 45"/>
            <p:cNvSpPr/>
            <p:nvPr/>
          </p:nvSpPr>
          <p:spPr bwMode="auto">
            <a:xfrm>
              <a:off x="695324" y="1801157"/>
              <a:ext cx="8276838" cy="1181100"/>
            </a:xfrm>
            <a:custGeom>
              <a:avLst/>
              <a:gdLst>
                <a:gd name="connsiteX0" fmla="*/ 0 w 8276838"/>
                <a:gd name="connsiteY0" fmla="*/ 0 h 1181100"/>
                <a:gd name="connsiteX1" fmla="*/ 2394337 w 8276838"/>
                <a:gd name="connsiteY1" fmla="*/ 0 h 1181100"/>
                <a:gd name="connsiteX2" fmla="*/ 4990475 w 8276838"/>
                <a:gd name="connsiteY2" fmla="*/ 0 h 1181100"/>
                <a:gd name="connsiteX3" fmla="*/ 7384812 w 8276838"/>
                <a:gd name="connsiteY3" fmla="*/ 0 h 1181100"/>
                <a:gd name="connsiteX4" fmla="*/ 7875801 w 8276838"/>
                <a:gd name="connsiteY4" fmla="*/ 584200 h 1181100"/>
                <a:gd name="connsiteX5" fmla="*/ 8269342 w 8276838"/>
                <a:gd name="connsiteY5" fmla="*/ 471488 h 1181100"/>
                <a:gd name="connsiteX6" fmla="*/ 8276838 w 8276838"/>
                <a:gd name="connsiteY6" fmla="*/ 477838 h 1181100"/>
                <a:gd name="connsiteX7" fmla="*/ 7883297 w 8276838"/>
                <a:gd name="connsiteY7" fmla="*/ 590550 h 1181100"/>
                <a:gd name="connsiteX8" fmla="*/ 8276838 w 8276838"/>
                <a:gd name="connsiteY8" fmla="*/ 703263 h 1181100"/>
                <a:gd name="connsiteX9" fmla="*/ 8269342 w 8276838"/>
                <a:gd name="connsiteY9" fmla="*/ 709613 h 1181100"/>
                <a:gd name="connsiteX10" fmla="*/ 7875801 w 8276838"/>
                <a:gd name="connsiteY10" fmla="*/ 596900 h 1181100"/>
                <a:gd name="connsiteX11" fmla="*/ 7384812 w 8276838"/>
                <a:gd name="connsiteY11" fmla="*/ 1181100 h 1181100"/>
                <a:gd name="connsiteX12" fmla="*/ 4990475 w 8276838"/>
                <a:gd name="connsiteY12" fmla="*/ 1181100 h 1181100"/>
                <a:gd name="connsiteX13" fmla="*/ 2394337 w 8276838"/>
                <a:gd name="connsiteY13" fmla="*/ 1181100 h 1181100"/>
                <a:gd name="connsiteX14" fmla="*/ 0 w 8276838"/>
                <a:gd name="connsiteY14" fmla="*/ 1181100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276838" h="1181100">
                  <a:moveTo>
                    <a:pt x="0" y="0"/>
                  </a:moveTo>
                  <a:lnTo>
                    <a:pt x="2394337" y="0"/>
                  </a:lnTo>
                  <a:lnTo>
                    <a:pt x="4990475" y="0"/>
                  </a:lnTo>
                  <a:lnTo>
                    <a:pt x="7384812" y="0"/>
                  </a:lnTo>
                  <a:lnTo>
                    <a:pt x="7875801" y="584200"/>
                  </a:lnTo>
                  <a:lnTo>
                    <a:pt x="8269342" y="471488"/>
                  </a:lnTo>
                  <a:lnTo>
                    <a:pt x="8276838" y="477838"/>
                  </a:lnTo>
                  <a:lnTo>
                    <a:pt x="7883297" y="590550"/>
                  </a:lnTo>
                  <a:lnTo>
                    <a:pt x="8276838" y="703263"/>
                  </a:lnTo>
                  <a:lnTo>
                    <a:pt x="8269342" y="709613"/>
                  </a:lnTo>
                  <a:lnTo>
                    <a:pt x="7875801" y="596900"/>
                  </a:lnTo>
                  <a:lnTo>
                    <a:pt x="7384812" y="1181100"/>
                  </a:lnTo>
                  <a:lnTo>
                    <a:pt x="4990475" y="1181100"/>
                  </a:lnTo>
                  <a:lnTo>
                    <a:pt x="2394337" y="1181100"/>
                  </a:lnTo>
                  <a:lnTo>
                    <a:pt x="0" y="1181100"/>
                  </a:lnTo>
                  <a:close/>
                </a:path>
              </a:pathLst>
            </a:custGeom>
            <a:solidFill>
              <a:srgbClr val="6AE7FF">
                <a:alpha val="70000"/>
              </a:srgbClr>
            </a:solidFill>
            <a:ln>
              <a:noFill/>
            </a:ln>
          </p:spPr>
          <p:txBody>
            <a:bodyPr wrap="square"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10" name="Group 4"/>
            <p:cNvGrpSpPr/>
            <p:nvPr/>
          </p:nvGrpSpPr>
          <p:grpSpPr>
            <a:xfrm>
              <a:off x="8931220" y="1564620"/>
              <a:ext cx="1346200" cy="1712913"/>
              <a:chOff x="5494338" y="769938"/>
              <a:chExt cx="1346200" cy="1712913"/>
            </a:xfrm>
            <a:solidFill>
              <a:schemeClr val="accent4"/>
            </a:solidFill>
          </p:grpSpPr>
          <p:sp>
            <p:nvSpPr>
              <p:cNvPr id="41" name="Freeform: Shape 6"/>
              <p:cNvSpPr/>
              <p:nvPr/>
            </p:nvSpPr>
            <p:spPr bwMode="auto">
              <a:xfrm>
                <a:off x="5494338" y="769938"/>
                <a:ext cx="1346200" cy="1712913"/>
              </a:xfrm>
              <a:custGeom>
                <a:avLst/>
                <a:gdLst>
                  <a:gd name="T0" fmla="*/ 598 w 598"/>
                  <a:gd name="T1" fmla="*/ 377 h 760"/>
                  <a:gd name="T2" fmla="*/ 594 w 598"/>
                  <a:gd name="T3" fmla="*/ 374 h 760"/>
                  <a:gd name="T4" fmla="*/ 593 w 598"/>
                  <a:gd name="T5" fmla="*/ 374 h 760"/>
                  <a:gd name="T6" fmla="*/ 588 w 598"/>
                  <a:gd name="T7" fmla="*/ 371 h 760"/>
                  <a:gd name="T8" fmla="*/ 585 w 598"/>
                  <a:gd name="T9" fmla="*/ 372 h 760"/>
                  <a:gd name="T10" fmla="*/ 582 w 598"/>
                  <a:gd name="T11" fmla="*/ 369 h 760"/>
                  <a:gd name="T12" fmla="*/ 592 w 598"/>
                  <a:gd name="T13" fmla="*/ 320 h 760"/>
                  <a:gd name="T14" fmla="*/ 569 w 598"/>
                  <a:gd name="T15" fmla="*/ 308 h 760"/>
                  <a:gd name="T16" fmla="*/ 566 w 598"/>
                  <a:gd name="T17" fmla="*/ 360 h 760"/>
                  <a:gd name="T18" fmla="*/ 561 w 598"/>
                  <a:gd name="T19" fmla="*/ 361 h 760"/>
                  <a:gd name="T20" fmla="*/ 547 w 598"/>
                  <a:gd name="T21" fmla="*/ 331 h 760"/>
                  <a:gd name="T22" fmla="*/ 446 w 598"/>
                  <a:gd name="T23" fmla="*/ 332 h 760"/>
                  <a:gd name="T24" fmla="*/ 445 w 598"/>
                  <a:gd name="T25" fmla="*/ 325 h 760"/>
                  <a:gd name="T26" fmla="*/ 455 w 598"/>
                  <a:gd name="T27" fmla="*/ 316 h 760"/>
                  <a:gd name="T28" fmla="*/ 470 w 598"/>
                  <a:gd name="T29" fmla="*/ 316 h 760"/>
                  <a:gd name="T30" fmla="*/ 492 w 598"/>
                  <a:gd name="T31" fmla="*/ 304 h 760"/>
                  <a:gd name="T32" fmla="*/ 467 w 598"/>
                  <a:gd name="T33" fmla="*/ 296 h 760"/>
                  <a:gd name="T34" fmla="*/ 444 w 598"/>
                  <a:gd name="T35" fmla="*/ 298 h 760"/>
                  <a:gd name="T36" fmla="*/ 428 w 598"/>
                  <a:gd name="T37" fmla="*/ 8 h 760"/>
                  <a:gd name="T38" fmla="*/ 347 w 598"/>
                  <a:gd name="T39" fmla="*/ 4 h 760"/>
                  <a:gd name="T40" fmla="*/ 332 w 598"/>
                  <a:gd name="T41" fmla="*/ 47 h 760"/>
                  <a:gd name="T42" fmla="*/ 342 w 598"/>
                  <a:gd name="T43" fmla="*/ 47 h 760"/>
                  <a:gd name="T44" fmla="*/ 337 w 598"/>
                  <a:gd name="T45" fmla="*/ 96 h 760"/>
                  <a:gd name="T46" fmla="*/ 324 w 598"/>
                  <a:gd name="T47" fmla="*/ 105 h 760"/>
                  <a:gd name="T48" fmla="*/ 287 w 598"/>
                  <a:gd name="T49" fmla="*/ 341 h 760"/>
                  <a:gd name="T50" fmla="*/ 213 w 598"/>
                  <a:gd name="T51" fmla="*/ 351 h 760"/>
                  <a:gd name="T52" fmla="*/ 85 w 598"/>
                  <a:gd name="T53" fmla="*/ 368 h 760"/>
                  <a:gd name="T54" fmla="*/ 64 w 598"/>
                  <a:gd name="T55" fmla="*/ 241 h 760"/>
                  <a:gd name="T56" fmla="*/ 9 w 598"/>
                  <a:gd name="T57" fmla="*/ 241 h 760"/>
                  <a:gd name="T58" fmla="*/ 0 w 598"/>
                  <a:gd name="T59" fmla="*/ 376 h 760"/>
                  <a:gd name="T60" fmla="*/ 4 w 598"/>
                  <a:gd name="T61" fmla="*/ 377 h 760"/>
                  <a:gd name="T62" fmla="*/ 4 w 598"/>
                  <a:gd name="T63" fmla="*/ 382 h 760"/>
                  <a:gd name="T64" fmla="*/ 0 w 598"/>
                  <a:gd name="T65" fmla="*/ 384 h 760"/>
                  <a:gd name="T66" fmla="*/ 9 w 598"/>
                  <a:gd name="T67" fmla="*/ 518 h 760"/>
                  <a:gd name="T68" fmla="*/ 64 w 598"/>
                  <a:gd name="T69" fmla="*/ 518 h 760"/>
                  <a:gd name="T70" fmla="*/ 85 w 598"/>
                  <a:gd name="T71" fmla="*/ 391 h 760"/>
                  <a:gd name="T72" fmla="*/ 213 w 598"/>
                  <a:gd name="T73" fmla="*/ 408 h 760"/>
                  <a:gd name="T74" fmla="*/ 287 w 598"/>
                  <a:gd name="T75" fmla="*/ 418 h 760"/>
                  <a:gd name="T76" fmla="*/ 324 w 598"/>
                  <a:gd name="T77" fmla="*/ 654 h 760"/>
                  <a:gd name="T78" fmla="*/ 337 w 598"/>
                  <a:gd name="T79" fmla="*/ 663 h 760"/>
                  <a:gd name="T80" fmla="*/ 342 w 598"/>
                  <a:gd name="T81" fmla="*/ 712 h 760"/>
                  <a:gd name="T82" fmla="*/ 332 w 598"/>
                  <a:gd name="T83" fmla="*/ 712 h 760"/>
                  <a:gd name="T84" fmla="*/ 347 w 598"/>
                  <a:gd name="T85" fmla="*/ 755 h 760"/>
                  <a:gd name="T86" fmla="*/ 428 w 598"/>
                  <a:gd name="T87" fmla="*/ 752 h 760"/>
                  <a:gd name="T88" fmla="*/ 444 w 598"/>
                  <a:gd name="T89" fmla="*/ 461 h 760"/>
                  <a:gd name="T90" fmla="*/ 467 w 598"/>
                  <a:gd name="T91" fmla="*/ 463 h 760"/>
                  <a:gd name="T92" fmla="*/ 492 w 598"/>
                  <a:gd name="T93" fmla="*/ 455 h 760"/>
                  <a:gd name="T94" fmla="*/ 470 w 598"/>
                  <a:gd name="T95" fmla="*/ 443 h 760"/>
                  <a:gd name="T96" fmla="*/ 455 w 598"/>
                  <a:gd name="T97" fmla="*/ 443 h 760"/>
                  <a:gd name="T98" fmla="*/ 445 w 598"/>
                  <a:gd name="T99" fmla="*/ 434 h 760"/>
                  <a:gd name="T100" fmla="*/ 446 w 598"/>
                  <a:gd name="T101" fmla="*/ 427 h 760"/>
                  <a:gd name="T102" fmla="*/ 547 w 598"/>
                  <a:gd name="T103" fmla="*/ 429 h 760"/>
                  <a:gd name="T104" fmla="*/ 561 w 598"/>
                  <a:gd name="T105" fmla="*/ 398 h 760"/>
                  <a:gd name="T106" fmla="*/ 566 w 598"/>
                  <a:gd name="T107" fmla="*/ 400 h 760"/>
                  <a:gd name="T108" fmla="*/ 569 w 598"/>
                  <a:gd name="T109" fmla="*/ 452 h 760"/>
                  <a:gd name="T110" fmla="*/ 592 w 598"/>
                  <a:gd name="T111" fmla="*/ 439 h 760"/>
                  <a:gd name="T112" fmla="*/ 582 w 598"/>
                  <a:gd name="T113" fmla="*/ 390 h 760"/>
                  <a:gd name="T114" fmla="*/ 585 w 598"/>
                  <a:gd name="T115" fmla="*/ 387 h 760"/>
                  <a:gd name="T116" fmla="*/ 588 w 598"/>
                  <a:gd name="T117" fmla="*/ 388 h 760"/>
                  <a:gd name="T118" fmla="*/ 593 w 598"/>
                  <a:gd name="T119" fmla="*/ 385 h 760"/>
                  <a:gd name="T120" fmla="*/ 594 w 598"/>
                  <a:gd name="T121" fmla="*/ 385 h 760"/>
                  <a:gd name="T122" fmla="*/ 598 w 598"/>
                  <a:gd name="T123" fmla="*/ 382 h 760"/>
                  <a:gd name="T124" fmla="*/ 598 w 598"/>
                  <a:gd name="T125" fmla="*/ 377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8" h="760">
                    <a:moveTo>
                      <a:pt x="598" y="377"/>
                    </a:moveTo>
                    <a:cubicBezTo>
                      <a:pt x="598" y="375"/>
                      <a:pt x="596" y="374"/>
                      <a:pt x="594" y="374"/>
                    </a:cubicBezTo>
                    <a:cubicBezTo>
                      <a:pt x="594" y="374"/>
                      <a:pt x="593" y="374"/>
                      <a:pt x="593" y="374"/>
                    </a:cubicBezTo>
                    <a:cubicBezTo>
                      <a:pt x="592" y="372"/>
                      <a:pt x="590" y="371"/>
                      <a:pt x="588" y="371"/>
                    </a:cubicBezTo>
                    <a:cubicBezTo>
                      <a:pt x="587" y="371"/>
                      <a:pt x="586" y="372"/>
                      <a:pt x="585" y="372"/>
                    </a:cubicBezTo>
                    <a:cubicBezTo>
                      <a:pt x="584" y="371"/>
                      <a:pt x="583" y="370"/>
                      <a:pt x="582" y="369"/>
                    </a:cubicBezTo>
                    <a:cubicBezTo>
                      <a:pt x="588" y="356"/>
                      <a:pt x="598" y="329"/>
                      <a:pt x="592" y="320"/>
                    </a:cubicBezTo>
                    <a:cubicBezTo>
                      <a:pt x="584" y="307"/>
                      <a:pt x="579" y="301"/>
                      <a:pt x="569" y="308"/>
                    </a:cubicBezTo>
                    <a:cubicBezTo>
                      <a:pt x="563" y="312"/>
                      <a:pt x="564" y="341"/>
                      <a:pt x="566" y="360"/>
                    </a:cubicBezTo>
                    <a:cubicBezTo>
                      <a:pt x="564" y="360"/>
                      <a:pt x="563" y="360"/>
                      <a:pt x="561" y="361"/>
                    </a:cubicBezTo>
                    <a:cubicBezTo>
                      <a:pt x="562" y="347"/>
                      <a:pt x="559" y="330"/>
                      <a:pt x="547" y="331"/>
                    </a:cubicBezTo>
                    <a:cubicBezTo>
                      <a:pt x="526" y="331"/>
                      <a:pt x="446" y="332"/>
                      <a:pt x="446" y="332"/>
                    </a:cubicBezTo>
                    <a:cubicBezTo>
                      <a:pt x="446" y="332"/>
                      <a:pt x="446" y="330"/>
                      <a:pt x="445" y="325"/>
                    </a:cubicBezTo>
                    <a:cubicBezTo>
                      <a:pt x="455" y="316"/>
                      <a:pt x="455" y="316"/>
                      <a:pt x="455" y="316"/>
                    </a:cubicBezTo>
                    <a:cubicBezTo>
                      <a:pt x="470" y="316"/>
                      <a:pt x="470" y="316"/>
                      <a:pt x="470" y="316"/>
                    </a:cubicBezTo>
                    <a:cubicBezTo>
                      <a:pt x="479" y="316"/>
                      <a:pt x="492" y="311"/>
                      <a:pt x="492" y="304"/>
                    </a:cubicBezTo>
                    <a:cubicBezTo>
                      <a:pt x="492" y="297"/>
                      <a:pt x="481" y="296"/>
                      <a:pt x="467" y="296"/>
                    </a:cubicBezTo>
                    <a:cubicBezTo>
                      <a:pt x="460" y="296"/>
                      <a:pt x="451" y="297"/>
                      <a:pt x="444" y="298"/>
                    </a:cubicBezTo>
                    <a:cubicBezTo>
                      <a:pt x="441" y="216"/>
                      <a:pt x="431" y="13"/>
                      <a:pt x="428" y="8"/>
                    </a:cubicBezTo>
                    <a:cubicBezTo>
                      <a:pt x="423" y="0"/>
                      <a:pt x="355" y="0"/>
                      <a:pt x="347" y="4"/>
                    </a:cubicBezTo>
                    <a:cubicBezTo>
                      <a:pt x="339" y="8"/>
                      <a:pt x="332" y="47"/>
                      <a:pt x="332" y="47"/>
                    </a:cubicBezTo>
                    <a:cubicBezTo>
                      <a:pt x="342" y="47"/>
                      <a:pt x="342" y="47"/>
                      <a:pt x="342" y="47"/>
                    </a:cubicBezTo>
                    <a:cubicBezTo>
                      <a:pt x="337" y="96"/>
                      <a:pt x="337" y="96"/>
                      <a:pt x="337" y="96"/>
                    </a:cubicBezTo>
                    <a:cubicBezTo>
                      <a:pt x="324" y="105"/>
                      <a:pt x="324" y="105"/>
                      <a:pt x="324" y="105"/>
                    </a:cubicBezTo>
                    <a:cubicBezTo>
                      <a:pt x="287" y="341"/>
                      <a:pt x="287" y="341"/>
                      <a:pt x="287" y="341"/>
                    </a:cubicBezTo>
                    <a:cubicBezTo>
                      <a:pt x="287" y="341"/>
                      <a:pt x="258" y="344"/>
                      <a:pt x="213" y="351"/>
                    </a:cubicBezTo>
                    <a:cubicBezTo>
                      <a:pt x="191" y="355"/>
                      <a:pt x="136" y="362"/>
                      <a:pt x="85" y="368"/>
                    </a:cubicBezTo>
                    <a:cubicBezTo>
                      <a:pt x="64" y="241"/>
                      <a:pt x="64" y="241"/>
                      <a:pt x="64" y="241"/>
                    </a:cubicBezTo>
                    <a:cubicBezTo>
                      <a:pt x="9" y="241"/>
                      <a:pt x="9" y="241"/>
                      <a:pt x="9" y="241"/>
                    </a:cubicBezTo>
                    <a:cubicBezTo>
                      <a:pt x="0" y="376"/>
                      <a:pt x="0" y="376"/>
                      <a:pt x="0" y="376"/>
                    </a:cubicBezTo>
                    <a:cubicBezTo>
                      <a:pt x="4" y="377"/>
                      <a:pt x="4" y="377"/>
                      <a:pt x="4" y="377"/>
                    </a:cubicBezTo>
                    <a:cubicBezTo>
                      <a:pt x="4" y="382"/>
                      <a:pt x="4" y="382"/>
                      <a:pt x="4" y="382"/>
                    </a:cubicBezTo>
                    <a:cubicBezTo>
                      <a:pt x="0" y="384"/>
                      <a:pt x="0" y="384"/>
                      <a:pt x="0" y="384"/>
                    </a:cubicBezTo>
                    <a:cubicBezTo>
                      <a:pt x="9" y="518"/>
                      <a:pt x="9" y="518"/>
                      <a:pt x="9" y="518"/>
                    </a:cubicBezTo>
                    <a:cubicBezTo>
                      <a:pt x="64" y="518"/>
                      <a:pt x="64" y="518"/>
                      <a:pt x="64" y="518"/>
                    </a:cubicBezTo>
                    <a:cubicBezTo>
                      <a:pt x="85" y="391"/>
                      <a:pt x="85" y="391"/>
                      <a:pt x="85" y="391"/>
                    </a:cubicBezTo>
                    <a:cubicBezTo>
                      <a:pt x="136" y="397"/>
                      <a:pt x="191" y="404"/>
                      <a:pt x="213" y="408"/>
                    </a:cubicBezTo>
                    <a:cubicBezTo>
                      <a:pt x="258" y="416"/>
                      <a:pt x="287" y="418"/>
                      <a:pt x="287" y="418"/>
                    </a:cubicBezTo>
                    <a:cubicBezTo>
                      <a:pt x="324" y="654"/>
                      <a:pt x="324" y="654"/>
                      <a:pt x="324" y="654"/>
                    </a:cubicBezTo>
                    <a:cubicBezTo>
                      <a:pt x="337" y="663"/>
                      <a:pt x="337" y="663"/>
                      <a:pt x="337" y="663"/>
                    </a:cubicBezTo>
                    <a:cubicBezTo>
                      <a:pt x="342" y="712"/>
                      <a:pt x="342" y="712"/>
                      <a:pt x="342" y="712"/>
                    </a:cubicBezTo>
                    <a:cubicBezTo>
                      <a:pt x="332" y="712"/>
                      <a:pt x="332" y="712"/>
                      <a:pt x="332" y="712"/>
                    </a:cubicBezTo>
                    <a:cubicBezTo>
                      <a:pt x="332" y="712"/>
                      <a:pt x="339" y="751"/>
                      <a:pt x="347" y="755"/>
                    </a:cubicBezTo>
                    <a:cubicBezTo>
                      <a:pt x="355" y="760"/>
                      <a:pt x="423" y="759"/>
                      <a:pt x="428" y="752"/>
                    </a:cubicBezTo>
                    <a:cubicBezTo>
                      <a:pt x="431" y="746"/>
                      <a:pt x="441" y="543"/>
                      <a:pt x="444" y="461"/>
                    </a:cubicBezTo>
                    <a:cubicBezTo>
                      <a:pt x="451" y="462"/>
                      <a:pt x="460" y="463"/>
                      <a:pt x="467" y="463"/>
                    </a:cubicBezTo>
                    <a:cubicBezTo>
                      <a:pt x="481" y="463"/>
                      <a:pt x="492" y="463"/>
                      <a:pt x="492" y="455"/>
                    </a:cubicBezTo>
                    <a:cubicBezTo>
                      <a:pt x="492" y="448"/>
                      <a:pt x="479" y="443"/>
                      <a:pt x="470" y="443"/>
                    </a:cubicBezTo>
                    <a:cubicBezTo>
                      <a:pt x="462" y="443"/>
                      <a:pt x="455" y="443"/>
                      <a:pt x="455" y="443"/>
                    </a:cubicBezTo>
                    <a:cubicBezTo>
                      <a:pt x="445" y="434"/>
                      <a:pt x="445" y="434"/>
                      <a:pt x="445" y="434"/>
                    </a:cubicBezTo>
                    <a:cubicBezTo>
                      <a:pt x="446" y="430"/>
                      <a:pt x="446" y="427"/>
                      <a:pt x="446" y="427"/>
                    </a:cubicBezTo>
                    <a:cubicBezTo>
                      <a:pt x="446" y="427"/>
                      <a:pt x="526" y="428"/>
                      <a:pt x="547" y="429"/>
                    </a:cubicBezTo>
                    <a:cubicBezTo>
                      <a:pt x="559" y="429"/>
                      <a:pt x="562" y="412"/>
                      <a:pt x="561" y="398"/>
                    </a:cubicBezTo>
                    <a:cubicBezTo>
                      <a:pt x="563" y="399"/>
                      <a:pt x="564" y="399"/>
                      <a:pt x="566" y="400"/>
                    </a:cubicBezTo>
                    <a:cubicBezTo>
                      <a:pt x="564" y="418"/>
                      <a:pt x="563" y="447"/>
                      <a:pt x="569" y="452"/>
                    </a:cubicBezTo>
                    <a:cubicBezTo>
                      <a:pt x="579" y="458"/>
                      <a:pt x="584" y="452"/>
                      <a:pt x="592" y="439"/>
                    </a:cubicBezTo>
                    <a:cubicBezTo>
                      <a:pt x="598" y="430"/>
                      <a:pt x="588" y="404"/>
                      <a:pt x="582" y="390"/>
                    </a:cubicBezTo>
                    <a:cubicBezTo>
                      <a:pt x="583" y="390"/>
                      <a:pt x="584" y="388"/>
                      <a:pt x="585" y="387"/>
                    </a:cubicBezTo>
                    <a:cubicBezTo>
                      <a:pt x="586" y="388"/>
                      <a:pt x="587" y="388"/>
                      <a:pt x="588" y="388"/>
                    </a:cubicBezTo>
                    <a:cubicBezTo>
                      <a:pt x="590" y="388"/>
                      <a:pt x="592" y="387"/>
                      <a:pt x="593" y="385"/>
                    </a:cubicBezTo>
                    <a:cubicBezTo>
                      <a:pt x="593" y="385"/>
                      <a:pt x="594" y="385"/>
                      <a:pt x="594" y="385"/>
                    </a:cubicBezTo>
                    <a:cubicBezTo>
                      <a:pt x="596" y="385"/>
                      <a:pt x="598" y="384"/>
                      <a:pt x="598" y="382"/>
                    </a:cubicBezTo>
                    <a:lnTo>
                      <a:pt x="598" y="377"/>
                    </a:lnTo>
                    <a:close/>
                  </a:path>
                </a:pathLst>
              </a:custGeom>
              <a:solidFill>
                <a:srgbClr val="6AE7FF">
                  <a:alpha val="70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2" name="Oval 7"/>
              <p:cNvSpPr/>
              <p:nvPr/>
            </p:nvSpPr>
            <p:spPr bwMode="auto">
              <a:xfrm>
                <a:off x="6167438" y="1479551"/>
                <a:ext cx="290512" cy="290513"/>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sp>
        <p:nvSpPr>
          <p:cNvPr id="66" name="statistics-on-laptop_82095"/>
          <p:cNvSpPr>
            <a:spLocks noChangeAspect="1"/>
          </p:cNvSpPr>
          <p:nvPr/>
        </p:nvSpPr>
        <p:spPr bwMode="auto">
          <a:xfrm>
            <a:off x="1857826" y="3285172"/>
            <a:ext cx="798009" cy="798006"/>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6" name="矩形 55"/>
          <p:cNvSpPr/>
          <p:nvPr/>
        </p:nvSpPr>
        <p:spPr>
          <a:xfrm>
            <a:off x="2948355" y="3418049"/>
            <a:ext cx="5417956" cy="430374"/>
          </a:xfrm>
          <a:prstGeom prst="rect">
            <a:avLst/>
          </a:prstGeom>
        </p:spPr>
        <p:txBody>
          <a:bodyPr wrap="square">
            <a:spAutoFit/>
          </a:bodyPr>
          <a:lstStyle/>
          <a:p>
            <a:pPr lvl="0" algn="just">
              <a:lnSpc>
                <a:spcPct val="120000"/>
              </a:lnSpc>
            </a:pPr>
            <a:r>
              <a:rPr lang="zh-CN" altLang="en-US" sz="2000" b="1" dirty="0">
                <a:solidFill>
                  <a:prstClr val="white"/>
                </a:solidFill>
                <a:latin typeface="微软雅黑" panose="020B0503020204020204" charset="-122"/>
                <a:ea typeface="微软雅黑" panose="020B0503020204020204" charset="-122"/>
                <a:sym typeface="+mn-ea"/>
              </a:rPr>
              <a:t>二、智慧城市尚未实现真正的便捷“完全化”。</a:t>
            </a:r>
          </a:p>
        </p:txBody>
      </p:sp>
    </p:spTree>
    <p:extLst>
      <p:ext uri="{BB962C8B-B14F-4D97-AF65-F5344CB8AC3E}">
        <p14:creationId xmlns:p14="http://schemas.microsoft.com/office/powerpoint/2010/main" val="303127954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additive="base">
                                        <p:cTn id="17" dur="500" fill="hold"/>
                                        <p:tgtEl>
                                          <p:spTgt spid="49"/>
                                        </p:tgtEl>
                                        <p:attrNameLst>
                                          <p:attrName>ppt_x</p:attrName>
                                        </p:attrNameLst>
                                      </p:cBhvr>
                                      <p:tavLst>
                                        <p:tav tm="0">
                                          <p:val>
                                            <p:strVal val="1+#ppt_w/2"/>
                                          </p:val>
                                        </p:tav>
                                        <p:tav tm="100000">
                                          <p:val>
                                            <p:strVal val="#ppt_x"/>
                                          </p:val>
                                        </p:tav>
                                      </p:tavLst>
                                    </p:anim>
                                    <p:anim calcmode="lin" valueType="num">
                                      <p:cBhvr additive="base">
                                        <p:cTn id="18" dur="500" fill="hold"/>
                                        <p:tgtEl>
                                          <p:spTgt spid="49"/>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53" presetClass="entr" presetSubtype="16" fill="hold" grpId="0" nodeType="afterEffect">
                                  <p:stCondLst>
                                    <p:cond delay="0"/>
                                  </p:stCondLst>
                                  <p:childTnLst>
                                    <p:set>
                                      <p:cBhvr>
                                        <p:cTn id="21" dur="1" fill="hold">
                                          <p:stCondLst>
                                            <p:cond delay="0"/>
                                          </p:stCondLst>
                                        </p:cTn>
                                        <p:tgtEl>
                                          <p:spTgt spid="66"/>
                                        </p:tgtEl>
                                        <p:attrNameLst>
                                          <p:attrName>style.visibility</p:attrName>
                                        </p:attrNameLst>
                                      </p:cBhvr>
                                      <p:to>
                                        <p:strVal val="visible"/>
                                      </p:to>
                                    </p:set>
                                    <p:anim calcmode="lin" valueType="num">
                                      <p:cBhvr>
                                        <p:cTn id="22" dur="500" fill="hold"/>
                                        <p:tgtEl>
                                          <p:spTgt spid="66"/>
                                        </p:tgtEl>
                                        <p:attrNameLst>
                                          <p:attrName>ppt_w</p:attrName>
                                        </p:attrNameLst>
                                      </p:cBhvr>
                                      <p:tavLst>
                                        <p:tav tm="0">
                                          <p:val>
                                            <p:fltVal val="0"/>
                                          </p:val>
                                        </p:tav>
                                        <p:tav tm="100000">
                                          <p:val>
                                            <p:strVal val="#ppt_w"/>
                                          </p:val>
                                        </p:tav>
                                      </p:tavLst>
                                    </p:anim>
                                    <p:anim calcmode="lin" valueType="num">
                                      <p:cBhvr>
                                        <p:cTn id="23" dur="500" fill="hold"/>
                                        <p:tgtEl>
                                          <p:spTgt spid="66"/>
                                        </p:tgtEl>
                                        <p:attrNameLst>
                                          <p:attrName>ppt_h</p:attrName>
                                        </p:attrNameLst>
                                      </p:cBhvr>
                                      <p:tavLst>
                                        <p:tav tm="0">
                                          <p:val>
                                            <p:fltVal val="0"/>
                                          </p:val>
                                        </p:tav>
                                        <p:tav tm="100000">
                                          <p:val>
                                            <p:strVal val="#ppt_h"/>
                                          </p:val>
                                        </p:tav>
                                      </p:tavLst>
                                    </p:anim>
                                    <p:animEffect transition="in" filter="fade">
                                      <p:cBhvr>
                                        <p:cTn id="24"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6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研发背景</a:t>
            </a:r>
            <a:endParaRPr lang="en-US" altLang="zh-CN" sz="2000" b="1" dirty="0">
              <a:solidFill>
                <a:srgbClr val="10FBFE"/>
              </a:solidFill>
              <a:latin typeface="微软雅黑" panose="020B0503020204020204" charset="-122"/>
              <a:ea typeface="微软雅黑" panose="020B0503020204020204" charset="-122"/>
            </a:endParaRPr>
          </a:p>
        </p:txBody>
      </p:sp>
      <p:grpSp>
        <p:nvGrpSpPr>
          <p:cNvPr id="9" name="组合 8"/>
          <p:cNvGrpSpPr/>
          <p:nvPr/>
        </p:nvGrpSpPr>
        <p:grpSpPr>
          <a:xfrm>
            <a:off x="933812" y="3888899"/>
            <a:ext cx="3949065" cy="2284439"/>
            <a:chOff x="6762750" y="1238250"/>
            <a:chExt cx="5265420" cy="3045919"/>
          </a:xfrm>
        </p:grpSpPr>
        <p:sp>
          <p:nvSpPr>
            <p:cNvPr id="8198" name="矩形 16"/>
            <p:cNvSpPr>
              <a:spLocks noChangeArrowheads="1"/>
            </p:cNvSpPr>
            <p:nvPr/>
          </p:nvSpPr>
          <p:spPr bwMode="auto">
            <a:xfrm>
              <a:off x="7373197" y="1619250"/>
              <a:ext cx="4654973" cy="2664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不过仍然存在一些特殊产品和服务，依赖于本人现场办理，例如银行卡、身份证等证件办理，需要现场录入个人相关信息，这些信息是最隐私最能证明个人身份的重要数据，而这些看似不可省略的必要步骤在不知不觉中将整个流程变得繁琐。那么是否有方法在保证能实现重要步骤的前提下，实现流程真正的云端化，便捷化？</a:t>
              </a:r>
              <a:endParaRPr lang="en-US" altLang="zh-CN" sz="1200" dirty="0">
                <a:solidFill>
                  <a:schemeClr val="bg1"/>
                </a:solidFill>
                <a:latin typeface="微软雅黑" panose="020B0503020204020204" charset="-122"/>
                <a:ea typeface="微软雅黑" panose="020B0503020204020204" charset="-122"/>
              </a:endParaRPr>
            </a:p>
          </p:txBody>
        </p:sp>
        <p:grpSp>
          <p:nvGrpSpPr>
            <p:cNvPr id="8204" name="组合 16"/>
            <p:cNvGrpSpPr/>
            <p:nvPr/>
          </p:nvGrpSpPr>
          <p:grpSpPr bwMode="auto">
            <a:xfrm>
              <a:off x="6762750" y="1238250"/>
              <a:ext cx="571500" cy="428625"/>
              <a:chOff x="3000364" y="642924"/>
              <a:chExt cx="428628" cy="321471"/>
            </a:xfrm>
          </p:grpSpPr>
          <p:sp>
            <p:nvSpPr>
              <p:cNvPr id="15" name="等腰三角形 14"/>
              <p:cNvSpPr/>
              <p:nvPr/>
            </p:nvSpPr>
            <p:spPr>
              <a:xfrm rot="5400000">
                <a:off x="3125380" y="660784"/>
                <a:ext cx="321471" cy="285752"/>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等腰三角形 15"/>
              <p:cNvSpPr/>
              <p:nvPr/>
            </p:nvSpPr>
            <p:spPr>
              <a:xfrm rot="5400000">
                <a:off x="2982504" y="696503"/>
                <a:ext cx="250033" cy="214314"/>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5" name="组合 4"/>
          <p:cNvGrpSpPr/>
          <p:nvPr/>
        </p:nvGrpSpPr>
        <p:grpSpPr>
          <a:xfrm>
            <a:off x="4631055" y="2224405"/>
            <a:ext cx="2928938" cy="3003947"/>
            <a:chOff x="4000500" y="1714500"/>
            <a:chExt cx="3905250" cy="4005263"/>
          </a:xfrm>
        </p:grpSpPr>
        <p:grpSp>
          <p:nvGrpSpPr>
            <p:cNvPr id="8194" name="组合 4"/>
            <p:cNvGrpSpPr/>
            <p:nvPr/>
          </p:nvGrpSpPr>
          <p:grpSpPr bwMode="auto">
            <a:xfrm>
              <a:off x="4000500" y="1714500"/>
              <a:ext cx="3905250" cy="4005263"/>
              <a:chOff x="857223" y="954920"/>
              <a:chExt cx="3357586" cy="3406892"/>
            </a:xfrm>
          </p:grpSpPr>
          <p:sp>
            <p:nvSpPr>
              <p:cNvPr id="6" name="椭圆 5"/>
              <p:cNvSpPr/>
              <p:nvPr/>
            </p:nvSpPr>
            <p:spPr>
              <a:xfrm rot="1906325">
                <a:off x="2063770" y="954920"/>
                <a:ext cx="1029114" cy="3356929"/>
              </a:xfrm>
              <a:prstGeom prst="ellipse">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椭圆 6"/>
              <p:cNvSpPr/>
              <p:nvPr/>
            </p:nvSpPr>
            <p:spPr>
              <a:xfrm rot="19526860">
                <a:off x="2108811" y="1004883"/>
                <a:ext cx="1030478" cy="3356929"/>
              </a:xfrm>
              <a:prstGeom prst="ellipse">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椭圆 7"/>
              <p:cNvSpPr/>
              <p:nvPr/>
            </p:nvSpPr>
            <p:spPr>
              <a:xfrm rot="16200000">
                <a:off x="2035717" y="964719"/>
                <a:ext cx="1000598" cy="3357586"/>
              </a:xfrm>
              <a:prstGeom prst="ellipse">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2" name="椭圆 11"/>
            <p:cNvSpPr/>
            <p:nvPr/>
          </p:nvSpPr>
          <p:spPr>
            <a:xfrm>
              <a:off x="6191250" y="2286000"/>
              <a:ext cx="190500" cy="1905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椭圆 12"/>
            <p:cNvSpPr/>
            <p:nvPr/>
          </p:nvSpPr>
          <p:spPr>
            <a:xfrm>
              <a:off x="7143750" y="4762500"/>
              <a:ext cx="190500" cy="1905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椭圆 13"/>
            <p:cNvSpPr/>
            <p:nvPr/>
          </p:nvSpPr>
          <p:spPr>
            <a:xfrm>
              <a:off x="4270375" y="3933825"/>
              <a:ext cx="190500" cy="1905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7" name="组合 16"/>
          <p:cNvGrpSpPr/>
          <p:nvPr/>
        </p:nvGrpSpPr>
        <p:grpSpPr>
          <a:xfrm>
            <a:off x="395923" y="1742123"/>
            <a:ext cx="3644900" cy="1484630"/>
            <a:chOff x="6762750" y="1238250"/>
            <a:chExt cx="4859867" cy="1979507"/>
          </a:xfrm>
        </p:grpSpPr>
        <p:sp>
          <p:nvSpPr>
            <p:cNvPr id="18" name="矩形 16"/>
            <p:cNvSpPr>
              <a:spLocks noChangeArrowheads="1"/>
            </p:cNvSpPr>
            <p:nvPr/>
          </p:nvSpPr>
          <p:spPr bwMode="auto">
            <a:xfrm>
              <a:off x="7373197" y="1619250"/>
              <a:ext cx="4249420" cy="1598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现如今已有各式各样的平台实现了线上服务办理，仅凭一部手机一个</a:t>
              </a:r>
              <a:r>
                <a:rPr lang="en-US" altLang="zh-CN" sz="1200" dirty="0">
                  <a:solidFill>
                    <a:srgbClr val="10FBFE"/>
                  </a:solidFill>
                  <a:latin typeface="微软雅黑" panose="020B0503020204020204" charset="-122"/>
                  <a:ea typeface="微软雅黑" panose="020B0503020204020204" charset="-122"/>
                  <a:cs typeface="+mn-ea"/>
                  <a:sym typeface="+mn-lt"/>
                </a:rPr>
                <a:t>app</a:t>
              </a:r>
              <a:r>
                <a:rPr lang="zh-CN" altLang="en-US" sz="1200" dirty="0">
                  <a:solidFill>
                    <a:srgbClr val="10FBFE"/>
                  </a:solidFill>
                  <a:latin typeface="微软雅黑" panose="020B0503020204020204" charset="-122"/>
                  <a:ea typeface="微软雅黑" panose="020B0503020204020204" charset="-122"/>
                  <a:cs typeface="+mn-ea"/>
                  <a:sym typeface="+mn-lt"/>
                </a:rPr>
                <a:t>就能随时随地在移动端实现便捷的服务体验，已经极大程度上实现了云端智能化时代</a:t>
              </a:r>
              <a:endParaRPr lang="en-US" altLang="zh-CN" sz="1200" dirty="0">
                <a:solidFill>
                  <a:schemeClr val="bg1"/>
                </a:solidFill>
                <a:latin typeface="微软雅黑" panose="020B0503020204020204" charset="-122"/>
                <a:ea typeface="微软雅黑" panose="020B0503020204020204" charset="-122"/>
              </a:endParaRPr>
            </a:p>
          </p:txBody>
        </p:sp>
        <p:grpSp>
          <p:nvGrpSpPr>
            <p:cNvPr id="24" name="组合 16"/>
            <p:cNvGrpSpPr/>
            <p:nvPr/>
          </p:nvGrpSpPr>
          <p:grpSpPr bwMode="auto">
            <a:xfrm>
              <a:off x="6762750" y="1238250"/>
              <a:ext cx="571500" cy="428625"/>
              <a:chOff x="3000364" y="642924"/>
              <a:chExt cx="428628" cy="321471"/>
            </a:xfrm>
          </p:grpSpPr>
          <p:sp>
            <p:nvSpPr>
              <p:cNvPr id="25" name="等腰三角形 24"/>
              <p:cNvSpPr/>
              <p:nvPr/>
            </p:nvSpPr>
            <p:spPr>
              <a:xfrm rot="5400000">
                <a:off x="3125380" y="660784"/>
                <a:ext cx="321471" cy="285752"/>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等腰三角形 25"/>
              <p:cNvSpPr/>
              <p:nvPr/>
            </p:nvSpPr>
            <p:spPr>
              <a:xfrm rot="5400000">
                <a:off x="2982504" y="696503"/>
                <a:ext cx="250033" cy="214314"/>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pic>
        <p:nvPicPr>
          <p:cNvPr id="2050" name="Picture 2" descr="查看源图像"/>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265273">
            <a:off x="7580428" y="887823"/>
            <a:ext cx="2518904" cy="18891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52" name="Picture 4" descr="查看源图像"/>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97168">
            <a:off x="8057598" y="2218492"/>
            <a:ext cx="3194395" cy="23957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54" name="Picture 6" descr="查看源图像"/>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9506628">
            <a:off x="8676272" y="3730018"/>
            <a:ext cx="2917946" cy="218845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805861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35" presetClass="entr" presetSubtype="0"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2000"/>
                                        <p:tgtEl>
                                          <p:spTgt spid="5"/>
                                        </p:tgtEl>
                                      </p:cBhvr>
                                    </p:animEffect>
                                    <p:anim calcmode="lin" valueType="num">
                                      <p:cBhvr>
                                        <p:cTn id="18" dur="2000" fill="hold"/>
                                        <p:tgtEl>
                                          <p:spTgt spid="5"/>
                                        </p:tgtEl>
                                        <p:attrNameLst>
                                          <p:attrName>style.rotation</p:attrName>
                                        </p:attrNameLst>
                                      </p:cBhvr>
                                      <p:tavLst>
                                        <p:tav tm="0">
                                          <p:val>
                                            <p:fltVal val="720"/>
                                          </p:val>
                                        </p:tav>
                                        <p:tav tm="100000">
                                          <p:val>
                                            <p:fltVal val="0"/>
                                          </p:val>
                                        </p:tav>
                                      </p:tavLst>
                                    </p:anim>
                                    <p:anim calcmode="lin" valueType="num">
                                      <p:cBhvr>
                                        <p:cTn id="19" dur="2000" fill="hold"/>
                                        <p:tgtEl>
                                          <p:spTgt spid="5"/>
                                        </p:tgtEl>
                                        <p:attrNameLst>
                                          <p:attrName>ppt_h</p:attrName>
                                        </p:attrNameLst>
                                      </p:cBhvr>
                                      <p:tavLst>
                                        <p:tav tm="0">
                                          <p:val>
                                            <p:fltVal val="0"/>
                                          </p:val>
                                        </p:tav>
                                        <p:tav tm="100000">
                                          <p:val>
                                            <p:strVal val="#ppt_h"/>
                                          </p:val>
                                        </p:tav>
                                      </p:tavLst>
                                    </p:anim>
                                    <p:anim calcmode="lin" valueType="num">
                                      <p:cBhvr>
                                        <p:cTn id="20" dur="2000" fill="hold"/>
                                        <p:tgtEl>
                                          <p:spTgt spid="5"/>
                                        </p:tgtEl>
                                        <p:attrNameLst>
                                          <p:attrName>ppt_w</p:attrName>
                                        </p:attrNameLst>
                                      </p:cBhvr>
                                      <p:tavLst>
                                        <p:tav tm="0">
                                          <p:val>
                                            <p:fltVal val="0"/>
                                          </p:val>
                                        </p:tav>
                                        <p:tav tm="100000">
                                          <p:val>
                                            <p:strVal val="#ppt_w"/>
                                          </p:val>
                                        </p:tav>
                                      </p:tavLst>
                                    </p:anim>
                                  </p:childTnLst>
                                </p:cTn>
                              </p:par>
                            </p:childTnLst>
                          </p:cTn>
                        </p:par>
                        <p:par>
                          <p:cTn id="21" fill="hold">
                            <p:stCondLst>
                              <p:cond delay="3000"/>
                            </p:stCondLst>
                            <p:childTnLst>
                              <p:par>
                                <p:cTn id="22" presetID="22" presetClass="entr" presetSubtype="8"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childTnLst>
                          </p:cTn>
                        </p:par>
                        <p:par>
                          <p:cTn id="25" fill="hold">
                            <p:stCondLst>
                              <p:cond delay="3500"/>
                            </p:stCondLst>
                            <p:childTnLst>
                              <p:par>
                                <p:cTn id="26" presetID="22" presetClass="entr" presetSubtype="8"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left)">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050"/>
                                        </p:tgtEl>
                                        <p:attrNameLst>
                                          <p:attrName>style.visibility</p:attrName>
                                        </p:attrNameLst>
                                      </p:cBhvr>
                                      <p:to>
                                        <p:strVal val="visible"/>
                                      </p:to>
                                    </p:set>
                                    <p:animEffect transition="in" filter="fade">
                                      <p:cBhvr>
                                        <p:cTn id="33" dur="1000"/>
                                        <p:tgtEl>
                                          <p:spTgt spid="2050"/>
                                        </p:tgtEl>
                                      </p:cBhvr>
                                    </p:animEffect>
                                    <p:anim calcmode="lin" valueType="num">
                                      <p:cBhvr>
                                        <p:cTn id="34" dur="1000" fill="hold"/>
                                        <p:tgtEl>
                                          <p:spTgt spid="2050"/>
                                        </p:tgtEl>
                                        <p:attrNameLst>
                                          <p:attrName>ppt_x</p:attrName>
                                        </p:attrNameLst>
                                      </p:cBhvr>
                                      <p:tavLst>
                                        <p:tav tm="0">
                                          <p:val>
                                            <p:strVal val="#ppt_x"/>
                                          </p:val>
                                        </p:tav>
                                        <p:tav tm="100000">
                                          <p:val>
                                            <p:strVal val="#ppt_x"/>
                                          </p:val>
                                        </p:tav>
                                      </p:tavLst>
                                    </p:anim>
                                    <p:anim calcmode="lin" valueType="num">
                                      <p:cBhvr>
                                        <p:cTn id="35"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2052"/>
                                        </p:tgtEl>
                                        <p:attrNameLst>
                                          <p:attrName>style.visibility</p:attrName>
                                        </p:attrNameLst>
                                      </p:cBhvr>
                                      <p:to>
                                        <p:strVal val="visible"/>
                                      </p:to>
                                    </p:set>
                                    <p:animEffect transition="in" filter="fade">
                                      <p:cBhvr>
                                        <p:cTn id="40" dur="1000"/>
                                        <p:tgtEl>
                                          <p:spTgt spid="2052"/>
                                        </p:tgtEl>
                                      </p:cBhvr>
                                    </p:animEffect>
                                    <p:anim calcmode="lin" valueType="num">
                                      <p:cBhvr>
                                        <p:cTn id="41" dur="1000" fill="hold"/>
                                        <p:tgtEl>
                                          <p:spTgt spid="2052"/>
                                        </p:tgtEl>
                                        <p:attrNameLst>
                                          <p:attrName>ppt_x</p:attrName>
                                        </p:attrNameLst>
                                      </p:cBhvr>
                                      <p:tavLst>
                                        <p:tav tm="0">
                                          <p:val>
                                            <p:strVal val="#ppt_x"/>
                                          </p:val>
                                        </p:tav>
                                        <p:tav tm="100000">
                                          <p:val>
                                            <p:strVal val="#ppt_x"/>
                                          </p:val>
                                        </p:tav>
                                      </p:tavLst>
                                    </p:anim>
                                    <p:anim calcmode="lin" valueType="num">
                                      <p:cBhvr>
                                        <p:cTn id="42"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2054"/>
                                        </p:tgtEl>
                                        <p:attrNameLst>
                                          <p:attrName>style.visibility</p:attrName>
                                        </p:attrNameLst>
                                      </p:cBhvr>
                                      <p:to>
                                        <p:strVal val="visible"/>
                                      </p:to>
                                    </p:set>
                                    <p:animEffect transition="in" filter="fade">
                                      <p:cBhvr>
                                        <p:cTn id="47" dur="1000"/>
                                        <p:tgtEl>
                                          <p:spTgt spid="2054"/>
                                        </p:tgtEl>
                                      </p:cBhvr>
                                    </p:animEffect>
                                    <p:anim calcmode="lin" valueType="num">
                                      <p:cBhvr>
                                        <p:cTn id="48" dur="1000" fill="hold"/>
                                        <p:tgtEl>
                                          <p:spTgt spid="2054"/>
                                        </p:tgtEl>
                                        <p:attrNameLst>
                                          <p:attrName>ppt_x</p:attrName>
                                        </p:attrNameLst>
                                      </p:cBhvr>
                                      <p:tavLst>
                                        <p:tav tm="0">
                                          <p:val>
                                            <p:strVal val="#ppt_x"/>
                                          </p:val>
                                        </p:tav>
                                        <p:tav tm="100000">
                                          <p:val>
                                            <p:strVal val="#ppt_x"/>
                                          </p:val>
                                        </p:tav>
                                      </p:tavLst>
                                    </p:anim>
                                    <p:anim calcmode="lin" valueType="num">
                                      <p:cBhvr>
                                        <p:cTn id="49" dur="1000" fill="hold"/>
                                        <p:tgtEl>
                                          <p:spTgt spid="20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研发背景</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4099" name="矩形 3"/>
          <p:cNvSpPr>
            <a:spLocks noChangeArrowheads="1"/>
          </p:cNvSpPr>
          <p:nvPr/>
        </p:nvSpPr>
        <p:spPr bwMode="auto">
          <a:xfrm>
            <a:off x="5714020" y="3867150"/>
            <a:ext cx="447626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10FBFE"/>
                </a:solidFill>
                <a:latin typeface="微软雅黑" panose="020B0503020204020204" charset="-122"/>
                <a:ea typeface="微软雅黑" panose="020B0503020204020204" charset="-122"/>
                <a:sym typeface="+mn-ea"/>
              </a:rPr>
              <a:t>而造成上述两个短板最主要的是原因是“信息孤岛”的问题，各行业产生的信息不能共享，缺乏整合城市功能的统一平台建设，个人信息资料获取渠道单一，隐私安全性得不到保证。</a:t>
            </a:r>
          </a:p>
        </p:txBody>
      </p:sp>
      <p:grpSp>
        <p:nvGrpSpPr>
          <p:cNvPr id="4102" name="组合 7"/>
          <p:cNvGrpSpPr/>
          <p:nvPr/>
        </p:nvGrpSpPr>
        <p:grpSpPr bwMode="auto">
          <a:xfrm>
            <a:off x="5181600" y="2217420"/>
            <a:ext cx="782320" cy="769620"/>
            <a:chOff x="0" y="0"/>
            <a:chExt cx="871174" cy="874617"/>
          </a:xfrm>
        </p:grpSpPr>
        <p:sp>
          <p:nvSpPr>
            <p:cNvPr id="4205" name="Freeform 6">
              <a:hlinkClick r:id="rId3"/>
            </p:cNvPr>
            <p:cNvSpPr>
              <a:spLocks noEditPoints="1" noChangeArrowheads="1"/>
            </p:cNvSpPr>
            <p:nvPr/>
          </p:nvSpPr>
          <p:spPr bwMode="auto">
            <a:xfrm>
              <a:off x="218689" y="168226"/>
              <a:ext cx="503237" cy="538163"/>
            </a:xfrm>
            <a:custGeom>
              <a:avLst/>
              <a:gdLst>
                <a:gd name="T0" fmla="*/ 2147483647 w 134"/>
                <a:gd name="T1" fmla="*/ 2147483647 h 143"/>
                <a:gd name="T2" fmla="*/ 2147483647 w 134"/>
                <a:gd name="T3" fmla="*/ 2147483647 h 143"/>
                <a:gd name="T4" fmla="*/ 2147483647 w 134"/>
                <a:gd name="T5" fmla="*/ 2147483647 h 143"/>
                <a:gd name="T6" fmla="*/ 2147483647 w 134"/>
                <a:gd name="T7" fmla="*/ 2147483647 h 143"/>
                <a:gd name="T8" fmla="*/ 2147483647 w 134"/>
                <a:gd name="T9" fmla="*/ 2147483647 h 143"/>
                <a:gd name="T10" fmla="*/ 2147483647 w 134"/>
                <a:gd name="T11" fmla="*/ 2147483647 h 143"/>
                <a:gd name="T12" fmla="*/ 2147483647 w 134"/>
                <a:gd name="T13" fmla="*/ 2147483647 h 143"/>
                <a:gd name="T14" fmla="*/ 2147483647 w 134"/>
                <a:gd name="T15" fmla="*/ 2147483647 h 143"/>
                <a:gd name="T16" fmla="*/ 2147483647 w 134"/>
                <a:gd name="T17" fmla="*/ 2147483647 h 143"/>
                <a:gd name="T18" fmla="*/ 2147483647 w 134"/>
                <a:gd name="T19" fmla="*/ 2147483647 h 143"/>
                <a:gd name="T20" fmla="*/ 2147483647 w 134"/>
                <a:gd name="T21" fmla="*/ 2147483647 h 143"/>
                <a:gd name="T22" fmla="*/ 2147483647 w 134"/>
                <a:gd name="T23" fmla="*/ 2147483647 h 143"/>
                <a:gd name="T24" fmla="*/ 2147483647 w 134"/>
                <a:gd name="T25" fmla="*/ 2147483647 h 143"/>
                <a:gd name="T26" fmla="*/ 2147483647 w 134"/>
                <a:gd name="T27" fmla="*/ 2147483647 h 143"/>
                <a:gd name="T28" fmla="*/ 2147483647 w 134"/>
                <a:gd name="T29" fmla="*/ 2147483647 h 143"/>
                <a:gd name="T30" fmla="*/ 2147483647 w 134"/>
                <a:gd name="T31" fmla="*/ 2147483647 h 143"/>
                <a:gd name="T32" fmla="*/ 2147483647 w 134"/>
                <a:gd name="T33" fmla="*/ 2147483647 h 143"/>
                <a:gd name="T34" fmla="*/ 2147483647 w 134"/>
                <a:gd name="T35" fmla="*/ 2147483647 h 143"/>
                <a:gd name="T36" fmla="*/ 2147483647 w 134"/>
                <a:gd name="T37" fmla="*/ 2147483647 h 143"/>
                <a:gd name="T38" fmla="*/ 2147483647 w 134"/>
                <a:gd name="T39" fmla="*/ 2147483647 h 143"/>
                <a:gd name="T40" fmla="*/ 2147483647 w 134"/>
                <a:gd name="T41" fmla="*/ 2147483647 h 143"/>
                <a:gd name="T42" fmla="*/ 2147483647 w 134"/>
                <a:gd name="T43" fmla="*/ 2147483647 h 143"/>
                <a:gd name="T44" fmla="*/ 2147483647 w 134"/>
                <a:gd name="T45" fmla="*/ 2147483647 h 143"/>
                <a:gd name="T46" fmla="*/ 2147483647 w 134"/>
                <a:gd name="T47" fmla="*/ 2147483647 h 143"/>
                <a:gd name="T48" fmla="*/ 2147483647 w 134"/>
                <a:gd name="T49" fmla="*/ 2147483647 h 143"/>
                <a:gd name="T50" fmla="*/ 2147483647 w 134"/>
                <a:gd name="T51" fmla="*/ 2147483647 h 143"/>
                <a:gd name="T52" fmla="*/ 2147483647 w 134"/>
                <a:gd name="T53" fmla="*/ 2147483647 h 143"/>
                <a:gd name="T54" fmla="*/ 2147483647 w 134"/>
                <a:gd name="T55" fmla="*/ 2147483647 h 143"/>
                <a:gd name="T56" fmla="*/ 2147483647 w 134"/>
                <a:gd name="T57" fmla="*/ 2147483647 h 143"/>
                <a:gd name="T58" fmla="*/ 2147483647 w 134"/>
                <a:gd name="T59" fmla="*/ 2147483647 h 143"/>
                <a:gd name="T60" fmla="*/ 2147483647 w 134"/>
                <a:gd name="T61" fmla="*/ 2147483647 h 143"/>
                <a:gd name="T62" fmla="*/ 2147483647 w 134"/>
                <a:gd name="T63" fmla="*/ 2147483647 h 143"/>
                <a:gd name="T64" fmla="*/ 2147483647 w 134"/>
                <a:gd name="T65" fmla="*/ 2147483647 h 143"/>
                <a:gd name="T66" fmla="*/ 2147483647 w 134"/>
                <a:gd name="T67" fmla="*/ 2147483647 h 143"/>
                <a:gd name="T68" fmla="*/ 2147483647 w 134"/>
                <a:gd name="T69" fmla="*/ 2147483647 h 143"/>
                <a:gd name="T70" fmla="*/ 2147483647 w 134"/>
                <a:gd name="T71" fmla="*/ 2147483647 h 143"/>
                <a:gd name="T72" fmla="*/ 2147483647 w 134"/>
                <a:gd name="T73" fmla="*/ 2147483647 h 143"/>
                <a:gd name="T74" fmla="*/ 2147483647 w 134"/>
                <a:gd name="T75" fmla="*/ 2147483647 h 143"/>
                <a:gd name="T76" fmla="*/ 2147483647 w 134"/>
                <a:gd name="T77" fmla="*/ 2147483647 h 143"/>
                <a:gd name="T78" fmla="*/ 2147483647 w 134"/>
                <a:gd name="T79" fmla="*/ 2147483647 h 143"/>
                <a:gd name="T80" fmla="*/ 2147483647 w 134"/>
                <a:gd name="T81" fmla="*/ 2147483647 h 143"/>
                <a:gd name="T82" fmla="*/ 2147483647 w 134"/>
                <a:gd name="T83" fmla="*/ 2147483647 h 143"/>
                <a:gd name="T84" fmla="*/ 2147483647 w 134"/>
                <a:gd name="T85" fmla="*/ 2147483647 h 143"/>
                <a:gd name="T86" fmla="*/ 2147483647 w 134"/>
                <a:gd name="T87" fmla="*/ 2147483647 h 143"/>
                <a:gd name="T88" fmla="*/ 2147483647 w 134"/>
                <a:gd name="T89" fmla="*/ 2147483647 h 143"/>
                <a:gd name="T90" fmla="*/ 2147483647 w 134"/>
                <a:gd name="T91" fmla="*/ 2147483647 h 143"/>
                <a:gd name="T92" fmla="*/ 2147483647 w 134"/>
                <a:gd name="T93" fmla="*/ 2147483647 h 143"/>
                <a:gd name="T94" fmla="*/ 2147483647 w 134"/>
                <a:gd name="T95" fmla="*/ 2147483647 h 143"/>
                <a:gd name="T96" fmla="*/ 2147483647 w 134"/>
                <a:gd name="T97" fmla="*/ 2147483647 h 143"/>
                <a:gd name="T98" fmla="*/ 2147483647 w 134"/>
                <a:gd name="T99" fmla="*/ 2147483647 h 143"/>
                <a:gd name="T100" fmla="*/ 2147483647 w 134"/>
                <a:gd name="T101" fmla="*/ 2147483647 h 143"/>
                <a:gd name="T102" fmla="*/ 2147483647 w 134"/>
                <a:gd name="T103" fmla="*/ 2147483647 h 143"/>
                <a:gd name="T104" fmla="*/ 2147483647 w 134"/>
                <a:gd name="T105" fmla="*/ 2147483647 h 143"/>
                <a:gd name="T106" fmla="*/ 2147483647 w 134"/>
                <a:gd name="T107" fmla="*/ 2147483647 h 143"/>
                <a:gd name="T108" fmla="*/ 2147483647 w 134"/>
                <a:gd name="T109" fmla="*/ 2147483647 h 143"/>
                <a:gd name="T110" fmla="*/ 2147483647 w 134"/>
                <a:gd name="T111" fmla="*/ 2147483647 h 143"/>
                <a:gd name="T112" fmla="*/ 2147483647 w 134"/>
                <a:gd name="T113" fmla="*/ 2147483647 h 143"/>
                <a:gd name="T114" fmla="*/ 2147483647 w 134"/>
                <a:gd name="T115" fmla="*/ 2147483647 h 143"/>
                <a:gd name="T116" fmla="*/ 2147483647 w 134"/>
                <a:gd name="T117" fmla="*/ 2147483647 h 143"/>
                <a:gd name="T118" fmla="*/ 2147483647 w 134"/>
                <a:gd name="T119" fmla="*/ 2147483647 h 14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34"/>
                <a:gd name="T181" fmla="*/ 0 h 143"/>
                <a:gd name="T182" fmla="*/ 134 w 134"/>
                <a:gd name="T183" fmla="*/ 143 h 14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34" h="143">
                  <a:moveTo>
                    <a:pt x="134" y="130"/>
                  </a:moveTo>
                  <a:cubicBezTo>
                    <a:pt x="134" y="128"/>
                    <a:pt x="133" y="126"/>
                    <a:pt x="130" y="125"/>
                  </a:cubicBezTo>
                  <a:cubicBezTo>
                    <a:pt x="126" y="125"/>
                    <a:pt x="122" y="128"/>
                    <a:pt x="119" y="132"/>
                  </a:cubicBezTo>
                  <a:cubicBezTo>
                    <a:pt x="118" y="133"/>
                    <a:pt x="118" y="133"/>
                    <a:pt x="118" y="134"/>
                  </a:cubicBezTo>
                  <a:cubicBezTo>
                    <a:pt x="116" y="134"/>
                    <a:pt x="115" y="134"/>
                    <a:pt x="114" y="134"/>
                  </a:cubicBezTo>
                  <a:cubicBezTo>
                    <a:pt x="111" y="133"/>
                    <a:pt x="109" y="132"/>
                    <a:pt x="109" y="130"/>
                  </a:cubicBezTo>
                  <a:cubicBezTo>
                    <a:pt x="110" y="130"/>
                    <a:pt x="111" y="130"/>
                    <a:pt x="113" y="129"/>
                  </a:cubicBezTo>
                  <a:cubicBezTo>
                    <a:pt x="120" y="127"/>
                    <a:pt x="123" y="123"/>
                    <a:pt x="123" y="119"/>
                  </a:cubicBezTo>
                  <a:cubicBezTo>
                    <a:pt x="122" y="118"/>
                    <a:pt x="120" y="116"/>
                    <a:pt x="116" y="117"/>
                  </a:cubicBezTo>
                  <a:cubicBezTo>
                    <a:pt x="111" y="117"/>
                    <a:pt x="107" y="122"/>
                    <a:pt x="106" y="126"/>
                  </a:cubicBezTo>
                  <a:cubicBezTo>
                    <a:pt x="103" y="125"/>
                    <a:pt x="100" y="122"/>
                    <a:pt x="98" y="120"/>
                  </a:cubicBezTo>
                  <a:cubicBezTo>
                    <a:pt x="101" y="118"/>
                    <a:pt x="103" y="117"/>
                    <a:pt x="106" y="115"/>
                  </a:cubicBezTo>
                  <a:cubicBezTo>
                    <a:pt x="116" y="107"/>
                    <a:pt x="108" y="94"/>
                    <a:pt x="105" y="91"/>
                  </a:cubicBezTo>
                  <a:cubicBezTo>
                    <a:pt x="94" y="79"/>
                    <a:pt x="77" y="81"/>
                    <a:pt x="76" y="83"/>
                  </a:cubicBezTo>
                  <a:cubicBezTo>
                    <a:pt x="75" y="84"/>
                    <a:pt x="75" y="85"/>
                    <a:pt x="74" y="86"/>
                  </a:cubicBezTo>
                  <a:cubicBezTo>
                    <a:pt x="78" y="85"/>
                    <a:pt x="89" y="85"/>
                    <a:pt x="97" y="93"/>
                  </a:cubicBezTo>
                  <a:cubicBezTo>
                    <a:pt x="98" y="94"/>
                    <a:pt x="99" y="95"/>
                    <a:pt x="99" y="97"/>
                  </a:cubicBezTo>
                  <a:cubicBezTo>
                    <a:pt x="99" y="96"/>
                    <a:pt x="98" y="95"/>
                    <a:pt x="97" y="95"/>
                  </a:cubicBezTo>
                  <a:cubicBezTo>
                    <a:pt x="88" y="86"/>
                    <a:pt x="75" y="87"/>
                    <a:pt x="71" y="89"/>
                  </a:cubicBezTo>
                  <a:cubicBezTo>
                    <a:pt x="70" y="90"/>
                    <a:pt x="69" y="90"/>
                    <a:pt x="67" y="90"/>
                  </a:cubicBezTo>
                  <a:cubicBezTo>
                    <a:pt x="64" y="90"/>
                    <a:pt x="54" y="79"/>
                    <a:pt x="49" y="73"/>
                  </a:cubicBezTo>
                  <a:cubicBezTo>
                    <a:pt x="45" y="68"/>
                    <a:pt x="35" y="56"/>
                    <a:pt x="36" y="52"/>
                  </a:cubicBezTo>
                  <a:cubicBezTo>
                    <a:pt x="37" y="46"/>
                    <a:pt x="43" y="48"/>
                    <a:pt x="46" y="46"/>
                  </a:cubicBezTo>
                  <a:cubicBezTo>
                    <a:pt x="50" y="43"/>
                    <a:pt x="50" y="11"/>
                    <a:pt x="29" y="1"/>
                  </a:cubicBezTo>
                  <a:cubicBezTo>
                    <a:pt x="28" y="0"/>
                    <a:pt x="26" y="0"/>
                    <a:pt x="24" y="1"/>
                  </a:cubicBezTo>
                  <a:cubicBezTo>
                    <a:pt x="23" y="2"/>
                    <a:pt x="22" y="3"/>
                    <a:pt x="20" y="4"/>
                  </a:cubicBezTo>
                  <a:cubicBezTo>
                    <a:pt x="32" y="10"/>
                    <a:pt x="38" y="25"/>
                    <a:pt x="38" y="32"/>
                  </a:cubicBezTo>
                  <a:cubicBezTo>
                    <a:pt x="34" y="23"/>
                    <a:pt x="27" y="12"/>
                    <a:pt x="16" y="7"/>
                  </a:cubicBezTo>
                  <a:cubicBezTo>
                    <a:pt x="12" y="11"/>
                    <a:pt x="8" y="15"/>
                    <a:pt x="6" y="22"/>
                  </a:cubicBezTo>
                  <a:cubicBezTo>
                    <a:pt x="4" y="31"/>
                    <a:pt x="0" y="45"/>
                    <a:pt x="23" y="78"/>
                  </a:cubicBezTo>
                  <a:cubicBezTo>
                    <a:pt x="24" y="81"/>
                    <a:pt x="27" y="85"/>
                    <a:pt x="32" y="90"/>
                  </a:cubicBezTo>
                  <a:cubicBezTo>
                    <a:pt x="32" y="91"/>
                    <a:pt x="33" y="91"/>
                    <a:pt x="34" y="92"/>
                  </a:cubicBezTo>
                  <a:cubicBezTo>
                    <a:pt x="63" y="124"/>
                    <a:pt x="78" y="123"/>
                    <a:pt x="87" y="123"/>
                  </a:cubicBezTo>
                  <a:cubicBezTo>
                    <a:pt x="90" y="122"/>
                    <a:pt x="92" y="122"/>
                    <a:pt x="95" y="121"/>
                  </a:cubicBezTo>
                  <a:cubicBezTo>
                    <a:pt x="97" y="125"/>
                    <a:pt x="101" y="128"/>
                    <a:pt x="106" y="130"/>
                  </a:cubicBezTo>
                  <a:cubicBezTo>
                    <a:pt x="106" y="132"/>
                    <a:pt x="107" y="136"/>
                    <a:pt x="114" y="137"/>
                  </a:cubicBezTo>
                  <a:cubicBezTo>
                    <a:pt x="115" y="137"/>
                    <a:pt x="116" y="137"/>
                    <a:pt x="116" y="137"/>
                  </a:cubicBezTo>
                  <a:cubicBezTo>
                    <a:pt x="116" y="138"/>
                    <a:pt x="117" y="139"/>
                    <a:pt x="117" y="140"/>
                  </a:cubicBezTo>
                  <a:cubicBezTo>
                    <a:pt x="118" y="142"/>
                    <a:pt x="120" y="143"/>
                    <a:pt x="124" y="143"/>
                  </a:cubicBezTo>
                  <a:cubicBezTo>
                    <a:pt x="127" y="143"/>
                    <a:pt x="130" y="142"/>
                    <a:pt x="131" y="141"/>
                  </a:cubicBezTo>
                  <a:cubicBezTo>
                    <a:pt x="132" y="141"/>
                    <a:pt x="132" y="141"/>
                    <a:pt x="132" y="141"/>
                  </a:cubicBezTo>
                  <a:cubicBezTo>
                    <a:pt x="133" y="141"/>
                    <a:pt x="133" y="140"/>
                    <a:pt x="133" y="139"/>
                  </a:cubicBezTo>
                  <a:cubicBezTo>
                    <a:pt x="133" y="138"/>
                    <a:pt x="132" y="138"/>
                    <a:pt x="131" y="138"/>
                  </a:cubicBezTo>
                  <a:cubicBezTo>
                    <a:pt x="130" y="138"/>
                    <a:pt x="130" y="138"/>
                    <a:pt x="130" y="138"/>
                  </a:cubicBezTo>
                  <a:cubicBezTo>
                    <a:pt x="129" y="139"/>
                    <a:pt x="127" y="140"/>
                    <a:pt x="124" y="140"/>
                  </a:cubicBezTo>
                  <a:cubicBezTo>
                    <a:pt x="122" y="140"/>
                    <a:pt x="120" y="139"/>
                    <a:pt x="120" y="138"/>
                  </a:cubicBezTo>
                  <a:cubicBezTo>
                    <a:pt x="120" y="138"/>
                    <a:pt x="120" y="138"/>
                    <a:pt x="120" y="137"/>
                  </a:cubicBezTo>
                  <a:cubicBezTo>
                    <a:pt x="128" y="137"/>
                    <a:pt x="133" y="133"/>
                    <a:pt x="134" y="130"/>
                  </a:cubicBezTo>
                  <a:close/>
                  <a:moveTo>
                    <a:pt x="116" y="120"/>
                  </a:moveTo>
                  <a:cubicBezTo>
                    <a:pt x="117" y="120"/>
                    <a:pt x="117" y="120"/>
                    <a:pt x="117" y="120"/>
                  </a:cubicBezTo>
                  <a:cubicBezTo>
                    <a:pt x="119" y="120"/>
                    <a:pt x="119" y="120"/>
                    <a:pt x="119" y="120"/>
                  </a:cubicBezTo>
                  <a:cubicBezTo>
                    <a:pt x="120" y="121"/>
                    <a:pt x="118" y="124"/>
                    <a:pt x="112" y="126"/>
                  </a:cubicBezTo>
                  <a:cubicBezTo>
                    <a:pt x="111" y="127"/>
                    <a:pt x="110" y="127"/>
                    <a:pt x="109" y="127"/>
                  </a:cubicBezTo>
                  <a:cubicBezTo>
                    <a:pt x="110" y="124"/>
                    <a:pt x="113" y="120"/>
                    <a:pt x="116" y="120"/>
                  </a:cubicBezTo>
                  <a:close/>
                  <a:moveTo>
                    <a:pt x="121" y="134"/>
                  </a:moveTo>
                  <a:cubicBezTo>
                    <a:pt x="121" y="134"/>
                    <a:pt x="121" y="134"/>
                    <a:pt x="121" y="134"/>
                  </a:cubicBezTo>
                  <a:cubicBezTo>
                    <a:pt x="124" y="131"/>
                    <a:pt x="127" y="128"/>
                    <a:pt x="129" y="128"/>
                  </a:cubicBezTo>
                  <a:cubicBezTo>
                    <a:pt x="129" y="128"/>
                    <a:pt x="129" y="128"/>
                    <a:pt x="129" y="128"/>
                  </a:cubicBezTo>
                  <a:cubicBezTo>
                    <a:pt x="130" y="129"/>
                    <a:pt x="131" y="129"/>
                    <a:pt x="131" y="129"/>
                  </a:cubicBezTo>
                  <a:cubicBezTo>
                    <a:pt x="130" y="131"/>
                    <a:pt x="127" y="133"/>
                    <a:pt x="121" y="134"/>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206" name="Oval 9"/>
            <p:cNvSpPr>
              <a:spLocks noChangeArrowheads="1"/>
            </p:cNvSpPr>
            <p:nvPr/>
          </p:nvSpPr>
          <p:spPr bwMode="auto">
            <a:xfrm>
              <a:off x="0" y="0"/>
              <a:ext cx="871174" cy="874617"/>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a:solidFill>
                  <a:schemeClr val="bg1"/>
                </a:solidFill>
                <a:latin typeface="Arial" panose="020B0604020202020204" pitchFamily="34" charset="0"/>
                <a:sym typeface="宋体" panose="02010600030101010101" pitchFamily="2" charset="-122"/>
              </a:endParaRPr>
            </a:p>
          </p:txBody>
        </p:sp>
      </p:grpSp>
      <p:grpSp>
        <p:nvGrpSpPr>
          <p:cNvPr id="4103" name="组合 10"/>
          <p:cNvGrpSpPr/>
          <p:nvPr/>
        </p:nvGrpSpPr>
        <p:grpSpPr bwMode="auto">
          <a:xfrm>
            <a:off x="8272780" y="2217420"/>
            <a:ext cx="753110" cy="753110"/>
            <a:chOff x="0" y="0"/>
            <a:chExt cx="871174" cy="874617"/>
          </a:xfrm>
        </p:grpSpPr>
        <p:sp>
          <p:nvSpPr>
            <p:cNvPr id="4198" name="Oval 9"/>
            <p:cNvSpPr>
              <a:spLocks noChangeArrowheads="1"/>
            </p:cNvSpPr>
            <p:nvPr/>
          </p:nvSpPr>
          <p:spPr bwMode="auto">
            <a:xfrm>
              <a:off x="0" y="0"/>
              <a:ext cx="871174" cy="874617"/>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a:solidFill>
                  <a:schemeClr val="bg1"/>
                </a:solidFill>
                <a:latin typeface="Arial" panose="020B0604020202020204" pitchFamily="34" charset="0"/>
                <a:sym typeface="宋体" panose="02010600030101010101" pitchFamily="2" charset="-122"/>
              </a:endParaRPr>
            </a:p>
          </p:txBody>
        </p:sp>
        <p:grpSp>
          <p:nvGrpSpPr>
            <p:cNvPr id="4199" name="组合 12"/>
            <p:cNvGrpSpPr/>
            <p:nvPr/>
          </p:nvGrpSpPr>
          <p:grpSpPr bwMode="auto">
            <a:xfrm>
              <a:off x="195874" y="184101"/>
              <a:ext cx="455613" cy="500063"/>
              <a:chOff x="0" y="0"/>
              <a:chExt cx="455613" cy="500063"/>
            </a:xfrm>
          </p:grpSpPr>
          <p:sp>
            <p:nvSpPr>
              <p:cNvPr id="4200" name="Freeform 19">
                <a:hlinkClick r:id="rId3"/>
              </p:cNvPr>
              <p:cNvSpPr>
                <a:spLocks noChangeArrowheads="1"/>
              </p:cNvSpPr>
              <p:nvPr/>
            </p:nvSpPr>
            <p:spPr bwMode="auto">
              <a:xfrm>
                <a:off x="323850" y="95250"/>
                <a:ext cx="131763" cy="320675"/>
              </a:xfrm>
              <a:custGeom>
                <a:avLst/>
                <a:gdLst>
                  <a:gd name="T0" fmla="*/ 2147483647 w 83"/>
                  <a:gd name="T1" fmla="*/ 2147483647 h 202"/>
                  <a:gd name="T2" fmla="*/ 2147483647 w 83"/>
                  <a:gd name="T3" fmla="*/ 2147483647 h 202"/>
                  <a:gd name="T4" fmla="*/ 0 w 83"/>
                  <a:gd name="T5" fmla="*/ 2147483647 h 202"/>
                  <a:gd name="T6" fmla="*/ 0 w 83"/>
                  <a:gd name="T7" fmla="*/ 2147483647 h 202"/>
                  <a:gd name="T8" fmla="*/ 2147483647 w 83"/>
                  <a:gd name="T9" fmla="*/ 2147483647 h 202"/>
                  <a:gd name="T10" fmla="*/ 2147483647 w 83"/>
                  <a:gd name="T11" fmla="*/ 0 h 202"/>
                  <a:gd name="T12" fmla="*/ 2147483647 w 83"/>
                  <a:gd name="T13" fmla="*/ 2147483647 h 202"/>
                  <a:gd name="T14" fmla="*/ 0 60000 65536"/>
                  <a:gd name="T15" fmla="*/ 0 60000 65536"/>
                  <a:gd name="T16" fmla="*/ 0 60000 65536"/>
                  <a:gd name="T17" fmla="*/ 0 60000 65536"/>
                  <a:gd name="T18" fmla="*/ 0 60000 65536"/>
                  <a:gd name="T19" fmla="*/ 0 60000 65536"/>
                  <a:gd name="T20" fmla="*/ 0 60000 65536"/>
                  <a:gd name="T21" fmla="*/ 0 w 83"/>
                  <a:gd name="T22" fmla="*/ 0 h 202"/>
                  <a:gd name="T23" fmla="*/ 83 w 83"/>
                  <a:gd name="T24" fmla="*/ 202 h 2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202">
                    <a:moveTo>
                      <a:pt x="71" y="38"/>
                    </a:moveTo>
                    <a:lnTo>
                      <a:pt x="42" y="9"/>
                    </a:lnTo>
                    <a:lnTo>
                      <a:pt x="0" y="52"/>
                    </a:lnTo>
                    <a:lnTo>
                      <a:pt x="0" y="202"/>
                    </a:lnTo>
                    <a:lnTo>
                      <a:pt x="83" y="202"/>
                    </a:lnTo>
                    <a:lnTo>
                      <a:pt x="83" y="0"/>
                    </a:lnTo>
                    <a:lnTo>
                      <a:pt x="71" y="38"/>
                    </a:ln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201" name="Freeform 20">
                <a:hlinkClick r:id="rId3"/>
              </p:cNvPr>
              <p:cNvSpPr>
                <a:spLocks noChangeArrowheads="1"/>
              </p:cNvSpPr>
              <p:nvPr/>
            </p:nvSpPr>
            <p:spPr bwMode="auto">
              <a:xfrm>
                <a:off x="161925" y="204788"/>
                <a:ext cx="131763" cy="211138"/>
              </a:xfrm>
              <a:custGeom>
                <a:avLst/>
                <a:gdLst>
                  <a:gd name="T0" fmla="*/ 2147483647 w 35"/>
                  <a:gd name="T1" fmla="*/ 2147483647 h 56"/>
                  <a:gd name="T2" fmla="*/ 0 w 35"/>
                  <a:gd name="T3" fmla="*/ 2147483647 h 56"/>
                  <a:gd name="T4" fmla="*/ 0 w 35"/>
                  <a:gd name="T5" fmla="*/ 2147483647 h 56"/>
                  <a:gd name="T6" fmla="*/ 2147483647 w 35"/>
                  <a:gd name="T7" fmla="*/ 2147483647 h 56"/>
                  <a:gd name="T8" fmla="*/ 2147483647 w 35"/>
                  <a:gd name="T9" fmla="*/ 0 h 56"/>
                  <a:gd name="T10" fmla="*/ 2147483647 w 35"/>
                  <a:gd name="T11" fmla="*/ 2147483647 h 56"/>
                  <a:gd name="T12" fmla="*/ 2147483647 w 35"/>
                  <a:gd name="T13" fmla="*/ 2147483647 h 56"/>
                  <a:gd name="T14" fmla="*/ 2147483647 w 35"/>
                  <a:gd name="T15" fmla="*/ 2147483647 h 56"/>
                  <a:gd name="T16" fmla="*/ 0 60000 65536"/>
                  <a:gd name="T17" fmla="*/ 0 60000 65536"/>
                  <a:gd name="T18" fmla="*/ 0 60000 65536"/>
                  <a:gd name="T19" fmla="*/ 0 60000 65536"/>
                  <a:gd name="T20" fmla="*/ 0 60000 65536"/>
                  <a:gd name="T21" fmla="*/ 0 60000 65536"/>
                  <a:gd name="T22" fmla="*/ 0 60000 65536"/>
                  <a:gd name="T23" fmla="*/ 0 60000 65536"/>
                  <a:gd name="T24" fmla="*/ 0 w 35"/>
                  <a:gd name="T25" fmla="*/ 0 h 56"/>
                  <a:gd name="T26" fmla="*/ 35 w 35"/>
                  <a:gd name="T27" fmla="*/ 56 h 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 h="56">
                    <a:moveTo>
                      <a:pt x="11" y="9"/>
                    </a:moveTo>
                    <a:cubicBezTo>
                      <a:pt x="0" y="2"/>
                      <a:pt x="0" y="2"/>
                      <a:pt x="0" y="2"/>
                    </a:cubicBezTo>
                    <a:cubicBezTo>
                      <a:pt x="0" y="56"/>
                      <a:pt x="0" y="56"/>
                      <a:pt x="0" y="56"/>
                    </a:cubicBezTo>
                    <a:cubicBezTo>
                      <a:pt x="35" y="56"/>
                      <a:pt x="35" y="56"/>
                      <a:pt x="35" y="56"/>
                    </a:cubicBezTo>
                    <a:cubicBezTo>
                      <a:pt x="35" y="0"/>
                      <a:pt x="35" y="0"/>
                      <a:pt x="35" y="0"/>
                    </a:cubicBezTo>
                    <a:cubicBezTo>
                      <a:pt x="26" y="8"/>
                      <a:pt x="26" y="8"/>
                      <a:pt x="26" y="8"/>
                    </a:cubicBezTo>
                    <a:cubicBezTo>
                      <a:pt x="24" y="10"/>
                      <a:pt x="21" y="11"/>
                      <a:pt x="17" y="11"/>
                    </a:cubicBezTo>
                    <a:cubicBezTo>
                      <a:pt x="15" y="11"/>
                      <a:pt x="13" y="11"/>
                      <a:pt x="11" y="9"/>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202" name="Freeform 21">
                <a:hlinkClick r:id="rId3"/>
              </p:cNvPr>
              <p:cNvSpPr>
                <a:spLocks noChangeArrowheads="1"/>
              </p:cNvSpPr>
              <p:nvPr/>
            </p:nvSpPr>
            <p:spPr bwMode="auto">
              <a:xfrm>
                <a:off x="0" y="174625"/>
                <a:ext cx="131763" cy="241300"/>
              </a:xfrm>
              <a:custGeom>
                <a:avLst/>
                <a:gdLst>
                  <a:gd name="T0" fmla="*/ 2147483647 w 83"/>
                  <a:gd name="T1" fmla="*/ 2147483647 h 152"/>
                  <a:gd name="T2" fmla="*/ 2147483647 w 83"/>
                  <a:gd name="T3" fmla="*/ 0 h 152"/>
                  <a:gd name="T4" fmla="*/ 0 w 83"/>
                  <a:gd name="T5" fmla="*/ 2147483647 h 152"/>
                  <a:gd name="T6" fmla="*/ 0 w 83"/>
                  <a:gd name="T7" fmla="*/ 2147483647 h 152"/>
                  <a:gd name="T8" fmla="*/ 2147483647 w 83"/>
                  <a:gd name="T9" fmla="*/ 2147483647 h 152"/>
                  <a:gd name="T10" fmla="*/ 2147483647 w 83"/>
                  <a:gd name="T11" fmla="*/ 2147483647 h 152"/>
                  <a:gd name="T12" fmla="*/ 0 60000 65536"/>
                  <a:gd name="T13" fmla="*/ 0 60000 65536"/>
                  <a:gd name="T14" fmla="*/ 0 60000 65536"/>
                  <a:gd name="T15" fmla="*/ 0 60000 65536"/>
                  <a:gd name="T16" fmla="*/ 0 60000 65536"/>
                  <a:gd name="T17" fmla="*/ 0 60000 65536"/>
                  <a:gd name="T18" fmla="*/ 0 w 83"/>
                  <a:gd name="T19" fmla="*/ 0 h 152"/>
                  <a:gd name="T20" fmla="*/ 83 w 83"/>
                  <a:gd name="T21" fmla="*/ 152 h 152"/>
                </a:gdLst>
                <a:ahLst/>
                <a:cxnLst>
                  <a:cxn ang="T12">
                    <a:pos x="T0" y="T1"/>
                  </a:cxn>
                  <a:cxn ang="T13">
                    <a:pos x="T2" y="T3"/>
                  </a:cxn>
                  <a:cxn ang="T14">
                    <a:pos x="T4" y="T5"/>
                  </a:cxn>
                  <a:cxn ang="T15">
                    <a:pos x="T6" y="T7"/>
                  </a:cxn>
                  <a:cxn ang="T16">
                    <a:pos x="T8" y="T9"/>
                  </a:cxn>
                  <a:cxn ang="T17">
                    <a:pos x="T10" y="T11"/>
                  </a:cxn>
                </a:cxnLst>
                <a:rect l="T18" t="T19" r="T20" b="T21"/>
                <a:pathLst>
                  <a:path w="83" h="152">
                    <a:moveTo>
                      <a:pt x="83" y="14"/>
                    </a:moveTo>
                    <a:lnTo>
                      <a:pt x="64" y="0"/>
                    </a:lnTo>
                    <a:lnTo>
                      <a:pt x="0" y="55"/>
                    </a:lnTo>
                    <a:lnTo>
                      <a:pt x="0" y="152"/>
                    </a:lnTo>
                    <a:lnTo>
                      <a:pt x="83" y="152"/>
                    </a:lnTo>
                    <a:lnTo>
                      <a:pt x="83" y="14"/>
                    </a:ln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203" name="Rectangle 22">
                <a:hlinkClick r:id="rId3"/>
              </p:cNvPr>
              <p:cNvSpPr>
                <a:spLocks noChangeArrowheads="1"/>
              </p:cNvSpPr>
              <p:nvPr/>
            </p:nvSpPr>
            <p:spPr bwMode="auto">
              <a:xfrm>
                <a:off x="0" y="450850"/>
                <a:ext cx="455613" cy="49213"/>
              </a:xfrm>
              <a:prstGeom prst="rect">
                <a:avLst/>
              </a:pr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pPr algn="ctr" eaLnBrk="1" hangingPunct="1"/>
                <a:endParaRPr lang="zh-CN" altLang="zh-CN">
                  <a:solidFill>
                    <a:schemeClr val="bg1"/>
                  </a:solidFill>
                  <a:latin typeface="宋体" panose="02010600030101010101" pitchFamily="2" charset="-122"/>
                  <a:sym typeface="宋体" panose="02010600030101010101" pitchFamily="2" charset="-122"/>
                </a:endParaRPr>
              </a:p>
            </p:txBody>
          </p:sp>
          <p:sp>
            <p:nvSpPr>
              <p:cNvPr id="4204" name="Freeform 23">
                <a:hlinkClick r:id="rId3"/>
              </p:cNvPr>
              <p:cNvSpPr>
                <a:spLocks noChangeArrowheads="1"/>
              </p:cNvSpPr>
              <p:nvPr/>
            </p:nvSpPr>
            <p:spPr bwMode="auto">
              <a:xfrm>
                <a:off x="0" y="0"/>
                <a:ext cx="450850" cy="223838"/>
              </a:xfrm>
              <a:custGeom>
                <a:avLst/>
                <a:gdLst>
                  <a:gd name="T0" fmla="*/ 2147483647 w 120"/>
                  <a:gd name="T1" fmla="*/ 2147483647 h 59"/>
                  <a:gd name="T2" fmla="*/ 2147483647 w 120"/>
                  <a:gd name="T3" fmla="*/ 2147483647 h 59"/>
                  <a:gd name="T4" fmla="*/ 2147483647 w 120"/>
                  <a:gd name="T5" fmla="*/ 2147483647 h 59"/>
                  <a:gd name="T6" fmla="*/ 2147483647 w 120"/>
                  <a:gd name="T7" fmla="*/ 2147483647 h 59"/>
                  <a:gd name="T8" fmla="*/ 2147483647 w 120"/>
                  <a:gd name="T9" fmla="*/ 2147483647 h 59"/>
                  <a:gd name="T10" fmla="*/ 2147483647 w 120"/>
                  <a:gd name="T11" fmla="*/ 2147483647 h 59"/>
                  <a:gd name="T12" fmla="*/ 2147483647 w 120"/>
                  <a:gd name="T13" fmla="*/ 2147483647 h 59"/>
                  <a:gd name="T14" fmla="*/ 2147483647 w 120"/>
                  <a:gd name="T15" fmla="*/ 0 h 59"/>
                  <a:gd name="T16" fmla="*/ 2147483647 w 120"/>
                  <a:gd name="T17" fmla="*/ 2147483647 h 59"/>
                  <a:gd name="T18" fmla="*/ 2147483647 w 120"/>
                  <a:gd name="T19" fmla="*/ 2147483647 h 59"/>
                  <a:gd name="T20" fmla="*/ 2147483647 w 120"/>
                  <a:gd name="T21" fmla="*/ 2147483647 h 59"/>
                  <a:gd name="T22" fmla="*/ 2147483647 w 120"/>
                  <a:gd name="T23" fmla="*/ 2147483647 h 59"/>
                  <a:gd name="T24" fmla="*/ 2147483647 w 120"/>
                  <a:gd name="T25" fmla="*/ 2147483647 h 59"/>
                  <a:gd name="T26" fmla="*/ 2147483647 w 120"/>
                  <a:gd name="T27" fmla="*/ 2147483647 h 59"/>
                  <a:gd name="T28" fmla="*/ 2147483647 w 120"/>
                  <a:gd name="T29" fmla="*/ 2147483647 h 59"/>
                  <a:gd name="T30" fmla="*/ 2147483647 w 120"/>
                  <a:gd name="T31" fmla="*/ 2147483647 h 5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0"/>
                  <a:gd name="T49" fmla="*/ 0 h 59"/>
                  <a:gd name="T50" fmla="*/ 120 w 120"/>
                  <a:gd name="T51" fmla="*/ 59 h 5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0" h="59">
                    <a:moveTo>
                      <a:pt x="9" y="53"/>
                    </a:moveTo>
                    <a:cubicBezTo>
                      <a:pt x="26" y="38"/>
                      <a:pt x="26" y="38"/>
                      <a:pt x="26" y="38"/>
                    </a:cubicBezTo>
                    <a:cubicBezTo>
                      <a:pt x="58" y="58"/>
                      <a:pt x="58" y="58"/>
                      <a:pt x="58" y="58"/>
                    </a:cubicBezTo>
                    <a:cubicBezTo>
                      <a:pt x="59" y="59"/>
                      <a:pt x="60" y="59"/>
                      <a:pt x="60" y="59"/>
                    </a:cubicBezTo>
                    <a:cubicBezTo>
                      <a:pt x="62" y="59"/>
                      <a:pt x="63" y="59"/>
                      <a:pt x="64" y="58"/>
                    </a:cubicBezTo>
                    <a:cubicBezTo>
                      <a:pt x="105" y="20"/>
                      <a:pt x="105" y="20"/>
                      <a:pt x="105" y="20"/>
                    </a:cubicBezTo>
                    <a:cubicBezTo>
                      <a:pt x="112" y="28"/>
                      <a:pt x="112" y="28"/>
                      <a:pt x="112" y="28"/>
                    </a:cubicBezTo>
                    <a:cubicBezTo>
                      <a:pt x="120" y="0"/>
                      <a:pt x="120" y="0"/>
                      <a:pt x="120" y="0"/>
                    </a:cubicBezTo>
                    <a:cubicBezTo>
                      <a:pt x="92" y="7"/>
                      <a:pt x="92" y="7"/>
                      <a:pt x="92" y="7"/>
                    </a:cubicBezTo>
                    <a:cubicBezTo>
                      <a:pt x="97" y="13"/>
                      <a:pt x="97" y="13"/>
                      <a:pt x="97" y="13"/>
                    </a:cubicBezTo>
                    <a:cubicBezTo>
                      <a:pt x="60" y="48"/>
                      <a:pt x="60" y="48"/>
                      <a:pt x="60" y="48"/>
                    </a:cubicBezTo>
                    <a:cubicBezTo>
                      <a:pt x="28" y="27"/>
                      <a:pt x="28" y="27"/>
                      <a:pt x="28" y="27"/>
                    </a:cubicBezTo>
                    <a:cubicBezTo>
                      <a:pt x="26" y="26"/>
                      <a:pt x="24" y="26"/>
                      <a:pt x="22" y="28"/>
                    </a:cubicBezTo>
                    <a:cubicBezTo>
                      <a:pt x="2" y="45"/>
                      <a:pt x="2" y="45"/>
                      <a:pt x="2" y="45"/>
                    </a:cubicBezTo>
                    <a:cubicBezTo>
                      <a:pt x="0" y="47"/>
                      <a:pt x="0" y="50"/>
                      <a:pt x="2" y="52"/>
                    </a:cubicBezTo>
                    <a:cubicBezTo>
                      <a:pt x="3" y="54"/>
                      <a:pt x="7" y="55"/>
                      <a:pt x="9" y="53"/>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grpSp>
      </p:grpSp>
      <p:grpSp>
        <p:nvGrpSpPr>
          <p:cNvPr id="4104" name="组合 18"/>
          <p:cNvGrpSpPr/>
          <p:nvPr/>
        </p:nvGrpSpPr>
        <p:grpSpPr bwMode="auto">
          <a:xfrm>
            <a:off x="6764020" y="2217420"/>
            <a:ext cx="754380" cy="753110"/>
            <a:chOff x="0" y="0"/>
            <a:chExt cx="871174" cy="874617"/>
          </a:xfrm>
        </p:grpSpPr>
        <p:sp>
          <p:nvSpPr>
            <p:cNvPr id="4196" name="Oval 9"/>
            <p:cNvSpPr>
              <a:spLocks noChangeArrowheads="1"/>
            </p:cNvSpPr>
            <p:nvPr/>
          </p:nvSpPr>
          <p:spPr bwMode="auto">
            <a:xfrm>
              <a:off x="0" y="0"/>
              <a:ext cx="871174" cy="874617"/>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a:solidFill>
                  <a:schemeClr val="bg1"/>
                </a:solidFill>
                <a:latin typeface="Arial" panose="020B0604020202020204" pitchFamily="34" charset="0"/>
                <a:sym typeface="宋体" panose="02010600030101010101" pitchFamily="2" charset="-122"/>
              </a:endParaRPr>
            </a:p>
          </p:txBody>
        </p:sp>
        <p:sp>
          <p:nvSpPr>
            <p:cNvPr id="4197" name="Freeform 24">
              <a:hlinkClick r:id="rId3"/>
            </p:cNvPr>
            <p:cNvSpPr>
              <a:spLocks noEditPoints="1" noChangeArrowheads="1"/>
            </p:cNvSpPr>
            <p:nvPr/>
          </p:nvSpPr>
          <p:spPr bwMode="auto">
            <a:xfrm>
              <a:off x="111555" y="267445"/>
              <a:ext cx="687388" cy="414338"/>
            </a:xfrm>
            <a:custGeom>
              <a:avLst/>
              <a:gdLst>
                <a:gd name="T0" fmla="*/ 2147483647 w 183"/>
                <a:gd name="T1" fmla="*/ 2147483647 h 110"/>
                <a:gd name="T2" fmla="*/ 2147483647 w 183"/>
                <a:gd name="T3" fmla="*/ 2147483647 h 110"/>
                <a:gd name="T4" fmla="*/ 2147483647 w 183"/>
                <a:gd name="T5" fmla="*/ 2147483647 h 110"/>
                <a:gd name="T6" fmla="*/ 2147483647 w 183"/>
                <a:gd name="T7" fmla="*/ 2147483647 h 110"/>
                <a:gd name="T8" fmla="*/ 2147483647 w 183"/>
                <a:gd name="T9" fmla="*/ 2147483647 h 110"/>
                <a:gd name="T10" fmla="*/ 2147483647 w 183"/>
                <a:gd name="T11" fmla="*/ 2147483647 h 110"/>
                <a:gd name="T12" fmla="*/ 2147483647 w 183"/>
                <a:gd name="T13" fmla="*/ 2147483647 h 110"/>
                <a:gd name="T14" fmla="*/ 2147483647 w 183"/>
                <a:gd name="T15" fmla="*/ 2147483647 h 110"/>
                <a:gd name="T16" fmla="*/ 2147483647 w 183"/>
                <a:gd name="T17" fmla="*/ 2147483647 h 110"/>
                <a:gd name="T18" fmla="*/ 2147483647 w 183"/>
                <a:gd name="T19" fmla="*/ 2147483647 h 110"/>
                <a:gd name="T20" fmla="*/ 2147483647 w 183"/>
                <a:gd name="T21" fmla="*/ 2147483647 h 110"/>
                <a:gd name="T22" fmla="*/ 2147483647 w 183"/>
                <a:gd name="T23" fmla="*/ 2147483647 h 110"/>
                <a:gd name="T24" fmla="*/ 2147483647 w 183"/>
                <a:gd name="T25" fmla="*/ 2147483647 h 110"/>
                <a:gd name="T26" fmla="*/ 2147483647 w 183"/>
                <a:gd name="T27" fmla="*/ 2147483647 h 110"/>
                <a:gd name="T28" fmla="*/ 2147483647 w 183"/>
                <a:gd name="T29" fmla="*/ 2147483647 h 110"/>
                <a:gd name="T30" fmla="*/ 2147483647 w 183"/>
                <a:gd name="T31" fmla="*/ 2147483647 h 110"/>
                <a:gd name="T32" fmla="*/ 2147483647 w 183"/>
                <a:gd name="T33" fmla="*/ 2147483647 h 110"/>
                <a:gd name="T34" fmla="*/ 2147483647 w 183"/>
                <a:gd name="T35" fmla="*/ 2147483647 h 110"/>
                <a:gd name="T36" fmla="*/ 2147483647 w 183"/>
                <a:gd name="T37" fmla="*/ 2147483647 h 110"/>
                <a:gd name="T38" fmla="*/ 2147483647 w 183"/>
                <a:gd name="T39" fmla="*/ 2147483647 h 110"/>
                <a:gd name="T40" fmla="*/ 2147483647 w 183"/>
                <a:gd name="T41" fmla="*/ 2147483647 h 110"/>
                <a:gd name="T42" fmla="*/ 2147483647 w 183"/>
                <a:gd name="T43" fmla="*/ 2147483647 h 110"/>
                <a:gd name="T44" fmla="*/ 2147483647 w 183"/>
                <a:gd name="T45" fmla="*/ 2147483647 h 110"/>
                <a:gd name="T46" fmla="*/ 2147483647 w 183"/>
                <a:gd name="T47" fmla="*/ 2147483647 h 110"/>
                <a:gd name="T48" fmla="*/ 2147483647 w 183"/>
                <a:gd name="T49" fmla="*/ 2147483647 h 110"/>
                <a:gd name="T50" fmla="*/ 2147483647 w 183"/>
                <a:gd name="T51" fmla="*/ 2147483647 h 110"/>
                <a:gd name="T52" fmla="*/ 2147483647 w 183"/>
                <a:gd name="T53" fmla="*/ 2147483647 h 110"/>
                <a:gd name="T54" fmla="*/ 2147483647 w 183"/>
                <a:gd name="T55" fmla="*/ 2147483647 h 110"/>
                <a:gd name="T56" fmla="*/ 2147483647 w 183"/>
                <a:gd name="T57" fmla="*/ 2147483647 h 110"/>
                <a:gd name="T58" fmla="*/ 2147483647 w 183"/>
                <a:gd name="T59" fmla="*/ 2147483647 h 110"/>
                <a:gd name="T60" fmla="*/ 2147483647 w 183"/>
                <a:gd name="T61" fmla="*/ 2147483647 h 110"/>
                <a:gd name="T62" fmla="*/ 2147483647 w 183"/>
                <a:gd name="T63" fmla="*/ 2147483647 h 110"/>
                <a:gd name="T64" fmla="*/ 2147483647 w 183"/>
                <a:gd name="T65" fmla="*/ 2147483647 h 110"/>
                <a:gd name="T66" fmla="*/ 2147483647 w 183"/>
                <a:gd name="T67" fmla="*/ 2147483647 h 110"/>
                <a:gd name="T68" fmla="*/ 2147483647 w 183"/>
                <a:gd name="T69" fmla="*/ 2147483647 h 110"/>
                <a:gd name="T70" fmla="*/ 2147483647 w 183"/>
                <a:gd name="T71" fmla="*/ 2147483647 h 110"/>
                <a:gd name="T72" fmla="*/ 2147483647 w 183"/>
                <a:gd name="T73" fmla="*/ 2147483647 h 110"/>
                <a:gd name="T74" fmla="*/ 2147483647 w 183"/>
                <a:gd name="T75" fmla="*/ 2147483647 h 110"/>
                <a:gd name="T76" fmla="*/ 2147483647 w 183"/>
                <a:gd name="T77" fmla="*/ 2147483647 h 110"/>
                <a:gd name="T78" fmla="*/ 2147483647 w 183"/>
                <a:gd name="T79" fmla="*/ 2147483647 h 110"/>
                <a:gd name="T80" fmla="*/ 2147483647 w 183"/>
                <a:gd name="T81" fmla="*/ 2147483647 h 110"/>
                <a:gd name="T82" fmla="*/ 2147483647 w 183"/>
                <a:gd name="T83" fmla="*/ 2147483647 h 110"/>
                <a:gd name="T84" fmla="*/ 2147483647 w 183"/>
                <a:gd name="T85" fmla="*/ 2147483647 h 1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3"/>
                <a:gd name="T130" fmla="*/ 0 h 110"/>
                <a:gd name="T131" fmla="*/ 183 w 183"/>
                <a:gd name="T132" fmla="*/ 110 h 11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3" h="110">
                  <a:moveTo>
                    <a:pt x="145" y="68"/>
                  </a:moveTo>
                  <a:cubicBezTo>
                    <a:pt x="146" y="67"/>
                    <a:pt x="146" y="66"/>
                    <a:pt x="147" y="65"/>
                  </a:cubicBezTo>
                  <a:cubicBezTo>
                    <a:pt x="151" y="73"/>
                    <a:pt x="151" y="73"/>
                    <a:pt x="151" y="73"/>
                  </a:cubicBezTo>
                  <a:cubicBezTo>
                    <a:pt x="183" y="59"/>
                    <a:pt x="183" y="59"/>
                    <a:pt x="183" y="59"/>
                  </a:cubicBezTo>
                  <a:cubicBezTo>
                    <a:pt x="156" y="0"/>
                    <a:pt x="156" y="0"/>
                    <a:pt x="156" y="0"/>
                  </a:cubicBezTo>
                  <a:cubicBezTo>
                    <a:pt x="124" y="14"/>
                    <a:pt x="124" y="14"/>
                    <a:pt x="124" y="14"/>
                  </a:cubicBezTo>
                  <a:cubicBezTo>
                    <a:pt x="126" y="18"/>
                    <a:pt x="126" y="18"/>
                    <a:pt x="126" y="18"/>
                  </a:cubicBezTo>
                  <a:cubicBezTo>
                    <a:pt x="121" y="17"/>
                    <a:pt x="121" y="17"/>
                    <a:pt x="121" y="17"/>
                  </a:cubicBezTo>
                  <a:cubicBezTo>
                    <a:pt x="121" y="17"/>
                    <a:pt x="121" y="17"/>
                    <a:pt x="121" y="17"/>
                  </a:cubicBezTo>
                  <a:cubicBezTo>
                    <a:pt x="121" y="17"/>
                    <a:pt x="120" y="17"/>
                    <a:pt x="120" y="17"/>
                  </a:cubicBezTo>
                  <a:cubicBezTo>
                    <a:pt x="117" y="16"/>
                    <a:pt x="117" y="16"/>
                    <a:pt x="117" y="16"/>
                  </a:cubicBezTo>
                  <a:cubicBezTo>
                    <a:pt x="116" y="16"/>
                    <a:pt x="115" y="16"/>
                    <a:pt x="115" y="16"/>
                  </a:cubicBezTo>
                  <a:cubicBezTo>
                    <a:pt x="106" y="14"/>
                    <a:pt x="91" y="13"/>
                    <a:pt x="81" y="20"/>
                  </a:cubicBezTo>
                  <a:cubicBezTo>
                    <a:pt x="80" y="20"/>
                    <a:pt x="79" y="21"/>
                    <a:pt x="78" y="22"/>
                  </a:cubicBezTo>
                  <a:cubicBezTo>
                    <a:pt x="75" y="20"/>
                    <a:pt x="72" y="19"/>
                    <a:pt x="69" y="20"/>
                  </a:cubicBezTo>
                  <a:cubicBezTo>
                    <a:pt x="56" y="23"/>
                    <a:pt x="56" y="23"/>
                    <a:pt x="56" y="23"/>
                  </a:cubicBezTo>
                  <a:cubicBezTo>
                    <a:pt x="55" y="22"/>
                    <a:pt x="55" y="22"/>
                    <a:pt x="55" y="22"/>
                  </a:cubicBezTo>
                  <a:cubicBezTo>
                    <a:pt x="59" y="14"/>
                    <a:pt x="59" y="14"/>
                    <a:pt x="59" y="14"/>
                  </a:cubicBezTo>
                  <a:cubicBezTo>
                    <a:pt x="27" y="0"/>
                    <a:pt x="27" y="0"/>
                    <a:pt x="27" y="0"/>
                  </a:cubicBezTo>
                  <a:cubicBezTo>
                    <a:pt x="0" y="59"/>
                    <a:pt x="0" y="59"/>
                    <a:pt x="0" y="59"/>
                  </a:cubicBezTo>
                  <a:cubicBezTo>
                    <a:pt x="32" y="73"/>
                    <a:pt x="32" y="73"/>
                    <a:pt x="32" y="73"/>
                  </a:cubicBezTo>
                  <a:cubicBezTo>
                    <a:pt x="36" y="65"/>
                    <a:pt x="36" y="65"/>
                    <a:pt x="36" y="65"/>
                  </a:cubicBezTo>
                  <a:cubicBezTo>
                    <a:pt x="37" y="68"/>
                    <a:pt x="39" y="70"/>
                    <a:pt x="41" y="72"/>
                  </a:cubicBezTo>
                  <a:cubicBezTo>
                    <a:pt x="40" y="74"/>
                    <a:pt x="39" y="76"/>
                    <a:pt x="39" y="79"/>
                  </a:cubicBezTo>
                  <a:cubicBezTo>
                    <a:pt x="40" y="83"/>
                    <a:pt x="44" y="87"/>
                    <a:pt x="49" y="87"/>
                  </a:cubicBezTo>
                  <a:cubicBezTo>
                    <a:pt x="49" y="87"/>
                    <a:pt x="49" y="87"/>
                    <a:pt x="50" y="87"/>
                  </a:cubicBezTo>
                  <a:cubicBezTo>
                    <a:pt x="51" y="86"/>
                    <a:pt x="51" y="86"/>
                    <a:pt x="52" y="86"/>
                  </a:cubicBezTo>
                  <a:cubicBezTo>
                    <a:pt x="52" y="87"/>
                    <a:pt x="52" y="87"/>
                    <a:pt x="52" y="88"/>
                  </a:cubicBezTo>
                  <a:cubicBezTo>
                    <a:pt x="53" y="92"/>
                    <a:pt x="57" y="96"/>
                    <a:pt x="61" y="96"/>
                  </a:cubicBezTo>
                  <a:cubicBezTo>
                    <a:pt x="62" y="96"/>
                    <a:pt x="62" y="96"/>
                    <a:pt x="63" y="96"/>
                  </a:cubicBezTo>
                  <a:cubicBezTo>
                    <a:pt x="63" y="96"/>
                    <a:pt x="64" y="95"/>
                    <a:pt x="65" y="95"/>
                  </a:cubicBezTo>
                  <a:cubicBezTo>
                    <a:pt x="65" y="96"/>
                    <a:pt x="65" y="96"/>
                    <a:pt x="65" y="97"/>
                  </a:cubicBezTo>
                  <a:cubicBezTo>
                    <a:pt x="66" y="101"/>
                    <a:pt x="69" y="105"/>
                    <a:pt x="74" y="105"/>
                  </a:cubicBezTo>
                  <a:cubicBezTo>
                    <a:pt x="74" y="105"/>
                    <a:pt x="75" y="105"/>
                    <a:pt x="75" y="105"/>
                  </a:cubicBezTo>
                  <a:cubicBezTo>
                    <a:pt x="78" y="104"/>
                    <a:pt x="80" y="103"/>
                    <a:pt x="82" y="100"/>
                  </a:cubicBezTo>
                  <a:cubicBezTo>
                    <a:pt x="95" y="108"/>
                    <a:pt x="95" y="108"/>
                    <a:pt x="95" y="108"/>
                  </a:cubicBezTo>
                  <a:cubicBezTo>
                    <a:pt x="98" y="110"/>
                    <a:pt x="102" y="109"/>
                    <a:pt x="104" y="106"/>
                  </a:cubicBezTo>
                  <a:cubicBezTo>
                    <a:pt x="106" y="103"/>
                    <a:pt x="105" y="99"/>
                    <a:pt x="102" y="97"/>
                  </a:cubicBezTo>
                  <a:cubicBezTo>
                    <a:pt x="101" y="97"/>
                    <a:pt x="101" y="97"/>
                    <a:pt x="101" y="97"/>
                  </a:cubicBezTo>
                  <a:cubicBezTo>
                    <a:pt x="102" y="97"/>
                    <a:pt x="103" y="96"/>
                    <a:pt x="104" y="96"/>
                  </a:cubicBezTo>
                  <a:cubicBezTo>
                    <a:pt x="110" y="100"/>
                    <a:pt x="110" y="100"/>
                    <a:pt x="110" y="100"/>
                  </a:cubicBezTo>
                  <a:cubicBezTo>
                    <a:pt x="111" y="101"/>
                    <a:pt x="113" y="101"/>
                    <a:pt x="114" y="101"/>
                  </a:cubicBezTo>
                  <a:cubicBezTo>
                    <a:pt x="116" y="101"/>
                    <a:pt x="118" y="100"/>
                    <a:pt x="119" y="98"/>
                  </a:cubicBezTo>
                  <a:cubicBezTo>
                    <a:pt x="120" y="96"/>
                    <a:pt x="121" y="94"/>
                    <a:pt x="120" y="93"/>
                  </a:cubicBezTo>
                  <a:cubicBezTo>
                    <a:pt x="120" y="91"/>
                    <a:pt x="119" y="89"/>
                    <a:pt x="117" y="89"/>
                  </a:cubicBezTo>
                  <a:cubicBezTo>
                    <a:pt x="116" y="88"/>
                    <a:pt x="116" y="88"/>
                    <a:pt x="116" y="88"/>
                  </a:cubicBezTo>
                  <a:cubicBezTo>
                    <a:pt x="116" y="87"/>
                    <a:pt x="117" y="87"/>
                    <a:pt x="117" y="86"/>
                  </a:cubicBezTo>
                  <a:cubicBezTo>
                    <a:pt x="123" y="90"/>
                    <a:pt x="123" y="90"/>
                    <a:pt x="123" y="90"/>
                  </a:cubicBezTo>
                  <a:cubicBezTo>
                    <a:pt x="124" y="91"/>
                    <a:pt x="125" y="91"/>
                    <a:pt x="127" y="91"/>
                  </a:cubicBezTo>
                  <a:cubicBezTo>
                    <a:pt x="129" y="91"/>
                    <a:pt x="131" y="90"/>
                    <a:pt x="132" y="88"/>
                  </a:cubicBezTo>
                  <a:cubicBezTo>
                    <a:pt x="134" y="85"/>
                    <a:pt x="133" y="81"/>
                    <a:pt x="130" y="79"/>
                  </a:cubicBezTo>
                  <a:cubicBezTo>
                    <a:pt x="132" y="78"/>
                    <a:pt x="132" y="78"/>
                    <a:pt x="132" y="78"/>
                  </a:cubicBezTo>
                  <a:cubicBezTo>
                    <a:pt x="135" y="79"/>
                    <a:pt x="135" y="79"/>
                    <a:pt x="135" y="79"/>
                  </a:cubicBezTo>
                  <a:cubicBezTo>
                    <a:pt x="136" y="80"/>
                    <a:pt x="137" y="80"/>
                    <a:pt x="138" y="80"/>
                  </a:cubicBezTo>
                  <a:cubicBezTo>
                    <a:pt x="140" y="80"/>
                    <a:pt x="143" y="79"/>
                    <a:pt x="144" y="77"/>
                  </a:cubicBezTo>
                  <a:cubicBezTo>
                    <a:pt x="145" y="75"/>
                    <a:pt x="145" y="72"/>
                    <a:pt x="143" y="70"/>
                  </a:cubicBezTo>
                  <a:cubicBezTo>
                    <a:pt x="144" y="69"/>
                    <a:pt x="144" y="69"/>
                    <a:pt x="144" y="69"/>
                  </a:cubicBezTo>
                  <a:lnTo>
                    <a:pt x="145" y="68"/>
                  </a:lnTo>
                  <a:close/>
                  <a:moveTo>
                    <a:pt x="29" y="66"/>
                  </a:moveTo>
                  <a:cubicBezTo>
                    <a:pt x="8" y="56"/>
                    <a:pt x="8" y="56"/>
                    <a:pt x="8" y="56"/>
                  </a:cubicBezTo>
                  <a:cubicBezTo>
                    <a:pt x="30" y="7"/>
                    <a:pt x="30" y="7"/>
                    <a:pt x="30" y="7"/>
                  </a:cubicBezTo>
                  <a:cubicBezTo>
                    <a:pt x="51" y="17"/>
                    <a:pt x="51" y="17"/>
                    <a:pt x="51" y="17"/>
                  </a:cubicBezTo>
                  <a:lnTo>
                    <a:pt x="29" y="66"/>
                  </a:lnTo>
                  <a:close/>
                  <a:moveTo>
                    <a:pt x="153" y="7"/>
                  </a:moveTo>
                  <a:cubicBezTo>
                    <a:pt x="175" y="56"/>
                    <a:pt x="175" y="56"/>
                    <a:pt x="175" y="56"/>
                  </a:cubicBezTo>
                  <a:cubicBezTo>
                    <a:pt x="154" y="66"/>
                    <a:pt x="154" y="66"/>
                    <a:pt x="154" y="66"/>
                  </a:cubicBezTo>
                  <a:cubicBezTo>
                    <a:pt x="132" y="17"/>
                    <a:pt x="132" y="17"/>
                    <a:pt x="132" y="17"/>
                  </a:cubicBezTo>
                  <a:lnTo>
                    <a:pt x="153" y="7"/>
                  </a:lnTo>
                  <a:close/>
                  <a:moveTo>
                    <a:pt x="85" y="23"/>
                  </a:moveTo>
                  <a:cubicBezTo>
                    <a:pt x="86" y="23"/>
                    <a:pt x="87" y="23"/>
                    <a:pt x="87" y="23"/>
                  </a:cubicBezTo>
                  <a:cubicBezTo>
                    <a:pt x="88" y="22"/>
                    <a:pt x="89" y="22"/>
                    <a:pt x="89" y="22"/>
                  </a:cubicBezTo>
                  <a:cubicBezTo>
                    <a:pt x="90" y="22"/>
                    <a:pt x="91" y="21"/>
                    <a:pt x="91" y="21"/>
                  </a:cubicBezTo>
                  <a:cubicBezTo>
                    <a:pt x="92" y="21"/>
                    <a:pt x="93" y="21"/>
                    <a:pt x="94" y="21"/>
                  </a:cubicBezTo>
                  <a:cubicBezTo>
                    <a:pt x="95" y="21"/>
                    <a:pt x="95" y="21"/>
                    <a:pt x="96" y="21"/>
                  </a:cubicBezTo>
                  <a:cubicBezTo>
                    <a:pt x="97" y="21"/>
                    <a:pt x="98" y="20"/>
                    <a:pt x="100" y="20"/>
                  </a:cubicBezTo>
                  <a:cubicBezTo>
                    <a:pt x="100" y="20"/>
                    <a:pt x="100" y="20"/>
                    <a:pt x="100" y="20"/>
                  </a:cubicBezTo>
                  <a:cubicBezTo>
                    <a:pt x="100" y="20"/>
                    <a:pt x="100" y="20"/>
                    <a:pt x="100" y="20"/>
                  </a:cubicBezTo>
                  <a:cubicBezTo>
                    <a:pt x="105" y="20"/>
                    <a:pt x="110" y="21"/>
                    <a:pt x="114" y="22"/>
                  </a:cubicBezTo>
                  <a:cubicBezTo>
                    <a:pt x="114" y="22"/>
                    <a:pt x="114" y="22"/>
                    <a:pt x="114" y="22"/>
                  </a:cubicBezTo>
                  <a:cubicBezTo>
                    <a:pt x="116" y="22"/>
                    <a:pt x="118" y="22"/>
                    <a:pt x="119" y="23"/>
                  </a:cubicBezTo>
                  <a:cubicBezTo>
                    <a:pt x="129" y="25"/>
                    <a:pt x="129" y="25"/>
                    <a:pt x="129" y="25"/>
                  </a:cubicBezTo>
                  <a:cubicBezTo>
                    <a:pt x="129" y="25"/>
                    <a:pt x="129" y="25"/>
                    <a:pt x="129" y="25"/>
                  </a:cubicBezTo>
                  <a:cubicBezTo>
                    <a:pt x="144" y="59"/>
                    <a:pt x="144" y="59"/>
                    <a:pt x="144" y="59"/>
                  </a:cubicBezTo>
                  <a:cubicBezTo>
                    <a:pt x="143" y="61"/>
                    <a:pt x="142" y="63"/>
                    <a:pt x="140" y="64"/>
                  </a:cubicBezTo>
                  <a:cubicBezTo>
                    <a:pt x="140" y="65"/>
                    <a:pt x="140" y="65"/>
                    <a:pt x="140" y="65"/>
                  </a:cubicBezTo>
                  <a:cubicBezTo>
                    <a:pt x="139" y="65"/>
                    <a:pt x="139" y="66"/>
                    <a:pt x="138" y="66"/>
                  </a:cubicBezTo>
                  <a:cubicBezTo>
                    <a:pt x="99" y="42"/>
                    <a:pt x="99" y="42"/>
                    <a:pt x="99" y="42"/>
                  </a:cubicBezTo>
                  <a:cubicBezTo>
                    <a:pt x="98" y="42"/>
                    <a:pt x="98" y="41"/>
                    <a:pt x="97" y="41"/>
                  </a:cubicBezTo>
                  <a:cubicBezTo>
                    <a:pt x="96" y="41"/>
                    <a:pt x="95" y="40"/>
                    <a:pt x="94" y="40"/>
                  </a:cubicBezTo>
                  <a:cubicBezTo>
                    <a:pt x="94" y="40"/>
                    <a:pt x="94" y="40"/>
                    <a:pt x="94" y="40"/>
                  </a:cubicBezTo>
                  <a:cubicBezTo>
                    <a:pt x="94" y="40"/>
                    <a:pt x="94" y="40"/>
                    <a:pt x="94" y="40"/>
                  </a:cubicBezTo>
                  <a:cubicBezTo>
                    <a:pt x="93" y="40"/>
                    <a:pt x="93" y="40"/>
                    <a:pt x="93" y="40"/>
                  </a:cubicBezTo>
                  <a:cubicBezTo>
                    <a:pt x="92" y="40"/>
                    <a:pt x="91" y="40"/>
                    <a:pt x="91" y="40"/>
                  </a:cubicBezTo>
                  <a:cubicBezTo>
                    <a:pt x="90" y="40"/>
                    <a:pt x="90" y="40"/>
                    <a:pt x="90" y="40"/>
                  </a:cubicBezTo>
                  <a:cubicBezTo>
                    <a:pt x="89" y="40"/>
                    <a:pt x="89" y="40"/>
                    <a:pt x="88" y="40"/>
                  </a:cubicBezTo>
                  <a:cubicBezTo>
                    <a:pt x="88" y="40"/>
                    <a:pt x="88" y="40"/>
                    <a:pt x="87" y="40"/>
                  </a:cubicBezTo>
                  <a:cubicBezTo>
                    <a:pt x="86" y="40"/>
                    <a:pt x="84" y="40"/>
                    <a:pt x="83" y="40"/>
                  </a:cubicBezTo>
                  <a:cubicBezTo>
                    <a:pt x="83" y="41"/>
                    <a:pt x="83" y="41"/>
                    <a:pt x="83" y="41"/>
                  </a:cubicBezTo>
                  <a:cubicBezTo>
                    <a:pt x="82" y="41"/>
                    <a:pt x="82" y="41"/>
                    <a:pt x="81" y="41"/>
                  </a:cubicBezTo>
                  <a:cubicBezTo>
                    <a:pt x="81" y="41"/>
                    <a:pt x="81" y="41"/>
                    <a:pt x="81" y="41"/>
                  </a:cubicBezTo>
                  <a:cubicBezTo>
                    <a:pt x="80" y="42"/>
                    <a:pt x="80" y="42"/>
                    <a:pt x="79" y="42"/>
                  </a:cubicBezTo>
                  <a:cubicBezTo>
                    <a:pt x="79" y="42"/>
                    <a:pt x="78" y="43"/>
                    <a:pt x="77" y="43"/>
                  </a:cubicBezTo>
                  <a:cubicBezTo>
                    <a:pt x="71" y="46"/>
                    <a:pt x="66" y="46"/>
                    <a:pt x="63" y="45"/>
                  </a:cubicBezTo>
                  <a:cubicBezTo>
                    <a:pt x="62" y="44"/>
                    <a:pt x="62" y="44"/>
                    <a:pt x="61" y="44"/>
                  </a:cubicBezTo>
                  <a:cubicBezTo>
                    <a:pt x="61" y="43"/>
                    <a:pt x="61" y="43"/>
                    <a:pt x="61" y="43"/>
                  </a:cubicBezTo>
                  <a:cubicBezTo>
                    <a:pt x="61" y="43"/>
                    <a:pt x="61" y="43"/>
                    <a:pt x="60" y="43"/>
                  </a:cubicBezTo>
                  <a:cubicBezTo>
                    <a:pt x="60" y="42"/>
                    <a:pt x="60" y="42"/>
                    <a:pt x="60" y="42"/>
                  </a:cubicBezTo>
                  <a:cubicBezTo>
                    <a:pt x="60" y="41"/>
                    <a:pt x="58" y="35"/>
                    <a:pt x="61" y="34"/>
                  </a:cubicBezTo>
                  <a:cubicBezTo>
                    <a:pt x="63" y="34"/>
                    <a:pt x="73" y="31"/>
                    <a:pt x="82" y="25"/>
                  </a:cubicBezTo>
                  <a:cubicBezTo>
                    <a:pt x="83" y="24"/>
                    <a:pt x="84" y="24"/>
                    <a:pt x="85" y="23"/>
                  </a:cubicBezTo>
                  <a:close/>
                  <a:moveTo>
                    <a:pt x="49" y="82"/>
                  </a:moveTo>
                  <a:cubicBezTo>
                    <a:pt x="47" y="83"/>
                    <a:pt x="44" y="81"/>
                    <a:pt x="44" y="78"/>
                  </a:cubicBezTo>
                  <a:cubicBezTo>
                    <a:pt x="43" y="77"/>
                    <a:pt x="44" y="76"/>
                    <a:pt x="45" y="74"/>
                  </a:cubicBezTo>
                  <a:cubicBezTo>
                    <a:pt x="45" y="73"/>
                    <a:pt x="47" y="73"/>
                    <a:pt x="48" y="73"/>
                  </a:cubicBezTo>
                  <a:cubicBezTo>
                    <a:pt x="48" y="73"/>
                    <a:pt x="48" y="72"/>
                    <a:pt x="49" y="72"/>
                  </a:cubicBezTo>
                  <a:cubicBezTo>
                    <a:pt x="51" y="72"/>
                    <a:pt x="53" y="74"/>
                    <a:pt x="53" y="77"/>
                  </a:cubicBezTo>
                  <a:cubicBezTo>
                    <a:pt x="54" y="79"/>
                    <a:pt x="52" y="82"/>
                    <a:pt x="49" y="82"/>
                  </a:cubicBezTo>
                  <a:close/>
                  <a:moveTo>
                    <a:pt x="62" y="91"/>
                  </a:moveTo>
                  <a:cubicBezTo>
                    <a:pt x="59" y="92"/>
                    <a:pt x="57" y="90"/>
                    <a:pt x="56" y="87"/>
                  </a:cubicBezTo>
                  <a:cubicBezTo>
                    <a:pt x="56" y="86"/>
                    <a:pt x="57" y="85"/>
                    <a:pt x="57" y="84"/>
                  </a:cubicBezTo>
                  <a:cubicBezTo>
                    <a:pt x="58" y="82"/>
                    <a:pt x="59" y="82"/>
                    <a:pt x="61" y="82"/>
                  </a:cubicBezTo>
                  <a:cubicBezTo>
                    <a:pt x="61" y="82"/>
                    <a:pt x="61" y="82"/>
                    <a:pt x="61" y="82"/>
                  </a:cubicBezTo>
                  <a:cubicBezTo>
                    <a:pt x="64" y="82"/>
                    <a:pt x="66" y="83"/>
                    <a:pt x="66" y="86"/>
                  </a:cubicBezTo>
                  <a:cubicBezTo>
                    <a:pt x="67" y="89"/>
                    <a:pt x="65" y="91"/>
                    <a:pt x="62" y="91"/>
                  </a:cubicBezTo>
                  <a:close/>
                  <a:moveTo>
                    <a:pt x="75" y="100"/>
                  </a:moveTo>
                  <a:cubicBezTo>
                    <a:pt x="72" y="101"/>
                    <a:pt x="70" y="99"/>
                    <a:pt x="69" y="96"/>
                  </a:cubicBezTo>
                  <a:cubicBezTo>
                    <a:pt x="69" y="95"/>
                    <a:pt x="69" y="94"/>
                    <a:pt x="70" y="93"/>
                  </a:cubicBezTo>
                  <a:cubicBezTo>
                    <a:pt x="71" y="92"/>
                    <a:pt x="72" y="91"/>
                    <a:pt x="73" y="91"/>
                  </a:cubicBezTo>
                  <a:cubicBezTo>
                    <a:pt x="74" y="91"/>
                    <a:pt x="74" y="91"/>
                    <a:pt x="74" y="91"/>
                  </a:cubicBezTo>
                  <a:cubicBezTo>
                    <a:pt x="76" y="91"/>
                    <a:pt x="79" y="92"/>
                    <a:pt x="79" y="95"/>
                  </a:cubicBezTo>
                  <a:cubicBezTo>
                    <a:pt x="79" y="98"/>
                    <a:pt x="77" y="100"/>
                    <a:pt x="75" y="100"/>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grpSp>
      <p:grpSp>
        <p:nvGrpSpPr>
          <p:cNvPr id="4105" name="组合 21"/>
          <p:cNvGrpSpPr/>
          <p:nvPr/>
        </p:nvGrpSpPr>
        <p:grpSpPr bwMode="auto">
          <a:xfrm>
            <a:off x="9704070" y="2217420"/>
            <a:ext cx="768350" cy="753110"/>
            <a:chOff x="0" y="0"/>
            <a:chExt cx="871174" cy="874617"/>
          </a:xfrm>
        </p:grpSpPr>
        <p:sp>
          <p:nvSpPr>
            <p:cNvPr id="4194" name="Freeform 9">
              <a:hlinkClick r:id="rId3"/>
            </p:cNvPr>
            <p:cNvSpPr>
              <a:spLocks noEditPoints="1" noChangeArrowheads="1"/>
            </p:cNvSpPr>
            <p:nvPr/>
          </p:nvSpPr>
          <p:spPr bwMode="auto">
            <a:xfrm>
              <a:off x="225243" y="285318"/>
              <a:ext cx="454025" cy="395288"/>
            </a:xfrm>
            <a:custGeom>
              <a:avLst/>
              <a:gdLst>
                <a:gd name="T0" fmla="*/ 2147483647 w 121"/>
                <a:gd name="T1" fmla="*/ 0 h 105"/>
                <a:gd name="T2" fmla="*/ 2147483647 w 121"/>
                <a:gd name="T3" fmla="*/ 0 h 105"/>
                <a:gd name="T4" fmla="*/ 0 w 121"/>
                <a:gd name="T5" fmla="*/ 2147483647 h 105"/>
                <a:gd name="T6" fmla="*/ 0 w 121"/>
                <a:gd name="T7" fmla="*/ 2147483647 h 105"/>
                <a:gd name="T8" fmla="*/ 2147483647 w 121"/>
                <a:gd name="T9" fmla="*/ 2147483647 h 105"/>
                <a:gd name="T10" fmla="*/ 2147483647 w 121"/>
                <a:gd name="T11" fmla="*/ 2147483647 h 105"/>
                <a:gd name="T12" fmla="*/ 2147483647 w 121"/>
                <a:gd name="T13" fmla="*/ 2147483647 h 105"/>
                <a:gd name="T14" fmla="*/ 2147483647 w 121"/>
                <a:gd name="T15" fmla="*/ 2147483647 h 105"/>
                <a:gd name="T16" fmla="*/ 2147483647 w 121"/>
                <a:gd name="T17" fmla="*/ 2147483647 h 105"/>
                <a:gd name="T18" fmla="*/ 2147483647 w 121"/>
                <a:gd name="T19" fmla="*/ 2147483647 h 105"/>
                <a:gd name="T20" fmla="*/ 2147483647 w 121"/>
                <a:gd name="T21" fmla="*/ 2147483647 h 105"/>
                <a:gd name="T22" fmla="*/ 2147483647 w 121"/>
                <a:gd name="T23" fmla="*/ 0 h 105"/>
                <a:gd name="T24" fmla="*/ 2147483647 w 121"/>
                <a:gd name="T25" fmla="*/ 2147483647 h 105"/>
                <a:gd name="T26" fmla="*/ 2147483647 w 121"/>
                <a:gd name="T27" fmla="*/ 2147483647 h 105"/>
                <a:gd name="T28" fmla="*/ 2147483647 w 121"/>
                <a:gd name="T29" fmla="*/ 2147483647 h 105"/>
                <a:gd name="T30" fmla="*/ 2147483647 w 121"/>
                <a:gd name="T31" fmla="*/ 2147483647 h 105"/>
                <a:gd name="T32" fmla="*/ 2147483647 w 121"/>
                <a:gd name="T33" fmla="*/ 2147483647 h 105"/>
                <a:gd name="T34" fmla="*/ 2147483647 w 121"/>
                <a:gd name="T35" fmla="*/ 2147483647 h 105"/>
                <a:gd name="T36" fmla="*/ 2147483647 w 121"/>
                <a:gd name="T37" fmla="*/ 2147483647 h 105"/>
                <a:gd name="T38" fmla="*/ 2147483647 w 121"/>
                <a:gd name="T39" fmla="*/ 2147483647 h 105"/>
                <a:gd name="T40" fmla="*/ 2147483647 w 121"/>
                <a:gd name="T41" fmla="*/ 2147483647 h 105"/>
                <a:gd name="T42" fmla="*/ 2147483647 w 121"/>
                <a:gd name="T43" fmla="*/ 2147483647 h 105"/>
                <a:gd name="T44" fmla="*/ 2147483647 w 121"/>
                <a:gd name="T45" fmla="*/ 2147483647 h 105"/>
                <a:gd name="T46" fmla="*/ 2147483647 w 121"/>
                <a:gd name="T47" fmla="*/ 2147483647 h 105"/>
                <a:gd name="T48" fmla="*/ 2147483647 w 121"/>
                <a:gd name="T49" fmla="*/ 2147483647 h 105"/>
                <a:gd name="T50" fmla="*/ 2147483647 w 121"/>
                <a:gd name="T51" fmla="*/ 2147483647 h 105"/>
                <a:gd name="T52" fmla="*/ 2147483647 w 121"/>
                <a:gd name="T53" fmla="*/ 2147483647 h 10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1"/>
                <a:gd name="T82" fmla="*/ 0 h 105"/>
                <a:gd name="T83" fmla="*/ 121 w 121"/>
                <a:gd name="T84" fmla="*/ 105 h 10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1" h="105">
                  <a:moveTo>
                    <a:pt x="104" y="0"/>
                  </a:moveTo>
                  <a:cubicBezTo>
                    <a:pt x="17" y="0"/>
                    <a:pt x="17" y="0"/>
                    <a:pt x="17" y="0"/>
                  </a:cubicBezTo>
                  <a:cubicBezTo>
                    <a:pt x="8" y="0"/>
                    <a:pt x="0" y="8"/>
                    <a:pt x="0" y="17"/>
                  </a:cubicBezTo>
                  <a:cubicBezTo>
                    <a:pt x="0" y="63"/>
                    <a:pt x="0" y="63"/>
                    <a:pt x="0" y="63"/>
                  </a:cubicBezTo>
                  <a:cubicBezTo>
                    <a:pt x="0" y="72"/>
                    <a:pt x="8" y="80"/>
                    <a:pt x="17" y="80"/>
                  </a:cubicBezTo>
                  <a:cubicBezTo>
                    <a:pt x="31" y="80"/>
                    <a:pt x="31" y="80"/>
                    <a:pt x="31" y="80"/>
                  </a:cubicBezTo>
                  <a:cubicBezTo>
                    <a:pt x="13" y="105"/>
                    <a:pt x="13" y="105"/>
                    <a:pt x="13" y="105"/>
                  </a:cubicBezTo>
                  <a:cubicBezTo>
                    <a:pt x="64" y="80"/>
                    <a:pt x="64" y="80"/>
                    <a:pt x="64" y="80"/>
                  </a:cubicBezTo>
                  <a:cubicBezTo>
                    <a:pt x="104" y="80"/>
                    <a:pt x="104" y="80"/>
                    <a:pt x="104" y="80"/>
                  </a:cubicBezTo>
                  <a:cubicBezTo>
                    <a:pt x="113" y="80"/>
                    <a:pt x="121" y="72"/>
                    <a:pt x="121" y="63"/>
                  </a:cubicBezTo>
                  <a:cubicBezTo>
                    <a:pt x="121" y="17"/>
                    <a:pt x="121" y="17"/>
                    <a:pt x="121" y="17"/>
                  </a:cubicBezTo>
                  <a:cubicBezTo>
                    <a:pt x="121" y="8"/>
                    <a:pt x="113" y="0"/>
                    <a:pt x="104" y="0"/>
                  </a:cubicBezTo>
                  <a:close/>
                  <a:moveTo>
                    <a:pt x="35" y="48"/>
                  </a:moveTo>
                  <a:cubicBezTo>
                    <a:pt x="31" y="48"/>
                    <a:pt x="28" y="44"/>
                    <a:pt x="28" y="40"/>
                  </a:cubicBezTo>
                  <a:cubicBezTo>
                    <a:pt x="28" y="36"/>
                    <a:pt x="31" y="33"/>
                    <a:pt x="35" y="33"/>
                  </a:cubicBezTo>
                  <a:cubicBezTo>
                    <a:pt x="39" y="33"/>
                    <a:pt x="42" y="36"/>
                    <a:pt x="42" y="40"/>
                  </a:cubicBezTo>
                  <a:cubicBezTo>
                    <a:pt x="42" y="44"/>
                    <a:pt x="39" y="48"/>
                    <a:pt x="35" y="48"/>
                  </a:cubicBezTo>
                  <a:close/>
                  <a:moveTo>
                    <a:pt x="61" y="48"/>
                  </a:moveTo>
                  <a:cubicBezTo>
                    <a:pt x="57" y="48"/>
                    <a:pt x="53" y="44"/>
                    <a:pt x="53" y="40"/>
                  </a:cubicBezTo>
                  <a:cubicBezTo>
                    <a:pt x="53" y="36"/>
                    <a:pt x="57" y="33"/>
                    <a:pt x="61" y="33"/>
                  </a:cubicBezTo>
                  <a:cubicBezTo>
                    <a:pt x="65" y="33"/>
                    <a:pt x="68" y="36"/>
                    <a:pt x="68" y="40"/>
                  </a:cubicBezTo>
                  <a:cubicBezTo>
                    <a:pt x="68" y="44"/>
                    <a:pt x="65" y="48"/>
                    <a:pt x="61" y="48"/>
                  </a:cubicBezTo>
                  <a:close/>
                  <a:moveTo>
                    <a:pt x="86" y="48"/>
                  </a:moveTo>
                  <a:cubicBezTo>
                    <a:pt x="82" y="48"/>
                    <a:pt x="79" y="44"/>
                    <a:pt x="79" y="40"/>
                  </a:cubicBezTo>
                  <a:cubicBezTo>
                    <a:pt x="79" y="36"/>
                    <a:pt x="82" y="33"/>
                    <a:pt x="86" y="33"/>
                  </a:cubicBezTo>
                  <a:cubicBezTo>
                    <a:pt x="90" y="33"/>
                    <a:pt x="94" y="36"/>
                    <a:pt x="94" y="40"/>
                  </a:cubicBezTo>
                  <a:cubicBezTo>
                    <a:pt x="94" y="44"/>
                    <a:pt x="90" y="48"/>
                    <a:pt x="86" y="48"/>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195" name="Oval 9"/>
            <p:cNvSpPr>
              <a:spLocks noChangeArrowheads="1"/>
            </p:cNvSpPr>
            <p:nvPr/>
          </p:nvSpPr>
          <p:spPr bwMode="auto">
            <a:xfrm>
              <a:off x="0" y="0"/>
              <a:ext cx="871174" cy="874617"/>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a:solidFill>
                  <a:schemeClr val="bg1"/>
                </a:solidFill>
                <a:latin typeface="Arial" panose="020B0604020202020204" pitchFamily="34" charset="0"/>
                <a:sym typeface="宋体" panose="02010600030101010101" pitchFamily="2" charset="-122"/>
              </a:endParaRPr>
            </a:p>
          </p:txBody>
        </p:sp>
      </p:grpSp>
      <p:pic>
        <p:nvPicPr>
          <p:cNvPr id="7" name="图片 6" descr="25"/>
          <p:cNvPicPr>
            <a:picLocks noChangeAspect="1"/>
          </p:cNvPicPr>
          <p:nvPr/>
        </p:nvPicPr>
        <p:blipFill>
          <a:blip r:embed="rId4"/>
          <a:srcRect l="19884" r="22637"/>
          <a:stretch>
            <a:fillRect/>
          </a:stretch>
        </p:blipFill>
        <p:spPr>
          <a:xfrm>
            <a:off x="1468755" y="1808480"/>
            <a:ext cx="3093085" cy="4117340"/>
          </a:xfrm>
          <a:prstGeom prst="rect">
            <a:avLst/>
          </a:prstGeom>
          <a:ln>
            <a:noFill/>
          </a:ln>
          <a:effectLst/>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14" presetClass="entr" presetSubtype="5"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vertical)">
                                      <p:cBhvr>
                                        <p:cTn id="17" dur="500"/>
                                        <p:tgtEl>
                                          <p:spTgt spid="7"/>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4102"/>
                                        </p:tgtEl>
                                        <p:attrNameLst>
                                          <p:attrName>style.visibility</p:attrName>
                                        </p:attrNameLst>
                                      </p:cBhvr>
                                      <p:to>
                                        <p:strVal val="visible"/>
                                      </p:to>
                                    </p:set>
                                    <p:anim calcmode="lin" valueType="num">
                                      <p:cBhvr>
                                        <p:cTn id="21" dur="500" fill="hold"/>
                                        <p:tgtEl>
                                          <p:spTgt spid="4102"/>
                                        </p:tgtEl>
                                        <p:attrNameLst>
                                          <p:attrName>ppt_w</p:attrName>
                                        </p:attrNameLst>
                                      </p:cBhvr>
                                      <p:tavLst>
                                        <p:tav tm="0">
                                          <p:val>
                                            <p:fltVal val="0"/>
                                          </p:val>
                                        </p:tav>
                                        <p:tav tm="100000">
                                          <p:val>
                                            <p:strVal val="#ppt_w"/>
                                          </p:val>
                                        </p:tav>
                                      </p:tavLst>
                                    </p:anim>
                                    <p:anim calcmode="lin" valueType="num">
                                      <p:cBhvr>
                                        <p:cTn id="22" dur="500" fill="hold"/>
                                        <p:tgtEl>
                                          <p:spTgt spid="4102"/>
                                        </p:tgtEl>
                                        <p:attrNameLst>
                                          <p:attrName>ppt_h</p:attrName>
                                        </p:attrNameLst>
                                      </p:cBhvr>
                                      <p:tavLst>
                                        <p:tav tm="0">
                                          <p:val>
                                            <p:fltVal val="0"/>
                                          </p:val>
                                        </p:tav>
                                        <p:tav tm="100000">
                                          <p:val>
                                            <p:strVal val="#ppt_h"/>
                                          </p:val>
                                        </p:tav>
                                      </p:tavLst>
                                    </p:anim>
                                    <p:animEffect transition="in" filter="fade">
                                      <p:cBhvr>
                                        <p:cTn id="23" dur="500"/>
                                        <p:tgtEl>
                                          <p:spTgt spid="4102"/>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4104"/>
                                        </p:tgtEl>
                                        <p:attrNameLst>
                                          <p:attrName>style.visibility</p:attrName>
                                        </p:attrNameLst>
                                      </p:cBhvr>
                                      <p:to>
                                        <p:strVal val="visible"/>
                                      </p:to>
                                    </p:set>
                                    <p:anim calcmode="lin" valueType="num">
                                      <p:cBhvr>
                                        <p:cTn id="27" dur="500" fill="hold"/>
                                        <p:tgtEl>
                                          <p:spTgt spid="4104"/>
                                        </p:tgtEl>
                                        <p:attrNameLst>
                                          <p:attrName>ppt_w</p:attrName>
                                        </p:attrNameLst>
                                      </p:cBhvr>
                                      <p:tavLst>
                                        <p:tav tm="0">
                                          <p:val>
                                            <p:fltVal val="0"/>
                                          </p:val>
                                        </p:tav>
                                        <p:tav tm="100000">
                                          <p:val>
                                            <p:strVal val="#ppt_w"/>
                                          </p:val>
                                        </p:tav>
                                      </p:tavLst>
                                    </p:anim>
                                    <p:anim calcmode="lin" valueType="num">
                                      <p:cBhvr>
                                        <p:cTn id="28" dur="500" fill="hold"/>
                                        <p:tgtEl>
                                          <p:spTgt spid="4104"/>
                                        </p:tgtEl>
                                        <p:attrNameLst>
                                          <p:attrName>ppt_h</p:attrName>
                                        </p:attrNameLst>
                                      </p:cBhvr>
                                      <p:tavLst>
                                        <p:tav tm="0">
                                          <p:val>
                                            <p:fltVal val="0"/>
                                          </p:val>
                                        </p:tav>
                                        <p:tav tm="100000">
                                          <p:val>
                                            <p:strVal val="#ppt_h"/>
                                          </p:val>
                                        </p:tav>
                                      </p:tavLst>
                                    </p:anim>
                                    <p:animEffect transition="in" filter="fade">
                                      <p:cBhvr>
                                        <p:cTn id="29" dur="500"/>
                                        <p:tgtEl>
                                          <p:spTgt spid="4104"/>
                                        </p:tgtEl>
                                      </p:cBhvr>
                                    </p:animEffect>
                                  </p:childTnLst>
                                </p:cTn>
                              </p:par>
                            </p:childTnLst>
                          </p:cTn>
                        </p:par>
                        <p:par>
                          <p:cTn id="30" fill="hold">
                            <p:stCondLst>
                              <p:cond delay="2500"/>
                            </p:stCondLst>
                            <p:childTnLst>
                              <p:par>
                                <p:cTn id="31" presetID="53" presetClass="entr" presetSubtype="16" fill="hold" nodeType="afterEffect">
                                  <p:stCondLst>
                                    <p:cond delay="0"/>
                                  </p:stCondLst>
                                  <p:childTnLst>
                                    <p:set>
                                      <p:cBhvr>
                                        <p:cTn id="32" dur="1" fill="hold">
                                          <p:stCondLst>
                                            <p:cond delay="0"/>
                                          </p:stCondLst>
                                        </p:cTn>
                                        <p:tgtEl>
                                          <p:spTgt spid="4103"/>
                                        </p:tgtEl>
                                        <p:attrNameLst>
                                          <p:attrName>style.visibility</p:attrName>
                                        </p:attrNameLst>
                                      </p:cBhvr>
                                      <p:to>
                                        <p:strVal val="visible"/>
                                      </p:to>
                                    </p:set>
                                    <p:anim calcmode="lin" valueType="num">
                                      <p:cBhvr>
                                        <p:cTn id="33" dur="500" fill="hold"/>
                                        <p:tgtEl>
                                          <p:spTgt spid="4103"/>
                                        </p:tgtEl>
                                        <p:attrNameLst>
                                          <p:attrName>ppt_w</p:attrName>
                                        </p:attrNameLst>
                                      </p:cBhvr>
                                      <p:tavLst>
                                        <p:tav tm="0">
                                          <p:val>
                                            <p:fltVal val="0"/>
                                          </p:val>
                                        </p:tav>
                                        <p:tav tm="100000">
                                          <p:val>
                                            <p:strVal val="#ppt_w"/>
                                          </p:val>
                                        </p:tav>
                                      </p:tavLst>
                                    </p:anim>
                                    <p:anim calcmode="lin" valueType="num">
                                      <p:cBhvr>
                                        <p:cTn id="34" dur="500" fill="hold"/>
                                        <p:tgtEl>
                                          <p:spTgt spid="4103"/>
                                        </p:tgtEl>
                                        <p:attrNameLst>
                                          <p:attrName>ppt_h</p:attrName>
                                        </p:attrNameLst>
                                      </p:cBhvr>
                                      <p:tavLst>
                                        <p:tav tm="0">
                                          <p:val>
                                            <p:fltVal val="0"/>
                                          </p:val>
                                        </p:tav>
                                        <p:tav tm="100000">
                                          <p:val>
                                            <p:strVal val="#ppt_h"/>
                                          </p:val>
                                        </p:tav>
                                      </p:tavLst>
                                    </p:anim>
                                    <p:animEffect transition="in" filter="fade">
                                      <p:cBhvr>
                                        <p:cTn id="35" dur="500"/>
                                        <p:tgtEl>
                                          <p:spTgt spid="4103"/>
                                        </p:tgtEl>
                                      </p:cBhvr>
                                    </p:animEffect>
                                  </p:childTnLst>
                                </p:cTn>
                              </p:par>
                            </p:childTnLst>
                          </p:cTn>
                        </p:par>
                        <p:par>
                          <p:cTn id="36" fill="hold">
                            <p:stCondLst>
                              <p:cond delay="3000"/>
                            </p:stCondLst>
                            <p:childTnLst>
                              <p:par>
                                <p:cTn id="37" presetID="53" presetClass="entr" presetSubtype="16" fill="hold" nodeType="afterEffect">
                                  <p:stCondLst>
                                    <p:cond delay="0"/>
                                  </p:stCondLst>
                                  <p:childTnLst>
                                    <p:set>
                                      <p:cBhvr>
                                        <p:cTn id="38" dur="1" fill="hold">
                                          <p:stCondLst>
                                            <p:cond delay="0"/>
                                          </p:stCondLst>
                                        </p:cTn>
                                        <p:tgtEl>
                                          <p:spTgt spid="4105"/>
                                        </p:tgtEl>
                                        <p:attrNameLst>
                                          <p:attrName>style.visibility</p:attrName>
                                        </p:attrNameLst>
                                      </p:cBhvr>
                                      <p:to>
                                        <p:strVal val="visible"/>
                                      </p:to>
                                    </p:set>
                                    <p:anim calcmode="lin" valueType="num">
                                      <p:cBhvr>
                                        <p:cTn id="39" dur="500" fill="hold"/>
                                        <p:tgtEl>
                                          <p:spTgt spid="4105"/>
                                        </p:tgtEl>
                                        <p:attrNameLst>
                                          <p:attrName>ppt_w</p:attrName>
                                        </p:attrNameLst>
                                      </p:cBhvr>
                                      <p:tavLst>
                                        <p:tav tm="0">
                                          <p:val>
                                            <p:fltVal val="0"/>
                                          </p:val>
                                        </p:tav>
                                        <p:tav tm="100000">
                                          <p:val>
                                            <p:strVal val="#ppt_w"/>
                                          </p:val>
                                        </p:tav>
                                      </p:tavLst>
                                    </p:anim>
                                    <p:anim calcmode="lin" valueType="num">
                                      <p:cBhvr>
                                        <p:cTn id="40" dur="500" fill="hold"/>
                                        <p:tgtEl>
                                          <p:spTgt spid="4105"/>
                                        </p:tgtEl>
                                        <p:attrNameLst>
                                          <p:attrName>ppt_h</p:attrName>
                                        </p:attrNameLst>
                                      </p:cBhvr>
                                      <p:tavLst>
                                        <p:tav tm="0">
                                          <p:val>
                                            <p:fltVal val="0"/>
                                          </p:val>
                                        </p:tav>
                                        <p:tav tm="100000">
                                          <p:val>
                                            <p:strVal val="#ppt_h"/>
                                          </p:val>
                                        </p:tav>
                                      </p:tavLst>
                                    </p:anim>
                                    <p:animEffect transition="in" filter="fade">
                                      <p:cBhvr>
                                        <p:cTn id="41" dur="500"/>
                                        <p:tgtEl>
                                          <p:spTgt spid="4105"/>
                                        </p:tgtEl>
                                      </p:cBhvr>
                                    </p:animEffect>
                                  </p:childTnLst>
                                </p:cTn>
                              </p:par>
                            </p:childTnLst>
                          </p:cTn>
                        </p:par>
                        <p:par>
                          <p:cTn id="42" fill="hold">
                            <p:stCondLst>
                              <p:cond delay="3500"/>
                            </p:stCondLst>
                            <p:childTnLst>
                              <p:par>
                                <p:cTn id="43" presetID="12" presetClass="entr" presetSubtype="4" fill="hold" grpId="0" nodeType="afterEffect">
                                  <p:stCondLst>
                                    <p:cond delay="0"/>
                                  </p:stCondLst>
                                  <p:childTnLst>
                                    <p:set>
                                      <p:cBhvr>
                                        <p:cTn id="44" dur="1" fill="hold">
                                          <p:stCondLst>
                                            <p:cond delay="0"/>
                                          </p:stCondLst>
                                        </p:cTn>
                                        <p:tgtEl>
                                          <p:spTgt spid="4099"/>
                                        </p:tgtEl>
                                        <p:attrNameLst>
                                          <p:attrName>style.visibility</p:attrName>
                                        </p:attrNameLst>
                                      </p:cBhvr>
                                      <p:to>
                                        <p:strVal val="visible"/>
                                      </p:to>
                                    </p:set>
                                    <p:anim calcmode="lin" valueType="num">
                                      <p:cBhvr additive="base">
                                        <p:cTn id="45" dur="500"/>
                                        <p:tgtEl>
                                          <p:spTgt spid="4099"/>
                                        </p:tgtEl>
                                        <p:attrNameLst>
                                          <p:attrName>ppt_y</p:attrName>
                                        </p:attrNameLst>
                                      </p:cBhvr>
                                      <p:tavLst>
                                        <p:tav tm="0">
                                          <p:val>
                                            <p:strVal val="#ppt_y+#ppt_h*1.125000"/>
                                          </p:val>
                                        </p:tav>
                                        <p:tav tm="100000">
                                          <p:val>
                                            <p:strVal val="#ppt_y"/>
                                          </p:val>
                                        </p:tav>
                                      </p:tavLst>
                                    </p:anim>
                                    <p:animEffect transition="in" filter="wipe(up)">
                                      <p:cBhvr>
                                        <p:cTn id="46"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409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研发背景</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12" name="组合 11"/>
          <p:cNvGrpSpPr/>
          <p:nvPr/>
        </p:nvGrpSpPr>
        <p:grpSpPr>
          <a:xfrm>
            <a:off x="6903085" y="1724660"/>
            <a:ext cx="1117600" cy="1122680"/>
            <a:chOff x="10871" y="2716"/>
            <a:chExt cx="1760" cy="1768"/>
          </a:xfrm>
        </p:grpSpPr>
        <p:sp>
          <p:nvSpPr>
            <p:cNvPr id="30722" name="Oval 9"/>
            <p:cNvSpPr>
              <a:spLocks noChangeArrowheads="1"/>
            </p:cNvSpPr>
            <p:nvPr/>
          </p:nvSpPr>
          <p:spPr bwMode="auto">
            <a:xfrm>
              <a:off x="10871" y="2716"/>
              <a:ext cx="1761" cy="1768"/>
            </a:xfrm>
            <a:prstGeom prst="ellipse">
              <a:avLst/>
            </a:prstGeom>
            <a:noFill/>
            <a:ln w="12700">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nchor="ctr"/>
            <a:lstStyle/>
            <a:p>
              <a:pPr algn="ctr" eaLnBrk="1" hangingPunct="1"/>
              <a:endParaRPr lang="zh-CN" altLang="zh-CN">
                <a:solidFill>
                  <a:schemeClr val="bg1"/>
                </a:solidFill>
                <a:latin typeface="宋体" panose="02010600030101010101" pitchFamily="2" charset="-122"/>
                <a:sym typeface="宋体" panose="02010600030101010101" pitchFamily="2" charset="-122"/>
              </a:endParaRPr>
            </a:p>
          </p:txBody>
        </p:sp>
        <p:sp>
          <p:nvSpPr>
            <p:cNvPr id="30723" name="Freeform 13">
              <a:hlinkClick r:id="rId3"/>
            </p:cNvPr>
            <p:cNvSpPr>
              <a:spLocks noEditPoints="1" noChangeArrowheads="1"/>
            </p:cNvSpPr>
            <p:nvPr/>
          </p:nvSpPr>
          <p:spPr bwMode="auto">
            <a:xfrm>
              <a:off x="11338" y="3116"/>
              <a:ext cx="772" cy="994"/>
            </a:xfrm>
            <a:custGeom>
              <a:avLst/>
              <a:gdLst>
                <a:gd name="T0" fmla="*/ 2147483647 w 102"/>
                <a:gd name="T1" fmla="*/ 0 h 131"/>
                <a:gd name="T2" fmla="*/ 0 w 102"/>
                <a:gd name="T3" fmla="*/ 2147483647 h 131"/>
                <a:gd name="T4" fmla="*/ 2147483647 w 102"/>
                <a:gd name="T5" fmla="*/ 2147483647 h 131"/>
                <a:gd name="T6" fmla="*/ 2147483647 w 102"/>
                <a:gd name="T7" fmla="*/ 2147483647 h 131"/>
                <a:gd name="T8" fmla="*/ 2147483647 w 102"/>
                <a:gd name="T9" fmla="*/ 0 h 131"/>
                <a:gd name="T10" fmla="*/ 2147483647 w 102"/>
                <a:gd name="T11" fmla="*/ 2147483647 h 131"/>
                <a:gd name="T12" fmla="*/ 2147483647 w 102"/>
                <a:gd name="T13" fmla="*/ 2147483647 h 131"/>
                <a:gd name="T14" fmla="*/ 2147483647 w 102"/>
                <a:gd name="T15" fmla="*/ 2147483647 h 131"/>
                <a:gd name="T16" fmla="*/ 2147483647 w 102"/>
                <a:gd name="T17" fmla="*/ 2147483647 h 131"/>
                <a:gd name="T18" fmla="*/ 2147483647 w 102"/>
                <a:gd name="T19" fmla="*/ 2147483647 h 1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2"/>
                <a:gd name="T31" fmla="*/ 0 h 131"/>
                <a:gd name="T32" fmla="*/ 102 w 102"/>
                <a:gd name="T33" fmla="*/ 131 h 1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2" h="131">
                  <a:moveTo>
                    <a:pt x="51" y="0"/>
                  </a:moveTo>
                  <a:cubicBezTo>
                    <a:pt x="23" y="0"/>
                    <a:pt x="0" y="23"/>
                    <a:pt x="0" y="51"/>
                  </a:cubicBezTo>
                  <a:cubicBezTo>
                    <a:pt x="0" y="79"/>
                    <a:pt x="39" y="131"/>
                    <a:pt x="51" y="131"/>
                  </a:cubicBezTo>
                  <a:cubicBezTo>
                    <a:pt x="65" y="131"/>
                    <a:pt x="102" y="79"/>
                    <a:pt x="102" y="51"/>
                  </a:cubicBezTo>
                  <a:cubicBezTo>
                    <a:pt x="102" y="23"/>
                    <a:pt x="79" y="0"/>
                    <a:pt x="51" y="0"/>
                  </a:cubicBezTo>
                  <a:close/>
                  <a:moveTo>
                    <a:pt x="51" y="86"/>
                  </a:moveTo>
                  <a:cubicBezTo>
                    <a:pt x="30" y="86"/>
                    <a:pt x="14" y="70"/>
                    <a:pt x="14" y="50"/>
                  </a:cubicBezTo>
                  <a:cubicBezTo>
                    <a:pt x="14" y="30"/>
                    <a:pt x="30" y="14"/>
                    <a:pt x="51" y="14"/>
                  </a:cubicBezTo>
                  <a:cubicBezTo>
                    <a:pt x="72" y="14"/>
                    <a:pt x="88" y="30"/>
                    <a:pt x="88" y="50"/>
                  </a:cubicBezTo>
                  <a:cubicBezTo>
                    <a:pt x="88" y="70"/>
                    <a:pt x="72" y="86"/>
                    <a:pt x="51" y="86"/>
                  </a:cubicBezTo>
                  <a:close/>
                </a:path>
              </a:pathLst>
            </a:custGeom>
            <a:solidFill>
              <a:srgbClr val="6AE7FF"/>
            </a:solidFill>
            <a:ln w="12700">
              <a:noFill/>
              <a:bevel/>
            </a:ln>
          </p:spPr>
          <p:txBody>
            <a:bodyPr lIns="68580" tIns="34290" rIns="68580" bIns="34290" anchor="ctr"/>
            <a:lstStyle/>
            <a:p>
              <a:endParaRPr lang="zh-CN" altLang="en-US"/>
            </a:p>
          </p:txBody>
        </p:sp>
      </p:grpSp>
      <p:grpSp>
        <p:nvGrpSpPr>
          <p:cNvPr id="20" name="组合 19"/>
          <p:cNvGrpSpPr/>
          <p:nvPr/>
        </p:nvGrpSpPr>
        <p:grpSpPr>
          <a:xfrm>
            <a:off x="8362315" y="1724660"/>
            <a:ext cx="1117600" cy="1122680"/>
            <a:chOff x="13169" y="2716"/>
            <a:chExt cx="1760" cy="1768"/>
          </a:xfrm>
        </p:grpSpPr>
        <p:grpSp>
          <p:nvGrpSpPr>
            <p:cNvPr id="6" name="组合 22"/>
            <p:cNvGrpSpPr/>
            <p:nvPr/>
          </p:nvGrpSpPr>
          <p:grpSpPr bwMode="auto">
            <a:xfrm>
              <a:off x="13583" y="3183"/>
              <a:ext cx="1040" cy="782"/>
              <a:chOff x="0" y="0"/>
              <a:chExt cx="514350" cy="386732"/>
            </a:xfrm>
            <a:solidFill>
              <a:srgbClr val="6AE7FF"/>
            </a:solidFill>
          </p:grpSpPr>
          <p:sp>
            <p:nvSpPr>
              <p:cNvPr id="8" name="Freeform 11">
                <a:hlinkClick r:id="rId3"/>
              </p:cNvPr>
              <p:cNvSpPr>
                <a:spLocks noChangeArrowheads="1"/>
              </p:cNvSpPr>
              <p:nvPr/>
            </p:nvSpPr>
            <p:spPr bwMode="auto">
              <a:xfrm>
                <a:off x="0" y="127969"/>
                <a:ext cx="514350" cy="258763"/>
              </a:xfrm>
              <a:custGeom>
                <a:avLst/>
                <a:gdLst>
                  <a:gd name="T0" fmla="*/ 816530516 w 324"/>
                  <a:gd name="T1" fmla="*/ 0 h 163"/>
                  <a:gd name="T2" fmla="*/ 680442130 w 324"/>
                  <a:gd name="T3" fmla="*/ 410787002 h 163"/>
                  <a:gd name="T4" fmla="*/ 0 w 324"/>
                  <a:gd name="T5" fmla="*/ 410787002 h 163"/>
                  <a:gd name="T6" fmla="*/ 136088436 w 324"/>
                  <a:gd name="T7" fmla="*/ 0 h 163"/>
                  <a:gd name="T8" fmla="*/ 816530516 w 324"/>
                  <a:gd name="T9" fmla="*/ 0 h 163"/>
                  <a:gd name="T10" fmla="*/ 0 60000 65536"/>
                  <a:gd name="T11" fmla="*/ 0 60000 65536"/>
                  <a:gd name="T12" fmla="*/ 0 60000 65536"/>
                  <a:gd name="T13" fmla="*/ 0 60000 65536"/>
                  <a:gd name="T14" fmla="*/ 0 60000 65536"/>
                  <a:gd name="T15" fmla="*/ 0 w 324"/>
                  <a:gd name="T16" fmla="*/ 0 h 163"/>
                  <a:gd name="T17" fmla="*/ 324 w 324"/>
                  <a:gd name="T18" fmla="*/ 163 h 163"/>
                </a:gdLst>
                <a:ahLst/>
                <a:cxnLst>
                  <a:cxn ang="T10">
                    <a:pos x="T0" y="T1"/>
                  </a:cxn>
                  <a:cxn ang="T11">
                    <a:pos x="T2" y="T3"/>
                  </a:cxn>
                  <a:cxn ang="T12">
                    <a:pos x="T4" y="T5"/>
                  </a:cxn>
                  <a:cxn ang="T13">
                    <a:pos x="T6" y="T7"/>
                  </a:cxn>
                  <a:cxn ang="T14">
                    <a:pos x="T8" y="T9"/>
                  </a:cxn>
                </a:cxnLst>
                <a:rect l="T15" t="T16" r="T17" b="T18"/>
                <a:pathLst>
                  <a:path w="324" h="163">
                    <a:moveTo>
                      <a:pt x="324" y="0"/>
                    </a:moveTo>
                    <a:lnTo>
                      <a:pt x="270" y="163"/>
                    </a:lnTo>
                    <a:lnTo>
                      <a:pt x="0" y="163"/>
                    </a:lnTo>
                    <a:lnTo>
                      <a:pt x="54" y="0"/>
                    </a:lnTo>
                    <a:lnTo>
                      <a:pt x="324" y="0"/>
                    </a:lnTo>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sp>
            <p:nvSpPr>
              <p:cNvPr id="9" name="Freeform 12"/>
              <p:cNvSpPr>
                <a:spLocks noChangeArrowheads="1"/>
              </p:cNvSpPr>
              <p:nvPr/>
            </p:nvSpPr>
            <p:spPr bwMode="auto">
              <a:xfrm>
                <a:off x="5550" y="0"/>
                <a:ext cx="449262" cy="338138"/>
              </a:xfrm>
              <a:custGeom>
                <a:avLst/>
                <a:gdLst>
                  <a:gd name="T0" fmla="*/ 110886753 w 283"/>
                  <a:gd name="T1" fmla="*/ 204133743 h 213"/>
                  <a:gd name="T2" fmla="*/ 123486721 w 283"/>
                  <a:gd name="T3" fmla="*/ 178932150 h 213"/>
                  <a:gd name="T4" fmla="*/ 148688245 w 283"/>
                  <a:gd name="T5" fmla="*/ 178932150 h 213"/>
                  <a:gd name="T6" fmla="*/ 713202522 w 283"/>
                  <a:gd name="T7" fmla="*/ 178932150 h 213"/>
                  <a:gd name="T8" fmla="*/ 713202522 w 283"/>
                  <a:gd name="T9" fmla="*/ 108367691 h 213"/>
                  <a:gd name="T10" fmla="*/ 463708232 w 283"/>
                  <a:gd name="T11" fmla="*/ 108367691 h 213"/>
                  <a:gd name="T12" fmla="*/ 375502007 w 283"/>
                  <a:gd name="T13" fmla="*/ 0 h 213"/>
                  <a:gd name="T14" fmla="*/ 45362755 w 283"/>
                  <a:gd name="T15" fmla="*/ 0 h 213"/>
                  <a:gd name="T16" fmla="*/ 0 w 283"/>
                  <a:gd name="T17" fmla="*/ 108367691 h 213"/>
                  <a:gd name="T18" fmla="*/ 0 w 283"/>
                  <a:gd name="T19" fmla="*/ 536794913 h 213"/>
                  <a:gd name="T20" fmla="*/ 110886753 w 283"/>
                  <a:gd name="T21" fmla="*/ 204133743 h 2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3"/>
                  <a:gd name="T34" fmla="*/ 0 h 213"/>
                  <a:gd name="T35" fmla="*/ 283 w 283"/>
                  <a:gd name="T36" fmla="*/ 213 h 2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3" h="213">
                    <a:moveTo>
                      <a:pt x="44" y="81"/>
                    </a:moveTo>
                    <a:lnTo>
                      <a:pt x="49" y="71"/>
                    </a:lnTo>
                    <a:lnTo>
                      <a:pt x="59" y="71"/>
                    </a:lnTo>
                    <a:lnTo>
                      <a:pt x="283" y="71"/>
                    </a:lnTo>
                    <a:lnTo>
                      <a:pt x="283" y="43"/>
                    </a:lnTo>
                    <a:lnTo>
                      <a:pt x="184" y="43"/>
                    </a:lnTo>
                    <a:lnTo>
                      <a:pt x="149" y="0"/>
                    </a:lnTo>
                    <a:lnTo>
                      <a:pt x="18" y="0"/>
                    </a:lnTo>
                    <a:lnTo>
                      <a:pt x="0" y="43"/>
                    </a:lnTo>
                    <a:lnTo>
                      <a:pt x="0" y="213"/>
                    </a:lnTo>
                    <a:lnTo>
                      <a:pt x="44" y="81"/>
                    </a:ln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grpSp>
        <p:sp>
          <p:nvSpPr>
            <p:cNvPr id="30725" name="Oval 9"/>
            <p:cNvSpPr>
              <a:spLocks noChangeArrowheads="1"/>
            </p:cNvSpPr>
            <p:nvPr/>
          </p:nvSpPr>
          <p:spPr bwMode="auto">
            <a:xfrm>
              <a:off x="13169" y="2716"/>
              <a:ext cx="1761" cy="1768"/>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grpSp>
      <p:grpSp>
        <p:nvGrpSpPr>
          <p:cNvPr id="19" name="组合 18"/>
          <p:cNvGrpSpPr/>
          <p:nvPr/>
        </p:nvGrpSpPr>
        <p:grpSpPr>
          <a:xfrm>
            <a:off x="9853295" y="1724660"/>
            <a:ext cx="1117600" cy="1122680"/>
            <a:chOff x="15517" y="2716"/>
            <a:chExt cx="1760" cy="1768"/>
          </a:xfrm>
        </p:grpSpPr>
        <p:sp>
          <p:nvSpPr>
            <p:cNvPr id="30726" name="Oval 9"/>
            <p:cNvSpPr>
              <a:spLocks noChangeArrowheads="1"/>
            </p:cNvSpPr>
            <p:nvPr/>
          </p:nvSpPr>
          <p:spPr bwMode="auto">
            <a:xfrm>
              <a:off x="15517" y="2716"/>
              <a:ext cx="1761" cy="1768"/>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sp>
          <p:nvSpPr>
            <p:cNvPr id="30727" name="Freeform 5">
              <a:hlinkClick r:id="rId3"/>
            </p:cNvPr>
            <p:cNvSpPr>
              <a:spLocks noEditPoints="1" noChangeArrowheads="1"/>
            </p:cNvSpPr>
            <p:nvPr/>
          </p:nvSpPr>
          <p:spPr bwMode="auto">
            <a:xfrm>
              <a:off x="15883" y="3116"/>
              <a:ext cx="1008" cy="1049"/>
            </a:xfrm>
            <a:custGeom>
              <a:avLst/>
              <a:gdLst>
                <a:gd name="T0" fmla="*/ 2147483647 w 133"/>
                <a:gd name="T1" fmla="*/ 2147483647 h 138"/>
                <a:gd name="T2" fmla="*/ 2147483647 w 133"/>
                <a:gd name="T3" fmla="*/ 2147483647 h 138"/>
                <a:gd name="T4" fmla="*/ 2147483647 w 133"/>
                <a:gd name="T5" fmla="*/ 2147483647 h 138"/>
                <a:gd name="T6" fmla="*/ 2147483647 w 133"/>
                <a:gd name="T7" fmla="*/ 2147483647 h 138"/>
                <a:gd name="T8" fmla="*/ 2147483647 w 133"/>
                <a:gd name="T9" fmla="*/ 2147483647 h 138"/>
                <a:gd name="T10" fmla="*/ 2147483647 w 133"/>
                <a:gd name="T11" fmla="*/ 0 h 138"/>
                <a:gd name="T12" fmla="*/ 0 w 133"/>
                <a:gd name="T13" fmla="*/ 2147483647 h 138"/>
                <a:gd name="T14" fmla="*/ 2147483647 w 133"/>
                <a:gd name="T15" fmla="*/ 2147483647 h 138"/>
                <a:gd name="T16" fmla="*/ 2147483647 w 133"/>
                <a:gd name="T17" fmla="*/ 2147483647 h 138"/>
                <a:gd name="T18" fmla="*/ 2147483647 w 133"/>
                <a:gd name="T19" fmla="*/ 2147483647 h 138"/>
                <a:gd name="T20" fmla="*/ 2147483647 w 133"/>
                <a:gd name="T21" fmla="*/ 2147483647 h 138"/>
                <a:gd name="T22" fmla="*/ 2147483647 w 133"/>
                <a:gd name="T23" fmla="*/ 2147483647 h 138"/>
                <a:gd name="T24" fmla="*/ 2147483647 w 133"/>
                <a:gd name="T25" fmla="*/ 2147483647 h 138"/>
                <a:gd name="T26" fmla="*/ 2147483647 w 133"/>
                <a:gd name="T27" fmla="*/ 2147483647 h 138"/>
                <a:gd name="T28" fmla="*/ 2147483647 w 133"/>
                <a:gd name="T29" fmla="*/ 2147483647 h 138"/>
                <a:gd name="T30" fmla="*/ 2147483647 w 133"/>
                <a:gd name="T31" fmla="*/ 2147483647 h 138"/>
                <a:gd name="T32" fmla="*/ 2147483647 w 133"/>
                <a:gd name="T33" fmla="*/ 2147483647 h 138"/>
                <a:gd name="T34" fmla="*/ 2147483647 w 133"/>
                <a:gd name="T35" fmla="*/ 2147483647 h 138"/>
                <a:gd name="T36" fmla="*/ 2147483647 w 133"/>
                <a:gd name="T37" fmla="*/ 2147483647 h 138"/>
                <a:gd name="T38" fmla="*/ 2147483647 w 133"/>
                <a:gd name="T39" fmla="*/ 2147483647 h 13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3"/>
                <a:gd name="T61" fmla="*/ 0 h 138"/>
                <a:gd name="T62" fmla="*/ 133 w 133"/>
                <a:gd name="T63" fmla="*/ 138 h 13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3" h="138">
                  <a:moveTo>
                    <a:pt x="129" y="119"/>
                  </a:moveTo>
                  <a:cubicBezTo>
                    <a:pt x="104" y="93"/>
                    <a:pt x="104" y="93"/>
                    <a:pt x="104" y="93"/>
                  </a:cubicBezTo>
                  <a:cubicBezTo>
                    <a:pt x="102" y="90"/>
                    <a:pt x="97" y="89"/>
                    <a:pt x="93" y="90"/>
                  </a:cubicBezTo>
                  <a:cubicBezTo>
                    <a:pt x="90" y="86"/>
                    <a:pt x="90" y="86"/>
                    <a:pt x="90" y="86"/>
                  </a:cubicBezTo>
                  <a:cubicBezTo>
                    <a:pt x="98" y="77"/>
                    <a:pt x="103" y="65"/>
                    <a:pt x="103" y="52"/>
                  </a:cubicBezTo>
                  <a:cubicBezTo>
                    <a:pt x="103" y="23"/>
                    <a:pt x="80" y="0"/>
                    <a:pt x="51" y="0"/>
                  </a:cubicBezTo>
                  <a:cubicBezTo>
                    <a:pt x="23" y="0"/>
                    <a:pt x="0" y="23"/>
                    <a:pt x="0" y="52"/>
                  </a:cubicBezTo>
                  <a:cubicBezTo>
                    <a:pt x="0" y="80"/>
                    <a:pt x="23" y="103"/>
                    <a:pt x="51" y="103"/>
                  </a:cubicBezTo>
                  <a:cubicBezTo>
                    <a:pt x="63" y="103"/>
                    <a:pt x="73" y="99"/>
                    <a:pt x="82" y="93"/>
                  </a:cubicBezTo>
                  <a:cubicBezTo>
                    <a:pt x="86" y="97"/>
                    <a:pt x="86" y="97"/>
                    <a:pt x="86" y="97"/>
                  </a:cubicBezTo>
                  <a:cubicBezTo>
                    <a:pt x="84" y="101"/>
                    <a:pt x="85" y="106"/>
                    <a:pt x="88" y="109"/>
                  </a:cubicBezTo>
                  <a:cubicBezTo>
                    <a:pt x="113" y="135"/>
                    <a:pt x="113" y="135"/>
                    <a:pt x="113" y="135"/>
                  </a:cubicBezTo>
                  <a:cubicBezTo>
                    <a:pt x="115" y="137"/>
                    <a:pt x="118" y="138"/>
                    <a:pt x="121" y="138"/>
                  </a:cubicBezTo>
                  <a:cubicBezTo>
                    <a:pt x="124" y="138"/>
                    <a:pt x="126" y="137"/>
                    <a:pt x="129" y="135"/>
                  </a:cubicBezTo>
                  <a:cubicBezTo>
                    <a:pt x="133" y="131"/>
                    <a:pt x="133" y="124"/>
                    <a:pt x="129" y="119"/>
                  </a:cubicBezTo>
                  <a:close/>
                  <a:moveTo>
                    <a:pt x="51" y="84"/>
                  </a:moveTo>
                  <a:cubicBezTo>
                    <a:pt x="33" y="84"/>
                    <a:pt x="19" y="70"/>
                    <a:pt x="19" y="52"/>
                  </a:cubicBezTo>
                  <a:cubicBezTo>
                    <a:pt x="19" y="33"/>
                    <a:pt x="33" y="19"/>
                    <a:pt x="51" y="19"/>
                  </a:cubicBezTo>
                  <a:cubicBezTo>
                    <a:pt x="70" y="19"/>
                    <a:pt x="84" y="33"/>
                    <a:pt x="84" y="52"/>
                  </a:cubicBezTo>
                  <a:cubicBezTo>
                    <a:pt x="84" y="70"/>
                    <a:pt x="70" y="84"/>
                    <a:pt x="51" y="84"/>
                  </a:cubicBezTo>
                  <a:close/>
                </a:path>
              </a:pathLst>
            </a:custGeom>
            <a:solidFill>
              <a:srgbClr val="6AE7FF"/>
            </a:solidFill>
            <a:ln w="12700">
              <a:noFill/>
              <a:bevel/>
            </a:ln>
          </p:spPr>
          <p:txBody>
            <a:bodyPr lIns="68580" tIns="34290" rIns="68580" bIns="34290" anchor="ctr"/>
            <a:lstStyle/>
            <a:p>
              <a:endParaRPr lang="zh-CN" altLang="en-US"/>
            </a:p>
          </p:txBody>
        </p:sp>
      </p:grpSp>
      <p:grpSp>
        <p:nvGrpSpPr>
          <p:cNvPr id="13" name="组合 12"/>
          <p:cNvGrpSpPr/>
          <p:nvPr/>
        </p:nvGrpSpPr>
        <p:grpSpPr>
          <a:xfrm>
            <a:off x="6903085" y="3148965"/>
            <a:ext cx="1117600" cy="1122680"/>
            <a:chOff x="10871" y="4959"/>
            <a:chExt cx="1760" cy="1768"/>
          </a:xfrm>
        </p:grpSpPr>
        <p:grpSp>
          <p:nvGrpSpPr>
            <p:cNvPr id="14" name="组合 30"/>
            <p:cNvGrpSpPr/>
            <p:nvPr/>
          </p:nvGrpSpPr>
          <p:grpSpPr bwMode="auto">
            <a:xfrm>
              <a:off x="11211" y="5414"/>
              <a:ext cx="1168" cy="857"/>
              <a:chOff x="0" y="0"/>
              <a:chExt cx="577850" cy="423863"/>
            </a:xfrm>
            <a:solidFill>
              <a:srgbClr val="6AE7FF"/>
            </a:solidFill>
          </p:grpSpPr>
          <p:sp>
            <p:nvSpPr>
              <p:cNvPr id="16" name="Freeform 7">
                <a:hlinkClick r:id="rId3"/>
              </p:cNvPr>
              <p:cNvSpPr>
                <a:spLocks noChangeArrowheads="1"/>
              </p:cNvSpPr>
              <p:nvPr/>
            </p:nvSpPr>
            <p:spPr bwMode="auto">
              <a:xfrm>
                <a:off x="0" y="0"/>
                <a:ext cx="401637" cy="382588"/>
              </a:xfrm>
              <a:custGeom>
                <a:avLst/>
                <a:gdLst>
                  <a:gd name="T0" fmla="*/ 549495798 w 107"/>
                  <a:gd name="T1" fmla="*/ 1055174106 h 102"/>
                  <a:gd name="T2" fmla="*/ 549495798 w 107"/>
                  <a:gd name="T3" fmla="*/ 1055174106 h 102"/>
                  <a:gd name="T4" fmla="*/ 535404725 w 107"/>
                  <a:gd name="T5" fmla="*/ 1055174106 h 102"/>
                  <a:gd name="T6" fmla="*/ 338152100 w 107"/>
                  <a:gd name="T7" fmla="*/ 1139587247 h 102"/>
                  <a:gd name="T8" fmla="*/ 394508886 w 107"/>
                  <a:gd name="T9" fmla="*/ 998896179 h 102"/>
                  <a:gd name="T10" fmla="*/ 352239419 w 107"/>
                  <a:gd name="T11" fmla="*/ 970760731 h 102"/>
                  <a:gd name="T12" fmla="*/ 140895780 w 107"/>
                  <a:gd name="T13" fmla="*/ 619034935 h 102"/>
                  <a:gd name="T14" fmla="*/ 817199920 w 107"/>
                  <a:gd name="T15" fmla="*/ 126621645 h 102"/>
                  <a:gd name="T16" fmla="*/ 1324426251 w 107"/>
                  <a:gd name="T17" fmla="*/ 295447986 h 102"/>
                  <a:gd name="T18" fmla="*/ 1423052505 w 107"/>
                  <a:gd name="T19" fmla="*/ 295447986 h 102"/>
                  <a:gd name="T20" fmla="*/ 1507591439 w 107"/>
                  <a:gd name="T21" fmla="*/ 295447986 h 102"/>
                  <a:gd name="T22" fmla="*/ 817199920 w 107"/>
                  <a:gd name="T23" fmla="*/ 0 h 102"/>
                  <a:gd name="T24" fmla="*/ 0 w 107"/>
                  <a:gd name="T25" fmla="*/ 619034935 h 102"/>
                  <a:gd name="T26" fmla="*/ 225434713 w 107"/>
                  <a:gd name="T27" fmla="*/ 1041104624 h 102"/>
                  <a:gd name="T28" fmla="*/ 84538963 w 107"/>
                  <a:gd name="T29" fmla="*/ 1435035115 h 102"/>
                  <a:gd name="T30" fmla="*/ 253613166 w 107"/>
                  <a:gd name="T31" fmla="*/ 1336552493 h 102"/>
                  <a:gd name="T32" fmla="*/ 535404725 w 107"/>
                  <a:gd name="T33" fmla="*/ 1195861424 h 102"/>
                  <a:gd name="T34" fmla="*/ 718569912 w 107"/>
                  <a:gd name="T35" fmla="*/ 1238069870 h 102"/>
                  <a:gd name="T36" fmla="*/ 634034732 w 107"/>
                  <a:gd name="T37" fmla="*/ 1083309319 h 102"/>
                  <a:gd name="T38" fmla="*/ 549495798 w 107"/>
                  <a:gd name="T39" fmla="*/ 1055174106 h 10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7"/>
                  <a:gd name="T61" fmla="*/ 0 h 102"/>
                  <a:gd name="T62" fmla="*/ 107 w 107"/>
                  <a:gd name="T63" fmla="*/ 102 h 10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7" h="102">
                    <a:moveTo>
                      <a:pt x="39" y="75"/>
                    </a:moveTo>
                    <a:cubicBezTo>
                      <a:pt x="39" y="75"/>
                      <a:pt x="39" y="75"/>
                      <a:pt x="39" y="75"/>
                    </a:cubicBezTo>
                    <a:cubicBezTo>
                      <a:pt x="38" y="75"/>
                      <a:pt x="38" y="75"/>
                      <a:pt x="38" y="75"/>
                    </a:cubicBezTo>
                    <a:cubicBezTo>
                      <a:pt x="37" y="75"/>
                      <a:pt x="35" y="75"/>
                      <a:pt x="24" y="81"/>
                    </a:cubicBezTo>
                    <a:cubicBezTo>
                      <a:pt x="28" y="71"/>
                      <a:pt x="28" y="71"/>
                      <a:pt x="28" y="71"/>
                    </a:cubicBezTo>
                    <a:cubicBezTo>
                      <a:pt x="25" y="69"/>
                      <a:pt x="25" y="69"/>
                      <a:pt x="25" y="69"/>
                    </a:cubicBezTo>
                    <a:cubicBezTo>
                      <a:pt x="15" y="62"/>
                      <a:pt x="10" y="53"/>
                      <a:pt x="10" y="44"/>
                    </a:cubicBezTo>
                    <a:cubicBezTo>
                      <a:pt x="10" y="25"/>
                      <a:pt x="31" y="9"/>
                      <a:pt x="58" y="9"/>
                    </a:cubicBezTo>
                    <a:cubicBezTo>
                      <a:pt x="72" y="9"/>
                      <a:pt x="85" y="14"/>
                      <a:pt x="94" y="21"/>
                    </a:cubicBezTo>
                    <a:cubicBezTo>
                      <a:pt x="96" y="21"/>
                      <a:pt x="98" y="21"/>
                      <a:pt x="101" y="21"/>
                    </a:cubicBezTo>
                    <a:cubicBezTo>
                      <a:pt x="103" y="21"/>
                      <a:pt x="105" y="21"/>
                      <a:pt x="107" y="21"/>
                    </a:cubicBezTo>
                    <a:cubicBezTo>
                      <a:pt x="97" y="8"/>
                      <a:pt x="79" y="0"/>
                      <a:pt x="58" y="0"/>
                    </a:cubicBezTo>
                    <a:cubicBezTo>
                      <a:pt x="26" y="0"/>
                      <a:pt x="0" y="19"/>
                      <a:pt x="0" y="44"/>
                    </a:cubicBezTo>
                    <a:cubicBezTo>
                      <a:pt x="0" y="55"/>
                      <a:pt x="6" y="66"/>
                      <a:pt x="16" y="74"/>
                    </a:cubicBezTo>
                    <a:cubicBezTo>
                      <a:pt x="6" y="102"/>
                      <a:pt x="6" y="102"/>
                      <a:pt x="6" y="102"/>
                    </a:cubicBezTo>
                    <a:cubicBezTo>
                      <a:pt x="18" y="95"/>
                      <a:pt x="18" y="95"/>
                      <a:pt x="18" y="95"/>
                    </a:cubicBezTo>
                    <a:cubicBezTo>
                      <a:pt x="25" y="91"/>
                      <a:pt x="35" y="86"/>
                      <a:pt x="38" y="85"/>
                    </a:cubicBezTo>
                    <a:cubicBezTo>
                      <a:pt x="42" y="86"/>
                      <a:pt x="47" y="87"/>
                      <a:pt x="51" y="88"/>
                    </a:cubicBezTo>
                    <a:cubicBezTo>
                      <a:pt x="48" y="84"/>
                      <a:pt x="46" y="81"/>
                      <a:pt x="45" y="77"/>
                    </a:cubicBezTo>
                    <a:cubicBezTo>
                      <a:pt x="43" y="76"/>
                      <a:pt x="41" y="76"/>
                      <a:pt x="39" y="75"/>
                    </a:cubicBez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sp>
            <p:nvSpPr>
              <p:cNvPr id="17" name="Freeform 8">
                <a:hlinkClick r:id="rId3"/>
              </p:cNvPr>
              <p:cNvSpPr>
                <a:spLocks noEditPoints="1" noChangeArrowheads="1"/>
              </p:cNvSpPr>
              <p:nvPr/>
            </p:nvSpPr>
            <p:spPr bwMode="auto">
              <a:xfrm>
                <a:off x="179388" y="96838"/>
                <a:ext cx="398462" cy="327025"/>
              </a:xfrm>
              <a:custGeom>
                <a:avLst/>
                <a:gdLst>
                  <a:gd name="T0" fmla="*/ 1497848769 w 106"/>
                  <a:gd name="T1" fmla="*/ 551044684 h 87"/>
                  <a:gd name="T2" fmla="*/ 748924385 w 106"/>
                  <a:gd name="T3" fmla="*/ 0 h 87"/>
                  <a:gd name="T4" fmla="*/ 0 w 106"/>
                  <a:gd name="T5" fmla="*/ 551044684 h 87"/>
                  <a:gd name="T6" fmla="*/ 748924385 w 106"/>
                  <a:gd name="T7" fmla="*/ 1102093128 h 87"/>
                  <a:gd name="T8" fmla="*/ 1031539350 w 106"/>
                  <a:gd name="T9" fmla="*/ 1059703937 h 87"/>
                  <a:gd name="T10" fmla="*/ 1342411043 w 106"/>
                  <a:gd name="T11" fmla="*/ 1229256942 h 87"/>
                  <a:gd name="T12" fmla="*/ 1243498519 w 106"/>
                  <a:gd name="T13" fmla="*/ 960799348 h 87"/>
                  <a:gd name="T14" fmla="*/ 1497848769 w 106"/>
                  <a:gd name="T15" fmla="*/ 551044684 h 87"/>
                  <a:gd name="T16" fmla="*/ 1144582235 w 106"/>
                  <a:gd name="T17" fmla="*/ 734727421 h 87"/>
                  <a:gd name="T18" fmla="*/ 367397012 w 106"/>
                  <a:gd name="T19" fmla="*/ 734727421 h 87"/>
                  <a:gd name="T20" fmla="*/ 367397012 w 106"/>
                  <a:gd name="T21" fmla="*/ 664082528 h 87"/>
                  <a:gd name="T22" fmla="*/ 1144582235 w 106"/>
                  <a:gd name="T23" fmla="*/ 664082528 h 87"/>
                  <a:gd name="T24" fmla="*/ 1144582235 w 106"/>
                  <a:gd name="T25" fmla="*/ 734727421 h 87"/>
                  <a:gd name="T26" fmla="*/ 1144582235 w 106"/>
                  <a:gd name="T27" fmla="*/ 579304145 h 87"/>
                  <a:gd name="T28" fmla="*/ 367397012 w 106"/>
                  <a:gd name="T29" fmla="*/ 579304145 h 87"/>
                  <a:gd name="T30" fmla="*/ 367397012 w 106"/>
                  <a:gd name="T31" fmla="*/ 508659252 h 87"/>
                  <a:gd name="T32" fmla="*/ 1144582235 w 106"/>
                  <a:gd name="T33" fmla="*/ 508659252 h 87"/>
                  <a:gd name="T34" fmla="*/ 1144582235 w 106"/>
                  <a:gd name="T35" fmla="*/ 579304145 h 87"/>
                  <a:gd name="T36" fmla="*/ 1144582235 w 106"/>
                  <a:gd name="T37" fmla="*/ 438010483 h 87"/>
                  <a:gd name="T38" fmla="*/ 367397012 w 106"/>
                  <a:gd name="T39" fmla="*/ 438010483 h 87"/>
                  <a:gd name="T40" fmla="*/ 367397012 w 106"/>
                  <a:gd name="T41" fmla="*/ 367365590 h 87"/>
                  <a:gd name="T42" fmla="*/ 1144582235 w 106"/>
                  <a:gd name="T43" fmla="*/ 367365590 h 87"/>
                  <a:gd name="T44" fmla="*/ 1144582235 w 106"/>
                  <a:gd name="T45" fmla="*/ 438010483 h 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6"/>
                  <a:gd name="T70" fmla="*/ 0 h 87"/>
                  <a:gd name="T71" fmla="*/ 106 w 106"/>
                  <a:gd name="T72" fmla="*/ 87 h 8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6" h="87">
                    <a:moveTo>
                      <a:pt x="106" y="39"/>
                    </a:moveTo>
                    <a:cubicBezTo>
                      <a:pt x="106" y="17"/>
                      <a:pt x="82" y="0"/>
                      <a:pt x="53" y="0"/>
                    </a:cubicBezTo>
                    <a:cubicBezTo>
                      <a:pt x="23" y="0"/>
                      <a:pt x="0" y="17"/>
                      <a:pt x="0" y="39"/>
                    </a:cubicBezTo>
                    <a:cubicBezTo>
                      <a:pt x="0" y="61"/>
                      <a:pt x="23" y="78"/>
                      <a:pt x="53" y="78"/>
                    </a:cubicBezTo>
                    <a:cubicBezTo>
                      <a:pt x="60" y="78"/>
                      <a:pt x="66" y="77"/>
                      <a:pt x="73" y="75"/>
                    </a:cubicBezTo>
                    <a:cubicBezTo>
                      <a:pt x="75" y="75"/>
                      <a:pt x="95" y="87"/>
                      <a:pt x="95" y="87"/>
                    </a:cubicBezTo>
                    <a:cubicBezTo>
                      <a:pt x="88" y="68"/>
                      <a:pt x="88" y="68"/>
                      <a:pt x="88" y="68"/>
                    </a:cubicBezTo>
                    <a:cubicBezTo>
                      <a:pt x="99" y="61"/>
                      <a:pt x="106" y="50"/>
                      <a:pt x="106" y="39"/>
                    </a:cubicBezTo>
                    <a:close/>
                    <a:moveTo>
                      <a:pt x="81" y="52"/>
                    </a:moveTo>
                    <a:cubicBezTo>
                      <a:pt x="26" y="52"/>
                      <a:pt x="26" y="52"/>
                      <a:pt x="26" y="52"/>
                    </a:cubicBezTo>
                    <a:cubicBezTo>
                      <a:pt x="26" y="47"/>
                      <a:pt x="26" y="47"/>
                      <a:pt x="26" y="47"/>
                    </a:cubicBezTo>
                    <a:cubicBezTo>
                      <a:pt x="81" y="47"/>
                      <a:pt x="81" y="47"/>
                      <a:pt x="81" y="47"/>
                    </a:cubicBezTo>
                    <a:lnTo>
                      <a:pt x="81" y="52"/>
                    </a:lnTo>
                    <a:close/>
                    <a:moveTo>
                      <a:pt x="81" y="41"/>
                    </a:moveTo>
                    <a:cubicBezTo>
                      <a:pt x="26" y="41"/>
                      <a:pt x="26" y="41"/>
                      <a:pt x="26" y="41"/>
                    </a:cubicBezTo>
                    <a:cubicBezTo>
                      <a:pt x="26" y="36"/>
                      <a:pt x="26" y="36"/>
                      <a:pt x="26" y="36"/>
                    </a:cubicBezTo>
                    <a:cubicBezTo>
                      <a:pt x="81" y="36"/>
                      <a:pt x="81" y="36"/>
                      <a:pt x="81" y="36"/>
                    </a:cubicBezTo>
                    <a:lnTo>
                      <a:pt x="81" y="41"/>
                    </a:lnTo>
                    <a:close/>
                    <a:moveTo>
                      <a:pt x="81" y="31"/>
                    </a:moveTo>
                    <a:cubicBezTo>
                      <a:pt x="26" y="31"/>
                      <a:pt x="26" y="31"/>
                      <a:pt x="26" y="31"/>
                    </a:cubicBezTo>
                    <a:cubicBezTo>
                      <a:pt x="26" y="26"/>
                      <a:pt x="26" y="26"/>
                      <a:pt x="26" y="26"/>
                    </a:cubicBezTo>
                    <a:cubicBezTo>
                      <a:pt x="81" y="26"/>
                      <a:pt x="81" y="26"/>
                      <a:pt x="81" y="26"/>
                    </a:cubicBezTo>
                    <a:lnTo>
                      <a:pt x="81" y="31"/>
                    </a:ln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grpSp>
        <p:sp>
          <p:nvSpPr>
            <p:cNvPr id="30729" name="Oval 9"/>
            <p:cNvSpPr>
              <a:spLocks noChangeArrowheads="1"/>
            </p:cNvSpPr>
            <p:nvPr/>
          </p:nvSpPr>
          <p:spPr bwMode="auto">
            <a:xfrm>
              <a:off x="10871" y="4959"/>
              <a:ext cx="1761" cy="1768"/>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grpSp>
      <p:grpSp>
        <p:nvGrpSpPr>
          <p:cNvPr id="15" name="组合 14"/>
          <p:cNvGrpSpPr/>
          <p:nvPr/>
        </p:nvGrpSpPr>
        <p:grpSpPr>
          <a:xfrm>
            <a:off x="8362315" y="3148965"/>
            <a:ext cx="1117600" cy="1122680"/>
            <a:chOff x="13169" y="4959"/>
            <a:chExt cx="1760" cy="1768"/>
          </a:xfrm>
        </p:grpSpPr>
        <p:sp>
          <p:nvSpPr>
            <p:cNvPr id="30730" name="Oval 9"/>
            <p:cNvSpPr>
              <a:spLocks noChangeArrowheads="1"/>
            </p:cNvSpPr>
            <p:nvPr/>
          </p:nvSpPr>
          <p:spPr bwMode="auto">
            <a:xfrm>
              <a:off x="13169" y="4959"/>
              <a:ext cx="1761" cy="1768"/>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sp>
          <p:nvSpPr>
            <p:cNvPr id="30731" name="Freeform 9">
              <a:hlinkClick r:id="rId3"/>
            </p:cNvPr>
            <p:cNvSpPr>
              <a:spLocks noEditPoints="1" noChangeArrowheads="1"/>
            </p:cNvSpPr>
            <p:nvPr/>
          </p:nvSpPr>
          <p:spPr bwMode="auto">
            <a:xfrm>
              <a:off x="13624" y="5536"/>
              <a:ext cx="917" cy="799"/>
            </a:xfrm>
            <a:custGeom>
              <a:avLst/>
              <a:gdLst>
                <a:gd name="T0" fmla="*/ 2147483647 w 121"/>
                <a:gd name="T1" fmla="*/ 0 h 105"/>
                <a:gd name="T2" fmla="*/ 2147483647 w 121"/>
                <a:gd name="T3" fmla="*/ 0 h 105"/>
                <a:gd name="T4" fmla="*/ 0 w 121"/>
                <a:gd name="T5" fmla="*/ 2147483647 h 105"/>
                <a:gd name="T6" fmla="*/ 0 w 121"/>
                <a:gd name="T7" fmla="*/ 2147483647 h 105"/>
                <a:gd name="T8" fmla="*/ 2147483647 w 121"/>
                <a:gd name="T9" fmla="*/ 2147483647 h 105"/>
                <a:gd name="T10" fmla="*/ 2147483647 w 121"/>
                <a:gd name="T11" fmla="*/ 2147483647 h 105"/>
                <a:gd name="T12" fmla="*/ 2147483647 w 121"/>
                <a:gd name="T13" fmla="*/ 2147483647 h 105"/>
                <a:gd name="T14" fmla="*/ 2147483647 w 121"/>
                <a:gd name="T15" fmla="*/ 2147483647 h 105"/>
                <a:gd name="T16" fmla="*/ 2147483647 w 121"/>
                <a:gd name="T17" fmla="*/ 2147483647 h 105"/>
                <a:gd name="T18" fmla="*/ 2147483647 w 121"/>
                <a:gd name="T19" fmla="*/ 2147483647 h 105"/>
                <a:gd name="T20" fmla="*/ 2147483647 w 121"/>
                <a:gd name="T21" fmla="*/ 2147483647 h 105"/>
                <a:gd name="T22" fmla="*/ 2147483647 w 121"/>
                <a:gd name="T23" fmla="*/ 0 h 105"/>
                <a:gd name="T24" fmla="*/ 2147483647 w 121"/>
                <a:gd name="T25" fmla="*/ 2147483647 h 105"/>
                <a:gd name="T26" fmla="*/ 2147483647 w 121"/>
                <a:gd name="T27" fmla="*/ 2147483647 h 105"/>
                <a:gd name="T28" fmla="*/ 2147483647 w 121"/>
                <a:gd name="T29" fmla="*/ 2147483647 h 105"/>
                <a:gd name="T30" fmla="*/ 2147483647 w 121"/>
                <a:gd name="T31" fmla="*/ 2147483647 h 105"/>
                <a:gd name="T32" fmla="*/ 2147483647 w 121"/>
                <a:gd name="T33" fmla="*/ 2147483647 h 105"/>
                <a:gd name="T34" fmla="*/ 2147483647 w 121"/>
                <a:gd name="T35" fmla="*/ 2147483647 h 105"/>
                <a:gd name="T36" fmla="*/ 2147483647 w 121"/>
                <a:gd name="T37" fmla="*/ 2147483647 h 105"/>
                <a:gd name="T38" fmla="*/ 2147483647 w 121"/>
                <a:gd name="T39" fmla="*/ 2147483647 h 105"/>
                <a:gd name="T40" fmla="*/ 2147483647 w 121"/>
                <a:gd name="T41" fmla="*/ 2147483647 h 105"/>
                <a:gd name="T42" fmla="*/ 2147483647 w 121"/>
                <a:gd name="T43" fmla="*/ 2147483647 h 105"/>
                <a:gd name="T44" fmla="*/ 2147483647 w 121"/>
                <a:gd name="T45" fmla="*/ 2147483647 h 105"/>
                <a:gd name="T46" fmla="*/ 2147483647 w 121"/>
                <a:gd name="T47" fmla="*/ 2147483647 h 105"/>
                <a:gd name="T48" fmla="*/ 2147483647 w 121"/>
                <a:gd name="T49" fmla="*/ 2147483647 h 105"/>
                <a:gd name="T50" fmla="*/ 2147483647 w 121"/>
                <a:gd name="T51" fmla="*/ 2147483647 h 105"/>
                <a:gd name="T52" fmla="*/ 2147483647 w 121"/>
                <a:gd name="T53" fmla="*/ 2147483647 h 10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1"/>
                <a:gd name="T82" fmla="*/ 0 h 105"/>
                <a:gd name="T83" fmla="*/ 121 w 121"/>
                <a:gd name="T84" fmla="*/ 105 h 10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1" h="105">
                  <a:moveTo>
                    <a:pt x="104" y="0"/>
                  </a:moveTo>
                  <a:cubicBezTo>
                    <a:pt x="17" y="0"/>
                    <a:pt x="17" y="0"/>
                    <a:pt x="17" y="0"/>
                  </a:cubicBezTo>
                  <a:cubicBezTo>
                    <a:pt x="8" y="0"/>
                    <a:pt x="0" y="8"/>
                    <a:pt x="0" y="17"/>
                  </a:cubicBezTo>
                  <a:cubicBezTo>
                    <a:pt x="0" y="63"/>
                    <a:pt x="0" y="63"/>
                    <a:pt x="0" y="63"/>
                  </a:cubicBezTo>
                  <a:cubicBezTo>
                    <a:pt x="0" y="72"/>
                    <a:pt x="8" y="80"/>
                    <a:pt x="17" y="80"/>
                  </a:cubicBezTo>
                  <a:cubicBezTo>
                    <a:pt x="31" y="80"/>
                    <a:pt x="31" y="80"/>
                    <a:pt x="31" y="80"/>
                  </a:cubicBezTo>
                  <a:cubicBezTo>
                    <a:pt x="13" y="105"/>
                    <a:pt x="13" y="105"/>
                    <a:pt x="13" y="105"/>
                  </a:cubicBezTo>
                  <a:cubicBezTo>
                    <a:pt x="64" y="80"/>
                    <a:pt x="64" y="80"/>
                    <a:pt x="64" y="80"/>
                  </a:cubicBezTo>
                  <a:cubicBezTo>
                    <a:pt x="104" y="80"/>
                    <a:pt x="104" y="80"/>
                    <a:pt x="104" y="80"/>
                  </a:cubicBezTo>
                  <a:cubicBezTo>
                    <a:pt x="113" y="80"/>
                    <a:pt x="121" y="72"/>
                    <a:pt x="121" y="63"/>
                  </a:cubicBezTo>
                  <a:cubicBezTo>
                    <a:pt x="121" y="17"/>
                    <a:pt x="121" y="17"/>
                    <a:pt x="121" y="17"/>
                  </a:cubicBezTo>
                  <a:cubicBezTo>
                    <a:pt x="121" y="8"/>
                    <a:pt x="113" y="0"/>
                    <a:pt x="104" y="0"/>
                  </a:cubicBezTo>
                  <a:close/>
                  <a:moveTo>
                    <a:pt x="35" y="48"/>
                  </a:moveTo>
                  <a:cubicBezTo>
                    <a:pt x="31" y="48"/>
                    <a:pt x="28" y="44"/>
                    <a:pt x="28" y="40"/>
                  </a:cubicBezTo>
                  <a:cubicBezTo>
                    <a:pt x="28" y="36"/>
                    <a:pt x="31" y="33"/>
                    <a:pt x="35" y="33"/>
                  </a:cubicBezTo>
                  <a:cubicBezTo>
                    <a:pt x="39" y="33"/>
                    <a:pt x="42" y="36"/>
                    <a:pt x="42" y="40"/>
                  </a:cubicBezTo>
                  <a:cubicBezTo>
                    <a:pt x="42" y="44"/>
                    <a:pt x="39" y="48"/>
                    <a:pt x="35" y="48"/>
                  </a:cubicBezTo>
                  <a:close/>
                  <a:moveTo>
                    <a:pt x="61" y="48"/>
                  </a:moveTo>
                  <a:cubicBezTo>
                    <a:pt x="57" y="48"/>
                    <a:pt x="53" y="44"/>
                    <a:pt x="53" y="40"/>
                  </a:cubicBezTo>
                  <a:cubicBezTo>
                    <a:pt x="53" y="36"/>
                    <a:pt x="57" y="33"/>
                    <a:pt x="61" y="33"/>
                  </a:cubicBezTo>
                  <a:cubicBezTo>
                    <a:pt x="65" y="33"/>
                    <a:pt x="68" y="36"/>
                    <a:pt x="68" y="40"/>
                  </a:cubicBezTo>
                  <a:cubicBezTo>
                    <a:pt x="68" y="44"/>
                    <a:pt x="65" y="48"/>
                    <a:pt x="61" y="48"/>
                  </a:cubicBezTo>
                  <a:close/>
                  <a:moveTo>
                    <a:pt x="86" y="48"/>
                  </a:moveTo>
                  <a:cubicBezTo>
                    <a:pt x="82" y="48"/>
                    <a:pt x="79" y="44"/>
                    <a:pt x="79" y="40"/>
                  </a:cubicBezTo>
                  <a:cubicBezTo>
                    <a:pt x="79" y="36"/>
                    <a:pt x="82" y="33"/>
                    <a:pt x="86" y="33"/>
                  </a:cubicBezTo>
                  <a:cubicBezTo>
                    <a:pt x="90" y="33"/>
                    <a:pt x="94" y="36"/>
                    <a:pt x="94" y="40"/>
                  </a:cubicBezTo>
                  <a:cubicBezTo>
                    <a:pt x="94" y="44"/>
                    <a:pt x="90" y="48"/>
                    <a:pt x="86" y="48"/>
                  </a:cubicBezTo>
                  <a:close/>
                </a:path>
              </a:pathLst>
            </a:custGeom>
            <a:solidFill>
              <a:srgbClr val="6AE7FF"/>
            </a:solidFill>
            <a:ln w="12700">
              <a:noFill/>
              <a:bevel/>
            </a:ln>
          </p:spPr>
          <p:txBody>
            <a:bodyPr lIns="68580" tIns="34290" rIns="68580" bIns="34290" anchor="ctr"/>
            <a:lstStyle/>
            <a:p>
              <a:endParaRPr lang="zh-CN" altLang="en-US"/>
            </a:p>
          </p:txBody>
        </p:sp>
      </p:grpSp>
      <p:grpSp>
        <p:nvGrpSpPr>
          <p:cNvPr id="11" name="组合 10"/>
          <p:cNvGrpSpPr/>
          <p:nvPr/>
        </p:nvGrpSpPr>
        <p:grpSpPr>
          <a:xfrm>
            <a:off x="6920230" y="4693285"/>
            <a:ext cx="1117600" cy="1120140"/>
            <a:chOff x="10898" y="7391"/>
            <a:chExt cx="1760" cy="1764"/>
          </a:xfrm>
        </p:grpSpPr>
        <p:sp>
          <p:nvSpPr>
            <p:cNvPr id="30732" name="Oval 9"/>
            <p:cNvSpPr>
              <a:spLocks noChangeArrowheads="1"/>
            </p:cNvSpPr>
            <p:nvPr/>
          </p:nvSpPr>
          <p:spPr bwMode="auto">
            <a:xfrm>
              <a:off x="10898" y="7391"/>
              <a:ext cx="1761" cy="1764"/>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sp>
          <p:nvSpPr>
            <p:cNvPr id="30733" name="Freeform 6">
              <a:hlinkClick r:id="rId3"/>
            </p:cNvPr>
            <p:cNvSpPr>
              <a:spLocks noEditPoints="1" noChangeArrowheads="1"/>
            </p:cNvSpPr>
            <p:nvPr/>
          </p:nvSpPr>
          <p:spPr bwMode="auto">
            <a:xfrm>
              <a:off x="11338" y="7730"/>
              <a:ext cx="1018" cy="1085"/>
            </a:xfrm>
            <a:custGeom>
              <a:avLst/>
              <a:gdLst>
                <a:gd name="T0" fmla="*/ 2147483647 w 134"/>
                <a:gd name="T1" fmla="*/ 2147483647 h 143"/>
                <a:gd name="T2" fmla="*/ 2147483647 w 134"/>
                <a:gd name="T3" fmla="*/ 2147483647 h 143"/>
                <a:gd name="T4" fmla="*/ 2147483647 w 134"/>
                <a:gd name="T5" fmla="*/ 2147483647 h 143"/>
                <a:gd name="T6" fmla="*/ 2147483647 w 134"/>
                <a:gd name="T7" fmla="*/ 2147483647 h 143"/>
                <a:gd name="T8" fmla="*/ 2147483647 w 134"/>
                <a:gd name="T9" fmla="*/ 2147483647 h 143"/>
                <a:gd name="T10" fmla="*/ 2147483647 w 134"/>
                <a:gd name="T11" fmla="*/ 2147483647 h 143"/>
                <a:gd name="T12" fmla="*/ 2147483647 w 134"/>
                <a:gd name="T13" fmla="*/ 2147483647 h 143"/>
                <a:gd name="T14" fmla="*/ 2147483647 w 134"/>
                <a:gd name="T15" fmla="*/ 2147483647 h 143"/>
                <a:gd name="T16" fmla="*/ 2147483647 w 134"/>
                <a:gd name="T17" fmla="*/ 2147483647 h 143"/>
                <a:gd name="T18" fmla="*/ 2147483647 w 134"/>
                <a:gd name="T19" fmla="*/ 2147483647 h 143"/>
                <a:gd name="T20" fmla="*/ 2147483647 w 134"/>
                <a:gd name="T21" fmla="*/ 2147483647 h 143"/>
                <a:gd name="T22" fmla="*/ 2147483647 w 134"/>
                <a:gd name="T23" fmla="*/ 2147483647 h 143"/>
                <a:gd name="T24" fmla="*/ 2147483647 w 134"/>
                <a:gd name="T25" fmla="*/ 2147483647 h 143"/>
                <a:gd name="T26" fmla="*/ 2147483647 w 134"/>
                <a:gd name="T27" fmla="*/ 2147483647 h 143"/>
                <a:gd name="T28" fmla="*/ 2147483647 w 134"/>
                <a:gd name="T29" fmla="*/ 2147483647 h 143"/>
                <a:gd name="T30" fmla="*/ 2147483647 w 134"/>
                <a:gd name="T31" fmla="*/ 2147483647 h 143"/>
                <a:gd name="T32" fmla="*/ 2147483647 w 134"/>
                <a:gd name="T33" fmla="*/ 2147483647 h 143"/>
                <a:gd name="T34" fmla="*/ 2147483647 w 134"/>
                <a:gd name="T35" fmla="*/ 2147483647 h 143"/>
                <a:gd name="T36" fmla="*/ 2147483647 w 134"/>
                <a:gd name="T37" fmla="*/ 2147483647 h 143"/>
                <a:gd name="T38" fmla="*/ 2147483647 w 134"/>
                <a:gd name="T39" fmla="*/ 2147483647 h 143"/>
                <a:gd name="T40" fmla="*/ 2147483647 w 134"/>
                <a:gd name="T41" fmla="*/ 2147483647 h 143"/>
                <a:gd name="T42" fmla="*/ 2147483647 w 134"/>
                <a:gd name="T43" fmla="*/ 2147483647 h 143"/>
                <a:gd name="T44" fmla="*/ 2147483647 w 134"/>
                <a:gd name="T45" fmla="*/ 2147483647 h 143"/>
                <a:gd name="T46" fmla="*/ 2147483647 w 134"/>
                <a:gd name="T47" fmla="*/ 2147483647 h 143"/>
                <a:gd name="T48" fmla="*/ 2147483647 w 134"/>
                <a:gd name="T49" fmla="*/ 2147483647 h 143"/>
                <a:gd name="T50" fmla="*/ 2147483647 w 134"/>
                <a:gd name="T51" fmla="*/ 2147483647 h 143"/>
                <a:gd name="T52" fmla="*/ 2147483647 w 134"/>
                <a:gd name="T53" fmla="*/ 2147483647 h 143"/>
                <a:gd name="T54" fmla="*/ 2147483647 w 134"/>
                <a:gd name="T55" fmla="*/ 2147483647 h 143"/>
                <a:gd name="T56" fmla="*/ 2147483647 w 134"/>
                <a:gd name="T57" fmla="*/ 2147483647 h 143"/>
                <a:gd name="T58" fmla="*/ 2147483647 w 134"/>
                <a:gd name="T59" fmla="*/ 2147483647 h 143"/>
                <a:gd name="T60" fmla="*/ 2147483647 w 134"/>
                <a:gd name="T61" fmla="*/ 2147483647 h 143"/>
                <a:gd name="T62" fmla="*/ 2147483647 w 134"/>
                <a:gd name="T63" fmla="*/ 2147483647 h 143"/>
                <a:gd name="T64" fmla="*/ 2147483647 w 134"/>
                <a:gd name="T65" fmla="*/ 2147483647 h 143"/>
                <a:gd name="T66" fmla="*/ 2147483647 w 134"/>
                <a:gd name="T67" fmla="*/ 2147483647 h 143"/>
                <a:gd name="T68" fmla="*/ 2147483647 w 134"/>
                <a:gd name="T69" fmla="*/ 2147483647 h 143"/>
                <a:gd name="T70" fmla="*/ 2147483647 w 134"/>
                <a:gd name="T71" fmla="*/ 2147483647 h 143"/>
                <a:gd name="T72" fmla="*/ 2147483647 w 134"/>
                <a:gd name="T73" fmla="*/ 2147483647 h 143"/>
                <a:gd name="T74" fmla="*/ 2147483647 w 134"/>
                <a:gd name="T75" fmla="*/ 2147483647 h 143"/>
                <a:gd name="T76" fmla="*/ 2147483647 w 134"/>
                <a:gd name="T77" fmla="*/ 2147483647 h 143"/>
                <a:gd name="T78" fmla="*/ 2147483647 w 134"/>
                <a:gd name="T79" fmla="*/ 2147483647 h 143"/>
                <a:gd name="T80" fmla="*/ 2147483647 w 134"/>
                <a:gd name="T81" fmla="*/ 2147483647 h 143"/>
                <a:gd name="T82" fmla="*/ 2147483647 w 134"/>
                <a:gd name="T83" fmla="*/ 2147483647 h 143"/>
                <a:gd name="T84" fmla="*/ 2147483647 w 134"/>
                <a:gd name="T85" fmla="*/ 2147483647 h 143"/>
                <a:gd name="T86" fmla="*/ 2147483647 w 134"/>
                <a:gd name="T87" fmla="*/ 2147483647 h 143"/>
                <a:gd name="T88" fmla="*/ 2147483647 w 134"/>
                <a:gd name="T89" fmla="*/ 2147483647 h 143"/>
                <a:gd name="T90" fmla="*/ 2147483647 w 134"/>
                <a:gd name="T91" fmla="*/ 2147483647 h 143"/>
                <a:gd name="T92" fmla="*/ 2147483647 w 134"/>
                <a:gd name="T93" fmla="*/ 2147483647 h 143"/>
                <a:gd name="T94" fmla="*/ 2147483647 w 134"/>
                <a:gd name="T95" fmla="*/ 2147483647 h 143"/>
                <a:gd name="T96" fmla="*/ 2147483647 w 134"/>
                <a:gd name="T97" fmla="*/ 2147483647 h 143"/>
                <a:gd name="T98" fmla="*/ 2147483647 w 134"/>
                <a:gd name="T99" fmla="*/ 2147483647 h 143"/>
                <a:gd name="T100" fmla="*/ 2147483647 w 134"/>
                <a:gd name="T101" fmla="*/ 2147483647 h 143"/>
                <a:gd name="T102" fmla="*/ 2147483647 w 134"/>
                <a:gd name="T103" fmla="*/ 2147483647 h 143"/>
                <a:gd name="T104" fmla="*/ 2147483647 w 134"/>
                <a:gd name="T105" fmla="*/ 2147483647 h 143"/>
                <a:gd name="T106" fmla="*/ 2147483647 w 134"/>
                <a:gd name="T107" fmla="*/ 2147483647 h 143"/>
                <a:gd name="T108" fmla="*/ 2147483647 w 134"/>
                <a:gd name="T109" fmla="*/ 2147483647 h 143"/>
                <a:gd name="T110" fmla="*/ 2147483647 w 134"/>
                <a:gd name="T111" fmla="*/ 2147483647 h 143"/>
                <a:gd name="T112" fmla="*/ 2147483647 w 134"/>
                <a:gd name="T113" fmla="*/ 2147483647 h 143"/>
                <a:gd name="T114" fmla="*/ 2147483647 w 134"/>
                <a:gd name="T115" fmla="*/ 2147483647 h 143"/>
                <a:gd name="T116" fmla="*/ 2147483647 w 134"/>
                <a:gd name="T117" fmla="*/ 2147483647 h 143"/>
                <a:gd name="T118" fmla="*/ 2147483647 w 134"/>
                <a:gd name="T119" fmla="*/ 2147483647 h 14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34"/>
                <a:gd name="T181" fmla="*/ 0 h 143"/>
                <a:gd name="T182" fmla="*/ 134 w 134"/>
                <a:gd name="T183" fmla="*/ 143 h 14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34" h="143">
                  <a:moveTo>
                    <a:pt x="134" y="130"/>
                  </a:moveTo>
                  <a:cubicBezTo>
                    <a:pt x="134" y="128"/>
                    <a:pt x="133" y="126"/>
                    <a:pt x="130" y="125"/>
                  </a:cubicBezTo>
                  <a:cubicBezTo>
                    <a:pt x="126" y="125"/>
                    <a:pt x="122" y="128"/>
                    <a:pt x="119" y="132"/>
                  </a:cubicBezTo>
                  <a:cubicBezTo>
                    <a:pt x="118" y="133"/>
                    <a:pt x="118" y="133"/>
                    <a:pt x="118" y="134"/>
                  </a:cubicBezTo>
                  <a:cubicBezTo>
                    <a:pt x="116" y="134"/>
                    <a:pt x="115" y="134"/>
                    <a:pt x="114" y="134"/>
                  </a:cubicBezTo>
                  <a:cubicBezTo>
                    <a:pt x="111" y="133"/>
                    <a:pt x="109" y="132"/>
                    <a:pt x="109" y="130"/>
                  </a:cubicBezTo>
                  <a:cubicBezTo>
                    <a:pt x="110" y="130"/>
                    <a:pt x="111" y="130"/>
                    <a:pt x="113" y="129"/>
                  </a:cubicBezTo>
                  <a:cubicBezTo>
                    <a:pt x="120" y="127"/>
                    <a:pt x="123" y="123"/>
                    <a:pt x="123" y="119"/>
                  </a:cubicBezTo>
                  <a:cubicBezTo>
                    <a:pt x="122" y="118"/>
                    <a:pt x="120" y="116"/>
                    <a:pt x="116" y="117"/>
                  </a:cubicBezTo>
                  <a:cubicBezTo>
                    <a:pt x="111" y="117"/>
                    <a:pt x="107" y="122"/>
                    <a:pt x="106" y="126"/>
                  </a:cubicBezTo>
                  <a:cubicBezTo>
                    <a:pt x="103" y="125"/>
                    <a:pt x="100" y="122"/>
                    <a:pt x="98" y="120"/>
                  </a:cubicBezTo>
                  <a:cubicBezTo>
                    <a:pt x="101" y="118"/>
                    <a:pt x="103" y="117"/>
                    <a:pt x="106" y="115"/>
                  </a:cubicBezTo>
                  <a:cubicBezTo>
                    <a:pt x="116" y="107"/>
                    <a:pt x="108" y="94"/>
                    <a:pt x="105" y="91"/>
                  </a:cubicBezTo>
                  <a:cubicBezTo>
                    <a:pt x="94" y="79"/>
                    <a:pt x="77" y="81"/>
                    <a:pt x="76" y="83"/>
                  </a:cubicBezTo>
                  <a:cubicBezTo>
                    <a:pt x="75" y="84"/>
                    <a:pt x="75" y="85"/>
                    <a:pt x="74" y="86"/>
                  </a:cubicBezTo>
                  <a:cubicBezTo>
                    <a:pt x="78" y="85"/>
                    <a:pt x="89" y="85"/>
                    <a:pt x="97" y="93"/>
                  </a:cubicBezTo>
                  <a:cubicBezTo>
                    <a:pt x="98" y="94"/>
                    <a:pt x="99" y="95"/>
                    <a:pt x="99" y="97"/>
                  </a:cubicBezTo>
                  <a:cubicBezTo>
                    <a:pt x="99" y="96"/>
                    <a:pt x="98" y="95"/>
                    <a:pt x="97" y="95"/>
                  </a:cubicBezTo>
                  <a:cubicBezTo>
                    <a:pt x="88" y="86"/>
                    <a:pt x="75" y="87"/>
                    <a:pt x="71" y="89"/>
                  </a:cubicBezTo>
                  <a:cubicBezTo>
                    <a:pt x="70" y="90"/>
                    <a:pt x="69" y="90"/>
                    <a:pt x="67" y="90"/>
                  </a:cubicBezTo>
                  <a:cubicBezTo>
                    <a:pt x="64" y="90"/>
                    <a:pt x="54" y="79"/>
                    <a:pt x="49" y="73"/>
                  </a:cubicBezTo>
                  <a:cubicBezTo>
                    <a:pt x="45" y="68"/>
                    <a:pt x="35" y="56"/>
                    <a:pt x="36" y="52"/>
                  </a:cubicBezTo>
                  <a:cubicBezTo>
                    <a:pt x="37" y="46"/>
                    <a:pt x="43" y="48"/>
                    <a:pt x="46" y="46"/>
                  </a:cubicBezTo>
                  <a:cubicBezTo>
                    <a:pt x="50" y="43"/>
                    <a:pt x="50" y="11"/>
                    <a:pt x="29" y="1"/>
                  </a:cubicBezTo>
                  <a:cubicBezTo>
                    <a:pt x="28" y="0"/>
                    <a:pt x="26" y="0"/>
                    <a:pt x="24" y="1"/>
                  </a:cubicBezTo>
                  <a:cubicBezTo>
                    <a:pt x="23" y="2"/>
                    <a:pt x="22" y="3"/>
                    <a:pt x="20" y="4"/>
                  </a:cubicBezTo>
                  <a:cubicBezTo>
                    <a:pt x="32" y="10"/>
                    <a:pt x="38" y="25"/>
                    <a:pt x="38" y="32"/>
                  </a:cubicBezTo>
                  <a:cubicBezTo>
                    <a:pt x="34" y="23"/>
                    <a:pt x="27" y="12"/>
                    <a:pt x="16" y="7"/>
                  </a:cubicBezTo>
                  <a:cubicBezTo>
                    <a:pt x="12" y="11"/>
                    <a:pt x="8" y="15"/>
                    <a:pt x="6" y="22"/>
                  </a:cubicBezTo>
                  <a:cubicBezTo>
                    <a:pt x="4" y="31"/>
                    <a:pt x="0" y="45"/>
                    <a:pt x="23" y="78"/>
                  </a:cubicBezTo>
                  <a:cubicBezTo>
                    <a:pt x="24" y="81"/>
                    <a:pt x="27" y="85"/>
                    <a:pt x="32" y="90"/>
                  </a:cubicBezTo>
                  <a:cubicBezTo>
                    <a:pt x="32" y="91"/>
                    <a:pt x="33" y="91"/>
                    <a:pt x="34" y="92"/>
                  </a:cubicBezTo>
                  <a:cubicBezTo>
                    <a:pt x="63" y="124"/>
                    <a:pt x="78" y="123"/>
                    <a:pt x="87" y="123"/>
                  </a:cubicBezTo>
                  <a:cubicBezTo>
                    <a:pt x="90" y="122"/>
                    <a:pt x="92" y="122"/>
                    <a:pt x="95" y="121"/>
                  </a:cubicBezTo>
                  <a:cubicBezTo>
                    <a:pt x="97" y="125"/>
                    <a:pt x="101" y="128"/>
                    <a:pt x="106" y="130"/>
                  </a:cubicBezTo>
                  <a:cubicBezTo>
                    <a:pt x="106" y="132"/>
                    <a:pt x="107" y="136"/>
                    <a:pt x="114" y="137"/>
                  </a:cubicBezTo>
                  <a:cubicBezTo>
                    <a:pt x="115" y="137"/>
                    <a:pt x="116" y="137"/>
                    <a:pt x="116" y="137"/>
                  </a:cubicBezTo>
                  <a:cubicBezTo>
                    <a:pt x="116" y="138"/>
                    <a:pt x="117" y="139"/>
                    <a:pt x="117" y="140"/>
                  </a:cubicBezTo>
                  <a:cubicBezTo>
                    <a:pt x="118" y="142"/>
                    <a:pt x="120" y="143"/>
                    <a:pt x="124" y="143"/>
                  </a:cubicBezTo>
                  <a:cubicBezTo>
                    <a:pt x="127" y="143"/>
                    <a:pt x="130" y="142"/>
                    <a:pt x="131" y="141"/>
                  </a:cubicBezTo>
                  <a:cubicBezTo>
                    <a:pt x="132" y="141"/>
                    <a:pt x="132" y="141"/>
                    <a:pt x="132" y="141"/>
                  </a:cubicBezTo>
                  <a:cubicBezTo>
                    <a:pt x="133" y="141"/>
                    <a:pt x="133" y="140"/>
                    <a:pt x="133" y="139"/>
                  </a:cubicBezTo>
                  <a:cubicBezTo>
                    <a:pt x="133" y="138"/>
                    <a:pt x="132" y="138"/>
                    <a:pt x="131" y="138"/>
                  </a:cubicBezTo>
                  <a:cubicBezTo>
                    <a:pt x="130" y="138"/>
                    <a:pt x="130" y="138"/>
                    <a:pt x="130" y="138"/>
                  </a:cubicBezTo>
                  <a:cubicBezTo>
                    <a:pt x="129" y="139"/>
                    <a:pt x="127" y="140"/>
                    <a:pt x="124" y="140"/>
                  </a:cubicBezTo>
                  <a:cubicBezTo>
                    <a:pt x="122" y="140"/>
                    <a:pt x="120" y="139"/>
                    <a:pt x="120" y="138"/>
                  </a:cubicBezTo>
                  <a:cubicBezTo>
                    <a:pt x="120" y="138"/>
                    <a:pt x="120" y="138"/>
                    <a:pt x="120" y="137"/>
                  </a:cubicBezTo>
                  <a:cubicBezTo>
                    <a:pt x="128" y="137"/>
                    <a:pt x="133" y="133"/>
                    <a:pt x="134" y="130"/>
                  </a:cubicBezTo>
                  <a:close/>
                  <a:moveTo>
                    <a:pt x="116" y="120"/>
                  </a:moveTo>
                  <a:cubicBezTo>
                    <a:pt x="117" y="120"/>
                    <a:pt x="117" y="120"/>
                    <a:pt x="117" y="120"/>
                  </a:cubicBezTo>
                  <a:cubicBezTo>
                    <a:pt x="119" y="120"/>
                    <a:pt x="119" y="120"/>
                    <a:pt x="119" y="120"/>
                  </a:cubicBezTo>
                  <a:cubicBezTo>
                    <a:pt x="120" y="121"/>
                    <a:pt x="118" y="124"/>
                    <a:pt x="112" y="126"/>
                  </a:cubicBezTo>
                  <a:cubicBezTo>
                    <a:pt x="111" y="127"/>
                    <a:pt x="110" y="127"/>
                    <a:pt x="109" y="127"/>
                  </a:cubicBezTo>
                  <a:cubicBezTo>
                    <a:pt x="110" y="124"/>
                    <a:pt x="113" y="120"/>
                    <a:pt x="116" y="120"/>
                  </a:cubicBezTo>
                  <a:close/>
                  <a:moveTo>
                    <a:pt x="121" y="134"/>
                  </a:moveTo>
                  <a:cubicBezTo>
                    <a:pt x="121" y="134"/>
                    <a:pt x="121" y="134"/>
                    <a:pt x="121" y="134"/>
                  </a:cubicBezTo>
                  <a:cubicBezTo>
                    <a:pt x="124" y="131"/>
                    <a:pt x="127" y="128"/>
                    <a:pt x="129" y="128"/>
                  </a:cubicBezTo>
                  <a:cubicBezTo>
                    <a:pt x="129" y="128"/>
                    <a:pt x="129" y="128"/>
                    <a:pt x="129" y="128"/>
                  </a:cubicBezTo>
                  <a:cubicBezTo>
                    <a:pt x="130" y="129"/>
                    <a:pt x="131" y="129"/>
                    <a:pt x="131" y="129"/>
                  </a:cubicBezTo>
                  <a:cubicBezTo>
                    <a:pt x="130" y="131"/>
                    <a:pt x="127" y="133"/>
                    <a:pt x="121" y="134"/>
                  </a:cubicBezTo>
                  <a:close/>
                </a:path>
              </a:pathLst>
            </a:custGeom>
            <a:solidFill>
              <a:srgbClr val="6AE7FF"/>
            </a:solidFill>
            <a:ln w="12700">
              <a:noFill/>
              <a:bevel/>
            </a:ln>
          </p:spPr>
          <p:txBody>
            <a:bodyPr lIns="68580" tIns="34290" rIns="68580" bIns="34290" anchor="ctr"/>
            <a:lstStyle/>
            <a:p>
              <a:endParaRPr lang="zh-CN" altLang="en-US"/>
            </a:p>
          </p:txBody>
        </p:sp>
      </p:grpSp>
      <p:grpSp>
        <p:nvGrpSpPr>
          <p:cNvPr id="18" name="组合 17"/>
          <p:cNvGrpSpPr/>
          <p:nvPr/>
        </p:nvGrpSpPr>
        <p:grpSpPr>
          <a:xfrm>
            <a:off x="9846945" y="3148965"/>
            <a:ext cx="1117600" cy="1122680"/>
            <a:chOff x="15507" y="4959"/>
            <a:chExt cx="1760" cy="1768"/>
          </a:xfrm>
        </p:grpSpPr>
        <p:sp>
          <p:nvSpPr>
            <p:cNvPr id="30734" name="Oval 9"/>
            <p:cNvSpPr>
              <a:spLocks noChangeArrowheads="1"/>
            </p:cNvSpPr>
            <p:nvPr/>
          </p:nvSpPr>
          <p:spPr bwMode="auto">
            <a:xfrm>
              <a:off x="15507" y="4959"/>
              <a:ext cx="1761" cy="1768"/>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sp>
          <p:nvSpPr>
            <p:cNvPr id="30735" name="Freeform 17">
              <a:hlinkClick r:id="rId3"/>
            </p:cNvPr>
            <p:cNvSpPr>
              <a:spLocks noChangeArrowheads="1"/>
            </p:cNvSpPr>
            <p:nvPr/>
          </p:nvSpPr>
          <p:spPr bwMode="auto">
            <a:xfrm>
              <a:off x="15883" y="5368"/>
              <a:ext cx="1010" cy="941"/>
            </a:xfrm>
            <a:custGeom>
              <a:avLst/>
              <a:gdLst>
                <a:gd name="T0" fmla="*/ 2147483647 w 133"/>
                <a:gd name="T1" fmla="*/ 2147483647 h 123"/>
                <a:gd name="T2" fmla="*/ 2147483647 w 133"/>
                <a:gd name="T3" fmla="*/ 2147483647 h 123"/>
                <a:gd name="T4" fmla="*/ 2147483647 w 133"/>
                <a:gd name="T5" fmla="*/ 2147483647 h 123"/>
                <a:gd name="T6" fmla="*/ 2147483647 w 133"/>
                <a:gd name="T7" fmla="*/ 2147483647 h 123"/>
                <a:gd name="T8" fmla="*/ 2147483647 w 133"/>
                <a:gd name="T9" fmla="*/ 2147483647 h 123"/>
                <a:gd name="T10" fmla="*/ 2147483647 w 133"/>
                <a:gd name="T11" fmla="*/ 2147483647 h 123"/>
                <a:gd name="T12" fmla="*/ 2147483647 w 133"/>
                <a:gd name="T13" fmla="*/ 2147483647 h 123"/>
                <a:gd name="T14" fmla="*/ 2147483647 w 133"/>
                <a:gd name="T15" fmla="*/ 2147483647 h 123"/>
                <a:gd name="T16" fmla="*/ 2147483647 w 133"/>
                <a:gd name="T17" fmla="*/ 2147483647 h 123"/>
                <a:gd name="T18" fmla="*/ 2147483647 w 133"/>
                <a:gd name="T19" fmla="*/ 2147483647 h 123"/>
                <a:gd name="T20" fmla="*/ 2147483647 w 133"/>
                <a:gd name="T21" fmla="*/ 0 h 123"/>
                <a:gd name="T22" fmla="*/ 2147483647 w 133"/>
                <a:gd name="T23" fmla="*/ 2147483647 h 123"/>
                <a:gd name="T24" fmla="*/ 2147483647 w 133"/>
                <a:gd name="T25" fmla="*/ 2147483647 h 123"/>
                <a:gd name="T26" fmla="*/ 2147483647 w 133"/>
                <a:gd name="T27" fmla="*/ 2147483647 h 123"/>
                <a:gd name="T28" fmla="*/ 0 w 133"/>
                <a:gd name="T29" fmla="*/ 2147483647 h 123"/>
                <a:gd name="T30" fmla="*/ 0 w 133"/>
                <a:gd name="T31" fmla="*/ 2147483647 h 123"/>
                <a:gd name="T32" fmla="*/ 2147483647 w 133"/>
                <a:gd name="T33" fmla="*/ 2147483647 h 123"/>
                <a:gd name="T34" fmla="*/ 2147483647 w 133"/>
                <a:gd name="T35" fmla="*/ 2147483647 h 123"/>
                <a:gd name="T36" fmla="*/ 2147483647 w 133"/>
                <a:gd name="T37" fmla="*/ 2147483647 h 123"/>
                <a:gd name="T38" fmla="*/ 2147483647 w 133"/>
                <a:gd name="T39" fmla="*/ 2147483647 h 123"/>
                <a:gd name="T40" fmla="*/ 2147483647 w 133"/>
                <a:gd name="T41" fmla="*/ 2147483647 h 123"/>
                <a:gd name="T42" fmla="*/ 2147483647 w 133"/>
                <a:gd name="T43" fmla="*/ 2147483647 h 123"/>
                <a:gd name="T44" fmla="*/ 2147483647 w 133"/>
                <a:gd name="T45" fmla="*/ 2147483647 h 123"/>
                <a:gd name="T46" fmla="*/ 2147483647 w 133"/>
                <a:gd name="T47" fmla="*/ 2147483647 h 123"/>
                <a:gd name="T48" fmla="*/ 2147483647 w 133"/>
                <a:gd name="T49" fmla="*/ 2147483647 h 123"/>
                <a:gd name="T50" fmla="*/ 2147483647 w 133"/>
                <a:gd name="T51" fmla="*/ 2147483647 h 123"/>
                <a:gd name="T52" fmla="*/ 2147483647 w 133"/>
                <a:gd name="T53" fmla="*/ 2147483647 h 123"/>
                <a:gd name="T54" fmla="*/ 2147483647 w 133"/>
                <a:gd name="T55" fmla="*/ 2147483647 h 123"/>
                <a:gd name="T56" fmla="*/ 2147483647 w 133"/>
                <a:gd name="T57" fmla="*/ 2147483647 h 123"/>
                <a:gd name="T58" fmla="*/ 2147483647 w 133"/>
                <a:gd name="T59" fmla="*/ 2147483647 h 123"/>
                <a:gd name="T60" fmla="*/ 2147483647 w 133"/>
                <a:gd name="T61" fmla="*/ 2147483647 h 12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33"/>
                <a:gd name="T94" fmla="*/ 0 h 123"/>
                <a:gd name="T95" fmla="*/ 133 w 133"/>
                <a:gd name="T96" fmla="*/ 123 h 12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33" h="123">
                  <a:moveTo>
                    <a:pt x="124" y="84"/>
                  </a:moveTo>
                  <a:cubicBezTo>
                    <a:pt x="129" y="84"/>
                    <a:pt x="133" y="80"/>
                    <a:pt x="133" y="75"/>
                  </a:cubicBezTo>
                  <a:cubicBezTo>
                    <a:pt x="133" y="71"/>
                    <a:pt x="129" y="67"/>
                    <a:pt x="124" y="67"/>
                  </a:cubicBezTo>
                  <a:cubicBezTo>
                    <a:pt x="113" y="67"/>
                    <a:pt x="113" y="67"/>
                    <a:pt x="113" y="67"/>
                  </a:cubicBezTo>
                  <a:cubicBezTo>
                    <a:pt x="113" y="66"/>
                    <a:pt x="113" y="65"/>
                    <a:pt x="113" y="64"/>
                  </a:cubicBezTo>
                  <a:cubicBezTo>
                    <a:pt x="124" y="64"/>
                    <a:pt x="124" y="64"/>
                    <a:pt x="124" y="64"/>
                  </a:cubicBezTo>
                  <a:cubicBezTo>
                    <a:pt x="129" y="64"/>
                    <a:pt x="132" y="61"/>
                    <a:pt x="132" y="56"/>
                  </a:cubicBezTo>
                  <a:cubicBezTo>
                    <a:pt x="132" y="51"/>
                    <a:pt x="129" y="47"/>
                    <a:pt x="124" y="47"/>
                  </a:cubicBezTo>
                  <a:cubicBezTo>
                    <a:pt x="90" y="47"/>
                    <a:pt x="90" y="47"/>
                    <a:pt x="90" y="47"/>
                  </a:cubicBezTo>
                  <a:cubicBezTo>
                    <a:pt x="66" y="45"/>
                    <a:pt x="73" y="31"/>
                    <a:pt x="74" y="23"/>
                  </a:cubicBezTo>
                  <a:cubicBezTo>
                    <a:pt x="75" y="8"/>
                    <a:pt x="69" y="0"/>
                    <a:pt x="64" y="0"/>
                  </a:cubicBezTo>
                  <a:cubicBezTo>
                    <a:pt x="63" y="0"/>
                    <a:pt x="53" y="1"/>
                    <a:pt x="54" y="5"/>
                  </a:cubicBezTo>
                  <a:cubicBezTo>
                    <a:pt x="54" y="8"/>
                    <a:pt x="56" y="24"/>
                    <a:pt x="48" y="33"/>
                  </a:cubicBezTo>
                  <a:cubicBezTo>
                    <a:pt x="42" y="40"/>
                    <a:pt x="33" y="52"/>
                    <a:pt x="29" y="57"/>
                  </a:cubicBezTo>
                  <a:cubicBezTo>
                    <a:pt x="0" y="57"/>
                    <a:pt x="0" y="57"/>
                    <a:pt x="0" y="57"/>
                  </a:cubicBezTo>
                  <a:cubicBezTo>
                    <a:pt x="0" y="114"/>
                    <a:pt x="0" y="114"/>
                    <a:pt x="0" y="114"/>
                  </a:cubicBezTo>
                  <a:cubicBezTo>
                    <a:pt x="31" y="114"/>
                    <a:pt x="31" y="114"/>
                    <a:pt x="31" y="114"/>
                  </a:cubicBezTo>
                  <a:cubicBezTo>
                    <a:pt x="38" y="119"/>
                    <a:pt x="46" y="121"/>
                    <a:pt x="54" y="122"/>
                  </a:cubicBezTo>
                  <a:cubicBezTo>
                    <a:pt x="61" y="122"/>
                    <a:pt x="69" y="122"/>
                    <a:pt x="76" y="123"/>
                  </a:cubicBezTo>
                  <a:cubicBezTo>
                    <a:pt x="77" y="123"/>
                    <a:pt x="78" y="123"/>
                    <a:pt x="79" y="123"/>
                  </a:cubicBezTo>
                  <a:cubicBezTo>
                    <a:pt x="105" y="123"/>
                    <a:pt x="105" y="123"/>
                    <a:pt x="105" y="123"/>
                  </a:cubicBezTo>
                  <a:cubicBezTo>
                    <a:pt x="110" y="123"/>
                    <a:pt x="114" y="119"/>
                    <a:pt x="114" y="114"/>
                  </a:cubicBezTo>
                  <a:cubicBezTo>
                    <a:pt x="114" y="109"/>
                    <a:pt x="110" y="105"/>
                    <a:pt x="105" y="105"/>
                  </a:cubicBezTo>
                  <a:cubicBezTo>
                    <a:pt x="103" y="105"/>
                    <a:pt x="103" y="105"/>
                    <a:pt x="103" y="105"/>
                  </a:cubicBezTo>
                  <a:cubicBezTo>
                    <a:pt x="103" y="105"/>
                    <a:pt x="103" y="104"/>
                    <a:pt x="104" y="103"/>
                  </a:cubicBezTo>
                  <a:cubicBezTo>
                    <a:pt x="117" y="103"/>
                    <a:pt x="117" y="103"/>
                    <a:pt x="117" y="103"/>
                  </a:cubicBezTo>
                  <a:cubicBezTo>
                    <a:pt x="122" y="103"/>
                    <a:pt x="125" y="99"/>
                    <a:pt x="125" y="95"/>
                  </a:cubicBezTo>
                  <a:cubicBezTo>
                    <a:pt x="125" y="90"/>
                    <a:pt x="122" y="86"/>
                    <a:pt x="117" y="86"/>
                  </a:cubicBezTo>
                  <a:cubicBezTo>
                    <a:pt x="109" y="86"/>
                    <a:pt x="109" y="86"/>
                    <a:pt x="109" y="86"/>
                  </a:cubicBezTo>
                  <a:cubicBezTo>
                    <a:pt x="109" y="85"/>
                    <a:pt x="110" y="85"/>
                    <a:pt x="110" y="84"/>
                  </a:cubicBezTo>
                  <a:lnTo>
                    <a:pt x="124" y="84"/>
                  </a:lnTo>
                  <a:close/>
                </a:path>
              </a:pathLst>
            </a:custGeom>
            <a:solidFill>
              <a:srgbClr val="6AE7FF"/>
            </a:solidFill>
            <a:ln w="12700">
              <a:noFill/>
              <a:bevel/>
            </a:ln>
          </p:spPr>
          <p:txBody>
            <a:bodyPr lIns="68580" tIns="34290" rIns="68580" bIns="34290" anchor="ctr"/>
            <a:lstStyle/>
            <a:p>
              <a:endParaRPr lang="zh-CN" altLang="en-US"/>
            </a:p>
          </p:txBody>
        </p:sp>
      </p:grpSp>
      <p:grpSp>
        <p:nvGrpSpPr>
          <p:cNvPr id="7" name="组合 6"/>
          <p:cNvGrpSpPr/>
          <p:nvPr/>
        </p:nvGrpSpPr>
        <p:grpSpPr>
          <a:xfrm>
            <a:off x="9846945" y="4693285"/>
            <a:ext cx="1117600" cy="1120140"/>
            <a:chOff x="15507" y="7391"/>
            <a:chExt cx="1760" cy="1764"/>
          </a:xfrm>
        </p:grpSpPr>
        <p:sp>
          <p:nvSpPr>
            <p:cNvPr id="30736" name="Oval 9"/>
            <p:cNvSpPr>
              <a:spLocks noChangeArrowheads="1"/>
            </p:cNvSpPr>
            <p:nvPr/>
          </p:nvSpPr>
          <p:spPr bwMode="auto">
            <a:xfrm>
              <a:off x="15507" y="7391"/>
              <a:ext cx="1761" cy="1764"/>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grpSp>
          <p:nvGrpSpPr>
            <p:cNvPr id="29" name="组合 45"/>
            <p:cNvGrpSpPr/>
            <p:nvPr/>
          </p:nvGrpSpPr>
          <p:grpSpPr bwMode="auto">
            <a:xfrm>
              <a:off x="15902" y="7762"/>
              <a:ext cx="921" cy="1009"/>
              <a:chOff x="0" y="0"/>
              <a:chExt cx="455613" cy="500063"/>
            </a:xfrm>
            <a:solidFill>
              <a:srgbClr val="6AE7FF"/>
            </a:solidFill>
          </p:grpSpPr>
          <p:sp>
            <p:nvSpPr>
              <p:cNvPr id="30" name="Freeform 19">
                <a:hlinkClick r:id="rId3"/>
              </p:cNvPr>
              <p:cNvSpPr>
                <a:spLocks noChangeArrowheads="1"/>
              </p:cNvSpPr>
              <p:nvPr/>
            </p:nvSpPr>
            <p:spPr bwMode="auto">
              <a:xfrm>
                <a:off x="323850" y="95250"/>
                <a:ext cx="131763" cy="320675"/>
              </a:xfrm>
              <a:custGeom>
                <a:avLst/>
                <a:gdLst>
                  <a:gd name="T0" fmla="*/ 178932550 w 83"/>
                  <a:gd name="T1" fmla="*/ 95765933 h 202"/>
                  <a:gd name="T2" fmla="*/ 105846975 w 83"/>
                  <a:gd name="T3" fmla="*/ 22682199 h 202"/>
                  <a:gd name="T4" fmla="*/ 0 w 83"/>
                  <a:gd name="T5" fmla="*/ 131048135 h 202"/>
                  <a:gd name="T6" fmla="*/ 0 w 83"/>
                  <a:gd name="T7" fmla="*/ 509071607 h 202"/>
                  <a:gd name="T8" fmla="*/ 209174579 w 83"/>
                  <a:gd name="T9" fmla="*/ 509071607 h 202"/>
                  <a:gd name="T10" fmla="*/ 209174579 w 83"/>
                  <a:gd name="T11" fmla="*/ 0 h 202"/>
                  <a:gd name="T12" fmla="*/ 178932550 w 83"/>
                  <a:gd name="T13" fmla="*/ 95765933 h 202"/>
                  <a:gd name="T14" fmla="*/ 0 60000 65536"/>
                  <a:gd name="T15" fmla="*/ 0 60000 65536"/>
                  <a:gd name="T16" fmla="*/ 0 60000 65536"/>
                  <a:gd name="T17" fmla="*/ 0 60000 65536"/>
                  <a:gd name="T18" fmla="*/ 0 60000 65536"/>
                  <a:gd name="T19" fmla="*/ 0 60000 65536"/>
                  <a:gd name="T20" fmla="*/ 0 60000 65536"/>
                  <a:gd name="T21" fmla="*/ 0 w 83"/>
                  <a:gd name="T22" fmla="*/ 0 h 202"/>
                  <a:gd name="T23" fmla="*/ 83 w 83"/>
                  <a:gd name="T24" fmla="*/ 202 h 2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202">
                    <a:moveTo>
                      <a:pt x="71" y="38"/>
                    </a:moveTo>
                    <a:lnTo>
                      <a:pt x="42" y="9"/>
                    </a:lnTo>
                    <a:lnTo>
                      <a:pt x="0" y="52"/>
                    </a:lnTo>
                    <a:lnTo>
                      <a:pt x="0" y="202"/>
                    </a:lnTo>
                    <a:lnTo>
                      <a:pt x="83" y="202"/>
                    </a:lnTo>
                    <a:lnTo>
                      <a:pt x="83" y="0"/>
                    </a:lnTo>
                    <a:lnTo>
                      <a:pt x="71" y="38"/>
                    </a:ln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sp>
            <p:nvSpPr>
              <p:cNvPr id="31" name="Freeform 20">
                <a:hlinkClick r:id="rId3"/>
              </p:cNvPr>
              <p:cNvSpPr>
                <a:spLocks noChangeArrowheads="1"/>
              </p:cNvSpPr>
              <p:nvPr/>
            </p:nvSpPr>
            <p:spPr bwMode="auto">
              <a:xfrm>
                <a:off x="161925" y="204788"/>
                <a:ext cx="131763" cy="211138"/>
              </a:xfrm>
              <a:custGeom>
                <a:avLst/>
                <a:gdLst>
                  <a:gd name="T0" fmla="*/ 155898208 w 35"/>
                  <a:gd name="T1" fmla="*/ 127938341 h 56"/>
                  <a:gd name="T2" fmla="*/ 0 w 35"/>
                  <a:gd name="T3" fmla="*/ 28431994 h 56"/>
                  <a:gd name="T4" fmla="*/ 0 w 35"/>
                  <a:gd name="T5" fmla="*/ 796058145 h 56"/>
                  <a:gd name="T6" fmla="*/ 496042538 w 35"/>
                  <a:gd name="T7" fmla="*/ 796058145 h 56"/>
                  <a:gd name="T8" fmla="*/ 496042538 w 35"/>
                  <a:gd name="T9" fmla="*/ 0 h 56"/>
                  <a:gd name="T10" fmla="*/ 368488363 w 35"/>
                  <a:gd name="T11" fmla="*/ 113724204 h 56"/>
                  <a:gd name="T12" fmla="*/ 240934246 w 35"/>
                  <a:gd name="T13" fmla="*/ 156370327 h 56"/>
                  <a:gd name="T14" fmla="*/ 155898208 w 35"/>
                  <a:gd name="T15" fmla="*/ 127938341 h 56"/>
                  <a:gd name="T16" fmla="*/ 0 60000 65536"/>
                  <a:gd name="T17" fmla="*/ 0 60000 65536"/>
                  <a:gd name="T18" fmla="*/ 0 60000 65536"/>
                  <a:gd name="T19" fmla="*/ 0 60000 65536"/>
                  <a:gd name="T20" fmla="*/ 0 60000 65536"/>
                  <a:gd name="T21" fmla="*/ 0 60000 65536"/>
                  <a:gd name="T22" fmla="*/ 0 60000 65536"/>
                  <a:gd name="T23" fmla="*/ 0 60000 65536"/>
                  <a:gd name="T24" fmla="*/ 0 w 35"/>
                  <a:gd name="T25" fmla="*/ 0 h 56"/>
                  <a:gd name="T26" fmla="*/ 35 w 35"/>
                  <a:gd name="T27" fmla="*/ 56 h 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 h="56">
                    <a:moveTo>
                      <a:pt x="11" y="9"/>
                    </a:moveTo>
                    <a:cubicBezTo>
                      <a:pt x="0" y="2"/>
                      <a:pt x="0" y="2"/>
                      <a:pt x="0" y="2"/>
                    </a:cubicBezTo>
                    <a:cubicBezTo>
                      <a:pt x="0" y="56"/>
                      <a:pt x="0" y="56"/>
                      <a:pt x="0" y="56"/>
                    </a:cubicBezTo>
                    <a:cubicBezTo>
                      <a:pt x="35" y="56"/>
                      <a:pt x="35" y="56"/>
                      <a:pt x="35" y="56"/>
                    </a:cubicBezTo>
                    <a:cubicBezTo>
                      <a:pt x="35" y="0"/>
                      <a:pt x="35" y="0"/>
                      <a:pt x="35" y="0"/>
                    </a:cubicBezTo>
                    <a:cubicBezTo>
                      <a:pt x="26" y="8"/>
                      <a:pt x="26" y="8"/>
                      <a:pt x="26" y="8"/>
                    </a:cubicBezTo>
                    <a:cubicBezTo>
                      <a:pt x="24" y="10"/>
                      <a:pt x="21" y="11"/>
                      <a:pt x="17" y="11"/>
                    </a:cubicBezTo>
                    <a:cubicBezTo>
                      <a:pt x="15" y="11"/>
                      <a:pt x="13" y="11"/>
                      <a:pt x="11" y="9"/>
                    </a:cubicBez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sp>
            <p:nvSpPr>
              <p:cNvPr id="32" name="Freeform 21">
                <a:hlinkClick r:id="rId3"/>
              </p:cNvPr>
              <p:cNvSpPr>
                <a:spLocks noChangeArrowheads="1"/>
              </p:cNvSpPr>
              <p:nvPr/>
            </p:nvSpPr>
            <p:spPr bwMode="auto">
              <a:xfrm>
                <a:off x="0" y="174625"/>
                <a:ext cx="131763" cy="241300"/>
              </a:xfrm>
              <a:custGeom>
                <a:avLst/>
                <a:gdLst>
                  <a:gd name="T0" fmla="*/ 209174579 w 83"/>
                  <a:gd name="T1" fmla="*/ 35282186 h 152"/>
                  <a:gd name="T2" fmla="*/ 161290602 w 83"/>
                  <a:gd name="T3" fmla="*/ 0 h 152"/>
                  <a:gd name="T4" fmla="*/ 0 w 83"/>
                  <a:gd name="T5" fmla="*/ 138607794 h 152"/>
                  <a:gd name="T6" fmla="*/ 0 w 83"/>
                  <a:gd name="T7" fmla="*/ 383063695 h 152"/>
                  <a:gd name="T8" fmla="*/ 209174579 w 83"/>
                  <a:gd name="T9" fmla="*/ 383063695 h 152"/>
                  <a:gd name="T10" fmla="*/ 209174579 w 83"/>
                  <a:gd name="T11" fmla="*/ 35282186 h 152"/>
                  <a:gd name="T12" fmla="*/ 0 60000 65536"/>
                  <a:gd name="T13" fmla="*/ 0 60000 65536"/>
                  <a:gd name="T14" fmla="*/ 0 60000 65536"/>
                  <a:gd name="T15" fmla="*/ 0 60000 65536"/>
                  <a:gd name="T16" fmla="*/ 0 60000 65536"/>
                  <a:gd name="T17" fmla="*/ 0 60000 65536"/>
                  <a:gd name="T18" fmla="*/ 0 w 83"/>
                  <a:gd name="T19" fmla="*/ 0 h 152"/>
                  <a:gd name="T20" fmla="*/ 83 w 83"/>
                  <a:gd name="T21" fmla="*/ 152 h 152"/>
                </a:gdLst>
                <a:ahLst/>
                <a:cxnLst>
                  <a:cxn ang="T12">
                    <a:pos x="T0" y="T1"/>
                  </a:cxn>
                  <a:cxn ang="T13">
                    <a:pos x="T2" y="T3"/>
                  </a:cxn>
                  <a:cxn ang="T14">
                    <a:pos x="T4" y="T5"/>
                  </a:cxn>
                  <a:cxn ang="T15">
                    <a:pos x="T6" y="T7"/>
                  </a:cxn>
                  <a:cxn ang="T16">
                    <a:pos x="T8" y="T9"/>
                  </a:cxn>
                  <a:cxn ang="T17">
                    <a:pos x="T10" y="T11"/>
                  </a:cxn>
                </a:cxnLst>
                <a:rect l="T18" t="T19" r="T20" b="T21"/>
                <a:pathLst>
                  <a:path w="83" h="152">
                    <a:moveTo>
                      <a:pt x="83" y="14"/>
                    </a:moveTo>
                    <a:lnTo>
                      <a:pt x="64" y="0"/>
                    </a:lnTo>
                    <a:lnTo>
                      <a:pt x="0" y="55"/>
                    </a:lnTo>
                    <a:lnTo>
                      <a:pt x="0" y="152"/>
                    </a:lnTo>
                    <a:lnTo>
                      <a:pt x="83" y="152"/>
                    </a:lnTo>
                    <a:lnTo>
                      <a:pt x="83" y="14"/>
                    </a:ln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sp>
            <p:nvSpPr>
              <p:cNvPr id="33" name="Rectangle 22">
                <a:hlinkClick r:id="rId3"/>
              </p:cNvPr>
              <p:cNvSpPr>
                <a:spLocks noChangeArrowheads="1"/>
              </p:cNvSpPr>
              <p:nvPr/>
            </p:nvSpPr>
            <p:spPr bwMode="auto">
              <a:xfrm>
                <a:off x="0" y="450850"/>
                <a:ext cx="455613" cy="49213"/>
              </a:xfrm>
              <a:prstGeom prst="rect">
                <a:avLst/>
              </a:pr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sp>
            <p:nvSpPr>
              <p:cNvPr id="34" name="Freeform 23">
                <a:hlinkClick r:id="rId3"/>
              </p:cNvPr>
              <p:cNvSpPr>
                <a:spLocks noChangeArrowheads="1"/>
              </p:cNvSpPr>
              <p:nvPr/>
            </p:nvSpPr>
            <p:spPr bwMode="auto">
              <a:xfrm>
                <a:off x="0" y="0"/>
                <a:ext cx="450850" cy="223838"/>
              </a:xfrm>
              <a:custGeom>
                <a:avLst/>
                <a:gdLst>
                  <a:gd name="T0" fmla="*/ 127042042 w 120"/>
                  <a:gd name="T1" fmla="*/ 762851325 h 59"/>
                  <a:gd name="T2" fmla="*/ 367006952 w 120"/>
                  <a:gd name="T3" fmla="*/ 546950146 h 59"/>
                  <a:gd name="T4" fmla="*/ 818709813 w 120"/>
                  <a:gd name="T5" fmla="*/ 834817121 h 59"/>
                  <a:gd name="T6" fmla="*/ 846940530 w 120"/>
                  <a:gd name="T7" fmla="*/ 849211039 h 59"/>
                  <a:gd name="T8" fmla="*/ 903401964 w 120"/>
                  <a:gd name="T9" fmla="*/ 834817121 h 59"/>
                  <a:gd name="T10" fmla="*/ 1482146925 w 120"/>
                  <a:gd name="T11" fmla="*/ 287867094 h 59"/>
                  <a:gd name="T12" fmla="*/ 1580954435 w 120"/>
                  <a:gd name="T13" fmla="*/ 403014643 h 59"/>
                  <a:gd name="T14" fmla="*/ 1693881060 w 120"/>
                  <a:gd name="T15" fmla="*/ 0 h 59"/>
                  <a:gd name="T16" fmla="*/ 1298643508 w 120"/>
                  <a:gd name="T17" fmla="*/ 100753661 h 59"/>
                  <a:gd name="T18" fmla="*/ 1369220300 w 120"/>
                  <a:gd name="T19" fmla="*/ 187113403 h 59"/>
                  <a:gd name="T20" fmla="*/ 846940530 w 120"/>
                  <a:gd name="T21" fmla="*/ 690885530 h 59"/>
                  <a:gd name="T22" fmla="*/ 395237669 w 120"/>
                  <a:gd name="T23" fmla="*/ 388620725 h 59"/>
                  <a:gd name="T24" fmla="*/ 310545518 w 120"/>
                  <a:gd name="T25" fmla="*/ 403014643 h 59"/>
                  <a:gd name="T26" fmla="*/ 28230724 w 120"/>
                  <a:gd name="T27" fmla="*/ 647703777 h 59"/>
                  <a:gd name="T28" fmla="*/ 28230724 w 120"/>
                  <a:gd name="T29" fmla="*/ 748457408 h 59"/>
                  <a:gd name="T30" fmla="*/ 127042042 w 120"/>
                  <a:gd name="T31" fmla="*/ 762851325 h 5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0"/>
                  <a:gd name="T49" fmla="*/ 0 h 59"/>
                  <a:gd name="T50" fmla="*/ 120 w 120"/>
                  <a:gd name="T51" fmla="*/ 59 h 5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0" h="59">
                    <a:moveTo>
                      <a:pt x="9" y="53"/>
                    </a:moveTo>
                    <a:cubicBezTo>
                      <a:pt x="26" y="38"/>
                      <a:pt x="26" y="38"/>
                      <a:pt x="26" y="38"/>
                    </a:cubicBezTo>
                    <a:cubicBezTo>
                      <a:pt x="58" y="58"/>
                      <a:pt x="58" y="58"/>
                      <a:pt x="58" y="58"/>
                    </a:cubicBezTo>
                    <a:cubicBezTo>
                      <a:pt x="59" y="59"/>
                      <a:pt x="60" y="59"/>
                      <a:pt x="60" y="59"/>
                    </a:cubicBezTo>
                    <a:cubicBezTo>
                      <a:pt x="62" y="59"/>
                      <a:pt x="63" y="59"/>
                      <a:pt x="64" y="58"/>
                    </a:cubicBezTo>
                    <a:cubicBezTo>
                      <a:pt x="105" y="20"/>
                      <a:pt x="105" y="20"/>
                      <a:pt x="105" y="20"/>
                    </a:cubicBezTo>
                    <a:cubicBezTo>
                      <a:pt x="112" y="28"/>
                      <a:pt x="112" y="28"/>
                      <a:pt x="112" y="28"/>
                    </a:cubicBezTo>
                    <a:cubicBezTo>
                      <a:pt x="120" y="0"/>
                      <a:pt x="120" y="0"/>
                      <a:pt x="120" y="0"/>
                    </a:cubicBezTo>
                    <a:cubicBezTo>
                      <a:pt x="92" y="7"/>
                      <a:pt x="92" y="7"/>
                      <a:pt x="92" y="7"/>
                    </a:cubicBezTo>
                    <a:cubicBezTo>
                      <a:pt x="97" y="13"/>
                      <a:pt x="97" y="13"/>
                      <a:pt x="97" y="13"/>
                    </a:cubicBezTo>
                    <a:cubicBezTo>
                      <a:pt x="60" y="48"/>
                      <a:pt x="60" y="48"/>
                      <a:pt x="60" y="48"/>
                    </a:cubicBezTo>
                    <a:cubicBezTo>
                      <a:pt x="28" y="27"/>
                      <a:pt x="28" y="27"/>
                      <a:pt x="28" y="27"/>
                    </a:cubicBezTo>
                    <a:cubicBezTo>
                      <a:pt x="26" y="26"/>
                      <a:pt x="24" y="26"/>
                      <a:pt x="22" y="28"/>
                    </a:cubicBezTo>
                    <a:cubicBezTo>
                      <a:pt x="2" y="45"/>
                      <a:pt x="2" y="45"/>
                      <a:pt x="2" y="45"/>
                    </a:cubicBezTo>
                    <a:cubicBezTo>
                      <a:pt x="0" y="47"/>
                      <a:pt x="0" y="50"/>
                      <a:pt x="2" y="52"/>
                    </a:cubicBezTo>
                    <a:cubicBezTo>
                      <a:pt x="3" y="54"/>
                      <a:pt x="7" y="55"/>
                      <a:pt x="9" y="53"/>
                    </a:cubicBez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grpSp>
      </p:grpSp>
      <p:grpSp>
        <p:nvGrpSpPr>
          <p:cNvPr id="10" name="组合 9"/>
          <p:cNvGrpSpPr/>
          <p:nvPr/>
        </p:nvGrpSpPr>
        <p:grpSpPr>
          <a:xfrm>
            <a:off x="8420100" y="4693285"/>
            <a:ext cx="1117600" cy="1120140"/>
            <a:chOff x="13260" y="7391"/>
            <a:chExt cx="1760" cy="1764"/>
          </a:xfrm>
        </p:grpSpPr>
        <p:sp>
          <p:nvSpPr>
            <p:cNvPr id="30738" name="Oval 9"/>
            <p:cNvSpPr>
              <a:spLocks noChangeArrowheads="1"/>
            </p:cNvSpPr>
            <p:nvPr/>
          </p:nvSpPr>
          <p:spPr bwMode="auto">
            <a:xfrm>
              <a:off x="13260" y="7391"/>
              <a:ext cx="1761" cy="1764"/>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sp>
          <p:nvSpPr>
            <p:cNvPr id="30739" name="Freeform 24">
              <a:hlinkClick r:id="rId3"/>
            </p:cNvPr>
            <p:cNvSpPr>
              <a:spLocks noEditPoints="1" noChangeArrowheads="1"/>
            </p:cNvSpPr>
            <p:nvPr/>
          </p:nvSpPr>
          <p:spPr bwMode="auto">
            <a:xfrm>
              <a:off x="13486" y="7930"/>
              <a:ext cx="1391" cy="835"/>
            </a:xfrm>
            <a:custGeom>
              <a:avLst/>
              <a:gdLst>
                <a:gd name="T0" fmla="*/ 2147483647 w 183"/>
                <a:gd name="T1" fmla="*/ 2147483647 h 110"/>
                <a:gd name="T2" fmla="*/ 2147483647 w 183"/>
                <a:gd name="T3" fmla="*/ 2147483647 h 110"/>
                <a:gd name="T4" fmla="*/ 2147483647 w 183"/>
                <a:gd name="T5" fmla="*/ 2147483647 h 110"/>
                <a:gd name="T6" fmla="*/ 2147483647 w 183"/>
                <a:gd name="T7" fmla="*/ 2147483647 h 110"/>
                <a:gd name="T8" fmla="*/ 2147483647 w 183"/>
                <a:gd name="T9" fmla="*/ 2147483647 h 110"/>
                <a:gd name="T10" fmla="*/ 2147483647 w 183"/>
                <a:gd name="T11" fmla="*/ 2147483647 h 110"/>
                <a:gd name="T12" fmla="*/ 2147483647 w 183"/>
                <a:gd name="T13" fmla="*/ 2147483647 h 110"/>
                <a:gd name="T14" fmla="*/ 2147483647 w 183"/>
                <a:gd name="T15" fmla="*/ 2147483647 h 110"/>
                <a:gd name="T16" fmla="*/ 2147483647 w 183"/>
                <a:gd name="T17" fmla="*/ 2147483647 h 110"/>
                <a:gd name="T18" fmla="*/ 2147483647 w 183"/>
                <a:gd name="T19" fmla="*/ 2147483647 h 110"/>
                <a:gd name="T20" fmla="*/ 2147483647 w 183"/>
                <a:gd name="T21" fmla="*/ 2147483647 h 110"/>
                <a:gd name="T22" fmla="*/ 2147483647 w 183"/>
                <a:gd name="T23" fmla="*/ 2147483647 h 110"/>
                <a:gd name="T24" fmla="*/ 2147483647 w 183"/>
                <a:gd name="T25" fmla="*/ 2147483647 h 110"/>
                <a:gd name="T26" fmla="*/ 2147483647 w 183"/>
                <a:gd name="T27" fmla="*/ 2147483647 h 110"/>
                <a:gd name="T28" fmla="*/ 2147483647 w 183"/>
                <a:gd name="T29" fmla="*/ 2147483647 h 110"/>
                <a:gd name="T30" fmla="*/ 2147483647 w 183"/>
                <a:gd name="T31" fmla="*/ 2147483647 h 110"/>
                <a:gd name="T32" fmla="*/ 2147483647 w 183"/>
                <a:gd name="T33" fmla="*/ 2147483647 h 110"/>
                <a:gd name="T34" fmla="*/ 2147483647 w 183"/>
                <a:gd name="T35" fmla="*/ 2147483647 h 110"/>
                <a:gd name="T36" fmla="*/ 2147483647 w 183"/>
                <a:gd name="T37" fmla="*/ 2147483647 h 110"/>
                <a:gd name="T38" fmla="*/ 2147483647 w 183"/>
                <a:gd name="T39" fmla="*/ 2147483647 h 110"/>
                <a:gd name="T40" fmla="*/ 2147483647 w 183"/>
                <a:gd name="T41" fmla="*/ 2147483647 h 110"/>
                <a:gd name="T42" fmla="*/ 2147483647 w 183"/>
                <a:gd name="T43" fmla="*/ 2147483647 h 110"/>
                <a:gd name="T44" fmla="*/ 2147483647 w 183"/>
                <a:gd name="T45" fmla="*/ 2147483647 h 110"/>
                <a:gd name="T46" fmla="*/ 2147483647 w 183"/>
                <a:gd name="T47" fmla="*/ 2147483647 h 110"/>
                <a:gd name="T48" fmla="*/ 2147483647 w 183"/>
                <a:gd name="T49" fmla="*/ 2147483647 h 110"/>
                <a:gd name="T50" fmla="*/ 2147483647 w 183"/>
                <a:gd name="T51" fmla="*/ 2147483647 h 110"/>
                <a:gd name="T52" fmla="*/ 2147483647 w 183"/>
                <a:gd name="T53" fmla="*/ 2147483647 h 110"/>
                <a:gd name="T54" fmla="*/ 2147483647 w 183"/>
                <a:gd name="T55" fmla="*/ 2147483647 h 110"/>
                <a:gd name="T56" fmla="*/ 2147483647 w 183"/>
                <a:gd name="T57" fmla="*/ 2147483647 h 110"/>
                <a:gd name="T58" fmla="*/ 2147483647 w 183"/>
                <a:gd name="T59" fmla="*/ 2147483647 h 110"/>
                <a:gd name="T60" fmla="*/ 2147483647 w 183"/>
                <a:gd name="T61" fmla="*/ 2147483647 h 110"/>
                <a:gd name="T62" fmla="*/ 2147483647 w 183"/>
                <a:gd name="T63" fmla="*/ 2147483647 h 110"/>
                <a:gd name="T64" fmla="*/ 2147483647 w 183"/>
                <a:gd name="T65" fmla="*/ 2147483647 h 110"/>
                <a:gd name="T66" fmla="*/ 2147483647 w 183"/>
                <a:gd name="T67" fmla="*/ 2147483647 h 110"/>
                <a:gd name="T68" fmla="*/ 2147483647 w 183"/>
                <a:gd name="T69" fmla="*/ 2147483647 h 110"/>
                <a:gd name="T70" fmla="*/ 2147483647 w 183"/>
                <a:gd name="T71" fmla="*/ 2147483647 h 110"/>
                <a:gd name="T72" fmla="*/ 2147483647 w 183"/>
                <a:gd name="T73" fmla="*/ 2147483647 h 110"/>
                <a:gd name="T74" fmla="*/ 2147483647 w 183"/>
                <a:gd name="T75" fmla="*/ 2147483647 h 110"/>
                <a:gd name="T76" fmla="*/ 2147483647 w 183"/>
                <a:gd name="T77" fmla="*/ 2147483647 h 110"/>
                <a:gd name="T78" fmla="*/ 2147483647 w 183"/>
                <a:gd name="T79" fmla="*/ 2147483647 h 110"/>
                <a:gd name="T80" fmla="*/ 2147483647 w 183"/>
                <a:gd name="T81" fmla="*/ 2147483647 h 110"/>
                <a:gd name="T82" fmla="*/ 2147483647 w 183"/>
                <a:gd name="T83" fmla="*/ 2147483647 h 110"/>
                <a:gd name="T84" fmla="*/ 2147483647 w 183"/>
                <a:gd name="T85" fmla="*/ 2147483647 h 1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3"/>
                <a:gd name="T130" fmla="*/ 0 h 110"/>
                <a:gd name="T131" fmla="*/ 183 w 183"/>
                <a:gd name="T132" fmla="*/ 110 h 11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3" h="110">
                  <a:moveTo>
                    <a:pt x="145" y="68"/>
                  </a:moveTo>
                  <a:cubicBezTo>
                    <a:pt x="146" y="67"/>
                    <a:pt x="146" y="66"/>
                    <a:pt x="147" y="65"/>
                  </a:cubicBezTo>
                  <a:cubicBezTo>
                    <a:pt x="151" y="73"/>
                    <a:pt x="151" y="73"/>
                    <a:pt x="151" y="73"/>
                  </a:cubicBezTo>
                  <a:cubicBezTo>
                    <a:pt x="183" y="59"/>
                    <a:pt x="183" y="59"/>
                    <a:pt x="183" y="59"/>
                  </a:cubicBezTo>
                  <a:cubicBezTo>
                    <a:pt x="156" y="0"/>
                    <a:pt x="156" y="0"/>
                    <a:pt x="156" y="0"/>
                  </a:cubicBezTo>
                  <a:cubicBezTo>
                    <a:pt x="124" y="14"/>
                    <a:pt x="124" y="14"/>
                    <a:pt x="124" y="14"/>
                  </a:cubicBezTo>
                  <a:cubicBezTo>
                    <a:pt x="126" y="18"/>
                    <a:pt x="126" y="18"/>
                    <a:pt x="126" y="18"/>
                  </a:cubicBezTo>
                  <a:cubicBezTo>
                    <a:pt x="121" y="17"/>
                    <a:pt x="121" y="17"/>
                    <a:pt x="121" y="17"/>
                  </a:cubicBezTo>
                  <a:cubicBezTo>
                    <a:pt x="121" y="17"/>
                    <a:pt x="121" y="17"/>
                    <a:pt x="121" y="17"/>
                  </a:cubicBezTo>
                  <a:cubicBezTo>
                    <a:pt x="121" y="17"/>
                    <a:pt x="120" y="17"/>
                    <a:pt x="120" y="17"/>
                  </a:cubicBezTo>
                  <a:cubicBezTo>
                    <a:pt x="117" y="16"/>
                    <a:pt x="117" y="16"/>
                    <a:pt x="117" y="16"/>
                  </a:cubicBezTo>
                  <a:cubicBezTo>
                    <a:pt x="116" y="16"/>
                    <a:pt x="115" y="16"/>
                    <a:pt x="115" y="16"/>
                  </a:cubicBezTo>
                  <a:cubicBezTo>
                    <a:pt x="106" y="14"/>
                    <a:pt x="91" y="13"/>
                    <a:pt x="81" y="20"/>
                  </a:cubicBezTo>
                  <a:cubicBezTo>
                    <a:pt x="80" y="20"/>
                    <a:pt x="79" y="21"/>
                    <a:pt x="78" y="22"/>
                  </a:cubicBezTo>
                  <a:cubicBezTo>
                    <a:pt x="75" y="20"/>
                    <a:pt x="72" y="19"/>
                    <a:pt x="69" y="20"/>
                  </a:cubicBezTo>
                  <a:cubicBezTo>
                    <a:pt x="56" y="23"/>
                    <a:pt x="56" y="23"/>
                    <a:pt x="56" y="23"/>
                  </a:cubicBezTo>
                  <a:cubicBezTo>
                    <a:pt x="55" y="22"/>
                    <a:pt x="55" y="22"/>
                    <a:pt x="55" y="22"/>
                  </a:cubicBezTo>
                  <a:cubicBezTo>
                    <a:pt x="59" y="14"/>
                    <a:pt x="59" y="14"/>
                    <a:pt x="59" y="14"/>
                  </a:cubicBezTo>
                  <a:cubicBezTo>
                    <a:pt x="27" y="0"/>
                    <a:pt x="27" y="0"/>
                    <a:pt x="27" y="0"/>
                  </a:cubicBezTo>
                  <a:cubicBezTo>
                    <a:pt x="0" y="59"/>
                    <a:pt x="0" y="59"/>
                    <a:pt x="0" y="59"/>
                  </a:cubicBezTo>
                  <a:cubicBezTo>
                    <a:pt x="32" y="73"/>
                    <a:pt x="32" y="73"/>
                    <a:pt x="32" y="73"/>
                  </a:cubicBezTo>
                  <a:cubicBezTo>
                    <a:pt x="36" y="65"/>
                    <a:pt x="36" y="65"/>
                    <a:pt x="36" y="65"/>
                  </a:cubicBezTo>
                  <a:cubicBezTo>
                    <a:pt x="37" y="68"/>
                    <a:pt x="39" y="70"/>
                    <a:pt x="41" y="72"/>
                  </a:cubicBezTo>
                  <a:cubicBezTo>
                    <a:pt x="40" y="74"/>
                    <a:pt x="39" y="76"/>
                    <a:pt x="39" y="79"/>
                  </a:cubicBezTo>
                  <a:cubicBezTo>
                    <a:pt x="40" y="83"/>
                    <a:pt x="44" y="87"/>
                    <a:pt x="49" y="87"/>
                  </a:cubicBezTo>
                  <a:cubicBezTo>
                    <a:pt x="49" y="87"/>
                    <a:pt x="49" y="87"/>
                    <a:pt x="50" y="87"/>
                  </a:cubicBezTo>
                  <a:cubicBezTo>
                    <a:pt x="51" y="86"/>
                    <a:pt x="51" y="86"/>
                    <a:pt x="52" y="86"/>
                  </a:cubicBezTo>
                  <a:cubicBezTo>
                    <a:pt x="52" y="87"/>
                    <a:pt x="52" y="87"/>
                    <a:pt x="52" y="88"/>
                  </a:cubicBezTo>
                  <a:cubicBezTo>
                    <a:pt x="53" y="92"/>
                    <a:pt x="57" y="96"/>
                    <a:pt x="61" y="96"/>
                  </a:cubicBezTo>
                  <a:cubicBezTo>
                    <a:pt x="62" y="96"/>
                    <a:pt x="62" y="96"/>
                    <a:pt x="63" y="96"/>
                  </a:cubicBezTo>
                  <a:cubicBezTo>
                    <a:pt x="63" y="96"/>
                    <a:pt x="64" y="95"/>
                    <a:pt x="65" y="95"/>
                  </a:cubicBezTo>
                  <a:cubicBezTo>
                    <a:pt x="65" y="96"/>
                    <a:pt x="65" y="96"/>
                    <a:pt x="65" y="97"/>
                  </a:cubicBezTo>
                  <a:cubicBezTo>
                    <a:pt x="66" y="101"/>
                    <a:pt x="69" y="105"/>
                    <a:pt x="74" y="105"/>
                  </a:cubicBezTo>
                  <a:cubicBezTo>
                    <a:pt x="74" y="105"/>
                    <a:pt x="75" y="105"/>
                    <a:pt x="75" y="105"/>
                  </a:cubicBezTo>
                  <a:cubicBezTo>
                    <a:pt x="78" y="104"/>
                    <a:pt x="80" y="103"/>
                    <a:pt x="82" y="100"/>
                  </a:cubicBezTo>
                  <a:cubicBezTo>
                    <a:pt x="95" y="108"/>
                    <a:pt x="95" y="108"/>
                    <a:pt x="95" y="108"/>
                  </a:cubicBezTo>
                  <a:cubicBezTo>
                    <a:pt x="98" y="110"/>
                    <a:pt x="102" y="109"/>
                    <a:pt x="104" y="106"/>
                  </a:cubicBezTo>
                  <a:cubicBezTo>
                    <a:pt x="106" y="103"/>
                    <a:pt x="105" y="99"/>
                    <a:pt x="102" y="97"/>
                  </a:cubicBezTo>
                  <a:cubicBezTo>
                    <a:pt x="101" y="97"/>
                    <a:pt x="101" y="97"/>
                    <a:pt x="101" y="97"/>
                  </a:cubicBezTo>
                  <a:cubicBezTo>
                    <a:pt x="102" y="97"/>
                    <a:pt x="103" y="96"/>
                    <a:pt x="104" y="96"/>
                  </a:cubicBezTo>
                  <a:cubicBezTo>
                    <a:pt x="110" y="100"/>
                    <a:pt x="110" y="100"/>
                    <a:pt x="110" y="100"/>
                  </a:cubicBezTo>
                  <a:cubicBezTo>
                    <a:pt x="111" y="101"/>
                    <a:pt x="113" y="101"/>
                    <a:pt x="114" y="101"/>
                  </a:cubicBezTo>
                  <a:cubicBezTo>
                    <a:pt x="116" y="101"/>
                    <a:pt x="118" y="100"/>
                    <a:pt x="119" y="98"/>
                  </a:cubicBezTo>
                  <a:cubicBezTo>
                    <a:pt x="120" y="96"/>
                    <a:pt x="121" y="94"/>
                    <a:pt x="120" y="93"/>
                  </a:cubicBezTo>
                  <a:cubicBezTo>
                    <a:pt x="120" y="91"/>
                    <a:pt x="119" y="89"/>
                    <a:pt x="117" y="89"/>
                  </a:cubicBezTo>
                  <a:cubicBezTo>
                    <a:pt x="116" y="88"/>
                    <a:pt x="116" y="88"/>
                    <a:pt x="116" y="88"/>
                  </a:cubicBezTo>
                  <a:cubicBezTo>
                    <a:pt x="116" y="87"/>
                    <a:pt x="117" y="87"/>
                    <a:pt x="117" y="86"/>
                  </a:cubicBezTo>
                  <a:cubicBezTo>
                    <a:pt x="123" y="90"/>
                    <a:pt x="123" y="90"/>
                    <a:pt x="123" y="90"/>
                  </a:cubicBezTo>
                  <a:cubicBezTo>
                    <a:pt x="124" y="91"/>
                    <a:pt x="125" y="91"/>
                    <a:pt x="127" y="91"/>
                  </a:cubicBezTo>
                  <a:cubicBezTo>
                    <a:pt x="129" y="91"/>
                    <a:pt x="131" y="90"/>
                    <a:pt x="132" y="88"/>
                  </a:cubicBezTo>
                  <a:cubicBezTo>
                    <a:pt x="134" y="85"/>
                    <a:pt x="133" y="81"/>
                    <a:pt x="130" y="79"/>
                  </a:cubicBezTo>
                  <a:cubicBezTo>
                    <a:pt x="132" y="78"/>
                    <a:pt x="132" y="78"/>
                    <a:pt x="132" y="78"/>
                  </a:cubicBezTo>
                  <a:cubicBezTo>
                    <a:pt x="135" y="79"/>
                    <a:pt x="135" y="79"/>
                    <a:pt x="135" y="79"/>
                  </a:cubicBezTo>
                  <a:cubicBezTo>
                    <a:pt x="136" y="80"/>
                    <a:pt x="137" y="80"/>
                    <a:pt x="138" y="80"/>
                  </a:cubicBezTo>
                  <a:cubicBezTo>
                    <a:pt x="140" y="80"/>
                    <a:pt x="143" y="79"/>
                    <a:pt x="144" y="77"/>
                  </a:cubicBezTo>
                  <a:cubicBezTo>
                    <a:pt x="145" y="75"/>
                    <a:pt x="145" y="72"/>
                    <a:pt x="143" y="70"/>
                  </a:cubicBezTo>
                  <a:cubicBezTo>
                    <a:pt x="144" y="69"/>
                    <a:pt x="144" y="69"/>
                    <a:pt x="144" y="69"/>
                  </a:cubicBezTo>
                  <a:lnTo>
                    <a:pt x="145" y="68"/>
                  </a:lnTo>
                  <a:close/>
                  <a:moveTo>
                    <a:pt x="29" y="66"/>
                  </a:moveTo>
                  <a:cubicBezTo>
                    <a:pt x="8" y="56"/>
                    <a:pt x="8" y="56"/>
                    <a:pt x="8" y="56"/>
                  </a:cubicBezTo>
                  <a:cubicBezTo>
                    <a:pt x="30" y="7"/>
                    <a:pt x="30" y="7"/>
                    <a:pt x="30" y="7"/>
                  </a:cubicBezTo>
                  <a:cubicBezTo>
                    <a:pt x="51" y="17"/>
                    <a:pt x="51" y="17"/>
                    <a:pt x="51" y="17"/>
                  </a:cubicBezTo>
                  <a:lnTo>
                    <a:pt x="29" y="66"/>
                  </a:lnTo>
                  <a:close/>
                  <a:moveTo>
                    <a:pt x="153" y="7"/>
                  </a:moveTo>
                  <a:cubicBezTo>
                    <a:pt x="175" y="56"/>
                    <a:pt x="175" y="56"/>
                    <a:pt x="175" y="56"/>
                  </a:cubicBezTo>
                  <a:cubicBezTo>
                    <a:pt x="154" y="66"/>
                    <a:pt x="154" y="66"/>
                    <a:pt x="154" y="66"/>
                  </a:cubicBezTo>
                  <a:cubicBezTo>
                    <a:pt x="132" y="17"/>
                    <a:pt x="132" y="17"/>
                    <a:pt x="132" y="17"/>
                  </a:cubicBezTo>
                  <a:lnTo>
                    <a:pt x="153" y="7"/>
                  </a:lnTo>
                  <a:close/>
                  <a:moveTo>
                    <a:pt x="85" y="23"/>
                  </a:moveTo>
                  <a:cubicBezTo>
                    <a:pt x="86" y="23"/>
                    <a:pt x="87" y="23"/>
                    <a:pt x="87" y="23"/>
                  </a:cubicBezTo>
                  <a:cubicBezTo>
                    <a:pt x="88" y="22"/>
                    <a:pt x="89" y="22"/>
                    <a:pt x="89" y="22"/>
                  </a:cubicBezTo>
                  <a:cubicBezTo>
                    <a:pt x="90" y="22"/>
                    <a:pt x="91" y="21"/>
                    <a:pt x="91" y="21"/>
                  </a:cubicBezTo>
                  <a:cubicBezTo>
                    <a:pt x="92" y="21"/>
                    <a:pt x="93" y="21"/>
                    <a:pt x="94" y="21"/>
                  </a:cubicBezTo>
                  <a:cubicBezTo>
                    <a:pt x="95" y="21"/>
                    <a:pt x="95" y="21"/>
                    <a:pt x="96" y="21"/>
                  </a:cubicBezTo>
                  <a:cubicBezTo>
                    <a:pt x="97" y="21"/>
                    <a:pt x="98" y="20"/>
                    <a:pt x="100" y="20"/>
                  </a:cubicBezTo>
                  <a:cubicBezTo>
                    <a:pt x="100" y="20"/>
                    <a:pt x="100" y="20"/>
                    <a:pt x="100" y="20"/>
                  </a:cubicBezTo>
                  <a:cubicBezTo>
                    <a:pt x="100" y="20"/>
                    <a:pt x="100" y="20"/>
                    <a:pt x="100" y="20"/>
                  </a:cubicBezTo>
                  <a:cubicBezTo>
                    <a:pt x="105" y="20"/>
                    <a:pt x="110" y="21"/>
                    <a:pt x="114" y="22"/>
                  </a:cubicBezTo>
                  <a:cubicBezTo>
                    <a:pt x="114" y="22"/>
                    <a:pt x="114" y="22"/>
                    <a:pt x="114" y="22"/>
                  </a:cubicBezTo>
                  <a:cubicBezTo>
                    <a:pt x="116" y="22"/>
                    <a:pt x="118" y="22"/>
                    <a:pt x="119" y="23"/>
                  </a:cubicBezTo>
                  <a:cubicBezTo>
                    <a:pt x="129" y="25"/>
                    <a:pt x="129" y="25"/>
                    <a:pt x="129" y="25"/>
                  </a:cubicBezTo>
                  <a:cubicBezTo>
                    <a:pt x="129" y="25"/>
                    <a:pt x="129" y="25"/>
                    <a:pt x="129" y="25"/>
                  </a:cubicBezTo>
                  <a:cubicBezTo>
                    <a:pt x="144" y="59"/>
                    <a:pt x="144" y="59"/>
                    <a:pt x="144" y="59"/>
                  </a:cubicBezTo>
                  <a:cubicBezTo>
                    <a:pt x="143" y="61"/>
                    <a:pt x="142" y="63"/>
                    <a:pt x="140" y="64"/>
                  </a:cubicBezTo>
                  <a:cubicBezTo>
                    <a:pt x="140" y="65"/>
                    <a:pt x="140" y="65"/>
                    <a:pt x="140" y="65"/>
                  </a:cubicBezTo>
                  <a:cubicBezTo>
                    <a:pt x="139" y="65"/>
                    <a:pt x="139" y="66"/>
                    <a:pt x="138" y="66"/>
                  </a:cubicBezTo>
                  <a:cubicBezTo>
                    <a:pt x="99" y="42"/>
                    <a:pt x="99" y="42"/>
                    <a:pt x="99" y="42"/>
                  </a:cubicBezTo>
                  <a:cubicBezTo>
                    <a:pt x="98" y="42"/>
                    <a:pt x="98" y="41"/>
                    <a:pt x="97" y="41"/>
                  </a:cubicBezTo>
                  <a:cubicBezTo>
                    <a:pt x="96" y="41"/>
                    <a:pt x="95" y="40"/>
                    <a:pt x="94" y="40"/>
                  </a:cubicBezTo>
                  <a:cubicBezTo>
                    <a:pt x="94" y="40"/>
                    <a:pt x="94" y="40"/>
                    <a:pt x="94" y="40"/>
                  </a:cubicBezTo>
                  <a:cubicBezTo>
                    <a:pt x="94" y="40"/>
                    <a:pt x="94" y="40"/>
                    <a:pt x="94" y="40"/>
                  </a:cubicBezTo>
                  <a:cubicBezTo>
                    <a:pt x="93" y="40"/>
                    <a:pt x="93" y="40"/>
                    <a:pt x="93" y="40"/>
                  </a:cubicBezTo>
                  <a:cubicBezTo>
                    <a:pt x="92" y="40"/>
                    <a:pt x="91" y="40"/>
                    <a:pt x="91" y="40"/>
                  </a:cubicBezTo>
                  <a:cubicBezTo>
                    <a:pt x="90" y="40"/>
                    <a:pt x="90" y="40"/>
                    <a:pt x="90" y="40"/>
                  </a:cubicBezTo>
                  <a:cubicBezTo>
                    <a:pt x="89" y="40"/>
                    <a:pt x="89" y="40"/>
                    <a:pt x="88" y="40"/>
                  </a:cubicBezTo>
                  <a:cubicBezTo>
                    <a:pt x="88" y="40"/>
                    <a:pt x="88" y="40"/>
                    <a:pt x="87" y="40"/>
                  </a:cubicBezTo>
                  <a:cubicBezTo>
                    <a:pt x="86" y="40"/>
                    <a:pt x="84" y="40"/>
                    <a:pt x="83" y="40"/>
                  </a:cubicBezTo>
                  <a:cubicBezTo>
                    <a:pt x="83" y="41"/>
                    <a:pt x="83" y="41"/>
                    <a:pt x="83" y="41"/>
                  </a:cubicBezTo>
                  <a:cubicBezTo>
                    <a:pt x="82" y="41"/>
                    <a:pt x="82" y="41"/>
                    <a:pt x="81" y="41"/>
                  </a:cubicBezTo>
                  <a:cubicBezTo>
                    <a:pt x="81" y="41"/>
                    <a:pt x="81" y="41"/>
                    <a:pt x="81" y="41"/>
                  </a:cubicBezTo>
                  <a:cubicBezTo>
                    <a:pt x="80" y="42"/>
                    <a:pt x="80" y="42"/>
                    <a:pt x="79" y="42"/>
                  </a:cubicBezTo>
                  <a:cubicBezTo>
                    <a:pt x="79" y="42"/>
                    <a:pt x="78" y="43"/>
                    <a:pt x="77" y="43"/>
                  </a:cubicBezTo>
                  <a:cubicBezTo>
                    <a:pt x="71" y="46"/>
                    <a:pt x="66" y="46"/>
                    <a:pt x="63" y="45"/>
                  </a:cubicBezTo>
                  <a:cubicBezTo>
                    <a:pt x="62" y="44"/>
                    <a:pt x="62" y="44"/>
                    <a:pt x="61" y="44"/>
                  </a:cubicBezTo>
                  <a:cubicBezTo>
                    <a:pt x="61" y="43"/>
                    <a:pt x="61" y="43"/>
                    <a:pt x="61" y="43"/>
                  </a:cubicBezTo>
                  <a:cubicBezTo>
                    <a:pt x="61" y="43"/>
                    <a:pt x="61" y="43"/>
                    <a:pt x="60" y="43"/>
                  </a:cubicBezTo>
                  <a:cubicBezTo>
                    <a:pt x="60" y="42"/>
                    <a:pt x="60" y="42"/>
                    <a:pt x="60" y="42"/>
                  </a:cubicBezTo>
                  <a:cubicBezTo>
                    <a:pt x="60" y="41"/>
                    <a:pt x="58" y="35"/>
                    <a:pt x="61" y="34"/>
                  </a:cubicBezTo>
                  <a:cubicBezTo>
                    <a:pt x="63" y="34"/>
                    <a:pt x="73" y="31"/>
                    <a:pt x="82" y="25"/>
                  </a:cubicBezTo>
                  <a:cubicBezTo>
                    <a:pt x="83" y="24"/>
                    <a:pt x="84" y="24"/>
                    <a:pt x="85" y="23"/>
                  </a:cubicBezTo>
                  <a:close/>
                  <a:moveTo>
                    <a:pt x="49" y="82"/>
                  </a:moveTo>
                  <a:cubicBezTo>
                    <a:pt x="47" y="83"/>
                    <a:pt x="44" y="81"/>
                    <a:pt x="44" y="78"/>
                  </a:cubicBezTo>
                  <a:cubicBezTo>
                    <a:pt x="43" y="77"/>
                    <a:pt x="44" y="76"/>
                    <a:pt x="45" y="74"/>
                  </a:cubicBezTo>
                  <a:cubicBezTo>
                    <a:pt x="45" y="73"/>
                    <a:pt x="47" y="73"/>
                    <a:pt x="48" y="73"/>
                  </a:cubicBezTo>
                  <a:cubicBezTo>
                    <a:pt x="48" y="73"/>
                    <a:pt x="48" y="72"/>
                    <a:pt x="49" y="72"/>
                  </a:cubicBezTo>
                  <a:cubicBezTo>
                    <a:pt x="51" y="72"/>
                    <a:pt x="53" y="74"/>
                    <a:pt x="53" y="77"/>
                  </a:cubicBezTo>
                  <a:cubicBezTo>
                    <a:pt x="54" y="79"/>
                    <a:pt x="52" y="82"/>
                    <a:pt x="49" y="82"/>
                  </a:cubicBezTo>
                  <a:close/>
                  <a:moveTo>
                    <a:pt x="62" y="91"/>
                  </a:moveTo>
                  <a:cubicBezTo>
                    <a:pt x="59" y="92"/>
                    <a:pt x="57" y="90"/>
                    <a:pt x="56" y="87"/>
                  </a:cubicBezTo>
                  <a:cubicBezTo>
                    <a:pt x="56" y="86"/>
                    <a:pt x="57" y="85"/>
                    <a:pt x="57" y="84"/>
                  </a:cubicBezTo>
                  <a:cubicBezTo>
                    <a:pt x="58" y="82"/>
                    <a:pt x="59" y="82"/>
                    <a:pt x="61" y="82"/>
                  </a:cubicBezTo>
                  <a:cubicBezTo>
                    <a:pt x="61" y="82"/>
                    <a:pt x="61" y="82"/>
                    <a:pt x="61" y="82"/>
                  </a:cubicBezTo>
                  <a:cubicBezTo>
                    <a:pt x="64" y="82"/>
                    <a:pt x="66" y="83"/>
                    <a:pt x="66" y="86"/>
                  </a:cubicBezTo>
                  <a:cubicBezTo>
                    <a:pt x="67" y="89"/>
                    <a:pt x="65" y="91"/>
                    <a:pt x="62" y="91"/>
                  </a:cubicBezTo>
                  <a:close/>
                  <a:moveTo>
                    <a:pt x="75" y="100"/>
                  </a:moveTo>
                  <a:cubicBezTo>
                    <a:pt x="72" y="101"/>
                    <a:pt x="70" y="99"/>
                    <a:pt x="69" y="96"/>
                  </a:cubicBezTo>
                  <a:cubicBezTo>
                    <a:pt x="69" y="95"/>
                    <a:pt x="69" y="94"/>
                    <a:pt x="70" y="93"/>
                  </a:cubicBezTo>
                  <a:cubicBezTo>
                    <a:pt x="71" y="92"/>
                    <a:pt x="72" y="91"/>
                    <a:pt x="73" y="91"/>
                  </a:cubicBezTo>
                  <a:cubicBezTo>
                    <a:pt x="74" y="91"/>
                    <a:pt x="74" y="91"/>
                    <a:pt x="74" y="91"/>
                  </a:cubicBezTo>
                  <a:cubicBezTo>
                    <a:pt x="76" y="91"/>
                    <a:pt x="79" y="92"/>
                    <a:pt x="79" y="95"/>
                  </a:cubicBezTo>
                  <a:cubicBezTo>
                    <a:pt x="79" y="98"/>
                    <a:pt x="77" y="100"/>
                    <a:pt x="75" y="100"/>
                  </a:cubicBezTo>
                  <a:close/>
                </a:path>
              </a:pathLst>
            </a:custGeom>
            <a:solidFill>
              <a:srgbClr val="6AE7FF"/>
            </a:solidFill>
            <a:ln w="12700">
              <a:noFill/>
              <a:bevel/>
            </a:ln>
          </p:spPr>
          <p:txBody>
            <a:bodyPr lIns="68580" tIns="34290" rIns="68580" bIns="34290" anchor="ctr"/>
            <a:lstStyle/>
            <a:p>
              <a:endParaRPr lang="zh-CN" altLang="en-US"/>
            </a:p>
          </p:txBody>
        </p:sp>
      </p:grpSp>
      <p:sp>
        <p:nvSpPr>
          <p:cNvPr id="50" name="文本框 7"/>
          <p:cNvSpPr txBox="1">
            <a:spLocks noChangeArrowheads="1"/>
          </p:cNvSpPr>
          <p:nvPr/>
        </p:nvSpPr>
        <p:spPr bwMode="auto">
          <a:xfrm>
            <a:off x="1279439" y="3237895"/>
            <a:ext cx="5076361" cy="1569660"/>
          </a:xfrm>
          <a:prstGeom prst="rect">
            <a:avLst/>
          </a:prstGeom>
          <a:noFill/>
          <a:ln w="9525">
            <a:noFill/>
            <a:miter lim="800000"/>
          </a:ln>
        </p:spPr>
        <p:txBody>
          <a:bodyPr wrap="square">
            <a:spAutoFit/>
          </a:bodyPr>
          <a:lstStyle/>
          <a:p>
            <a:pPr>
              <a:defRPr/>
            </a:pPr>
            <a:r>
              <a:rPr lang="zh-CN" altLang="en-US" sz="1600" dirty="0">
                <a:solidFill>
                  <a:srgbClr val="10FBFE"/>
                </a:solidFill>
                <a:latin typeface="微软雅黑" panose="020B0503020204020204" charset="-122"/>
                <a:ea typeface="微软雅黑" panose="020B0503020204020204" charset="-122"/>
                <a:sym typeface="+mn-ea"/>
              </a:rPr>
              <a:t>我们此次方案设计的创新点着重于打造城市居民全方位信息数据库，将每个人的所有信息进行统一整合，并依赖大数据，区块链等相关技术手段保证数据的有效性及安全性，创造出智能化个人身份验证系统，并在此基础上整合各行业信息数据共享化，搭建综合性智慧城市统一平台，实现生活中的各类服务全流程线上化，便捷化。</a:t>
            </a:r>
            <a:endParaRPr lang="zh-CN" altLang="en-US" sz="1600" dirty="0">
              <a:solidFill>
                <a:schemeClr val="bg1"/>
              </a:solidFill>
            </a:endParaRPr>
          </a:p>
        </p:txBody>
      </p:sp>
      <p:sp>
        <p:nvSpPr>
          <p:cNvPr id="30831" name="文本框 13"/>
          <p:cNvSpPr txBox="1">
            <a:spLocks noChangeArrowheads="1"/>
          </p:cNvSpPr>
          <p:nvPr/>
        </p:nvSpPr>
        <p:spPr bwMode="auto">
          <a:xfrm>
            <a:off x="1220470" y="5514975"/>
            <a:ext cx="27051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endParaRPr lang="zh-CN" altLang="en-US" sz="1200" b="1">
              <a:latin typeface="微软雅黑" panose="020B0503020204020204" charset="-122"/>
              <a:ea typeface="微软雅黑" panose="020B0503020204020204" charset="-122"/>
            </a:endParaRPr>
          </a:p>
        </p:txBody>
      </p:sp>
      <p:sp>
        <p:nvSpPr>
          <p:cNvPr id="30832" name="文本框 14"/>
          <p:cNvSpPr txBox="1">
            <a:spLocks noChangeArrowheads="1"/>
          </p:cNvSpPr>
          <p:nvPr/>
        </p:nvSpPr>
        <p:spPr bwMode="auto">
          <a:xfrm>
            <a:off x="1905951" y="1726028"/>
            <a:ext cx="38233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b="1" dirty="0">
                <a:solidFill>
                  <a:srgbClr val="10FBFE"/>
                </a:solidFill>
                <a:latin typeface="微软雅黑" panose="020B0503020204020204" charset="-122"/>
                <a:ea typeface="微软雅黑" panose="020B0503020204020204" charset="-122"/>
                <a:sym typeface="+mn-ea"/>
              </a:rPr>
              <a:t>产品创新</a:t>
            </a:r>
          </a:p>
        </p:txBody>
      </p:sp>
      <p:cxnSp>
        <p:nvCxnSpPr>
          <p:cNvPr id="46" name="直接连接符 45"/>
          <p:cNvCxnSpPr/>
          <p:nvPr/>
        </p:nvCxnSpPr>
        <p:spPr>
          <a:xfrm>
            <a:off x="1396365" y="2236470"/>
            <a:ext cx="4842510" cy="1270"/>
          </a:xfrm>
          <a:prstGeom prst="line">
            <a:avLst/>
          </a:prstGeom>
          <a:ln w="12700">
            <a:solidFill>
              <a:srgbClr val="6AE7FF"/>
            </a:solidFill>
            <a:head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59449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47" presetClass="entr" presetSubtype="0" fill="hold" grpId="0" nodeType="afterEffect">
                                  <p:stCondLst>
                                    <p:cond delay="0"/>
                                  </p:stCondLst>
                                  <p:childTnLst>
                                    <p:set>
                                      <p:cBhvr>
                                        <p:cTn id="16" dur="1" fill="hold">
                                          <p:stCondLst>
                                            <p:cond delay="0"/>
                                          </p:stCondLst>
                                        </p:cTn>
                                        <p:tgtEl>
                                          <p:spTgt spid="30832"/>
                                        </p:tgtEl>
                                        <p:attrNameLst>
                                          <p:attrName>style.visibility</p:attrName>
                                        </p:attrNameLst>
                                      </p:cBhvr>
                                      <p:to>
                                        <p:strVal val="visible"/>
                                      </p:to>
                                    </p:set>
                                    <p:animEffect transition="in" filter="fade">
                                      <p:cBhvr>
                                        <p:cTn id="17" dur="500"/>
                                        <p:tgtEl>
                                          <p:spTgt spid="30832"/>
                                        </p:tgtEl>
                                      </p:cBhvr>
                                    </p:animEffect>
                                    <p:anim calcmode="lin" valueType="num">
                                      <p:cBhvr>
                                        <p:cTn id="18" dur="500" fill="hold"/>
                                        <p:tgtEl>
                                          <p:spTgt spid="30832"/>
                                        </p:tgtEl>
                                        <p:attrNameLst>
                                          <p:attrName>ppt_x</p:attrName>
                                        </p:attrNameLst>
                                      </p:cBhvr>
                                      <p:tavLst>
                                        <p:tav tm="0">
                                          <p:val>
                                            <p:strVal val="#ppt_x"/>
                                          </p:val>
                                        </p:tav>
                                        <p:tav tm="100000">
                                          <p:val>
                                            <p:strVal val="#ppt_x"/>
                                          </p:val>
                                        </p:tav>
                                      </p:tavLst>
                                    </p:anim>
                                    <p:anim calcmode="lin" valueType="num">
                                      <p:cBhvr>
                                        <p:cTn id="19" dur="500" fill="hold"/>
                                        <p:tgtEl>
                                          <p:spTgt spid="30832"/>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wipe(left)">
                                      <p:cBhvr>
                                        <p:cTn id="23" dur="500"/>
                                        <p:tgtEl>
                                          <p:spTgt spid="46"/>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wipe(left)">
                                      <p:cBhvr>
                                        <p:cTn id="27" dur="500"/>
                                        <p:tgtEl>
                                          <p:spTgt spid="50"/>
                                        </p:tgtEl>
                                      </p:cBhvr>
                                    </p:animEffect>
                                  </p:childTnLst>
                                </p:cTn>
                              </p:par>
                            </p:childTnLst>
                          </p:cTn>
                        </p:par>
                        <p:par>
                          <p:cTn id="28" fill="hold">
                            <p:stCondLst>
                              <p:cond delay="2500"/>
                            </p:stCondLst>
                            <p:childTnLst>
                              <p:par>
                                <p:cTn id="29" presetID="53" presetClass="entr" presetSubtype="16"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animEffect transition="in" filter="fade">
                                      <p:cBhvr>
                                        <p:cTn id="33" dur="500"/>
                                        <p:tgtEl>
                                          <p:spTgt spid="12"/>
                                        </p:tgtEl>
                                      </p:cBhvr>
                                    </p:animEffect>
                                  </p:childTnLst>
                                </p:cTn>
                              </p:par>
                            </p:childTnLst>
                          </p:cTn>
                        </p:par>
                        <p:par>
                          <p:cTn id="34" fill="hold">
                            <p:stCondLst>
                              <p:cond delay="3000"/>
                            </p:stCondLst>
                            <p:childTnLst>
                              <p:par>
                                <p:cTn id="35" presetID="53" presetClass="entr" presetSubtype="16" fill="hold" nodeType="after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p:cTn id="37" dur="500" fill="hold"/>
                                        <p:tgtEl>
                                          <p:spTgt spid="20"/>
                                        </p:tgtEl>
                                        <p:attrNameLst>
                                          <p:attrName>ppt_w</p:attrName>
                                        </p:attrNameLst>
                                      </p:cBhvr>
                                      <p:tavLst>
                                        <p:tav tm="0">
                                          <p:val>
                                            <p:fltVal val="0"/>
                                          </p:val>
                                        </p:tav>
                                        <p:tav tm="100000">
                                          <p:val>
                                            <p:strVal val="#ppt_w"/>
                                          </p:val>
                                        </p:tav>
                                      </p:tavLst>
                                    </p:anim>
                                    <p:anim calcmode="lin" valueType="num">
                                      <p:cBhvr>
                                        <p:cTn id="38" dur="500" fill="hold"/>
                                        <p:tgtEl>
                                          <p:spTgt spid="20"/>
                                        </p:tgtEl>
                                        <p:attrNameLst>
                                          <p:attrName>ppt_h</p:attrName>
                                        </p:attrNameLst>
                                      </p:cBhvr>
                                      <p:tavLst>
                                        <p:tav tm="0">
                                          <p:val>
                                            <p:fltVal val="0"/>
                                          </p:val>
                                        </p:tav>
                                        <p:tav tm="100000">
                                          <p:val>
                                            <p:strVal val="#ppt_h"/>
                                          </p:val>
                                        </p:tav>
                                      </p:tavLst>
                                    </p:anim>
                                    <p:animEffect transition="in" filter="fade">
                                      <p:cBhvr>
                                        <p:cTn id="39" dur="500"/>
                                        <p:tgtEl>
                                          <p:spTgt spid="20"/>
                                        </p:tgtEl>
                                      </p:cBhvr>
                                    </p:animEffect>
                                  </p:childTnLst>
                                </p:cTn>
                              </p:par>
                            </p:childTnLst>
                          </p:cTn>
                        </p:par>
                        <p:par>
                          <p:cTn id="40" fill="hold">
                            <p:stCondLst>
                              <p:cond delay="3500"/>
                            </p:stCondLst>
                            <p:childTnLst>
                              <p:par>
                                <p:cTn id="41" presetID="53" presetClass="entr" presetSubtype="16" fill="hold" nodeType="after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p:cTn id="43" dur="500" fill="hold"/>
                                        <p:tgtEl>
                                          <p:spTgt spid="19"/>
                                        </p:tgtEl>
                                        <p:attrNameLst>
                                          <p:attrName>ppt_w</p:attrName>
                                        </p:attrNameLst>
                                      </p:cBhvr>
                                      <p:tavLst>
                                        <p:tav tm="0">
                                          <p:val>
                                            <p:fltVal val="0"/>
                                          </p:val>
                                        </p:tav>
                                        <p:tav tm="100000">
                                          <p:val>
                                            <p:strVal val="#ppt_w"/>
                                          </p:val>
                                        </p:tav>
                                      </p:tavLst>
                                    </p:anim>
                                    <p:anim calcmode="lin" valueType="num">
                                      <p:cBhvr>
                                        <p:cTn id="44" dur="500" fill="hold"/>
                                        <p:tgtEl>
                                          <p:spTgt spid="19"/>
                                        </p:tgtEl>
                                        <p:attrNameLst>
                                          <p:attrName>ppt_h</p:attrName>
                                        </p:attrNameLst>
                                      </p:cBhvr>
                                      <p:tavLst>
                                        <p:tav tm="0">
                                          <p:val>
                                            <p:fltVal val="0"/>
                                          </p:val>
                                        </p:tav>
                                        <p:tav tm="100000">
                                          <p:val>
                                            <p:strVal val="#ppt_h"/>
                                          </p:val>
                                        </p:tav>
                                      </p:tavLst>
                                    </p:anim>
                                    <p:animEffect transition="in" filter="fade">
                                      <p:cBhvr>
                                        <p:cTn id="45" dur="500"/>
                                        <p:tgtEl>
                                          <p:spTgt spid="19"/>
                                        </p:tgtEl>
                                      </p:cBhvr>
                                    </p:animEffect>
                                  </p:childTnLst>
                                </p:cTn>
                              </p:par>
                            </p:childTnLst>
                          </p:cTn>
                        </p:par>
                        <p:par>
                          <p:cTn id="46" fill="hold">
                            <p:stCondLst>
                              <p:cond delay="4000"/>
                            </p:stCondLst>
                            <p:childTnLst>
                              <p:par>
                                <p:cTn id="47" presetID="53" presetClass="entr" presetSubtype="16" fill="hold" nodeType="after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p:cTn id="49" dur="500" fill="hold"/>
                                        <p:tgtEl>
                                          <p:spTgt spid="13"/>
                                        </p:tgtEl>
                                        <p:attrNameLst>
                                          <p:attrName>ppt_w</p:attrName>
                                        </p:attrNameLst>
                                      </p:cBhvr>
                                      <p:tavLst>
                                        <p:tav tm="0">
                                          <p:val>
                                            <p:fltVal val="0"/>
                                          </p:val>
                                        </p:tav>
                                        <p:tav tm="100000">
                                          <p:val>
                                            <p:strVal val="#ppt_w"/>
                                          </p:val>
                                        </p:tav>
                                      </p:tavLst>
                                    </p:anim>
                                    <p:anim calcmode="lin" valueType="num">
                                      <p:cBhvr>
                                        <p:cTn id="50" dur="500" fill="hold"/>
                                        <p:tgtEl>
                                          <p:spTgt spid="13"/>
                                        </p:tgtEl>
                                        <p:attrNameLst>
                                          <p:attrName>ppt_h</p:attrName>
                                        </p:attrNameLst>
                                      </p:cBhvr>
                                      <p:tavLst>
                                        <p:tav tm="0">
                                          <p:val>
                                            <p:fltVal val="0"/>
                                          </p:val>
                                        </p:tav>
                                        <p:tav tm="100000">
                                          <p:val>
                                            <p:strVal val="#ppt_h"/>
                                          </p:val>
                                        </p:tav>
                                      </p:tavLst>
                                    </p:anim>
                                    <p:animEffect transition="in" filter="fade">
                                      <p:cBhvr>
                                        <p:cTn id="51" dur="500"/>
                                        <p:tgtEl>
                                          <p:spTgt spid="13"/>
                                        </p:tgtEl>
                                      </p:cBhvr>
                                    </p:animEffect>
                                  </p:childTnLst>
                                </p:cTn>
                              </p:par>
                            </p:childTnLst>
                          </p:cTn>
                        </p:par>
                        <p:par>
                          <p:cTn id="52" fill="hold">
                            <p:stCondLst>
                              <p:cond delay="4500"/>
                            </p:stCondLst>
                            <p:childTnLst>
                              <p:par>
                                <p:cTn id="53" presetID="53" presetClass="entr" presetSubtype="16" fill="hold" nodeType="after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p:cTn id="55" dur="500" fill="hold"/>
                                        <p:tgtEl>
                                          <p:spTgt spid="15"/>
                                        </p:tgtEl>
                                        <p:attrNameLst>
                                          <p:attrName>ppt_w</p:attrName>
                                        </p:attrNameLst>
                                      </p:cBhvr>
                                      <p:tavLst>
                                        <p:tav tm="0">
                                          <p:val>
                                            <p:fltVal val="0"/>
                                          </p:val>
                                        </p:tav>
                                        <p:tav tm="100000">
                                          <p:val>
                                            <p:strVal val="#ppt_w"/>
                                          </p:val>
                                        </p:tav>
                                      </p:tavLst>
                                    </p:anim>
                                    <p:anim calcmode="lin" valueType="num">
                                      <p:cBhvr>
                                        <p:cTn id="56" dur="500" fill="hold"/>
                                        <p:tgtEl>
                                          <p:spTgt spid="15"/>
                                        </p:tgtEl>
                                        <p:attrNameLst>
                                          <p:attrName>ppt_h</p:attrName>
                                        </p:attrNameLst>
                                      </p:cBhvr>
                                      <p:tavLst>
                                        <p:tav tm="0">
                                          <p:val>
                                            <p:fltVal val="0"/>
                                          </p:val>
                                        </p:tav>
                                        <p:tav tm="100000">
                                          <p:val>
                                            <p:strVal val="#ppt_h"/>
                                          </p:val>
                                        </p:tav>
                                      </p:tavLst>
                                    </p:anim>
                                    <p:animEffect transition="in" filter="fade">
                                      <p:cBhvr>
                                        <p:cTn id="57" dur="500"/>
                                        <p:tgtEl>
                                          <p:spTgt spid="15"/>
                                        </p:tgtEl>
                                      </p:cBhvr>
                                    </p:animEffect>
                                  </p:childTnLst>
                                </p:cTn>
                              </p:par>
                            </p:childTnLst>
                          </p:cTn>
                        </p:par>
                        <p:par>
                          <p:cTn id="58" fill="hold">
                            <p:stCondLst>
                              <p:cond delay="5000"/>
                            </p:stCondLst>
                            <p:childTnLst>
                              <p:par>
                                <p:cTn id="59" presetID="53" presetClass="entr" presetSubtype="16" fill="hold" nodeType="after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p:cTn id="61" dur="500" fill="hold"/>
                                        <p:tgtEl>
                                          <p:spTgt spid="18"/>
                                        </p:tgtEl>
                                        <p:attrNameLst>
                                          <p:attrName>ppt_w</p:attrName>
                                        </p:attrNameLst>
                                      </p:cBhvr>
                                      <p:tavLst>
                                        <p:tav tm="0">
                                          <p:val>
                                            <p:fltVal val="0"/>
                                          </p:val>
                                        </p:tav>
                                        <p:tav tm="100000">
                                          <p:val>
                                            <p:strVal val="#ppt_w"/>
                                          </p:val>
                                        </p:tav>
                                      </p:tavLst>
                                    </p:anim>
                                    <p:anim calcmode="lin" valueType="num">
                                      <p:cBhvr>
                                        <p:cTn id="62" dur="500" fill="hold"/>
                                        <p:tgtEl>
                                          <p:spTgt spid="18"/>
                                        </p:tgtEl>
                                        <p:attrNameLst>
                                          <p:attrName>ppt_h</p:attrName>
                                        </p:attrNameLst>
                                      </p:cBhvr>
                                      <p:tavLst>
                                        <p:tav tm="0">
                                          <p:val>
                                            <p:fltVal val="0"/>
                                          </p:val>
                                        </p:tav>
                                        <p:tav tm="100000">
                                          <p:val>
                                            <p:strVal val="#ppt_h"/>
                                          </p:val>
                                        </p:tav>
                                      </p:tavLst>
                                    </p:anim>
                                    <p:animEffect transition="in" filter="fade">
                                      <p:cBhvr>
                                        <p:cTn id="63" dur="500"/>
                                        <p:tgtEl>
                                          <p:spTgt spid="18"/>
                                        </p:tgtEl>
                                      </p:cBhvr>
                                    </p:animEffect>
                                  </p:childTnLst>
                                </p:cTn>
                              </p:par>
                            </p:childTnLst>
                          </p:cTn>
                        </p:par>
                        <p:par>
                          <p:cTn id="64" fill="hold">
                            <p:stCondLst>
                              <p:cond delay="5500"/>
                            </p:stCondLst>
                            <p:childTnLst>
                              <p:par>
                                <p:cTn id="65" presetID="53" presetClass="entr" presetSubtype="16" fill="hold" nodeType="afterEffect">
                                  <p:stCondLst>
                                    <p:cond delay="0"/>
                                  </p:stCondLst>
                                  <p:childTnLst>
                                    <p:set>
                                      <p:cBhvr>
                                        <p:cTn id="66" dur="1" fill="hold">
                                          <p:stCondLst>
                                            <p:cond delay="0"/>
                                          </p:stCondLst>
                                        </p:cTn>
                                        <p:tgtEl>
                                          <p:spTgt spid="11"/>
                                        </p:tgtEl>
                                        <p:attrNameLst>
                                          <p:attrName>style.visibility</p:attrName>
                                        </p:attrNameLst>
                                      </p:cBhvr>
                                      <p:to>
                                        <p:strVal val="visible"/>
                                      </p:to>
                                    </p:set>
                                    <p:anim calcmode="lin" valueType="num">
                                      <p:cBhvr>
                                        <p:cTn id="67" dur="500" fill="hold"/>
                                        <p:tgtEl>
                                          <p:spTgt spid="11"/>
                                        </p:tgtEl>
                                        <p:attrNameLst>
                                          <p:attrName>ppt_w</p:attrName>
                                        </p:attrNameLst>
                                      </p:cBhvr>
                                      <p:tavLst>
                                        <p:tav tm="0">
                                          <p:val>
                                            <p:fltVal val="0"/>
                                          </p:val>
                                        </p:tav>
                                        <p:tav tm="100000">
                                          <p:val>
                                            <p:strVal val="#ppt_w"/>
                                          </p:val>
                                        </p:tav>
                                      </p:tavLst>
                                    </p:anim>
                                    <p:anim calcmode="lin" valueType="num">
                                      <p:cBhvr>
                                        <p:cTn id="68" dur="500" fill="hold"/>
                                        <p:tgtEl>
                                          <p:spTgt spid="11"/>
                                        </p:tgtEl>
                                        <p:attrNameLst>
                                          <p:attrName>ppt_h</p:attrName>
                                        </p:attrNameLst>
                                      </p:cBhvr>
                                      <p:tavLst>
                                        <p:tav tm="0">
                                          <p:val>
                                            <p:fltVal val="0"/>
                                          </p:val>
                                        </p:tav>
                                        <p:tav tm="100000">
                                          <p:val>
                                            <p:strVal val="#ppt_h"/>
                                          </p:val>
                                        </p:tav>
                                      </p:tavLst>
                                    </p:anim>
                                    <p:animEffect transition="in" filter="fade">
                                      <p:cBhvr>
                                        <p:cTn id="69" dur="500"/>
                                        <p:tgtEl>
                                          <p:spTgt spid="11"/>
                                        </p:tgtEl>
                                      </p:cBhvr>
                                    </p:animEffect>
                                  </p:childTnLst>
                                </p:cTn>
                              </p:par>
                            </p:childTnLst>
                          </p:cTn>
                        </p:par>
                        <p:par>
                          <p:cTn id="70" fill="hold">
                            <p:stCondLst>
                              <p:cond delay="6000"/>
                            </p:stCondLst>
                            <p:childTnLst>
                              <p:par>
                                <p:cTn id="71" presetID="53" presetClass="entr" presetSubtype="16" fill="hold" nodeType="afterEffect">
                                  <p:stCondLst>
                                    <p:cond delay="0"/>
                                  </p:stCondLst>
                                  <p:childTnLst>
                                    <p:set>
                                      <p:cBhvr>
                                        <p:cTn id="72" dur="1" fill="hold">
                                          <p:stCondLst>
                                            <p:cond delay="0"/>
                                          </p:stCondLst>
                                        </p:cTn>
                                        <p:tgtEl>
                                          <p:spTgt spid="10"/>
                                        </p:tgtEl>
                                        <p:attrNameLst>
                                          <p:attrName>style.visibility</p:attrName>
                                        </p:attrNameLst>
                                      </p:cBhvr>
                                      <p:to>
                                        <p:strVal val="visible"/>
                                      </p:to>
                                    </p:set>
                                    <p:anim calcmode="lin" valueType="num">
                                      <p:cBhvr>
                                        <p:cTn id="73" dur="500" fill="hold"/>
                                        <p:tgtEl>
                                          <p:spTgt spid="10"/>
                                        </p:tgtEl>
                                        <p:attrNameLst>
                                          <p:attrName>ppt_w</p:attrName>
                                        </p:attrNameLst>
                                      </p:cBhvr>
                                      <p:tavLst>
                                        <p:tav tm="0">
                                          <p:val>
                                            <p:fltVal val="0"/>
                                          </p:val>
                                        </p:tav>
                                        <p:tav tm="100000">
                                          <p:val>
                                            <p:strVal val="#ppt_w"/>
                                          </p:val>
                                        </p:tav>
                                      </p:tavLst>
                                    </p:anim>
                                    <p:anim calcmode="lin" valueType="num">
                                      <p:cBhvr>
                                        <p:cTn id="74" dur="500" fill="hold"/>
                                        <p:tgtEl>
                                          <p:spTgt spid="10"/>
                                        </p:tgtEl>
                                        <p:attrNameLst>
                                          <p:attrName>ppt_h</p:attrName>
                                        </p:attrNameLst>
                                      </p:cBhvr>
                                      <p:tavLst>
                                        <p:tav tm="0">
                                          <p:val>
                                            <p:fltVal val="0"/>
                                          </p:val>
                                        </p:tav>
                                        <p:tav tm="100000">
                                          <p:val>
                                            <p:strVal val="#ppt_h"/>
                                          </p:val>
                                        </p:tav>
                                      </p:tavLst>
                                    </p:anim>
                                    <p:animEffect transition="in" filter="fade">
                                      <p:cBhvr>
                                        <p:cTn id="75" dur="500"/>
                                        <p:tgtEl>
                                          <p:spTgt spid="10"/>
                                        </p:tgtEl>
                                      </p:cBhvr>
                                    </p:animEffect>
                                  </p:childTnLst>
                                </p:cTn>
                              </p:par>
                            </p:childTnLst>
                          </p:cTn>
                        </p:par>
                        <p:par>
                          <p:cTn id="76" fill="hold">
                            <p:stCondLst>
                              <p:cond delay="6500"/>
                            </p:stCondLst>
                            <p:childTnLst>
                              <p:par>
                                <p:cTn id="77" presetID="53" presetClass="entr" presetSubtype="16" fill="hold" nodeType="afterEffect">
                                  <p:stCondLst>
                                    <p:cond delay="0"/>
                                  </p:stCondLst>
                                  <p:childTnLst>
                                    <p:set>
                                      <p:cBhvr>
                                        <p:cTn id="78" dur="1" fill="hold">
                                          <p:stCondLst>
                                            <p:cond delay="0"/>
                                          </p:stCondLst>
                                        </p:cTn>
                                        <p:tgtEl>
                                          <p:spTgt spid="7"/>
                                        </p:tgtEl>
                                        <p:attrNameLst>
                                          <p:attrName>style.visibility</p:attrName>
                                        </p:attrNameLst>
                                      </p:cBhvr>
                                      <p:to>
                                        <p:strVal val="visible"/>
                                      </p:to>
                                    </p:set>
                                    <p:anim calcmode="lin" valueType="num">
                                      <p:cBhvr>
                                        <p:cTn id="79" dur="500" fill="hold"/>
                                        <p:tgtEl>
                                          <p:spTgt spid="7"/>
                                        </p:tgtEl>
                                        <p:attrNameLst>
                                          <p:attrName>ppt_w</p:attrName>
                                        </p:attrNameLst>
                                      </p:cBhvr>
                                      <p:tavLst>
                                        <p:tav tm="0">
                                          <p:val>
                                            <p:fltVal val="0"/>
                                          </p:val>
                                        </p:tav>
                                        <p:tav tm="100000">
                                          <p:val>
                                            <p:strVal val="#ppt_w"/>
                                          </p:val>
                                        </p:tav>
                                      </p:tavLst>
                                    </p:anim>
                                    <p:anim calcmode="lin" valueType="num">
                                      <p:cBhvr>
                                        <p:cTn id="80" dur="500" fill="hold"/>
                                        <p:tgtEl>
                                          <p:spTgt spid="7"/>
                                        </p:tgtEl>
                                        <p:attrNameLst>
                                          <p:attrName>ppt_h</p:attrName>
                                        </p:attrNameLst>
                                      </p:cBhvr>
                                      <p:tavLst>
                                        <p:tav tm="0">
                                          <p:val>
                                            <p:fltVal val="0"/>
                                          </p:val>
                                        </p:tav>
                                        <p:tav tm="100000">
                                          <p:val>
                                            <p:strVal val="#ppt_h"/>
                                          </p:val>
                                        </p:tav>
                                      </p:tavLst>
                                    </p:anim>
                                    <p:animEffect transition="in" filter="fade">
                                      <p:cBhvr>
                                        <p:cTn id="8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50" grpId="0"/>
      <p:bldP spid="3083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dirty="0">
                <a:solidFill>
                  <a:srgbClr val="6AE7FF"/>
                </a:solidFill>
              </a:rPr>
              <a:t>02</a:t>
            </a:r>
          </a:p>
        </p:txBody>
      </p:sp>
      <p:sp>
        <p:nvSpPr>
          <p:cNvPr id="4" name="文本框 3"/>
          <p:cNvSpPr txBox="1"/>
          <p:nvPr/>
        </p:nvSpPr>
        <p:spPr>
          <a:xfrm>
            <a:off x="4362962" y="2875002"/>
            <a:ext cx="3735705" cy="1107996"/>
          </a:xfrm>
          <a:prstGeom prst="rect">
            <a:avLst/>
          </a:prstGeom>
          <a:noFill/>
        </p:spPr>
        <p:txBody>
          <a:bodyPr wrap="square" rtlCol="0">
            <a:spAutoFit/>
          </a:bodyPr>
          <a:lstStyle/>
          <a:p>
            <a:pPr algn="l"/>
            <a:r>
              <a:rPr lang="zh-CN" altLang="en-US" sz="6600" dirty="0">
                <a:solidFill>
                  <a:srgbClr val="10FBFE"/>
                </a:solidFill>
                <a:latin typeface="微软雅黑" panose="020B0503020204020204" charset="-122"/>
                <a:ea typeface="微软雅黑" panose="020B0503020204020204" charset="-122"/>
              </a:rPr>
              <a:t>产品概况</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2</a:t>
              </a:r>
            </a:p>
          </p:txBody>
        </p:sp>
      </p:grpSp>
      <p:sp>
        <p:nvSpPr>
          <p:cNvPr id="264" name="文本框 263"/>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sym typeface="+mn-ea"/>
              </a:rPr>
              <a:t>研发理念</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49" name="组合 48"/>
          <p:cNvGrpSpPr/>
          <p:nvPr/>
        </p:nvGrpSpPr>
        <p:grpSpPr>
          <a:xfrm>
            <a:off x="695324" y="1574295"/>
            <a:ext cx="9582096" cy="1712913"/>
            <a:chOff x="695324" y="1564620"/>
            <a:chExt cx="9582096" cy="1712913"/>
          </a:xfrm>
        </p:grpSpPr>
        <p:sp>
          <p:nvSpPr>
            <p:cNvPr id="46" name="任意多边形: 形状 45"/>
            <p:cNvSpPr/>
            <p:nvPr/>
          </p:nvSpPr>
          <p:spPr bwMode="auto">
            <a:xfrm>
              <a:off x="695324" y="1801157"/>
              <a:ext cx="8276838" cy="1181100"/>
            </a:xfrm>
            <a:custGeom>
              <a:avLst/>
              <a:gdLst>
                <a:gd name="connsiteX0" fmla="*/ 0 w 8276838"/>
                <a:gd name="connsiteY0" fmla="*/ 0 h 1181100"/>
                <a:gd name="connsiteX1" fmla="*/ 2394337 w 8276838"/>
                <a:gd name="connsiteY1" fmla="*/ 0 h 1181100"/>
                <a:gd name="connsiteX2" fmla="*/ 4990475 w 8276838"/>
                <a:gd name="connsiteY2" fmla="*/ 0 h 1181100"/>
                <a:gd name="connsiteX3" fmla="*/ 7384812 w 8276838"/>
                <a:gd name="connsiteY3" fmla="*/ 0 h 1181100"/>
                <a:gd name="connsiteX4" fmla="*/ 7875801 w 8276838"/>
                <a:gd name="connsiteY4" fmla="*/ 584200 h 1181100"/>
                <a:gd name="connsiteX5" fmla="*/ 8269342 w 8276838"/>
                <a:gd name="connsiteY5" fmla="*/ 471488 h 1181100"/>
                <a:gd name="connsiteX6" fmla="*/ 8276838 w 8276838"/>
                <a:gd name="connsiteY6" fmla="*/ 477838 h 1181100"/>
                <a:gd name="connsiteX7" fmla="*/ 7883297 w 8276838"/>
                <a:gd name="connsiteY7" fmla="*/ 590550 h 1181100"/>
                <a:gd name="connsiteX8" fmla="*/ 8276838 w 8276838"/>
                <a:gd name="connsiteY8" fmla="*/ 703263 h 1181100"/>
                <a:gd name="connsiteX9" fmla="*/ 8269342 w 8276838"/>
                <a:gd name="connsiteY9" fmla="*/ 709613 h 1181100"/>
                <a:gd name="connsiteX10" fmla="*/ 7875801 w 8276838"/>
                <a:gd name="connsiteY10" fmla="*/ 596900 h 1181100"/>
                <a:gd name="connsiteX11" fmla="*/ 7384812 w 8276838"/>
                <a:gd name="connsiteY11" fmla="*/ 1181100 h 1181100"/>
                <a:gd name="connsiteX12" fmla="*/ 4990475 w 8276838"/>
                <a:gd name="connsiteY12" fmla="*/ 1181100 h 1181100"/>
                <a:gd name="connsiteX13" fmla="*/ 2394337 w 8276838"/>
                <a:gd name="connsiteY13" fmla="*/ 1181100 h 1181100"/>
                <a:gd name="connsiteX14" fmla="*/ 0 w 8276838"/>
                <a:gd name="connsiteY14" fmla="*/ 1181100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276838" h="1181100">
                  <a:moveTo>
                    <a:pt x="0" y="0"/>
                  </a:moveTo>
                  <a:lnTo>
                    <a:pt x="2394337" y="0"/>
                  </a:lnTo>
                  <a:lnTo>
                    <a:pt x="4990475" y="0"/>
                  </a:lnTo>
                  <a:lnTo>
                    <a:pt x="7384812" y="0"/>
                  </a:lnTo>
                  <a:lnTo>
                    <a:pt x="7875801" y="584200"/>
                  </a:lnTo>
                  <a:lnTo>
                    <a:pt x="8269342" y="471488"/>
                  </a:lnTo>
                  <a:lnTo>
                    <a:pt x="8276838" y="477838"/>
                  </a:lnTo>
                  <a:lnTo>
                    <a:pt x="7883297" y="590550"/>
                  </a:lnTo>
                  <a:lnTo>
                    <a:pt x="8276838" y="703263"/>
                  </a:lnTo>
                  <a:lnTo>
                    <a:pt x="8269342" y="709613"/>
                  </a:lnTo>
                  <a:lnTo>
                    <a:pt x="7875801" y="596900"/>
                  </a:lnTo>
                  <a:lnTo>
                    <a:pt x="7384812" y="1181100"/>
                  </a:lnTo>
                  <a:lnTo>
                    <a:pt x="4990475" y="1181100"/>
                  </a:lnTo>
                  <a:lnTo>
                    <a:pt x="2394337" y="1181100"/>
                  </a:lnTo>
                  <a:lnTo>
                    <a:pt x="0" y="1181100"/>
                  </a:lnTo>
                  <a:close/>
                </a:path>
              </a:pathLst>
            </a:custGeom>
            <a:solidFill>
              <a:srgbClr val="6AE7FF">
                <a:alpha val="70000"/>
              </a:srgbClr>
            </a:solidFill>
            <a:ln>
              <a:noFill/>
            </a:ln>
          </p:spPr>
          <p:txBody>
            <a:bodyPr wrap="square" anchor="ctr">
              <a:noAutofit/>
            </a:bodyPr>
            <a:lstStyle/>
            <a:p>
              <a:pPr algn="ctr"/>
              <a:endParaRPr/>
            </a:p>
          </p:txBody>
        </p:sp>
        <p:grpSp>
          <p:nvGrpSpPr>
            <p:cNvPr id="10" name="Group 4"/>
            <p:cNvGrpSpPr/>
            <p:nvPr/>
          </p:nvGrpSpPr>
          <p:grpSpPr>
            <a:xfrm>
              <a:off x="8931220" y="1564620"/>
              <a:ext cx="1346200" cy="1712913"/>
              <a:chOff x="5494338" y="769938"/>
              <a:chExt cx="1346200" cy="1712913"/>
            </a:xfrm>
            <a:solidFill>
              <a:schemeClr val="accent4"/>
            </a:solidFill>
          </p:grpSpPr>
          <p:sp>
            <p:nvSpPr>
              <p:cNvPr id="41" name="Freeform: Shape 6"/>
              <p:cNvSpPr/>
              <p:nvPr/>
            </p:nvSpPr>
            <p:spPr bwMode="auto">
              <a:xfrm>
                <a:off x="5494338" y="769938"/>
                <a:ext cx="1346200" cy="1712913"/>
              </a:xfrm>
              <a:custGeom>
                <a:avLst/>
                <a:gdLst>
                  <a:gd name="T0" fmla="*/ 598 w 598"/>
                  <a:gd name="T1" fmla="*/ 377 h 760"/>
                  <a:gd name="T2" fmla="*/ 594 w 598"/>
                  <a:gd name="T3" fmla="*/ 374 h 760"/>
                  <a:gd name="T4" fmla="*/ 593 w 598"/>
                  <a:gd name="T5" fmla="*/ 374 h 760"/>
                  <a:gd name="T6" fmla="*/ 588 w 598"/>
                  <a:gd name="T7" fmla="*/ 371 h 760"/>
                  <a:gd name="T8" fmla="*/ 585 w 598"/>
                  <a:gd name="T9" fmla="*/ 372 h 760"/>
                  <a:gd name="T10" fmla="*/ 582 w 598"/>
                  <a:gd name="T11" fmla="*/ 369 h 760"/>
                  <a:gd name="T12" fmla="*/ 592 w 598"/>
                  <a:gd name="T13" fmla="*/ 320 h 760"/>
                  <a:gd name="T14" fmla="*/ 569 w 598"/>
                  <a:gd name="T15" fmla="*/ 308 h 760"/>
                  <a:gd name="T16" fmla="*/ 566 w 598"/>
                  <a:gd name="T17" fmla="*/ 360 h 760"/>
                  <a:gd name="T18" fmla="*/ 561 w 598"/>
                  <a:gd name="T19" fmla="*/ 361 h 760"/>
                  <a:gd name="T20" fmla="*/ 547 w 598"/>
                  <a:gd name="T21" fmla="*/ 331 h 760"/>
                  <a:gd name="T22" fmla="*/ 446 w 598"/>
                  <a:gd name="T23" fmla="*/ 332 h 760"/>
                  <a:gd name="T24" fmla="*/ 445 w 598"/>
                  <a:gd name="T25" fmla="*/ 325 h 760"/>
                  <a:gd name="T26" fmla="*/ 455 w 598"/>
                  <a:gd name="T27" fmla="*/ 316 h 760"/>
                  <a:gd name="T28" fmla="*/ 470 w 598"/>
                  <a:gd name="T29" fmla="*/ 316 h 760"/>
                  <a:gd name="T30" fmla="*/ 492 w 598"/>
                  <a:gd name="T31" fmla="*/ 304 h 760"/>
                  <a:gd name="T32" fmla="*/ 467 w 598"/>
                  <a:gd name="T33" fmla="*/ 296 h 760"/>
                  <a:gd name="T34" fmla="*/ 444 w 598"/>
                  <a:gd name="T35" fmla="*/ 298 h 760"/>
                  <a:gd name="T36" fmla="*/ 428 w 598"/>
                  <a:gd name="T37" fmla="*/ 8 h 760"/>
                  <a:gd name="T38" fmla="*/ 347 w 598"/>
                  <a:gd name="T39" fmla="*/ 4 h 760"/>
                  <a:gd name="T40" fmla="*/ 332 w 598"/>
                  <a:gd name="T41" fmla="*/ 47 h 760"/>
                  <a:gd name="T42" fmla="*/ 342 w 598"/>
                  <a:gd name="T43" fmla="*/ 47 h 760"/>
                  <a:gd name="T44" fmla="*/ 337 w 598"/>
                  <a:gd name="T45" fmla="*/ 96 h 760"/>
                  <a:gd name="T46" fmla="*/ 324 w 598"/>
                  <a:gd name="T47" fmla="*/ 105 h 760"/>
                  <a:gd name="T48" fmla="*/ 287 w 598"/>
                  <a:gd name="T49" fmla="*/ 341 h 760"/>
                  <a:gd name="T50" fmla="*/ 213 w 598"/>
                  <a:gd name="T51" fmla="*/ 351 h 760"/>
                  <a:gd name="T52" fmla="*/ 85 w 598"/>
                  <a:gd name="T53" fmla="*/ 368 h 760"/>
                  <a:gd name="T54" fmla="*/ 64 w 598"/>
                  <a:gd name="T55" fmla="*/ 241 h 760"/>
                  <a:gd name="T56" fmla="*/ 9 w 598"/>
                  <a:gd name="T57" fmla="*/ 241 h 760"/>
                  <a:gd name="T58" fmla="*/ 0 w 598"/>
                  <a:gd name="T59" fmla="*/ 376 h 760"/>
                  <a:gd name="T60" fmla="*/ 4 w 598"/>
                  <a:gd name="T61" fmla="*/ 377 h 760"/>
                  <a:gd name="T62" fmla="*/ 4 w 598"/>
                  <a:gd name="T63" fmla="*/ 382 h 760"/>
                  <a:gd name="T64" fmla="*/ 0 w 598"/>
                  <a:gd name="T65" fmla="*/ 384 h 760"/>
                  <a:gd name="T66" fmla="*/ 9 w 598"/>
                  <a:gd name="T67" fmla="*/ 518 h 760"/>
                  <a:gd name="T68" fmla="*/ 64 w 598"/>
                  <a:gd name="T69" fmla="*/ 518 h 760"/>
                  <a:gd name="T70" fmla="*/ 85 w 598"/>
                  <a:gd name="T71" fmla="*/ 391 h 760"/>
                  <a:gd name="T72" fmla="*/ 213 w 598"/>
                  <a:gd name="T73" fmla="*/ 408 h 760"/>
                  <a:gd name="T74" fmla="*/ 287 w 598"/>
                  <a:gd name="T75" fmla="*/ 418 h 760"/>
                  <a:gd name="T76" fmla="*/ 324 w 598"/>
                  <a:gd name="T77" fmla="*/ 654 h 760"/>
                  <a:gd name="T78" fmla="*/ 337 w 598"/>
                  <a:gd name="T79" fmla="*/ 663 h 760"/>
                  <a:gd name="T80" fmla="*/ 342 w 598"/>
                  <a:gd name="T81" fmla="*/ 712 h 760"/>
                  <a:gd name="T82" fmla="*/ 332 w 598"/>
                  <a:gd name="T83" fmla="*/ 712 h 760"/>
                  <a:gd name="T84" fmla="*/ 347 w 598"/>
                  <a:gd name="T85" fmla="*/ 755 h 760"/>
                  <a:gd name="T86" fmla="*/ 428 w 598"/>
                  <a:gd name="T87" fmla="*/ 752 h 760"/>
                  <a:gd name="T88" fmla="*/ 444 w 598"/>
                  <a:gd name="T89" fmla="*/ 461 h 760"/>
                  <a:gd name="T90" fmla="*/ 467 w 598"/>
                  <a:gd name="T91" fmla="*/ 463 h 760"/>
                  <a:gd name="T92" fmla="*/ 492 w 598"/>
                  <a:gd name="T93" fmla="*/ 455 h 760"/>
                  <a:gd name="T94" fmla="*/ 470 w 598"/>
                  <a:gd name="T95" fmla="*/ 443 h 760"/>
                  <a:gd name="T96" fmla="*/ 455 w 598"/>
                  <a:gd name="T97" fmla="*/ 443 h 760"/>
                  <a:gd name="T98" fmla="*/ 445 w 598"/>
                  <a:gd name="T99" fmla="*/ 434 h 760"/>
                  <a:gd name="T100" fmla="*/ 446 w 598"/>
                  <a:gd name="T101" fmla="*/ 427 h 760"/>
                  <a:gd name="T102" fmla="*/ 547 w 598"/>
                  <a:gd name="T103" fmla="*/ 429 h 760"/>
                  <a:gd name="T104" fmla="*/ 561 w 598"/>
                  <a:gd name="T105" fmla="*/ 398 h 760"/>
                  <a:gd name="T106" fmla="*/ 566 w 598"/>
                  <a:gd name="T107" fmla="*/ 400 h 760"/>
                  <a:gd name="T108" fmla="*/ 569 w 598"/>
                  <a:gd name="T109" fmla="*/ 452 h 760"/>
                  <a:gd name="T110" fmla="*/ 592 w 598"/>
                  <a:gd name="T111" fmla="*/ 439 h 760"/>
                  <a:gd name="T112" fmla="*/ 582 w 598"/>
                  <a:gd name="T113" fmla="*/ 390 h 760"/>
                  <a:gd name="T114" fmla="*/ 585 w 598"/>
                  <a:gd name="T115" fmla="*/ 387 h 760"/>
                  <a:gd name="T116" fmla="*/ 588 w 598"/>
                  <a:gd name="T117" fmla="*/ 388 h 760"/>
                  <a:gd name="T118" fmla="*/ 593 w 598"/>
                  <a:gd name="T119" fmla="*/ 385 h 760"/>
                  <a:gd name="T120" fmla="*/ 594 w 598"/>
                  <a:gd name="T121" fmla="*/ 385 h 760"/>
                  <a:gd name="T122" fmla="*/ 598 w 598"/>
                  <a:gd name="T123" fmla="*/ 382 h 760"/>
                  <a:gd name="T124" fmla="*/ 598 w 598"/>
                  <a:gd name="T125" fmla="*/ 377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8" h="760">
                    <a:moveTo>
                      <a:pt x="598" y="377"/>
                    </a:moveTo>
                    <a:cubicBezTo>
                      <a:pt x="598" y="375"/>
                      <a:pt x="596" y="374"/>
                      <a:pt x="594" y="374"/>
                    </a:cubicBezTo>
                    <a:cubicBezTo>
                      <a:pt x="594" y="374"/>
                      <a:pt x="593" y="374"/>
                      <a:pt x="593" y="374"/>
                    </a:cubicBezTo>
                    <a:cubicBezTo>
                      <a:pt x="592" y="372"/>
                      <a:pt x="590" y="371"/>
                      <a:pt x="588" y="371"/>
                    </a:cubicBezTo>
                    <a:cubicBezTo>
                      <a:pt x="587" y="371"/>
                      <a:pt x="586" y="372"/>
                      <a:pt x="585" y="372"/>
                    </a:cubicBezTo>
                    <a:cubicBezTo>
                      <a:pt x="584" y="371"/>
                      <a:pt x="583" y="370"/>
                      <a:pt x="582" y="369"/>
                    </a:cubicBezTo>
                    <a:cubicBezTo>
                      <a:pt x="588" y="356"/>
                      <a:pt x="598" y="329"/>
                      <a:pt x="592" y="320"/>
                    </a:cubicBezTo>
                    <a:cubicBezTo>
                      <a:pt x="584" y="307"/>
                      <a:pt x="579" y="301"/>
                      <a:pt x="569" y="308"/>
                    </a:cubicBezTo>
                    <a:cubicBezTo>
                      <a:pt x="563" y="312"/>
                      <a:pt x="564" y="341"/>
                      <a:pt x="566" y="360"/>
                    </a:cubicBezTo>
                    <a:cubicBezTo>
                      <a:pt x="564" y="360"/>
                      <a:pt x="563" y="360"/>
                      <a:pt x="561" y="361"/>
                    </a:cubicBezTo>
                    <a:cubicBezTo>
                      <a:pt x="562" y="347"/>
                      <a:pt x="559" y="330"/>
                      <a:pt x="547" y="331"/>
                    </a:cubicBezTo>
                    <a:cubicBezTo>
                      <a:pt x="526" y="331"/>
                      <a:pt x="446" y="332"/>
                      <a:pt x="446" y="332"/>
                    </a:cubicBezTo>
                    <a:cubicBezTo>
                      <a:pt x="446" y="332"/>
                      <a:pt x="446" y="330"/>
                      <a:pt x="445" y="325"/>
                    </a:cubicBezTo>
                    <a:cubicBezTo>
                      <a:pt x="455" y="316"/>
                      <a:pt x="455" y="316"/>
                      <a:pt x="455" y="316"/>
                    </a:cubicBezTo>
                    <a:cubicBezTo>
                      <a:pt x="470" y="316"/>
                      <a:pt x="470" y="316"/>
                      <a:pt x="470" y="316"/>
                    </a:cubicBezTo>
                    <a:cubicBezTo>
                      <a:pt x="479" y="316"/>
                      <a:pt x="492" y="311"/>
                      <a:pt x="492" y="304"/>
                    </a:cubicBezTo>
                    <a:cubicBezTo>
                      <a:pt x="492" y="297"/>
                      <a:pt x="481" y="296"/>
                      <a:pt x="467" y="296"/>
                    </a:cubicBezTo>
                    <a:cubicBezTo>
                      <a:pt x="460" y="296"/>
                      <a:pt x="451" y="297"/>
                      <a:pt x="444" y="298"/>
                    </a:cubicBezTo>
                    <a:cubicBezTo>
                      <a:pt x="441" y="216"/>
                      <a:pt x="431" y="13"/>
                      <a:pt x="428" y="8"/>
                    </a:cubicBezTo>
                    <a:cubicBezTo>
                      <a:pt x="423" y="0"/>
                      <a:pt x="355" y="0"/>
                      <a:pt x="347" y="4"/>
                    </a:cubicBezTo>
                    <a:cubicBezTo>
                      <a:pt x="339" y="8"/>
                      <a:pt x="332" y="47"/>
                      <a:pt x="332" y="47"/>
                    </a:cubicBezTo>
                    <a:cubicBezTo>
                      <a:pt x="342" y="47"/>
                      <a:pt x="342" y="47"/>
                      <a:pt x="342" y="47"/>
                    </a:cubicBezTo>
                    <a:cubicBezTo>
                      <a:pt x="337" y="96"/>
                      <a:pt x="337" y="96"/>
                      <a:pt x="337" y="96"/>
                    </a:cubicBezTo>
                    <a:cubicBezTo>
                      <a:pt x="324" y="105"/>
                      <a:pt x="324" y="105"/>
                      <a:pt x="324" y="105"/>
                    </a:cubicBezTo>
                    <a:cubicBezTo>
                      <a:pt x="287" y="341"/>
                      <a:pt x="287" y="341"/>
                      <a:pt x="287" y="341"/>
                    </a:cubicBezTo>
                    <a:cubicBezTo>
                      <a:pt x="287" y="341"/>
                      <a:pt x="258" y="344"/>
                      <a:pt x="213" y="351"/>
                    </a:cubicBezTo>
                    <a:cubicBezTo>
                      <a:pt x="191" y="355"/>
                      <a:pt x="136" y="362"/>
                      <a:pt x="85" y="368"/>
                    </a:cubicBezTo>
                    <a:cubicBezTo>
                      <a:pt x="64" y="241"/>
                      <a:pt x="64" y="241"/>
                      <a:pt x="64" y="241"/>
                    </a:cubicBezTo>
                    <a:cubicBezTo>
                      <a:pt x="9" y="241"/>
                      <a:pt x="9" y="241"/>
                      <a:pt x="9" y="241"/>
                    </a:cubicBezTo>
                    <a:cubicBezTo>
                      <a:pt x="0" y="376"/>
                      <a:pt x="0" y="376"/>
                      <a:pt x="0" y="376"/>
                    </a:cubicBezTo>
                    <a:cubicBezTo>
                      <a:pt x="4" y="377"/>
                      <a:pt x="4" y="377"/>
                      <a:pt x="4" y="377"/>
                    </a:cubicBezTo>
                    <a:cubicBezTo>
                      <a:pt x="4" y="382"/>
                      <a:pt x="4" y="382"/>
                      <a:pt x="4" y="382"/>
                    </a:cubicBezTo>
                    <a:cubicBezTo>
                      <a:pt x="0" y="384"/>
                      <a:pt x="0" y="384"/>
                      <a:pt x="0" y="384"/>
                    </a:cubicBezTo>
                    <a:cubicBezTo>
                      <a:pt x="9" y="518"/>
                      <a:pt x="9" y="518"/>
                      <a:pt x="9" y="518"/>
                    </a:cubicBezTo>
                    <a:cubicBezTo>
                      <a:pt x="64" y="518"/>
                      <a:pt x="64" y="518"/>
                      <a:pt x="64" y="518"/>
                    </a:cubicBezTo>
                    <a:cubicBezTo>
                      <a:pt x="85" y="391"/>
                      <a:pt x="85" y="391"/>
                      <a:pt x="85" y="391"/>
                    </a:cubicBezTo>
                    <a:cubicBezTo>
                      <a:pt x="136" y="397"/>
                      <a:pt x="191" y="404"/>
                      <a:pt x="213" y="408"/>
                    </a:cubicBezTo>
                    <a:cubicBezTo>
                      <a:pt x="258" y="416"/>
                      <a:pt x="287" y="418"/>
                      <a:pt x="287" y="418"/>
                    </a:cubicBezTo>
                    <a:cubicBezTo>
                      <a:pt x="324" y="654"/>
                      <a:pt x="324" y="654"/>
                      <a:pt x="324" y="654"/>
                    </a:cubicBezTo>
                    <a:cubicBezTo>
                      <a:pt x="337" y="663"/>
                      <a:pt x="337" y="663"/>
                      <a:pt x="337" y="663"/>
                    </a:cubicBezTo>
                    <a:cubicBezTo>
                      <a:pt x="342" y="712"/>
                      <a:pt x="342" y="712"/>
                      <a:pt x="342" y="712"/>
                    </a:cubicBezTo>
                    <a:cubicBezTo>
                      <a:pt x="332" y="712"/>
                      <a:pt x="332" y="712"/>
                      <a:pt x="332" y="712"/>
                    </a:cubicBezTo>
                    <a:cubicBezTo>
                      <a:pt x="332" y="712"/>
                      <a:pt x="339" y="751"/>
                      <a:pt x="347" y="755"/>
                    </a:cubicBezTo>
                    <a:cubicBezTo>
                      <a:pt x="355" y="760"/>
                      <a:pt x="423" y="759"/>
                      <a:pt x="428" y="752"/>
                    </a:cubicBezTo>
                    <a:cubicBezTo>
                      <a:pt x="431" y="746"/>
                      <a:pt x="441" y="543"/>
                      <a:pt x="444" y="461"/>
                    </a:cubicBezTo>
                    <a:cubicBezTo>
                      <a:pt x="451" y="462"/>
                      <a:pt x="460" y="463"/>
                      <a:pt x="467" y="463"/>
                    </a:cubicBezTo>
                    <a:cubicBezTo>
                      <a:pt x="481" y="463"/>
                      <a:pt x="492" y="463"/>
                      <a:pt x="492" y="455"/>
                    </a:cubicBezTo>
                    <a:cubicBezTo>
                      <a:pt x="492" y="448"/>
                      <a:pt x="479" y="443"/>
                      <a:pt x="470" y="443"/>
                    </a:cubicBezTo>
                    <a:cubicBezTo>
                      <a:pt x="462" y="443"/>
                      <a:pt x="455" y="443"/>
                      <a:pt x="455" y="443"/>
                    </a:cubicBezTo>
                    <a:cubicBezTo>
                      <a:pt x="445" y="434"/>
                      <a:pt x="445" y="434"/>
                      <a:pt x="445" y="434"/>
                    </a:cubicBezTo>
                    <a:cubicBezTo>
                      <a:pt x="446" y="430"/>
                      <a:pt x="446" y="427"/>
                      <a:pt x="446" y="427"/>
                    </a:cubicBezTo>
                    <a:cubicBezTo>
                      <a:pt x="446" y="427"/>
                      <a:pt x="526" y="428"/>
                      <a:pt x="547" y="429"/>
                    </a:cubicBezTo>
                    <a:cubicBezTo>
                      <a:pt x="559" y="429"/>
                      <a:pt x="562" y="412"/>
                      <a:pt x="561" y="398"/>
                    </a:cubicBezTo>
                    <a:cubicBezTo>
                      <a:pt x="563" y="399"/>
                      <a:pt x="564" y="399"/>
                      <a:pt x="566" y="400"/>
                    </a:cubicBezTo>
                    <a:cubicBezTo>
                      <a:pt x="564" y="418"/>
                      <a:pt x="563" y="447"/>
                      <a:pt x="569" y="452"/>
                    </a:cubicBezTo>
                    <a:cubicBezTo>
                      <a:pt x="579" y="458"/>
                      <a:pt x="584" y="452"/>
                      <a:pt x="592" y="439"/>
                    </a:cubicBezTo>
                    <a:cubicBezTo>
                      <a:pt x="598" y="430"/>
                      <a:pt x="588" y="404"/>
                      <a:pt x="582" y="390"/>
                    </a:cubicBezTo>
                    <a:cubicBezTo>
                      <a:pt x="583" y="390"/>
                      <a:pt x="584" y="388"/>
                      <a:pt x="585" y="387"/>
                    </a:cubicBezTo>
                    <a:cubicBezTo>
                      <a:pt x="586" y="388"/>
                      <a:pt x="587" y="388"/>
                      <a:pt x="588" y="388"/>
                    </a:cubicBezTo>
                    <a:cubicBezTo>
                      <a:pt x="590" y="388"/>
                      <a:pt x="592" y="387"/>
                      <a:pt x="593" y="385"/>
                    </a:cubicBezTo>
                    <a:cubicBezTo>
                      <a:pt x="593" y="385"/>
                      <a:pt x="594" y="385"/>
                      <a:pt x="594" y="385"/>
                    </a:cubicBezTo>
                    <a:cubicBezTo>
                      <a:pt x="596" y="385"/>
                      <a:pt x="598" y="384"/>
                      <a:pt x="598" y="382"/>
                    </a:cubicBezTo>
                    <a:lnTo>
                      <a:pt x="598" y="377"/>
                    </a:lnTo>
                    <a:close/>
                  </a:path>
                </a:pathLst>
              </a:custGeom>
              <a:solidFill>
                <a:srgbClr val="6AE7FF">
                  <a:alpha val="70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2" name="Oval 7"/>
              <p:cNvSpPr/>
              <p:nvPr/>
            </p:nvSpPr>
            <p:spPr bwMode="auto">
              <a:xfrm>
                <a:off x="6167438" y="1479551"/>
                <a:ext cx="290512" cy="290513"/>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grpSp>
        <p:nvGrpSpPr>
          <p:cNvPr id="50" name="组合 49"/>
          <p:cNvGrpSpPr/>
          <p:nvPr/>
        </p:nvGrpSpPr>
        <p:grpSpPr>
          <a:xfrm>
            <a:off x="695325" y="3004008"/>
            <a:ext cx="8826705" cy="2000871"/>
            <a:chOff x="695325" y="3004008"/>
            <a:chExt cx="8826705" cy="1712913"/>
          </a:xfrm>
        </p:grpSpPr>
        <p:sp>
          <p:nvSpPr>
            <p:cNvPr id="47" name="任意多边形: 形状 46"/>
            <p:cNvSpPr/>
            <p:nvPr/>
          </p:nvSpPr>
          <p:spPr bwMode="auto">
            <a:xfrm>
              <a:off x="695325" y="3266583"/>
              <a:ext cx="7495582" cy="1179513"/>
            </a:xfrm>
            <a:custGeom>
              <a:avLst/>
              <a:gdLst>
                <a:gd name="connsiteX0" fmla="*/ 0 w 7495582"/>
                <a:gd name="connsiteY0" fmla="*/ 0 h 1179513"/>
                <a:gd name="connsiteX1" fmla="*/ 2394338 w 7495582"/>
                <a:gd name="connsiteY1" fmla="*/ 0 h 1179513"/>
                <a:gd name="connsiteX2" fmla="*/ 4152732 w 7495582"/>
                <a:gd name="connsiteY2" fmla="*/ 0 h 1179513"/>
                <a:gd name="connsiteX3" fmla="*/ 6547070 w 7495582"/>
                <a:gd name="connsiteY3" fmla="*/ 0 h 1179513"/>
                <a:gd name="connsiteX4" fmla="*/ 7069150 w 7495582"/>
                <a:gd name="connsiteY4" fmla="*/ 582613 h 1179513"/>
                <a:gd name="connsiteX5" fmla="*/ 7487612 w 7495582"/>
                <a:gd name="connsiteY5" fmla="*/ 469900 h 1179513"/>
                <a:gd name="connsiteX6" fmla="*/ 7495582 w 7495582"/>
                <a:gd name="connsiteY6" fmla="*/ 477838 h 1179513"/>
                <a:gd name="connsiteX7" fmla="*/ 7079114 w 7495582"/>
                <a:gd name="connsiteY7" fmla="*/ 590550 h 1179513"/>
                <a:gd name="connsiteX8" fmla="*/ 7495582 w 7495582"/>
                <a:gd name="connsiteY8" fmla="*/ 703263 h 1179513"/>
                <a:gd name="connsiteX9" fmla="*/ 7487612 w 7495582"/>
                <a:gd name="connsiteY9" fmla="*/ 709613 h 1179513"/>
                <a:gd name="connsiteX10" fmla="*/ 7069150 w 7495582"/>
                <a:gd name="connsiteY10" fmla="*/ 596900 h 1179513"/>
                <a:gd name="connsiteX11" fmla="*/ 6547070 w 7495582"/>
                <a:gd name="connsiteY11" fmla="*/ 1179513 h 1179513"/>
                <a:gd name="connsiteX12" fmla="*/ 4152732 w 7495582"/>
                <a:gd name="connsiteY12" fmla="*/ 1179513 h 1179513"/>
                <a:gd name="connsiteX13" fmla="*/ 2394338 w 7495582"/>
                <a:gd name="connsiteY13" fmla="*/ 1179513 h 1179513"/>
                <a:gd name="connsiteX14" fmla="*/ 0 w 7495582"/>
                <a:gd name="connsiteY14" fmla="*/ 1179513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495582" h="1179513">
                  <a:moveTo>
                    <a:pt x="0" y="0"/>
                  </a:moveTo>
                  <a:lnTo>
                    <a:pt x="2394338" y="0"/>
                  </a:lnTo>
                  <a:lnTo>
                    <a:pt x="4152732" y="0"/>
                  </a:lnTo>
                  <a:lnTo>
                    <a:pt x="6547070" y="0"/>
                  </a:lnTo>
                  <a:lnTo>
                    <a:pt x="7069150" y="582613"/>
                  </a:lnTo>
                  <a:lnTo>
                    <a:pt x="7487612" y="469900"/>
                  </a:lnTo>
                  <a:lnTo>
                    <a:pt x="7495582" y="477838"/>
                  </a:lnTo>
                  <a:lnTo>
                    <a:pt x="7079114" y="590550"/>
                  </a:lnTo>
                  <a:lnTo>
                    <a:pt x="7495582" y="703263"/>
                  </a:lnTo>
                  <a:lnTo>
                    <a:pt x="7487612" y="709613"/>
                  </a:lnTo>
                  <a:lnTo>
                    <a:pt x="7069150" y="596900"/>
                  </a:lnTo>
                  <a:lnTo>
                    <a:pt x="6547070" y="1179513"/>
                  </a:lnTo>
                  <a:lnTo>
                    <a:pt x="4152732" y="1179513"/>
                  </a:lnTo>
                  <a:lnTo>
                    <a:pt x="2394338" y="1179513"/>
                  </a:lnTo>
                  <a:lnTo>
                    <a:pt x="0" y="1179513"/>
                  </a:lnTo>
                  <a:close/>
                </a:path>
              </a:pathLst>
            </a:custGeom>
            <a:solidFill>
              <a:srgbClr val="6AE7FF">
                <a:alpha val="50000"/>
              </a:srgbClr>
            </a:solidFill>
            <a:ln>
              <a:noFill/>
            </a:ln>
          </p:spPr>
          <p:txBody>
            <a:bodyPr wrap="square" anchor="ctr">
              <a:noAutofit/>
            </a:bodyPr>
            <a:lstStyle/>
            <a:p>
              <a:pPr algn="ctr"/>
              <a:endParaRPr/>
            </a:p>
          </p:txBody>
        </p:sp>
        <p:grpSp>
          <p:nvGrpSpPr>
            <p:cNvPr id="11" name="Group 9"/>
            <p:cNvGrpSpPr/>
            <p:nvPr/>
          </p:nvGrpSpPr>
          <p:grpSpPr>
            <a:xfrm>
              <a:off x="8175830" y="3004008"/>
              <a:ext cx="1346200" cy="1712913"/>
              <a:chOff x="4575175" y="2673351"/>
              <a:chExt cx="1346200" cy="1712913"/>
            </a:xfrm>
            <a:solidFill>
              <a:schemeClr val="accent5"/>
            </a:solidFill>
          </p:grpSpPr>
          <p:sp>
            <p:nvSpPr>
              <p:cNvPr id="12" name="Freeform: Shape 11"/>
              <p:cNvSpPr/>
              <p:nvPr/>
            </p:nvSpPr>
            <p:spPr bwMode="auto">
              <a:xfrm>
                <a:off x="4575175" y="2673351"/>
                <a:ext cx="1346200" cy="1712913"/>
              </a:xfrm>
              <a:custGeom>
                <a:avLst/>
                <a:gdLst>
                  <a:gd name="T0" fmla="*/ 598 w 598"/>
                  <a:gd name="T1" fmla="*/ 378 h 760"/>
                  <a:gd name="T2" fmla="*/ 594 w 598"/>
                  <a:gd name="T3" fmla="*/ 374 h 760"/>
                  <a:gd name="T4" fmla="*/ 593 w 598"/>
                  <a:gd name="T5" fmla="*/ 375 h 760"/>
                  <a:gd name="T6" fmla="*/ 588 w 598"/>
                  <a:gd name="T7" fmla="*/ 371 h 760"/>
                  <a:gd name="T8" fmla="*/ 585 w 598"/>
                  <a:gd name="T9" fmla="*/ 373 h 760"/>
                  <a:gd name="T10" fmla="*/ 582 w 598"/>
                  <a:gd name="T11" fmla="*/ 369 h 760"/>
                  <a:gd name="T12" fmla="*/ 592 w 598"/>
                  <a:gd name="T13" fmla="*/ 320 h 760"/>
                  <a:gd name="T14" fmla="*/ 569 w 598"/>
                  <a:gd name="T15" fmla="*/ 308 h 760"/>
                  <a:gd name="T16" fmla="*/ 566 w 598"/>
                  <a:gd name="T17" fmla="*/ 360 h 760"/>
                  <a:gd name="T18" fmla="*/ 561 w 598"/>
                  <a:gd name="T19" fmla="*/ 361 h 760"/>
                  <a:gd name="T20" fmla="*/ 547 w 598"/>
                  <a:gd name="T21" fmla="*/ 331 h 760"/>
                  <a:gd name="T22" fmla="*/ 446 w 598"/>
                  <a:gd name="T23" fmla="*/ 333 h 760"/>
                  <a:gd name="T24" fmla="*/ 445 w 598"/>
                  <a:gd name="T25" fmla="*/ 325 h 760"/>
                  <a:gd name="T26" fmla="*/ 455 w 598"/>
                  <a:gd name="T27" fmla="*/ 316 h 760"/>
                  <a:gd name="T28" fmla="*/ 470 w 598"/>
                  <a:gd name="T29" fmla="*/ 316 h 760"/>
                  <a:gd name="T30" fmla="*/ 492 w 598"/>
                  <a:gd name="T31" fmla="*/ 304 h 760"/>
                  <a:gd name="T32" fmla="*/ 467 w 598"/>
                  <a:gd name="T33" fmla="*/ 297 h 760"/>
                  <a:gd name="T34" fmla="*/ 444 w 598"/>
                  <a:gd name="T35" fmla="*/ 299 h 760"/>
                  <a:gd name="T36" fmla="*/ 428 w 598"/>
                  <a:gd name="T37" fmla="*/ 8 h 760"/>
                  <a:gd name="T38" fmla="*/ 347 w 598"/>
                  <a:gd name="T39" fmla="*/ 4 h 760"/>
                  <a:gd name="T40" fmla="*/ 332 w 598"/>
                  <a:gd name="T41" fmla="*/ 47 h 760"/>
                  <a:gd name="T42" fmla="*/ 342 w 598"/>
                  <a:gd name="T43" fmla="*/ 47 h 760"/>
                  <a:gd name="T44" fmla="*/ 337 w 598"/>
                  <a:gd name="T45" fmla="*/ 97 h 760"/>
                  <a:gd name="T46" fmla="*/ 324 w 598"/>
                  <a:gd name="T47" fmla="*/ 105 h 760"/>
                  <a:gd name="T48" fmla="*/ 287 w 598"/>
                  <a:gd name="T49" fmla="*/ 341 h 760"/>
                  <a:gd name="T50" fmla="*/ 213 w 598"/>
                  <a:gd name="T51" fmla="*/ 352 h 760"/>
                  <a:gd name="T52" fmla="*/ 85 w 598"/>
                  <a:gd name="T53" fmla="*/ 368 h 760"/>
                  <a:gd name="T54" fmla="*/ 64 w 598"/>
                  <a:gd name="T55" fmla="*/ 242 h 760"/>
                  <a:gd name="T56" fmla="*/ 9 w 598"/>
                  <a:gd name="T57" fmla="*/ 242 h 760"/>
                  <a:gd name="T58" fmla="*/ 0 w 598"/>
                  <a:gd name="T59" fmla="*/ 376 h 760"/>
                  <a:gd name="T60" fmla="*/ 4 w 598"/>
                  <a:gd name="T61" fmla="*/ 378 h 760"/>
                  <a:gd name="T62" fmla="*/ 4 w 598"/>
                  <a:gd name="T63" fmla="*/ 382 h 760"/>
                  <a:gd name="T64" fmla="*/ 0 w 598"/>
                  <a:gd name="T65" fmla="*/ 384 h 760"/>
                  <a:gd name="T66" fmla="*/ 9 w 598"/>
                  <a:gd name="T67" fmla="*/ 518 h 760"/>
                  <a:gd name="T68" fmla="*/ 64 w 598"/>
                  <a:gd name="T69" fmla="*/ 518 h 760"/>
                  <a:gd name="T70" fmla="*/ 85 w 598"/>
                  <a:gd name="T71" fmla="*/ 392 h 760"/>
                  <a:gd name="T72" fmla="*/ 213 w 598"/>
                  <a:gd name="T73" fmla="*/ 408 h 760"/>
                  <a:gd name="T74" fmla="*/ 287 w 598"/>
                  <a:gd name="T75" fmla="*/ 419 h 760"/>
                  <a:gd name="T76" fmla="*/ 324 w 598"/>
                  <a:gd name="T77" fmla="*/ 655 h 760"/>
                  <a:gd name="T78" fmla="*/ 337 w 598"/>
                  <a:gd name="T79" fmla="*/ 663 h 760"/>
                  <a:gd name="T80" fmla="*/ 342 w 598"/>
                  <a:gd name="T81" fmla="*/ 713 h 760"/>
                  <a:gd name="T82" fmla="*/ 332 w 598"/>
                  <a:gd name="T83" fmla="*/ 713 h 760"/>
                  <a:gd name="T84" fmla="*/ 347 w 598"/>
                  <a:gd name="T85" fmla="*/ 756 h 760"/>
                  <a:gd name="T86" fmla="*/ 428 w 598"/>
                  <a:gd name="T87" fmla="*/ 752 h 760"/>
                  <a:gd name="T88" fmla="*/ 444 w 598"/>
                  <a:gd name="T89" fmla="*/ 461 h 760"/>
                  <a:gd name="T90" fmla="*/ 467 w 598"/>
                  <a:gd name="T91" fmla="*/ 463 h 760"/>
                  <a:gd name="T92" fmla="*/ 492 w 598"/>
                  <a:gd name="T93" fmla="*/ 456 h 760"/>
                  <a:gd name="T94" fmla="*/ 470 w 598"/>
                  <a:gd name="T95" fmla="*/ 444 h 760"/>
                  <a:gd name="T96" fmla="*/ 455 w 598"/>
                  <a:gd name="T97" fmla="*/ 444 h 760"/>
                  <a:gd name="T98" fmla="*/ 445 w 598"/>
                  <a:gd name="T99" fmla="*/ 435 h 760"/>
                  <a:gd name="T100" fmla="*/ 446 w 598"/>
                  <a:gd name="T101" fmla="*/ 427 h 760"/>
                  <a:gd name="T102" fmla="*/ 547 w 598"/>
                  <a:gd name="T103" fmla="*/ 429 h 760"/>
                  <a:gd name="T104" fmla="*/ 561 w 598"/>
                  <a:gd name="T105" fmla="*/ 399 h 760"/>
                  <a:gd name="T106" fmla="*/ 566 w 598"/>
                  <a:gd name="T107" fmla="*/ 400 h 760"/>
                  <a:gd name="T108" fmla="*/ 569 w 598"/>
                  <a:gd name="T109" fmla="*/ 452 h 760"/>
                  <a:gd name="T110" fmla="*/ 592 w 598"/>
                  <a:gd name="T111" fmla="*/ 440 h 760"/>
                  <a:gd name="T112" fmla="*/ 582 w 598"/>
                  <a:gd name="T113" fmla="*/ 391 h 760"/>
                  <a:gd name="T114" fmla="*/ 585 w 598"/>
                  <a:gd name="T115" fmla="*/ 387 h 760"/>
                  <a:gd name="T116" fmla="*/ 588 w 598"/>
                  <a:gd name="T117" fmla="*/ 389 h 760"/>
                  <a:gd name="T118" fmla="*/ 593 w 598"/>
                  <a:gd name="T119" fmla="*/ 385 h 760"/>
                  <a:gd name="T120" fmla="*/ 594 w 598"/>
                  <a:gd name="T121" fmla="*/ 386 h 760"/>
                  <a:gd name="T122" fmla="*/ 598 w 598"/>
                  <a:gd name="T123" fmla="*/ 382 h 760"/>
                  <a:gd name="T124" fmla="*/ 598 w 598"/>
                  <a:gd name="T125" fmla="*/ 378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8" h="760">
                    <a:moveTo>
                      <a:pt x="598" y="378"/>
                    </a:moveTo>
                    <a:cubicBezTo>
                      <a:pt x="598" y="376"/>
                      <a:pt x="596" y="374"/>
                      <a:pt x="594" y="374"/>
                    </a:cubicBezTo>
                    <a:cubicBezTo>
                      <a:pt x="594" y="374"/>
                      <a:pt x="593" y="374"/>
                      <a:pt x="593" y="375"/>
                    </a:cubicBezTo>
                    <a:cubicBezTo>
                      <a:pt x="592" y="373"/>
                      <a:pt x="590" y="371"/>
                      <a:pt x="588" y="371"/>
                    </a:cubicBezTo>
                    <a:cubicBezTo>
                      <a:pt x="587" y="371"/>
                      <a:pt x="586" y="372"/>
                      <a:pt x="585" y="373"/>
                    </a:cubicBezTo>
                    <a:cubicBezTo>
                      <a:pt x="584" y="371"/>
                      <a:pt x="583" y="370"/>
                      <a:pt x="582" y="369"/>
                    </a:cubicBezTo>
                    <a:cubicBezTo>
                      <a:pt x="588" y="356"/>
                      <a:pt x="598" y="330"/>
                      <a:pt x="592" y="320"/>
                    </a:cubicBezTo>
                    <a:cubicBezTo>
                      <a:pt x="584" y="307"/>
                      <a:pt x="579" y="301"/>
                      <a:pt x="569" y="308"/>
                    </a:cubicBezTo>
                    <a:cubicBezTo>
                      <a:pt x="563" y="312"/>
                      <a:pt x="564" y="341"/>
                      <a:pt x="566" y="360"/>
                    </a:cubicBezTo>
                    <a:cubicBezTo>
                      <a:pt x="564" y="360"/>
                      <a:pt x="563" y="361"/>
                      <a:pt x="561" y="361"/>
                    </a:cubicBezTo>
                    <a:cubicBezTo>
                      <a:pt x="562" y="347"/>
                      <a:pt x="559" y="331"/>
                      <a:pt x="547" y="331"/>
                    </a:cubicBezTo>
                    <a:cubicBezTo>
                      <a:pt x="526" y="332"/>
                      <a:pt x="446" y="333"/>
                      <a:pt x="446" y="333"/>
                    </a:cubicBezTo>
                    <a:cubicBezTo>
                      <a:pt x="446" y="333"/>
                      <a:pt x="446" y="330"/>
                      <a:pt x="445" y="325"/>
                    </a:cubicBezTo>
                    <a:cubicBezTo>
                      <a:pt x="455" y="316"/>
                      <a:pt x="455" y="316"/>
                      <a:pt x="455" y="316"/>
                    </a:cubicBezTo>
                    <a:cubicBezTo>
                      <a:pt x="470" y="316"/>
                      <a:pt x="470" y="316"/>
                      <a:pt x="470" y="316"/>
                    </a:cubicBezTo>
                    <a:cubicBezTo>
                      <a:pt x="479" y="316"/>
                      <a:pt x="492" y="311"/>
                      <a:pt x="492" y="304"/>
                    </a:cubicBezTo>
                    <a:cubicBezTo>
                      <a:pt x="492" y="297"/>
                      <a:pt x="481" y="297"/>
                      <a:pt x="467" y="297"/>
                    </a:cubicBezTo>
                    <a:cubicBezTo>
                      <a:pt x="460" y="297"/>
                      <a:pt x="451" y="298"/>
                      <a:pt x="444" y="299"/>
                    </a:cubicBezTo>
                    <a:cubicBezTo>
                      <a:pt x="441" y="217"/>
                      <a:pt x="431" y="14"/>
                      <a:pt x="428" y="8"/>
                    </a:cubicBezTo>
                    <a:cubicBezTo>
                      <a:pt x="423" y="1"/>
                      <a:pt x="355" y="0"/>
                      <a:pt x="347" y="4"/>
                    </a:cubicBezTo>
                    <a:cubicBezTo>
                      <a:pt x="339" y="9"/>
                      <a:pt x="332" y="47"/>
                      <a:pt x="332" y="47"/>
                    </a:cubicBezTo>
                    <a:cubicBezTo>
                      <a:pt x="342" y="47"/>
                      <a:pt x="342" y="47"/>
                      <a:pt x="342" y="47"/>
                    </a:cubicBezTo>
                    <a:cubicBezTo>
                      <a:pt x="337" y="97"/>
                      <a:pt x="337" y="97"/>
                      <a:pt x="337" y="97"/>
                    </a:cubicBezTo>
                    <a:cubicBezTo>
                      <a:pt x="324" y="105"/>
                      <a:pt x="324" y="105"/>
                      <a:pt x="324" y="105"/>
                    </a:cubicBezTo>
                    <a:cubicBezTo>
                      <a:pt x="287" y="341"/>
                      <a:pt x="287" y="341"/>
                      <a:pt x="287" y="341"/>
                    </a:cubicBezTo>
                    <a:cubicBezTo>
                      <a:pt x="287" y="341"/>
                      <a:pt x="258" y="344"/>
                      <a:pt x="213" y="352"/>
                    </a:cubicBezTo>
                    <a:cubicBezTo>
                      <a:pt x="191" y="355"/>
                      <a:pt x="136" y="362"/>
                      <a:pt x="85" y="368"/>
                    </a:cubicBezTo>
                    <a:cubicBezTo>
                      <a:pt x="64" y="242"/>
                      <a:pt x="64" y="242"/>
                      <a:pt x="64" y="242"/>
                    </a:cubicBezTo>
                    <a:cubicBezTo>
                      <a:pt x="9" y="242"/>
                      <a:pt x="9" y="242"/>
                      <a:pt x="9" y="242"/>
                    </a:cubicBezTo>
                    <a:cubicBezTo>
                      <a:pt x="0" y="376"/>
                      <a:pt x="0" y="376"/>
                      <a:pt x="0" y="376"/>
                    </a:cubicBezTo>
                    <a:cubicBezTo>
                      <a:pt x="4" y="378"/>
                      <a:pt x="4" y="378"/>
                      <a:pt x="4" y="378"/>
                    </a:cubicBezTo>
                    <a:cubicBezTo>
                      <a:pt x="4" y="382"/>
                      <a:pt x="4" y="382"/>
                      <a:pt x="4" y="382"/>
                    </a:cubicBezTo>
                    <a:cubicBezTo>
                      <a:pt x="0" y="384"/>
                      <a:pt x="0" y="384"/>
                      <a:pt x="0" y="384"/>
                    </a:cubicBezTo>
                    <a:cubicBezTo>
                      <a:pt x="9" y="518"/>
                      <a:pt x="9" y="518"/>
                      <a:pt x="9" y="518"/>
                    </a:cubicBezTo>
                    <a:cubicBezTo>
                      <a:pt x="64" y="518"/>
                      <a:pt x="64" y="518"/>
                      <a:pt x="64" y="518"/>
                    </a:cubicBezTo>
                    <a:cubicBezTo>
                      <a:pt x="85" y="392"/>
                      <a:pt x="85" y="392"/>
                      <a:pt x="85" y="392"/>
                    </a:cubicBezTo>
                    <a:cubicBezTo>
                      <a:pt x="136" y="398"/>
                      <a:pt x="191" y="405"/>
                      <a:pt x="213" y="408"/>
                    </a:cubicBezTo>
                    <a:cubicBezTo>
                      <a:pt x="258" y="416"/>
                      <a:pt x="287" y="419"/>
                      <a:pt x="287" y="419"/>
                    </a:cubicBezTo>
                    <a:cubicBezTo>
                      <a:pt x="324" y="655"/>
                      <a:pt x="324" y="655"/>
                      <a:pt x="324" y="655"/>
                    </a:cubicBezTo>
                    <a:cubicBezTo>
                      <a:pt x="337" y="663"/>
                      <a:pt x="337" y="663"/>
                      <a:pt x="337" y="663"/>
                    </a:cubicBezTo>
                    <a:cubicBezTo>
                      <a:pt x="342" y="713"/>
                      <a:pt x="342" y="713"/>
                      <a:pt x="342" y="713"/>
                    </a:cubicBezTo>
                    <a:cubicBezTo>
                      <a:pt x="332" y="713"/>
                      <a:pt x="332" y="713"/>
                      <a:pt x="332" y="713"/>
                    </a:cubicBezTo>
                    <a:cubicBezTo>
                      <a:pt x="332" y="713"/>
                      <a:pt x="339" y="751"/>
                      <a:pt x="347" y="756"/>
                    </a:cubicBezTo>
                    <a:cubicBezTo>
                      <a:pt x="355" y="760"/>
                      <a:pt x="423" y="759"/>
                      <a:pt x="428" y="752"/>
                    </a:cubicBezTo>
                    <a:cubicBezTo>
                      <a:pt x="431" y="746"/>
                      <a:pt x="441" y="543"/>
                      <a:pt x="444" y="461"/>
                    </a:cubicBezTo>
                    <a:cubicBezTo>
                      <a:pt x="451" y="462"/>
                      <a:pt x="460" y="463"/>
                      <a:pt x="467" y="463"/>
                    </a:cubicBezTo>
                    <a:cubicBezTo>
                      <a:pt x="481" y="463"/>
                      <a:pt x="492" y="463"/>
                      <a:pt x="492" y="456"/>
                    </a:cubicBezTo>
                    <a:cubicBezTo>
                      <a:pt x="492" y="449"/>
                      <a:pt x="479" y="444"/>
                      <a:pt x="470" y="444"/>
                    </a:cubicBezTo>
                    <a:cubicBezTo>
                      <a:pt x="462" y="444"/>
                      <a:pt x="455" y="444"/>
                      <a:pt x="455" y="444"/>
                    </a:cubicBezTo>
                    <a:cubicBezTo>
                      <a:pt x="445" y="435"/>
                      <a:pt x="445" y="435"/>
                      <a:pt x="445" y="435"/>
                    </a:cubicBezTo>
                    <a:cubicBezTo>
                      <a:pt x="446" y="430"/>
                      <a:pt x="446" y="427"/>
                      <a:pt x="446" y="427"/>
                    </a:cubicBezTo>
                    <a:cubicBezTo>
                      <a:pt x="446" y="427"/>
                      <a:pt x="526" y="428"/>
                      <a:pt x="547" y="429"/>
                    </a:cubicBezTo>
                    <a:cubicBezTo>
                      <a:pt x="559" y="429"/>
                      <a:pt x="562" y="413"/>
                      <a:pt x="561" y="399"/>
                    </a:cubicBezTo>
                    <a:cubicBezTo>
                      <a:pt x="563" y="399"/>
                      <a:pt x="564" y="400"/>
                      <a:pt x="566" y="400"/>
                    </a:cubicBezTo>
                    <a:cubicBezTo>
                      <a:pt x="564" y="419"/>
                      <a:pt x="563" y="448"/>
                      <a:pt x="569" y="452"/>
                    </a:cubicBezTo>
                    <a:cubicBezTo>
                      <a:pt x="579" y="459"/>
                      <a:pt x="584" y="453"/>
                      <a:pt x="592" y="440"/>
                    </a:cubicBezTo>
                    <a:cubicBezTo>
                      <a:pt x="598" y="430"/>
                      <a:pt x="588" y="404"/>
                      <a:pt x="582" y="391"/>
                    </a:cubicBezTo>
                    <a:cubicBezTo>
                      <a:pt x="583" y="390"/>
                      <a:pt x="584" y="389"/>
                      <a:pt x="585" y="387"/>
                    </a:cubicBezTo>
                    <a:cubicBezTo>
                      <a:pt x="586" y="388"/>
                      <a:pt x="587" y="389"/>
                      <a:pt x="588" y="389"/>
                    </a:cubicBezTo>
                    <a:cubicBezTo>
                      <a:pt x="590" y="389"/>
                      <a:pt x="592" y="387"/>
                      <a:pt x="593" y="385"/>
                    </a:cubicBezTo>
                    <a:cubicBezTo>
                      <a:pt x="593" y="386"/>
                      <a:pt x="594" y="386"/>
                      <a:pt x="594" y="386"/>
                    </a:cubicBezTo>
                    <a:cubicBezTo>
                      <a:pt x="596" y="386"/>
                      <a:pt x="598" y="384"/>
                      <a:pt x="598" y="382"/>
                    </a:cubicBezTo>
                    <a:lnTo>
                      <a:pt x="598" y="378"/>
                    </a:lnTo>
                    <a:close/>
                  </a:path>
                </a:pathLst>
              </a:custGeom>
              <a:solidFill>
                <a:srgbClr val="6AE7FF">
                  <a:alpha val="50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 name="Oval 12"/>
              <p:cNvSpPr/>
              <p:nvPr/>
            </p:nvSpPr>
            <p:spPr bwMode="auto">
              <a:xfrm>
                <a:off x="5257800" y="3386138"/>
                <a:ext cx="290512" cy="287338"/>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grpSp>
        <p:nvGrpSpPr>
          <p:cNvPr id="51" name="组合 50"/>
          <p:cNvGrpSpPr/>
          <p:nvPr/>
        </p:nvGrpSpPr>
        <p:grpSpPr>
          <a:xfrm>
            <a:off x="695324" y="4732248"/>
            <a:ext cx="10182525" cy="1797656"/>
            <a:chOff x="695325" y="4443391"/>
            <a:chExt cx="10182525" cy="1797656"/>
          </a:xfrm>
        </p:grpSpPr>
        <p:sp>
          <p:nvSpPr>
            <p:cNvPr id="48" name="任意多边形: 形状 47"/>
            <p:cNvSpPr/>
            <p:nvPr/>
          </p:nvSpPr>
          <p:spPr bwMode="auto">
            <a:xfrm>
              <a:off x="695325" y="4709603"/>
              <a:ext cx="8864088" cy="1531444"/>
            </a:xfrm>
            <a:custGeom>
              <a:avLst/>
              <a:gdLst>
                <a:gd name="connsiteX0" fmla="*/ 0 w 8864088"/>
                <a:gd name="connsiteY0" fmla="*/ 0 h 1181100"/>
                <a:gd name="connsiteX1" fmla="*/ 2394338 w 8864088"/>
                <a:gd name="connsiteY1" fmla="*/ 0 h 1181100"/>
                <a:gd name="connsiteX2" fmla="*/ 5639398 w 8864088"/>
                <a:gd name="connsiteY2" fmla="*/ 0 h 1181100"/>
                <a:gd name="connsiteX3" fmla="*/ 8033736 w 8864088"/>
                <a:gd name="connsiteY3" fmla="*/ 0 h 1181100"/>
                <a:gd name="connsiteX4" fmla="*/ 8492179 w 8864088"/>
                <a:gd name="connsiteY4" fmla="*/ 582613 h 1181100"/>
                <a:gd name="connsiteX5" fmla="*/ 8858565 w 8864088"/>
                <a:gd name="connsiteY5" fmla="*/ 471488 h 1181100"/>
                <a:gd name="connsiteX6" fmla="*/ 8864088 w 8864088"/>
                <a:gd name="connsiteY6" fmla="*/ 479425 h 1181100"/>
                <a:gd name="connsiteX7" fmla="*/ 8501385 w 8864088"/>
                <a:gd name="connsiteY7" fmla="*/ 590550 h 1181100"/>
                <a:gd name="connsiteX8" fmla="*/ 8864088 w 8864088"/>
                <a:gd name="connsiteY8" fmla="*/ 703263 h 1181100"/>
                <a:gd name="connsiteX9" fmla="*/ 8858565 w 8864088"/>
                <a:gd name="connsiteY9" fmla="*/ 711200 h 1181100"/>
                <a:gd name="connsiteX10" fmla="*/ 8492179 w 8864088"/>
                <a:gd name="connsiteY10" fmla="*/ 598488 h 1181100"/>
                <a:gd name="connsiteX11" fmla="*/ 8033736 w 8864088"/>
                <a:gd name="connsiteY11" fmla="*/ 1181100 h 1181100"/>
                <a:gd name="connsiteX12" fmla="*/ 5639398 w 8864088"/>
                <a:gd name="connsiteY12" fmla="*/ 1181100 h 1181100"/>
                <a:gd name="connsiteX13" fmla="*/ 2394338 w 8864088"/>
                <a:gd name="connsiteY13" fmla="*/ 1181100 h 1181100"/>
                <a:gd name="connsiteX14" fmla="*/ 0 w 8864088"/>
                <a:gd name="connsiteY14" fmla="*/ 1181100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864088" h="1181100">
                  <a:moveTo>
                    <a:pt x="0" y="0"/>
                  </a:moveTo>
                  <a:lnTo>
                    <a:pt x="2394338" y="0"/>
                  </a:lnTo>
                  <a:lnTo>
                    <a:pt x="5639398" y="0"/>
                  </a:lnTo>
                  <a:lnTo>
                    <a:pt x="8033736" y="0"/>
                  </a:lnTo>
                  <a:lnTo>
                    <a:pt x="8492179" y="582613"/>
                  </a:lnTo>
                  <a:lnTo>
                    <a:pt x="8858565" y="471488"/>
                  </a:lnTo>
                  <a:lnTo>
                    <a:pt x="8864088" y="479425"/>
                  </a:lnTo>
                  <a:lnTo>
                    <a:pt x="8501385" y="590550"/>
                  </a:lnTo>
                  <a:lnTo>
                    <a:pt x="8864088" y="703263"/>
                  </a:lnTo>
                  <a:lnTo>
                    <a:pt x="8858565" y="711200"/>
                  </a:lnTo>
                  <a:lnTo>
                    <a:pt x="8492179" y="598488"/>
                  </a:lnTo>
                  <a:lnTo>
                    <a:pt x="8033736" y="1181100"/>
                  </a:lnTo>
                  <a:lnTo>
                    <a:pt x="5639398" y="1181100"/>
                  </a:lnTo>
                  <a:lnTo>
                    <a:pt x="2394338" y="1181100"/>
                  </a:lnTo>
                  <a:lnTo>
                    <a:pt x="0" y="1181100"/>
                  </a:lnTo>
                  <a:close/>
                </a:path>
              </a:pathLst>
            </a:custGeom>
            <a:solidFill>
              <a:srgbClr val="6AE7FF">
                <a:alpha val="30000"/>
              </a:srgbClr>
            </a:solidFill>
            <a:ln>
              <a:noFill/>
            </a:ln>
          </p:spPr>
          <p:txBody>
            <a:bodyPr wrap="square" anchor="ctr">
              <a:noAutofit/>
            </a:bodyPr>
            <a:lstStyle/>
            <a:p>
              <a:pPr algn="ctr"/>
              <a:endParaRPr/>
            </a:p>
          </p:txBody>
        </p:sp>
        <p:grpSp>
          <p:nvGrpSpPr>
            <p:cNvPr id="14" name="Group 14"/>
            <p:cNvGrpSpPr/>
            <p:nvPr/>
          </p:nvGrpSpPr>
          <p:grpSpPr>
            <a:xfrm>
              <a:off x="9528475" y="4443391"/>
              <a:ext cx="1349375" cy="1712913"/>
              <a:chOff x="6200775" y="4576763"/>
              <a:chExt cx="1349375" cy="1712913"/>
            </a:xfrm>
            <a:solidFill>
              <a:schemeClr val="accent6"/>
            </a:solidFill>
          </p:grpSpPr>
          <p:sp>
            <p:nvSpPr>
              <p:cNvPr id="15" name="Freeform: Shape 16"/>
              <p:cNvSpPr/>
              <p:nvPr/>
            </p:nvSpPr>
            <p:spPr bwMode="auto">
              <a:xfrm>
                <a:off x="6200775" y="4576763"/>
                <a:ext cx="1349375" cy="1712913"/>
              </a:xfrm>
              <a:custGeom>
                <a:avLst/>
                <a:gdLst>
                  <a:gd name="T0" fmla="*/ 598 w 599"/>
                  <a:gd name="T1" fmla="*/ 378 h 760"/>
                  <a:gd name="T2" fmla="*/ 595 w 599"/>
                  <a:gd name="T3" fmla="*/ 375 h 760"/>
                  <a:gd name="T4" fmla="*/ 593 w 599"/>
                  <a:gd name="T5" fmla="*/ 375 h 760"/>
                  <a:gd name="T6" fmla="*/ 589 w 599"/>
                  <a:gd name="T7" fmla="*/ 372 h 760"/>
                  <a:gd name="T8" fmla="*/ 585 w 599"/>
                  <a:gd name="T9" fmla="*/ 373 h 760"/>
                  <a:gd name="T10" fmla="*/ 583 w 599"/>
                  <a:gd name="T11" fmla="*/ 370 h 760"/>
                  <a:gd name="T12" fmla="*/ 593 w 599"/>
                  <a:gd name="T13" fmla="*/ 321 h 760"/>
                  <a:gd name="T14" fmla="*/ 570 w 599"/>
                  <a:gd name="T15" fmla="*/ 308 h 760"/>
                  <a:gd name="T16" fmla="*/ 567 w 599"/>
                  <a:gd name="T17" fmla="*/ 360 h 760"/>
                  <a:gd name="T18" fmla="*/ 562 w 599"/>
                  <a:gd name="T19" fmla="*/ 362 h 760"/>
                  <a:gd name="T20" fmla="*/ 547 w 599"/>
                  <a:gd name="T21" fmla="*/ 331 h 760"/>
                  <a:gd name="T22" fmla="*/ 446 w 599"/>
                  <a:gd name="T23" fmla="*/ 333 h 760"/>
                  <a:gd name="T24" fmla="*/ 446 w 599"/>
                  <a:gd name="T25" fmla="*/ 326 h 760"/>
                  <a:gd name="T26" fmla="*/ 455 w 599"/>
                  <a:gd name="T27" fmla="*/ 317 h 760"/>
                  <a:gd name="T28" fmla="*/ 471 w 599"/>
                  <a:gd name="T29" fmla="*/ 317 h 760"/>
                  <a:gd name="T30" fmla="*/ 493 w 599"/>
                  <a:gd name="T31" fmla="*/ 305 h 760"/>
                  <a:gd name="T32" fmla="*/ 468 w 599"/>
                  <a:gd name="T33" fmla="*/ 297 h 760"/>
                  <a:gd name="T34" fmla="*/ 445 w 599"/>
                  <a:gd name="T35" fmla="*/ 299 h 760"/>
                  <a:gd name="T36" fmla="*/ 428 w 599"/>
                  <a:gd name="T37" fmla="*/ 8 h 760"/>
                  <a:gd name="T38" fmla="*/ 348 w 599"/>
                  <a:gd name="T39" fmla="*/ 5 h 760"/>
                  <a:gd name="T40" fmla="*/ 333 w 599"/>
                  <a:gd name="T41" fmla="*/ 48 h 760"/>
                  <a:gd name="T42" fmla="*/ 343 w 599"/>
                  <a:gd name="T43" fmla="*/ 48 h 760"/>
                  <a:gd name="T44" fmla="*/ 337 w 599"/>
                  <a:gd name="T45" fmla="*/ 97 h 760"/>
                  <a:gd name="T46" fmla="*/ 324 w 599"/>
                  <a:gd name="T47" fmla="*/ 106 h 760"/>
                  <a:gd name="T48" fmla="*/ 287 w 599"/>
                  <a:gd name="T49" fmla="*/ 342 h 760"/>
                  <a:gd name="T50" fmla="*/ 214 w 599"/>
                  <a:gd name="T51" fmla="*/ 352 h 760"/>
                  <a:gd name="T52" fmla="*/ 85 w 599"/>
                  <a:gd name="T53" fmla="*/ 369 h 760"/>
                  <a:gd name="T54" fmla="*/ 65 w 599"/>
                  <a:gd name="T55" fmla="*/ 242 h 760"/>
                  <a:gd name="T56" fmla="*/ 9 w 599"/>
                  <a:gd name="T57" fmla="*/ 242 h 760"/>
                  <a:gd name="T58" fmla="*/ 0 w 599"/>
                  <a:gd name="T59" fmla="*/ 376 h 760"/>
                  <a:gd name="T60" fmla="*/ 5 w 599"/>
                  <a:gd name="T61" fmla="*/ 378 h 760"/>
                  <a:gd name="T62" fmla="*/ 5 w 599"/>
                  <a:gd name="T63" fmla="*/ 383 h 760"/>
                  <a:gd name="T64" fmla="*/ 0 w 599"/>
                  <a:gd name="T65" fmla="*/ 384 h 760"/>
                  <a:gd name="T66" fmla="*/ 9 w 599"/>
                  <a:gd name="T67" fmla="*/ 519 h 760"/>
                  <a:gd name="T68" fmla="*/ 65 w 599"/>
                  <a:gd name="T69" fmla="*/ 519 h 760"/>
                  <a:gd name="T70" fmla="*/ 85 w 599"/>
                  <a:gd name="T71" fmla="*/ 392 h 760"/>
                  <a:gd name="T72" fmla="*/ 214 w 599"/>
                  <a:gd name="T73" fmla="*/ 409 h 760"/>
                  <a:gd name="T74" fmla="*/ 287 w 599"/>
                  <a:gd name="T75" fmla="*/ 419 h 760"/>
                  <a:gd name="T76" fmla="*/ 324 w 599"/>
                  <a:gd name="T77" fmla="*/ 655 h 760"/>
                  <a:gd name="T78" fmla="*/ 337 w 599"/>
                  <a:gd name="T79" fmla="*/ 664 h 760"/>
                  <a:gd name="T80" fmla="*/ 343 w 599"/>
                  <a:gd name="T81" fmla="*/ 713 h 760"/>
                  <a:gd name="T82" fmla="*/ 333 w 599"/>
                  <a:gd name="T83" fmla="*/ 713 h 760"/>
                  <a:gd name="T84" fmla="*/ 348 w 599"/>
                  <a:gd name="T85" fmla="*/ 756 h 760"/>
                  <a:gd name="T86" fmla="*/ 428 w 599"/>
                  <a:gd name="T87" fmla="*/ 752 h 760"/>
                  <a:gd name="T88" fmla="*/ 445 w 599"/>
                  <a:gd name="T89" fmla="*/ 462 h 760"/>
                  <a:gd name="T90" fmla="*/ 468 w 599"/>
                  <a:gd name="T91" fmla="*/ 464 h 760"/>
                  <a:gd name="T92" fmla="*/ 493 w 599"/>
                  <a:gd name="T93" fmla="*/ 456 h 760"/>
                  <a:gd name="T94" fmla="*/ 471 w 599"/>
                  <a:gd name="T95" fmla="*/ 444 h 760"/>
                  <a:gd name="T96" fmla="*/ 455 w 599"/>
                  <a:gd name="T97" fmla="*/ 444 h 760"/>
                  <a:gd name="T98" fmla="*/ 446 w 599"/>
                  <a:gd name="T99" fmla="*/ 435 h 760"/>
                  <a:gd name="T100" fmla="*/ 446 w 599"/>
                  <a:gd name="T101" fmla="*/ 428 h 760"/>
                  <a:gd name="T102" fmla="*/ 547 w 599"/>
                  <a:gd name="T103" fmla="*/ 429 h 760"/>
                  <a:gd name="T104" fmla="*/ 562 w 599"/>
                  <a:gd name="T105" fmla="*/ 399 h 760"/>
                  <a:gd name="T106" fmla="*/ 567 w 599"/>
                  <a:gd name="T107" fmla="*/ 400 h 760"/>
                  <a:gd name="T108" fmla="*/ 570 w 599"/>
                  <a:gd name="T109" fmla="*/ 452 h 760"/>
                  <a:gd name="T110" fmla="*/ 593 w 599"/>
                  <a:gd name="T111" fmla="*/ 440 h 760"/>
                  <a:gd name="T112" fmla="*/ 583 w 599"/>
                  <a:gd name="T113" fmla="*/ 391 h 760"/>
                  <a:gd name="T114" fmla="*/ 585 w 599"/>
                  <a:gd name="T115" fmla="*/ 388 h 760"/>
                  <a:gd name="T116" fmla="*/ 589 w 599"/>
                  <a:gd name="T117" fmla="*/ 389 h 760"/>
                  <a:gd name="T118" fmla="*/ 593 w 599"/>
                  <a:gd name="T119" fmla="*/ 386 h 760"/>
                  <a:gd name="T120" fmla="*/ 595 w 599"/>
                  <a:gd name="T121" fmla="*/ 386 h 760"/>
                  <a:gd name="T122" fmla="*/ 598 w 599"/>
                  <a:gd name="T123" fmla="*/ 383 h 760"/>
                  <a:gd name="T124" fmla="*/ 598 w 599"/>
                  <a:gd name="T125" fmla="*/ 378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9" h="760">
                    <a:moveTo>
                      <a:pt x="598" y="378"/>
                    </a:moveTo>
                    <a:cubicBezTo>
                      <a:pt x="598" y="376"/>
                      <a:pt x="597" y="375"/>
                      <a:pt x="595" y="375"/>
                    </a:cubicBezTo>
                    <a:cubicBezTo>
                      <a:pt x="594" y="375"/>
                      <a:pt x="594" y="375"/>
                      <a:pt x="593" y="375"/>
                    </a:cubicBezTo>
                    <a:cubicBezTo>
                      <a:pt x="593" y="373"/>
                      <a:pt x="591" y="372"/>
                      <a:pt x="589" y="372"/>
                    </a:cubicBezTo>
                    <a:cubicBezTo>
                      <a:pt x="587" y="372"/>
                      <a:pt x="586" y="372"/>
                      <a:pt x="585" y="373"/>
                    </a:cubicBezTo>
                    <a:cubicBezTo>
                      <a:pt x="585" y="372"/>
                      <a:pt x="584" y="370"/>
                      <a:pt x="583" y="370"/>
                    </a:cubicBezTo>
                    <a:cubicBezTo>
                      <a:pt x="588" y="356"/>
                      <a:pt x="599" y="330"/>
                      <a:pt x="593" y="321"/>
                    </a:cubicBezTo>
                    <a:cubicBezTo>
                      <a:pt x="584" y="308"/>
                      <a:pt x="580" y="302"/>
                      <a:pt x="570" y="308"/>
                    </a:cubicBezTo>
                    <a:cubicBezTo>
                      <a:pt x="563" y="313"/>
                      <a:pt x="565" y="342"/>
                      <a:pt x="567" y="360"/>
                    </a:cubicBezTo>
                    <a:cubicBezTo>
                      <a:pt x="565" y="361"/>
                      <a:pt x="563" y="361"/>
                      <a:pt x="562" y="362"/>
                    </a:cubicBezTo>
                    <a:cubicBezTo>
                      <a:pt x="562" y="348"/>
                      <a:pt x="560" y="331"/>
                      <a:pt x="547" y="331"/>
                    </a:cubicBezTo>
                    <a:cubicBezTo>
                      <a:pt x="526" y="332"/>
                      <a:pt x="446" y="333"/>
                      <a:pt x="446" y="333"/>
                    </a:cubicBezTo>
                    <a:cubicBezTo>
                      <a:pt x="446" y="333"/>
                      <a:pt x="446" y="330"/>
                      <a:pt x="446" y="326"/>
                    </a:cubicBezTo>
                    <a:cubicBezTo>
                      <a:pt x="455" y="317"/>
                      <a:pt x="455" y="317"/>
                      <a:pt x="455" y="317"/>
                    </a:cubicBezTo>
                    <a:cubicBezTo>
                      <a:pt x="471" y="317"/>
                      <a:pt x="471" y="317"/>
                      <a:pt x="471" y="317"/>
                    </a:cubicBezTo>
                    <a:cubicBezTo>
                      <a:pt x="479" y="317"/>
                      <a:pt x="493" y="312"/>
                      <a:pt x="493" y="305"/>
                    </a:cubicBezTo>
                    <a:cubicBezTo>
                      <a:pt x="493" y="297"/>
                      <a:pt x="481" y="297"/>
                      <a:pt x="468" y="297"/>
                    </a:cubicBezTo>
                    <a:cubicBezTo>
                      <a:pt x="461" y="297"/>
                      <a:pt x="452" y="298"/>
                      <a:pt x="445" y="299"/>
                    </a:cubicBezTo>
                    <a:cubicBezTo>
                      <a:pt x="441" y="217"/>
                      <a:pt x="432" y="14"/>
                      <a:pt x="428" y="8"/>
                    </a:cubicBezTo>
                    <a:cubicBezTo>
                      <a:pt x="424" y="1"/>
                      <a:pt x="356" y="0"/>
                      <a:pt x="348" y="5"/>
                    </a:cubicBezTo>
                    <a:cubicBezTo>
                      <a:pt x="340" y="9"/>
                      <a:pt x="333" y="48"/>
                      <a:pt x="333" y="48"/>
                    </a:cubicBezTo>
                    <a:cubicBezTo>
                      <a:pt x="343" y="48"/>
                      <a:pt x="343" y="48"/>
                      <a:pt x="343" y="48"/>
                    </a:cubicBezTo>
                    <a:cubicBezTo>
                      <a:pt x="337" y="97"/>
                      <a:pt x="337" y="97"/>
                      <a:pt x="337" y="97"/>
                    </a:cubicBezTo>
                    <a:cubicBezTo>
                      <a:pt x="324" y="106"/>
                      <a:pt x="324" y="106"/>
                      <a:pt x="324" y="106"/>
                    </a:cubicBezTo>
                    <a:cubicBezTo>
                      <a:pt x="287" y="342"/>
                      <a:pt x="287" y="342"/>
                      <a:pt x="287" y="342"/>
                    </a:cubicBezTo>
                    <a:cubicBezTo>
                      <a:pt x="287" y="342"/>
                      <a:pt x="259" y="344"/>
                      <a:pt x="214" y="352"/>
                    </a:cubicBezTo>
                    <a:cubicBezTo>
                      <a:pt x="192" y="356"/>
                      <a:pt x="136" y="363"/>
                      <a:pt x="85" y="369"/>
                    </a:cubicBezTo>
                    <a:cubicBezTo>
                      <a:pt x="65" y="242"/>
                      <a:pt x="65" y="242"/>
                      <a:pt x="65" y="242"/>
                    </a:cubicBezTo>
                    <a:cubicBezTo>
                      <a:pt x="9" y="242"/>
                      <a:pt x="9" y="242"/>
                      <a:pt x="9" y="242"/>
                    </a:cubicBezTo>
                    <a:cubicBezTo>
                      <a:pt x="0" y="376"/>
                      <a:pt x="0" y="376"/>
                      <a:pt x="0" y="376"/>
                    </a:cubicBezTo>
                    <a:cubicBezTo>
                      <a:pt x="5" y="378"/>
                      <a:pt x="5" y="378"/>
                      <a:pt x="5" y="378"/>
                    </a:cubicBezTo>
                    <a:cubicBezTo>
                      <a:pt x="5" y="383"/>
                      <a:pt x="5" y="383"/>
                      <a:pt x="5" y="383"/>
                    </a:cubicBezTo>
                    <a:cubicBezTo>
                      <a:pt x="0" y="384"/>
                      <a:pt x="0" y="384"/>
                      <a:pt x="0" y="384"/>
                    </a:cubicBezTo>
                    <a:cubicBezTo>
                      <a:pt x="9" y="519"/>
                      <a:pt x="9" y="519"/>
                      <a:pt x="9" y="519"/>
                    </a:cubicBezTo>
                    <a:cubicBezTo>
                      <a:pt x="65" y="519"/>
                      <a:pt x="65" y="519"/>
                      <a:pt x="65" y="519"/>
                    </a:cubicBezTo>
                    <a:cubicBezTo>
                      <a:pt x="85" y="392"/>
                      <a:pt x="85" y="392"/>
                      <a:pt x="85" y="392"/>
                    </a:cubicBezTo>
                    <a:cubicBezTo>
                      <a:pt x="136" y="398"/>
                      <a:pt x="192" y="405"/>
                      <a:pt x="214" y="409"/>
                    </a:cubicBezTo>
                    <a:cubicBezTo>
                      <a:pt x="259" y="416"/>
                      <a:pt x="287" y="419"/>
                      <a:pt x="287" y="419"/>
                    </a:cubicBezTo>
                    <a:cubicBezTo>
                      <a:pt x="324" y="655"/>
                      <a:pt x="324" y="655"/>
                      <a:pt x="324" y="655"/>
                    </a:cubicBezTo>
                    <a:cubicBezTo>
                      <a:pt x="337" y="664"/>
                      <a:pt x="337" y="664"/>
                      <a:pt x="337" y="664"/>
                    </a:cubicBezTo>
                    <a:cubicBezTo>
                      <a:pt x="343" y="713"/>
                      <a:pt x="343" y="713"/>
                      <a:pt x="343" y="713"/>
                    </a:cubicBezTo>
                    <a:cubicBezTo>
                      <a:pt x="333" y="713"/>
                      <a:pt x="333" y="713"/>
                      <a:pt x="333" y="713"/>
                    </a:cubicBezTo>
                    <a:cubicBezTo>
                      <a:pt x="333" y="713"/>
                      <a:pt x="340" y="752"/>
                      <a:pt x="348" y="756"/>
                    </a:cubicBezTo>
                    <a:cubicBezTo>
                      <a:pt x="356" y="760"/>
                      <a:pt x="424" y="760"/>
                      <a:pt x="428" y="752"/>
                    </a:cubicBezTo>
                    <a:cubicBezTo>
                      <a:pt x="432" y="747"/>
                      <a:pt x="441" y="544"/>
                      <a:pt x="445" y="462"/>
                    </a:cubicBezTo>
                    <a:cubicBezTo>
                      <a:pt x="452" y="463"/>
                      <a:pt x="461" y="464"/>
                      <a:pt x="468" y="464"/>
                    </a:cubicBezTo>
                    <a:cubicBezTo>
                      <a:pt x="481" y="464"/>
                      <a:pt x="493" y="463"/>
                      <a:pt x="493" y="456"/>
                    </a:cubicBezTo>
                    <a:cubicBezTo>
                      <a:pt x="493" y="449"/>
                      <a:pt x="479" y="444"/>
                      <a:pt x="471" y="444"/>
                    </a:cubicBezTo>
                    <a:cubicBezTo>
                      <a:pt x="463" y="444"/>
                      <a:pt x="455" y="444"/>
                      <a:pt x="455" y="444"/>
                    </a:cubicBezTo>
                    <a:cubicBezTo>
                      <a:pt x="446" y="435"/>
                      <a:pt x="446" y="435"/>
                      <a:pt x="446" y="435"/>
                    </a:cubicBezTo>
                    <a:cubicBezTo>
                      <a:pt x="446" y="430"/>
                      <a:pt x="446" y="428"/>
                      <a:pt x="446" y="428"/>
                    </a:cubicBezTo>
                    <a:cubicBezTo>
                      <a:pt x="446" y="428"/>
                      <a:pt x="526" y="429"/>
                      <a:pt x="547" y="429"/>
                    </a:cubicBezTo>
                    <a:cubicBezTo>
                      <a:pt x="560" y="430"/>
                      <a:pt x="562" y="413"/>
                      <a:pt x="562" y="399"/>
                    </a:cubicBezTo>
                    <a:cubicBezTo>
                      <a:pt x="563" y="400"/>
                      <a:pt x="565" y="400"/>
                      <a:pt x="567" y="400"/>
                    </a:cubicBezTo>
                    <a:cubicBezTo>
                      <a:pt x="565" y="419"/>
                      <a:pt x="563" y="448"/>
                      <a:pt x="570" y="452"/>
                    </a:cubicBezTo>
                    <a:cubicBezTo>
                      <a:pt x="580" y="459"/>
                      <a:pt x="584" y="453"/>
                      <a:pt x="593" y="440"/>
                    </a:cubicBezTo>
                    <a:cubicBezTo>
                      <a:pt x="599" y="431"/>
                      <a:pt x="589" y="404"/>
                      <a:pt x="583" y="391"/>
                    </a:cubicBezTo>
                    <a:cubicBezTo>
                      <a:pt x="584" y="390"/>
                      <a:pt x="585" y="389"/>
                      <a:pt x="585" y="388"/>
                    </a:cubicBezTo>
                    <a:cubicBezTo>
                      <a:pt x="586" y="388"/>
                      <a:pt x="587" y="389"/>
                      <a:pt x="589" y="389"/>
                    </a:cubicBezTo>
                    <a:cubicBezTo>
                      <a:pt x="591" y="389"/>
                      <a:pt x="593" y="388"/>
                      <a:pt x="593" y="386"/>
                    </a:cubicBezTo>
                    <a:cubicBezTo>
                      <a:pt x="594" y="386"/>
                      <a:pt x="594" y="386"/>
                      <a:pt x="595" y="386"/>
                    </a:cubicBezTo>
                    <a:cubicBezTo>
                      <a:pt x="597" y="386"/>
                      <a:pt x="598" y="385"/>
                      <a:pt x="598" y="383"/>
                    </a:cubicBezTo>
                    <a:lnTo>
                      <a:pt x="598" y="378"/>
                    </a:lnTo>
                    <a:close/>
                  </a:path>
                </a:pathLst>
              </a:custGeom>
              <a:solidFill>
                <a:srgbClr val="6AE7FF">
                  <a:alpha val="30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 name="Oval 17"/>
              <p:cNvSpPr/>
              <p:nvPr/>
            </p:nvSpPr>
            <p:spPr bwMode="auto">
              <a:xfrm>
                <a:off x="6878638" y="5289551"/>
                <a:ext cx="290512" cy="290513"/>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sp>
        <p:nvSpPr>
          <p:cNvPr id="66" name="statistics-on-laptop_82095"/>
          <p:cNvSpPr>
            <a:spLocks noChangeAspect="1"/>
          </p:cNvSpPr>
          <p:nvPr/>
        </p:nvSpPr>
        <p:spPr bwMode="auto">
          <a:xfrm>
            <a:off x="987388" y="1992703"/>
            <a:ext cx="798009" cy="798006"/>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bg1"/>
          </a:solidFill>
          <a:ln>
            <a:noFill/>
          </a:ln>
        </p:spPr>
        <p:txBody>
          <a:bodyPr/>
          <a:lstStyle/>
          <a:p>
            <a:endParaRPr lang="zh-CN" altLang="en-US"/>
          </a:p>
        </p:txBody>
      </p:sp>
      <p:sp>
        <p:nvSpPr>
          <p:cNvPr id="64" name="statistics-on-laptop_82095"/>
          <p:cNvSpPr>
            <a:spLocks noChangeAspect="1"/>
          </p:cNvSpPr>
          <p:nvPr/>
        </p:nvSpPr>
        <p:spPr bwMode="auto">
          <a:xfrm>
            <a:off x="960755" y="3591354"/>
            <a:ext cx="771246" cy="798009"/>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txBody>
          <a:bodyPr/>
          <a:lstStyle/>
          <a:p>
            <a:endParaRPr lang="zh-CN" altLang="en-US"/>
          </a:p>
        </p:txBody>
      </p:sp>
      <p:sp>
        <p:nvSpPr>
          <p:cNvPr id="65" name="statistics-on-laptop_82095"/>
          <p:cNvSpPr>
            <a:spLocks noChangeAspect="1"/>
          </p:cNvSpPr>
          <p:nvPr/>
        </p:nvSpPr>
        <p:spPr bwMode="auto">
          <a:xfrm>
            <a:off x="960755" y="5385400"/>
            <a:ext cx="798009" cy="798009"/>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p:spPr>
        <p:txBody>
          <a:bodyPr/>
          <a:lstStyle/>
          <a:p>
            <a:endParaRPr lang="zh-CN" altLang="en-US"/>
          </a:p>
        </p:txBody>
      </p:sp>
      <p:grpSp>
        <p:nvGrpSpPr>
          <p:cNvPr id="57" name="组合 56"/>
          <p:cNvGrpSpPr/>
          <p:nvPr/>
        </p:nvGrpSpPr>
        <p:grpSpPr>
          <a:xfrm>
            <a:off x="1818113" y="1918092"/>
            <a:ext cx="5942485" cy="821720"/>
            <a:chOff x="1818113" y="1981592"/>
            <a:chExt cx="5942485" cy="821720"/>
          </a:xfrm>
        </p:grpSpPr>
        <p:sp>
          <p:nvSpPr>
            <p:cNvPr id="55" name="矩形 54"/>
            <p:cNvSpPr/>
            <p:nvPr/>
          </p:nvSpPr>
          <p:spPr>
            <a:xfrm>
              <a:off x="1865947" y="2385121"/>
              <a:ext cx="5894651" cy="418191"/>
            </a:xfrm>
            <a:prstGeom prst="rect">
              <a:avLst/>
            </a:prstGeom>
          </p:spPr>
          <p:txBody>
            <a:bodyPr wrap="square">
              <a:spAutoFit/>
            </a:bodyPr>
            <a:lstStyle/>
            <a:p>
              <a:pPr algn="l">
                <a:lnSpc>
                  <a:spcPct val="150000"/>
                </a:lnSpc>
              </a:pPr>
              <a:r>
                <a:rPr lang="zh-CN" altLang="en-US" sz="1600" dirty="0">
                  <a:solidFill>
                    <a:schemeClr val="bg1"/>
                  </a:solidFill>
                  <a:latin typeface="微软雅黑" panose="020B0503020204020204" charset="-122"/>
                  <a:ea typeface="微软雅黑" panose="020B0503020204020204" charset="-122"/>
                  <a:cs typeface="+mn-ea"/>
                  <a:sym typeface="+mn-lt"/>
                </a:rPr>
                <a:t>各行业产生的信息无法共享，缺乏整合城市功能的统一平台建设。</a:t>
              </a:r>
            </a:p>
          </p:txBody>
        </p:sp>
        <p:sp>
          <p:nvSpPr>
            <p:cNvPr id="56" name="矩形 55"/>
            <p:cNvSpPr/>
            <p:nvPr/>
          </p:nvSpPr>
          <p:spPr>
            <a:xfrm>
              <a:off x="1818113" y="1981592"/>
              <a:ext cx="4940496" cy="396583"/>
            </a:xfrm>
            <a:prstGeom prst="rect">
              <a:avLst/>
            </a:prstGeom>
          </p:spPr>
          <p:txBody>
            <a:bodyPr wrap="square">
              <a:spAutoFit/>
            </a:bodyPr>
            <a:lstStyle/>
            <a:p>
              <a:pPr algn="just">
                <a:lnSpc>
                  <a:spcPct val="120000"/>
                </a:lnSpc>
              </a:pPr>
              <a:r>
                <a:rPr lang="zh-CN" altLang="en-US" b="1" dirty="0">
                  <a:solidFill>
                    <a:schemeClr val="bg1"/>
                  </a:solidFill>
                  <a:latin typeface="微软雅黑" panose="020B0503020204020204" charset="-122"/>
                  <a:ea typeface="微软雅黑" panose="020B0503020204020204" charset="-122"/>
                  <a:sym typeface="+mn-ea"/>
                </a:rPr>
                <a:t>“信息孤岛”</a:t>
              </a:r>
              <a:r>
                <a:rPr lang="en-US" altLang="zh-CN" b="1" dirty="0">
                  <a:solidFill>
                    <a:schemeClr val="bg1"/>
                  </a:solidFill>
                  <a:latin typeface="微软雅黑" panose="020B0503020204020204" charset="-122"/>
                  <a:ea typeface="微软雅黑" panose="020B0503020204020204" charset="-122"/>
                  <a:sym typeface="+mn-ea"/>
                </a:rPr>
                <a:t>——</a:t>
              </a:r>
              <a:r>
                <a:rPr lang="zh-CN" altLang="en-US" b="1" dirty="0">
                  <a:solidFill>
                    <a:schemeClr val="bg1"/>
                  </a:solidFill>
                  <a:latin typeface="微软雅黑" panose="020B0503020204020204" charset="-122"/>
                  <a:ea typeface="微软雅黑" panose="020B0503020204020204" charset="-122"/>
                  <a:sym typeface="+mn-ea"/>
                </a:rPr>
                <a:t>智慧城市建设的主要障碍</a:t>
              </a:r>
            </a:p>
          </p:txBody>
        </p:sp>
      </p:grpSp>
      <p:grpSp>
        <p:nvGrpSpPr>
          <p:cNvPr id="58" name="组合 57"/>
          <p:cNvGrpSpPr/>
          <p:nvPr/>
        </p:nvGrpSpPr>
        <p:grpSpPr>
          <a:xfrm>
            <a:off x="1833191" y="3263691"/>
            <a:ext cx="5516964" cy="1424835"/>
            <a:chOff x="1833191" y="1880364"/>
            <a:chExt cx="5516964" cy="1424835"/>
          </a:xfrm>
        </p:grpSpPr>
        <p:sp>
          <p:nvSpPr>
            <p:cNvPr id="59" name="矩形 58"/>
            <p:cNvSpPr/>
            <p:nvPr/>
          </p:nvSpPr>
          <p:spPr>
            <a:xfrm>
              <a:off x="1833191" y="2143086"/>
              <a:ext cx="5516964" cy="1162113"/>
            </a:xfrm>
            <a:prstGeom prst="rect">
              <a:avLst/>
            </a:prstGeom>
          </p:spPr>
          <p:txBody>
            <a:bodyPr wrap="square">
              <a:spAutoFit/>
            </a:bodyPr>
            <a:lstStyle/>
            <a:p>
              <a:pPr algn="l">
                <a:lnSpc>
                  <a:spcPct val="150000"/>
                </a:lnSpc>
              </a:pPr>
              <a:r>
                <a:rPr lang="zh-CN" altLang="en-US" sz="1600" dirty="0">
                  <a:solidFill>
                    <a:schemeClr val="bg1"/>
                  </a:solidFill>
                  <a:latin typeface="微软雅黑" panose="020B0503020204020204" charset="-122"/>
                  <a:ea typeface="微软雅黑" panose="020B0503020204020204" charset="-122"/>
                  <a:cs typeface="+mn-ea"/>
                </a:rPr>
                <a:t>想要办理一项基础性业务，比如改名字、抵押贷款、办理保险等，通常需要来回跑两三个相关机关，造成了通勤问题、业务流程冗长等不方便。</a:t>
              </a:r>
            </a:p>
          </p:txBody>
        </p:sp>
        <p:sp>
          <p:nvSpPr>
            <p:cNvPr id="60" name="矩形 59"/>
            <p:cNvSpPr/>
            <p:nvPr/>
          </p:nvSpPr>
          <p:spPr>
            <a:xfrm>
              <a:off x="2046387" y="1880364"/>
              <a:ext cx="2241974" cy="401264"/>
            </a:xfrm>
            <a:prstGeom prst="rect">
              <a:avLst/>
            </a:prstGeom>
          </p:spPr>
          <p:txBody>
            <a:bodyPr wrap="square">
              <a:spAutoFit/>
            </a:bodyPr>
            <a:lstStyle/>
            <a:p>
              <a:pPr algn="just">
                <a:lnSpc>
                  <a:spcPct val="120000"/>
                </a:lnSpc>
              </a:pPr>
              <a:r>
                <a:rPr lang="zh-CN" altLang="en-US" b="1" dirty="0">
                  <a:solidFill>
                    <a:schemeClr val="bg1"/>
                  </a:solidFill>
                  <a:latin typeface="微软雅黑" panose="020B0503020204020204" charset="-122"/>
                  <a:ea typeface="微软雅黑" panose="020B0503020204020204" charset="-122"/>
                  <a:sym typeface="+mn-ea"/>
                </a:rPr>
                <a:t>解决居民生活难题</a:t>
              </a:r>
              <a:endParaRPr lang="zh-CN" altLang="en-US" b="1" dirty="0">
                <a:solidFill>
                  <a:schemeClr val="tx1">
                    <a:lumMod val="65000"/>
                    <a:lumOff val="35000"/>
                  </a:schemeClr>
                </a:solidFill>
              </a:endParaRPr>
            </a:p>
          </p:txBody>
        </p:sp>
      </p:grpSp>
      <p:grpSp>
        <p:nvGrpSpPr>
          <p:cNvPr id="61" name="组合 60"/>
          <p:cNvGrpSpPr/>
          <p:nvPr/>
        </p:nvGrpSpPr>
        <p:grpSpPr>
          <a:xfrm>
            <a:off x="1833191" y="4984136"/>
            <a:ext cx="7025264" cy="1887044"/>
            <a:chOff x="1833191" y="2156749"/>
            <a:chExt cx="7025264" cy="1887044"/>
          </a:xfrm>
        </p:grpSpPr>
        <p:sp>
          <p:nvSpPr>
            <p:cNvPr id="62" name="矩形 61"/>
            <p:cNvSpPr/>
            <p:nvPr/>
          </p:nvSpPr>
          <p:spPr>
            <a:xfrm>
              <a:off x="1833191" y="2512348"/>
              <a:ext cx="7025264" cy="1531445"/>
            </a:xfrm>
            <a:prstGeom prst="rect">
              <a:avLst/>
            </a:prstGeom>
          </p:spPr>
          <p:txBody>
            <a:bodyPr wrap="square">
              <a:spAutoFit/>
            </a:bodyPr>
            <a:lstStyle/>
            <a:p>
              <a:pPr>
                <a:lnSpc>
                  <a:spcPct val="150000"/>
                </a:lnSpc>
              </a:pPr>
              <a:r>
                <a:rPr lang="zh-CN" altLang="zh-CN" sz="1600" dirty="0">
                  <a:solidFill>
                    <a:schemeClr val="bg1"/>
                  </a:solidFill>
                  <a:latin typeface="微软雅黑" panose="020B0503020204020204" charset="-122"/>
                  <a:ea typeface="微软雅黑" panose="020B0503020204020204" charset="-122"/>
                  <a:cs typeface="+mn-ea"/>
                </a:rPr>
                <a:t>我们公司计划推出一款金融数据终端并配套设有内嵌一款特殊识别功能芯片的手环。它不仅能来帮助城市居民更方便、快捷地办理相关业务，同时能为你生活中的方方面面</a:t>
              </a:r>
              <a:r>
                <a:rPr lang="zh-CN" altLang="en-US" sz="1600" dirty="0">
                  <a:solidFill>
                    <a:schemeClr val="bg1"/>
                  </a:solidFill>
                  <a:latin typeface="微软雅黑" panose="020B0503020204020204" charset="-122"/>
                  <a:ea typeface="微软雅黑" panose="020B0503020204020204" charset="-122"/>
                  <a:cs typeface="+mn-ea"/>
                </a:rPr>
                <a:t>带来金融科技的方便。</a:t>
              </a:r>
              <a:endParaRPr lang="zh-CN" altLang="zh-CN" sz="1600" dirty="0">
                <a:solidFill>
                  <a:schemeClr val="bg1"/>
                </a:solidFill>
                <a:latin typeface="微软雅黑" panose="020B0503020204020204" charset="-122"/>
                <a:ea typeface="微软雅黑" panose="020B0503020204020204" charset="-122"/>
                <a:cs typeface="+mn-ea"/>
              </a:endParaRPr>
            </a:p>
            <a:p>
              <a:pPr algn="l">
                <a:lnSpc>
                  <a:spcPct val="150000"/>
                </a:lnSpc>
              </a:pPr>
              <a:endParaRPr lang="zh-CN" altLang="en-US" sz="1600" dirty="0">
                <a:solidFill>
                  <a:schemeClr val="tx1">
                    <a:lumMod val="50000"/>
                    <a:lumOff val="50000"/>
                  </a:schemeClr>
                </a:solidFill>
              </a:endParaRPr>
            </a:p>
          </p:txBody>
        </p:sp>
        <p:sp>
          <p:nvSpPr>
            <p:cNvPr id="63" name="矩形 62"/>
            <p:cNvSpPr/>
            <p:nvPr/>
          </p:nvSpPr>
          <p:spPr>
            <a:xfrm>
              <a:off x="2100161" y="2156749"/>
              <a:ext cx="2241974" cy="401264"/>
            </a:xfrm>
            <a:prstGeom prst="rect">
              <a:avLst/>
            </a:prstGeom>
          </p:spPr>
          <p:txBody>
            <a:bodyPr wrap="square">
              <a:spAutoFit/>
            </a:bodyPr>
            <a:lstStyle/>
            <a:p>
              <a:pPr algn="just">
                <a:lnSpc>
                  <a:spcPct val="120000"/>
                </a:lnSpc>
              </a:pPr>
              <a:r>
                <a:rPr lang="zh-CN" altLang="en-US" b="1" dirty="0">
                  <a:solidFill>
                    <a:schemeClr val="bg1"/>
                  </a:solidFill>
                  <a:latin typeface="微软雅黑" panose="020B0503020204020204" charset="-122"/>
                  <a:ea typeface="微软雅黑" panose="020B0503020204020204" charset="-122"/>
                  <a:sym typeface="+mn-ea"/>
                </a:rPr>
                <a:t>主要产品</a:t>
              </a:r>
              <a:endParaRPr lang="zh-CN" altLang="en-US" b="1" dirty="0">
                <a:solidFill>
                  <a:schemeClr val="tx1">
                    <a:lumMod val="65000"/>
                    <a:lumOff val="35000"/>
                  </a:schemeClr>
                </a:solidFill>
              </a:endParaRPr>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additive="base">
                                        <p:cTn id="17" dur="500" fill="hold"/>
                                        <p:tgtEl>
                                          <p:spTgt spid="49"/>
                                        </p:tgtEl>
                                        <p:attrNameLst>
                                          <p:attrName>ppt_x</p:attrName>
                                        </p:attrNameLst>
                                      </p:cBhvr>
                                      <p:tavLst>
                                        <p:tav tm="0">
                                          <p:val>
                                            <p:strVal val="1+#ppt_w/2"/>
                                          </p:val>
                                        </p:tav>
                                        <p:tav tm="100000">
                                          <p:val>
                                            <p:strVal val="#ppt_x"/>
                                          </p:val>
                                        </p:tav>
                                      </p:tavLst>
                                    </p:anim>
                                    <p:anim calcmode="lin" valueType="num">
                                      <p:cBhvr additive="base">
                                        <p:cTn id="18" dur="500" fill="hold"/>
                                        <p:tgtEl>
                                          <p:spTgt spid="49"/>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53" presetClass="entr" presetSubtype="16" fill="hold" grpId="0" nodeType="afterEffect">
                                  <p:stCondLst>
                                    <p:cond delay="0"/>
                                  </p:stCondLst>
                                  <p:childTnLst>
                                    <p:set>
                                      <p:cBhvr>
                                        <p:cTn id="21" dur="1" fill="hold">
                                          <p:stCondLst>
                                            <p:cond delay="0"/>
                                          </p:stCondLst>
                                        </p:cTn>
                                        <p:tgtEl>
                                          <p:spTgt spid="66"/>
                                        </p:tgtEl>
                                        <p:attrNameLst>
                                          <p:attrName>style.visibility</p:attrName>
                                        </p:attrNameLst>
                                      </p:cBhvr>
                                      <p:to>
                                        <p:strVal val="visible"/>
                                      </p:to>
                                    </p:set>
                                    <p:anim calcmode="lin" valueType="num">
                                      <p:cBhvr>
                                        <p:cTn id="22" dur="500" fill="hold"/>
                                        <p:tgtEl>
                                          <p:spTgt spid="66"/>
                                        </p:tgtEl>
                                        <p:attrNameLst>
                                          <p:attrName>ppt_w</p:attrName>
                                        </p:attrNameLst>
                                      </p:cBhvr>
                                      <p:tavLst>
                                        <p:tav tm="0">
                                          <p:val>
                                            <p:fltVal val="0"/>
                                          </p:val>
                                        </p:tav>
                                        <p:tav tm="100000">
                                          <p:val>
                                            <p:strVal val="#ppt_w"/>
                                          </p:val>
                                        </p:tav>
                                      </p:tavLst>
                                    </p:anim>
                                    <p:anim calcmode="lin" valueType="num">
                                      <p:cBhvr>
                                        <p:cTn id="23" dur="500" fill="hold"/>
                                        <p:tgtEl>
                                          <p:spTgt spid="66"/>
                                        </p:tgtEl>
                                        <p:attrNameLst>
                                          <p:attrName>ppt_h</p:attrName>
                                        </p:attrNameLst>
                                      </p:cBhvr>
                                      <p:tavLst>
                                        <p:tav tm="0">
                                          <p:val>
                                            <p:fltVal val="0"/>
                                          </p:val>
                                        </p:tav>
                                        <p:tav tm="100000">
                                          <p:val>
                                            <p:strVal val="#ppt_h"/>
                                          </p:val>
                                        </p:tav>
                                      </p:tavLst>
                                    </p:anim>
                                    <p:animEffect transition="in" filter="fade">
                                      <p:cBhvr>
                                        <p:cTn id="24" dur="500"/>
                                        <p:tgtEl>
                                          <p:spTgt spid="66"/>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wipe(left)">
                                      <p:cBhvr>
                                        <p:cTn id="28" dur="500"/>
                                        <p:tgtEl>
                                          <p:spTgt spid="57"/>
                                        </p:tgtEl>
                                      </p:cBhvr>
                                    </p:animEffect>
                                  </p:childTnLst>
                                </p:cTn>
                              </p:par>
                            </p:childTnLst>
                          </p:cTn>
                        </p:par>
                        <p:par>
                          <p:cTn id="29" fill="hold">
                            <p:stCondLst>
                              <p:cond delay="2500"/>
                            </p:stCondLst>
                            <p:childTnLst>
                              <p:par>
                                <p:cTn id="30" presetID="2" presetClass="entr" presetSubtype="2" fill="hold" nodeType="afterEffect">
                                  <p:stCondLst>
                                    <p:cond delay="0"/>
                                  </p:stCondLst>
                                  <p:childTnLst>
                                    <p:set>
                                      <p:cBhvr>
                                        <p:cTn id="31" dur="1" fill="hold">
                                          <p:stCondLst>
                                            <p:cond delay="0"/>
                                          </p:stCondLst>
                                        </p:cTn>
                                        <p:tgtEl>
                                          <p:spTgt spid="50"/>
                                        </p:tgtEl>
                                        <p:attrNameLst>
                                          <p:attrName>style.visibility</p:attrName>
                                        </p:attrNameLst>
                                      </p:cBhvr>
                                      <p:to>
                                        <p:strVal val="visible"/>
                                      </p:to>
                                    </p:set>
                                    <p:anim calcmode="lin" valueType="num">
                                      <p:cBhvr additive="base">
                                        <p:cTn id="32" dur="500" fill="hold"/>
                                        <p:tgtEl>
                                          <p:spTgt spid="50"/>
                                        </p:tgtEl>
                                        <p:attrNameLst>
                                          <p:attrName>ppt_x</p:attrName>
                                        </p:attrNameLst>
                                      </p:cBhvr>
                                      <p:tavLst>
                                        <p:tav tm="0">
                                          <p:val>
                                            <p:strVal val="1+#ppt_w/2"/>
                                          </p:val>
                                        </p:tav>
                                        <p:tav tm="100000">
                                          <p:val>
                                            <p:strVal val="#ppt_x"/>
                                          </p:val>
                                        </p:tav>
                                      </p:tavLst>
                                    </p:anim>
                                    <p:anim calcmode="lin" valueType="num">
                                      <p:cBhvr additive="base">
                                        <p:cTn id="33" dur="500" fill="hold"/>
                                        <p:tgtEl>
                                          <p:spTgt spid="50"/>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64"/>
                                        </p:tgtEl>
                                        <p:attrNameLst>
                                          <p:attrName>style.visibility</p:attrName>
                                        </p:attrNameLst>
                                      </p:cBhvr>
                                      <p:to>
                                        <p:strVal val="visible"/>
                                      </p:to>
                                    </p:set>
                                    <p:anim calcmode="lin" valueType="num">
                                      <p:cBhvr>
                                        <p:cTn id="37" dur="500" fill="hold"/>
                                        <p:tgtEl>
                                          <p:spTgt spid="64"/>
                                        </p:tgtEl>
                                        <p:attrNameLst>
                                          <p:attrName>ppt_w</p:attrName>
                                        </p:attrNameLst>
                                      </p:cBhvr>
                                      <p:tavLst>
                                        <p:tav tm="0">
                                          <p:val>
                                            <p:fltVal val="0"/>
                                          </p:val>
                                        </p:tav>
                                        <p:tav tm="100000">
                                          <p:val>
                                            <p:strVal val="#ppt_w"/>
                                          </p:val>
                                        </p:tav>
                                      </p:tavLst>
                                    </p:anim>
                                    <p:anim calcmode="lin" valueType="num">
                                      <p:cBhvr>
                                        <p:cTn id="38" dur="500" fill="hold"/>
                                        <p:tgtEl>
                                          <p:spTgt spid="64"/>
                                        </p:tgtEl>
                                        <p:attrNameLst>
                                          <p:attrName>ppt_h</p:attrName>
                                        </p:attrNameLst>
                                      </p:cBhvr>
                                      <p:tavLst>
                                        <p:tav tm="0">
                                          <p:val>
                                            <p:fltVal val="0"/>
                                          </p:val>
                                        </p:tav>
                                        <p:tav tm="100000">
                                          <p:val>
                                            <p:strVal val="#ppt_h"/>
                                          </p:val>
                                        </p:tav>
                                      </p:tavLst>
                                    </p:anim>
                                    <p:animEffect transition="in" filter="fade">
                                      <p:cBhvr>
                                        <p:cTn id="39" dur="500"/>
                                        <p:tgtEl>
                                          <p:spTgt spid="64"/>
                                        </p:tgtEl>
                                      </p:cBhvr>
                                    </p:animEffect>
                                  </p:childTnLst>
                                </p:cTn>
                              </p:par>
                            </p:childTnLst>
                          </p:cTn>
                        </p:par>
                        <p:par>
                          <p:cTn id="40" fill="hold">
                            <p:stCondLst>
                              <p:cond delay="3500"/>
                            </p:stCondLst>
                            <p:childTnLst>
                              <p:par>
                                <p:cTn id="41" presetID="22" presetClass="entr" presetSubtype="8" fill="hold" nodeType="after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wipe(left)">
                                      <p:cBhvr>
                                        <p:cTn id="43" dur="500"/>
                                        <p:tgtEl>
                                          <p:spTgt spid="58"/>
                                        </p:tgtEl>
                                      </p:cBhvr>
                                    </p:animEffect>
                                  </p:childTnLst>
                                </p:cTn>
                              </p:par>
                            </p:childTnLst>
                          </p:cTn>
                        </p:par>
                        <p:par>
                          <p:cTn id="44" fill="hold">
                            <p:stCondLst>
                              <p:cond delay="4000"/>
                            </p:stCondLst>
                            <p:childTnLst>
                              <p:par>
                                <p:cTn id="45" presetID="2" presetClass="entr" presetSubtype="2" fill="hold" nodeType="afterEffect">
                                  <p:stCondLst>
                                    <p:cond delay="0"/>
                                  </p:stCondLst>
                                  <p:childTnLst>
                                    <p:set>
                                      <p:cBhvr>
                                        <p:cTn id="46" dur="1" fill="hold">
                                          <p:stCondLst>
                                            <p:cond delay="0"/>
                                          </p:stCondLst>
                                        </p:cTn>
                                        <p:tgtEl>
                                          <p:spTgt spid="51"/>
                                        </p:tgtEl>
                                        <p:attrNameLst>
                                          <p:attrName>style.visibility</p:attrName>
                                        </p:attrNameLst>
                                      </p:cBhvr>
                                      <p:to>
                                        <p:strVal val="visible"/>
                                      </p:to>
                                    </p:set>
                                    <p:anim calcmode="lin" valueType="num">
                                      <p:cBhvr additive="base">
                                        <p:cTn id="47" dur="500" fill="hold"/>
                                        <p:tgtEl>
                                          <p:spTgt spid="51"/>
                                        </p:tgtEl>
                                        <p:attrNameLst>
                                          <p:attrName>ppt_x</p:attrName>
                                        </p:attrNameLst>
                                      </p:cBhvr>
                                      <p:tavLst>
                                        <p:tav tm="0">
                                          <p:val>
                                            <p:strVal val="1+#ppt_w/2"/>
                                          </p:val>
                                        </p:tav>
                                        <p:tav tm="100000">
                                          <p:val>
                                            <p:strVal val="#ppt_x"/>
                                          </p:val>
                                        </p:tav>
                                      </p:tavLst>
                                    </p:anim>
                                    <p:anim calcmode="lin" valueType="num">
                                      <p:cBhvr additive="base">
                                        <p:cTn id="48" dur="500" fill="hold"/>
                                        <p:tgtEl>
                                          <p:spTgt spid="51"/>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53" presetClass="entr" presetSubtype="16" fill="hold" grpId="0" nodeType="afterEffect">
                                  <p:stCondLst>
                                    <p:cond delay="0"/>
                                  </p:stCondLst>
                                  <p:childTnLst>
                                    <p:set>
                                      <p:cBhvr>
                                        <p:cTn id="51" dur="1" fill="hold">
                                          <p:stCondLst>
                                            <p:cond delay="0"/>
                                          </p:stCondLst>
                                        </p:cTn>
                                        <p:tgtEl>
                                          <p:spTgt spid="65"/>
                                        </p:tgtEl>
                                        <p:attrNameLst>
                                          <p:attrName>style.visibility</p:attrName>
                                        </p:attrNameLst>
                                      </p:cBhvr>
                                      <p:to>
                                        <p:strVal val="visible"/>
                                      </p:to>
                                    </p:set>
                                    <p:anim calcmode="lin" valueType="num">
                                      <p:cBhvr>
                                        <p:cTn id="52" dur="500" fill="hold"/>
                                        <p:tgtEl>
                                          <p:spTgt spid="65"/>
                                        </p:tgtEl>
                                        <p:attrNameLst>
                                          <p:attrName>ppt_w</p:attrName>
                                        </p:attrNameLst>
                                      </p:cBhvr>
                                      <p:tavLst>
                                        <p:tav tm="0">
                                          <p:val>
                                            <p:fltVal val="0"/>
                                          </p:val>
                                        </p:tav>
                                        <p:tav tm="100000">
                                          <p:val>
                                            <p:strVal val="#ppt_w"/>
                                          </p:val>
                                        </p:tav>
                                      </p:tavLst>
                                    </p:anim>
                                    <p:anim calcmode="lin" valueType="num">
                                      <p:cBhvr>
                                        <p:cTn id="53" dur="500" fill="hold"/>
                                        <p:tgtEl>
                                          <p:spTgt spid="65"/>
                                        </p:tgtEl>
                                        <p:attrNameLst>
                                          <p:attrName>ppt_h</p:attrName>
                                        </p:attrNameLst>
                                      </p:cBhvr>
                                      <p:tavLst>
                                        <p:tav tm="0">
                                          <p:val>
                                            <p:fltVal val="0"/>
                                          </p:val>
                                        </p:tav>
                                        <p:tav tm="100000">
                                          <p:val>
                                            <p:strVal val="#ppt_h"/>
                                          </p:val>
                                        </p:tav>
                                      </p:tavLst>
                                    </p:anim>
                                    <p:animEffect transition="in" filter="fade">
                                      <p:cBhvr>
                                        <p:cTn id="54" dur="500"/>
                                        <p:tgtEl>
                                          <p:spTgt spid="65"/>
                                        </p:tgtEl>
                                      </p:cBhvr>
                                    </p:animEffect>
                                  </p:childTnLst>
                                </p:cTn>
                              </p:par>
                            </p:childTnLst>
                          </p:cTn>
                        </p:par>
                        <p:par>
                          <p:cTn id="55" fill="hold">
                            <p:stCondLst>
                              <p:cond delay="5000"/>
                            </p:stCondLst>
                            <p:childTnLst>
                              <p:par>
                                <p:cTn id="56" presetID="22" presetClass="entr" presetSubtype="8" fill="hold" nodeType="afterEffect">
                                  <p:stCondLst>
                                    <p:cond delay="0"/>
                                  </p:stCondLst>
                                  <p:childTnLst>
                                    <p:set>
                                      <p:cBhvr>
                                        <p:cTn id="57" dur="1" fill="hold">
                                          <p:stCondLst>
                                            <p:cond delay="0"/>
                                          </p:stCondLst>
                                        </p:cTn>
                                        <p:tgtEl>
                                          <p:spTgt spid="61"/>
                                        </p:tgtEl>
                                        <p:attrNameLst>
                                          <p:attrName>style.visibility</p:attrName>
                                        </p:attrNameLst>
                                      </p:cBhvr>
                                      <p:to>
                                        <p:strVal val="visible"/>
                                      </p:to>
                                    </p:set>
                                    <p:animEffect transition="in" filter="wipe(left)">
                                      <p:cBhvr>
                                        <p:cTn id="58"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66" grpId="0" animBg="1"/>
      <p:bldP spid="64" grpId="0" animBg="1"/>
      <p:bldP spid="6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2</a:t>
              </a:r>
            </a:p>
          </p:txBody>
        </p:sp>
      </p:grpSp>
      <p:sp>
        <p:nvSpPr>
          <p:cNvPr id="264" name="文本框 263"/>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sym typeface="+mn-ea"/>
              </a:rPr>
              <a:t>案例启发</a:t>
            </a:r>
            <a:endParaRPr lang="zh-CN" altLang="en-US" sz="1600" b="1" dirty="0">
              <a:solidFill>
                <a:srgbClr val="10FBFE"/>
              </a:solidFill>
              <a:latin typeface="微软雅黑" panose="020B0503020204020204" charset="-122"/>
              <a:ea typeface="微软雅黑" panose="020B0503020204020204" charset="-122"/>
              <a:sym typeface="+mn-ea"/>
            </a:endParaRPr>
          </a:p>
        </p:txBody>
      </p:sp>
      <p:cxnSp>
        <p:nvCxnSpPr>
          <p:cNvPr id="34" name="直接连接符 33"/>
          <p:cNvCxnSpPr/>
          <p:nvPr/>
        </p:nvCxnSpPr>
        <p:spPr>
          <a:xfrm>
            <a:off x="5983288" y="1992948"/>
            <a:ext cx="0" cy="361315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23561" name="矩形 34"/>
          <p:cNvSpPr>
            <a:spLocks noChangeArrowheads="1"/>
          </p:cNvSpPr>
          <p:nvPr/>
        </p:nvSpPr>
        <p:spPr bwMode="auto">
          <a:xfrm>
            <a:off x="6276657" y="1888750"/>
            <a:ext cx="2389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lang="zh-CN" altLang="en-US" b="1" dirty="0">
                <a:solidFill>
                  <a:srgbClr val="10FBFE"/>
                </a:solidFill>
                <a:latin typeface="微软雅黑" panose="020B0503020204020204" charset="-122"/>
                <a:ea typeface="微软雅黑" panose="020B0503020204020204" charset="-122"/>
                <a:sym typeface="+mn-ea"/>
              </a:rPr>
              <a:t>香港“八达通”卡</a:t>
            </a:r>
          </a:p>
        </p:txBody>
      </p:sp>
      <p:sp>
        <p:nvSpPr>
          <p:cNvPr id="23563" name="矩形 37"/>
          <p:cNvSpPr>
            <a:spLocks noChangeArrowheads="1"/>
          </p:cNvSpPr>
          <p:nvPr/>
        </p:nvSpPr>
        <p:spPr bwMode="auto">
          <a:xfrm>
            <a:off x="6243955" y="2452370"/>
            <a:ext cx="5050155" cy="336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endParaRPr lang="zh-CN" altLang="en-US" sz="1200" dirty="0">
              <a:solidFill>
                <a:srgbClr val="01C3E3"/>
              </a:solidFill>
              <a:latin typeface="微软雅黑" panose="020B0503020204020204" charset="-122"/>
              <a:ea typeface="微软雅黑" panose="020B0503020204020204" charset="-122"/>
            </a:endParaRPr>
          </a:p>
        </p:txBody>
      </p:sp>
      <p:cxnSp>
        <p:nvCxnSpPr>
          <p:cNvPr id="41" name="直接连接符 40"/>
          <p:cNvCxnSpPr/>
          <p:nvPr/>
        </p:nvCxnSpPr>
        <p:spPr>
          <a:xfrm>
            <a:off x="6243638" y="4465997"/>
            <a:ext cx="4984750" cy="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5795010" y="3064193"/>
            <a:ext cx="377825" cy="37782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8" name="图片 7">
            <a:extLst>
              <a:ext uri="{FF2B5EF4-FFF2-40B4-BE49-F238E27FC236}">
                <a16:creationId xmlns:a16="http://schemas.microsoft.com/office/drawing/2014/main" id="{CB4A317C-DA1C-7734-C826-864DAB1DCC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835" y="1918252"/>
            <a:ext cx="4770781" cy="3774520"/>
          </a:xfrm>
          <a:prstGeom prst="rect">
            <a:avLst/>
          </a:prstGeom>
        </p:spPr>
      </p:pic>
      <p:sp>
        <p:nvSpPr>
          <p:cNvPr id="10" name="矩形 36">
            <a:extLst>
              <a:ext uri="{FF2B5EF4-FFF2-40B4-BE49-F238E27FC236}">
                <a16:creationId xmlns:a16="http://schemas.microsoft.com/office/drawing/2014/main" id="{B98362C0-4BFD-536B-B3C4-C0340179265F}"/>
              </a:ext>
            </a:extLst>
          </p:cNvPr>
          <p:cNvSpPr>
            <a:spLocks noChangeArrowheads="1"/>
          </p:cNvSpPr>
          <p:nvPr/>
        </p:nvSpPr>
        <p:spPr bwMode="auto">
          <a:xfrm>
            <a:off x="6276657" y="2257917"/>
            <a:ext cx="5590665" cy="199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pPr>
            <a:r>
              <a:rPr lang="zh-CN" altLang="en-US" sz="1400" dirty="0">
                <a:solidFill>
                  <a:srgbClr val="10FBFE"/>
                </a:solidFill>
                <a:latin typeface="微软雅黑" panose="020B0503020204020204" charset="-122"/>
                <a:ea typeface="微软雅黑" panose="020B0503020204020204" charset="-122"/>
                <a:cs typeface="+mn-ea"/>
              </a:rPr>
              <a:t>香港成立了八达通卡有限公司，发行八达通卡，通过八达通卡整合多行业信息，并加载支付功能，使八达通卡几乎适用于香港所有的公共交通工具以及便利店、快餐店、超级市场、收费电话亭、图书馆、自助摄影机、旅游保险等收费，并与广东“岭南通”开展部分合作。香港居民几乎人手一张八达通卡，八达通卡成为货真价实的“市民卡”，让香港居民以及外来游客切实感受到香港智慧城市的便利。</a:t>
            </a:r>
          </a:p>
        </p:txBody>
      </p:sp>
      <p:sp>
        <p:nvSpPr>
          <p:cNvPr id="11" name="文本框 10">
            <a:extLst>
              <a:ext uri="{FF2B5EF4-FFF2-40B4-BE49-F238E27FC236}">
                <a16:creationId xmlns:a16="http://schemas.microsoft.com/office/drawing/2014/main" id="{680EAC4D-AA2B-61BE-DF6E-242AD0572BBA}"/>
              </a:ext>
            </a:extLst>
          </p:cNvPr>
          <p:cNvSpPr txBox="1"/>
          <p:nvPr/>
        </p:nvSpPr>
        <p:spPr>
          <a:xfrm>
            <a:off x="6276657" y="4687511"/>
            <a:ext cx="5590665" cy="1569660"/>
          </a:xfrm>
          <a:prstGeom prst="rect">
            <a:avLst/>
          </a:prstGeom>
          <a:noFill/>
        </p:spPr>
        <p:txBody>
          <a:bodyPr wrap="square" rtlCol="0">
            <a:spAutoFit/>
          </a:bodyPr>
          <a:lstStyle/>
          <a:p>
            <a:r>
              <a:rPr lang="zh-CN" altLang="en-US" dirty="0">
                <a:solidFill>
                  <a:srgbClr val="10FBFE"/>
                </a:solidFill>
                <a:latin typeface="微软雅黑" panose="020B0503020204020204" charset="-122"/>
                <a:ea typeface="微软雅黑" panose="020B0503020204020204" charset="-122"/>
                <a:cs typeface="+mn-ea"/>
              </a:rPr>
              <a:t>由此，我们推出我们公司的最新产品：万达通手环以及万达通金融数据终端。</a:t>
            </a:r>
            <a:endParaRPr lang="en-US" altLang="zh-CN" dirty="0">
              <a:solidFill>
                <a:srgbClr val="10FBFE"/>
              </a:solidFill>
              <a:latin typeface="微软雅黑" panose="020B0503020204020204" charset="-122"/>
              <a:ea typeface="微软雅黑" panose="020B0503020204020204" charset="-122"/>
              <a:cs typeface="+mn-ea"/>
            </a:endParaRPr>
          </a:p>
          <a:p>
            <a:endParaRPr lang="en-US" altLang="zh-CN" dirty="0">
              <a:solidFill>
                <a:srgbClr val="10FBFE"/>
              </a:solidFill>
              <a:latin typeface="微软雅黑" panose="020B0503020204020204" charset="-122"/>
              <a:ea typeface="微软雅黑" panose="020B0503020204020204" charset="-122"/>
              <a:cs typeface="+mn-ea"/>
            </a:endParaRPr>
          </a:p>
          <a:p>
            <a:r>
              <a:rPr lang="en-US" altLang="zh-CN" sz="1400" dirty="0">
                <a:solidFill>
                  <a:srgbClr val="10FBFE"/>
                </a:solidFill>
                <a:latin typeface="微软雅黑" panose="020B0503020204020204" charset="-122"/>
                <a:ea typeface="微软雅黑" panose="020B0503020204020204" charset="-122"/>
                <a:cs typeface="+mn-ea"/>
              </a:rPr>
              <a:t>Tips</a:t>
            </a:r>
            <a:r>
              <a:rPr lang="zh-CN" altLang="en-US" sz="1400" dirty="0">
                <a:solidFill>
                  <a:srgbClr val="10FBFE"/>
                </a:solidFill>
                <a:latin typeface="微软雅黑" panose="020B0503020204020204" charset="-122"/>
                <a:ea typeface="微软雅黑" panose="020B0503020204020204" charset="-122"/>
                <a:cs typeface="+mn-ea"/>
              </a:rPr>
              <a:t>：</a:t>
            </a:r>
            <a:r>
              <a:rPr lang="zh-CN" altLang="zh-CN" sz="1400" dirty="0">
                <a:solidFill>
                  <a:srgbClr val="10FBFE"/>
                </a:solidFill>
                <a:latin typeface="微软雅黑" panose="020B0503020204020204" charset="-122"/>
                <a:ea typeface="微软雅黑" panose="020B0503020204020204" charset="-122"/>
                <a:cs typeface="+mn-ea"/>
              </a:rPr>
              <a:t>如果不喜欢手环，那么还有戒指、项链等供你选择，我们的产品不仅能够为居民提供生活方方面面的便捷，也能同时成为他们的一件潮流单品</a:t>
            </a:r>
            <a:r>
              <a:rPr lang="zh-CN" altLang="en-US" sz="1400" dirty="0">
                <a:solidFill>
                  <a:srgbClr val="10FBFE"/>
                </a:solidFill>
                <a:latin typeface="微软雅黑" panose="020B0503020204020204" charset="-122"/>
                <a:ea typeface="微软雅黑" panose="020B0503020204020204" charset="-122"/>
                <a:cs typeface="+mn-ea"/>
              </a:rPr>
              <a:t>！</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up)">
                                      <p:cBhvr>
                                        <p:cTn id="17" dur="500"/>
                                        <p:tgtEl>
                                          <p:spTgt spid="34"/>
                                        </p:tgtEl>
                                      </p:cBhvr>
                                    </p:animEffect>
                                  </p:childTnLst>
                                </p:cTn>
                              </p:par>
                              <p:par>
                                <p:cTn id="18" presetID="22" presetClass="entr" presetSubtype="8" fill="hold" nodeType="with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wipe(left)">
                                      <p:cBhvr>
                                        <p:cTn id="20" dur="500"/>
                                        <p:tgtEl>
                                          <p:spTgt spid="41"/>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ppt_w</p:attrName>
                                        </p:attrNameLst>
                                      </p:cBhvr>
                                      <p:tavLst>
                                        <p:tav tm="0">
                                          <p:val>
                                            <p:fltVal val="0"/>
                                          </p:val>
                                        </p:tav>
                                        <p:tav tm="100000">
                                          <p:val>
                                            <p:strVal val="#ppt_w"/>
                                          </p:val>
                                        </p:tav>
                                      </p:tavLst>
                                    </p:anim>
                                    <p:anim calcmode="lin" valueType="num">
                                      <p:cBhvr>
                                        <p:cTn id="24" dur="500" fill="hold"/>
                                        <p:tgtEl>
                                          <p:spTgt spid="5"/>
                                        </p:tgtEl>
                                        <p:attrNameLst>
                                          <p:attrName>ppt_h</p:attrName>
                                        </p:attrNameLst>
                                      </p:cBhvr>
                                      <p:tavLst>
                                        <p:tav tm="0">
                                          <p:val>
                                            <p:fltVal val="0"/>
                                          </p:val>
                                        </p:tav>
                                        <p:tav tm="100000">
                                          <p:val>
                                            <p:strVal val="#ppt_h"/>
                                          </p:val>
                                        </p:tav>
                                      </p:tavLst>
                                    </p:anim>
                                    <p:animEffect transition="in" filter="fade">
                                      <p:cBhvr>
                                        <p:cTn id="25" dur="500"/>
                                        <p:tgtEl>
                                          <p:spTgt spid="5"/>
                                        </p:tgtEl>
                                      </p:cBhvr>
                                    </p:animEffect>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23561"/>
                                        </p:tgtEl>
                                        <p:attrNameLst>
                                          <p:attrName>style.visibility</p:attrName>
                                        </p:attrNameLst>
                                      </p:cBhvr>
                                      <p:to>
                                        <p:strVal val="visible"/>
                                      </p:to>
                                    </p:set>
                                    <p:animEffect transition="in" filter="wipe(left)">
                                      <p:cBhvr>
                                        <p:cTn id="29" dur="500"/>
                                        <p:tgtEl>
                                          <p:spTgt spid="23561"/>
                                        </p:tgtEl>
                                      </p:cBhvr>
                                    </p:animEffect>
                                  </p:childTnLst>
                                </p:cTn>
                              </p:par>
                              <p:par>
                                <p:cTn id="30" presetID="22" presetClass="entr" presetSubtype="8" fill="hold" grpId="0" nodeType="withEffect" nodePh="1">
                                  <p:stCondLst>
                                    <p:cond delay="0"/>
                                  </p:stCondLst>
                                  <p:endCondLst>
                                    <p:cond evt="begin" delay="0">
                                      <p:tn val="30"/>
                                    </p:cond>
                                  </p:endCondLst>
                                  <p:childTnLst>
                                    <p:set>
                                      <p:cBhvr>
                                        <p:cTn id="31" dur="1" fill="hold">
                                          <p:stCondLst>
                                            <p:cond delay="0"/>
                                          </p:stCondLst>
                                        </p:cTn>
                                        <p:tgtEl>
                                          <p:spTgt spid="23563"/>
                                        </p:tgtEl>
                                        <p:attrNameLst>
                                          <p:attrName>style.visibility</p:attrName>
                                        </p:attrNameLst>
                                      </p:cBhvr>
                                      <p:to>
                                        <p:strVal val="visible"/>
                                      </p:to>
                                    </p:set>
                                    <p:animEffect transition="in" filter="wipe(left)">
                                      <p:cBhvr>
                                        <p:cTn id="32" dur="500"/>
                                        <p:tgtEl>
                                          <p:spTgt spid="23563"/>
                                        </p:tgtEl>
                                      </p:cBhvr>
                                    </p:animEffect>
                                  </p:childTnLst>
                                </p:cTn>
                              </p:par>
                            </p:childTnLst>
                          </p:cTn>
                        </p:par>
                        <p:par>
                          <p:cTn id="33" fill="hold">
                            <p:stCondLst>
                              <p:cond delay="2000"/>
                            </p:stCondLst>
                            <p:childTnLst>
                              <p:par>
                                <p:cTn id="34" presetID="12" presetClass="entr" presetSubtype="4"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p:tgtEl>
                                          <p:spTgt spid="10"/>
                                        </p:tgtEl>
                                        <p:attrNameLst>
                                          <p:attrName>ppt_y</p:attrName>
                                        </p:attrNameLst>
                                      </p:cBhvr>
                                      <p:tavLst>
                                        <p:tav tm="0">
                                          <p:val>
                                            <p:strVal val="#ppt_y+#ppt_h*1.125000"/>
                                          </p:val>
                                        </p:tav>
                                        <p:tav tm="100000">
                                          <p:val>
                                            <p:strVal val="#ppt_y"/>
                                          </p:val>
                                        </p:tav>
                                      </p:tavLst>
                                    </p:anim>
                                    <p:animEffect transition="in" filter="wipe(up)">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23561" grpId="0"/>
      <p:bldP spid="23563" grpId="0"/>
      <p:bldP spid="5" grpId="0" animBg="1"/>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2</a:t>
              </a:r>
            </a:p>
          </p:txBody>
        </p:sp>
      </p:grpSp>
      <p:sp>
        <p:nvSpPr>
          <p:cNvPr id="264" name="文本框 263"/>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sym typeface="+mn-ea"/>
              </a:rPr>
              <a:t>产品特性</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9" name="组合 8"/>
          <p:cNvGrpSpPr/>
          <p:nvPr/>
        </p:nvGrpSpPr>
        <p:grpSpPr>
          <a:xfrm>
            <a:off x="102449" y="2618371"/>
            <a:ext cx="4484473" cy="3392434"/>
            <a:chOff x="6762750" y="1238250"/>
            <a:chExt cx="7047006" cy="4523246"/>
          </a:xfrm>
        </p:grpSpPr>
        <p:sp>
          <p:nvSpPr>
            <p:cNvPr id="8198" name="矩形 16"/>
            <p:cNvSpPr>
              <a:spLocks noChangeArrowheads="1"/>
            </p:cNvSpPr>
            <p:nvPr/>
          </p:nvSpPr>
          <p:spPr bwMode="auto">
            <a:xfrm>
              <a:off x="7373195" y="1619250"/>
              <a:ext cx="6436561" cy="414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1" hangingPunct="1">
                <a:lnSpc>
                  <a:spcPct val="150000"/>
                </a:lnSpc>
              </a:pPr>
              <a:r>
                <a:rPr lang="zh-CN" altLang="zh-CN" sz="1200" dirty="0">
                  <a:solidFill>
                    <a:srgbClr val="10FBFE"/>
                  </a:solidFill>
                  <a:latin typeface="微软雅黑" panose="020B0503020204020204" charset="-122"/>
                  <a:ea typeface="微软雅黑" panose="020B0503020204020204" charset="-122"/>
                  <a:cs typeface="+mn-ea"/>
                </a:rPr>
                <a:t>万达通具有先进的芯片技术和数字证书技术，能实现身份标志、信息记录等公共服务功能，具备了有效衔接其他行业各个部门、各项产品、各类渠道的能力。可以在我们的终端上加载各行业信息应用功能，为各行业领域提供安全可信的信息服务，促进公共服务水平的有效提升。</a:t>
              </a:r>
              <a:endParaRPr lang="en-US" altLang="zh-CN" sz="1200" dirty="0">
                <a:solidFill>
                  <a:srgbClr val="10FBFE"/>
                </a:solidFill>
                <a:latin typeface="微软雅黑" panose="020B0503020204020204" charset="-122"/>
                <a:ea typeface="微软雅黑" panose="020B0503020204020204" charset="-122"/>
                <a:cs typeface="+mn-ea"/>
              </a:endParaRPr>
            </a:p>
            <a:p>
              <a:pPr algn="l" eaLnBrk="1" hangingPunct="1">
                <a:lnSpc>
                  <a:spcPct val="150000"/>
                </a:lnSpc>
              </a:pPr>
              <a:r>
                <a:rPr lang="zh-CN" altLang="zh-CN" sz="1200" dirty="0">
                  <a:solidFill>
                    <a:srgbClr val="10FBFE"/>
                  </a:solidFill>
                  <a:latin typeface="微软雅黑" panose="020B0503020204020204" charset="-122"/>
                  <a:ea typeface="微软雅黑" panose="020B0503020204020204" charset="-122"/>
                  <a:cs typeface="+mn-ea"/>
                </a:rPr>
                <a:t> 由于上述居民日常生活中办理业务的困难和繁琐，我们将各个金融环节集成在一起。例如，我们要办理抵押贷款，只需要在我们的金融数据终端调出我们个人名义下的资产即可立刻证明自己的身份并拿到相对应的贷款，这样就极大程度上降低了普通贷款的评估、合同等一系列流程</a:t>
              </a:r>
              <a:r>
                <a:rPr lang="zh-CN" altLang="en-US" sz="1200" dirty="0">
                  <a:solidFill>
                    <a:srgbClr val="10FBFE"/>
                  </a:solidFill>
                  <a:latin typeface="微软雅黑" panose="020B0503020204020204" charset="-122"/>
                  <a:ea typeface="微软雅黑" panose="020B0503020204020204" charset="-122"/>
                  <a:cs typeface="+mn-ea"/>
                </a:rPr>
                <a:t>的繁琐</a:t>
              </a:r>
              <a:r>
                <a:rPr lang="zh-CN" altLang="zh-CN" sz="1200" dirty="0">
                  <a:solidFill>
                    <a:srgbClr val="10FBFE"/>
                  </a:solidFill>
                  <a:latin typeface="微软雅黑" panose="020B0503020204020204" charset="-122"/>
                  <a:ea typeface="微软雅黑" panose="020B0503020204020204" charset="-122"/>
                  <a:cs typeface="+mn-ea"/>
                </a:rPr>
                <a:t>。</a:t>
              </a:r>
              <a:endParaRPr lang="en-US" altLang="zh-CN" sz="1200" dirty="0">
                <a:solidFill>
                  <a:srgbClr val="10FBFE"/>
                </a:solidFill>
                <a:latin typeface="微软雅黑" panose="020B0503020204020204" charset="-122"/>
                <a:ea typeface="微软雅黑" panose="020B0503020204020204" charset="-122"/>
                <a:cs typeface="+mn-ea"/>
              </a:endParaRPr>
            </a:p>
          </p:txBody>
        </p:sp>
        <p:sp>
          <p:nvSpPr>
            <p:cNvPr id="8199" name="矩形 9"/>
            <p:cNvSpPr>
              <a:spLocks noChangeArrowheads="1"/>
            </p:cNvSpPr>
            <p:nvPr/>
          </p:nvSpPr>
          <p:spPr bwMode="auto">
            <a:xfrm>
              <a:off x="7373938" y="1238250"/>
              <a:ext cx="291941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b="1" dirty="0">
                  <a:solidFill>
                    <a:srgbClr val="10FBFE"/>
                  </a:solidFill>
                  <a:latin typeface="微软雅黑" panose="020B0503020204020204" charset="-122"/>
                  <a:ea typeface="微软雅黑" panose="020B0503020204020204" charset="-122"/>
                  <a:sym typeface="+mn-ea"/>
                </a:rPr>
                <a:t>交互性</a:t>
              </a:r>
              <a:endParaRPr lang="zh-CN" altLang="en-US" b="1" dirty="0">
                <a:solidFill>
                  <a:schemeClr val="bg1"/>
                </a:solidFill>
              </a:endParaRPr>
            </a:p>
          </p:txBody>
        </p:sp>
        <p:grpSp>
          <p:nvGrpSpPr>
            <p:cNvPr id="8204" name="组合 16"/>
            <p:cNvGrpSpPr/>
            <p:nvPr/>
          </p:nvGrpSpPr>
          <p:grpSpPr bwMode="auto">
            <a:xfrm>
              <a:off x="6762750" y="1238250"/>
              <a:ext cx="571500" cy="428625"/>
              <a:chOff x="3000364" y="642924"/>
              <a:chExt cx="428628" cy="321471"/>
            </a:xfrm>
          </p:grpSpPr>
          <p:sp>
            <p:nvSpPr>
              <p:cNvPr id="15" name="等腰三角形 14"/>
              <p:cNvSpPr/>
              <p:nvPr/>
            </p:nvSpPr>
            <p:spPr>
              <a:xfrm rot="5400000">
                <a:off x="3125380" y="660784"/>
                <a:ext cx="321471" cy="285752"/>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等腰三角形 15"/>
              <p:cNvSpPr/>
              <p:nvPr/>
            </p:nvSpPr>
            <p:spPr>
              <a:xfrm rot="5400000">
                <a:off x="2982504" y="696503"/>
                <a:ext cx="250033" cy="214314"/>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5" name="组合 4"/>
          <p:cNvGrpSpPr/>
          <p:nvPr/>
        </p:nvGrpSpPr>
        <p:grpSpPr>
          <a:xfrm>
            <a:off x="4631055" y="2224405"/>
            <a:ext cx="2928938" cy="3003947"/>
            <a:chOff x="4000500" y="1714500"/>
            <a:chExt cx="3905250" cy="4005263"/>
          </a:xfrm>
        </p:grpSpPr>
        <p:grpSp>
          <p:nvGrpSpPr>
            <p:cNvPr id="8194" name="组合 4"/>
            <p:cNvGrpSpPr/>
            <p:nvPr/>
          </p:nvGrpSpPr>
          <p:grpSpPr bwMode="auto">
            <a:xfrm>
              <a:off x="4000500" y="1714500"/>
              <a:ext cx="3905250" cy="4005263"/>
              <a:chOff x="857223" y="954920"/>
              <a:chExt cx="3357586" cy="3406892"/>
            </a:xfrm>
          </p:grpSpPr>
          <p:sp>
            <p:nvSpPr>
              <p:cNvPr id="6" name="椭圆 5"/>
              <p:cNvSpPr/>
              <p:nvPr/>
            </p:nvSpPr>
            <p:spPr>
              <a:xfrm rot="1906325">
                <a:off x="2063770" y="954920"/>
                <a:ext cx="1029114" cy="3356929"/>
              </a:xfrm>
              <a:prstGeom prst="ellipse">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椭圆 6"/>
              <p:cNvSpPr/>
              <p:nvPr/>
            </p:nvSpPr>
            <p:spPr>
              <a:xfrm rot="19526860">
                <a:off x="2108811" y="1004883"/>
                <a:ext cx="1030478" cy="3356929"/>
              </a:xfrm>
              <a:prstGeom prst="ellipse">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椭圆 7"/>
              <p:cNvSpPr/>
              <p:nvPr/>
            </p:nvSpPr>
            <p:spPr>
              <a:xfrm rot="16200000">
                <a:off x="2035717" y="964719"/>
                <a:ext cx="1000598" cy="3357586"/>
              </a:xfrm>
              <a:prstGeom prst="ellipse">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2" name="椭圆 11"/>
            <p:cNvSpPr/>
            <p:nvPr/>
          </p:nvSpPr>
          <p:spPr>
            <a:xfrm>
              <a:off x="6191250" y="2286000"/>
              <a:ext cx="190500" cy="1905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椭圆 12"/>
            <p:cNvSpPr/>
            <p:nvPr/>
          </p:nvSpPr>
          <p:spPr>
            <a:xfrm>
              <a:off x="7143750" y="4762500"/>
              <a:ext cx="190500" cy="1905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椭圆 13"/>
            <p:cNvSpPr/>
            <p:nvPr/>
          </p:nvSpPr>
          <p:spPr>
            <a:xfrm>
              <a:off x="4270375" y="3933825"/>
              <a:ext cx="190500" cy="1905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7" name="组合 16"/>
          <p:cNvGrpSpPr/>
          <p:nvPr/>
        </p:nvGrpSpPr>
        <p:grpSpPr>
          <a:xfrm>
            <a:off x="7381558" y="4153853"/>
            <a:ext cx="4227346" cy="2284439"/>
            <a:chOff x="6762750" y="1238250"/>
            <a:chExt cx="5636462" cy="3045920"/>
          </a:xfrm>
        </p:grpSpPr>
        <p:sp>
          <p:nvSpPr>
            <p:cNvPr id="18" name="矩形 16"/>
            <p:cNvSpPr>
              <a:spLocks noChangeArrowheads="1"/>
            </p:cNvSpPr>
            <p:nvPr/>
          </p:nvSpPr>
          <p:spPr bwMode="auto">
            <a:xfrm>
              <a:off x="7373197" y="1619250"/>
              <a:ext cx="5026015" cy="2664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1" hangingPunct="1">
                <a:lnSpc>
                  <a:spcPct val="150000"/>
                </a:lnSpc>
              </a:pPr>
              <a:r>
                <a:rPr lang="zh-CN" altLang="zh-CN" sz="1200" dirty="0">
                  <a:solidFill>
                    <a:srgbClr val="10FBFE"/>
                  </a:solidFill>
                  <a:latin typeface="微软雅黑" panose="020B0503020204020204" charset="-122"/>
                  <a:ea typeface="微软雅黑" panose="020B0503020204020204" charset="-122"/>
                  <a:cs typeface="+mn-ea"/>
                </a:rPr>
                <a:t>如何保证我们个人名下的资产的安全？我们的芯片能够扫描出人体内特有的生物特征，从而将每个人的不同特征上传到云端进行区块链加密技术，使得每个人的个人信息都能通过生物以及区块链双重层层加密，极大程度上增加了个人信息的安全。并且通过万达通手环的实时感应，我们能在每一刻都更新出专属于每个人的不同的加密数据，确保安全。</a:t>
              </a:r>
              <a:endParaRPr lang="en-US" altLang="zh-CN" sz="1200" dirty="0">
                <a:solidFill>
                  <a:srgbClr val="10FBFE"/>
                </a:solidFill>
                <a:latin typeface="微软雅黑" panose="020B0503020204020204" charset="-122"/>
                <a:ea typeface="微软雅黑" panose="020B0503020204020204" charset="-122"/>
                <a:cs typeface="+mn-ea"/>
              </a:endParaRPr>
            </a:p>
          </p:txBody>
        </p:sp>
        <p:sp>
          <p:nvSpPr>
            <p:cNvPr id="21" name="矩形 9"/>
            <p:cNvSpPr>
              <a:spLocks noChangeArrowheads="1"/>
            </p:cNvSpPr>
            <p:nvPr/>
          </p:nvSpPr>
          <p:spPr bwMode="auto">
            <a:xfrm>
              <a:off x="7373938" y="1238250"/>
              <a:ext cx="291941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b="1" dirty="0">
                  <a:solidFill>
                    <a:srgbClr val="10FBFE"/>
                  </a:solidFill>
                  <a:latin typeface="微软雅黑" panose="020B0503020204020204" charset="-122"/>
                  <a:ea typeface="微软雅黑" panose="020B0503020204020204" charset="-122"/>
                  <a:sym typeface="+mn-ea"/>
                </a:rPr>
                <a:t>安全性</a:t>
              </a:r>
              <a:endParaRPr lang="zh-CN" altLang="en-US" b="1" dirty="0">
                <a:solidFill>
                  <a:schemeClr val="bg1"/>
                </a:solidFill>
              </a:endParaRPr>
            </a:p>
          </p:txBody>
        </p:sp>
        <p:grpSp>
          <p:nvGrpSpPr>
            <p:cNvPr id="24" name="组合 16"/>
            <p:cNvGrpSpPr/>
            <p:nvPr/>
          </p:nvGrpSpPr>
          <p:grpSpPr bwMode="auto">
            <a:xfrm>
              <a:off x="6762750" y="1238250"/>
              <a:ext cx="571500" cy="428625"/>
              <a:chOff x="3000364" y="642924"/>
              <a:chExt cx="428628" cy="321471"/>
            </a:xfrm>
          </p:grpSpPr>
          <p:sp>
            <p:nvSpPr>
              <p:cNvPr id="25" name="等腰三角形 24"/>
              <p:cNvSpPr/>
              <p:nvPr/>
            </p:nvSpPr>
            <p:spPr>
              <a:xfrm rot="5400000">
                <a:off x="3125380" y="660784"/>
                <a:ext cx="321471" cy="285752"/>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等腰三角形 25"/>
              <p:cNvSpPr/>
              <p:nvPr/>
            </p:nvSpPr>
            <p:spPr>
              <a:xfrm rot="5400000">
                <a:off x="2982504" y="696503"/>
                <a:ext cx="250033" cy="214314"/>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27" name="组合 26"/>
          <p:cNvGrpSpPr/>
          <p:nvPr/>
        </p:nvGrpSpPr>
        <p:grpSpPr>
          <a:xfrm>
            <a:off x="7524432" y="983615"/>
            <a:ext cx="3644900" cy="2561438"/>
            <a:chOff x="6762750" y="1238250"/>
            <a:chExt cx="4859867" cy="3415251"/>
          </a:xfrm>
        </p:grpSpPr>
        <p:sp>
          <p:nvSpPr>
            <p:cNvPr id="28" name="矩形 16"/>
            <p:cNvSpPr>
              <a:spLocks noChangeArrowheads="1"/>
            </p:cNvSpPr>
            <p:nvPr/>
          </p:nvSpPr>
          <p:spPr bwMode="auto">
            <a:xfrm>
              <a:off x="7373197" y="1619250"/>
              <a:ext cx="4249420" cy="3034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1" hangingPunct="1">
                <a:lnSpc>
                  <a:spcPct val="150000"/>
                </a:lnSpc>
              </a:pPr>
              <a:r>
                <a:rPr lang="zh-CN" altLang="zh-CN" sz="1200" dirty="0">
                  <a:solidFill>
                    <a:srgbClr val="10FBFE"/>
                  </a:solidFill>
                  <a:latin typeface="微软雅黑" panose="020B0503020204020204" charset="-122"/>
                  <a:ea typeface="微软雅黑" panose="020B0503020204020204" charset="-122"/>
                  <a:cs typeface="+mn-ea"/>
                </a:rPr>
                <a:t>我们的产品深入老百姓日常生活中接触最多的行业，比如：医疗、金融保险、出行等，一切都与百姓生活息息相关。我们将涵盖地铁交通等一系列通勤工具，因为大多数市民每天都要使用交通工具上下班，所以万达通的便利性能很快吸引市民的关注，使得我们的市场占有率能在短期内迅速增加，为我们产品在其他行业的应用创造了条件。</a:t>
              </a:r>
              <a:endParaRPr lang="en-US" altLang="zh-CN" sz="1200" dirty="0">
                <a:solidFill>
                  <a:srgbClr val="10FBFE"/>
                </a:solidFill>
                <a:latin typeface="微软雅黑" panose="020B0503020204020204" charset="-122"/>
                <a:ea typeface="微软雅黑" panose="020B0503020204020204" charset="-122"/>
                <a:cs typeface="+mn-ea"/>
              </a:endParaRPr>
            </a:p>
          </p:txBody>
        </p:sp>
        <p:sp>
          <p:nvSpPr>
            <p:cNvPr id="29" name="矩形 9"/>
            <p:cNvSpPr>
              <a:spLocks noChangeArrowheads="1"/>
            </p:cNvSpPr>
            <p:nvPr/>
          </p:nvSpPr>
          <p:spPr bwMode="auto">
            <a:xfrm>
              <a:off x="7373938" y="1238250"/>
              <a:ext cx="291941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b="1" dirty="0">
                  <a:solidFill>
                    <a:srgbClr val="10FBFE"/>
                  </a:solidFill>
                  <a:latin typeface="微软雅黑" panose="020B0503020204020204" charset="-122"/>
                  <a:ea typeface="微软雅黑" panose="020B0503020204020204" charset="-122"/>
                  <a:sym typeface="+mn-ea"/>
                </a:rPr>
                <a:t>日常性</a:t>
              </a:r>
              <a:endParaRPr lang="zh-CN" altLang="en-US" b="1" dirty="0">
                <a:solidFill>
                  <a:schemeClr val="bg1"/>
                </a:solidFill>
              </a:endParaRPr>
            </a:p>
          </p:txBody>
        </p:sp>
        <p:grpSp>
          <p:nvGrpSpPr>
            <p:cNvPr id="30" name="组合 16"/>
            <p:cNvGrpSpPr/>
            <p:nvPr/>
          </p:nvGrpSpPr>
          <p:grpSpPr bwMode="auto">
            <a:xfrm>
              <a:off x="6762750" y="1238250"/>
              <a:ext cx="571500" cy="428625"/>
              <a:chOff x="3000364" y="642924"/>
              <a:chExt cx="428628" cy="321471"/>
            </a:xfrm>
          </p:grpSpPr>
          <p:sp>
            <p:nvSpPr>
              <p:cNvPr id="31" name="等腰三角形 30"/>
              <p:cNvSpPr/>
              <p:nvPr/>
            </p:nvSpPr>
            <p:spPr>
              <a:xfrm rot="5400000">
                <a:off x="3125380" y="660784"/>
                <a:ext cx="321471" cy="285752"/>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等腰三角形 31"/>
              <p:cNvSpPr/>
              <p:nvPr/>
            </p:nvSpPr>
            <p:spPr>
              <a:xfrm rot="5400000">
                <a:off x="2982504" y="696503"/>
                <a:ext cx="250033" cy="214314"/>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35" presetClass="entr" presetSubtype="0"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2000"/>
                                        <p:tgtEl>
                                          <p:spTgt spid="5"/>
                                        </p:tgtEl>
                                      </p:cBhvr>
                                    </p:animEffect>
                                    <p:anim calcmode="lin" valueType="num">
                                      <p:cBhvr>
                                        <p:cTn id="18" dur="2000" fill="hold"/>
                                        <p:tgtEl>
                                          <p:spTgt spid="5"/>
                                        </p:tgtEl>
                                        <p:attrNameLst>
                                          <p:attrName>style.rotation</p:attrName>
                                        </p:attrNameLst>
                                      </p:cBhvr>
                                      <p:tavLst>
                                        <p:tav tm="0">
                                          <p:val>
                                            <p:fltVal val="720"/>
                                          </p:val>
                                        </p:tav>
                                        <p:tav tm="100000">
                                          <p:val>
                                            <p:fltVal val="0"/>
                                          </p:val>
                                        </p:tav>
                                      </p:tavLst>
                                    </p:anim>
                                    <p:anim calcmode="lin" valueType="num">
                                      <p:cBhvr>
                                        <p:cTn id="19" dur="2000" fill="hold"/>
                                        <p:tgtEl>
                                          <p:spTgt spid="5"/>
                                        </p:tgtEl>
                                        <p:attrNameLst>
                                          <p:attrName>ppt_h</p:attrName>
                                        </p:attrNameLst>
                                      </p:cBhvr>
                                      <p:tavLst>
                                        <p:tav tm="0">
                                          <p:val>
                                            <p:fltVal val="0"/>
                                          </p:val>
                                        </p:tav>
                                        <p:tav tm="100000">
                                          <p:val>
                                            <p:strVal val="#ppt_h"/>
                                          </p:val>
                                        </p:tav>
                                      </p:tavLst>
                                    </p:anim>
                                    <p:anim calcmode="lin" valueType="num">
                                      <p:cBhvr>
                                        <p:cTn id="20" dur="2000" fill="hold"/>
                                        <p:tgtEl>
                                          <p:spTgt spid="5"/>
                                        </p:tgtEl>
                                        <p:attrNameLst>
                                          <p:attrName>ppt_w</p:attrName>
                                        </p:attrNameLst>
                                      </p:cBhvr>
                                      <p:tavLst>
                                        <p:tav tm="0">
                                          <p:val>
                                            <p:fltVal val="0"/>
                                          </p:val>
                                        </p:tav>
                                        <p:tav tm="100000">
                                          <p:val>
                                            <p:strVal val="#ppt_w"/>
                                          </p:val>
                                        </p:tav>
                                      </p:tavLst>
                                    </p:anim>
                                  </p:childTnLst>
                                </p:cTn>
                              </p:par>
                            </p:childTnLst>
                          </p:cTn>
                        </p:par>
                        <p:par>
                          <p:cTn id="21" fill="hold">
                            <p:stCondLst>
                              <p:cond delay="3000"/>
                            </p:stCondLst>
                            <p:childTnLst>
                              <p:par>
                                <p:cTn id="22" presetID="22" presetClass="entr" presetSubtype="8" fill="hold"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wipe(left)">
                                      <p:cBhvr>
                                        <p:cTn id="24" dur="500"/>
                                        <p:tgtEl>
                                          <p:spTgt spid="27"/>
                                        </p:tgtEl>
                                      </p:cBhvr>
                                    </p:animEffect>
                                  </p:childTnLst>
                                </p:cTn>
                              </p:par>
                            </p:childTnLst>
                          </p:cTn>
                        </p:par>
                        <p:par>
                          <p:cTn id="25" fill="hold">
                            <p:stCondLst>
                              <p:cond delay="3500"/>
                            </p:stCondLst>
                            <p:childTnLst>
                              <p:par>
                                <p:cTn id="26" presetID="22" presetClass="entr" presetSubtype="8"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par>
                          <p:cTn id="29" fill="hold">
                            <p:stCondLst>
                              <p:cond delay="4000"/>
                            </p:stCondLst>
                            <p:childTnLst>
                              <p:par>
                                <p:cTn id="30" presetID="22" presetClass="entr" presetSubtype="8" fill="hold"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2</a:t>
              </a:r>
            </a:p>
          </p:txBody>
        </p:sp>
      </p:grpSp>
      <p:sp>
        <p:nvSpPr>
          <p:cNvPr id="264" name="文本框 263"/>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sym typeface="+mn-ea"/>
              </a:rPr>
              <a:t>金融类服务</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16" name="任意多边形 15"/>
          <p:cNvSpPr/>
          <p:nvPr/>
        </p:nvSpPr>
        <p:spPr>
          <a:xfrm>
            <a:off x="1874520" y="2146935"/>
            <a:ext cx="1129665" cy="1129665"/>
          </a:xfrm>
          <a:custGeom>
            <a:avLst/>
            <a:gdLst/>
            <a:ahLst/>
            <a:cxnLst/>
            <a:rect l="l" t="t" r="r" b="b"/>
            <a:pathLst>
              <a:path w="936104" h="936104">
                <a:moveTo>
                  <a:pt x="315030" y="347747"/>
                </a:moveTo>
                <a:cubicBezTo>
                  <a:pt x="329764" y="347747"/>
                  <a:pt x="340814" y="355225"/>
                  <a:pt x="348181" y="370182"/>
                </a:cubicBezTo>
                <a:cubicBezTo>
                  <a:pt x="355548" y="385140"/>
                  <a:pt x="359231" y="414347"/>
                  <a:pt x="359231" y="457805"/>
                </a:cubicBezTo>
                <a:cubicBezTo>
                  <a:pt x="359231" y="487422"/>
                  <a:pt x="357632" y="509225"/>
                  <a:pt x="354432" y="523215"/>
                </a:cubicBezTo>
                <a:cubicBezTo>
                  <a:pt x="351232" y="537205"/>
                  <a:pt x="346246" y="547437"/>
                  <a:pt x="339475" y="553911"/>
                </a:cubicBezTo>
                <a:cubicBezTo>
                  <a:pt x="332703" y="560385"/>
                  <a:pt x="324703" y="563622"/>
                  <a:pt x="315476" y="563622"/>
                </a:cubicBezTo>
                <a:cubicBezTo>
                  <a:pt x="301486" y="563622"/>
                  <a:pt x="290808" y="555994"/>
                  <a:pt x="283441" y="540740"/>
                </a:cubicBezTo>
                <a:cubicBezTo>
                  <a:pt x="276074" y="525485"/>
                  <a:pt x="272390" y="497021"/>
                  <a:pt x="272390" y="455349"/>
                </a:cubicBezTo>
                <a:cubicBezTo>
                  <a:pt x="272390" y="414124"/>
                  <a:pt x="275739" y="385884"/>
                  <a:pt x="282436" y="370629"/>
                </a:cubicBezTo>
                <a:cubicBezTo>
                  <a:pt x="289133" y="355374"/>
                  <a:pt x="299998" y="347747"/>
                  <a:pt x="315030" y="347747"/>
                </a:cubicBezTo>
                <a:close/>
                <a:moveTo>
                  <a:pt x="617820" y="287248"/>
                </a:moveTo>
                <a:cubicBezTo>
                  <a:pt x="608147" y="307786"/>
                  <a:pt x="594752" y="325050"/>
                  <a:pt x="577637" y="339040"/>
                </a:cubicBezTo>
                <a:cubicBezTo>
                  <a:pt x="560522" y="353030"/>
                  <a:pt x="536486" y="365011"/>
                  <a:pt x="505530" y="374982"/>
                </a:cubicBezTo>
                <a:lnTo>
                  <a:pt x="505530" y="449545"/>
                </a:lnTo>
                <a:cubicBezTo>
                  <a:pt x="526514" y="443145"/>
                  <a:pt x="543964" y="436448"/>
                  <a:pt x="557880" y="429453"/>
                </a:cubicBezTo>
                <a:cubicBezTo>
                  <a:pt x="571795" y="422458"/>
                  <a:pt x="586194" y="413305"/>
                  <a:pt x="601077" y="401994"/>
                </a:cubicBezTo>
                <a:lnTo>
                  <a:pt x="601077" y="620102"/>
                </a:lnTo>
                <a:lnTo>
                  <a:pt x="693053" y="620102"/>
                </a:lnTo>
                <a:lnTo>
                  <a:pt x="693053" y="287248"/>
                </a:lnTo>
                <a:close/>
                <a:moveTo>
                  <a:pt x="318155" y="287248"/>
                </a:moveTo>
                <a:cubicBezTo>
                  <a:pt x="272316" y="287248"/>
                  <a:pt x="238197" y="299675"/>
                  <a:pt x="215798" y="324529"/>
                </a:cubicBezTo>
                <a:cubicBezTo>
                  <a:pt x="193400" y="349384"/>
                  <a:pt x="182200" y="392916"/>
                  <a:pt x="182200" y="455126"/>
                </a:cubicBezTo>
                <a:cubicBezTo>
                  <a:pt x="182200" y="480427"/>
                  <a:pt x="184396" y="503533"/>
                  <a:pt x="188786" y="524443"/>
                </a:cubicBezTo>
                <a:cubicBezTo>
                  <a:pt x="193176" y="545353"/>
                  <a:pt x="199316" y="561836"/>
                  <a:pt x="207204" y="573891"/>
                </a:cubicBezTo>
                <a:cubicBezTo>
                  <a:pt x="218068" y="590857"/>
                  <a:pt x="231983" y="603731"/>
                  <a:pt x="248950" y="612512"/>
                </a:cubicBezTo>
                <a:cubicBezTo>
                  <a:pt x="265916" y="621293"/>
                  <a:pt x="288166" y="625683"/>
                  <a:pt x="315699" y="625683"/>
                </a:cubicBezTo>
                <a:cubicBezTo>
                  <a:pt x="364813" y="625683"/>
                  <a:pt x="399415" y="611917"/>
                  <a:pt x="419507" y="584383"/>
                </a:cubicBezTo>
                <a:cubicBezTo>
                  <a:pt x="439599" y="556850"/>
                  <a:pt x="449645" y="513392"/>
                  <a:pt x="449645" y="454010"/>
                </a:cubicBezTo>
                <a:cubicBezTo>
                  <a:pt x="449645" y="427518"/>
                  <a:pt x="446594" y="402069"/>
                  <a:pt x="440492" y="377661"/>
                </a:cubicBezTo>
                <a:cubicBezTo>
                  <a:pt x="437366" y="364862"/>
                  <a:pt x="433236" y="353663"/>
                  <a:pt x="428102" y="344063"/>
                </a:cubicBezTo>
                <a:cubicBezTo>
                  <a:pt x="422967" y="334464"/>
                  <a:pt x="415935" y="325311"/>
                  <a:pt x="407005" y="316604"/>
                </a:cubicBezTo>
                <a:cubicBezTo>
                  <a:pt x="398076" y="307898"/>
                  <a:pt x="386541" y="300829"/>
                  <a:pt x="372403" y="295396"/>
                </a:cubicBezTo>
                <a:cubicBezTo>
                  <a:pt x="358264" y="289964"/>
                  <a:pt x="340181" y="287248"/>
                  <a:pt x="318155" y="287248"/>
                </a:cubicBezTo>
                <a:close/>
                <a:moveTo>
                  <a:pt x="468052" y="0"/>
                </a:moveTo>
                <a:cubicBezTo>
                  <a:pt x="726550" y="0"/>
                  <a:pt x="936104" y="209554"/>
                  <a:pt x="936104" y="468052"/>
                </a:cubicBezTo>
                <a:cubicBezTo>
                  <a:pt x="936104" y="726550"/>
                  <a:pt x="726550" y="936104"/>
                  <a:pt x="468052" y="936104"/>
                </a:cubicBezTo>
                <a:cubicBezTo>
                  <a:pt x="209554" y="936104"/>
                  <a:pt x="0" y="726550"/>
                  <a:pt x="0" y="468052"/>
                </a:cubicBezTo>
                <a:cubicBezTo>
                  <a:pt x="0" y="209554"/>
                  <a:pt x="209554" y="0"/>
                  <a:pt x="468052"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任意多边形 16"/>
          <p:cNvSpPr/>
          <p:nvPr/>
        </p:nvSpPr>
        <p:spPr>
          <a:xfrm>
            <a:off x="4307840" y="2146935"/>
            <a:ext cx="1129665" cy="1129665"/>
          </a:xfrm>
          <a:custGeom>
            <a:avLst/>
            <a:gdLst/>
            <a:ahLst/>
            <a:cxnLst/>
            <a:rect l="l" t="t" r="r" b="b"/>
            <a:pathLst>
              <a:path w="936104" h="936104">
                <a:moveTo>
                  <a:pt x="315030" y="347747"/>
                </a:moveTo>
                <a:cubicBezTo>
                  <a:pt x="329764" y="347747"/>
                  <a:pt x="340814" y="355225"/>
                  <a:pt x="348181" y="370182"/>
                </a:cubicBezTo>
                <a:cubicBezTo>
                  <a:pt x="355548" y="385140"/>
                  <a:pt x="359232" y="414347"/>
                  <a:pt x="359232" y="457805"/>
                </a:cubicBezTo>
                <a:cubicBezTo>
                  <a:pt x="359232" y="487422"/>
                  <a:pt x="357632" y="509225"/>
                  <a:pt x="354432" y="523215"/>
                </a:cubicBezTo>
                <a:cubicBezTo>
                  <a:pt x="351232" y="537205"/>
                  <a:pt x="346246" y="547437"/>
                  <a:pt x="339475" y="553911"/>
                </a:cubicBezTo>
                <a:cubicBezTo>
                  <a:pt x="332703" y="560385"/>
                  <a:pt x="324703" y="563622"/>
                  <a:pt x="315476" y="563622"/>
                </a:cubicBezTo>
                <a:cubicBezTo>
                  <a:pt x="301486" y="563622"/>
                  <a:pt x="290808" y="555994"/>
                  <a:pt x="283441" y="540740"/>
                </a:cubicBezTo>
                <a:cubicBezTo>
                  <a:pt x="276074" y="525485"/>
                  <a:pt x="272390" y="497021"/>
                  <a:pt x="272390" y="455349"/>
                </a:cubicBezTo>
                <a:cubicBezTo>
                  <a:pt x="272390" y="414124"/>
                  <a:pt x="275739" y="385884"/>
                  <a:pt x="282436" y="370629"/>
                </a:cubicBezTo>
                <a:cubicBezTo>
                  <a:pt x="289133" y="355374"/>
                  <a:pt x="299998" y="347747"/>
                  <a:pt x="315030" y="347747"/>
                </a:cubicBezTo>
                <a:close/>
                <a:moveTo>
                  <a:pt x="618937" y="287248"/>
                </a:moveTo>
                <a:cubicBezTo>
                  <a:pt x="588278" y="287248"/>
                  <a:pt x="564279" y="291080"/>
                  <a:pt x="546941" y="298745"/>
                </a:cubicBezTo>
                <a:cubicBezTo>
                  <a:pt x="529603" y="306410"/>
                  <a:pt x="516171" y="317423"/>
                  <a:pt x="506646" y="331785"/>
                </a:cubicBezTo>
                <a:cubicBezTo>
                  <a:pt x="497121" y="346147"/>
                  <a:pt x="490572" y="366127"/>
                  <a:pt x="487000" y="391725"/>
                </a:cubicBezTo>
                <a:lnTo>
                  <a:pt x="578083" y="399092"/>
                </a:lnTo>
                <a:cubicBezTo>
                  <a:pt x="580613" y="380638"/>
                  <a:pt x="585562" y="367764"/>
                  <a:pt x="592929" y="360471"/>
                </a:cubicBezTo>
                <a:cubicBezTo>
                  <a:pt x="600296" y="353179"/>
                  <a:pt x="609784" y="349533"/>
                  <a:pt x="621392" y="349533"/>
                </a:cubicBezTo>
                <a:cubicBezTo>
                  <a:pt x="632554" y="349533"/>
                  <a:pt x="641819" y="353067"/>
                  <a:pt x="649186" y="360137"/>
                </a:cubicBezTo>
                <a:cubicBezTo>
                  <a:pt x="656553" y="367206"/>
                  <a:pt x="660236" y="375726"/>
                  <a:pt x="660236" y="385698"/>
                </a:cubicBezTo>
                <a:cubicBezTo>
                  <a:pt x="660236" y="394925"/>
                  <a:pt x="656516" y="404673"/>
                  <a:pt x="649074" y="414943"/>
                </a:cubicBezTo>
                <a:cubicBezTo>
                  <a:pt x="641633" y="425212"/>
                  <a:pt x="624592" y="440243"/>
                  <a:pt x="597952" y="460037"/>
                </a:cubicBezTo>
                <a:cubicBezTo>
                  <a:pt x="554345" y="492333"/>
                  <a:pt x="524617" y="520350"/>
                  <a:pt x="508767" y="544088"/>
                </a:cubicBezTo>
                <a:cubicBezTo>
                  <a:pt x="492916" y="567826"/>
                  <a:pt x="483429" y="593164"/>
                  <a:pt x="480303" y="620102"/>
                </a:cubicBezTo>
                <a:lnTo>
                  <a:pt x="753105" y="620102"/>
                </a:lnTo>
                <a:lnTo>
                  <a:pt x="753105" y="545986"/>
                </a:lnTo>
                <a:lnTo>
                  <a:pt x="611123" y="545986"/>
                </a:lnTo>
                <a:cubicBezTo>
                  <a:pt x="619458" y="537800"/>
                  <a:pt x="626713" y="531177"/>
                  <a:pt x="632889" y="526117"/>
                </a:cubicBezTo>
                <a:cubicBezTo>
                  <a:pt x="639066" y="521057"/>
                  <a:pt x="651307" y="512202"/>
                  <a:pt x="669613" y="499551"/>
                </a:cubicBezTo>
                <a:cubicBezTo>
                  <a:pt x="700420" y="477822"/>
                  <a:pt x="721665" y="457879"/>
                  <a:pt x="733348" y="439722"/>
                </a:cubicBezTo>
                <a:cubicBezTo>
                  <a:pt x="745031" y="421565"/>
                  <a:pt x="750873" y="402515"/>
                  <a:pt x="750873" y="382572"/>
                </a:cubicBezTo>
                <a:cubicBezTo>
                  <a:pt x="750873" y="363820"/>
                  <a:pt x="745775" y="346891"/>
                  <a:pt x="735581" y="331785"/>
                </a:cubicBezTo>
                <a:cubicBezTo>
                  <a:pt x="725386" y="316679"/>
                  <a:pt x="711396" y="305479"/>
                  <a:pt x="693611" y="298187"/>
                </a:cubicBezTo>
                <a:cubicBezTo>
                  <a:pt x="675826" y="290894"/>
                  <a:pt x="650935" y="287248"/>
                  <a:pt x="618937" y="287248"/>
                </a:cubicBezTo>
                <a:close/>
                <a:moveTo>
                  <a:pt x="318155" y="287248"/>
                </a:moveTo>
                <a:cubicBezTo>
                  <a:pt x="272316" y="287248"/>
                  <a:pt x="238197" y="299675"/>
                  <a:pt x="215798" y="324529"/>
                </a:cubicBezTo>
                <a:cubicBezTo>
                  <a:pt x="193400" y="349384"/>
                  <a:pt x="182200" y="392916"/>
                  <a:pt x="182200" y="455126"/>
                </a:cubicBezTo>
                <a:cubicBezTo>
                  <a:pt x="182200" y="480427"/>
                  <a:pt x="184396" y="503533"/>
                  <a:pt x="188786" y="524443"/>
                </a:cubicBezTo>
                <a:cubicBezTo>
                  <a:pt x="193177" y="545353"/>
                  <a:pt x="199316" y="561836"/>
                  <a:pt x="207204" y="573891"/>
                </a:cubicBezTo>
                <a:cubicBezTo>
                  <a:pt x="218068" y="590857"/>
                  <a:pt x="231983" y="603731"/>
                  <a:pt x="248950" y="612512"/>
                </a:cubicBezTo>
                <a:cubicBezTo>
                  <a:pt x="265916" y="621293"/>
                  <a:pt x="288166" y="625683"/>
                  <a:pt x="315699" y="625683"/>
                </a:cubicBezTo>
                <a:cubicBezTo>
                  <a:pt x="364813" y="625683"/>
                  <a:pt x="399415" y="611917"/>
                  <a:pt x="419507" y="584383"/>
                </a:cubicBezTo>
                <a:cubicBezTo>
                  <a:pt x="439599" y="556850"/>
                  <a:pt x="449645" y="513392"/>
                  <a:pt x="449645" y="454010"/>
                </a:cubicBezTo>
                <a:cubicBezTo>
                  <a:pt x="449645" y="427518"/>
                  <a:pt x="446594" y="402069"/>
                  <a:pt x="440492" y="377661"/>
                </a:cubicBezTo>
                <a:cubicBezTo>
                  <a:pt x="437366" y="364862"/>
                  <a:pt x="433236" y="353663"/>
                  <a:pt x="428102" y="344063"/>
                </a:cubicBezTo>
                <a:cubicBezTo>
                  <a:pt x="422967" y="334464"/>
                  <a:pt x="415935" y="325311"/>
                  <a:pt x="407005" y="316604"/>
                </a:cubicBezTo>
                <a:cubicBezTo>
                  <a:pt x="398076" y="307898"/>
                  <a:pt x="386542" y="300829"/>
                  <a:pt x="372403" y="295396"/>
                </a:cubicBezTo>
                <a:cubicBezTo>
                  <a:pt x="358264" y="289964"/>
                  <a:pt x="340182" y="287248"/>
                  <a:pt x="318155" y="287248"/>
                </a:cubicBezTo>
                <a:close/>
                <a:moveTo>
                  <a:pt x="468052" y="0"/>
                </a:moveTo>
                <a:cubicBezTo>
                  <a:pt x="726550" y="0"/>
                  <a:pt x="936104" y="209554"/>
                  <a:pt x="936104" y="468052"/>
                </a:cubicBezTo>
                <a:cubicBezTo>
                  <a:pt x="936104" y="726550"/>
                  <a:pt x="726550" y="936104"/>
                  <a:pt x="468052" y="936104"/>
                </a:cubicBezTo>
                <a:cubicBezTo>
                  <a:pt x="209554" y="936104"/>
                  <a:pt x="0" y="726550"/>
                  <a:pt x="0" y="468052"/>
                </a:cubicBezTo>
                <a:cubicBezTo>
                  <a:pt x="0" y="209554"/>
                  <a:pt x="209554" y="0"/>
                  <a:pt x="468052"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任意多边形 17"/>
          <p:cNvSpPr/>
          <p:nvPr/>
        </p:nvSpPr>
        <p:spPr>
          <a:xfrm>
            <a:off x="6740525" y="2146935"/>
            <a:ext cx="1130935" cy="1129665"/>
          </a:xfrm>
          <a:custGeom>
            <a:avLst/>
            <a:gdLst/>
            <a:ahLst/>
            <a:cxnLst/>
            <a:rect l="l" t="t" r="r" b="b"/>
            <a:pathLst>
              <a:path w="936104" h="936104">
                <a:moveTo>
                  <a:pt x="315030" y="347747"/>
                </a:moveTo>
                <a:cubicBezTo>
                  <a:pt x="329764" y="347747"/>
                  <a:pt x="340814" y="355225"/>
                  <a:pt x="348181" y="370182"/>
                </a:cubicBezTo>
                <a:cubicBezTo>
                  <a:pt x="355548" y="385140"/>
                  <a:pt x="359232" y="414347"/>
                  <a:pt x="359232" y="457805"/>
                </a:cubicBezTo>
                <a:cubicBezTo>
                  <a:pt x="359232" y="487422"/>
                  <a:pt x="357632" y="509225"/>
                  <a:pt x="354432" y="523215"/>
                </a:cubicBezTo>
                <a:cubicBezTo>
                  <a:pt x="351232" y="537205"/>
                  <a:pt x="346246" y="547437"/>
                  <a:pt x="339475" y="553911"/>
                </a:cubicBezTo>
                <a:cubicBezTo>
                  <a:pt x="332703" y="560385"/>
                  <a:pt x="324704" y="563622"/>
                  <a:pt x="315476" y="563622"/>
                </a:cubicBezTo>
                <a:cubicBezTo>
                  <a:pt x="301486" y="563622"/>
                  <a:pt x="290808" y="555994"/>
                  <a:pt x="283441" y="540740"/>
                </a:cubicBezTo>
                <a:cubicBezTo>
                  <a:pt x="276074" y="525485"/>
                  <a:pt x="272390" y="497021"/>
                  <a:pt x="272390" y="455349"/>
                </a:cubicBezTo>
                <a:cubicBezTo>
                  <a:pt x="272390" y="414124"/>
                  <a:pt x="275739" y="385884"/>
                  <a:pt x="282436" y="370629"/>
                </a:cubicBezTo>
                <a:cubicBezTo>
                  <a:pt x="289134" y="355374"/>
                  <a:pt x="299998" y="347747"/>
                  <a:pt x="315030" y="347747"/>
                </a:cubicBezTo>
                <a:close/>
                <a:moveTo>
                  <a:pt x="616704" y="287248"/>
                </a:moveTo>
                <a:cubicBezTo>
                  <a:pt x="579497" y="287248"/>
                  <a:pt x="550736" y="294541"/>
                  <a:pt x="530421" y="309126"/>
                </a:cubicBezTo>
                <a:cubicBezTo>
                  <a:pt x="510106" y="323711"/>
                  <a:pt x="496377" y="344696"/>
                  <a:pt x="489233" y="372080"/>
                </a:cubicBezTo>
                <a:lnTo>
                  <a:pt x="575181" y="387484"/>
                </a:lnTo>
                <a:cubicBezTo>
                  <a:pt x="577562" y="371261"/>
                  <a:pt x="582102" y="359913"/>
                  <a:pt x="588799" y="353439"/>
                </a:cubicBezTo>
                <a:cubicBezTo>
                  <a:pt x="595496" y="346965"/>
                  <a:pt x="604203" y="343728"/>
                  <a:pt x="614918" y="343728"/>
                </a:cubicBezTo>
                <a:cubicBezTo>
                  <a:pt x="625336" y="343728"/>
                  <a:pt x="633522" y="346705"/>
                  <a:pt x="639475" y="352658"/>
                </a:cubicBezTo>
                <a:cubicBezTo>
                  <a:pt x="645428" y="358611"/>
                  <a:pt x="648405" y="366573"/>
                  <a:pt x="648405" y="376545"/>
                </a:cubicBezTo>
                <a:cubicBezTo>
                  <a:pt x="648405" y="386963"/>
                  <a:pt x="644423" y="395967"/>
                  <a:pt x="636461" y="403557"/>
                </a:cubicBezTo>
                <a:cubicBezTo>
                  <a:pt x="628499" y="411147"/>
                  <a:pt x="618565" y="414943"/>
                  <a:pt x="606658" y="414943"/>
                </a:cubicBezTo>
                <a:cubicBezTo>
                  <a:pt x="603831" y="414943"/>
                  <a:pt x="599887" y="414570"/>
                  <a:pt x="594827" y="413826"/>
                </a:cubicBezTo>
                <a:lnTo>
                  <a:pt x="590138" y="478790"/>
                </a:lnTo>
                <a:cubicBezTo>
                  <a:pt x="602640" y="475218"/>
                  <a:pt x="612463" y="473432"/>
                  <a:pt x="619606" y="473432"/>
                </a:cubicBezTo>
                <a:cubicBezTo>
                  <a:pt x="633001" y="473432"/>
                  <a:pt x="643605" y="477599"/>
                  <a:pt x="651418" y="485934"/>
                </a:cubicBezTo>
                <a:cubicBezTo>
                  <a:pt x="659232" y="494268"/>
                  <a:pt x="663139" y="506025"/>
                  <a:pt x="663139" y="521206"/>
                </a:cubicBezTo>
                <a:cubicBezTo>
                  <a:pt x="663139" y="536089"/>
                  <a:pt x="659083" y="547995"/>
                  <a:pt x="650972" y="556925"/>
                </a:cubicBezTo>
                <a:cubicBezTo>
                  <a:pt x="642861" y="565854"/>
                  <a:pt x="632703" y="570319"/>
                  <a:pt x="620499" y="570319"/>
                </a:cubicBezTo>
                <a:cubicBezTo>
                  <a:pt x="608891" y="570319"/>
                  <a:pt x="599329" y="566784"/>
                  <a:pt x="591813" y="559715"/>
                </a:cubicBezTo>
                <a:cubicBezTo>
                  <a:pt x="584297" y="552646"/>
                  <a:pt x="578753" y="539958"/>
                  <a:pt x="575181" y="521652"/>
                </a:cubicBezTo>
                <a:lnTo>
                  <a:pt x="484322" y="533707"/>
                </a:lnTo>
                <a:cubicBezTo>
                  <a:pt x="490275" y="554097"/>
                  <a:pt x="498795" y="571026"/>
                  <a:pt x="509883" y="584495"/>
                </a:cubicBezTo>
                <a:cubicBezTo>
                  <a:pt x="520971" y="597964"/>
                  <a:pt x="535109" y="608196"/>
                  <a:pt x="552299" y="615191"/>
                </a:cubicBezTo>
                <a:cubicBezTo>
                  <a:pt x="569489" y="622186"/>
                  <a:pt x="592966" y="625683"/>
                  <a:pt x="622732" y="625683"/>
                </a:cubicBezTo>
                <a:cubicBezTo>
                  <a:pt x="653242" y="625683"/>
                  <a:pt x="677873" y="620958"/>
                  <a:pt x="696625" y="611507"/>
                </a:cubicBezTo>
                <a:cubicBezTo>
                  <a:pt x="715377" y="602057"/>
                  <a:pt x="729739" y="588588"/>
                  <a:pt x="739711" y="571100"/>
                </a:cubicBezTo>
                <a:cubicBezTo>
                  <a:pt x="749682" y="553613"/>
                  <a:pt x="754668" y="535345"/>
                  <a:pt x="754668" y="516295"/>
                </a:cubicBezTo>
                <a:cubicBezTo>
                  <a:pt x="754668" y="501114"/>
                  <a:pt x="751654" y="488054"/>
                  <a:pt x="745627" y="477116"/>
                </a:cubicBezTo>
                <a:cubicBezTo>
                  <a:pt x="739599" y="466177"/>
                  <a:pt x="731153" y="457359"/>
                  <a:pt x="720289" y="450661"/>
                </a:cubicBezTo>
                <a:cubicBezTo>
                  <a:pt x="713591" y="446494"/>
                  <a:pt x="703918" y="442848"/>
                  <a:pt x="691267" y="439722"/>
                </a:cubicBezTo>
                <a:cubicBezTo>
                  <a:pt x="706894" y="431090"/>
                  <a:pt x="718577" y="421044"/>
                  <a:pt x="726316" y="409585"/>
                </a:cubicBezTo>
                <a:cubicBezTo>
                  <a:pt x="734055" y="398125"/>
                  <a:pt x="737925" y="385326"/>
                  <a:pt x="737925" y="371187"/>
                </a:cubicBezTo>
                <a:cubicBezTo>
                  <a:pt x="737925" y="347077"/>
                  <a:pt x="728400" y="327059"/>
                  <a:pt x="709350" y="311135"/>
                </a:cubicBezTo>
                <a:cubicBezTo>
                  <a:pt x="690300" y="295210"/>
                  <a:pt x="659418" y="287248"/>
                  <a:pt x="616704" y="287248"/>
                </a:cubicBezTo>
                <a:close/>
                <a:moveTo>
                  <a:pt x="318155" y="287248"/>
                </a:moveTo>
                <a:cubicBezTo>
                  <a:pt x="272316" y="287248"/>
                  <a:pt x="238197" y="299675"/>
                  <a:pt x="215799" y="324529"/>
                </a:cubicBezTo>
                <a:cubicBezTo>
                  <a:pt x="193400" y="349384"/>
                  <a:pt x="182201" y="392916"/>
                  <a:pt x="182201" y="455126"/>
                </a:cubicBezTo>
                <a:cubicBezTo>
                  <a:pt x="182201" y="480427"/>
                  <a:pt x="184396" y="503533"/>
                  <a:pt x="188786" y="524443"/>
                </a:cubicBezTo>
                <a:cubicBezTo>
                  <a:pt x="193177" y="545353"/>
                  <a:pt x="199316" y="561836"/>
                  <a:pt x="207204" y="573891"/>
                </a:cubicBezTo>
                <a:cubicBezTo>
                  <a:pt x="218068" y="590857"/>
                  <a:pt x="231984" y="603731"/>
                  <a:pt x="248950" y="612512"/>
                </a:cubicBezTo>
                <a:cubicBezTo>
                  <a:pt x="265916" y="621293"/>
                  <a:pt x="288166" y="625683"/>
                  <a:pt x="315699" y="625683"/>
                </a:cubicBezTo>
                <a:cubicBezTo>
                  <a:pt x="364813" y="625683"/>
                  <a:pt x="399415" y="611917"/>
                  <a:pt x="419507" y="584383"/>
                </a:cubicBezTo>
                <a:cubicBezTo>
                  <a:pt x="439599" y="556850"/>
                  <a:pt x="449645" y="513392"/>
                  <a:pt x="449645" y="454010"/>
                </a:cubicBezTo>
                <a:cubicBezTo>
                  <a:pt x="449645" y="427518"/>
                  <a:pt x="446594" y="402069"/>
                  <a:pt x="440492" y="377661"/>
                </a:cubicBezTo>
                <a:cubicBezTo>
                  <a:pt x="437366" y="364862"/>
                  <a:pt x="433236" y="353663"/>
                  <a:pt x="428102" y="344063"/>
                </a:cubicBezTo>
                <a:cubicBezTo>
                  <a:pt x="422967" y="334464"/>
                  <a:pt x="415935" y="325311"/>
                  <a:pt x="407005" y="316604"/>
                </a:cubicBezTo>
                <a:cubicBezTo>
                  <a:pt x="398076" y="307898"/>
                  <a:pt x="386542" y="300829"/>
                  <a:pt x="372403" y="295396"/>
                </a:cubicBezTo>
                <a:cubicBezTo>
                  <a:pt x="358264" y="289964"/>
                  <a:pt x="340182" y="287248"/>
                  <a:pt x="318155" y="287248"/>
                </a:cubicBezTo>
                <a:close/>
                <a:moveTo>
                  <a:pt x="468052" y="0"/>
                </a:moveTo>
                <a:cubicBezTo>
                  <a:pt x="726550" y="0"/>
                  <a:pt x="936104" y="209554"/>
                  <a:pt x="936104" y="468052"/>
                </a:cubicBezTo>
                <a:cubicBezTo>
                  <a:pt x="936104" y="726550"/>
                  <a:pt x="726550" y="936104"/>
                  <a:pt x="468052" y="936104"/>
                </a:cubicBezTo>
                <a:cubicBezTo>
                  <a:pt x="209554" y="936104"/>
                  <a:pt x="0" y="726550"/>
                  <a:pt x="0" y="468052"/>
                </a:cubicBezTo>
                <a:cubicBezTo>
                  <a:pt x="0" y="209554"/>
                  <a:pt x="209554" y="0"/>
                  <a:pt x="468052"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任意多边形 18"/>
          <p:cNvSpPr/>
          <p:nvPr/>
        </p:nvSpPr>
        <p:spPr>
          <a:xfrm>
            <a:off x="9175115" y="2146935"/>
            <a:ext cx="1129665" cy="1129665"/>
          </a:xfrm>
          <a:custGeom>
            <a:avLst/>
            <a:gdLst/>
            <a:ahLst/>
            <a:cxnLst/>
            <a:rect l="l" t="t" r="r" b="b"/>
            <a:pathLst>
              <a:path w="936104" h="936104">
                <a:moveTo>
                  <a:pt x="643270" y="385394"/>
                </a:moveTo>
                <a:lnTo>
                  <a:pt x="643270" y="488389"/>
                </a:lnTo>
                <a:lnTo>
                  <a:pt x="555745" y="488389"/>
                </a:lnTo>
                <a:close/>
                <a:moveTo>
                  <a:pt x="315030" y="347747"/>
                </a:moveTo>
                <a:cubicBezTo>
                  <a:pt x="329764" y="347747"/>
                  <a:pt x="340814" y="355225"/>
                  <a:pt x="348181" y="370182"/>
                </a:cubicBezTo>
                <a:cubicBezTo>
                  <a:pt x="355548" y="385140"/>
                  <a:pt x="359232" y="414347"/>
                  <a:pt x="359232" y="457805"/>
                </a:cubicBezTo>
                <a:cubicBezTo>
                  <a:pt x="359232" y="487422"/>
                  <a:pt x="357632" y="509225"/>
                  <a:pt x="354432" y="523215"/>
                </a:cubicBezTo>
                <a:cubicBezTo>
                  <a:pt x="351232" y="537205"/>
                  <a:pt x="346246" y="547437"/>
                  <a:pt x="339475" y="553911"/>
                </a:cubicBezTo>
                <a:cubicBezTo>
                  <a:pt x="332703" y="560385"/>
                  <a:pt x="324704" y="563622"/>
                  <a:pt x="315476" y="563622"/>
                </a:cubicBezTo>
                <a:cubicBezTo>
                  <a:pt x="301486" y="563622"/>
                  <a:pt x="290808" y="555994"/>
                  <a:pt x="283441" y="540740"/>
                </a:cubicBezTo>
                <a:cubicBezTo>
                  <a:pt x="276074" y="525485"/>
                  <a:pt x="272390" y="497021"/>
                  <a:pt x="272390" y="455349"/>
                </a:cubicBezTo>
                <a:cubicBezTo>
                  <a:pt x="272390" y="414124"/>
                  <a:pt x="275739" y="385884"/>
                  <a:pt x="282436" y="370629"/>
                </a:cubicBezTo>
                <a:cubicBezTo>
                  <a:pt x="289134" y="355374"/>
                  <a:pt x="299998" y="347747"/>
                  <a:pt x="315030" y="347747"/>
                </a:cubicBezTo>
                <a:close/>
                <a:moveTo>
                  <a:pt x="643270" y="287248"/>
                </a:moveTo>
                <a:lnTo>
                  <a:pt x="477624" y="484148"/>
                </a:lnTo>
                <a:lnTo>
                  <a:pt x="477624" y="558934"/>
                </a:lnTo>
                <a:lnTo>
                  <a:pt x="643270" y="558934"/>
                </a:lnTo>
                <a:lnTo>
                  <a:pt x="643270" y="620102"/>
                </a:lnTo>
                <a:lnTo>
                  <a:pt x="722521" y="620102"/>
                </a:lnTo>
                <a:lnTo>
                  <a:pt x="722521" y="558934"/>
                </a:lnTo>
                <a:lnTo>
                  <a:pt x="763598" y="558934"/>
                </a:lnTo>
                <a:lnTo>
                  <a:pt x="763598" y="488389"/>
                </a:lnTo>
                <a:lnTo>
                  <a:pt x="722521" y="488389"/>
                </a:lnTo>
                <a:lnTo>
                  <a:pt x="722521" y="287248"/>
                </a:lnTo>
                <a:close/>
                <a:moveTo>
                  <a:pt x="318155" y="287248"/>
                </a:moveTo>
                <a:cubicBezTo>
                  <a:pt x="272316" y="287248"/>
                  <a:pt x="238197" y="299675"/>
                  <a:pt x="215799" y="324529"/>
                </a:cubicBezTo>
                <a:cubicBezTo>
                  <a:pt x="193400" y="349384"/>
                  <a:pt x="182201" y="392916"/>
                  <a:pt x="182201" y="455126"/>
                </a:cubicBezTo>
                <a:cubicBezTo>
                  <a:pt x="182201" y="480427"/>
                  <a:pt x="184396" y="503533"/>
                  <a:pt x="188786" y="524443"/>
                </a:cubicBezTo>
                <a:cubicBezTo>
                  <a:pt x="193177" y="545353"/>
                  <a:pt x="199316" y="561836"/>
                  <a:pt x="207204" y="573891"/>
                </a:cubicBezTo>
                <a:cubicBezTo>
                  <a:pt x="218068" y="590857"/>
                  <a:pt x="231984" y="603731"/>
                  <a:pt x="248950" y="612512"/>
                </a:cubicBezTo>
                <a:cubicBezTo>
                  <a:pt x="265916" y="621293"/>
                  <a:pt x="288166" y="625683"/>
                  <a:pt x="315699" y="625683"/>
                </a:cubicBezTo>
                <a:cubicBezTo>
                  <a:pt x="364813" y="625683"/>
                  <a:pt x="399415" y="611917"/>
                  <a:pt x="419507" y="584383"/>
                </a:cubicBezTo>
                <a:cubicBezTo>
                  <a:pt x="439599" y="556850"/>
                  <a:pt x="449645" y="513392"/>
                  <a:pt x="449645" y="454010"/>
                </a:cubicBezTo>
                <a:cubicBezTo>
                  <a:pt x="449645" y="427518"/>
                  <a:pt x="446594" y="402069"/>
                  <a:pt x="440492" y="377661"/>
                </a:cubicBezTo>
                <a:cubicBezTo>
                  <a:pt x="437366" y="364862"/>
                  <a:pt x="433236" y="353663"/>
                  <a:pt x="428102" y="344063"/>
                </a:cubicBezTo>
                <a:cubicBezTo>
                  <a:pt x="422967" y="334464"/>
                  <a:pt x="415935" y="325311"/>
                  <a:pt x="407005" y="316604"/>
                </a:cubicBezTo>
                <a:cubicBezTo>
                  <a:pt x="398076" y="307898"/>
                  <a:pt x="386542" y="300829"/>
                  <a:pt x="372403" y="295396"/>
                </a:cubicBezTo>
                <a:cubicBezTo>
                  <a:pt x="358264" y="289964"/>
                  <a:pt x="340182" y="287248"/>
                  <a:pt x="318155" y="287248"/>
                </a:cubicBezTo>
                <a:close/>
                <a:moveTo>
                  <a:pt x="468052" y="0"/>
                </a:moveTo>
                <a:cubicBezTo>
                  <a:pt x="726550" y="0"/>
                  <a:pt x="936104" y="209554"/>
                  <a:pt x="936104" y="468052"/>
                </a:cubicBezTo>
                <a:cubicBezTo>
                  <a:pt x="936104" y="726550"/>
                  <a:pt x="726550" y="936104"/>
                  <a:pt x="468052" y="936104"/>
                </a:cubicBezTo>
                <a:cubicBezTo>
                  <a:pt x="209554" y="936104"/>
                  <a:pt x="0" y="726550"/>
                  <a:pt x="0" y="468052"/>
                </a:cubicBezTo>
                <a:cubicBezTo>
                  <a:pt x="0" y="209554"/>
                  <a:pt x="209554" y="0"/>
                  <a:pt x="468052"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5606" name="组合 19"/>
          <p:cNvGrpSpPr/>
          <p:nvPr/>
        </p:nvGrpSpPr>
        <p:grpSpPr bwMode="auto">
          <a:xfrm>
            <a:off x="3264535" y="2646680"/>
            <a:ext cx="782955" cy="130810"/>
            <a:chOff x="2879812" y="1150472"/>
            <a:chExt cx="648072" cy="108000"/>
          </a:xfrm>
        </p:grpSpPr>
        <p:cxnSp>
          <p:nvCxnSpPr>
            <p:cNvPr id="20" name="直接连接符 19"/>
            <p:cNvCxnSpPr/>
            <p:nvPr/>
          </p:nvCxnSpPr>
          <p:spPr>
            <a:xfrm>
              <a:off x="2879812" y="1203985"/>
              <a:ext cx="648072" cy="0"/>
            </a:xfrm>
            <a:prstGeom prst="line">
              <a:avLst/>
            </a:prstGeom>
            <a:ln w="12700">
              <a:solidFill>
                <a:srgbClr val="6AE7FF"/>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3173885" y="1150472"/>
              <a:ext cx="108210" cy="1080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5607" name="组合 22"/>
          <p:cNvGrpSpPr/>
          <p:nvPr/>
        </p:nvGrpSpPr>
        <p:grpSpPr bwMode="auto">
          <a:xfrm>
            <a:off x="5698490" y="2646680"/>
            <a:ext cx="781685" cy="130810"/>
            <a:chOff x="2879812" y="1150472"/>
            <a:chExt cx="648072" cy="108000"/>
          </a:xfrm>
        </p:grpSpPr>
        <p:cxnSp>
          <p:nvCxnSpPr>
            <p:cNvPr id="24" name="直接连接符 23"/>
            <p:cNvCxnSpPr/>
            <p:nvPr/>
          </p:nvCxnSpPr>
          <p:spPr>
            <a:xfrm>
              <a:off x="2879812" y="1203985"/>
              <a:ext cx="648072" cy="0"/>
            </a:xfrm>
            <a:prstGeom prst="line">
              <a:avLst/>
            </a:prstGeom>
            <a:ln w="12700">
              <a:solidFill>
                <a:srgbClr val="6AE7FF"/>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3150212" y="1150472"/>
              <a:ext cx="107218" cy="1080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5608" name="组合 25"/>
          <p:cNvGrpSpPr/>
          <p:nvPr/>
        </p:nvGrpSpPr>
        <p:grpSpPr bwMode="auto">
          <a:xfrm>
            <a:off x="8218170" y="2646045"/>
            <a:ext cx="782955" cy="130810"/>
            <a:chOff x="2879812" y="1149947"/>
            <a:chExt cx="648072" cy="108000"/>
          </a:xfrm>
        </p:grpSpPr>
        <p:cxnSp>
          <p:nvCxnSpPr>
            <p:cNvPr id="27" name="直接连接符 26"/>
            <p:cNvCxnSpPr/>
            <p:nvPr/>
          </p:nvCxnSpPr>
          <p:spPr>
            <a:xfrm>
              <a:off x="2879812" y="1203985"/>
              <a:ext cx="648072" cy="0"/>
            </a:xfrm>
            <a:prstGeom prst="line">
              <a:avLst/>
            </a:prstGeom>
            <a:ln w="12700">
              <a:solidFill>
                <a:srgbClr val="6AE7FF"/>
              </a:solidFill>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3167580" y="1149947"/>
              <a:ext cx="108210" cy="1080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9467" name="文本框 1"/>
          <p:cNvSpPr txBox="1">
            <a:spLocks noChangeArrowheads="1"/>
          </p:cNvSpPr>
          <p:nvPr/>
        </p:nvSpPr>
        <p:spPr bwMode="auto">
          <a:xfrm>
            <a:off x="818001" y="3484952"/>
            <a:ext cx="2714552" cy="418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just">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安全、便利的支付结算服务</a:t>
            </a:r>
            <a:endParaRPr lang="en-US" altLang="zh-CN" sz="1600" dirty="0">
              <a:solidFill>
                <a:srgbClr val="10FBFE"/>
              </a:solidFill>
              <a:latin typeface="微软雅黑" panose="020B0503020204020204" charset="-122"/>
              <a:ea typeface="微软雅黑" panose="020B0503020204020204" charset="-122"/>
              <a:cs typeface="+mn-ea"/>
              <a:sym typeface="+mn-lt"/>
            </a:endParaRPr>
          </a:p>
        </p:txBody>
      </p:sp>
      <p:sp>
        <p:nvSpPr>
          <p:cNvPr id="62" name="文本框 1"/>
          <p:cNvSpPr txBox="1">
            <a:spLocks noChangeArrowheads="1"/>
          </p:cNvSpPr>
          <p:nvPr/>
        </p:nvSpPr>
        <p:spPr bwMode="auto">
          <a:xfrm>
            <a:off x="3619813" y="3484952"/>
            <a:ext cx="2576517" cy="2962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just">
              <a:lnSpc>
                <a:spcPct val="150000"/>
              </a:lnSpc>
            </a:pPr>
            <a:r>
              <a:rPr lang="zh-CN" altLang="zh-CN" sz="1600" dirty="0">
                <a:solidFill>
                  <a:srgbClr val="10FBFE"/>
                </a:solidFill>
                <a:latin typeface="微软雅黑" panose="020B0503020204020204" charset="-122"/>
                <a:ea typeface="微软雅黑" panose="020B0503020204020204" charset="-122"/>
                <a:cs typeface="+mn-ea"/>
              </a:rPr>
              <a:t>为存贷款提供便捷</a:t>
            </a:r>
            <a:endParaRPr lang="en-US" altLang="zh-CN" sz="1600" dirty="0">
              <a:solidFill>
                <a:srgbClr val="10FBFE"/>
              </a:solidFill>
              <a:latin typeface="微软雅黑" panose="020B0503020204020204" charset="-122"/>
              <a:ea typeface="微软雅黑" panose="020B0503020204020204" charset="-122"/>
              <a:cs typeface="+mn-ea"/>
            </a:endParaRPr>
          </a:p>
          <a:p>
            <a:pPr algn="just">
              <a:lnSpc>
                <a:spcPct val="150000"/>
              </a:lnSpc>
            </a:pPr>
            <a:r>
              <a:rPr lang="zh-CN" altLang="zh-CN" sz="1200" dirty="0">
                <a:solidFill>
                  <a:srgbClr val="10FBFE"/>
                </a:solidFill>
                <a:latin typeface="微软雅黑" panose="020B0503020204020204" charset="-122"/>
                <a:ea typeface="微软雅黑" panose="020B0503020204020204" charset="-122"/>
                <a:cs typeface="+mn-ea"/>
              </a:rPr>
              <a:t>如上文中交集性所述，我们能将个人的实时资产情况作出完整的估计以及预算，只要每个客户将自己的资产情况上传到我们的金融数据终端，那么当客户需要贷款业务的时候我们可以通过目前客户的资产情况方便、准确、快捷的为顾客提供合适的贷款金额，确保双方的利益。</a:t>
            </a:r>
          </a:p>
          <a:p>
            <a:pPr algn="ctr" eaLnBrk="1" hangingPunct="1">
              <a:lnSpc>
                <a:spcPct val="150000"/>
              </a:lnSpc>
            </a:pPr>
            <a:endParaRPr lang="zh-CN" altLang="en-US" sz="1400" dirty="0">
              <a:solidFill>
                <a:srgbClr val="01C3E3"/>
              </a:solidFill>
              <a:latin typeface="微软雅黑" panose="020B0503020204020204" charset="-122"/>
              <a:ea typeface="微软雅黑" panose="020B0503020204020204" charset="-122"/>
            </a:endParaRPr>
          </a:p>
        </p:txBody>
      </p:sp>
      <p:sp>
        <p:nvSpPr>
          <p:cNvPr id="63" name="文本框 1"/>
          <p:cNvSpPr txBox="1">
            <a:spLocks noChangeArrowheads="1"/>
          </p:cNvSpPr>
          <p:nvPr/>
        </p:nvSpPr>
        <p:spPr bwMode="auto">
          <a:xfrm>
            <a:off x="6283590" y="3484952"/>
            <a:ext cx="2576517" cy="323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just">
              <a:lnSpc>
                <a:spcPct val="150000"/>
              </a:lnSpc>
            </a:pPr>
            <a:r>
              <a:rPr lang="zh-CN" altLang="zh-CN" sz="1600" dirty="0">
                <a:solidFill>
                  <a:srgbClr val="10FBFE"/>
                </a:solidFill>
                <a:latin typeface="微软雅黑" panose="020B0503020204020204" charset="-122"/>
                <a:ea typeface="微软雅黑" panose="020B0503020204020204" charset="-122"/>
                <a:cs typeface="+mn-ea"/>
              </a:rPr>
              <a:t>个性化的理财建议</a:t>
            </a:r>
            <a:endParaRPr lang="en-US" altLang="zh-CN" sz="1600" dirty="0">
              <a:solidFill>
                <a:srgbClr val="10FBFE"/>
              </a:solidFill>
              <a:latin typeface="微软雅黑" panose="020B0503020204020204" charset="-122"/>
              <a:ea typeface="微软雅黑" panose="020B0503020204020204" charset="-122"/>
              <a:cs typeface="+mn-ea"/>
            </a:endParaRPr>
          </a:p>
          <a:p>
            <a:pPr algn="just">
              <a:lnSpc>
                <a:spcPct val="150000"/>
              </a:lnSpc>
            </a:pPr>
            <a:r>
              <a:rPr lang="zh-CN" altLang="zh-CN" sz="1200" dirty="0">
                <a:solidFill>
                  <a:srgbClr val="10FBFE"/>
                </a:solidFill>
                <a:latin typeface="微软雅黑" panose="020B0503020204020204" charset="-122"/>
                <a:ea typeface="微软雅黑" panose="020B0503020204020204" charset="-122"/>
                <a:cs typeface="+mn-ea"/>
              </a:rPr>
              <a:t>由于每个顾客的资产情况和风险偏好都大不相同，在当今的金融市场上如何推出一款为每个顾客都量身定做的理财或者保险推荐，是一件耗费人力物力的大事。而借助于大数据，我们将每个客户的数据上传，并通过云计算平台，智能化的为资产以及风险偏好者提供相对应的服务，更加人性化。</a:t>
            </a:r>
          </a:p>
          <a:p>
            <a:pPr algn="ctr" eaLnBrk="1" hangingPunct="1">
              <a:lnSpc>
                <a:spcPct val="150000"/>
              </a:lnSpc>
            </a:pPr>
            <a:endParaRPr lang="zh-CN" altLang="en-US" sz="1400" dirty="0">
              <a:solidFill>
                <a:srgbClr val="01C3E3"/>
              </a:solidFill>
              <a:latin typeface="微软雅黑" panose="020B0503020204020204" charset="-122"/>
              <a:ea typeface="微软雅黑" panose="020B0503020204020204" charset="-122"/>
            </a:endParaRPr>
          </a:p>
        </p:txBody>
      </p:sp>
      <p:sp>
        <p:nvSpPr>
          <p:cNvPr id="64" name="文本框 1"/>
          <p:cNvSpPr txBox="1">
            <a:spLocks noChangeArrowheads="1"/>
          </p:cNvSpPr>
          <p:nvPr/>
        </p:nvSpPr>
        <p:spPr bwMode="auto">
          <a:xfrm>
            <a:off x="9001125" y="3484952"/>
            <a:ext cx="2252345" cy="1854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just">
              <a:lnSpc>
                <a:spcPct val="150000"/>
              </a:lnSpc>
            </a:pPr>
            <a:r>
              <a:rPr lang="zh-CN" altLang="zh-CN" sz="1600" dirty="0">
                <a:solidFill>
                  <a:srgbClr val="10FBFE"/>
                </a:solidFill>
                <a:latin typeface="微软雅黑" panose="020B0503020204020204" charset="-122"/>
                <a:ea typeface="微软雅黑" panose="020B0503020204020204" charset="-122"/>
                <a:cs typeface="+mn-ea"/>
              </a:rPr>
              <a:t>保险推荐</a:t>
            </a:r>
            <a:endParaRPr lang="en-US" altLang="zh-CN" sz="1600" dirty="0">
              <a:solidFill>
                <a:srgbClr val="10FBFE"/>
              </a:solidFill>
              <a:latin typeface="微软雅黑" panose="020B0503020204020204" charset="-122"/>
              <a:ea typeface="微软雅黑" panose="020B0503020204020204" charset="-122"/>
              <a:cs typeface="+mn-ea"/>
            </a:endParaRPr>
          </a:p>
          <a:p>
            <a:pPr algn="just">
              <a:lnSpc>
                <a:spcPct val="150000"/>
              </a:lnSpc>
            </a:pPr>
            <a:r>
              <a:rPr lang="zh-CN" altLang="zh-CN" sz="1200" dirty="0">
                <a:solidFill>
                  <a:srgbClr val="10FBFE"/>
                </a:solidFill>
                <a:latin typeface="微软雅黑" panose="020B0503020204020204" charset="-122"/>
                <a:ea typeface="微软雅黑" panose="020B0503020204020204" charset="-122"/>
                <a:cs typeface="+mn-ea"/>
              </a:rPr>
              <a:t>对于保险，我们会根据年龄、日常生活等一系列数据也推出相对应的保险服务，帮助居民们转移风险。</a:t>
            </a:r>
          </a:p>
          <a:p>
            <a:pPr algn="just" eaLnBrk="1" hangingPunct="1">
              <a:lnSpc>
                <a:spcPct val="150000"/>
              </a:lnSpc>
            </a:pPr>
            <a:endParaRPr lang="zh-CN" altLang="en-US" sz="1400" dirty="0">
              <a:solidFill>
                <a:srgbClr val="01C3E3"/>
              </a:solidFill>
              <a:latin typeface="微软雅黑" panose="020B0503020204020204" charset="-122"/>
              <a:ea typeface="微软雅黑" panose="020B0503020204020204" charset="-122"/>
            </a:endParaRPr>
          </a:p>
        </p:txBody>
      </p:sp>
      <p:sp>
        <p:nvSpPr>
          <p:cNvPr id="5" name="文本框 4">
            <a:extLst>
              <a:ext uri="{FF2B5EF4-FFF2-40B4-BE49-F238E27FC236}">
                <a16:creationId xmlns:a16="http://schemas.microsoft.com/office/drawing/2014/main" id="{EBBCE0B5-C2BF-B094-440A-053C41543566}"/>
              </a:ext>
            </a:extLst>
          </p:cNvPr>
          <p:cNvSpPr txBox="1"/>
          <p:nvPr/>
        </p:nvSpPr>
        <p:spPr>
          <a:xfrm>
            <a:off x="960755" y="3903143"/>
            <a:ext cx="2433726" cy="1998689"/>
          </a:xfrm>
          <a:prstGeom prst="rect">
            <a:avLst/>
          </a:prstGeom>
          <a:noFill/>
        </p:spPr>
        <p:txBody>
          <a:bodyPr wrap="square" rtlCol="0">
            <a:spAutoFit/>
          </a:bodyPr>
          <a:lstStyle/>
          <a:p>
            <a:pPr algn="just">
              <a:lnSpc>
                <a:spcPct val="150000"/>
              </a:lnSpc>
            </a:pPr>
            <a:r>
              <a:rPr lang="zh-CN" altLang="zh-CN" sz="1200" dirty="0">
                <a:solidFill>
                  <a:srgbClr val="10FBFE"/>
                </a:solidFill>
                <a:latin typeface="微软雅黑" panose="020B0503020204020204" charset="-122"/>
                <a:ea typeface="微软雅黑" panose="020B0503020204020204" charset="-122"/>
                <a:cs typeface="+mn-ea"/>
              </a:rPr>
              <a:t>我们的金融数据终端较传统银行卡，由于我们的区块链加密技术以及我们公司强大的资源管理水平，具有更加安全的转账结算、现金存取等功能，是能够为各种经济活动提供安全、快捷、多样用途的支付工具。</a:t>
            </a:r>
            <a:endParaRPr lang="en-US" altLang="zh-CN" sz="1200" dirty="0">
              <a:solidFill>
                <a:srgbClr val="10FBFE"/>
              </a:solidFill>
              <a:latin typeface="微软雅黑" panose="020B0503020204020204" charset="-122"/>
              <a:ea typeface="微软雅黑" panose="020B0503020204020204"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childTnLst>
                          </p:cTn>
                        </p:par>
                        <p:par>
                          <p:cTn id="20" fill="hold">
                            <p:stCondLst>
                              <p:cond delay="1500"/>
                            </p:stCondLst>
                            <p:childTnLst>
                              <p:par>
                                <p:cTn id="21" presetID="12" presetClass="entr" presetSubtype="4" fill="hold" grpId="0" nodeType="afterEffect">
                                  <p:stCondLst>
                                    <p:cond delay="0"/>
                                  </p:stCondLst>
                                  <p:childTnLst>
                                    <p:set>
                                      <p:cBhvr>
                                        <p:cTn id="22" dur="1" fill="hold">
                                          <p:stCondLst>
                                            <p:cond delay="0"/>
                                          </p:stCondLst>
                                        </p:cTn>
                                        <p:tgtEl>
                                          <p:spTgt spid="19467"/>
                                        </p:tgtEl>
                                        <p:attrNameLst>
                                          <p:attrName>style.visibility</p:attrName>
                                        </p:attrNameLst>
                                      </p:cBhvr>
                                      <p:to>
                                        <p:strVal val="visible"/>
                                      </p:to>
                                    </p:set>
                                    <p:anim calcmode="lin" valueType="num">
                                      <p:cBhvr additive="base">
                                        <p:cTn id="23" dur="500"/>
                                        <p:tgtEl>
                                          <p:spTgt spid="19467"/>
                                        </p:tgtEl>
                                        <p:attrNameLst>
                                          <p:attrName>ppt_y</p:attrName>
                                        </p:attrNameLst>
                                      </p:cBhvr>
                                      <p:tavLst>
                                        <p:tav tm="0">
                                          <p:val>
                                            <p:strVal val="#ppt_y+#ppt_h*1.125000"/>
                                          </p:val>
                                        </p:tav>
                                        <p:tav tm="100000">
                                          <p:val>
                                            <p:strVal val="#ppt_y"/>
                                          </p:val>
                                        </p:tav>
                                      </p:tavLst>
                                    </p:anim>
                                    <p:animEffect transition="in" filter="wipe(up)">
                                      <p:cBhvr>
                                        <p:cTn id="24" dur="500"/>
                                        <p:tgtEl>
                                          <p:spTgt spid="19467"/>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25606"/>
                                        </p:tgtEl>
                                        <p:attrNameLst>
                                          <p:attrName>style.visibility</p:attrName>
                                        </p:attrNameLst>
                                      </p:cBhvr>
                                      <p:to>
                                        <p:strVal val="visible"/>
                                      </p:to>
                                    </p:set>
                                    <p:animEffect transition="in" filter="wipe(left)">
                                      <p:cBhvr>
                                        <p:cTn id="28" dur="500"/>
                                        <p:tgtEl>
                                          <p:spTgt spid="25606"/>
                                        </p:tgtEl>
                                      </p:cBhvr>
                                    </p:animEffect>
                                  </p:childTnLst>
                                </p:cTn>
                              </p:par>
                            </p:childTnLst>
                          </p:cTn>
                        </p:par>
                        <p:par>
                          <p:cTn id="29" fill="hold">
                            <p:stCondLst>
                              <p:cond delay="2500"/>
                            </p:stCondLst>
                            <p:childTnLst>
                              <p:par>
                                <p:cTn id="30" presetID="53" presetClass="entr" presetSubtype="16"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p:cTn id="32" dur="500" fill="hold"/>
                                        <p:tgtEl>
                                          <p:spTgt spid="17"/>
                                        </p:tgtEl>
                                        <p:attrNameLst>
                                          <p:attrName>ppt_w</p:attrName>
                                        </p:attrNameLst>
                                      </p:cBhvr>
                                      <p:tavLst>
                                        <p:tav tm="0">
                                          <p:val>
                                            <p:fltVal val="0"/>
                                          </p:val>
                                        </p:tav>
                                        <p:tav tm="100000">
                                          <p:val>
                                            <p:strVal val="#ppt_w"/>
                                          </p:val>
                                        </p:tav>
                                      </p:tavLst>
                                    </p:anim>
                                    <p:anim calcmode="lin" valueType="num">
                                      <p:cBhvr>
                                        <p:cTn id="33" dur="500" fill="hold"/>
                                        <p:tgtEl>
                                          <p:spTgt spid="17"/>
                                        </p:tgtEl>
                                        <p:attrNameLst>
                                          <p:attrName>ppt_h</p:attrName>
                                        </p:attrNameLst>
                                      </p:cBhvr>
                                      <p:tavLst>
                                        <p:tav tm="0">
                                          <p:val>
                                            <p:fltVal val="0"/>
                                          </p:val>
                                        </p:tav>
                                        <p:tav tm="100000">
                                          <p:val>
                                            <p:strVal val="#ppt_h"/>
                                          </p:val>
                                        </p:tav>
                                      </p:tavLst>
                                    </p:anim>
                                    <p:animEffect transition="in" filter="fade">
                                      <p:cBhvr>
                                        <p:cTn id="34" dur="500"/>
                                        <p:tgtEl>
                                          <p:spTgt spid="17"/>
                                        </p:tgtEl>
                                      </p:cBhvr>
                                    </p:animEffect>
                                  </p:childTnLst>
                                </p:cTn>
                              </p:par>
                            </p:childTnLst>
                          </p:cTn>
                        </p:par>
                        <p:par>
                          <p:cTn id="35" fill="hold">
                            <p:stCondLst>
                              <p:cond delay="3000"/>
                            </p:stCondLst>
                            <p:childTnLst>
                              <p:par>
                                <p:cTn id="36" presetID="12" presetClass="entr" presetSubtype="4" fill="hold" grpId="0" nodeType="afterEffect">
                                  <p:stCondLst>
                                    <p:cond delay="0"/>
                                  </p:stCondLst>
                                  <p:childTnLst>
                                    <p:set>
                                      <p:cBhvr>
                                        <p:cTn id="37" dur="1" fill="hold">
                                          <p:stCondLst>
                                            <p:cond delay="0"/>
                                          </p:stCondLst>
                                        </p:cTn>
                                        <p:tgtEl>
                                          <p:spTgt spid="62"/>
                                        </p:tgtEl>
                                        <p:attrNameLst>
                                          <p:attrName>style.visibility</p:attrName>
                                        </p:attrNameLst>
                                      </p:cBhvr>
                                      <p:to>
                                        <p:strVal val="visible"/>
                                      </p:to>
                                    </p:set>
                                    <p:anim calcmode="lin" valueType="num">
                                      <p:cBhvr additive="base">
                                        <p:cTn id="38" dur="500"/>
                                        <p:tgtEl>
                                          <p:spTgt spid="62"/>
                                        </p:tgtEl>
                                        <p:attrNameLst>
                                          <p:attrName>ppt_y</p:attrName>
                                        </p:attrNameLst>
                                      </p:cBhvr>
                                      <p:tavLst>
                                        <p:tav tm="0">
                                          <p:val>
                                            <p:strVal val="#ppt_y+#ppt_h*1.125000"/>
                                          </p:val>
                                        </p:tav>
                                        <p:tav tm="100000">
                                          <p:val>
                                            <p:strVal val="#ppt_y"/>
                                          </p:val>
                                        </p:tav>
                                      </p:tavLst>
                                    </p:anim>
                                    <p:animEffect transition="in" filter="wipe(up)">
                                      <p:cBhvr>
                                        <p:cTn id="39" dur="500"/>
                                        <p:tgtEl>
                                          <p:spTgt spid="62"/>
                                        </p:tgtEl>
                                      </p:cBhvr>
                                    </p:animEffect>
                                  </p:childTnLst>
                                </p:cTn>
                              </p:par>
                            </p:childTnLst>
                          </p:cTn>
                        </p:par>
                        <p:par>
                          <p:cTn id="40" fill="hold">
                            <p:stCondLst>
                              <p:cond delay="3500"/>
                            </p:stCondLst>
                            <p:childTnLst>
                              <p:par>
                                <p:cTn id="41" presetID="22" presetClass="entr" presetSubtype="8" fill="hold" nodeType="afterEffect">
                                  <p:stCondLst>
                                    <p:cond delay="0"/>
                                  </p:stCondLst>
                                  <p:childTnLst>
                                    <p:set>
                                      <p:cBhvr>
                                        <p:cTn id="42" dur="1" fill="hold">
                                          <p:stCondLst>
                                            <p:cond delay="0"/>
                                          </p:stCondLst>
                                        </p:cTn>
                                        <p:tgtEl>
                                          <p:spTgt spid="25607"/>
                                        </p:tgtEl>
                                        <p:attrNameLst>
                                          <p:attrName>style.visibility</p:attrName>
                                        </p:attrNameLst>
                                      </p:cBhvr>
                                      <p:to>
                                        <p:strVal val="visible"/>
                                      </p:to>
                                    </p:set>
                                    <p:animEffect transition="in" filter="wipe(left)">
                                      <p:cBhvr>
                                        <p:cTn id="43" dur="500"/>
                                        <p:tgtEl>
                                          <p:spTgt spid="25607"/>
                                        </p:tgtEl>
                                      </p:cBhvr>
                                    </p:animEffect>
                                  </p:childTnLst>
                                </p:cTn>
                              </p:par>
                            </p:childTnLst>
                          </p:cTn>
                        </p:par>
                        <p:par>
                          <p:cTn id="44" fill="hold">
                            <p:stCondLst>
                              <p:cond delay="4000"/>
                            </p:stCondLst>
                            <p:childTnLst>
                              <p:par>
                                <p:cTn id="45" presetID="53" presetClass="entr" presetSubtype="16"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par>
                          <p:cTn id="50" fill="hold">
                            <p:stCondLst>
                              <p:cond delay="4500"/>
                            </p:stCondLst>
                            <p:childTnLst>
                              <p:par>
                                <p:cTn id="51" presetID="12" presetClass="entr" presetSubtype="4" fill="hold" grpId="0" nodeType="afterEffect">
                                  <p:stCondLst>
                                    <p:cond delay="0"/>
                                  </p:stCondLst>
                                  <p:childTnLst>
                                    <p:set>
                                      <p:cBhvr>
                                        <p:cTn id="52" dur="1" fill="hold">
                                          <p:stCondLst>
                                            <p:cond delay="0"/>
                                          </p:stCondLst>
                                        </p:cTn>
                                        <p:tgtEl>
                                          <p:spTgt spid="63"/>
                                        </p:tgtEl>
                                        <p:attrNameLst>
                                          <p:attrName>style.visibility</p:attrName>
                                        </p:attrNameLst>
                                      </p:cBhvr>
                                      <p:to>
                                        <p:strVal val="visible"/>
                                      </p:to>
                                    </p:set>
                                    <p:anim calcmode="lin" valueType="num">
                                      <p:cBhvr additive="base">
                                        <p:cTn id="53" dur="500"/>
                                        <p:tgtEl>
                                          <p:spTgt spid="63"/>
                                        </p:tgtEl>
                                        <p:attrNameLst>
                                          <p:attrName>ppt_y</p:attrName>
                                        </p:attrNameLst>
                                      </p:cBhvr>
                                      <p:tavLst>
                                        <p:tav tm="0">
                                          <p:val>
                                            <p:strVal val="#ppt_y+#ppt_h*1.125000"/>
                                          </p:val>
                                        </p:tav>
                                        <p:tav tm="100000">
                                          <p:val>
                                            <p:strVal val="#ppt_y"/>
                                          </p:val>
                                        </p:tav>
                                      </p:tavLst>
                                    </p:anim>
                                    <p:animEffect transition="in" filter="wipe(up)">
                                      <p:cBhvr>
                                        <p:cTn id="54" dur="500"/>
                                        <p:tgtEl>
                                          <p:spTgt spid="63"/>
                                        </p:tgtEl>
                                      </p:cBhvr>
                                    </p:animEffect>
                                  </p:childTnLst>
                                </p:cTn>
                              </p:par>
                            </p:childTnLst>
                          </p:cTn>
                        </p:par>
                        <p:par>
                          <p:cTn id="55" fill="hold">
                            <p:stCondLst>
                              <p:cond delay="5000"/>
                            </p:stCondLst>
                            <p:childTnLst>
                              <p:par>
                                <p:cTn id="56" presetID="22" presetClass="entr" presetSubtype="8" fill="hold" nodeType="afterEffect">
                                  <p:stCondLst>
                                    <p:cond delay="0"/>
                                  </p:stCondLst>
                                  <p:childTnLst>
                                    <p:set>
                                      <p:cBhvr>
                                        <p:cTn id="57" dur="1" fill="hold">
                                          <p:stCondLst>
                                            <p:cond delay="0"/>
                                          </p:stCondLst>
                                        </p:cTn>
                                        <p:tgtEl>
                                          <p:spTgt spid="25608"/>
                                        </p:tgtEl>
                                        <p:attrNameLst>
                                          <p:attrName>style.visibility</p:attrName>
                                        </p:attrNameLst>
                                      </p:cBhvr>
                                      <p:to>
                                        <p:strVal val="visible"/>
                                      </p:to>
                                    </p:set>
                                    <p:animEffect transition="in" filter="wipe(left)">
                                      <p:cBhvr>
                                        <p:cTn id="58" dur="500"/>
                                        <p:tgtEl>
                                          <p:spTgt spid="25608"/>
                                        </p:tgtEl>
                                      </p:cBhvr>
                                    </p:animEffect>
                                  </p:childTnLst>
                                </p:cTn>
                              </p:par>
                            </p:childTnLst>
                          </p:cTn>
                        </p:par>
                        <p:par>
                          <p:cTn id="59" fill="hold">
                            <p:stCondLst>
                              <p:cond delay="5500"/>
                            </p:stCondLst>
                            <p:childTnLst>
                              <p:par>
                                <p:cTn id="60" presetID="53" presetClass="entr" presetSubtype="16" fill="hold" grpId="0" nodeType="afterEffect">
                                  <p:stCondLst>
                                    <p:cond delay="0"/>
                                  </p:stCondLst>
                                  <p:childTnLst>
                                    <p:set>
                                      <p:cBhvr>
                                        <p:cTn id="61" dur="1" fill="hold">
                                          <p:stCondLst>
                                            <p:cond delay="0"/>
                                          </p:stCondLst>
                                        </p:cTn>
                                        <p:tgtEl>
                                          <p:spTgt spid="19"/>
                                        </p:tgtEl>
                                        <p:attrNameLst>
                                          <p:attrName>style.visibility</p:attrName>
                                        </p:attrNameLst>
                                      </p:cBhvr>
                                      <p:to>
                                        <p:strVal val="visible"/>
                                      </p:to>
                                    </p:set>
                                    <p:anim calcmode="lin" valueType="num">
                                      <p:cBhvr>
                                        <p:cTn id="62" dur="500" fill="hold"/>
                                        <p:tgtEl>
                                          <p:spTgt spid="19"/>
                                        </p:tgtEl>
                                        <p:attrNameLst>
                                          <p:attrName>ppt_w</p:attrName>
                                        </p:attrNameLst>
                                      </p:cBhvr>
                                      <p:tavLst>
                                        <p:tav tm="0">
                                          <p:val>
                                            <p:fltVal val="0"/>
                                          </p:val>
                                        </p:tav>
                                        <p:tav tm="100000">
                                          <p:val>
                                            <p:strVal val="#ppt_w"/>
                                          </p:val>
                                        </p:tav>
                                      </p:tavLst>
                                    </p:anim>
                                    <p:anim calcmode="lin" valueType="num">
                                      <p:cBhvr>
                                        <p:cTn id="63" dur="500" fill="hold"/>
                                        <p:tgtEl>
                                          <p:spTgt spid="19"/>
                                        </p:tgtEl>
                                        <p:attrNameLst>
                                          <p:attrName>ppt_h</p:attrName>
                                        </p:attrNameLst>
                                      </p:cBhvr>
                                      <p:tavLst>
                                        <p:tav tm="0">
                                          <p:val>
                                            <p:fltVal val="0"/>
                                          </p:val>
                                        </p:tav>
                                        <p:tav tm="100000">
                                          <p:val>
                                            <p:strVal val="#ppt_h"/>
                                          </p:val>
                                        </p:tav>
                                      </p:tavLst>
                                    </p:anim>
                                    <p:animEffect transition="in" filter="fade">
                                      <p:cBhvr>
                                        <p:cTn id="64" dur="500"/>
                                        <p:tgtEl>
                                          <p:spTgt spid="19"/>
                                        </p:tgtEl>
                                      </p:cBhvr>
                                    </p:animEffect>
                                  </p:childTnLst>
                                </p:cTn>
                              </p:par>
                            </p:childTnLst>
                          </p:cTn>
                        </p:par>
                        <p:par>
                          <p:cTn id="65" fill="hold">
                            <p:stCondLst>
                              <p:cond delay="6000"/>
                            </p:stCondLst>
                            <p:childTnLst>
                              <p:par>
                                <p:cTn id="66" presetID="12" presetClass="entr" presetSubtype="4" fill="hold" grpId="0" nodeType="afterEffect">
                                  <p:stCondLst>
                                    <p:cond delay="0"/>
                                  </p:stCondLst>
                                  <p:childTnLst>
                                    <p:set>
                                      <p:cBhvr>
                                        <p:cTn id="67" dur="1" fill="hold">
                                          <p:stCondLst>
                                            <p:cond delay="0"/>
                                          </p:stCondLst>
                                        </p:cTn>
                                        <p:tgtEl>
                                          <p:spTgt spid="64"/>
                                        </p:tgtEl>
                                        <p:attrNameLst>
                                          <p:attrName>style.visibility</p:attrName>
                                        </p:attrNameLst>
                                      </p:cBhvr>
                                      <p:to>
                                        <p:strVal val="visible"/>
                                      </p:to>
                                    </p:set>
                                    <p:anim calcmode="lin" valueType="num">
                                      <p:cBhvr additive="base">
                                        <p:cTn id="68" dur="500"/>
                                        <p:tgtEl>
                                          <p:spTgt spid="64"/>
                                        </p:tgtEl>
                                        <p:attrNameLst>
                                          <p:attrName>ppt_y</p:attrName>
                                        </p:attrNameLst>
                                      </p:cBhvr>
                                      <p:tavLst>
                                        <p:tav tm="0">
                                          <p:val>
                                            <p:strVal val="#ppt_y+#ppt_h*1.125000"/>
                                          </p:val>
                                        </p:tav>
                                        <p:tav tm="100000">
                                          <p:val>
                                            <p:strVal val="#ppt_y"/>
                                          </p:val>
                                        </p:tav>
                                      </p:tavLst>
                                    </p:anim>
                                    <p:animEffect transition="in" filter="wipe(up)">
                                      <p:cBhvr>
                                        <p:cTn id="69"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6" grpId="0" animBg="1"/>
      <p:bldP spid="17" grpId="0" animBg="1"/>
      <p:bldP spid="18" grpId="0" animBg="1"/>
      <p:bldP spid="19" grpId="0" animBg="1"/>
      <p:bldP spid="19467" grpId="0"/>
      <p:bldP spid="62" grpId="0"/>
      <p:bldP spid="63" grpId="0"/>
      <p:bldP spid="6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2</a:t>
              </a:r>
            </a:p>
          </p:txBody>
        </p:sp>
      </p:grpSp>
      <p:sp>
        <p:nvSpPr>
          <p:cNvPr id="264" name="文本框 263"/>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sym typeface="+mn-ea"/>
              </a:rPr>
              <a:t>医疗保险服务</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43" name="组合 42"/>
          <p:cNvGrpSpPr/>
          <p:nvPr/>
        </p:nvGrpSpPr>
        <p:grpSpPr>
          <a:xfrm>
            <a:off x="4196317" y="1890824"/>
            <a:ext cx="3799366" cy="3799366"/>
            <a:chOff x="4196317" y="1890824"/>
            <a:chExt cx="3799366" cy="3799366"/>
          </a:xfrm>
        </p:grpSpPr>
        <p:sp>
          <p:nvSpPr>
            <p:cNvPr id="7" name="任意多边形: 形状 6"/>
            <p:cNvSpPr/>
            <p:nvPr/>
          </p:nvSpPr>
          <p:spPr>
            <a:xfrm>
              <a:off x="4196317" y="1890824"/>
              <a:ext cx="1768550" cy="1768548"/>
            </a:xfrm>
            <a:custGeom>
              <a:avLst/>
              <a:gdLst>
                <a:gd name="connsiteX0" fmla="*/ 2030819 w 2030819"/>
                <a:gd name="connsiteY0" fmla="*/ 0 h 2030819"/>
                <a:gd name="connsiteX1" fmla="*/ 2030819 w 2030819"/>
                <a:gd name="connsiteY1" fmla="*/ 2030819 h 2030819"/>
                <a:gd name="connsiteX2" fmla="*/ 0 w 2030819"/>
                <a:gd name="connsiteY2" fmla="*/ 2030819 h 2030819"/>
                <a:gd name="connsiteX3" fmla="*/ 2030819 w 2030819"/>
                <a:gd name="connsiteY3" fmla="*/ 0 h 2030819"/>
              </a:gdLst>
              <a:ahLst/>
              <a:cxnLst>
                <a:cxn ang="0">
                  <a:pos x="connsiteX0" y="connsiteY0"/>
                </a:cxn>
                <a:cxn ang="0">
                  <a:pos x="connsiteX1" y="connsiteY1"/>
                </a:cxn>
                <a:cxn ang="0">
                  <a:pos x="connsiteX2" y="connsiteY2"/>
                </a:cxn>
                <a:cxn ang="0">
                  <a:pos x="connsiteX3" y="connsiteY3"/>
                </a:cxn>
              </a:cxnLst>
              <a:rect l="l" t="t" r="r" b="b"/>
              <a:pathLst>
                <a:path w="2030819" h="2030819">
                  <a:moveTo>
                    <a:pt x="2030819" y="0"/>
                  </a:moveTo>
                  <a:lnTo>
                    <a:pt x="2030819" y="2030819"/>
                  </a:lnTo>
                  <a:lnTo>
                    <a:pt x="0" y="2030819"/>
                  </a:lnTo>
                  <a:cubicBezTo>
                    <a:pt x="0" y="909229"/>
                    <a:pt x="909229" y="0"/>
                    <a:pt x="2030819"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p:cNvSpPr/>
            <p:nvPr/>
          </p:nvSpPr>
          <p:spPr>
            <a:xfrm flipH="1">
              <a:off x="6227135" y="1890824"/>
              <a:ext cx="1768548" cy="1768548"/>
            </a:xfrm>
            <a:custGeom>
              <a:avLst/>
              <a:gdLst>
                <a:gd name="connsiteX0" fmla="*/ 2030819 w 2030819"/>
                <a:gd name="connsiteY0" fmla="*/ 0 h 2030819"/>
                <a:gd name="connsiteX1" fmla="*/ 2030819 w 2030819"/>
                <a:gd name="connsiteY1" fmla="*/ 2030819 h 2030819"/>
                <a:gd name="connsiteX2" fmla="*/ 0 w 2030819"/>
                <a:gd name="connsiteY2" fmla="*/ 2030819 h 2030819"/>
                <a:gd name="connsiteX3" fmla="*/ 2030819 w 2030819"/>
                <a:gd name="connsiteY3" fmla="*/ 0 h 2030819"/>
              </a:gdLst>
              <a:ahLst/>
              <a:cxnLst>
                <a:cxn ang="0">
                  <a:pos x="connsiteX0" y="connsiteY0"/>
                </a:cxn>
                <a:cxn ang="0">
                  <a:pos x="connsiteX1" y="connsiteY1"/>
                </a:cxn>
                <a:cxn ang="0">
                  <a:pos x="connsiteX2" y="connsiteY2"/>
                </a:cxn>
                <a:cxn ang="0">
                  <a:pos x="connsiteX3" y="connsiteY3"/>
                </a:cxn>
              </a:cxnLst>
              <a:rect l="l" t="t" r="r" b="b"/>
              <a:pathLst>
                <a:path w="2030819" h="2030819">
                  <a:moveTo>
                    <a:pt x="2030819" y="0"/>
                  </a:moveTo>
                  <a:lnTo>
                    <a:pt x="2030819" y="2030819"/>
                  </a:lnTo>
                  <a:lnTo>
                    <a:pt x="0" y="2030819"/>
                  </a:lnTo>
                  <a:cubicBezTo>
                    <a:pt x="0" y="909229"/>
                    <a:pt x="909229" y="0"/>
                    <a:pt x="2030819"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任意多边形: 形状 8"/>
            <p:cNvSpPr/>
            <p:nvPr/>
          </p:nvSpPr>
          <p:spPr>
            <a:xfrm flipV="1">
              <a:off x="4196317" y="3921640"/>
              <a:ext cx="1768550" cy="1768550"/>
            </a:xfrm>
            <a:custGeom>
              <a:avLst/>
              <a:gdLst>
                <a:gd name="connsiteX0" fmla="*/ 2030819 w 2030819"/>
                <a:gd name="connsiteY0" fmla="*/ 0 h 2030819"/>
                <a:gd name="connsiteX1" fmla="*/ 2030819 w 2030819"/>
                <a:gd name="connsiteY1" fmla="*/ 2030819 h 2030819"/>
                <a:gd name="connsiteX2" fmla="*/ 0 w 2030819"/>
                <a:gd name="connsiteY2" fmla="*/ 2030819 h 2030819"/>
                <a:gd name="connsiteX3" fmla="*/ 2030819 w 2030819"/>
                <a:gd name="connsiteY3" fmla="*/ 0 h 2030819"/>
              </a:gdLst>
              <a:ahLst/>
              <a:cxnLst>
                <a:cxn ang="0">
                  <a:pos x="connsiteX0" y="connsiteY0"/>
                </a:cxn>
                <a:cxn ang="0">
                  <a:pos x="connsiteX1" y="connsiteY1"/>
                </a:cxn>
                <a:cxn ang="0">
                  <a:pos x="connsiteX2" y="connsiteY2"/>
                </a:cxn>
                <a:cxn ang="0">
                  <a:pos x="connsiteX3" y="connsiteY3"/>
                </a:cxn>
              </a:cxnLst>
              <a:rect l="l" t="t" r="r" b="b"/>
              <a:pathLst>
                <a:path w="2030819" h="2030819">
                  <a:moveTo>
                    <a:pt x="2030819" y="0"/>
                  </a:moveTo>
                  <a:lnTo>
                    <a:pt x="2030819" y="2030819"/>
                  </a:lnTo>
                  <a:lnTo>
                    <a:pt x="0" y="2030819"/>
                  </a:lnTo>
                  <a:cubicBezTo>
                    <a:pt x="0" y="909229"/>
                    <a:pt x="909229" y="0"/>
                    <a:pt x="2030819"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flipH="1" flipV="1">
              <a:off x="6227135" y="3921640"/>
              <a:ext cx="1768548" cy="1768550"/>
            </a:xfrm>
            <a:custGeom>
              <a:avLst/>
              <a:gdLst>
                <a:gd name="connsiteX0" fmla="*/ 2030819 w 2030819"/>
                <a:gd name="connsiteY0" fmla="*/ 0 h 2030819"/>
                <a:gd name="connsiteX1" fmla="*/ 2030819 w 2030819"/>
                <a:gd name="connsiteY1" fmla="*/ 2030819 h 2030819"/>
                <a:gd name="connsiteX2" fmla="*/ 0 w 2030819"/>
                <a:gd name="connsiteY2" fmla="*/ 2030819 h 2030819"/>
                <a:gd name="connsiteX3" fmla="*/ 2030819 w 2030819"/>
                <a:gd name="connsiteY3" fmla="*/ 0 h 2030819"/>
              </a:gdLst>
              <a:ahLst/>
              <a:cxnLst>
                <a:cxn ang="0">
                  <a:pos x="connsiteX0" y="connsiteY0"/>
                </a:cxn>
                <a:cxn ang="0">
                  <a:pos x="connsiteX1" y="connsiteY1"/>
                </a:cxn>
                <a:cxn ang="0">
                  <a:pos x="connsiteX2" y="connsiteY2"/>
                </a:cxn>
                <a:cxn ang="0">
                  <a:pos x="connsiteX3" y="connsiteY3"/>
                </a:cxn>
              </a:cxnLst>
              <a:rect l="l" t="t" r="r" b="b"/>
              <a:pathLst>
                <a:path w="2030819" h="2030819">
                  <a:moveTo>
                    <a:pt x="2030819" y="0"/>
                  </a:moveTo>
                  <a:lnTo>
                    <a:pt x="2030819" y="2030819"/>
                  </a:lnTo>
                  <a:lnTo>
                    <a:pt x="0" y="2030819"/>
                  </a:lnTo>
                  <a:cubicBezTo>
                    <a:pt x="0" y="909229"/>
                    <a:pt x="909229" y="0"/>
                    <a:pt x="2030819"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statistics-on-laptop_82095"/>
            <p:cNvSpPr>
              <a:spLocks noChangeAspect="1"/>
            </p:cNvSpPr>
            <p:nvPr/>
          </p:nvSpPr>
          <p:spPr bwMode="auto">
            <a:xfrm>
              <a:off x="4898988" y="2625822"/>
              <a:ext cx="798009" cy="645277"/>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chemeClr val="bg1"/>
            </a:solidFill>
            <a:ln>
              <a:noFill/>
            </a:ln>
          </p:spPr>
          <p:txBody>
            <a:bodyPr/>
            <a:lstStyle/>
            <a:p>
              <a:endParaRPr lang="zh-CN" altLang="en-US"/>
            </a:p>
          </p:txBody>
        </p:sp>
        <p:sp>
          <p:nvSpPr>
            <p:cNvPr id="36" name="statistics-on-laptop_82095"/>
            <p:cNvSpPr>
              <a:spLocks noChangeAspect="1"/>
            </p:cNvSpPr>
            <p:nvPr/>
          </p:nvSpPr>
          <p:spPr bwMode="auto">
            <a:xfrm>
              <a:off x="6493871" y="2561824"/>
              <a:ext cx="798009" cy="773273"/>
            </a:xfrm>
            <a:custGeom>
              <a:avLst/>
              <a:gdLst>
                <a:gd name="connsiteX0" fmla="*/ 58918 w 323554"/>
                <a:gd name="connsiteY0" fmla="*/ 189699 h 313525"/>
                <a:gd name="connsiteX1" fmla="*/ 101421 w 323554"/>
                <a:gd name="connsiteY1" fmla="*/ 189699 h 313525"/>
                <a:gd name="connsiteX2" fmla="*/ 103997 w 323554"/>
                <a:gd name="connsiteY2" fmla="*/ 189699 h 313525"/>
                <a:gd name="connsiteX3" fmla="*/ 114301 w 323554"/>
                <a:gd name="connsiteY3" fmla="*/ 201731 h 313525"/>
                <a:gd name="connsiteX4" fmla="*/ 113013 w 323554"/>
                <a:gd name="connsiteY4" fmla="*/ 205741 h 313525"/>
                <a:gd name="connsiteX5" fmla="*/ 101421 w 323554"/>
                <a:gd name="connsiteY5" fmla="*/ 215099 h 313525"/>
                <a:gd name="connsiteX6" fmla="*/ 58918 w 323554"/>
                <a:gd name="connsiteY6" fmla="*/ 215099 h 313525"/>
                <a:gd name="connsiteX7" fmla="*/ 46038 w 323554"/>
                <a:gd name="connsiteY7" fmla="*/ 201731 h 313525"/>
                <a:gd name="connsiteX8" fmla="*/ 58918 w 323554"/>
                <a:gd name="connsiteY8" fmla="*/ 189699 h 313525"/>
                <a:gd name="connsiteX9" fmla="*/ 149225 w 323554"/>
                <a:gd name="connsiteY9" fmla="*/ 165887 h 313525"/>
                <a:gd name="connsiteX10" fmla="*/ 142875 w 323554"/>
                <a:gd name="connsiteY10" fmla="*/ 186525 h 313525"/>
                <a:gd name="connsiteX11" fmla="*/ 153988 w 323554"/>
                <a:gd name="connsiteY11" fmla="*/ 196050 h 313525"/>
                <a:gd name="connsiteX12" fmla="*/ 173038 w 323554"/>
                <a:gd name="connsiteY12" fmla="*/ 188112 h 313525"/>
                <a:gd name="connsiteX13" fmla="*/ 145188 w 323554"/>
                <a:gd name="connsiteY13" fmla="*/ 151599 h 313525"/>
                <a:gd name="connsiteX14" fmla="*/ 187326 w 323554"/>
                <a:gd name="connsiteY14" fmla="*/ 190104 h 313525"/>
                <a:gd name="connsiteX15" fmla="*/ 138803 w 323554"/>
                <a:gd name="connsiteY15" fmla="*/ 210640 h 313525"/>
                <a:gd name="connsiteX16" fmla="*/ 131142 w 323554"/>
                <a:gd name="connsiteY16" fmla="*/ 210640 h 313525"/>
                <a:gd name="connsiteX17" fmla="*/ 129865 w 323554"/>
                <a:gd name="connsiteY17" fmla="*/ 202939 h 313525"/>
                <a:gd name="connsiteX18" fmla="*/ 145188 w 323554"/>
                <a:gd name="connsiteY18" fmla="*/ 151599 h 313525"/>
                <a:gd name="connsiteX19" fmla="*/ 58982 w 323554"/>
                <a:gd name="connsiteY19" fmla="*/ 146837 h 313525"/>
                <a:gd name="connsiteX20" fmla="*/ 130176 w 323554"/>
                <a:gd name="connsiteY20" fmla="*/ 146837 h 313525"/>
                <a:gd name="connsiteX21" fmla="*/ 130176 w 323554"/>
                <a:gd name="connsiteY21" fmla="*/ 148186 h 313525"/>
                <a:gd name="connsiteX22" fmla="*/ 122409 w 323554"/>
                <a:gd name="connsiteY22" fmla="*/ 173825 h 313525"/>
                <a:gd name="connsiteX23" fmla="*/ 58982 w 323554"/>
                <a:gd name="connsiteY23" fmla="*/ 173825 h 313525"/>
                <a:gd name="connsiteX24" fmla="*/ 46038 w 323554"/>
                <a:gd name="connsiteY24" fmla="*/ 160331 h 313525"/>
                <a:gd name="connsiteX25" fmla="*/ 58982 w 323554"/>
                <a:gd name="connsiteY25" fmla="*/ 146837 h 313525"/>
                <a:gd name="connsiteX26" fmla="*/ 59011 w 323554"/>
                <a:gd name="connsiteY26" fmla="*/ 105562 h 313525"/>
                <a:gd name="connsiteX27" fmla="*/ 166688 w 323554"/>
                <a:gd name="connsiteY27" fmla="*/ 105562 h 313525"/>
                <a:gd name="connsiteX28" fmla="*/ 144634 w 323554"/>
                <a:gd name="connsiteY28" fmla="*/ 130962 h 313525"/>
                <a:gd name="connsiteX29" fmla="*/ 59011 w 323554"/>
                <a:gd name="connsiteY29" fmla="*/ 130962 h 313525"/>
                <a:gd name="connsiteX30" fmla="*/ 46038 w 323554"/>
                <a:gd name="connsiteY30" fmla="*/ 118930 h 313525"/>
                <a:gd name="connsiteX31" fmla="*/ 59011 w 323554"/>
                <a:gd name="connsiteY31" fmla="*/ 105562 h 313525"/>
                <a:gd name="connsiteX32" fmla="*/ 226883 w 323554"/>
                <a:gd name="connsiteY32" fmla="*/ 81749 h 313525"/>
                <a:gd name="connsiteX33" fmla="*/ 224292 w 323554"/>
                <a:gd name="connsiteY33" fmla="*/ 83037 h 313525"/>
                <a:gd name="connsiteX34" fmla="*/ 171159 w 323554"/>
                <a:gd name="connsiteY34" fmla="*/ 140996 h 313525"/>
                <a:gd name="connsiteX35" fmla="*/ 172455 w 323554"/>
                <a:gd name="connsiteY35" fmla="*/ 146148 h 313525"/>
                <a:gd name="connsiteX36" fmla="*/ 175047 w 323554"/>
                <a:gd name="connsiteY36" fmla="*/ 148724 h 313525"/>
                <a:gd name="connsiteX37" fmla="*/ 177639 w 323554"/>
                <a:gd name="connsiteY37" fmla="*/ 150012 h 313525"/>
                <a:gd name="connsiteX38" fmla="*/ 180230 w 323554"/>
                <a:gd name="connsiteY38" fmla="*/ 148724 h 313525"/>
                <a:gd name="connsiteX39" fmla="*/ 232067 w 323554"/>
                <a:gd name="connsiteY39" fmla="*/ 90765 h 313525"/>
                <a:gd name="connsiteX40" fmla="*/ 232067 w 323554"/>
                <a:gd name="connsiteY40" fmla="*/ 85613 h 313525"/>
                <a:gd name="connsiteX41" fmla="*/ 229475 w 323554"/>
                <a:gd name="connsiteY41" fmla="*/ 83037 h 313525"/>
                <a:gd name="connsiteX42" fmla="*/ 226883 w 323554"/>
                <a:gd name="connsiteY42" fmla="*/ 81749 h 313525"/>
                <a:gd name="connsiteX43" fmla="*/ 247254 w 323554"/>
                <a:gd name="connsiteY43" fmla="*/ 62303 h 313525"/>
                <a:gd name="connsiteX44" fmla="*/ 242491 w 323554"/>
                <a:gd name="connsiteY44" fmla="*/ 63493 h 313525"/>
                <a:gd name="connsiteX45" fmla="*/ 237729 w 323554"/>
                <a:gd name="connsiteY45" fmla="*/ 68256 h 313525"/>
                <a:gd name="connsiteX46" fmla="*/ 236538 w 323554"/>
                <a:gd name="connsiteY46" fmla="*/ 70637 h 313525"/>
                <a:gd name="connsiteX47" fmla="*/ 237729 w 323554"/>
                <a:gd name="connsiteY47" fmla="*/ 73019 h 313525"/>
                <a:gd name="connsiteX48" fmla="*/ 240110 w 323554"/>
                <a:gd name="connsiteY48" fmla="*/ 74209 h 313525"/>
                <a:gd name="connsiteX49" fmla="*/ 242491 w 323554"/>
                <a:gd name="connsiteY49" fmla="*/ 75400 h 313525"/>
                <a:gd name="connsiteX50" fmla="*/ 244873 w 323554"/>
                <a:gd name="connsiteY50" fmla="*/ 75400 h 313525"/>
                <a:gd name="connsiteX51" fmla="*/ 244873 w 323554"/>
                <a:gd name="connsiteY51" fmla="*/ 74209 h 313525"/>
                <a:gd name="connsiteX52" fmla="*/ 249635 w 323554"/>
                <a:gd name="connsiteY52" fmla="*/ 69447 h 313525"/>
                <a:gd name="connsiteX53" fmla="*/ 249635 w 323554"/>
                <a:gd name="connsiteY53" fmla="*/ 64684 h 313525"/>
                <a:gd name="connsiteX54" fmla="*/ 247254 w 323554"/>
                <a:gd name="connsiteY54" fmla="*/ 62303 h 313525"/>
                <a:gd name="connsiteX55" fmla="*/ 24647 w 323554"/>
                <a:gd name="connsiteY55" fmla="*/ 48412 h 313525"/>
                <a:gd name="connsiteX56" fmla="*/ 201069 w 323554"/>
                <a:gd name="connsiteY56" fmla="*/ 48412 h 313525"/>
                <a:gd name="connsiteX57" fmla="*/ 214041 w 323554"/>
                <a:gd name="connsiteY57" fmla="*/ 52292 h 313525"/>
                <a:gd name="connsiteX58" fmla="*/ 193285 w 323554"/>
                <a:gd name="connsiteY58" fmla="*/ 76863 h 313525"/>
                <a:gd name="connsiteX59" fmla="*/ 181610 w 323554"/>
                <a:gd name="connsiteY59" fmla="*/ 72983 h 313525"/>
                <a:gd name="connsiteX60" fmla="*/ 45403 w 323554"/>
                <a:gd name="connsiteY60" fmla="*/ 72983 h 313525"/>
                <a:gd name="connsiteX61" fmla="*/ 24647 w 323554"/>
                <a:gd name="connsiteY61" fmla="*/ 93675 h 313525"/>
                <a:gd name="connsiteX62" fmla="*/ 24647 w 323554"/>
                <a:gd name="connsiteY62" fmla="*/ 268262 h 313525"/>
                <a:gd name="connsiteX63" fmla="*/ 45403 w 323554"/>
                <a:gd name="connsiteY63" fmla="*/ 287660 h 313525"/>
                <a:gd name="connsiteX64" fmla="*/ 181610 w 323554"/>
                <a:gd name="connsiteY64" fmla="*/ 287660 h 313525"/>
                <a:gd name="connsiteX65" fmla="*/ 202366 w 323554"/>
                <a:gd name="connsiteY65" fmla="*/ 268262 h 313525"/>
                <a:gd name="connsiteX66" fmla="*/ 202366 w 323554"/>
                <a:gd name="connsiteY66" fmla="*/ 202307 h 313525"/>
                <a:gd name="connsiteX67" fmla="*/ 203663 w 323554"/>
                <a:gd name="connsiteY67" fmla="*/ 201014 h 313525"/>
                <a:gd name="connsiteX68" fmla="*/ 206258 w 323554"/>
                <a:gd name="connsiteY68" fmla="*/ 198427 h 313525"/>
                <a:gd name="connsiteX69" fmla="*/ 227013 w 323554"/>
                <a:gd name="connsiteY69" fmla="*/ 175149 h 313525"/>
                <a:gd name="connsiteX70" fmla="*/ 227013 w 323554"/>
                <a:gd name="connsiteY70" fmla="*/ 287660 h 313525"/>
                <a:gd name="connsiteX71" fmla="*/ 201069 w 323554"/>
                <a:gd name="connsiteY71" fmla="*/ 313525 h 313525"/>
                <a:gd name="connsiteX72" fmla="*/ 25944 w 323554"/>
                <a:gd name="connsiteY72" fmla="*/ 313525 h 313525"/>
                <a:gd name="connsiteX73" fmla="*/ 0 w 323554"/>
                <a:gd name="connsiteY73" fmla="*/ 287660 h 313525"/>
                <a:gd name="connsiteX74" fmla="*/ 0 w 323554"/>
                <a:gd name="connsiteY74" fmla="*/ 72983 h 313525"/>
                <a:gd name="connsiteX75" fmla="*/ 24647 w 323554"/>
                <a:gd name="connsiteY75" fmla="*/ 48412 h 313525"/>
                <a:gd name="connsiteX76" fmla="*/ 242888 w 323554"/>
                <a:gd name="connsiteY76" fmla="*/ 42062 h 313525"/>
                <a:gd name="connsiteX77" fmla="*/ 285751 w 323554"/>
                <a:gd name="connsiteY77" fmla="*/ 81750 h 313525"/>
                <a:gd name="connsiteX78" fmla="*/ 279401 w 323554"/>
                <a:gd name="connsiteY78" fmla="*/ 89687 h 313525"/>
                <a:gd name="connsiteX79" fmla="*/ 200026 w 323554"/>
                <a:gd name="connsiteY79" fmla="*/ 178587 h 313525"/>
                <a:gd name="connsiteX80" fmla="*/ 193676 w 323554"/>
                <a:gd name="connsiteY80" fmla="*/ 184937 h 313525"/>
                <a:gd name="connsiteX81" fmla="*/ 150813 w 323554"/>
                <a:gd name="connsiteY81" fmla="*/ 146837 h 313525"/>
                <a:gd name="connsiteX82" fmla="*/ 155576 w 323554"/>
                <a:gd name="connsiteY82" fmla="*/ 138899 h 313525"/>
                <a:gd name="connsiteX83" fmla="*/ 236538 w 323554"/>
                <a:gd name="connsiteY83" fmla="*/ 48412 h 313525"/>
                <a:gd name="connsiteX84" fmla="*/ 257175 w 323554"/>
                <a:gd name="connsiteY84" fmla="*/ 26187 h 313525"/>
                <a:gd name="connsiteX85" fmla="*/ 301625 w 323554"/>
                <a:gd name="connsiteY85" fmla="*/ 64287 h 313525"/>
                <a:gd name="connsiteX86" fmla="*/ 295275 w 323554"/>
                <a:gd name="connsiteY86" fmla="*/ 72225 h 313525"/>
                <a:gd name="connsiteX87" fmla="*/ 290513 w 323554"/>
                <a:gd name="connsiteY87" fmla="*/ 75400 h 313525"/>
                <a:gd name="connsiteX88" fmla="*/ 247650 w 323554"/>
                <a:gd name="connsiteY88" fmla="*/ 37300 h 313525"/>
                <a:gd name="connsiteX89" fmla="*/ 250825 w 323554"/>
                <a:gd name="connsiteY89" fmla="*/ 34125 h 313525"/>
                <a:gd name="connsiteX90" fmla="*/ 285750 w 323554"/>
                <a:gd name="connsiteY90" fmla="*/ 11899 h 313525"/>
                <a:gd name="connsiteX91" fmla="*/ 279400 w 323554"/>
                <a:gd name="connsiteY91" fmla="*/ 19837 h 313525"/>
                <a:gd name="connsiteX92" fmla="*/ 304800 w 323554"/>
                <a:gd name="connsiteY92" fmla="*/ 43649 h 313525"/>
                <a:gd name="connsiteX93" fmla="*/ 312738 w 323554"/>
                <a:gd name="connsiteY93" fmla="*/ 35712 h 313525"/>
                <a:gd name="connsiteX94" fmla="*/ 285265 w 323554"/>
                <a:gd name="connsiteY94" fmla="*/ 516 h 313525"/>
                <a:gd name="connsiteX95" fmla="*/ 294336 w 323554"/>
                <a:gd name="connsiteY95" fmla="*/ 3151 h 313525"/>
                <a:gd name="connsiteX96" fmla="*/ 318958 w 323554"/>
                <a:gd name="connsiteY96" fmla="*/ 25545 h 313525"/>
                <a:gd name="connsiteX97" fmla="*/ 320254 w 323554"/>
                <a:gd name="connsiteY97" fmla="*/ 43987 h 313525"/>
                <a:gd name="connsiteX98" fmla="*/ 305999 w 323554"/>
                <a:gd name="connsiteY98" fmla="*/ 61112 h 313525"/>
                <a:gd name="connsiteX99" fmla="*/ 261938 w 323554"/>
                <a:gd name="connsiteY99" fmla="*/ 20276 h 313525"/>
                <a:gd name="connsiteX100" fmla="*/ 276193 w 323554"/>
                <a:gd name="connsiteY100" fmla="*/ 4468 h 313525"/>
                <a:gd name="connsiteX101" fmla="*/ 285265 w 323554"/>
                <a:gd name="connsiteY101" fmla="*/ 516 h 31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323554" h="313525">
                  <a:moveTo>
                    <a:pt x="58918" y="189699"/>
                  </a:moveTo>
                  <a:cubicBezTo>
                    <a:pt x="58918" y="189699"/>
                    <a:pt x="58918" y="189699"/>
                    <a:pt x="101421" y="189699"/>
                  </a:cubicBezTo>
                  <a:cubicBezTo>
                    <a:pt x="102709" y="189699"/>
                    <a:pt x="102709" y="189699"/>
                    <a:pt x="103997" y="189699"/>
                  </a:cubicBezTo>
                  <a:cubicBezTo>
                    <a:pt x="109149" y="189699"/>
                    <a:pt x="114301" y="195046"/>
                    <a:pt x="114301" y="201731"/>
                  </a:cubicBezTo>
                  <a:cubicBezTo>
                    <a:pt x="114301" y="203067"/>
                    <a:pt x="114301" y="204404"/>
                    <a:pt x="113013" y="205741"/>
                  </a:cubicBezTo>
                  <a:cubicBezTo>
                    <a:pt x="111725" y="211088"/>
                    <a:pt x="107861" y="215099"/>
                    <a:pt x="101421" y="215099"/>
                  </a:cubicBezTo>
                  <a:cubicBezTo>
                    <a:pt x="101421" y="215099"/>
                    <a:pt x="101421" y="215099"/>
                    <a:pt x="58918" y="215099"/>
                  </a:cubicBezTo>
                  <a:cubicBezTo>
                    <a:pt x="51190" y="215099"/>
                    <a:pt x="46038" y="209752"/>
                    <a:pt x="46038" y="201731"/>
                  </a:cubicBezTo>
                  <a:cubicBezTo>
                    <a:pt x="46038" y="195046"/>
                    <a:pt x="51190" y="189699"/>
                    <a:pt x="58918" y="189699"/>
                  </a:cubicBezTo>
                  <a:close/>
                  <a:moveTo>
                    <a:pt x="149225" y="165887"/>
                  </a:moveTo>
                  <a:lnTo>
                    <a:pt x="142875" y="186525"/>
                  </a:lnTo>
                  <a:lnTo>
                    <a:pt x="153988" y="196050"/>
                  </a:lnTo>
                  <a:lnTo>
                    <a:pt x="173038" y="188112"/>
                  </a:lnTo>
                  <a:close/>
                  <a:moveTo>
                    <a:pt x="145188" y="151599"/>
                  </a:moveTo>
                  <a:cubicBezTo>
                    <a:pt x="145188" y="151599"/>
                    <a:pt x="145188" y="151599"/>
                    <a:pt x="187326" y="190104"/>
                  </a:cubicBezTo>
                  <a:cubicBezTo>
                    <a:pt x="187326" y="190104"/>
                    <a:pt x="187326" y="190104"/>
                    <a:pt x="138803" y="210640"/>
                  </a:cubicBezTo>
                  <a:cubicBezTo>
                    <a:pt x="136249" y="211924"/>
                    <a:pt x="133696" y="211924"/>
                    <a:pt x="131142" y="210640"/>
                  </a:cubicBezTo>
                  <a:cubicBezTo>
                    <a:pt x="129865" y="208073"/>
                    <a:pt x="128588" y="205506"/>
                    <a:pt x="129865" y="202939"/>
                  </a:cubicBezTo>
                  <a:cubicBezTo>
                    <a:pt x="129865" y="202939"/>
                    <a:pt x="129865" y="202939"/>
                    <a:pt x="145188" y="151599"/>
                  </a:cubicBezTo>
                  <a:close/>
                  <a:moveTo>
                    <a:pt x="58982" y="146837"/>
                  </a:moveTo>
                  <a:cubicBezTo>
                    <a:pt x="58982" y="146837"/>
                    <a:pt x="58982" y="146837"/>
                    <a:pt x="130176" y="146837"/>
                  </a:cubicBezTo>
                  <a:cubicBezTo>
                    <a:pt x="130176" y="148186"/>
                    <a:pt x="130176" y="148186"/>
                    <a:pt x="130176" y="148186"/>
                  </a:cubicBezTo>
                  <a:lnTo>
                    <a:pt x="122409" y="173825"/>
                  </a:lnTo>
                  <a:cubicBezTo>
                    <a:pt x="122409" y="173825"/>
                    <a:pt x="122409" y="173825"/>
                    <a:pt x="58982" y="173825"/>
                  </a:cubicBezTo>
                  <a:cubicBezTo>
                    <a:pt x="51216" y="173825"/>
                    <a:pt x="46038" y="167078"/>
                    <a:pt x="46038" y="160331"/>
                  </a:cubicBezTo>
                  <a:cubicBezTo>
                    <a:pt x="46038" y="153584"/>
                    <a:pt x="51216" y="146837"/>
                    <a:pt x="58982" y="146837"/>
                  </a:cubicBezTo>
                  <a:close/>
                  <a:moveTo>
                    <a:pt x="59011" y="105562"/>
                  </a:moveTo>
                  <a:lnTo>
                    <a:pt x="166688" y="105562"/>
                  </a:lnTo>
                  <a:cubicBezTo>
                    <a:pt x="166688" y="105562"/>
                    <a:pt x="166688" y="105562"/>
                    <a:pt x="144634" y="130962"/>
                  </a:cubicBezTo>
                  <a:cubicBezTo>
                    <a:pt x="144634" y="130962"/>
                    <a:pt x="144634" y="130962"/>
                    <a:pt x="59011" y="130962"/>
                  </a:cubicBezTo>
                  <a:cubicBezTo>
                    <a:pt x="51227" y="130962"/>
                    <a:pt x="46038" y="125615"/>
                    <a:pt x="46038" y="118930"/>
                  </a:cubicBezTo>
                  <a:cubicBezTo>
                    <a:pt x="46038" y="110909"/>
                    <a:pt x="51227" y="105562"/>
                    <a:pt x="59011" y="105562"/>
                  </a:cubicBezTo>
                  <a:close/>
                  <a:moveTo>
                    <a:pt x="226883" y="81749"/>
                  </a:moveTo>
                  <a:cubicBezTo>
                    <a:pt x="225587" y="81749"/>
                    <a:pt x="224292" y="83037"/>
                    <a:pt x="224292" y="83037"/>
                  </a:cubicBezTo>
                  <a:cubicBezTo>
                    <a:pt x="224292" y="83037"/>
                    <a:pt x="224292" y="83037"/>
                    <a:pt x="171159" y="140996"/>
                  </a:cubicBezTo>
                  <a:cubicBezTo>
                    <a:pt x="169863" y="142284"/>
                    <a:pt x="169863" y="144860"/>
                    <a:pt x="172455" y="146148"/>
                  </a:cubicBezTo>
                  <a:cubicBezTo>
                    <a:pt x="172455" y="146148"/>
                    <a:pt x="172455" y="146148"/>
                    <a:pt x="175047" y="148724"/>
                  </a:cubicBezTo>
                  <a:cubicBezTo>
                    <a:pt x="175047" y="148724"/>
                    <a:pt x="176343" y="150012"/>
                    <a:pt x="177639" y="150012"/>
                  </a:cubicBezTo>
                  <a:cubicBezTo>
                    <a:pt x="177639" y="150012"/>
                    <a:pt x="178934" y="148724"/>
                    <a:pt x="180230" y="148724"/>
                  </a:cubicBezTo>
                  <a:cubicBezTo>
                    <a:pt x="180230" y="148724"/>
                    <a:pt x="180230" y="148724"/>
                    <a:pt x="232067" y="90765"/>
                  </a:cubicBezTo>
                  <a:cubicBezTo>
                    <a:pt x="233363" y="89477"/>
                    <a:pt x="233363" y="86901"/>
                    <a:pt x="232067" y="85613"/>
                  </a:cubicBezTo>
                  <a:cubicBezTo>
                    <a:pt x="232067" y="85613"/>
                    <a:pt x="232067" y="85613"/>
                    <a:pt x="229475" y="83037"/>
                  </a:cubicBezTo>
                  <a:cubicBezTo>
                    <a:pt x="228179" y="81749"/>
                    <a:pt x="226883" y="81749"/>
                    <a:pt x="226883" y="81749"/>
                  </a:cubicBezTo>
                  <a:close/>
                  <a:moveTo>
                    <a:pt x="247254" y="62303"/>
                  </a:moveTo>
                  <a:cubicBezTo>
                    <a:pt x="244873" y="61112"/>
                    <a:pt x="243682" y="62303"/>
                    <a:pt x="242491" y="63493"/>
                  </a:cubicBezTo>
                  <a:cubicBezTo>
                    <a:pt x="242491" y="63493"/>
                    <a:pt x="242491" y="63493"/>
                    <a:pt x="237729" y="68256"/>
                  </a:cubicBezTo>
                  <a:cubicBezTo>
                    <a:pt x="237729" y="68256"/>
                    <a:pt x="236538" y="69447"/>
                    <a:pt x="236538" y="70637"/>
                  </a:cubicBezTo>
                  <a:cubicBezTo>
                    <a:pt x="236538" y="70637"/>
                    <a:pt x="237729" y="71828"/>
                    <a:pt x="237729" y="73019"/>
                  </a:cubicBezTo>
                  <a:cubicBezTo>
                    <a:pt x="237729" y="73019"/>
                    <a:pt x="237729" y="73019"/>
                    <a:pt x="240110" y="74209"/>
                  </a:cubicBezTo>
                  <a:cubicBezTo>
                    <a:pt x="241301" y="75400"/>
                    <a:pt x="242491" y="75400"/>
                    <a:pt x="242491" y="75400"/>
                  </a:cubicBezTo>
                  <a:cubicBezTo>
                    <a:pt x="243682" y="75400"/>
                    <a:pt x="243682" y="75400"/>
                    <a:pt x="244873" y="75400"/>
                  </a:cubicBezTo>
                  <a:cubicBezTo>
                    <a:pt x="244873" y="74209"/>
                    <a:pt x="244873" y="74209"/>
                    <a:pt x="244873" y="74209"/>
                  </a:cubicBezTo>
                  <a:cubicBezTo>
                    <a:pt x="244873" y="74209"/>
                    <a:pt x="244873" y="74209"/>
                    <a:pt x="249635" y="69447"/>
                  </a:cubicBezTo>
                  <a:cubicBezTo>
                    <a:pt x="250826" y="68256"/>
                    <a:pt x="250826" y="65875"/>
                    <a:pt x="249635" y="64684"/>
                  </a:cubicBezTo>
                  <a:cubicBezTo>
                    <a:pt x="249635" y="64684"/>
                    <a:pt x="249635" y="64684"/>
                    <a:pt x="247254" y="62303"/>
                  </a:cubicBezTo>
                  <a:close/>
                  <a:moveTo>
                    <a:pt x="24647" y="48412"/>
                  </a:moveTo>
                  <a:cubicBezTo>
                    <a:pt x="24647" y="48412"/>
                    <a:pt x="24647" y="48412"/>
                    <a:pt x="201069" y="48412"/>
                  </a:cubicBezTo>
                  <a:cubicBezTo>
                    <a:pt x="206258" y="48412"/>
                    <a:pt x="210149" y="49705"/>
                    <a:pt x="214041" y="52292"/>
                  </a:cubicBezTo>
                  <a:cubicBezTo>
                    <a:pt x="214041" y="52292"/>
                    <a:pt x="214041" y="52292"/>
                    <a:pt x="193285" y="76863"/>
                  </a:cubicBezTo>
                  <a:cubicBezTo>
                    <a:pt x="189394" y="74277"/>
                    <a:pt x="185502" y="72983"/>
                    <a:pt x="181610" y="72983"/>
                  </a:cubicBezTo>
                  <a:cubicBezTo>
                    <a:pt x="181610" y="72983"/>
                    <a:pt x="181610" y="72983"/>
                    <a:pt x="45403" y="72983"/>
                  </a:cubicBezTo>
                  <a:cubicBezTo>
                    <a:pt x="33728" y="72983"/>
                    <a:pt x="24647" y="82036"/>
                    <a:pt x="24647" y="93675"/>
                  </a:cubicBezTo>
                  <a:cubicBezTo>
                    <a:pt x="24647" y="93675"/>
                    <a:pt x="24647" y="93675"/>
                    <a:pt x="24647" y="268262"/>
                  </a:cubicBezTo>
                  <a:cubicBezTo>
                    <a:pt x="24647" y="278608"/>
                    <a:pt x="33728" y="287660"/>
                    <a:pt x="45403" y="287660"/>
                  </a:cubicBezTo>
                  <a:cubicBezTo>
                    <a:pt x="45403" y="287660"/>
                    <a:pt x="45403" y="287660"/>
                    <a:pt x="181610" y="287660"/>
                  </a:cubicBezTo>
                  <a:cubicBezTo>
                    <a:pt x="193285" y="287660"/>
                    <a:pt x="202366" y="278608"/>
                    <a:pt x="202366" y="268262"/>
                  </a:cubicBezTo>
                  <a:cubicBezTo>
                    <a:pt x="202366" y="268262"/>
                    <a:pt x="202366" y="268262"/>
                    <a:pt x="202366" y="202307"/>
                  </a:cubicBezTo>
                  <a:cubicBezTo>
                    <a:pt x="202366" y="202307"/>
                    <a:pt x="202366" y="201014"/>
                    <a:pt x="203663" y="201014"/>
                  </a:cubicBezTo>
                  <a:cubicBezTo>
                    <a:pt x="203663" y="199720"/>
                    <a:pt x="204960" y="199720"/>
                    <a:pt x="206258" y="198427"/>
                  </a:cubicBezTo>
                  <a:cubicBezTo>
                    <a:pt x="206258" y="198427"/>
                    <a:pt x="206258" y="198427"/>
                    <a:pt x="227013" y="175149"/>
                  </a:cubicBezTo>
                  <a:cubicBezTo>
                    <a:pt x="227013" y="175149"/>
                    <a:pt x="227013" y="175149"/>
                    <a:pt x="227013" y="287660"/>
                  </a:cubicBezTo>
                  <a:cubicBezTo>
                    <a:pt x="227013" y="301886"/>
                    <a:pt x="215338" y="313525"/>
                    <a:pt x="201069" y="313525"/>
                  </a:cubicBezTo>
                  <a:cubicBezTo>
                    <a:pt x="201069" y="313525"/>
                    <a:pt x="201069" y="313525"/>
                    <a:pt x="25944" y="313525"/>
                  </a:cubicBezTo>
                  <a:cubicBezTo>
                    <a:pt x="11675" y="313525"/>
                    <a:pt x="0" y="301886"/>
                    <a:pt x="0" y="287660"/>
                  </a:cubicBezTo>
                  <a:cubicBezTo>
                    <a:pt x="0" y="287660"/>
                    <a:pt x="0" y="287660"/>
                    <a:pt x="0" y="72983"/>
                  </a:cubicBezTo>
                  <a:cubicBezTo>
                    <a:pt x="0" y="60051"/>
                    <a:pt x="10378" y="48412"/>
                    <a:pt x="24647" y="48412"/>
                  </a:cubicBezTo>
                  <a:close/>
                  <a:moveTo>
                    <a:pt x="242888" y="42062"/>
                  </a:moveTo>
                  <a:lnTo>
                    <a:pt x="285751" y="81750"/>
                  </a:lnTo>
                  <a:lnTo>
                    <a:pt x="279401" y="89687"/>
                  </a:lnTo>
                  <a:lnTo>
                    <a:pt x="200026" y="178587"/>
                  </a:lnTo>
                  <a:lnTo>
                    <a:pt x="193676" y="184937"/>
                  </a:lnTo>
                  <a:lnTo>
                    <a:pt x="150813" y="146837"/>
                  </a:lnTo>
                  <a:lnTo>
                    <a:pt x="155576" y="138899"/>
                  </a:lnTo>
                  <a:lnTo>
                    <a:pt x="236538" y="48412"/>
                  </a:lnTo>
                  <a:close/>
                  <a:moveTo>
                    <a:pt x="257175" y="26187"/>
                  </a:moveTo>
                  <a:lnTo>
                    <a:pt x="301625" y="64287"/>
                  </a:lnTo>
                  <a:lnTo>
                    <a:pt x="295275" y="72225"/>
                  </a:lnTo>
                  <a:lnTo>
                    <a:pt x="290513" y="75400"/>
                  </a:lnTo>
                  <a:lnTo>
                    <a:pt x="247650" y="37300"/>
                  </a:lnTo>
                  <a:lnTo>
                    <a:pt x="250825" y="34125"/>
                  </a:lnTo>
                  <a:close/>
                  <a:moveTo>
                    <a:pt x="285750" y="11899"/>
                  </a:moveTo>
                  <a:lnTo>
                    <a:pt x="279400" y="19837"/>
                  </a:lnTo>
                  <a:lnTo>
                    <a:pt x="304800" y="43649"/>
                  </a:lnTo>
                  <a:lnTo>
                    <a:pt x="312738" y="35712"/>
                  </a:lnTo>
                  <a:close/>
                  <a:moveTo>
                    <a:pt x="285265" y="516"/>
                  </a:moveTo>
                  <a:cubicBezTo>
                    <a:pt x="289152" y="-801"/>
                    <a:pt x="291744" y="516"/>
                    <a:pt x="294336" y="3151"/>
                  </a:cubicBezTo>
                  <a:cubicBezTo>
                    <a:pt x="294336" y="3151"/>
                    <a:pt x="294336" y="3151"/>
                    <a:pt x="318958" y="25545"/>
                  </a:cubicBezTo>
                  <a:cubicBezTo>
                    <a:pt x="324142" y="30814"/>
                    <a:pt x="325438" y="38718"/>
                    <a:pt x="320254" y="43987"/>
                  </a:cubicBezTo>
                  <a:cubicBezTo>
                    <a:pt x="320254" y="43987"/>
                    <a:pt x="320254" y="43987"/>
                    <a:pt x="305999" y="61112"/>
                  </a:cubicBezTo>
                  <a:cubicBezTo>
                    <a:pt x="305999" y="61112"/>
                    <a:pt x="305999" y="61112"/>
                    <a:pt x="261938" y="20276"/>
                  </a:cubicBezTo>
                  <a:cubicBezTo>
                    <a:pt x="261938" y="20276"/>
                    <a:pt x="261938" y="20276"/>
                    <a:pt x="276193" y="4468"/>
                  </a:cubicBezTo>
                  <a:cubicBezTo>
                    <a:pt x="278785" y="1834"/>
                    <a:pt x="281377" y="516"/>
                    <a:pt x="285265" y="516"/>
                  </a:cubicBezTo>
                  <a:close/>
                </a:path>
              </a:pathLst>
            </a:custGeom>
            <a:solidFill>
              <a:schemeClr val="bg1"/>
            </a:solidFill>
            <a:ln>
              <a:noFill/>
            </a:ln>
          </p:spPr>
          <p:txBody>
            <a:bodyPr/>
            <a:lstStyle/>
            <a:p>
              <a:endParaRPr lang="zh-CN" altLang="en-US"/>
            </a:p>
          </p:txBody>
        </p:sp>
        <p:sp>
          <p:nvSpPr>
            <p:cNvPr id="38" name="statistics-on-laptop_82095"/>
            <p:cNvSpPr>
              <a:spLocks noChangeAspect="1"/>
            </p:cNvSpPr>
            <p:nvPr/>
          </p:nvSpPr>
          <p:spPr bwMode="auto">
            <a:xfrm>
              <a:off x="4910912" y="4218768"/>
              <a:ext cx="774161" cy="798009"/>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bg1"/>
            </a:solidFill>
            <a:ln>
              <a:noFill/>
            </a:ln>
          </p:spPr>
          <p:txBody>
            <a:bodyPr/>
            <a:lstStyle/>
            <a:p>
              <a:endParaRPr lang="zh-CN" altLang="en-US"/>
            </a:p>
          </p:txBody>
        </p:sp>
        <p:sp>
          <p:nvSpPr>
            <p:cNvPr id="37" name="statistics-on-laptop_82095"/>
            <p:cNvSpPr>
              <a:spLocks noChangeAspect="1"/>
            </p:cNvSpPr>
            <p:nvPr/>
          </p:nvSpPr>
          <p:spPr bwMode="auto">
            <a:xfrm>
              <a:off x="6493871" y="4254250"/>
              <a:ext cx="798009" cy="727045"/>
            </a:xfrm>
            <a:custGeom>
              <a:avLst/>
              <a:gdLst>
                <a:gd name="connsiteX0" fmla="*/ 138332 w 334963"/>
                <a:gd name="connsiteY0" fmla="*/ 262313 h 305176"/>
                <a:gd name="connsiteX1" fmla="*/ 143587 w 334963"/>
                <a:gd name="connsiteY1" fmla="*/ 267671 h 305176"/>
                <a:gd name="connsiteX2" fmla="*/ 143587 w 334963"/>
                <a:gd name="connsiteY2" fmla="*/ 279726 h 305176"/>
                <a:gd name="connsiteX3" fmla="*/ 169863 w 334963"/>
                <a:gd name="connsiteY3" fmla="*/ 291781 h 305176"/>
                <a:gd name="connsiteX4" fmla="*/ 196139 w 334963"/>
                <a:gd name="connsiteY4" fmla="*/ 279726 h 305176"/>
                <a:gd name="connsiteX5" fmla="*/ 196139 w 334963"/>
                <a:gd name="connsiteY5" fmla="*/ 267671 h 305176"/>
                <a:gd name="connsiteX6" fmla="*/ 201394 w 334963"/>
                <a:gd name="connsiteY6" fmla="*/ 262313 h 305176"/>
                <a:gd name="connsiteX7" fmla="*/ 207963 w 334963"/>
                <a:gd name="connsiteY7" fmla="*/ 267671 h 305176"/>
                <a:gd name="connsiteX8" fmla="*/ 207963 w 334963"/>
                <a:gd name="connsiteY8" fmla="*/ 283745 h 305176"/>
                <a:gd name="connsiteX9" fmla="*/ 204022 w 334963"/>
                <a:gd name="connsiteY9" fmla="*/ 289102 h 305176"/>
                <a:gd name="connsiteX10" fmla="*/ 172491 w 334963"/>
                <a:gd name="connsiteY10" fmla="*/ 303837 h 305176"/>
                <a:gd name="connsiteX11" fmla="*/ 169863 w 334963"/>
                <a:gd name="connsiteY11" fmla="*/ 305176 h 305176"/>
                <a:gd name="connsiteX12" fmla="*/ 167236 w 334963"/>
                <a:gd name="connsiteY12" fmla="*/ 303837 h 305176"/>
                <a:gd name="connsiteX13" fmla="*/ 135705 w 334963"/>
                <a:gd name="connsiteY13" fmla="*/ 289102 h 305176"/>
                <a:gd name="connsiteX14" fmla="*/ 131763 w 334963"/>
                <a:gd name="connsiteY14" fmla="*/ 283745 h 305176"/>
                <a:gd name="connsiteX15" fmla="*/ 131763 w 334963"/>
                <a:gd name="connsiteY15" fmla="*/ 267671 h 305176"/>
                <a:gd name="connsiteX16" fmla="*/ 138332 w 334963"/>
                <a:gd name="connsiteY16" fmla="*/ 262313 h 305176"/>
                <a:gd name="connsiteX17" fmla="*/ 128043 w 334963"/>
                <a:gd name="connsiteY17" fmla="*/ 230563 h 305176"/>
                <a:gd name="connsiteX18" fmla="*/ 125413 w 334963"/>
                <a:gd name="connsiteY18" fmla="*/ 233341 h 305176"/>
                <a:gd name="connsiteX19" fmla="*/ 125413 w 334963"/>
                <a:gd name="connsiteY19" fmla="*/ 238898 h 305176"/>
                <a:gd name="connsiteX20" fmla="*/ 128043 w 334963"/>
                <a:gd name="connsiteY20" fmla="*/ 241676 h 305176"/>
                <a:gd name="connsiteX21" fmla="*/ 206922 w 334963"/>
                <a:gd name="connsiteY21" fmla="*/ 241676 h 305176"/>
                <a:gd name="connsiteX22" fmla="*/ 209551 w 334963"/>
                <a:gd name="connsiteY22" fmla="*/ 238898 h 305176"/>
                <a:gd name="connsiteX23" fmla="*/ 209551 w 334963"/>
                <a:gd name="connsiteY23" fmla="*/ 233341 h 305176"/>
                <a:gd name="connsiteX24" fmla="*/ 206922 w 334963"/>
                <a:gd name="connsiteY24" fmla="*/ 230563 h 305176"/>
                <a:gd name="connsiteX25" fmla="*/ 128043 w 334963"/>
                <a:gd name="connsiteY25" fmla="*/ 230563 h 305176"/>
                <a:gd name="connsiteX26" fmla="*/ 128781 w 334963"/>
                <a:gd name="connsiteY26" fmla="*/ 219451 h 305176"/>
                <a:gd name="connsiteX27" fmla="*/ 207769 w 334963"/>
                <a:gd name="connsiteY27" fmla="*/ 219451 h 305176"/>
                <a:gd name="connsiteX28" fmla="*/ 222250 w 334963"/>
                <a:gd name="connsiteY28" fmla="*/ 233556 h 305176"/>
                <a:gd name="connsiteX29" fmla="*/ 222250 w 334963"/>
                <a:gd name="connsiteY29" fmla="*/ 238684 h 305176"/>
                <a:gd name="connsiteX30" fmla="*/ 207769 w 334963"/>
                <a:gd name="connsiteY30" fmla="*/ 252789 h 305176"/>
                <a:gd name="connsiteX31" fmla="*/ 128781 w 334963"/>
                <a:gd name="connsiteY31" fmla="*/ 252789 h 305176"/>
                <a:gd name="connsiteX32" fmla="*/ 114300 w 334963"/>
                <a:gd name="connsiteY32" fmla="*/ 238684 h 305176"/>
                <a:gd name="connsiteX33" fmla="*/ 114300 w 334963"/>
                <a:gd name="connsiteY33" fmla="*/ 233556 h 305176"/>
                <a:gd name="connsiteX34" fmla="*/ 128781 w 334963"/>
                <a:gd name="connsiteY34" fmla="*/ 219451 h 305176"/>
                <a:gd name="connsiteX35" fmla="*/ 266120 w 334963"/>
                <a:gd name="connsiteY35" fmla="*/ 168353 h 305176"/>
                <a:gd name="connsiteX36" fmla="*/ 305614 w 334963"/>
                <a:gd name="connsiteY36" fmla="*/ 198019 h 305176"/>
                <a:gd name="connsiteX37" fmla="*/ 306930 w 334963"/>
                <a:gd name="connsiteY37" fmla="*/ 205758 h 305176"/>
                <a:gd name="connsiteX38" fmla="*/ 301664 w 334963"/>
                <a:gd name="connsiteY38" fmla="*/ 208338 h 305176"/>
                <a:gd name="connsiteX39" fmla="*/ 299032 w 334963"/>
                <a:gd name="connsiteY39" fmla="*/ 207048 h 305176"/>
                <a:gd name="connsiteX40" fmla="*/ 259538 w 334963"/>
                <a:gd name="connsiteY40" fmla="*/ 178672 h 305176"/>
                <a:gd name="connsiteX41" fmla="*/ 258221 w 334963"/>
                <a:gd name="connsiteY41" fmla="*/ 169643 h 305176"/>
                <a:gd name="connsiteX42" fmla="*/ 266120 w 334963"/>
                <a:gd name="connsiteY42" fmla="*/ 168353 h 305176"/>
                <a:gd name="connsiteX43" fmla="*/ 75093 w 334963"/>
                <a:gd name="connsiteY43" fmla="*/ 166503 h 305176"/>
                <a:gd name="connsiteX44" fmla="*/ 83067 w 334963"/>
                <a:gd name="connsiteY44" fmla="*/ 167810 h 305176"/>
                <a:gd name="connsiteX45" fmla="*/ 81738 w 334963"/>
                <a:gd name="connsiteY45" fmla="*/ 175654 h 305176"/>
                <a:gd name="connsiteX46" fmla="*/ 39208 w 334963"/>
                <a:gd name="connsiteY46" fmla="*/ 207031 h 305176"/>
                <a:gd name="connsiteX47" fmla="*/ 35221 w 334963"/>
                <a:gd name="connsiteY47" fmla="*/ 208338 h 305176"/>
                <a:gd name="connsiteX48" fmla="*/ 31233 w 334963"/>
                <a:gd name="connsiteY48" fmla="*/ 205723 h 305176"/>
                <a:gd name="connsiteX49" fmla="*/ 32562 w 334963"/>
                <a:gd name="connsiteY49" fmla="*/ 197879 h 305176"/>
                <a:gd name="connsiteX50" fmla="*/ 75093 w 334963"/>
                <a:gd name="connsiteY50" fmla="*/ 166503 h 305176"/>
                <a:gd name="connsiteX51" fmla="*/ 284569 w 334963"/>
                <a:gd name="connsiteY51" fmla="*/ 98801 h 305176"/>
                <a:gd name="connsiteX52" fmla="*/ 329795 w 334963"/>
                <a:gd name="connsiteY52" fmla="*/ 98801 h 305176"/>
                <a:gd name="connsiteX53" fmla="*/ 334963 w 334963"/>
                <a:gd name="connsiteY53" fmla="*/ 104975 h 305176"/>
                <a:gd name="connsiteX54" fmla="*/ 329795 w 334963"/>
                <a:gd name="connsiteY54" fmla="*/ 109914 h 305176"/>
                <a:gd name="connsiteX55" fmla="*/ 284569 w 334963"/>
                <a:gd name="connsiteY55" fmla="*/ 109914 h 305176"/>
                <a:gd name="connsiteX56" fmla="*/ 279400 w 334963"/>
                <a:gd name="connsiteY56" fmla="*/ 104975 h 305176"/>
                <a:gd name="connsiteX57" fmla="*/ 284569 w 334963"/>
                <a:gd name="connsiteY57" fmla="*/ 98801 h 305176"/>
                <a:gd name="connsiteX58" fmla="*/ 5340 w 334963"/>
                <a:gd name="connsiteY58" fmla="*/ 98801 h 305176"/>
                <a:gd name="connsiteX59" fmla="*/ 53398 w 334963"/>
                <a:gd name="connsiteY59" fmla="*/ 98801 h 305176"/>
                <a:gd name="connsiteX60" fmla="*/ 58738 w 334963"/>
                <a:gd name="connsiteY60" fmla="*/ 104975 h 305176"/>
                <a:gd name="connsiteX61" fmla="*/ 53398 w 334963"/>
                <a:gd name="connsiteY61" fmla="*/ 109914 h 305176"/>
                <a:gd name="connsiteX62" fmla="*/ 5340 w 334963"/>
                <a:gd name="connsiteY62" fmla="*/ 109914 h 305176"/>
                <a:gd name="connsiteX63" fmla="*/ 0 w 334963"/>
                <a:gd name="connsiteY63" fmla="*/ 104975 h 305176"/>
                <a:gd name="connsiteX64" fmla="*/ 5340 w 334963"/>
                <a:gd name="connsiteY64" fmla="*/ 98801 h 305176"/>
                <a:gd name="connsiteX65" fmla="*/ 164887 w 334963"/>
                <a:gd name="connsiteY65" fmla="*/ 36888 h 305176"/>
                <a:gd name="connsiteX66" fmla="*/ 171451 w 334963"/>
                <a:gd name="connsiteY66" fmla="*/ 43604 h 305176"/>
                <a:gd name="connsiteX67" fmla="*/ 164887 w 334963"/>
                <a:gd name="connsiteY67" fmla="*/ 48977 h 305176"/>
                <a:gd name="connsiteX68" fmla="*/ 115003 w 334963"/>
                <a:gd name="connsiteY68" fmla="*/ 100022 h 305176"/>
                <a:gd name="connsiteX69" fmla="*/ 109752 w 334963"/>
                <a:gd name="connsiteY69" fmla="*/ 106738 h 305176"/>
                <a:gd name="connsiteX70" fmla="*/ 103188 w 334963"/>
                <a:gd name="connsiteY70" fmla="*/ 100022 h 305176"/>
                <a:gd name="connsiteX71" fmla="*/ 164887 w 334963"/>
                <a:gd name="connsiteY71" fmla="*/ 36888 h 305176"/>
                <a:gd name="connsiteX72" fmla="*/ 169069 w 334963"/>
                <a:gd name="connsiteY72" fmla="*/ 9901 h 305176"/>
                <a:gd name="connsiteX73" fmla="*/ 258763 w 334963"/>
                <a:gd name="connsiteY73" fmla="*/ 99286 h 305176"/>
                <a:gd name="connsiteX74" fmla="*/ 240297 w 334963"/>
                <a:gd name="connsiteY74" fmla="*/ 154495 h 305176"/>
                <a:gd name="connsiteX75" fmla="*/ 221830 w 334963"/>
                <a:gd name="connsiteY75" fmla="*/ 208389 h 305176"/>
                <a:gd name="connsiteX76" fmla="*/ 217873 w 334963"/>
                <a:gd name="connsiteY76" fmla="*/ 214962 h 305176"/>
                <a:gd name="connsiteX77" fmla="*/ 211278 w 334963"/>
                <a:gd name="connsiteY77" fmla="*/ 212333 h 305176"/>
                <a:gd name="connsiteX78" fmla="*/ 231064 w 334963"/>
                <a:gd name="connsiteY78" fmla="*/ 147923 h 305176"/>
                <a:gd name="connsiteX79" fmla="*/ 248211 w 334963"/>
                <a:gd name="connsiteY79" fmla="*/ 99286 h 305176"/>
                <a:gd name="connsiteX80" fmla="*/ 169069 w 334963"/>
                <a:gd name="connsiteY80" fmla="*/ 21731 h 305176"/>
                <a:gd name="connsiteX81" fmla="*/ 89927 w 334963"/>
                <a:gd name="connsiteY81" fmla="*/ 99286 h 305176"/>
                <a:gd name="connsiteX82" fmla="*/ 107075 w 334963"/>
                <a:gd name="connsiteY82" fmla="*/ 146608 h 305176"/>
                <a:gd name="connsiteX83" fmla="*/ 107075 w 334963"/>
                <a:gd name="connsiteY83" fmla="*/ 147923 h 305176"/>
                <a:gd name="connsiteX84" fmla="*/ 128179 w 334963"/>
                <a:gd name="connsiteY84" fmla="*/ 212333 h 305176"/>
                <a:gd name="connsiteX85" fmla="*/ 122903 w 334963"/>
                <a:gd name="connsiteY85" fmla="*/ 216276 h 305176"/>
                <a:gd name="connsiteX86" fmla="*/ 120265 w 334963"/>
                <a:gd name="connsiteY86" fmla="*/ 214962 h 305176"/>
                <a:gd name="connsiteX87" fmla="*/ 117627 w 334963"/>
                <a:gd name="connsiteY87" fmla="*/ 207075 h 305176"/>
                <a:gd name="connsiteX88" fmla="*/ 97842 w 334963"/>
                <a:gd name="connsiteY88" fmla="*/ 154495 h 305176"/>
                <a:gd name="connsiteX89" fmla="*/ 79375 w 334963"/>
                <a:gd name="connsiteY89" fmla="*/ 99286 h 305176"/>
                <a:gd name="connsiteX90" fmla="*/ 169069 w 334963"/>
                <a:gd name="connsiteY90" fmla="*/ 9901 h 305176"/>
                <a:gd name="connsiteX91" fmla="*/ 39107 w 334963"/>
                <a:gd name="connsiteY91" fmla="*/ 1482 h 305176"/>
                <a:gd name="connsiteX92" fmla="*/ 79917 w 334963"/>
                <a:gd name="connsiteY92" fmla="*/ 31115 h 305176"/>
                <a:gd name="connsiteX93" fmla="*/ 81234 w 334963"/>
                <a:gd name="connsiteY93" fmla="*/ 40544 h 305176"/>
                <a:gd name="connsiteX94" fmla="*/ 75968 w 334963"/>
                <a:gd name="connsiteY94" fmla="*/ 43238 h 305176"/>
                <a:gd name="connsiteX95" fmla="*/ 72019 w 334963"/>
                <a:gd name="connsiteY95" fmla="*/ 41891 h 305176"/>
                <a:gd name="connsiteX96" fmla="*/ 32525 w 334963"/>
                <a:gd name="connsiteY96" fmla="*/ 10911 h 305176"/>
                <a:gd name="connsiteX97" fmla="*/ 31208 w 334963"/>
                <a:gd name="connsiteY97" fmla="*/ 2829 h 305176"/>
                <a:gd name="connsiteX98" fmla="*/ 39107 w 334963"/>
                <a:gd name="connsiteY98" fmla="*/ 1482 h 305176"/>
                <a:gd name="connsiteX99" fmla="*/ 299086 w 334963"/>
                <a:gd name="connsiteY99" fmla="*/ 1451 h 305176"/>
                <a:gd name="connsiteX100" fmla="*/ 306944 w 334963"/>
                <a:gd name="connsiteY100" fmla="*/ 2782 h 305176"/>
                <a:gd name="connsiteX101" fmla="*/ 305634 w 334963"/>
                <a:gd name="connsiteY101" fmla="*/ 10771 h 305176"/>
                <a:gd name="connsiteX102" fmla="*/ 267653 w 334963"/>
                <a:gd name="connsiteY102" fmla="*/ 38732 h 305176"/>
                <a:gd name="connsiteX103" fmla="*/ 265033 w 334963"/>
                <a:gd name="connsiteY103" fmla="*/ 40063 h 305176"/>
                <a:gd name="connsiteX104" fmla="*/ 259795 w 334963"/>
                <a:gd name="connsiteY104" fmla="*/ 37400 h 305176"/>
                <a:gd name="connsiteX105" fmla="*/ 261104 w 334963"/>
                <a:gd name="connsiteY105" fmla="*/ 29411 h 30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63" h="305176">
                  <a:moveTo>
                    <a:pt x="138332" y="262313"/>
                  </a:moveTo>
                  <a:cubicBezTo>
                    <a:pt x="140960" y="262313"/>
                    <a:pt x="143587" y="264992"/>
                    <a:pt x="143587" y="267671"/>
                  </a:cubicBezTo>
                  <a:cubicBezTo>
                    <a:pt x="143587" y="267671"/>
                    <a:pt x="143587" y="267671"/>
                    <a:pt x="143587" y="279726"/>
                  </a:cubicBezTo>
                  <a:cubicBezTo>
                    <a:pt x="143587" y="279726"/>
                    <a:pt x="143587" y="279726"/>
                    <a:pt x="169863" y="291781"/>
                  </a:cubicBezTo>
                  <a:cubicBezTo>
                    <a:pt x="169863" y="291781"/>
                    <a:pt x="169863" y="291781"/>
                    <a:pt x="196139" y="279726"/>
                  </a:cubicBezTo>
                  <a:cubicBezTo>
                    <a:pt x="196139" y="279726"/>
                    <a:pt x="196139" y="279726"/>
                    <a:pt x="196139" y="267671"/>
                  </a:cubicBezTo>
                  <a:cubicBezTo>
                    <a:pt x="196139" y="264992"/>
                    <a:pt x="198767" y="262313"/>
                    <a:pt x="201394" y="262313"/>
                  </a:cubicBezTo>
                  <a:cubicBezTo>
                    <a:pt x="205336" y="262313"/>
                    <a:pt x="207963" y="264992"/>
                    <a:pt x="207963" y="267671"/>
                  </a:cubicBezTo>
                  <a:cubicBezTo>
                    <a:pt x="207963" y="267671"/>
                    <a:pt x="207963" y="267671"/>
                    <a:pt x="207963" y="283745"/>
                  </a:cubicBezTo>
                  <a:cubicBezTo>
                    <a:pt x="207963" y="285084"/>
                    <a:pt x="206649" y="287763"/>
                    <a:pt x="204022" y="289102"/>
                  </a:cubicBezTo>
                  <a:cubicBezTo>
                    <a:pt x="204022" y="289102"/>
                    <a:pt x="204022" y="289102"/>
                    <a:pt x="172491" y="303837"/>
                  </a:cubicBezTo>
                  <a:cubicBezTo>
                    <a:pt x="171177" y="303837"/>
                    <a:pt x="171177" y="305176"/>
                    <a:pt x="169863" y="305176"/>
                  </a:cubicBezTo>
                  <a:cubicBezTo>
                    <a:pt x="168549" y="305176"/>
                    <a:pt x="168549" y="303837"/>
                    <a:pt x="167236" y="303837"/>
                  </a:cubicBezTo>
                  <a:cubicBezTo>
                    <a:pt x="167236" y="303837"/>
                    <a:pt x="167236" y="303837"/>
                    <a:pt x="135705" y="289102"/>
                  </a:cubicBezTo>
                  <a:cubicBezTo>
                    <a:pt x="133077" y="287763"/>
                    <a:pt x="131763" y="286423"/>
                    <a:pt x="131763" y="283745"/>
                  </a:cubicBezTo>
                  <a:cubicBezTo>
                    <a:pt x="131763" y="283745"/>
                    <a:pt x="131763" y="283745"/>
                    <a:pt x="131763" y="267671"/>
                  </a:cubicBezTo>
                  <a:cubicBezTo>
                    <a:pt x="131763" y="264992"/>
                    <a:pt x="134391" y="262313"/>
                    <a:pt x="138332" y="262313"/>
                  </a:cubicBezTo>
                  <a:close/>
                  <a:moveTo>
                    <a:pt x="128043" y="230563"/>
                  </a:moveTo>
                  <a:cubicBezTo>
                    <a:pt x="126728" y="230563"/>
                    <a:pt x="125413" y="231952"/>
                    <a:pt x="125413" y="233341"/>
                  </a:cubicBezTo>
                  <a:cubicBezTo>
                    <a:pt x="125413" y="233341"/>
                    <a:pt x="125413" y="233341"/>
                    <a:pt x="125413" y="238898"/>
                  </a:cubicBezTo>
                  <a:cubicBezTo>
                    <a:pt x="125413" y="240287"/>
                    <a:pt x="126728" y="241676"/>
                    <a:pt x="128043" y="241676"/>
                  </a:cubicBezTo>
                  <a:cubicBezTo>
                    <a:pt x="128043" y="241676"/>
                    <a:pt x="128043" y="241676"/>
                    <a:pt x="206922" y="241676"/>
                  </a:cubicBezTo>
                  <a:cubicBezTo>
                    <a:pt x="208237" y="241676"/>
                    <a:pt x="209551" y="240287"/>
                    <a:pt x="209551" y="238898"/>
                  </a:cubicBezTo>
                  <a:cubicBezTo>
                    <a:pt x="209551" y="238898"/>
                    <a:pt x="209551" y="238898"/>
                    <a:pt x="209551" y="233341"/>
                  </a:cubicBezTo>
                  <a:cubicBezTo>
                    <a:pt x="209551" y="231952"/>
                    <a:pt x="208237" y="230563"/>
                    <a:pt x="206922" y="230563"/>
                  </a:cubicBezTo>
                  <a:cubicBezTo>
                    <a:pt x="206922" y="230563"/>
                    <a:pt x="206922" y="230563"/>
                    <a:pt x="128043" y="230563"/>
                  </a:cubicBezTo>
                  <a:close/>
                  <a:moveTo>
                    <a:pt x="128781" y="219451"/>
                  </a:moveTo>
                  <a:cubicBezTo>
                    <a:pt x="128781" y="219451"/>
                    <a:pt x="128781" y="219451"/>
                    <a:pt x="207769" y="219451"/>
                  </a:cubicBezTo>
                  <a:cubicBezTo>
                    <a:pt x="215668" y="219451"/>
                    <a:pt x="222250" y="225862"/>
                    <a:pt x="222250" y="233556"/>
                  </a:cubicBezTo>
                  <a:cubicBezTo>
                    <a:pt x="222250" y="233556"/>
                    <a:pt x="222250" y="233556"/>
                    <a:pt x="222250" y="238684"/>
                  </a:cubicBezTo>
                  <a:cubicBezTo>
                    <a:pt x="222250" y="246378"/>
                    <a:pt x="215668" y="252789"/>
                    <a:pt x="207769" y="252789"/>
                  </a:cubicBezTo>
                  <a:cubicBezTo>
                    <a:pt x="207769" y="252789"/>
                    <a:pt x="207769" y="252789"/>
                    <a:pt x="128781" y="252789"/>
                  </a:cubicBezTo>
                  <a:cubicBezTo>
                    <a:pt x="120883" y="252789"/>
                    <a:pt x="114300" y="246378"/>
                    <a:pt x="114300" y="238684"/>
                  </a:cubicBezTo>
                  <a:cubicBezTo>
                    <a:pt x="114300" y="238684"/>
                    <a:pt x="114300" y="238684"/>
                    <a:pt x="114300" y="233556"/>
                  </a:cubicBezTo>
                  <a:cubicBezTo>
                    <a:pt x="114300" y="225862"/>
                    <a:pt x="120883" y="219451"/>
                    <a:pt x="128781" y="219451"/>
                  </a:cubicBezTo>
                  <a:close/>
                  <a:moveTo>
                    <a:pt x="266120" y="168353"/>
                  </a:moveTo>
                  <a:cubicBezTo>
                    <a:pt x="266120" y="168353"/>
                    <a:pt x="266120" y="168353"/>
                    <a:pt x="305614" y="198019"/>
                  </a:cubicBezTo>
                  <a:cubicBezTo>
                    <a:pt x="308247" y="199309"/>
                    <a:pt x="309563" y="203179"/>
                    <a:pt x="306930" y="205758"/>
                  </a:cubicBezTo>
                  <a:cubicBezTo>
                    <a:pt x="305614" y="207048"/>
                    <a:pt x="304297" y="208338"/>
                    <a:pt x="301664" y="208338"/>
                  </a:cubicBezTo>
                  <a:cubicBezTo>
                    <a:pt x="301664" y="208338"/>
                    <a:pt x="300348" y="208338"/>
                    <a:pt x="299032" y="207048"/>
                  </a:cubicBezTo>
                  <a:cubicBezTo>
                    <a:pt x="299032" y="207048"/>
                    <a:pt x="299032" y="207048"/>
                    <a:pt x="259538" y="178672"/>
                  </a:cubicBezTo>
                  <a:cubicBezTo>
                    <a:pt x="256905" y="176092"/>
                    <a:pt x="255588" y="172222"/>
                    <a:pt x="258221" y="169643"/>
                  </a:cubicBezTo>
                  <a:cubicBezTo>
                    <a:pt x="259538" y="167063"/>
                    <a:pt x="263487" y="167063"/>
                    <a:pt x="266120" y="168353"/>
                  </a:cubicBezTo>
                  <a:close/>
                  <a:moveTo>
                    <a:pt x="75093" y="166503"/>
                  </a:moveTo>
                  <a:cubicBezTo>
                    <a:pt x="77751" y="163888"/>
                    <a:pt x="81738" y="165195"/>
                    <a:pt x="83067" y="167810"/>
                  </a:cubicBezTo>
                  <a:cubicBezTo>
                    <a:pt x="85725" y="170425"/>
                    <a:pt x="84396" y="174347"/>
                    <a:pt x="81738" y="175654"/>
                  </a:cubicBezTo>
                  <a:cubicBezTo>
                    <a:pt x="81738" y="175654"/>
                    <a:pt x="81738" y="175654"/>
                    <a:pt x="39208" y="207031"/>
                  </a:cubicBezTo>
                  <a:cubicBezTo>
                    <a:pt x="37879" y="208338"/>
                    <a:pt x="36550" y="208338"/>
                    <a:pt x="35221" y="208338"/>
                  </a:cubicBezTo>
                  <a:cubicBezTo>
                    <a:pt x="33892" y="208338"/>
                    <a:pt x="31233" y="207031"/>
                    <a:pt x="31233" y="205723"/>
                  </a:cubicBezTo>
                  <a:cubicBezTo>
                    <a:pt x="28575" y="203109"/>
                    <a:pt x="29904" y="199187"/>
                    <a:pt x="32562" y="197879"/>
                  </a:cubicBezTo>
                  <a:cubicBezTo>
                    <a:pt x="32562" y="197879"/>
                    <a:pt x="32562" y="197879"/>
                    <a:pt x="75093" y="166503"/>
                  </a:cubicBezTo>
                  <a:close/>
                  <a:moveTo>
                    <a:pt x="284569" y="98801"/>
                  </a:moveTo>
                  <a:cubicBezTo>
                    <a:pt x="284569" y="98801"/>
                    <a:pt x="284569" y="98801"/>
                    <a:pt x="329795" y="98801"/>
                  </a:cubicBezTo>
                  <a:cubicBezTo>
                    <a:pt x="332379" y="98801"/>
                    <a:pt x="334963" y="101271"/>
                    <a:pt x="334963" y="104975"/>
                  </a:cubicBezTo>
                  <a:cubicBezTo>
                    <a:pt x="334963" y="107444"/>
                    <a:pt x="332379" y="109914"/>
                    <a:pt x="329795" y="109914"/>
                  </a:cubicBezTo>
                  <a:cubicBezTo>
                    <a:pt x="329795" y="109914"/>
                    <a:pt x="329795" y="109914"/>
                    <a:pt x="284569" y="109914"/>
                  </a:cubicBezTo>
                  <a:cubicBezTo>
                    <a:pt x="281985" y="109914"/>
                    <a:pt x="279400" y="107444"/>
                    <a:pt x="279400" y="104975"/>
                  </a:cubicBezTo>
                  <a:cubicBezTo>
                    <a:pt x="279400" y="101271"/>
                    <a:pt x="281985" y="98801"/>
                    <a:pt x="284569" y="98801"/>
                  </a:cubicBezTo>
                  <a:close/>
                  <a:moveTo>
                    <a:pt x="5340" y="98801"/>
                  </a:moveTo>
                  <a:cubicBezTo>
                    <a:pt x="5340" y="98801"/>
                    <a:pt x="5340" y="98801"/>
                    <a:pt x="53398" y="98801"/>
                  </a:cubicBezTo>
                  <a:cubicBezTo>
                    <a:pt x="56068" y="98801"/>
                    <a:pt x="58738" y="101271"/>
                    <a:pt x="58738" y="104975"/>
                  </a:cubicBezTo>
                  <a:cubicBezTo>
                    <a:pt x="58738" y="107444"/>
                    <a:pt x="56068" y="109914"/>
                    <a:pt x="53398" y="109914"/>
                  </a:cubicBezTo>
                  <a:cubicBezTo>
                    <a:pt x="53398" y="109914"/>
                    <a:pt x="53398" y="109914"/>
                    <a:pt x="5340" y="109914"/>
                  </a:cubicBezTo>
                  <a:cubicBezTo>
                    <a:pt x="2670" y="109914"/>
                    <a:pt x="0" y="107444"/>
                    <a:pt x="0" y="104975"/>
                  </a:cubicBezTo>
                  <a:cubicBezTo>
                    <a:pt x="0" y="101271"/>
                    <a:pt x="2670" y="98801"/>
                    <a:pt x="5340" y="98801"/>
                  </a:cubicBezTo>
                  <a:close/>
                  <a:moveTo>
                    <a:pt x="164887" y="36888"/>
                  </a:moveTo>
                  <a:cubicBezTo>
                    <a:pt x="168826" y="36888"/>
                    <a:pt x="171451" y="40918"/>
                    <a:pt x="171451" y="43604"/>
                  </a:cubicBezTo>
                  <a:cubicBezTo>
                    <a:pt x="171451" y="46291"/>
                    <a:pt x="168826" y="48977"/>
                    <a:pt x="164887" y="48977"/>
                  </a:cubicBezTo>
                  <a:cubicBezTo>
                    <a:pt x="137320" y="48977"/>
                    <a:pt x="115003" y="71813"/>
                    <a:pt x="115003" y="100022"/>
                  </a:cubicBezTo>
                  <a:cubicBezTo>
                    <a:pt x="115003" y="104051"/>
                    <a:pt x="112377" y="106738"/>
                    <a:pt x="109752" y="106738"/>
                  </a:cubicBezTo>
                  <a:cubicBezTo>
                    <a:pt x="105814" y="106738"/>
                    <a:pt x="103188" y="104051"/>
                    <a:pt x="103188" y="100022"/>
                  </a:cubicBezTo>
                  <a:cubicBezTo>
                    <a:pt x="103188" y="65097"/>
                    <a:pt x="130756" y="36888"/>
                    <a:pt x="164887" y="36888"/>
                  </a:cubicBezTo>
                  <a:close/>
                  <a:moveTo>
                    <a:pt x="169069" y="9901"/>
                  </a:moveTo>
                  <a:cubicBezTo>
                    <a:pt x="219192" y="9901"/>
                    <a:pt x="258763" y="50650"/>
                    <a:pt x="258763" y="99286"/>
                  </a:cubicBezTo>
                  <a:cubicBezTo>
                    <a:pt x="258763" y="120318"/>
                    <a:pt x="253487" y="138721"/>
                    <a:pt x="240297" y="154495"/>
                  </a:cubicBezTo>
                  <a:cubicBezTo>
                    <a:pt x="215235" y="189986"/>
                    <a:pt x="221830" y="207075"/>
                    <a:pt x="221830" y="208389"/>
                  </a:cubicBezTo>
                  <a:cubicBezTo>
                    <a:pt x="223149" y="211018"/>
                    <a:pt x="221830" y="213647"/>
                    <a:pt x="217873" y="214962"/>
                  </a:cubicBezTo>
                  <a:cubicBezTo>
                    <a:pt x="215235" y="216276"/>
                    <a:pt x="212597" y="214962"/>
                    <a:pt x="211278" y="212333"/>
                  </a:cubicBezTo>
                  <a:cubicBezTo>
                    <a:pt x="209959" y="211018"/>
                    <a:pt x="200726" y="188672"/>
                    <a:pt x="231064" y="147923"/>
                  </a:cubicBezTo>
                  <a:cubicBezTo>
                    <a:pt x="241616" y="133463"/>
                    <a:pt x="248211" y="117689"/>
                    <a:pt x="248211" y="99286"/>
                  </a:cubicBezTo>
                  <a:cubicBezTo>
                    <a:pt x="248211" y="55908"/>
                    <a:pt x="212597" y="21731"/>
                    <a:pt x="169069" y="21731"/>
                  </a:cubicBezTo>
                  <a:cubicBezTo>
                    <a:pt x="125541" y="21731"/>
                    <a:pt x="89927" y="55908"/>
                    <a:pt x="89927" y="99286"/>
                  </a:cubicBezTo>
                  <a:cubicBezTo>
                    <a:pt x="89927" y="116375"/>
                    <a:pt x="96523" y="133463"/>
                    <a:pt x="107075" y="146608"/>
                  </a:cubicBezTo>
                  <a:cubicBezTo>
                    <a:pt x="107075" y="147923"/>
                    <a:pt x="107075" y="147923"/>
                    <a:pt x="107075" y="147923"/>
                  </a:cubicBezTo>
                  <a:cubicBezTo>
                    <a:pt x="137413" y="189986"/>
                    <a:pt x="129498" y="211018"/>
                    <a:pt x="128179" y="212333"/>
                  </a:cubicBezTo>
                  <a:cubicBezTo>
                    <a:pt x="126860" y="214962"/>
                    <a:pt x="124222" y="216276"/>
                    <a:pt x="122903" y="216276"/>
                  </a:cubicBezTo>
                  <a:cubicBezTo>
                    <a:pt x="121584" y="216276"/>
                    <a:pt x="120265" y="216276"/>
                    <a:pt x="120265" y="214962"/>
                  </a:cubicBezTo>
                  <a:cubicBezTo>
                    <a:pt x="117627" y="213647"/>
                    <a:pt x="116308" y="211018"/>
                    <a:pt x="117627" y="207075"/>
                  </a:cubicBezTo>
                  <a:cubicBezTo>
                    <a:pt x="117627" y="207075"/>
                    <a:pt x="124222" y="191301"/>
                    <a:pt x="97842" y="154495"/>
                  </a:cubicBezTo>
                  <a:cubicBezTo>
                    <a:pt x="84651" y="138721"/>
                    <a:pt x="79375" y="120318"/>
                    <a:pt x="79375" y="99286"/>
                  </a:cubicBezTo>
                  <a:cubicBezTo>
                    <a:pt x="79375" y="50650"/>
                    <a:pt x="118946" y="9901"/>
                    <a:pt x="169069" y="9901"/>
                  </a:cubicBezTo>
                  <a:close/>
                  <a:moveTo>
                    <a:pt x="39107" y="1482"/>
                  </a:moveTo>
                  <a:cubicBezTo>
                    <a:pt x="39107" y="1482"/>
                    <a:pt x="39107" y="1482"/>
                    <a:pt x="79917" y="31115"/>
                  </a:cubicBezTo>
                  <a:cubicBezTo>
                    <a:pt x="82550" y="33809"/>
                    <a:pt x="82550" y="37850"/>
                    <a:pt x="81234" y="40544"/>
                  </a:cubicBezTo>
                  <a:cubicBezTo>
                    <a:pt x="79917" y="41891"/>
                    <a:pt x="78601" y="43238"/>
                    <a:pt x="75968" y="43238"/>
                  </a:cubicBezTo>
                  <a:cubicBezTo>
                    <a:pt x="74651" y="43238"/>
                    <a:pt x="73335" y="41891"/>
                    <a:pt x="72019" y="41891"/>
                  </a:cubicBezTo>
                  <a:lnTo>
                    <a:pt x="32525" y="10911"/>
                  </a:lnTo>
                  <a:cubicBezTo>
                    <a:pt x="29892" y="8217"/>
                    <a:pt x="28575" y="5523"/>
                    <a:pt x="31208" y="2829"/>
                  </a:cubicBezTo>
                  <a:cubicBezTo>
                    <a:pt x="32525" y="135"/>
                    <a:pt x="36474" y="-1212"/>
                    <a:pt x="39107" y="1482"/>
                  </a:cubicBezTo>
                  <a:close/>
                  <a:moveTo>
                    <a:pt x="299086" y="1451"/>
                  </a:moveTo>
                  <a:cubicBezTo>
                    <a:pt x="301705" y="-1212"/>
                    <a:pt x="305634" y="119"/>
                    <a:pt x="306944" y="2782"/>
                  </a:cubicBezTo>
                  <a:cubicBezTo>
                    <a:pt x="309563" y="5445"/>
                    <a:pt x="308254" y="8108"/>
                    <a:pt x="305634" y="10771"/>
                  </a:cubicBezTo>
                  <a:cubicBezTo>
                    <a:pt x="305634" y="10771"/>
                    <a:pt x="305634" y="10771"/>
                    <a:pt x="267653" y="38732"/>
                  </a:cubicBezTo>
                  <a:cubicBezTo>
                    <a:pt x="266343" y="40063"/>
                    <a:pt x="265033" y="40063"/>
                    <a:pt x="265033" y="40063"/>
                  </a:cubicBezTo>
                  <a:cubicBezTo>
                    <a:pt x="262414" y="40063"/>
                    <a:pt x="261104" y="38732"/>
                    <a:pt x="259795" y="37400"/>
                  </a:cubicBezTo>
                  <a:cubicBezTo>
                    <a:pt x="257175" y="34737"/>
                    <a:pt x="258485" y="30743"/>
                    <a:pt x="261104" y="29411"/>
                  </a:cubicBezTo>
                  <a:close/>
                </a:path>
              </a:pathLst>
            </a:custGeom>
            <a:solidFill>
              <a:schemeClr val="bg1"/>
            </a:solidFill>
            <a:ln>
              <a:noFill/>
            </a:ln>
          </p:spPr>
          <p:txBody>
            <a:bodyPr/>
            <a:lstStyle/>
            <a:p>
              <a:endParaRPr lang="zh-CN" altLang="en-US"/>
            </a:p>
          </p:txBody>
        </p:sp>
      </p:grpSp>
      <p:grpSp>
        <p:nvGrpSpPr>
          <p:cNvPr id="20" name="组合 19"/>
          <p:cNvGrpSpPr/>
          <p:nvPr/>
        </p:nvGrpSpPr>
        <p:grpSpPr>
          <a:xfrm>
            <a:off x="8161690" y="1602167"/>
            <a:ext cx="3953570" cy="2345862"/>
            <a:chOff x="1818113" y="1981592"/>
            <a:chExt cx="3953570" cy="2345862"/>
          </a:xfrm>
        </p:grpSpPr>
        <p:sp>
          <p:nvSpPr>
            <p:cNvPr id="21" name="矩形 20"/>
            <p:cNvSpPr/>
            <p:nvPr/>
          </p:nvSpPr>
          <p:spPr>
            <a:xfrm>
              <a:off x="1818114" y="2334216"/>
              <a:ext cx="3953569" cy="1993238"/>
            </a:xfrm>
            <a:prstGeom prst="rect">
              <a:avLst/>
            </a:prstGeom>
          </p:spPr>
          <p:txBody>
            <a:bodyPr wrap="square">
              <a:spAutoFit/>
            </a:bodyPr>
            <a:lstStyle/>
            <a:p>
              <a:pPr algn="just">
                <a:lnSpc>
                  <a:spcPct val="150000"/>
                </a:lnSpc>
              </a:pPr>
              <a:r>
                <a:rPr lang="zh-CN" altLang="zh-CN" sz="1400" dirty="0">
                  <a:solidFill>
                    <a:srgbClr val="10FBFE"/>
                  </a:solidFill>
                  <a:latin typeface="微软雅黑" panose="020B0503020204020204" charset="-122"/>
                  <a:ea typeface="微软雅黑" panose="020B0503020204020204" charset="-122"/>
                  <a:cs typeface="+mn-ea"/>
                </a:rPr>
                <a:t>通过与医院智能导诊服务系统相连接，我们的数据终端不仅可自动识别患者所处的诊疗环节，还可进一步判断患者下一个诊疗环节涉及的功能单元，以提高患者就诊效率，缩短患者滞院时间，减轻导诊人员的劳动强度，从而提升就医效率，优化资源配置，提高服务质量。</a:t>
              </a:r>
              <a:endParaRPr lang="zh-CN" altLang="en-US" sz="1400" dirty="0">
                <a:solidFill>
                  <a:srgbClr val="10FBFE"/>
                </a:solidFill>
                <a:latin typeface="微软雅黑" panose="020B0503020204020204" charset="-122"/>
                <a:ea typeface="微软雅黑" panose="020B0503020204020204" charset="-122"/>
                <a:cs typeface="+mn-ea"/>
              </a:endParaRPr>
            </a:p>
          </p:txBody>
        </p:sp>
        <p:sp>
          <p:nvSpPr>
            <p:cNvPr id="22" name="矩形 21"/>
            <p:cNvSpPr/>
            <p:nvPr/>
          </p:nvSpPr>
          <p:spPr>
            <a:xfrm>
              <a:off x="1818113" y="1981592"/>
              <a:ext cx="2241974" cy="369332"/>
            </a:xfrm>
            <a:prstGeom prst="rect">
              <a:avLst/>
            </a:prstGeom>
          </p:spPr>
          <p:txBody>
            <a:bodyPr wrap="square">
              <a:spAutoFit/>
            </a:bodyPr>
            <a:lstStyle/>
            <a:p>
              <a:pPr algn="l">
                <a:lnSpc>
                  <a:spcPct val="100000"/>
                </a:lnSpc>
              </a:pPr>
              <a:r>
                <a:rPr lang="zh-CN" altLang="en-US" b="1" dirty="0">
                  <a:solidFill>
                    <a:srgbClr val="10FBFE"/>
                  </a:solidFill>
                  <a:latin typeface="微软雅黑" panose="020B0503020204020204" charset="-122"/>
                  <a:ea typeface="微软雅黑" panose="020B0503020204020204" charset="-122"/>
                  <a:sym typeface="+mn-ea"/>
                </a:rPr>
                <a:t>智能导诊服务</a:t>
              </a:r>
            </a:p>
          </p:txBody>
        </p:sp>
      </p:grpSp>
      <p:grpSp>
        <p:nvGrpSpPr>
          <p:cNvPr id="23" name="组合 22"/>
          <p:cNvGrpSpPr/>
          <p:nvPr/>
        </p:nvGrpSpPr>
        <p:grpSpPr>
          <a:xfrm>
            <a:off x="932884" y="1874567"/>
            <a:ext cx="3109229" cy="1699531"/>
            <a:chOff x="1818114" y="1981592"/>
            <a:chExt cx="3109229" cy="1699531"/>
          </a:xfrm>
        </p:grpSpPr>
        <p:sp>
          <p:nvSpPr>
            <p:cNvPr id="24" name="矩形 23"/>
            <p:cNvSpPr/>
            <p:nvPr/>
          </p:nvSpPr>
          <p:spPr>
            <a:xfrm>
              <a:off x="1818114" y="2334216"/>
              <a:ext cx="3109229" cy="1346907"/>
            </a:xfrm>
            <a:prstGeom prst="rect">
              <a:avLst/>
            </a:prstGeom>
          </p:spPr>
          <p:txBody>
            <a:bodyPr wrap="square">
              <a:spAutoFit/>
            </a:bodyPr>
            <a:lstStyle/>
            <a:p>
              <a:pPr algn="just">
                <a:lnSpc>
                  <a:spcPct val="150000"/>
                </a:lnSpc>
              </a:pPr>
              <a:r>
                <a:rPr lang="zh-CN" altLang="zh-CN" sz="1400" dirty="0">
                  <a:solidFill>
                    <a:srgbClr val="10FBFE"/>
                  </a:solidFill>
                  <a:latin typeface="微软雅黑" panose="020B0503020204020204" charset="-122"/>
                  <a:ea typeface="微软雅黑" panose="020B0503020204020204" charset="-122"/>
                  <a:cs typeface="+mn-ea"/>
                </a:rPr>
                <a:t>通过及时监测人体的脉搏、血压、生物电流等衡量人体征的关键性指标，我们能及时的为每个居民提供合适的医疗保险服务。</a:t>
              </a:r>
              <a:endParaRPr lang="zh-CN" altLang="en-US" sz="1400" dirty="0">
                <a:solidFill>
                  <a:srgbClr val="10FBFE"/>
                </a:solidFill>
                <a:latin typeface="微软雅黑" panose="020B0503020204020204" charset="-122"/>
                <a:ea typeface="微软雅黑" panose="020B0503020204020204" charset="-122"/>
                <a:cs typeface="+mn-ea"/>
              </a:endParaRPr>
            </a:p>
          </p:txBody>
        </p:sp>
        <p:sp>
          <p:nvSpPr>
            <p:cNvPr id="25" name="矩形 24"/>
            <p:cNvSpPr/>
            <p:nvPr/>
          </p:nvSpPr>
          <p:spPr>
            <a:xfrm>
              <a:off x="2685369" y="1981592"/>
              <a:ext cx="2241974" cy="369332"/>
            </a:xfrm>
            <a:prstGeom prst="rect">
              <a:avLst/>
            </a:prstGeom>
          </p:spPr>
          <p:txBody>
            <a:bodyPr wrap="square">
              <a:spAutoFit/>
            </a:bodyPr>
            <a:lstStyle/>
            <a:p>
              <a:pPr algn="r">
                <a:lnSpc>
                  <a:spcPct val="100000"/>
                </a:lnSpc>
              </a:pPr>
              <a:r>
                <a:rPr lang="zh-CN" altLang="en-US" b="1" dirty="0">
                  <a:solidFill>
                    <a:srgbClr val="10FBFE"/>
                  </a:solidFill>
                  <a:latin typeface="微软雅黑" panose="020B0503020204020204" charset="-122"/>
                  <a:ea typeface="微软雅黑" panose="020B0503020204020204" charset="-122"/>
                </a:rPr>
                <a:t>合适的医疗保险</a:t>
              </a:r>
            </a:p>
          </p:txBody>
        </p:sp>
      </p:grpSp>
      <p:grpSp>
        <p:nvGrpSpPr>
          <p:cNvPr id="28" name="组合 27"/>
          <p:cNvGrpSpPr/>
          <p:nvPr/>
        </p:nvGrpSpPr>
        <p:grpSpPr>
          <a:xfrm>
            <a:off x="8149886" y="4303469"/>
            <a:ext cx="3826766" cy="1699531"/>
            <a:chOff x="1818113" y="1981592"/>
            <a:chExt cx="3826766" cy="1699531"/>
          </a:xfrm>
        </p:grpSpPr>
        <p:sp>
          <p:nvSpPr>
            <p:cNvPr id="32" name="矩形 31"/>
            <p:cNvSpPr/>
            <p:nvPr/>
          </p:nvSpPr>
          <p:spPr>
            <a:xfrm>
              <a:off x="1818114" y="2334216"/>
              <a:ext cx="3826765" cy="1346907"/>
            </a:xfrm>
            <a:prstGeom prst="rect">
              <a:avLst/>
            </a:prstGeom>
          </p:spPr>
          <p:txBody>
            <a:bodyPr wrap="square">
              <a:spAutoFit/>
            </a:bodyPr>
            <a:lstStyle/>
            <a:p>
              <a:pPr algn="l">
                <a:lnSpc>
                  <a:spcPct val="150000"/>
                </a:lnSpc>
              </a:pPr>
              <a:r>
                <a:rPr lang="zh-CN" altLang="zh-CN" sz="1400" dirty="0">
                  <a:solidFill>
                    <a:srgbClr val="10FBFE"/>
                  </a:solidFill>
                  <a:latin typeface="微软雅黑" panose="020B0503020204020204" charset="-122"/>
                  <a:ea typeface="微软雅黑" panose="020B0503020204020204" charset="-122"/>
                  <a:cs typeface="+mn-ea"/>
                </a:rPr>
                <a:t>能够与人进行语音互动，并依托了</a:t>
              </a:r>
              <a:r>
                <a:rPr lang="en-US" altLang="zh-CN" sz="1400" dirty="0">
                  <a:solidFill>
                    <a:srgbClr val="10FBFE"/>
                  </a:solidFill>
                  <a:latin typeface="微软雅黑" panose="020B0503020204020204" charset="-122"/>
                  <a:ea typeface="微软雅黑" panose="020B0503020204020204" charset="-122"/>
                  <a:cs typeface="+mn-ea"/>
                </a:rPr>
                <a:t>NLP</a:t>
              </a:r>
              <a:r>
                <a:rPr lang="zh-CN" altLang="zh-CN" sz="1400" dirty="0">
                  <a:solidFill>
                    <a:srgbClr val="10FBFE"/>
                  </a:solidFill>
                  <a:latin typeface="微软雅黑" panose="020B0503020204020204" charset="-122"/>
                  <a:ea typeface="微软雅黑" panose="020B0503020204020204" charset="-122"/>
                  <a:cs typeface="+mn-ea"/>
                </a:rPr>
                <a:t>自然语言理解和大数据知识图谱能力，能够胜任医院内位置查询、业务咨询、政策宣传、天气问询等服务功能，实现</a:t>
              </a:r>
              <a:r>
                <a:rPr lang="en-US" altLang="zh-CN" sz="1400" dirty="0">
                  <a:solidFill>
                    <a:srgbClr val="10FBFE"/>
                  </a:solidFill>
                  <a:latin typeface="微软雅黑" panose="020B0503020204020204" charset="-122"/>
                  <a:ea typeface="微软雅黑" panose="020B0503020204020204" charset="-122"/>
                  <a:cs typeface="+mn-ea"/>
                </a:rPr>
                <a:t>“</a:t>
              </a:r>
              <a:r>
                <a:rPr lang="zh-CN" altLang="zh-CN" sz="1400" dirty="0">
                  <a:solidFill>
                    <a:srgbClr val="10FBFE"/>
                  </a:solidFill>
                  <a:latin typeface="微软雅黑" panose="020B0503020204020204" charset="-122"/>
                  <a:ea typeface="微软雅黑" panose="020B0503020204020204" charset="-122"/>
                  <a:cs typeface="+mn-ea"/>
                </a:rPr>
                <a:t>人机交互</a:t>
              </a:r>
              <a:r>
                <a:rPr lang="en-US" altLang="zh-CN" sz="1400" dirty="0">
                  <a:solidFill>
                    <a:srgbClr val="10FBFE"/>
                  </a:solidFill>
                  <a:latin typeface="微软雅黑" panose="020B0503020204020204" charset="-122"/>
                  <a:ea typeface="微软雅黑" panose="020B0503020204020204" charset="-122"/>
                  <a:cs typeface="+mn-ea"/>
                </a:rPr>
                <a:t>”</a:t>
              </a:r>
              <a:r>
                <a:rPr lang="zh-CN" altLang="zh-CN" sz="1400" dirty="0">
                  <a:solidFill>
                    <a:srgbClr val="10FBFE"/>
                  </a:solidFill>
                  <a:latin typeface="微软雅黑" panose="020B0503020204020204" charset="-122"/>
                  <a:ea typeface="微软雅黑" panose="020B0503020204020204" charset="-122"/>
                  <a:cs typeface="+mn-ea"/>
                </a:rPr>
                <a:t>。</a:t>
              </a:r>
              <a:endParaRPr lang="zh-CN" altLang="en-US" sz="1400" dirty="0">
                <a:solidFill>
                  <a:srgbClr val="10FBFE"/>
                </a:solidFill>
                <a:latin typeface="微软雅黑" panose="020B0503020204020204" charset="-122"/>
                <a:ea typeface="微软雅黑" panose="020B0503020204020204" charset="-122"/>
                <a:cs typeface="+mn-ea"/>
              </a:endParaRPr>
            </a:p>
          </p:txBody>
        </p:sp>
        <p:sp>
          <p:nvSpPr>
            <p:cNvPr id="33" name="矩形 32"/>
            <p:cNvSpPr/>
            <p:nvPr/>
          </p:nvSpPr>
          <p:spPr>
            <a:xfrm>
              <a:off x="1818113" y="1981592"/>
              <a:ext cx="2241974" cy="369332"/>
            </a:xfrm>
            <a:prstGeom prst="rect">
              <a:avLst/>
            </a:prstGeom>
          </p:spPr>
          <p:txBody>
            <a:bodyPr wrap="square">
              <a:spAutoFit/>
            </a:bodyPr>
            <a:lstStyle/>
            <a:p>
              <a:pPr algn="l">
                <a:lnSpc>
                  <a:spcPct val="100000"/>
                </a:lnSpc>
              </a:pPr>
              <a:r>
                <a:rPr lang="zh-CN" altLang="en-US" b="1" dirty="0">
                  <a:solidFill>
                    <a:srgbClr val="10FBFE"/>
                  </a:solidFill>
                  <a:latin typeface="微软雅黑" panose="020B0503020204020204" charset="-122"/>
                  <a:ea typeface="微软雅黑" panose="020B0503020204020204" charset="-122"/>
                </a:rPr>
                <a:t>导医服务</a:t>
              </a:r>
            </a:p>
          </p:txBody>
        </p:sp>
      </p:grpSp>
      <p:sp>
        <p:nvSpPr>
          <p:cNvPr id="31" name="矩形 30"/>
          <p:cNvSpPr/>
          <p:nvPr/>
        </p:nvSpPr>
        <p:spPr>
          <a:xfrm>
            <a:off x="1800139" y="4303469"/>
            <a:ext cx="2241974" cy="369332"/>
          </a:xfrm>
          <a:prstGeom prst="rect">
            <a:avLst/>
          </a:prstGeom>
        </p:spPr>
        <p:txBody>
          <a:bodyPr wrap="square">
            <a:spAutoFit/>
          </a:bodyPr>
          <a:lstStyle/>
          <a:p>
            <a:pPr algn="r">
              <a:lnSpc>
                <a:spcPct val="100000"/>
              </a:lnSpc>
            </a:pPr>
            <a:r>
              <a:rPr lang="zh-CN" altLang="en-US" b="1" dirty="0">
                <a:solidFill>
                  <a:srgbClr val="10FBFE"/>
                </a:solidFill>
                <a:latin typeface="微软雅黑" panose="020B0503020204020204" charset="-122"/>
                <a:ea typeface="微软雅黑" panose="020B0503020204020204" charset="-122"/>
              </a:rPr>
              <a:t>银医服务</a:t>
            </a:r>
          </a:p>
        </p:txBody>
      </p:sp>
      <p:sp>
        <p:nvSpPr>
          <p:cNvPr id="6" name="矩形 5">
            <a:extLst>
              <a:ext uri="{FF2B5EF4-FFF2-40B4-BE49-F238E27FC236}">
                <a16:creationId xmlns:a16="http://schemas.microsoft.com/office/drawing/2014/main" id="{10E9DDF5-9705-939B-5465-0225F4102DF4}"/>
              </a:ext>
            </a:extLst>
          </p:cNvPr>
          <p:cNvSpPr/>
          <p:nvPr/>
        </p:nvSpPr>
        <p:spPr>
          <a:xfrm>
            <a:off x="1009986" y="4703941"/>
            <a:ext cx="3109229" cy="700576"/>
          </a:xfrm>
          <a:prstGeom prst="rect">
            <a:avLst/>
          </a:prstGeom>
        </p:spPr>
        <p:txBody>
          <a:bodyPr wrap="square">
            <a:spAutoFit/>
          </a:bodyPr>
          <a:lstStyle/>
          <a:p>
            <a:pPr algn="just">
              <a:lnSpc>
                <a:spcPct val="150000"/>
              </a:lnSpc>
            </a:pPr>
            <a:r>
              <a:rPr lang="zh-CN" altLang="zh-CN" sz="1400" dirty="0">
                <a:solidFill>
                  <a:srgbClr val="10FBFE"/>
                </a:solidFill>
                <a:latin typeface="微软雅黑" panose="020B0503020204020204" charset="-122"/>
                <a:ea typeface="微软雅黑" panose="020B0503020204020204" charset="-122"/>
                <a:cs typeface="+mn-ea"/>
              </a:rPr>
              <a:t>可帮助患者挂号、缴费、查询等业务的办理。</a:t>
            </a:r>
            <a:endParaRPr lang="zh-CN" altLang="en-US" sz="1400" dirty="0">
              <a:solidFill>
                <a:srgbClr val="10FBFE"/>
              </a:solidFill>
              <a:latin typeface="微软雅黑" panose="020B0503020204020204" charset="-122"/>
              <a:ea typeface="微软雅黑" panose="020B0503020204020204" charset="-122"/>
              <a:cs typeface="+mn-ea"/>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35" presetClass="entr" presetSubtype="0" fill="hold" nodeType="after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anim calcmode="lin" valueType="num">
                                      <p:cBhvr>
                                        <p:cTn id="18" dur="500" fill="hold"/>
                                        <p:tgtEl>
                                          <p:spTgt spid="43"/>
                                        </p:tgtEl>
                                        <p:attrNameLst>
                                          <p:attrName>style.rotation</p:attrName>
                                        </p:attrNameLst>
                                      </p:cBhvr>
                                      <p:tavLst>
                                        <p:tav tm="0">
                                          <p:val>
                                            <p:fltVal val="720"/>
                                          </p:val>
                                        </p:tav>
                                        <p:tav tm="100000">
                                          <p:val>
                                            <p:fltVal val="0"/>
                                          </p:val>
                                        </p:tav>
                                      </p:tavLst>
                                    </p:anim>
                                    <p:anim calcmode="lin" valueType="num">
                                      <p:cBhvr>
                                        <p:cTn id="19" dur="500" fill="hold"/>
                                        <p:tgtEl>
                                          <p:spTgt spid="43"/>
                                        </p:tgtEl>
                                        <p:attrNameLst>
                                          <p:attrName>ppt_h</p:attrName>
                                        </p:attrNameLst>
                                      </p:cBhvr>
                                      <p:tavLst>
                                        <p:tav tm="0">
                                          <p:val>
                                            <p:fltVal val="0"/>
                                          </p:val>
                                        </p:tav>
                                        <p:tav tm="100000">
                                          <p:val>
                                            <p:strVal val="#ppt_h"/>
                                          </p:val>
                                        </p:tav>
                                      </p:tavLst>
                                    </p:anim>
                                    <p:anim calcmode="lin" valueType="num">
                                      <p:cBhvr>
                                        <p:cTn id="20" dur="500" fill="hold"/>
                                        <p:tgtEl>
                                          <p:spTgt spid="43"/>
                                        </p:tgtEl>
                                        <p:attrNameLst>
                                          <p:attrName>ppt_w</p:attrName>
                                        </p:attrNameLst>
                                      </p:cBhvr>
                                      <p:tavLst>
                                        <p:tav tm="0">
                                          <p:val>
                                            <p:fltVal val="0"/>
                                          </p:val>
                                        </p:tav>
                                        <p:tav tm="100000">
                                          <p:val>
                                            <p:strVal val="#ppt_w"/>
                                          </p:val>
                                        </p:tav>
                                      </p:tavLst>
                                    </p:anim>
                                  </p:childTnLst>
                                </p:cTn>
                              </p:par>
                            </p:childTnLst>
                          </p:cTn>
                        </p:par>
                        <p:par>
                          <p:cTn id="21" fill="hold">
                            <p:stCondLst>
                              <p:cond delay="1500"/>
                            </p:stCondLst>
                            <p:childTnLst>
                              <p:par>
                                <p:cTn id="22" presetID="22" presetClass="entr" presetSubtype="2" fill="hold"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right)">
                                      <p:cBhvr>
                                        <p:cTn id="24" dur="500"/>
                                        <p:tgtEl>
                                          <p:spTgt spid="23"/>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left)">
                                      <p:cBhvr>
                                        <p:cTn id="3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组合 135"/>
          <p:cNvGrpSpPr/>
          <p:nvPr/>
        </p:nvGrpSpPr>
        <p:grpSpPr>
          <a:xfrm rot="10800000" flipH="1">
            <a:off x="856022" y="1246049"/>
            <a:ext cx="10491473" cy="4877076"/>
            <a:chOff x="850264" y="1552754"/>
            <a:chExt cx="10491473" cy="4877076"/>
          </a:xfrm>
        </p:grpSpPr>
        <p:grpSp>
          <p:nvGrpSpPr>
            <p:cNvPr id="135" name="组合 134"/>
            <p:cNvGrpSpPr/>
            <p:nvPr/>
          </p:nvGrpSpPr>
          <p:grpSpPr>
            <a:xfrm>
              <a:off x="850264" y="1552754"/>
              <a:ext cx="10491473" cy="4877076"/>
              <a:chOff x="850264" y="1552754"/>
              <a:chExt cx="10491473" cy="4877076"/>
            </a:xfrm>
          </p:grpSpPr>
          <p:sp>
            <p:nvSpPr>
              <p:cNvPr id="2" name="任意多边形 1"/>
              <p:cNvSpPr/>
              <p:nvPr/>
            </p:nvSpPr>
            <p:spPr>
              <a:xfrm>
                <a:off x="850264" y="1552754"/>
                <a:ext cx="10491473" cy="4877076"/>
              </a:xfrm>
              <a:custGeom>
                <a:avLst/>
                <a:gdLst>
                  <a:gd name="connsiteX0" fmla="*/ 7831355 w 10491473"/>
                  <a:gd name="connsiteY0" fmla="*/ 0 h 4877076"/>
                  <a:gd name="connsiteX1" fmla="*/ 9266735 w 10491473"/>
                  <a:gd name="connsiteY1" fmla="*/ 0 h 4877076"/>
                  <a:gd name="connsiteX2" fmla="*/ 9506378 w 10491473"/>
                  <a:gd name="connsiteY2" fmla="*/ 273194 h 4877076"/>
                  <a:gd name="connsiteX3" fmla="*/ 9724144 w 10491473"/>
                  <a:gd name="connsiteY3" fmla="*/ 273194 h 4877076"/>
                  <a:gd name="connsiteX4" fmla="*/ 10491473 w 10491473"/>
                  <a:gd name="connsiteY4" fmla="*/ 1040523 h 4877076"/>
                  <a:gd name="connsiteX5" fmla="*/ 10491473 w 10491473"/>
                  <a:gd name="connsiteY5" fmla="*/ 4877076 h 4877076"/>
                  <a:gd name="connsiteX6" fmla="*/ 10083708 w 10491473"/>
                  <a:gd name="connsiteY6" fmla="*/ 4877076 h 4877076"/>
                  <a:gd name="connsiteX7" fmla="*/ 9976858 w 10491473"/>
                  <a:gd name="connsiteY7" fmla="*/ 4718650 h 4877076"/>
                  <a:gd name="connsiteX8" fmla="*/ 9017366 w 10491473"/>
                  <a:gd name="connsiteY8" fmla="*/ 4718650 h 4877076"/>
                  <a:gd name="connsiteX9" fmla="*/ 8910516 w 10491473"/>
                  <a:gd name="connsiteY9" fmla="*/ 4877076 h 4877076"/>
                  <a:gd name="connsiteX10" fmla="*/ 767329 w 10491473"/>
                  <a:gd name="connsiteY10" fmla="*/ 4877076 h 4877076"/>
                  <a:gd name="connsiteX11" fmla="*/ 0 w 10491473"/>
                  <a:gd name="connsiteY11" fmla="*/ 4109747 h 4877076"/>
                  <a:gd name="connsiteX12" fmla="*/ 0 w 10491473"/>
                  <a:gd name="connsiteY12" fmla="*/ 3233529 h 4877076"/>
                  <a:gd name="connsiteX13" fmla="*/ 177598 w 10491473"/>
                  <a:gd name="connsiteY13" fmla="*/ 3068263 h 4877076"/>
                  <a:gd name="connsiteX14" fmla="*/ 177598 w 10491473"/>
                  <a:gd name="connsiteY14" fmla="*/ 2401062 h 4877076"/>
                  <a:gd name="connsiteX15" fmla="*/ 0 w 10491473"/>
                  <a:gd name="connsiteY15" fmla="*/ 2235796 h 4877076"/>
                  <a:gd name="connsiteX16" fmla="*/ 0 w 10491473"/>
                  <a:gd name="connsiteY16" fmla="*/ 273194 h 4877076"/>
                  <a:gd name="connsiteX17" fmla="*/ 433369 w 10491473"/>
                  <a:gd name="connsiteY17" fmla="*/ 273194 h 4877076"/>
                  <a:gd name="connsiteX18" fmla="*/ 673292 w 10491473"/>
                  <a:gd name="connsiteY18" fmla="*/ 1376 h 4877076"/>
                  <a:gd name="connsiteX19" fmla="*/ 2113993 w 10491473"/>
                  <a:gd name="connsiteY19" fmla="*/ 1376 h 4877076"/>
                  <a:gd name="connsiteX20" fmla="*/ 2353916 w 10491473"/>
                  <a:gd name="connsiteY20" fmla="*/ 273194 h 4877076"/>
                  <a:gd name="connsiteX21" fmla="*/ 7591712 w 10491473"/>
                  <a:gd name="connsiteY21" fmla="*/ 273194 h 4877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91473" h="4877076">
                    <a:moveTo>
                      <a:pt x="7831355" y="0"/>
                    </a:moveTo>
                    <a:lnTo>
                      <a:pt x="9266735" y="0"/>
                    </a:lnTo>
                    <a:lnTo>
                      <a:pt x="9506378" y="273194"/>
                    </a:lnTo>
                    <a:lnTo>
                      <a:pt x="9724144" y="273194"/>
                    </a:lnTo>
                    <a:lnTo>
                      <a:pt x="10491473" y="1040523"/>
                    </a:lnTo>
                    <a:lnTo>
                      <a:pt x="10491473" y="4877076"/>
                    </a:lnTo>
                    <a:lnTo>
                      <a:pt x="10083708" y="4877076"/>
                    </a:lnTo>
                    <a:lnTo>
                      <a:pt x="9976858" y="4718650"/>
                    </a:lnTo>
                    <a:lnTo>
                      <a:pt x="9017366" y="4718650"/>
                    </a:lnTo>
                    <a:lnTo>
                      <a:pt x="8910516" y="4877076"/>
                    </a:lnTo>
                    <a:lnTo>
                      <a:pt x="767329" y="4877076"/>
                    </a:lnTo>
                    <a:lnTo>
                      <a:pt x="0" y="4109747"/>
                    </a:lnTo>
                    <a:lnTo>
                      <a:pt x="0" y="3233529"/>
                    </a:lnTo>
                    <a:lnTo>
                      <a:pt x="177598" y="3068263"/>
                    </a:lnTo>
                    <a:lnTo>
                      <a:pt x="177598" y="2401062"/>
                    </a:lnTo>
                    <a:lnTo>
                      <a:pt x="0" y="2235796"/>
                    </a:lnTo>
                    <a:lnTo>
                      <a:pt x="0" y="273194"/>
                    </a:lnTo>
                    <a:lnTo>
                      <a:pt x="433369" y="273194"/>
                    </a:lnTo>
                    <a:lnTo>
                      <a:pt x="673292" y="1376"/>
                    </a:lnTo>
                    <a:lnTo>
                      <a:pt x="2113993" y="1376"/>
                    </a:lnTo>
                    <a:lnTo>
                      <a:pt x="2353916" y="273194"/>
                    </a:lnTo>
                    <a:lnTo>
                      <a:pt x="7591712" y="273194"/>
                    </a:lnTo>
                    <a:close/>
                  </a:path>
                </a:pathLst>
              </a:custGeom>
              <a:noFill/>
              <a:ln>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34" name="组合 133"/>
              <p:cNvGrpSpPr/>
              <p:nvPr/>
            </p:nvGrpSpPr>
            <p:grpSpPr>
              <a:xfrm flipH="1">
                <a:off x="8703444" y="1553441"/>
                <a:ext cx="1573211" cy="303301"/>
                <a:chOff x="8522049" y="1552754"/>
                <a:chExt cx="1547284" cy="303301"/>
              </a:xfrm>
            </p:grpSpPr>
            <p:sp>
              <p:nvSpPr>
                <p:cNvPr id="3" name="平行四边形 2"/>
                <p:cNvSpPr/>
                <p:nvPr/>
              </p:nvSpPr>
              <p:spPr>
                <a:xfrm>
                  <a:off x="9478425"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26" name="平行四边形 125"/>
                <p:cNvSpPr/>
                <p:nvPr/>
              </p:nvSpPr>
              <p:spPr>
                <a:xfrm>
                  <a:off x="9006937"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27" name="平行四边形 126"/>
                <p:cNvSpPr/>
                <p:nvPr/>
              </p:nvSpPr>
              <p:spPr>
                <a:xfrm>
                  <a:off x="8522049"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grpSp>
        </p:grpSp>
        <p:sp>
          <p:nvSpPr>
            <p:cNvPr id="118" name="平行四边形 117"/>
            <p:cNvSpPr/>
            <p:nvPr/>
          </p:nvSpPr>
          <p:spPr>
            <a:xfrm>
              <a:off x="1376073" y="1554130"/>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19" name="平行四边形 118"/>
            <p:cNvSpPr/>
            <p:nvPr/>
          </p:nvSpPr>
          <p:spPr>
            <a:xfrm>
              <a:off x="1860961" y="1555506"/>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20" name="平行四边形 119"/>
            <p:cNvSpPr/>
            <p:nvPr/>
          </p:nvSpPr>
          <p:spPr>
            <a:xfrm>
              <a:off x="2332449" y="1554130"/>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grpSp>
      <p:grpSp>
        <p:nvGrpSpPr>
          <p:cNvPr id="6" name="组合 5"/>
          <p:cNvGrpSpPr/>
          <p:nvPr/>
        </p:nvGrpSpPr>
        <p:grpSpPr>
          <a:xfrm>
            <a:off x="734695" y="810895"/>
            <a:ext cx="4598035" cy="262255"/>
            <a:chOff x="611" y="1760"/>
            <a:chExt cx="7241" cy="413"/>
          </a:xfrm>
          <a:solidFill>
            <a:srgbClr val="6AE7FF"/>
          </a:solidFill>
        </p:grpSpPr>
        <p:sp>
          <p:nvSpPr>
            <p:cNvPr id="4" name="矩形 3"/>
            <p:cNvSpPr/>
            <p:nvPr/>
          </p:nvSpPr>
          <p:spPr>
            <a:xfrm>
              <a:off x="5477" y="1760"/>
              <a:ext cx="2059" cy="1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平行四边形 4"/>
            <p:cNvSpPr/>
            <p:nvPr/>
          </p:nvSpPr>
          <p:spPr>
            <a:xfrm>
              <a:off x="611" y="1996"/>
              <a:ext cx="5169" cy="72"/>
            </a:xfrm>
            <a:prstGeom prst="parallelogram">
              <a:avLst>
                <a:gd name="adj" fmla="val 31755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279"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6548"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6820"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7428" y="1976"/>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p:nvPr/>
          </p:nvCxnSpPr>
          <p:spPr>
            <a:xfrm>
              <a:off x="3094" y="2173"/>
              <a:ext cx="4759" cy="0"/>
            </a:xfrm>
            <a:prstGeom prst="line">
              <a:avLst/>
            </a:prstGeom>
            <a:grpFill/>
            <a:ln>
              <a:solidFill>
                <a:srgbClr val="6AE7FF"/>
              </a:solidFill>
              <a:prstDash val="sysDash"/>
            </a:ln>
          </p:spPr>
          <p:style>
            <a:lnRef idx="1">
              <a:schemeClr val="accent1"/>
            </a:lnRef>
            <a:fillRef idx="0">
              <a:schemeClr val="accent1"/>
            </a:fillRef>
            <a:effectRef idx="0">
              <a:schemeClr val="accent1"/>
            </a:effectRef>
            <a:fontRef idx="minor">
              <a:schemeClr val="tx1"/>
            </a:fontRef>
          </p:style>
        </p:cxnSp>
      </p:grpSp>
      <p:sp>
        <p:nvSpPr>
          <p:cNvPr id="7" name="文本框 6"/>
          <p:cNvSpPr txBox="1"/>
          <p:nvPr/>
        </p:nvSpPr>
        <p:spPr>
          <a:xfrm>
            <a:off x="4257040" y="1583690"/>
            <a:ext cx="3678555" cy="1106805"/>
          </a:xfrm>
          <a:prstGeom prst="rect">
            <a:avLst/>
          </a:prstGeom>
          <a:noFill/>
        </p:spPr>
        <p:txBody>
          <a:bodyPr wrap="square" rtlCol="0">
            <a:spAutoFit/>
          </a:bodyPr>
          <a:lstStyle/>
          <a:p>
            <a:pPr algn="ctr"/>
            <a:r>
              <a:rPr lang="zh-CN" altLang="en-US" sz="6600">
                <a:solidFill>
                  <a:srgbClr val="10FBFE"/>
                </a:solidFill>
                <a:latin typeface="微软雅黑" panose="020B0503020204020204" charset="-122"/>
                <a:ea typeface="微软雅黑" panose="020B0503020204020204" charset="-122"/>
              </a:rPr>
              <a:t>前 言</a:t>
            </a:r>
          </a:p>
        </p:txBody>
      </p:sp>
      <p:sp>
        <p:nvSpPr>
          <p:cNvPr id="8" name="文本框 7"/>
          <p:cNvSpPr txBox="1"/>
          <p:nvPr/>
        </p:nvSpPr>
        <p:spPr>
          <a:xfrm>
            <a:off x="1494790" y="3042285"/>
            <a:ext cx="9202420" cy="2061210"/>
          </a:xfrm>
          <a:prstGeom prst="rect">
            <a:avLst/>
          </a:prstGeom>
          <a:noFill/>
        </p:spPr>
        <p:txBody>
          <a:bodyPr wrap="square" rtlCol="0">
            <a:spAutoFit/>
          </a:bodyPr>
          <a:lstStyle/>
          <a:p>
            <a:pPr>
              <a:lnSpc>
                <a:spcPct val="200000"/>
              </a:lnSpc>
            </a:pPr>
            <a:r>
              <a:rPr lang="zh-CN" altLang="en-US" sz="1600" dirty="0">
                <a:solidFill>
                  <a:srgbClr val="10FBFE"/>
                </a:solidFill>
                <a:latin typeface="微软雅黑" panose="020B0503020204020204" charset="-122"/>
                <a:ea typeface="微软雅黑" panose="020B0503020204020204" charset="-122"/>
              </a:rPr>
              <a:t>改革开放</a:t>
            </a:r>
            <a:r>
              <a:rPr lang="en-US" altLang="zh-CN" sz="1600" dirty="0">
                <a:solidFill>
                  <a:srgbClr val="10FBFE"/>
                </a:solidFill>
                <a:latin typeface="微软雅黑" panose="020B0503020204020204" charset="-122"/>
                <a:ea typeface="微软雅黑" panose="020B0503020204020204" charset="-122"/>
              </a:rPr>
              <a:t>30</a:t>
            </a:r>
            <a:r>
              <a:rPr lang="zh-CN" altLang="en-US" sz="1600" dirty="0">
                <a:solidFill>
                  <a:srgbClr val="10FBFE"/>
                </a:solidFill>
                <a:latin typeface="微软雅黑" panose="020B0503020204020204" charset="-122"/>
                <a:ea typeface="微软雅黑" panose="020B0503020204020204" charset="-122"/>
              </a:rPr>
              <a:t>多年以来，我国城镇化建设取得了举世瞩目的成就，尤其是进入</a:t>
            </a:r>
            <a:r>
              <a:rPr lang="en-US" altLang="zh-CN" sz="1600" dirty="0">
                <a:solidFill>
                  <a:srgbClr val="10FBFE"/>
                </a:solidFill>
                <a:latin typeface="微软雅黑" panose="020B0503020204020204" charset="-122"/>
                <a:ea typeface="微软雅黑" panose="020B0503020204020204" charset="-122"/>
              </a:rPr>
              <a:t>21</a:t>
            </a:r>
            <a:r>
              <a:rPr lang="zh-CN" altLang="en-US" sz="1600" dirty="0">
                <a:solidFill>
                  <a:srgbClr val="10FBFE"/>
                </a:solidFill>
                <a:latin typeface="微软雅黑" panose="020B0503020204020204" charset="-122"/>
                <a:ea typeface="微软雅黑" panose="020B0503020204020204" charset="-122"/>
              </a:rPr>
              <a:t>世纪后，城镇化建设的步伐不断加快，每年有上千万的农村人口进入城市。随着城市人口不断膨胀，“城市病”成为困扰各个城市建设与管理的首要难题，资源短缺、环境污染、交通拥堵、安全隐患等问题日益突出。为了破解“城市病”困局，智慧城市应运而生。</a:t>
            </a:r>
            <a:endParaRPr sz="1600" dirty="0">
              <a:solidFill>
                <a:srgbClr val="10FBFE"/>
              </a:solidFill>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wedge">
                                      <p:cBhvr>
                                        <p:cTn id="7" dur="500"/>
                                        <p:tgtEl>
                                          <p:spTgt spid="136"/>
                                        </p:tgtEl>
                                      </p:cBhvr>
                                    </p:animEffect>
                                  </p:childTnLst>
                                </p:cTn>
                              </p:par>
                            </p:childTnLst>
                          </p:cTn>
                        </p:par>
                        <p:par>
                          <p:cTn id="8" fill="hold">
                            <p:stCondLst>
                              <p:cond delay="500"/>
                            </p:stCondLst>
                            <p:childTnLst>
                              <p:par>
                                <p:cTn id="9" presetID="29"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ppt_x</p:attrName>
                                        </p:attrNameLst>
                                      </p:cBhvr>
                                      <p:tavLst>
                                        <p:tav tm="0">
                                          <p:val>
                                            <p:strVal val="#ppt_x-.2"/>
                                          </p:val>
                                        </p:tav>
                                        <p:tav tm="100000">
                                          <p:val>
                                            <p:strVal val="#ppt_x"/>
                                          </p:val>
                                        </p:tav>
                                      </p:tavLst>
                                    </p:anim>
                                    <p:anim calcmode="lin" valueType="num">
                                      <p:cBhvr>
                                        <p:cTn id="12" dur="5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13" dur="500"/>
                                        <p:tgtEl>
                                          <p:spTgt spid="6"/>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1500"/>
                            </p:stCondLst>
                            <p:childTnLst>
                              <p:par>
                                <p:cTn id="21" presetID="18" presetClass="entr" presetSubtype="6"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strips(downRight)">
                                      <p:cBhvr>
                                        <p:cTn id="23"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2</a:t>
              </a:r>
            </a:p>
          </p:txBody>
        </p:sp>
      </p:grpSp>
      <p:sp>
        <p:nvSpPr>
          <p:cNvPr id="264" name="文本框 263"/>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sym typeface="+mn-ea"/>
              </a:rPr>
              <a:t>政务办理</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4100" name="矩形 4"/>
          <p:cNvSpPr>
            <a:spLocks noChangeArrowheads="1"/>
          </p:cNvSpPr>
          <p:nvPr/>
        </p:nvSpPr>
        <p:spPr bwMode="auto">
          <a:xfrm>
            <a:off x="5208795" y="2914236"/>
            <a:ext cx="5822950" cy="235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nSpc>
                <a:spcPct val="150000"/>
              </a:lnSpc>
            </a:pPr>
            <a:r>
              <a:rPr lang="zh-CN" altLang="zh-CN" b="1" dirty="0">
                <a:solidFill>
                  <a:srgbClr val="10FBFE"/>
                </a:solidFill>
                <a:latin typeface="微软雅黑" panose="020B0503020204020204" charset="-122"/>
                <a:ea typeface="微软雅黑" panose="020B0503020204020204" charset="-122"/>
              </a:rPr>
              <a:t>通过与各个政府部门的合作，将一系列流程简化到一个平台，减去了办理的一系列流程。在我们的金融数据终端上，我们可以直接在一个平台上按次序办理相关的政务服务，减去了市民们通勤的时间花费并减少了政府机构内部互相推诿的情况。</a:t>
            </a:r>
          </a:p>
          <a:p>
            <a:pPr algn="l" eaLnBrk="1" hangingPunct="1">
              <a:lnSpc>
                <a:spcPct val="150000"/>
              </a:lnSpc>
            </a:pPr>
            <a:endParaRPr lang="en-US" altLang="zh-CN" sz="1000" dirty="0">
              <a:solidFill>
                <a:schemeClr val="bg1"/>
              </a:solidFill>
              <a:latin typeface="微软雅黑" panose="020B0503020204020204" charset="-122"/>
              <a:ea typeface="微软雅黑" panose="020B0503020204020204" charset="-122"/>
            </a:endParaRPr>
          </a:p>
        </p:txBody>
      </p:sp>
      <p:sp>
        <p:nvSpPr>
          <p:cNvPr id="4099" name="矩形 3"/>
          <p:cNvSpPr>
            <a:spLocks noChangeArrowheads="1"/>
          </p:cNvSpPr>
          <p:nvPr/>
        </p:nvSpPr>
        <p:spPr bwMode="auto">
          <a:xfrm>
            <a:off x="5264012" y="2104975"/>
            <a:ext cx="28562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rgbClr val="10FBFE"/>
                </a:solidFill>
                <a:latin typeface="微软雅黑" panose="020B0503020204020204" charset="-122"/>
                <a:ea typeface="微软雅黑" panose="020B0503020204020204" charset="-122"/>
                <a:sym typeface="+mn-ea"/>
              </a:rPr>
              <a:t>政务机构一体化</a:t>
            </a:r>
          </a:p>
        </p:txBody>
      </p:sp>
      <p:pic>
        <p:nvPicPr>
          <p:cNvPr id="7" name="图片 6" descr="25"/>
          <p:cNvPicPr>
            <a:picLocks noChangeAspect="1"/>
          </p:cNvPicPr>
          <p:nvPr/>
        </p:nvPicPr>
        <p:blipFill>
          <a:blip r:embed="rId3"/>
          <a:srcRect l="19884" r="22637"/>
          <a:stretch>
            <a:fillRect/>
          </a:stretch>
        </p:blipFill>
        <p:spPr>
          <a:xfrm>
            <a:off x="1468755" y="1808480"/>
            <a:ext cx="3093085" cy="4117340"/>
          </a:xfrm>
          <a:prstGeom prst="rect">
            <a:avLst/>
          </a:prstGeom>
          <a:ln>
            <a:noFill/>
          </a:ln>
          <a:effectLst/>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14" presetClass="entr" presetSubtype="5"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vertical)">
                                      <p:cBhvr>
                                        <p:cTn id="17" dur="500"/>
                                        <p:tgtEl>
                                          <p:spTgt spid="7"/>
                                        </p:tgtEl>
                                      </p:cBhvr>
                                    </p:animEffect>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4099"/>
                                        </p:tgtEl>
                                        <p:attrNameLst>
                                          <p:attrName>style.visibility</p:attrName>
                                        </p:attrNameLst>
                                      </p:cBhvr>
                                      <p:to>
                                        <p:strVal val="visible"/>
                                      </p:to>
                                    </p:set>
                                    <p:anim calcmode="lin" valueType="num">
                                      <p:cBhvr additive="base">
                                        <p:cTn id="21" dur="500"/>
                                        <p:tgtEl>
                                          <p:spTgt spid="4099"/>
                                        </p:tgtEl>
                                        <p:attrNameLst>
                                          <p:attrName>ppt_y</p:attrName>
                                        </p:attrNameLst>
                                      </p:cBhvr>
                                      <p:tavLst>
                                        <p:tav tm="0">
                                          <p:val>
                                            <p:strVal val="#ppt_y+#ppt_h*1.125000"/>
                                          </p:val>
                                        </p:tav>
                                        <p:tav tm="100000">
                                          <p:val>
                                            <p:strVal val="#ppt_y"/>
                                          </p:val>
                                        </p:tav>
                                      </p:tavLst>
                                    </p:anim>
                                    <p:animEffect transition="in" filter="wipe(up)">
                                      <p:cBhvr>
                                        <p:cTn id="22" dur="500"/>
                                        <p:tgtEl>
                                          <p:spTgt spid="4099"/>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4100"/>
                                        </p:tgtEl>
                                        <p:attrNameLst>
                                          <p:attrName>style.visibility</p:attrName>
                                        </p:attrNameLst>
                                      </p:cBhvr>
                                      <p:to>
                                        <p:strVal val="visible"/>
                                      </p:to>
                                    </p:set>
                                    <p:anim calcmode="lin" valueType="num">
                                      <p:cBhvr additive="base">
                                        <p:cTn id="25" dur="500"/>
                                        <p:tgtEl>
                                          <p:spTgt spid="4100"/>
                                        </p:tgtEl>
                                        <p:attrNameLst>
                                          <p:attrName>ppt_y</p:attrName>
                                        </p:attrNameLst>
                                      </p:cBhvr>
                                      <p:tavLst>
                                        <p:tav tm="0">
                                          <p:val>
                                            <p:strVal val="#ppt_y+#ppt_h*1.125000"/>
                                          </p:val>
                                        </p:tav>
                                        <p:tav tm="100000">
                                          <p:val>
                                            <p:strVal val="#ppt_y"/>
                                          </p:val>
                                        </p:tav>
                                      </p:tavLst>
                                    </p:anim>
                                    <p:animEffect transition="in" filter="wipe(up)">
                                      <p:cBhvr>
                                        <p:cTn id="26"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4100" grpId="0"/>
      <p:bldP spid="409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a:solidFill>
                  <a:srgbClr val="6AE7FF"/>
                </a:solidFill>
              </a:rPr>
              <a:t>03</a:t>
            </a:r>
          </a:p>
        </p:txBody>
      </p:sp>
      <p:sp>
        <p:nvSpPr>
          <p:cNvPr id="4" name="文本框 3"/>
          <p:cNvSpPr txBox="1"/>
          <p:nvPr/>
        </p:nvSpPr>
        <p:spPr>
          <a:xfrm>
            <a:off x="4620895" y="2735580"/>
            <a:ext cx="3735705" cy="583565"/>
          </a:xfrm>
          <a:prstGeom prst="rect">
            <a:avLst/>
          </a:prstGeom>
          <a:noFill/>
        </p:spPr>
        <p:txBody>
          <a:bodyPr wrap="square" rtlCol="0">
            <a:spAutoFit/>
          </a:bodyPr>
          <a:lstStyle/>
          <a:p>
            <a:pPr algn="l"/>
            <a:r>
              <a:rPr lang="zh-CN" altLang="en-US" sz="3200">
                <a:solidFill>
                  <a:srgbClr val="10FBFE"/>
                </a:solidFill>
                <a:latin typeface="微软雅黑" panose="020B0503020204020204" charset="-122"/>
                <a:ea typeface="微软雅黑" panose="020B0503020204020204" charset="-122"/>
              </a:rPr>
              <a:t>应用场景</a:t>
            </a:r>
          </a:p>
        </p:txBody>
      </p:sp>
      <p:sp>
        <p:nvSpPr>
          <p:cNvPr id="359" name="矩形 358"/>
          <p:cNvSpPr/>
          <p:nvPr/>
        </p:nvSpPr>
        <p:spPr>
          <a:xfrm>
            <a:off x="4620895" y="3197225"/>
            <a:ext cx="6806565" cy="1198880"/>
          </a:xfrm>
          <a:prstGeom prst="rect">
            <a:avLst/>
          </a:prstGeom>
        </p:spPr>
        <p:txBody>
          <a:bodyPr wrap="square">
            <a:spAutoFit/>
          </a:bodyPr>
          <a:lstStyle/>
          <a:p>
            <a:pPr algn="l">
              <a:lnSpc>
                <a:spcPct val="150000"/>
              </a:lnSpc>
            </a:pPr>
            <a:r>
              <a:rPr sz="2400" dirty="0">
                <a:solidFill>
                  <a:srgbClr val="10FBFE"/>
                </a:solidFill>
                <a:latin typeface="微软雅黑" panose="020B0503020204020204" charset="-122"/>
                <a:ea typeface="微软雅黑" panose="020B0503020204020204" charset="-122"/>
                <a:cs typeface="+mn-ea"/>
                <a:sym typeface="+mn-lt"/>
              </a:rPr>
              <a:t>How do we apply technology to solve various problems currently encountered</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par>
                          <p:cTn id="25" fill="hold">
                            <p:stCondLst>
                              <p:cond delay="1649"/>
                            </p:stCondLst>
                            <p:childTnLst>
                              <p:par>
                                <p:cTn id="26" presetID="42" presetClass="entr" presetSubtype="0" fill="hold" grpId="0"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anim calcmode="lin" valueType="num">
                                      <p:cBhvr>
                                        <p:cTn id="29" dur="500" fill="hold"/>
                                        <p:tgtEl>
                                          <p:spTgt spid="359"/>
                                        </p:tgtEl>
                                        <p:attrNameLst>
                                          <p:attrName>ppt_x</p:attrName>
                                        </p:attrNameLst>
                                      </p:cBhvr>
                                      <p:tavLst>
                                        <p:tav tm="0">
                                          <p:val>
                                            <p:strVal val="#ppt_x"/>
                                          </p:val>
                                        </p:tav>
                                        <p:tav tm="100000">
                                          <p:val>
                                            <p:strVal val="#ppt_x"/>
                                          </p:val>
                                        </p:tav>
                                      </p:tavLst>
                                    </p:anim>
                                    <p:anim calcmode="lin" valueType="num">
                                      <p:cBhvr>
                                        <p:cTn id="30"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sz="2000" b="1" dirty="0">
                <a:solidFill>
                  <a:srgbClr val="10FBFE"/>
                </a:solidFill>
                <a:latin typeface="微软雅黑" panose="020B0503020204020204" charset="-122"/>
                <a:ea typeface="微软雅黑" panose="020B0503020204020204" charset="-122"/>
              </a:rPr>
              <a:t>主要面对的应用场景</a:t>
            </a:r>
            <a:endParaRPr lang="zh-CN" sz="1600" b="1" dirty="0">
              <a:solidFill>
                <a:srgbClr val="10FBFE"/>
              </a:solidFill>
              <a:latin typeface="微软雅黑" panose="020B0503020204020204" charset="-122"/>
              <a:ea typeface="微软雅黑" panose="020B0503020204020204" charset="-122"/>
              <a:sym typeface="+mn-ea"/>
            </a:endParaRPr>
          </a:p>
        </p:txBody>
      </p:sp>
      <p:sp>
        <p:nvSpPr>
          <p:cNvPr id="5" name="平行四边形 4"/>
          <p:cNvSpPr/>
          <p:nvPr/>
        </p:nvSpPr>
        <p:spPr>
          <a:xfrm>
            <a:off x="3161982" y="2621042"/>
            <a:ext cx="1023938" cy="1360884"/>
          </a:xfrm>
          <a:prstGeom prst="parallelogram">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p>
        </p:txBody>
      </p:sp>
      <p:sp>
        <p:nvSpPr>
          <p:cNvPr id="6" name="平行四边形 5"/>
          <p:cNvSpPr/>
          <p:nvPr/>
        </p:nvSpPr>
        <p:spPr>
          <a:xfrm>
            <a:off x="4543108" y="2621042"/>
            <a:ext cx="1022747" cy="1360884"/>
          </a:xfrm>
          <a:prstGeom prst="parallelogram">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p>
        </p:txBody>
      </p:sp>
      <p:sp>
        <p:nvSpPr>
          <p:cNvPr id="7" name="平行四边形 6"/>
          <p:cNvSpPr/>
          <p:nvPr/>
        </p:nvSpPr>
        <p:spPr>
          <a:xfrm>
            <a:off x="5923042" y="2621042"/>
            <a:ext cx="1023938" cy="1360884"/>
          </a:xfrm>
          <a:prstGeom prst="parallelogram">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p>
        </p:txBody>
      </p:sp>
      <p:sp>
        <p:nvSpPr>
          <p:cNvPr id="8" name="平行四边形 7"/>
          <p:cNvSpPr/>
          <p:nvPr/>
        </p:nvSpPr>
        <p:spPr>
          <a:xfrm>
            <a:off x="7596347" y="1544717"/>
            <a:ext cx="1260872" cy="2437209"/>
          </a:xfrm>
          <a:prstGeom prst="parallelogram">
            <a:avLst>
              <a:gd name="adj" fmla="val 37904"/>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p>
        </p:txBody>
      </p:sp>
      <p:sp>
        <p:nvSpPr>
          <p:cNvPr id="9" name="等腰三角形 8"/>
          <p:cNvSpPr/>
          <p:nvPr/>
        </p:nvSpPr>
        <p:spPr>
          <a:xfrm>
            <a:off x="7736840" y="880349"/>
            <a:ext cx="1477566" cy="664369"/>
          </a:xfrm>
          <a:prstGeom prst="triangl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p>
        </p:txBody>
      </p:sp>
      <p:grpSp>
        <p:nvGrpSpPr>
          <p:cNvPr id="10" name="组合 9"/>
          <p:cNvGrpSpPr/>
          <p:nvPr/>
        </p:nvGrpSpPr>
        <p:grpSpPr>
          <a:xfrm>
            <a:off x="3426302" y="2618662"/>
            <a:ext cx="1884760" cy="1363265"/>
            <a:chOff x="2771775" y="3049588"/>
            <a:chExt cx="2513013" cy="1817687"/>
          </a:xfrm>
        </p:grpSpPr>
        <p:cxnSp>
          <p:nvCxnSpPr>
            <p:cNvPr id="11" name="直接连接符 10"/>
            <p:cNvCxnSpPr/>
            <p:nvPr/>
          </p:nvCxnSpPr>
          <p:spPr>
            <a:xfrm>
              <a:off x="2771775" y="3052763"/>
              <a:ext cx="1489075" cy="1814512"/>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795713" y="3049588"/>
              <a:ext cx="1489075" cy="181610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4797902" y="2613899"/>
            <a:ext cx="1894285" cy="1364456"/>
            <a:chOff x="4600575" y="3043238"/>
            <a:chExt cx="2525713" cy="1819275"/>
          </a:xfrm>
        </p:grpSpPr>
        <p:cxnSp>
          <p:nvCxnSpPr>
            <p:cNvPr id="13" name="直接连接符 12"/>
            <p:cNvCxnSpPr/>
            <p:nvPr/>
          </p:nvCxnSpPr>
          <p:spPr>
            <a:xfrm>
              <a:off x="4600575" y="3048000"/>
              <a:ext cx="1489075" cy="1814513"/>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637213" y="3043238"/>
              <a:ext cx="1489075" cy="1814512"/>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6176645" y="2616280"/>
            <a:ext cx="1884760" cy="1362075"/>
            <a:chOff x="6438900" y="3046413"/>
            <a:chExt cx="2513013" cy="1816100"/>
          </a:xfrm>
        </p:grpSpPr>
        <p:cxnSp>
          <p:nvCxnSpPr>
            <p:cNvPr id="17" name="直接连接符 16"/>
            <p:cNvCxnSpPr/>
            <p:nvPr/>
          </p:nvCxnSpPr>
          <p:spPr>
            <a:xfrm>
              <a:off x="6438900" y="3048000"/>
              <a:ext cx="1487488" cy="1814513"/>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462838" y="3046413"/>
              <a:ext cx="1489075" cy="1814512"/>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28685" name="文本框 13"/>
          <p:cNvSpPr txBox="1">
            <a:spLocks noChangeArrowheads="1"/>
          </p:cNvSpPr>
          <p:nvPr/>
        </p:nvSpPr>
        <p:spPr bwMode="auto">
          <a:xfrm>
            <a:off x="3161665" y="1965960"/>
            <a:ext cx="1567180" cy="499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sz="2800" b="1">
                <a:solidFill>
                  <a:srgbClr val="10FBFE"/>
                </a:solidFill>
                <a:latin typeface="微软雅黑" panose="020B0503020204020204" charset="-122"/>
                <a:ea typeface="微软雅黑" panose="020B0503020204020204" charset="-122"/>
                <a:sym typeface="+mn-ea"/>
              </a:rPr>
              <a:t>金融服务</a:t>
            </a:r>
            <a:endParaRPr lang="zh-CN" altLang="en-US" sz="2800" b="1" dirty="0">
              <a:solidFill>
                <a:srgbClr val="10FBFE"/>
              </a:solidFill>
              <a:latin typeface="微软雅黑" panose="020B0503020204020204" charset="-122"/>
              <a:ea typeface="微软雅黑" panose="020B0503020204020204" charset="-122"/>
              <a:sym typeface="+mn-ea"/>
            </a:endParaRPr>
          </a:p>
        </p:txBody>
      </p:sp>
      <p:sp>
        <p:nvSpPr>
          <p:cNvPr id="28686" name="文本框 14"/>
          <p:cNvSpPr txBox="1">
            <a:spLocks noChangeArrowheads="1"/>
          </p:cNvSpPr>
          <p:nvPr/>
        </p:nvSpPr>
        <p:spPr bwMode="auto">
          <a:xfrm>
            <a:off x="4836812" y="1966063"/>
            <a:ext cx="1218009" cy="499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sz="2800" b="1">
                <a:solidFill>
                  <a:srgbClr val="10FBFE"/>
                </a:solidFill>
                <a:latin typeface="微软雅黑" panose="020B0503020204020204" charset="-122"/>
                <a:ea typeface="微软雅黑" panose="020B0503020204020204" charset="-122"/>
                <a:sym typeface="+mn-ea"/>
              </a:rPr>
              <a:t>医疗</a:t>
            </a:r>
            <a:endParaRPr lang="zh-CN" altLang="en-US" sz="2800" dirty="0">
              <a:solidFill>
                <a:schemeClr val="bg1"/>
              </a:solidFill>
            </a:endParaRPr>
          </a:p>
        </p:txBody>
      </p:sp>
      <p:sp>
        <p:nvSpPr>
          <p:cNvPr id="28687" name="文本框 15"/>
          <p:cNvSpPr txBox="1">
            <a:spLocks noChangeArrowheads="1"/>
          </p:cNvSpPr>
          <p:nvPr/>
        </p:nvSpPr>
        <p:spPr bwMode="auto">
          <a:xfrm>
            <a:off x="5859145" y="1965960"/>
            <a:ext cx="1884045" cy="499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sz="2800" b="1">
                <a:solidFill>
                  <a:srgbClr val="10FBFE"/>
                </a:solidFill>
                <a:latin typeface="微软雅黑" panose="020B0503020204020204" charset="-122"/>
                <a:ea typeface="微软雅黑" panose="020B0503020204020204" charset="-122"/>
                <a:sym typeface="+mn-ea"/>
              </a:rPr>
              <a:t>政务服务</a:t>
            </a:r>
            <a:endParaRPr lang="zh-CN" altLang="en-US" sz="2800" b="1" dirty="0">
              <a:solidFill>
                <a:srgbClr val="10FBFE"/>
              </a:solidFill>
              <a:latin typeface="微软雅黑" panose="020B0503020204020204" charset="-122"/>
              <a:ea typeface="微软雅黑" panose="020B0503020204020204" charset="-122"/>
              <a:sym typeface="+mn-ea"/>
            </a:endParaRPr>
          </a:p>
        </p:txBody>
      </p:sp>
      <p:sp>
        <p:nvSpPr>
          <p:cNvPr id="28688" name="矩形 16"/>
          <p:cNvSpPr>
            <a:spLocks noChangeArrowheads="1"/>
          </p:cNvSpPr>
          <p:nvPr/>
        </p:nvSpPr>
        <p:spPr bwMode="auto">
          <a:xfrm>
            <a:off x="360045" y="4824730"/>
            <a:ext cx="1154811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ctr" eaLnBrk="1" hangingPunct="1">
              <a:lnSpc>
                <a:spcPct val="150000"/>
              </a:lnSpc>
            </a:pPr>
            <a:r>
              <a:rPr sz="2800" dirty="0">
                <a:solidFill>
                  <a:srgbClr val="10FBFE"/>
                </a:solidFill>
                <a:latin typeface="微软雅黑" panose="020B0503020204020204" charset="-122"/>
                <a:ea typeface="微软雅黑" panose="020B0503020204020204" charset="-122"/>
                <a:cs typeface="+mn-ea"/>
                <a:sym typeface="+mn-lt"/>
              </a:rPr>
              <a:t>万达通系列产品从生活中来，为生活服务而生，也终将回到生活中去。</a:t>
            </a:r>
          </a:p>
        </p:txBody>
      </p:sp>
      <p:sp>
        <p:nvSpPr>
          <p:cNvPr id="28689" name="文本框 17"/>
          <p:cNvSpPr txBox="1">
            <a:spLocks noChangeArrowheads="1"/>
          </p:cNvSpPr>
          <p:nvPr/>
        </p:nvSpPr>
        <p:spPr bwMode="auto">
          <a:xfrm rot="16832634">
            <a:off x="6975475" y="2401570"/>
            <a:ext cx="256032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sz="2400" b="1">
                <a:solidFill>
                  <a:srgbClr val="10FBFE"/>
                </a:solidFill>
                <a:latin typeface="微软雅黑" panose="020B0503020204020204" charset="-122"/>
                <a:ea typeface="微软雅黑" panose="020B0503020204020204" charset="-122"/>
                <a:sym typeface="+mn-ea"/>
              </a:rPr>
              <a:t>万达通服务终端</a:t>
            </a:r>
            <a:endParaRPr lang="zh-CN" altLang="en-US" sz="2400" b="1" dirty="0">
              <a:solidFill>
                <a:srgbClr val="10FBFE"/>
              </a:solidFill>
              <a:latin typeface="微软雅黑" panose="020B0503020204020204" charset="-122"/>
              <a:ea typeface="微软雅黑" panose="020B0503020204020204" charset="-122"/>
              <a:sym typeface="+mn-ea"/>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par>
                          <p:cTn id="18" fill="hold">
                            <p:stCondLst>
                              <p:cond delay="1500"/>
                            </p:stCondLst>
                            <p:childTnLst>
                              <p:par>
                                <p:cTn id="19" presetID="22" presetClass="entr" presetSubtype="1"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500"/>
                                        <p:tgtEl>
                                          <p:spTgt spid="10"/>
                                        </p:tgtEl>
                                      </p:cBhvr>
                                    </p:animEffect>
                                  </p:childTnLst>
                                </p:cTn>
                              </p:par>
                            </p:childTnLst>
                          </p:cTn>
                        </p:par>
                        <p:par>
                          <p:cTn id="22" fill="hold">
                            <p:stCondLst>
                              <p:cond delay="2000"/>
                            </p:stCondLst>
                            <p:childTnLst>
                              <p:par>
                                <p:cTn id="23" presetID="22" presetClass="entr" presetSubtype="4"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par>
                          <p:cTn id="26" fill="hold">
                            <p:stCondLst>
                              <p:cond delay="2500"/>
                            </p:stCondLst>
                            <p:childTnLst>
                              <p:par>
                                <p:cTn id="27" presetID="22" presetClass="entr" presetSubtype="1"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up)">
                                      <p:cBhvr>
                                        <p:cTn id="29" dur="500"/>
                                        <p:tgtEl>
                                          <p:spTgt spid="14"/>
                                        </p:tgtEl>
                                      </p:cBhvr>
                                    </p:animEffect>
                                  </p:childTnLst>
                                </p:cTn>
                              </p:par>
                            </p:childTnLst>
                          </p:cTn>
                        </p:par>
                        <p:par>
                          <p:cTn id="30" fill="hold">
                            <p:stCondLst>
                              <p:cond delay="3000"/>
                            </p:stCondLst>
                            <p:childTnLst>
                              <p:par>
                                <p:cTn id="31" presetID="22" presetClass="entr" presetSubtype="4"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down)">
                                      <p:cBhvr>
                                        <p:cTn id="33" dur="500"/>
                                        <p:tgtEl>
                                          <p:spTgt spid="7"/>
                                        </p:tgtEl>
                                      </p:cBhvr>
                                    </p:animEffect>
                                  </p:childTnLst>
                                </p:cTn>
                              </p:par>
                            </p:childTnLst>
                          </p:cTn>
                        </p:par>
                        <p:par>
                          <p:cTn id="34" fill="hold">
                            <p:stCondLst>
                              <p:cond delay="3500"/>
                            </p:stCondLst>
                            <p:childTnLst>
                              <p:par>
                                <p:cTn id="35" presetID="22" presetClass="entr" presetSubtype="1" fill="hold"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up)">
                                      <p:cBhvr>
                                        <p:cTn id="37" dur="500"/>
                                        <p:tgtEl>
                                          <p:spTgt spid="16"/>
                                        </p:tgtEl>
                                      </p:cBhvr>
                                    </p:animEffect>
                                  </p:childTnLst>
                                </p:cTn>
                              </p:par>
                            </p:childTnLst>
                          </p:cTn>
                        </p:par>
                        <p:par>
                          <p:cTn id="38" fill="hold">
                            <p:stCondLst>
                              <p:cond delay="4000"/>
                            </p:stCondLst>
                            <p:childTnLst>
                              <p:par>
                                <p:cTn id="39" presetID="22" presetClass="entr" presetSubtype="4"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down)">
                                      <p:cBhvr>
                                        <p:cTn id="41" dur="500"/>
                                        <p:tgtEl>
                                          <p:spTgt spid="8"/>
                                        </p:tgtEl>
                                      </p:cBhvr>
                                    </p:animEffect>
                                  </p:childTnLst>
                                </p:cTn>
                              </p:par>
                            </p:childTnLst>
                          </p:cTn>
                        </p:par>
                        <p:par>
                          <p:cTn id="42" fill="hold">
                            <p:stCondLst>
                              <p:cond delay="4500"/>
                            </p:stCondLst>
                            <p:childTnLst>
                              <p:par>
                                <p:cTn id="43" presetID="22" presetClass="entr" presetSubtype="4"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down)">
                                      <p:cBhvr>
                                        <p:cTn id="45" dur="500"/>
                                        <p:tgtEl>
                                          <p:spTgt spid="9"/>
                                        </p:tgtEl>
                                      </p:cBhvr>
                                    </p:animEffect>
                                  </p:childTnLst>
                                </p:cTn>
                              </p:par>
                            </p:childTnLst>
                          </p:cTn>
                        </p:par>
                        <p:par>
                          <p:cTn id="46" fill="hold">
                            <p:stCondLst>
                              <p:cond delay="5000"/>
                            </p:stCondLst>
                            <p:childTnLst>
                              <p:par>
                                <p:cTn id="47" presetID="53" presetClass="entr" presetSubtype="16" fill="hold" grpId="0" nodeType="afterEffect">
                                  <p:stCondLst>
                                    <p:cond delay="0"/>
                                  </p:stCondLst>
                                  <p:childTnLst>
                                    <p:set>
                                      <p:cBhvr>
                                        <p:cTn id="48" dur="1" fill="hold">
                                          <p:stCondLst>
                                            <p:cond delay="0"/>
                                          </p:stCondLst>
                                        </p:cTn>
                                        <p:tgtEl>
                                          <p:spTgt spid="28689"/>
                                        </p:tgtEl>
                                        <p:attrNameLst>
                                          <p:attrName>style.visibility</p:attrName>
                                        </p:attrNameLst>
                                      </p:cBhvr>
                                      <p:to>
                                        <p:strVal val="visible"/>
                                      </p:to>
                                    </p:set>
                                    <p:anim calcmode="lin" valueType="num">
                                      <p:cBhvr>
                                        <p:cTn id="49" dur="500" fill="hold"/>
                                        <p:tgtEl>
                                          <p:spTgt spid="28689"/>
                                        </p:tgtEl>
                                        <p:attrNameLst>
                                          <p:attrName>ppt_w</p:attrName>
                                        </p:attrNameLst>
                                      </p:cBhvr>
                                      <p:tavLst>
                                        <p:tav tm="0">
                                          <p:val>
                                            <p:fltVal val="0"/>
                                          </p:val>
                                        </p:tav>
                                        <p:tav tm="100000">
                                          <p:val>
                                            <p:strVal val="#ppt_w"/>
                                          </p:val>
                                        </p:tav>
                                      </p:tavLst>
                                    </p:anim>
                                    <p:anim calcmode="lin" valueType="num">
                                      <p:cBhvr>
                                        <p:cTn id="50" dur="500" fill="hold"/>
                                        <p:tgtEl>
                                          <p:spTgt spid="28689"/>
                                        </p:tgtEl>
                                        <p:attrNameLst>
                                          <p:attrName>ppt_h</p:attrName>
                                        </p:attrNameLst>
                                      </p:cBhvr>
                                      <p:tavLst>
                                        <p:tav tm="0">
                                          <p:val>
                                            <p:fltVal val="0"/>
                                          </p:val>
                                        </p:tav>
                                        <p:tav tm="100000">
                                          <p:val>
                                            <p:strVal val="#ppt_h"/>
                                          </p:val>
                                        </p:tav>
                                      </p:tavLst>
                                    </p:anim>
                                    <p:animEffect transition="in" filter="fade">
                                      <p:cBhvr>
                                        <p:cTn id="51" dur="500"/>
                                        <p:tgtEl>
                                          <p:spTgt spid="28689"/>
                                        </p:tgtEl>
                                      </p:cBhvr>
                                    </p:animEffect>
                                  </p:childTnLst>
                                </p:cTn>
                              </p:par>
                            </p:childTnLst>
                          </p:cTn>
                        </p:par>
                        <p:par>
                          <p:cTn id="52" fill="hold">
                            <p:stCondLst>
                              <p:cond delay="5500"/>
                            </p:stCondLst>
                            <p:childTnLst>
                              <p:par>
                                <p:cTn id="53" presetID="2" presetClass="entr" presetSubtype="8" fill="hold" grpId="0" nodeType="afterEffect">
                                  <p:stCondLst>
                                    <p:cond delay="0"/>
                                  </p:stCondLst>
                                  <p:childTnLst>
                                    <p:set>
                                      <p:cBhvr>
                                        <p:cTn id="54" dur="1" fill="hold">
                                          <p:stCondLst>
                                            <p:cond delay="0"/>
                                          </p:stCondLst>
                                        </p:cTn>
                                        <p:tgtEl>
                                          <p:spTgt spid="28685"/>
                                        </p:tgtEl>
                                        <p:attrNameLst>
                                          <p:attrName>style.visibility</p:attrName>
                                        </p:attrNameLst>
                                      </p:cBhvr>
                                      <p:to>
                                        <p:strVal val="visible"/>
                                      </p:to>
                                    </p:set>
                                    <p:anim calcmode="lin" valueType="num">
                                      <p:cBhvr additive="base">
                                        <p:cTn id="55" dur="500" fill="hold"/>
                                        <p:tgtEl>
                                          <p:spTgt spid="28685"/>
                                        </p:tgtEl>
                                        <p:attrNameLst>
                                          <p:attrName>ppt_x</p:attrName>
                                        </p:attrNameLst>
                                      </p:cBhvr>
                                      <p:tavLst>
                                        <p:tav tm="0">
                                          <p:val>
                                            <p:strVal val="0-#ppt_w/2"/>
                                          </p:val>
                                        </p:tav>
                                        <p:tav tm="100000">
                                          <p:val>
                                            <p:strVal val="#ppt_x"/>
                                          </p:val>
                                        </p:tav>
                                      </p:tavLst>
                                    </p:anim>
                                    <p:anim calcmode="lin" valueType="num">
                                      <p:cBhvr additive="base">
                                        <p:cTn id="56" dur="500" fill="hold"/>
                                        <p:tgtEl>
                                          <p:spTgt spid="28685"/>
                                        </p:tgtEl>
                                        <p:attrNameLst>
                                          <p:attrName>ppt_y</p:attrName>
                                        </p:attrNameLst>
                                      </p:cBhvr>
                                      <p:tavLst>
                                        <p:tav tm="0">
                                          <p:val>
                                            <p:strVal val="#ppt_y"/>
                                          </p:val>
                                        </p:tav>
                                        <p:tav tm="100000">
                                          <p:val>
                                            <p:strVal val="#ppt_y"/>
                                          </p:val>
                                        </p:tav>
                                      </p:tavLst>
                                    </p:anim>
                                  </p:childTnLst>
                                </p:cTn>
                              </p:par>
                            </p:childTnLst>
                          </p:cTn>
                        </p:par>
                        <p:par>
                          <p:cTn id="57" fill="hold">
                            <p:stCondLst>
                              <p:cond delay="6000"/>
                            </p:stCondLst>
                            <p:childTnLst>
                              <p:par>
                                <p:cTn id="58" presetID="2" presetClass="entr" presetSubtype="8" fill="hold" grpId="0" nodeType="afterEffect">
                                  <p:stCondLst>
                                    <p:cond delay="0"/>
                                  </p:stCondLst>
                                  <p:childTnLst>
                                    <p:set>
                                      <p:cBhvr>
                                        <p:cTn id="59" dur="1" fill="hold">
                                          <p:stCondLst>
                                            <p:cond delay="0"/>
                                          </p:stCondLst>
                                        </p:cTn>
                                        <p:tgtEl>
                                          <p:spTgt spid="28686"/>
                                        </p:tgtEl>
                                        <p:attrNameLst>
                                          <p:attrName>style.visibility</p:attrName>
                                        </p:attrNameLst>
                                      </p:cBhvr>
                                      <p:to>
                                        <p:strVal val="visible"/>
                                      </p:to>
                                    </p:set>
                                    <p:anim calcmode="lin" valueType="num">
                                      <p:cBhvr additive="base">
                                        <p:cTn id="60" dur="500" fill="hold"/>
                                        <p:tgtEl>
                                          <p:spTgt spid="28686"/>
                                        </p:tgtEl>
                                        <p:attrNameLst>
                                          <p:attrName>ppt_x</p:attrName>
                                        </p:attrNameLst>
                                      </p:cBhvr>
                                      <p:tavLst>
                                        <p:tav tm="0">
                                          <p:val>
                                            <p:strVal val="0-#ppt_w/2"/>
                                          </p:val>
                                        </p:tav>
                                        <p:tav tm="100000">
                                          <p:val>
                                            <p:strVal val="#ppt_x"/>
                                          </p:val>
                                        </p:tav>
                                      </p:tavLst>
                                    </p:anim>
                                    <p:anim calcmode="lin" valueType="num">
                                      <p:cBhvr additive="base">
                                        <p:cTn id="61" dur="500" fill="hold"/>
                                        <p:tgtEl>
                                          <p:spTgt spid="28686"/>
                                        </p:tgtEl>
                                        <p:attrNameLst>
                                          <p:attrName>ppt_y</p:attrName>
                                        </p:attrNameLst>
                                      </p:cBhvr>
                                      <p:tavLst>
                                        <p:tav tm="0">
                                          <p:val>
                                            <p:strVal val="#ppt_y"/>
                                          </p:val>
                                        </p:tav>
                                        <p:tav tm="100000">
                                          <p:val>
                                            <p:strVal val="#ppt_y"/>
                                          </p:val>
                                        </p:tav>
                                      </p:tavLst>
                                    </p:anim>
                                  </p:childTnLst>
                                </p:cTn>
                              </p:par>
                            </p:childTnLst>
                          </p:cTn>
                        </p:par>
                        <p:par>
                          <p:cTn id="62" fill="hold">
                            <p:stCondLst>
                              <p:cond delay="6500"/>
                            </p:stCondLst>
                            <p:childTnLst>
                              <p:par>
                                <p:cTn id="63" presetID="2" presetClass="entr" presetSubtype="8" fill="hold" grpId="0" nodeType="afterEffect">
                                  <p:stCondLst>
                                    <p:cond delay="0"/>
                                  </p:stCondLst>
                                  <p:childTnLst>
                                    <p:set>
                                      <p:cBhvr>
                                        <p:cTn id="64" dur="1" fill="hold">
                                          <p:stCondLst>
                                            <p:cond delay="0"/>
                                          </p:stCondLst>
                                        </p:cTn>
                                        <p:tgtEl>
                                          <p:spTgt spid="28687"/>
                                        </p:tgtEl>
                                        <p:attrNameLst>
                                          <p:attrName>style.visibility</p:attrName>
                                        </p:attrNameLst>
                                      </p:cBhvr>
                                      <p:to>
                                        <p:strVal val="visible"/>
                                      </p:to>
                                    </p:set>
                                    <p:anim calcmode="lin" valueType="num">
                                      <p:cBhvr additive="base">
                                        <p:cTn id="65" dur="500" fill="hold"/>
                                        <p:tgtEl>
                                          <p:spTgt spid="28687"/>
                                        </p:tgtEl>
                                        <p:attrNameLst>
                                          <p:attrName>ppt_x</p:attrName>
                                        </p:attrNameLst>
                                      </p:cBhvr>
                                      <p:tavLst>
                                        <p:tav tm="0">
                                          <p:val>
                                            <p:strVal val="0-#ppt_w/2"/>
                                          </p:val>
                                        </p:tav>
                                        <p:tav tm="100000">
                                          <p:val>
                                            <p:strVal val="#ppt_x"/>
                                          </p:val>
                                        </p:tav>
                                      </p:tavLst>
                                    </p:anim>
                                    <p:anim calcmode="lin" valueType="num">
                                      <p:cBhvr additive="base">
                                        <p:cTn id="66" dur="500" fill="hold"/>
                                        <p:tgtEl>
                                          <p:spTgt spid="28687"/>
                                        </p:tgtEl>
                                        <p:attrNameLst>
                                          <p:attrName>ppt_y</p:attrName>
                                        </p:attrNameLst>
                                      </p:cBhvr>
                                      <p:tavLst>
                                        <p:tav tm="0">
                                          <p:val>
                                            <p:strVal val="#ppt_y"/>
                                          </p:val>
                                        </p:tav>
                                        <p:tav tm="100000">
                                          <p:val>
                                            <p:strVal val="#ppt_y"/>
                                          </p:val>
                                        </p:tav>
                                      </p:tavLst>
                                    </p:anim>
                                  </p:childTnLst>
                                </p:cTn>
                              </p:par>
                            </p:childTnLst>
                          </p:cTn>
                        </p:par>
                        <p:par>
                          <p:cTn id="67" fill="hold">
                            <p:stCondLst>
                              <p:cond delay="7000"/>
                            </p:stCondLst>
                            <p:childTnLst>
                              <p:par>
                                <p:cTn id="68" presetID="22" presetClass="entr" presetSubtype="4" fill="hold" grpId="0" nodeType="afterEffect">
                                  <p:stCondLst>
                                    <p:cond delay="0"/>
                                  </p:stCondLst>
                                  <p:childTnLst>
                                    <p:set>
                                      <p:cBhvr>
                                        <p:cTn id="69" dur="1" fill="hold">
                                          <p:stCondLst>
                                            <p:cond delay="0"/>
                                          </p:stCondLst>
                                        </p:cTn>
                                        <p:tgtEl>
                                          <p:spTgt spid="28688"/>
                                        </p:tgtEl>
                                        <p:attrNameLst>
                                          <p:attrName>style.visibility</p:attrName>
                                        </p:attrNameLst>
                                      </p:cBhvr>
                                      <p:to>
                                        <p:strVal val="visible"/>
                                      </p:to>
                                    </p:set>
                                    <p:animEffect transition="in" filter="wipe(down)">
                                      <p:cBhvr>
                                        <p:cTn id="70" dur="500"/>
                                        <p:tgtEl>
                                          <p:spTgt spid="28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5" grpId="0" bldLvl="0" animBg="1"/>
      <p:bldP spid="6" grpId="0" bldLvl="0" animBg="1"/>
      <p:bldP spid="7" grpId="0" bldLvl="0" animBg="1"/>
      <p:bldP spid="8" grpId="0" bldLvl="0" animBg="1"/>
      <p:bldP spid="9" grpId="0" bldLvl="0" animBg="1"/>
      <p:bldP spid="28685" grpId="0"/>
      <p:bldP spid="28686" grpId="0"/>
      <p:bldP spid="28687" grpId="0"/>
      <p:bldP spid="28688" grpId="0"/>
      <p:bldP spid="2868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金融服务层面</a:t>
            </a:r>
            <a:r>
              <a:rPr lang="en-US" altLang="zh-CN" sz="2000" b="1" dirty="0">
                <a:solidFill>
                  <a:srgbClr val="10FBFE"/>
                </a:solidFill>
                <a:latin typeface="微软雅黑" panose="020B0503020204020204" charset="-122"/>
                <a:ea typeface="微软雅黑" panose="020B0503020204020204" charset="-122"/>
              </a:rPr>
              <a:t>——</a:t>
            </a:r>
            <a:r>
              <a:rPr lang="zh-CN" altLang="en-US" sz="2000" b="1" dirty="0">
                <a:solidFill>
                  <a:srgbClr val="10FBFE"/>
                </a:solidFill>
                <a:latin typeface="微软雅黑" panose="020B0503020204020204" charset="-122"/>
                <a:ea typeface="微软雅黑" panose="020B0503020204020204" charset="-122"/>
              </a:rPr>
              <a:t>支付结算 </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12" name="组合 11"/>
          <p:cNvGrpSpPr/>
          <p:nvPr/>
        </p:nvGrpSpPr>
        <p:grpSpPr>
          <a:xfrm>
            <a:off x="6913245" y="1166495"/>
            <a:ext cx="1117600" cy="1122680"/>
            <a:chOff x="10871" y="2716"/>
            <a:chExt cx="1760" cy="1768"/>
          </a:xfrm>
        </p:grpSpPr>
        <p:sp>
          <p:nvSpPr>
            <p:cNvPr id="30722" name="Oval 9"/>
            <p:cNvSpPr>
              <a:spLocks noChangeArrowheads="1"/>
            </p:cNvSpPr>
            <p:nvPr/>
          </p:nvSpPr>
          <p:spPr bwMode="auto">
            <a:xfrm>
              <a:off x="10871" y="2716"/>
              <a:ext cx="1761" cy="1768"/>
            </a:xfrm>
            <a:prstGeom prst="ellipse">
              <a:avLst/>
            </a:prstGeom>
            <a:noFill/>
            <a:ln w="12700">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nchor="ctr"/>
            <a:lstStyle/>
            <a:p>
              <a:pPr algn="ctr" eaLnBrk="1" hangingPunct="1"/>
              <a:endParaRPr lang="zh-CN" altLang="zh-CN">
                <a:solidFill>
                  <a:schemeClr val="bg1"/>
                </a:solidFill>
                <a:latin typeface="宋体" panose="02010600030101010101" pitchFamily="2" charset="-122"/>
                <a:sym typeface="宋体" panose="02010600030101010101" pitchFamily="2" charset="-122"/>
              </a:endParaRPr>
            </a:p>
          </p:txBody>
        </p:sp>
        <p:sp>
          <p:nvSpPr>
            <p:cNvPr id="30723" name="Freeform 13">
              <a:hlinkClick r:id="rId3"/>
            </p:cNvPr>
            <p:cNvSpPr>
              <a:spLocks noEditPoints="1" noChangeArrowheads="1"/>
            </p:cNvSpPr>
            <p:nvPr/>
          </p:nvSpPr>
          <p:spPr bwMode="auto">
            <a:xfrm>
              <a:off x="11338" y="3116"/>
              <a:ext cx="772" cy="994"/>
            </a:xfrm>
            <a:custGeom>
              <a:avLst/>
              <a:gdLst>
                <a:gd name="T0" fmla="*/ 2147483647 w 102"/>
                <a:gd name="T1" fmla="*/ 0 h 131"/>
                <a:gd name="T2" fmla="*/ 0 w 102"/>
                <a:gd name="T3" fmla="*/ 2147483647 h 131"/>
                <a:gd name="T4" fmla="*/ 2147483647 w 102"/>
                <a:gd name="T5" fmla="*/ 2147483647 h 131"/>
                <a:gd name="T6" fmla="*/ 2147483647 w 102"/>
                <a:gd name="T7" fmla="*/ 2147483647 h 131"/>
                <a:gd name="T8" fmla="*/ 2147483647 w 102"/>
                <a:gd name="T9" fmla="*/ 0 h 131"/>
                <a:gd name="T10" fmla="*/ 2147483647 w 102"/>
                <a:gd name="T11" fmla="*/ 2147483647 h 131"/>
                <a:gd name="T12" fmla="*/ 2147483647 w 102"/>
                <a:gd name="T13" fmla="*/ 2147483647 h 131"/>
                <a:gd name="T14" fmla="*/ 2147483647 w 102"/>
                <a:gd name="T15" fmla="*/ 2147483647 h 131"/>
                <a:gd name="T16" fmla="*/ 2147483647 w 102"/>
                <a:gd name="T17" fmla="*/ 2147483647 h 131"/>
                <a:gd name="T18" fmla="*/ 2147483647 w 102"/>
                <a:gd name="T19" fmla="*/ 2147483647 h 1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2"/>
                <a:gd name="T31" fmla="*/ 0 h 131"/>
                <a:gd name="T32" fmla="*/ 102 w 102"/>
                <a:gd name="T33" fmla="*/ 131 h 1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2" h="131">
                  <a:moveTo>
                    <a:pt x="51" y="0"/>
                  </a:moveTo>
                  <a:cubicBezTo>
                    <a:pt x="23" y="0"/>
                    <a:pt x="0" y="23"/>
                    <a:pt x="0" y="51"/>
                  </a:cubicBezTo>
                  <a:cubicBezTo>
                    <a:pt x="0" y="79"/>
                    <a:pt x="39" y="131"/>
                    <a:pt x="51" y="131"/>
                  </a:cubicBezTo>
                  <a:cubicBezTo>
                    <a:pt x="65" y="131"/>
                    <a:pt x="102" y="79"/>
                    <a:pt x="102" y="51"/>
                  </a:cubicBezTo>
                  <a:cubicBezTo>
                    <a:pt x="102" y="23"/>
                    <a:pt x="79" y="0"/>
                    <a:pt x="51" y="0"/>
                  </a:cubicBezTo>
                  <a:close/>
                  <a:moveTo>
                    <a:pt x="51" y="86"/>
                  </a:moveTo>
                  <a:cubicBezTo>
                    <a:pt x="30" y="86"/>
                    <a:pt x="14" y="70"/>
                    <a:pt x="14" y="50"/>
                  </a:cubicBezTo>
                  <a:cubicBezTo>
                    <a:pt x="14" y="30"/>
                    <a:pt x="30" y="14"/>
                    <a:pt x="51" y="14"/>
                  </a:cubicBezTo>
                  <a:cubicBezTo>
                    <a:pt x="72" y="14"/>
                    <a:pt x="88" y="30"/>
                    <a:pt x="88" y="50"/>
                  </a:cubicBezTo>
                  <a:cubicBezTo>
                    <a:pt x="88" y="70"/>
                    <a:pt x="72" y="86"/>
                    <a:pt x="51" y="86"/>
                  </a:cubicBezTo>
                  <a:close/>
                </a:path>
              </a:pathLst>
            </a:custGeom>
            <a:solidFill>
              <a:srgbClr val="6AE7FF"/>
            </a:solidFill>
            <a:ln w="12700">
              <a:noFill/>
              <a:bevel/>
            </a:ln>
          </p:spPr>
          <p:txBody>
            <a:bodyPr lIns="68580" tIns="34290" rIns="68580" bIns="34290" anchor="ctr"/>
            <a:lstStyle/>
            <a:p>
              <a:endParaRPr lang="zh-CN" altLang="en-US"/>
            </a:p>
          </p:txBody>
        </p:sp>
      </p:grpSp>
      <p:grpSp>
        <p:nvGrpSpPr>
          <p:cNvPr id="20" name="组合 19"/>
          <p:cNvGrpSpPr/>
          <p:nvPr/>
        </p:nvGrpSpPr>
        <p:grpSpPr>
          <a:xfrm>
            <a:off x="8372475" y="1166495"/>
            <a:ext cx="1117600" cy="1122680"/>
            <a:chOff x="13169" y="2716"/>
            <a:chExt cx="1760" cy="1768"/>
          </a:xfrm>
        </p:grpSpPr>
        <p:grpSp>
          <p:nvGrpSpPr>
            <p:cNvPr id="6" name="组合 22"/>
            <p:cNvGrpSpPr/>
            <p:nvPr/>
          </p:nvGrpSpPr>
          <p:grpSpPr bwMode="auto">
            <a:xfrm>
              <a:off x="13583" y="3183"/>
              <a:ext cx="1040" cy="782"/>
              <a:chOff x="0" y="0"/>
              <a:chExt cx="514350" cy="386732"/>
            </a:xfrm>
            <a:solidFill>
              <a:srgbClr val="6AE7FF"/>
            </a:solidFill>
          </p:grpSpPr>
          <p:sp>
            <p:nvSpPr>
              <p:cNvPr id="8" name="Freeform 11">
                <a:hlinkClick r:id="rId3"/>
              </p:cNvPr>
              <p:cNvSpPr>
                <a:spLocks noChangeArrowheads="1"/>
              </p:cNvSpPr>
              <p:nvPr/>
            </p:nvSpPr>
            <p:spPr bwMode="auto">
              <a:xfrm>
                <a:off x="0" y="127969"/>
                <a:ext cx="514350" cy="258763"/>
              </a:xfrm>
              <a:custGeom>
                <a:avLst/>
                <a:gdLst>
                  <a:gd name="T0" fmla="*/ 816530516 w 324"/>
                  <a:gd name="T1" fmla="*/ 0 h 163"/>
                  <a:gd name="T2" fmla="*/ 680442130 w 324"/>
                  <a:gd name="T3" fmla="*/ 410787002 h 163"/>
                  <a:gd name="T4" fmla="*/ 0 w 324"/>
                  <a:gd name="T5" fmla="*/ 410787002 h 163"/>
                  <a:gd name="T6" fmla="*/ 136088436 w 324"/>
                  <a:gd name="T7" fmla="*/ 0 h 163"/>
                  <a:gd name="T8" fmla="*/ 816530516 w 324"/>
                  <a:gd name="T9" fmla="*/ 0 h 163"/>
                  <a:gd name="T10" fmla="*/ 0 60000 65536"/>
                  <a:gd name="T11" fmla="*/ 0 60000 65536"/>
                  <a:gd name="T12" fmla="*/ 0 60000 65536"/>
                  <a:gd name="T13" fmla="*/ 0 60000 65536"/>
                  <a:gd name="T14" fmla="*/ 0 60000 65536"/>
                  <a:gd name="T15" fmla="*/ 0 w 324"/>
                  <a:gd name="T16" fmla="*/ 0 h 163"/>
                  <a:gd name="T17" fmla="*/ 324 w 324"/>
                  <a:gd name="T18" fmla="*/ 163 h 163"/>
                </a:gdLst>
                <a:ahLst/>
                <a:cxnLst>
                  <a:cxn ang="T10">
                    <a:pos x="T0" y="T1"/>
                  </a:cxn>
                  <a:cxn ang="T11">
                    <a:pos x="T2" y="T3"/>
                  </a:cxn>
                  <a:cxn ang="T12">
                    <a:pos x="T4" y="T5"/>
                  </a:cxn>
                  <a:cxn ang="T13">
                    <a:pos x="T6" y="T7"/>
                  </a:cxn>
                  <a:cxn ang="T14">
                    <a:pos x="T8" y="T9"/>
                  </a:cxn>
                </a:cxnLst>
                <a:rect l="T15" t="T16" r="T17" b="T18"/>
                <a:pathLst>
                  <a:path w="324" h="163">
                    <a:moveTo>
                      <a:pt x="324" y="0"/>
                    </a:moveTo>
                    <a:lnTo>
                      <a:pt x="270" y="163"/>
                    </a:lnTo>
                    <a:lnTo>
                      <a:pt x="0" y="163"/>
                    </a:lnTo>
                    <a:lnTo>
                      <a:pt x="54" y="0"/>
                    </a:lnTo>
                    <a:lnTo>
                      <a:pt x="324" y="0"/>
                    </a:lnTo>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sp>
            <p:nvSpPr>
              <p:cNvPr id="9" name="Freeform 12"/>
              <p:cNvSpPr>
                <a:spLocks noChangeArrowheads="1"/>
              </p:cNvSpPr>
              <p:nvPr/>
            </p:nvSpPr>
            <p:spPr bwMode="auto">
              <a:xfrm>
                <a:off x="5550" y="0"/>
                <a:ext cx="449262" cy="338138"/>
              </a:xfrm>
              <a:custGeom>
                <a:avLst/>
                <a:gdLst>
                  <a:gd name="T0" fmla="*/ 110886753 w 283"/>
                  <a:gd name="T1" fmla="*/ 204133743 h 213"/>
                  <a:gd name="T2" fmla="*/ 123486721 w 283"/>
                  <a:gd name="T3" fmla="*/ 178932150 h 213"/>
                  <a:gd name="T4" fmla="*/ 148688245 w 283"/>
                  <a:gd name="T5" fmla="*/ 178932150 h 213"/>
                  <a:gd name="T6" fmla="*/ 713202522 w 283"/>
                  <a:gd name="T7" fmla="*/ 178932150 h 213"/>
                  <a:gd name="T8" fmla="*/ 713202522 w 283"/>
                  <a:gd name="T9" fmla="*/ 108367691 h 213"/>
                  <a:gd name="T10" fmla="*/ 463708232 w 283"/>
                  <a:gd name="T11" fmla="*/ 108367691 h 213"/>
                  <a:gd name="T12" fmla="*/ 375502007 w 283"/>
                  <a:gd name="T13" fmla="*/ 0 h 213"/>
                  <a:gd name="T14" fmla="*/ 45362755 w 283"/>
                  <a:gd name="T15" fmla="*/ 0 h 213"/>
                  <a:gd name="T16" fmla="*/ 0 w 283"/>
                  <a:gd name="T17" fmla="*/ 108367691 h 213"/>
                  <a:gd name="T18" fmla="*/ 0 w 283"/>
                  <a:gd name="T19" fmla="*/ 536794913 h 213"/>
                  <a:gd name="T20" fmla="*/ 110886753 w 283"/>
                  <a:gd name="T21" fmla="*/ 204133743 h 2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3"/>
                  <a:gd name="T34" fmla="*/ 0 h 213"/>
                  <a:gd name="T35" fmla="*/ 283 w 283"/>
                  <a:gd name="T36" fmla="*/ 213 h 2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3" h="213">
                    <a:moveTo>
                      <a:pt x="44" y="81"/>
                    </a:moveTo>
                    <a:lnTo>
                      <a:pt x="49" y="71"/>
                    </a:lnTo>
                    <a:lnTo>
                      <a:pt x="59" y="71"/>
                    </a:lnTo>
                    <a:lnTo>
                      <a:pt x="283" y="71"/>
                    </a:lnTo>
                    <a:lnTo>
                      <a:pt x="283" y="43"/>
                    </a:lnTo>
                    <a:lnTo>
                      <a:pt x="184" y="43"/>
                    </a:lnTo>
                    <a:lnTo>
                      <a:pt x="149" y="0"/>
                    </a:lnTo>
                    <a:lnTo>
                      <a:pt x="18" y="0"/>
                    </a:lnTo>
                    <a:lnTo>
                      <a:pt x="0" y="43"/>
                    </a:lnTo>
                    <a:lnTo>
                      <a:pt x="0" y="213"/>
                    </a:lnTo>
                    <a:lnTo>
                      <a:pt x="44" y="81"/>
                    </a:ln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grpSp>
        <p:sp>
          <p:nvSpPr>
            <p:cNvPr id="30725" name="Oval 9"/>
            <p:cNvSpPr>
              <a:spLocks noChangeArrowheads="1"/>
            </p:cNvSpPr>
            <p:nvPr/>
          </p:nvSpPr>
          <p:spPr bwMode="auto">
            <a:xfrm>
              <a:off x="13169" y="2716"/>
              <a:ext cx="1761" cy="1768"/>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grpSp>
      <p:grpSp>
        <p:nvGrpSpPr>
          <p:cNvPr id="19" name="组合 18"/>
          <p:cNvGrpSpPr/>
          <p:nvPr/>
        </p:nvGrpSpPr>
        <p:grpSpPr>
          <a:xfrm>
            <a:off x="9863455" y="1166495"/>
            <a:ext cx="1117600" cy="1122680"/>
            <a:chOff x="15517" y="2716"/>
            <a:chExt cx="1760" cy="1768"/>
          </a:xfrm>
        </p:grpSpPr>
        <p:sp>
          <p:nvSpPr>
            <p:cNvPr id="30726" name="Oval 9"/>
            <p:cNvSpPr>
              <a:spLocks noChangeArrowheads="1"/>
            </p:cNvSpPr>
            <p:nvPr/>
          </p:nvSpPr>
          <p:spPr bwMode="auto">
            <a:xfrm>
              <a:off x="15517" y="2716"/>
              <a:ext cx="1761" cy="1768"/>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sp>
          <p:nvSpPr>
            <p:cNvPr id="30727" name="Freeform 5">
              <a:hlinkClick r:id="rId3"/>
            </p:cNvPr>
            <p:cNvSpPr>
              <a:spLocks noEditPoints="1" noChangeArrowheads="1"/>
            </p:cNvSpPr>
            <p:nvPr/>
          </p:nvSpPr>
          <p:spPr bwMode="auto">
            <a:xfrm>
              <a:off x="15883" y="3116"/>
              <a:ext cx="1008" cy="1049"/>
            </a:xfrm>
            <a:custGeom>
              <a:avLst/>
              <a:gdLst>
                <a:gd name="T0" fmla="*/ 2147483647 w 133"/>
                <a:gd name="T1" fmla="*/ 2147483647 h 138"/>
                <a:gd name="T2" fmla="*/ 2147483647 w 133"/>
                <a:gd name="T3" fmla="*/ 2147483647 h 138"/>
                <a:gd name="T4" fmla="*/ 2147483647 w 133"/>
                <a:gd name="T5" fmla="*/ 2147483647 h 138"/>
                <a:gd name="T6" fmla="*/ 2147483647 w 133"/>
                <a:gd name="T7" fmla="*/ 2147483647 h 138"/>
                <a:gd name="T8" fmla="*/ 2147483647 w 133"/>
                <a:gd name="T9" fmla="*/ 2147483647 h 138"/>
                <a:gd name="T10" fmla="*/ 2147483647 w 133"/>
                <a:gd name="T11" fmla="*/ 0 h 138"/>
                <a:gd name="T12" fmla="*/ 0 w 133"/>
                <a:gd name="T13" fmla="*/ 2147483647 h 138"/>
                <a:gd name="T14" fmla="*/ 2147483647 w 133"/>
                <a:gd name="T15" fmla="*/ 2147483647 h 138"/>
                <a:gd name="T16" fmla="*/ 2147483647 w 133"/>
                <a:gd name="T17" fmla="*/ 2147483647 h 138"/>
                <a:gd name="T18" fmla="*/ 2147483647 w 133"/>
                <a:gd name="T19" fmla="*/ 2147483647 h 138"/>
                <a:gd name="T20" fmla="*/ 2147483647 w 133"/>
                <a:gd name="T21" fmla="*/ 2147483647 h 138"/>
                <a:gd name="T22" fmla="*/ 2147483647 w 133"/>
                <a:gd name="T23" fmla="*/ 2147483647 h 138"/>
                <a:gd name="T24" fmla="*/ 2147483647 w 133"/>
                <a:gd name="T25" fmla="*/ 2147483647 h 138"/>
                <a:gd name="T26" fmla="*/ 2147483647 w 133"/>
                <a:gd name="T27" fmla="*/ 2147483647 h 138"/>
                <a:gd name="T28" fmla="*/ 2147483647 w 133"/>
                <a:gd name="T29" fmla="*/ 2147483647 h 138"/>
                <a:gd name="T30" fmla="*/ 2147483647 w 133"/>
                <a:gd name="T31" fmla="*/ 2147483647 h 138"/>
                <a:gd name="T32" fmla="*/ 2147483647 w 133"/>
                <a:gd name="T33" fmla="*/ 2147483647 h 138"/>
                <a:gd name="T34" fmla="*/ 2147483647 w 133"/>
                <a:gd name="T35" fmla="*/ 2147483647 h 138"/>
                <a:gd name="T36" fmla="*/ 2147483647 w 133"/>
                <a:gd name="T37" fmla="*/ 2147483647 h 138"/>
                <a:gd name="T38" fmla="*/ 2147483647 w 133"/>
                <a:gd name="T39" fmla="*/ 2147483647 h 13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3"/>
                <a:gd name="T61" fmla="*/ 0 h 138"/>
                <a:gd name="T62" fmla="*/ 133 w 133"/>
                <a:gd name="T63" fmla="*/ 138 h 13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3" h="138">
                  <a:moveTo>
                    <a:pt x="129" y="119"/>
                  </a:moveTo>
                  <a:cubicBezTo>
                    <a:pt x="104" y="93"/>
                    <a:pt x="104" y="93"/>
                    <a:pt x="104" y="93"/>
                  </a:cubicBezTo>
                  <a:cubicBezTo>
                    <a:pt x="102" y="90"/>
                    <a:pt x="97" y="89"/>
                    <a:pt x="93" y="90"/>
                  </a:cubicBezTo>
                  <a:cubicBezTo>
                    <a:pt x="90" y="86"/>
                    <a:pt x="90" y="86"/>
                    <a:pt x="90" y="86"/>
                  </a:cubicBezTo>
                  <a:cubicBezTo>
                    <a:pt x="98" y="77"/>
                    <a:pt x="103" y="65"/>
                    <a:pt x="103" y="52"/>
                  </a:cubicBezTo>
                  <a:cubicBezTo>
                    <a:pt x="103" y="23"/>
                    <a:pt x="80" y="0"/>
                    <a:pt x="51" y="0"/>
                  </a:cubicBezTo>
                  <a:cubicBezTo>
                    <a:pt x="23" y="0"/>
                    <a:pt x="0" y="23"/>
                    <a:pt x="0" y="52"/>
                  </a:cubicBezTo>
                  <a:cubicBezTo>
                    <a:pt x="0" y="80"/>
                    <a:pt x="23" y="103"/>
                    <a:pt x="51" y="103"/>
                  </a:cubicBezTo>
                  <a:cubicBezTo>
                    <a:pt x="63" y="103"/>
                    <a:pt x="73" y="99"/>
                    <a:pt x="82" y="93"/>
                  </a:cubicBezTo>
                  <a:cubicBezTo>
                    <a:pt x="86" y="97"/>
                    <a:pt x="86" y="97"/>
                    <a:pt x="86" y="97"/>
                  </a:cubicBezTo>
                  <a:cubicBezTo>
                    <a:pt x="84" y="101"/>
                    <a:pt x="85" y="106"/>
                    <a:pt x="88" y="109"/>
                  </a:cubicBezTo>
                  <a:cubicBezTo>
                    <a:pt x="113" y="135"/>
                    <a:pt x="113" y="135"/>
                    <a:pt x="113" y="135"/>
                  </a:cubicBezTo>
                  <a:cubicBezTo>
                    <a:pt x="115" y="137"/>
                    <a:pt x="118" y="138"/>
                    <a:pt x="121" y="138"/>
                  </a:cubicBezTo>
                  <a:cubicBezTo>
                    <a:pt x="124" y="138"/>
                    <a:pt x="126" y="137"/>
                    <a:pt x="129" y="135"/>
                  </a:cubicBezTo>
                  <a:cubicBezTo>
                    <a:pt x="133" y="131"/>
                    <a:pt x="133" y="124"/>
                    <a:pt x="129" y="119"/>
                  </a:cubicBezTo>
                  <a:close/>
                  <a:moveTo>
                    <a:pt x="51" y="84"/>
                  </a:moveTo>
                  <a:cubicBezTo>
                    <a:pt x="33" y="84"/>
                    <a:pt x="19" y="70"/>
                    <a:pt x="19" y="52"/>
                  </a:cubicBezTo>
                  <a:cubicBezTo>
                    <a:pt x="19" y="33"/>
                    <a:pt x="33" y="19"/>
                    <a:pt x="51" y="19"/>
                  </a:cubicBezTo>
                  <a:cubicBezTo>
                    <a:pt x="70" y="19"/>
                    <a:pt x="84" y="33"/>
                    <a:pt x="84" y="52"/>
                  </a:cubicBezTo>
                  <a:cubicBezTo>
                    <a:pt x="84" y="70"/>
                    <a:pt x="70" y="84"/>
                    <a:pt x="51" y="84"/>
                  </a:cubicBezTo>
                  <a:close/>
                </a:path>
              </a:pathLst>
            </a:custGeom>
            <a:solidFill>
              <a:srgbClr val="6AE7FF"/>
            </a:solidFill>
            <a:ln w="12700">
              <a:noFill/>
              <a:bevel/>
            </a:ln>
          </p:spPr>
          <p:txBody>
            <a:bodyPr lIns="68580" tIns="34290" rIns="68580" bIns="34290" anchor="ctr"/>
            <a:lstStyle/>
            <a:p>
              <a:endParaRPr lang="zh-CN" altLang="en-US"/>
            </a:p>
          </p:txBody>
        </p:sp>
      </p:grpSp>
      <p:grpSp>
        <p:nvGrpSpPr>
          <p:cNvPr id="13" name="组合 12"/>
          <p:cNvGrpSpPr/>
          <p:nvPr/>
        </p:nvGrpSpPr>
        <p:grpSpPr>
          <a:xfrm>
            <a:off x="6913245" y="2590800"/>
            <a:ext cx="1117600" cy="1122680"/>
            <a:chOff x="10871" y="4959"/>
            <a:chExt cx="1760" cy="1768"/>
          </a:xfrm>
        </p:grpSpPr>
        <p:grpSp>
          <p:nvGrpSpPr>
            <p:cNvPr id="14" name="组合 30"/>
            <p:cNvGrpSpPr/>
            <p:nvPr/>
          </p:nvGrpSpPr>
          <p:grpSpPr bwMode="auto">
            <a:xfrm>
              <a:off x="11211" y="5414"/>
              <a:ext cx="1168" cy="857"/>
              <a:chOff x="0" y="0"/>
              <a:chExt cx="577850" cy="423863"/>
            </a:xfrm>
            <a:solidFill>
              <a:srgbClr val="6AE7FF"/>
            </a:solidFill>
          </p:grpSpPr>
          <p:sp>
            <p:nvSpPr>
              <p:cNvPr id="16" name="Freeform 7">
                <a:hlinkClick r:id="rId3"/>
              </p:cNvPr>
              <p:cNvSpPr>
                <a:spLocks noChangeArrowheads="1"/>
              </p:cNvSpPr>
              <p:nvPr/>
            </p:nvSpPr>
            <p:spPr bwMode="auto">
              <a:xfrm>
                <a:off x="0" y="0"/>
                <a:ext cx="401637" cy="382588"/>
              </a:xfrm>
              <a:custGeom>
                <a:avLst/>
                <a:gdLst>
                  <a:gd name="T0" fmla="*/ 549495798 w 107"/>
                  <a:gd name="T1" fmla="*/ 1055174106 h 102"/>
                  <a:gd name="T2" fmla="*/ 549495798 w 107"/>
                  <a:gd name="T3" fmla="*/ 1055174106 h 102"/>
                  <a:gd name="T4" fmla="*/ 535404725 w 107"/>
                  <a:gd name="T5" fmla="*/ 1055174106 h 102"/>
                  <a:gd name="T6" fmla="*/ 338152100 w 107"/>
                  <a:gd name="T7" fmla="*/ 1139587247 h 102"/>
                  <a:gd name="T8" fmla="*/ 394508886 w 107"/>
                  <a:gd name="T9" fmla="*/ 998896179 h 102"/>
                  <a:gd name="T10" fmla="*/ 352239419 w 107"/>
                  <a:gd name="T11" fmla="*/ 970760731 h 102"/>
                  <a:gd name="T12" fmla="*/ 140895780 w 107"/>
                  <a:gd name="T13" fmla="*/ 619034935 h 102"/>
                  <a:gd name="T14" fmla="*/ 817199920 w 107"/>
                  <a:gd name="T15" fmla="*/ 126621645 h 102"/>
                  <a:gd name="T16" fmla="*/ 1324426251 w 107"/>
                  <a:gd name="T17" fmla="*/ 295447986 h 102"/>
                  <a:gd name="T18" fmla="*/ 1423052505 w 107"/>
                  <a:gd name="T19" fmla="*/ 295447986 h 102"/>
                  <a:gd name="T20" fmla="*/ 1507591439 w 107"/>
                  <a:gd name="T21" fmla="*/ 295447986 h 102"/>
                  <a:gd name="T22" fmla="*/ 817199920 w 107"/>
                  <a:gd name="T23" fmla="*/ 0 h 102"/>
                  <a:gd name="T24" fmla="*/ 0 w 107"/>
                  <a:gd name="T25" fmla="*/ 619034935 h 102"/>
                  <a:gd name="T26" fmla="*/ 225434713 w 107"/>
                  <a:gd name="T27" fmla="*/ 1041104624 h 102"/>
                  <a:gd name="T28" fmla="*/ 84538963 w 107"/>
                  <a:gd name="T29" fmla="*/ 1435035115 h 102"/>
                  <a:gd name="T30" fmla="*/ 253613166 w 107"/>
                  <a:gd name="T31" fmla="*/ 1336552493 h 102"/>
                  <a:gd name="T32" fmla="*/ 535404725 w 107"/>
                  <a:gd name="T33" fmla="*/ 1195861424 h 102"/>
                  <a:gd name="T34" fmla="*/ 718569912 w 107"/>
                  <a:gd name="T35" fmla="*/ 1238069870 h 102"/>
                  <a:gd name="T36" fmla="*/ 634034732 w 107"/>
                  <a:gd name="T37" fmla="*/ 1083309319 h 102"/>
                  <a:gd name="T38" fmla="*/ 549495798 w 107"/>
                  <a:gd name="T39" fmla="*/ 1055174106 h 10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7"/>
                  <a:gd name="T61" fmla="*/ 0 h 102"/>
                  <a:gd name="T62" fmla="*/ 107 w 107"/>
                  <a:gd name="T63" fmla="*/ 102 h 10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7" h="102">
                    <a:moveTo>
                      <a:pt x="39" y="75"/>
                    </a:moveTo>
                    <a:cubicBezTo>
                      <a:pt x="39" y="75"/>
                      <a:pt x="39" y="75"/>
                      <a:pt x="39" y="75"/>
                    </a:cubicBezTo>
                    <a:cubicBezTo>
                      <a:pt x="38" y="75"/>
                      <a:pt x="38" y="75"/>
                      <a:pt x="38" y="75"/>
                    </a:cubicBezTo>
                    <a:cubicBezTo>
                      <a:pt x="37" y="75"/>
                      <a:pt x="35" y="75"/>
                      <a:pt x="24" y="81"/>
                    </a:cubicBezTo>
                    <a:cubicBezTo>
                      <a:pt x="28" y="71"/>
                      <a:pt x="28" y="71"/>
                      <a:pt x="28" y="71"/>
                    </a:cubicBezTo>
                    <a:cubicBezTo>
                      <a:pt x="25" y="69"/>
                      <a:pt x="25" y="69"/>
                      <a:pt x="25" y="69"/>
                    </a:cubicBezTo>
                    <a:cubicBezTo>
                      <a:pt x="15" y="62"/>
                      <a:pt x="10" y="53"/>
                      <a:pt x="10" y="44"/>
                    </a:cubicBezTo>
                    <a:cubicBezTo>
                      <a:pt x="10" y="25"/>
                      <a:pt x="31" y="9"/>
                      <a:pt x="58" y="9"/>
                    </a:cubicBezTo>
                    <a:cubicBezTo>
                      <a:pt x="72" y="9"/>
                      <a:pt x="85" y="14"/>
                      <a:pt x="94" y="21"/>
                    </a:cubicBezTo>
                    <a:cubicBezTo>
                      <a:pt x="96" y="21"/>
                      <a:pt x="98" y="21"/>
                      <a:pt x="101" y="21"/>
                    </a:cubicBezTo>
                    <a:cubicBezTo>
                      <a:pt x="103" y="21"/>
                      <a:pt x="105" y="21"/>
                      <a:pt x="107" y="21"/>
                    </a:cubicBezTo>
                    <a:cubicBezTo>
                      <a:pt x="97" y="8"/>
                      <a:pt x="79" y="0"/>
                      <a:pt x="58" y="0"/>
                    </a:cubicBezTo>
                    <a:cubicBezTo>
                      <a:pt x="26" y="0"/>
                      <a:pt x="0" y="19"/>
                      <a:pt x="0" y="44"/>
                    </a:cubicBezTo>
                    <a:cubicBezTo>
                      <a:pt x="0" y="55"/>
                      <a:pt x="6" y="66"/>
                      <a:pt x="16" y="74"/>
                    </a:cubicBezTo>
                    <a:cubicBezTo>
                      <a:pt x="6" y="102"/>
                      <a:pt x="6" y="102"/>
                      <a:pt x="6" y="102"/>
                    </a:cubicBezTo>
                    <a:cubicBezTo>
                      <a:pt x="18" y="95"/>
                      <a:pt x="18" y="95"/>
                      <a:pt x="18" y="95"/>
                    </a:cubicBezTo>
                    <a:cubicBezTo>
                      <a:pt x="25" y="91"/>
                      <a:pt x="35" y="86"/>
                      <a:pt x="38" y="85"/>
                    </a:cubicBezTo>
                    <a:cubicBezTo>
                      <a:pt x="42" y="86"/>
                      <a:pt x="47" y="87"/>
                      <a:pt x="51" y="88"/>
                    </a:cubicBezTo>
                    <a:cubicBezTo>
                      <a:pt x="48" y="84"/>
                      <a:pt x="46" y="81"/>
                      <a:pt x="45" y="77"/>
                    </a:cubicBezTo>
                    <a:cubicBezTo>
                      <a:pt x="43" y="76"/>
                      <a:pt x="41" y="76"/>
                      <a:pt x="39" y="75"/>
                    </a:cubicBez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sp>
            <p:nvSpPr>
              <p:cNvPr id="17" name="Freeform 8">
                <a:hlinkClick r:id="rId3"/>
              </p:cNvPr>
              <p:cNvSpPr>
                <a:spLocks noEditPoints="1" noChangeArrowheads="1"/>
              </p:cNvSpPr>
              <p:nvPr/>
            </p:nvSpPr>
            <p:spPr bwMode="auto">
              <a:xfrm>
                <a:off x="179388" y="96838"/>
                <a:ext cx="398462" cy="327025"/>
              </a:xfrm>
              <a:custGeom>
                <a:avLst/>
                <a:gdLst>
                  <a:gd name="T0" fmla="*/ 1497848769 w 106"/>
                  <a:gd name="T1" fmla="*/ 551044684 h 87"/>
                  <a:gd name="T2" fmla="*/ 748924385 w 106"/>
                  <a:gd name="T3" fmla="*/ 0 h 87"/>
                  <a:gd name="T4" fmla="*/ 0 w 106"/>
                  <a:gd name="T5" fmla="*/ 551044684 h 87"/>
                  <a:gd name="T6" fmla="*/ 748924385 w 106"/>
                  <a:gd name="T7" fmla="*/ 1102093128 h 87"/>
                  <a:gd name="T8" fmla="*/ 1031539350 w 106"/>
                  <a:gd name="T9" fmla="*/ 1059703937 h 87"/>
                  <a:gd name="T10" fmla="*/ 1342411043 w 106"/>
                  <a:gd name="T11" fmla="*/ 1229256942 h 87"/>
                  <a:gd name="T12" fmla="*/ 1243498519 w 106"/>
                  <a:gd name="T13" fmla="*/ 960799348 h 87"/>
                  <a:gd name="T14" fmla="*/ 1497848769 w 106"/>
                  <a:gd name="T15" fmla="*/ 551044684 h 87"/>
                  <a:gd name="T16" fmla="*/ 1144582235 w 106"/>
                  <a:gd name="T17" fmla="*/ 734727421 h 87"/>
                  <a:gd name="T18" fmla="*/ 367397012 w 106"/>
                  <a:gd name="T19" fmla="*/ 734727421 h 87"/>
                  <a:gd name="T20" fmla="*/ 367397012 w 106"/>
                  <a:gd name="T21" fmla="*/ 664082528 h 87"/>
                  <a:gd name="T22" fmla="*/ 1144582235 w 106"/>
                  <a:gd name="T23" fmla="*/ 664082528 h 87"/>
                  <a:gd name="T24" fmla="*/ 1144582235 w 106"/>
                  <a:gd name="T25" fmla="*/ 734727421 h 87"/>
                  <a:gd name="T26" fmla="*/ 1144582235 w 106"/>
                  <a:gd name="T27" fmla="*/ 579304145 h 87"/>
                  <a:gd name="T28" fmla="*/ 367397012 w 106"/>
                  <a:gd name="T29" fmla="*/ 579304145 h 87"/>
                  <a:gd name="T30" fmla="*/ 367397012 w 106"/>
                  <a:gd name="T31" fmla="*/ 508659252 h 87"/>
                  <a:gd name="T32" fmla="*/ 1144582235 w 106"/>
                  <a:gd name="T33" fmla="*/ 508659252 h 87"/>
                  <a:gd name="T34" fmla="*/ 1144582235 w 106"/>
                  <a:gd name="T35" fmla="*/ 579304145 h 87"/>
                  <a:gd name="T36" fmla="*/ 1144582235 w 106"/>
                  <a:gd name="T37" fmla="*/ 438010483 h 87"/>
                  <a:gd name="T38" fmla="*/ 367397012 w 106"/>
                  <a:gd name="T39" fmla="*/ 438010483 h 87"/>
                  <a:gd name="T40" fmla="*/ 367397012 w 106"/>
                  <a:gd name="T41" fmla="*/ 367365590 h 87"/>
                  <a:gd name="T42" fmla="*/ 1144582235 w 106"/>
                  <a:gd name="T43" fmla="*/ 367365590 h 87"/>
                  <a:gd name="T44" fmla="*/ 1144582235 w 106"/>
                  <a:gd name="T45" fmla="*/ 438010483 h 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6"/>
                  <a:gd name="T70" fmla="*/ 0 h 87"/>
                  <a:gd name="T71" fmla="*/ 106 w 106"/>
                  <a:gd name="T72" fmla="*/ 87 h 8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6" h="87">
                    <a:moveTo>
                      <a:pt x="106" y="39"/>
                    </a:moveTo>
                    <a:cubicBezTo>
                      <a:pt x="106" y="17"/>
                      <a:pt x="82" y="0"/>
                      <a:pt x="53" y="0"/>
                    </a:cubicBezTo>
                    <a:cubicBezTo>
                      <a:pt x="23" y="0"/>
                      <a:pt x="0" y="17"/>
                      <a:pt x="0" y="39"/>
                    </a:cubicBezTo>
                    <a:cubicBezTo>
                      <a:pt x="0" y="61"/>
                      <a:pt x="23" y="78"/>
                      <a:pt x="53" y="78"/>
                    </a:cubicBezTo>
                    <a:cubicBezTo>
                      <a:pt x="60" y="78"/>
                      <a:pt x="66" y="77"/>
                      <a:pt x="73" y="75"/>
                    </a:cubicBezTo>
                    <a:cubicBezTo>
                      <a:pt x="75" y="75"/>
                      <a:pt x="95" y="87"/>
                      <a:pt x="95" y="87"/>
                    </a:cubicBezTo>
                    <a:cubicBezTo>
                      <a:pt x="88" y="68"/>
                      <a:pt x="88" y="68"/>
                      <a:pt x="88" y="68"/>
                    </a:cubicBezTo>
                    <a:cubicBezTo>
                      <a:pt x="99" y="61"/>
                      <a:pt x="106" y="50"/>
                      <a:pt x="106" y="39"/>
                    </a:cubicBezTo>
                    <a:close/>
                    <a:moveTo>
                      <a:pt x="81" y="52"/>
                    </a:moveTo>
                    <a:cubicBezTo>
                      <a:pt x="26" y="52"/>
                      <a:pt x="26" y="52"/>
                      <a:pt x="26" y="52"/>
                    </a:cubicBezTo>
                    <a:cubicBezTo>
                      <a:pt x="26" y="47"/>
                      <a:pt x="26" y="47"/>
                      <a:pt x="26" y="47"/>
                    </a:cubicBezTo>
                    <a:cubicBezTo>
                      <a:pt x="81" y="47"/>
                      <a:pt x="81" y="47"/>
                      <a:pt x="81" y="47"/>
                    </a:cubicBezTo>
                    <a:lnTo>
                      <a:pt x="81" y="52"/>
                    </a:lnTo>
                    <a:close/>
                    <a:moveTo>
                      <a:pt x="81" y="41"/>
                    </a:moveTo>
                    <a:cubicBezTo>
                      <a:pt x="26" y="41"/>
                      <a:pt x="26" y="41"/>
                      <a:pt x="26" y="41"/>
                    </a:cubicBezTo>
                    <a:cubicBezTo>
                      <a:pt x="26" y="36"/>
                      <a:pt x="26" y="36"/>
                      <a:pt x="26" y="36"/>
                    </a:cubicBezTo>
                    <a:cubicBezTo>
                      <a:pt x="81" y="36"/>
                      <a:pt x="81" y="36"/>
                      <a:pt x="81" y="36"/>
                    </a:cubicBezTo>
                    <a:lnTo>
                      <a:pt x="81" y="41"/>
                    </a:lnTo>
                    <a:close/>
                    <a:moveTo>
                      <a:pt x="81" y="31"/>
                    </a:moveTo>
                    <a:cubicBezTo>
                      <a:pt x="26" y="31"/>
                      <a:pt x="26" y="31"/>
                      <a:pt x="26" y="31"/>
                    </a:cubicBezTo>
                    <a:cubicBezTo>
                      <a:pt x="26" y="26"/>
                      <a:pt x="26" y="26"/>
                      <a:pt x="26" y="26"/>
                    </a:cubicBezTo>
                    <a:cubicBezTo>
                      <a:pt x="81" y="26"/>
                      <a:pt x="81" y="26"/>
                      <a:pt x="81" y="26"/>
                    </a:cubicBezTo>
                    <a:lnTo>
                      <a:pt x="81" y="31"/>
                    </a:ln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grpSp>
        <p:sp>
          <p:nvSpPr>
            <p:cNvPr id="30729" name="Oval 9"/>
            <p:cNvSpPr>
              <a:spLocks noChangeArrowheads="1"/>
            </p:cNvSpPr>
            <p:nvPr/>
          </p:nvSpPr>
          <p:spPr bwMode="auto">
            <a:xfrm>
              <a:off x="10871" y="4959"/>
              <a:ext cx="1761" cy="1768"/>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grpSp>
      <p:grpSp>
        <p:nvGrpSpPr>
          <p:cNvPr id="15" name="组合 14"/>
          <p:cNvGrpSpPr/>
          <p:nvPr/>
        </p:nvGrpSpPr>
        <p:grpSpPr>
          <a:xfrm>
            <a:off x="8372475" y="2590800"/>
            <a:ext cx="1117600" cy="1122680"/>
            <a:chOff x="13169" y="4959"/>
            <a:chExt cx="1760" cy="1768"/>
          </a:xfrm>
        </p:grpSpPr>
        <p:sp>
          <p:nvSpPr>
            <p:cNvPr id="30730" name="Oval 9"/>
            <p:cNvSpPr>
              <a:spLocks noChangeArrowheads="1"/>
            </p:cNvSpPr>
            <p:nvPr/>
          </p:nvSpPr>
          <p:spPr bwMode="auto">
            <a:xfrm>
              <a:off x="13169" y="4959"/>
              <a:ext cx="1761" cy="1768"/>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sp>
          <p:nvSpPr>
            <p:cNvPr id="30731" name="Freeform 9">
              <a:hlinkClick r:id="rId3"/>
            </p:cNvPr>
            <p:cNvSpPr>
              <a:spLocks noEditPoints="1" noChangeArrowheads="1"/>
            </p:cNvSpPr>
            <p:nvPr/>
          </p:nvSpPr>
          <p:spPr bwMode="auto">
            <a:xfrm>
              <a:off x="13624" y="5536"/>
              <a:ext cx="917" cy="799"/>
            </a:xfrm>
            <a:custGeom>
              <a:avLst/>
              <a:gdLst>
                <a:gd name="T0" fmla="*/ 2147483647 w 121"/>
                <a:gd name="T1" fmla="*/ 0 h 105"/>
                <a:gd name="T2" fmla="*/ 2147483647 w 121"/>
                <a:gd name="T3" fmla="*/ 0 h 105"/>
                <a:gd name="T4" fmla="*/ 0 w 121"/>
                <a:gd name="T5" fmla="*/ 2147483647 h 105"/>
                <a:gd name="T6" fmla="*/ 0 w 121"/>
                <a:gd name="T7" fmla="*/ 2147483647 h 105"/>
                <a:gd name="T8" fmla="*/ 2147483647 w 121"/>
                <a:gd name="T9" fmla="*/ 2147483647 h 105"/>
                <a:gd name="T10" fmla="*/ 2147483647 w 121"/>
                <a:gd name="T11" fmla="*/ 2147483647 h 105"/>
                <a:gd name="T12" fmla="*/ 2147483647 w 121"/>
                <a:gd name="T13" fmla="*/ 2147483647 h 105"/>
                <a:gd name="T14" fmla="*/ 2147483647 w 121"/>
                <a:gd name="T15" fmla="*/ 2147483647 h 105"/>
                <a:gd name="T16" fmla="*/ 2147483647 w 121"/>
                <a:gd name="T17" fmla="*/ 2147483647 h 105"/>
                <a:gd name="T18" fmla="*/ 2147483647 w 121"/>
                <a:gd name="T19" fmla="*/ 2147483647 h 105"/>
                <a:gd name="T20" fmla="*/ 2147483647 w 121"/>
                <a:gd name="T21" fmla="*/ 2147483647 h 105"/>
                <a:gd name="T22" fmla="*/ 2147483647 w 121"/>
                <a:gd name="T23" fmla="*/ 0 h 105"/>
                <a:gd name="T24" fmla="*/ 2147483647 w 121"/>
                <a:gd name="T25" fmla="*/ 2147483647 h 105"/>
                <a:gd name="T26" fmla="*/ 2147483647 w 121"/>
                <a:gd name="T27" fmla="*/ 2147483647 h 105"/>
                <a:gd name="T28" fmla="*/ 2147483647 w 121"/>
                <a:gd name="T29" fmla="*/ 2147483647 h 105"/>
                <a:gd name="T30" fmla="*/ 2147483647 w 121"/>
                <a:gd name="T31" fmla="*/ 2147483647 h 105"/>
                <a:gd name="T32" fmla="*/ 2147483647 w 121"/>
                <a:gd name="T33" fmla="*/ 2147483647 h 105"/>
                <a:gd name="T34" fmla="*/ 2147483647 w 121"/>
                <a:gd name="T35" fmla="*/ 2147483647 h 105"/>
                <a:gd name="T36" fmla="*/ 2147483647 w 121"/>
                <a:gd name="T37" fmla="*/ 2147483647 h 105"/>
                <a:gd name="T38" fmla="*/ 2147483647 w 121"/>
                <a:gd name="T39" fmla="*/ 2147483647 h 105"/>
                <a:gd name="T40" fmla="*/ 2147483647 w 121"/>
                <a:gd name="T41" fmla="*/ 2147483647 h 105"/>
                <a:gd name="T42" fmla="*/ 2147483647 w 121"/>
                <a:gd name="T43" fmla="*/ 2147483647 h 105"/>
                <a:gd name="T44" fmla="*/ 2147483647 w 121"/>
                <a:gd name="T45" fmla="*/ 2147483647 h 105"/>
                <a:gd name="T46" fmla="*/ 2147483647 w 121"/>
                <a:gd name="T47" fmla="*/ 2147483647 h 105"/>
                <a:gd name="T48" fmla="*/ 2147483647 w 121"/>
                <a:gd name="T49" fmla="*/ 2147483647 h 105"/>
                <a:gd name="T50" fmla="*/ 2147483647 w 121"/>
                <a:gd name="T51" fmla="*/ 2147483647 h 105"/>
                <a:gd name="T52" fmla="*/ 2147483647 w 121"/>
                <a:gd name="T53" fmla="*/ 2147483647 h 10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1"/>
                <a:gd name="T82" fmla="*/ 0 h 105"/>
                <a:gd name="T83" fmla="*/ 121 w 121"/>
                <a:gd name="T84" fmla="*/ 105 h 10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1" h="105">
                  <a:moveTo>
                    <a:pt x="104" y="0"/>
                  </a:moveTo>
                  <a:cubicBezTo>
                    <a:pt x="17" y="0"/>
                    <a:pt x="17" y="0"/>
                    <a:pt x="17" y="0"/>
                  </a:cubicBezTo>
                  <a:cubicBezTo>
                    <a:pt x="8" y="0"/>
                    <a:pt x="0" y="8"/>
                    <a:pt x="0" y="17"/>
                  </a:cubicBezTo>
                  <a:cubicBezTo>
                    <a:pt x="0" y="63"/>
                    <a:pt x="0" y="63"/>
                    <a:pt x="0" y="63"/>
                  </a:cubicBezTo>
                  <a:cubicBezTo>
                    <a:pt x="0" y="72"/>
                    <a:pt x="8" y="80"/>
                    <a:pt x="17" y="80"/>
                  </a:cubicBezTo>
                  <a:cubicBezTo>
                    <a:pt x="31" y="80"/>
                    <a:pt x="31" y="80"/>
                    <a:pt x="31" y="80"/>
                  </a:cubicBezTo>
                  <a:cubicBezTo>
                    <a:pt x="13" y="105"/>
                    <a:pt x="13" y="105"/>
                    <a:pt x="13" y="105"/>
                  </a:cubicBezTo>
                  <a:cubicBezTo>
                    <a:pt x="64" y="80"/>
                    <a:pt x="64" y="80"/>
                    <a:pt x="64" y="80"/>
                  </a:cubicBezTo>
                  <a:cubicBezTo>
                    <a:pt x="104" y="80"/>
                    <a:pt x="104" y="80"/>
                    <a:pt x="104" y="80"/>
                  </a:cubicBezTo>
                  <a:cubicBezTo>
                    <a:pt x="113" y="80"/>
                    <a:pt x="121" y="72"/>
                    <a:pt x="121" y="63"/>
                  </a:cubicBezTo>
                  <a:cubicBezTo>
                    <a:pt x="121" y="17"/>
                    <a:pt x="121" y="17"/>
                    <a:pt x="121" y="17"/>
                  </a:cubicBezTo>
                  <a:cubicBezTo>
                    <a:pt x="121" y="8"/>
                    <a:pt x="113" y="0"/>
                    <a:pt x="104" y="0"/>
                  </a:cubicBezTo>
                  <a:close/>
                  <a:moveTo>
                    <a:pt x="35" y="48"/>
                  </a:moveTo>
                  <a:cubicBezTo>
                    <a:pt x="31" y="48"/>
                    <a:pt x="28" y="44"/>
                    <a:pt x="28" y="40"/>
                  </a:cubicBezTo>
                  <a:cubicBezTo>
                    <a:pt x="28" y="36"/>
                    <a:pt x="31" y="33"/>
                    <a:pt x="35" y="33"/>
                  </a:cubicBezTo>
                  <a:cubicBezTo>
                    <a:pt x="39" y="33"/>
                    <a:pt x="42" y="36"/>
                    <a:pt x="42" y="40"/>
                  </a:cubicBezTo>
                  <a:cubicBezTo>
                    <a:pt x="42" y="44"/>
                    <a:pt x="39" y="48"/>
                    <a:pt x="35" y="48"/>
                  </a:cubicBezTo>
                  <a:close/>
                  <a:moveTo>
                    <a:pt x="61" y="48"/>
                  </a:moveTo>
                  <a:cubicBezTo>
                    <a:pt x="57" y="48"/>
                    <a:pt x="53" y="44"/>
                    <a:pt x="53" y="40"/>
                  </a:cubicBezTo>
                  <a:cubicBezTo>
                    <a:pt x="53" y="36"/>
                    <a:pt x="57" y="33"/>
                    <a:pt x="61" y="33"/>
                  </a:cubicBezTo>
                  <a:cubicBezTo>
                    <a:pt x="65" y="33"/>
                    <a:pt x="68" y="36"/>
                    <a:pt x="68" y="40"/>
                  </a:cubicBezTo>
                  <a:cubicBezTo>
                    <a:pt x="68" y="44"/>
                    <a:pt x="65" y="48"/>
                    <a:pt x="61" y="48"/>
                  </a:cubicBezTo>
                  <a:close/>
                  <a:moveTo>
                    <a:pt x="86" y="48"/>
                  </a:moveTo>
                  <a:cubicBezTo>
                    <a:pt x="82" y="48"/>
                    <a:pt x="79" y="44"/>
                    <a:pt x="79" y="40"/>
                  </a:cubicBezTo>
                  <a:cubicBezTo>
                    <a:pt x="79" y="36"/>
                    <a:pt x="82" y="33"/>
                    <a:pt x="86" y="33"/>
                  </a:cubicBezTo>
                  <a:cubicBezTo>
                    <a:pt x="90" y="33"/>
                    <a:pt x="94" y="36"/>
                    <a:pt x="94" y="40"/>
                  </a:cubicBezTo>
                  <a:cubicBezTo>
                    <a:pt x="94" y="44"/>
                    <a:pt x="90" y="48"/>
                    <a:pt x="86" y="48"/>
                  </a:cubicBezTo>
                  <a:close/>
                </a:path>
              </a:pathLst>
            </a:custGeom>
            <a:solidFill>
              <a:srgbClr val="6AE7FF"/>
            </a:solidFill>
            <a:ln w="12700">
              <a:noFill/>
              <a:bevel/>
            </a:ln>
          </p:spPr>
          <p:txBody>
            <a:bodyPr lIns="68580" tIns="34290" rIns="68580" bIns="34290" anchor="ctr"/>
            <a:lstStyle/>
            <a:p>
              <a:endParaRPr lang="zh-CN" altLang="en-US"/>
            </a:p>
          </p:txBody>
        </p:sp>
      </p:grpSp>
      <p:grpSp>
        <p:nvGrpSpPr>
          <p:cNvPr id="11" name="组合 10"/>
          <p:cNvGrpSpPr/>
          <p:nvPr/>
        </p:nvGrpSpPr>
        <p:grpSpPr>
          <a:xfrm>
            <a:off x="6930390" y="4135120"/>
            <a:ext cx="1117600" cy="1120140"/>
            <a:chOff x="10898" y="7391"/>
            <a:chExt cx="1760" cy="1764"/>
          </a:xfrm>
        </p:grpSpPr>
        <p:sp>
          <p:nvSpPr>
            <p:cNvPr id="30732" name="Oval 9"/>
            <p:cNvSpPr>
              <a:spLocks noChangeArrowheads="1"/>
            </p:cNvSpPr>
            <p:nvPr/>
          </p:nvSpPr>
          <p:spPr bwMode="auto">
            <a:xfrm>
              <a:off x="10898" y="7391"/>
              <a:ext cx="1761" cy="1764"/>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sp>
          <p:nvSpPr>
            <p:cNvPr id="30733" name="Freeform 6">
              <a:hlinkClick r:id="rId3"/>
            </p:cNvPr>
            <p:cNvSpPr>
              <a:spLocks noEditPoints="1" noChangeArrowheads="1"/>
            </p:cNvSpPr>
            <p:nvPr/>
          </p:nvSpPr>
          <p:spPr bwMode="auto">
            <a:xfrm>
              <a:off x="11338" y="7730"/>
              <a:ext cx="1018" cy="1085"/>
            </a:xfrm>
            <a:custGeom>
              <a:avLst/>
              <a:gdLst>
                <a:gd name="T0" fmla="*/ 2147483647 w 134"/>
                <a:gd name="T1" fmla="*/ 2147483647 h 143"/>
                <a:gd name="T2" fmla="*/ 2147483647 w 134"/>
                <a:gd name="T3" fmla="*/ 2147483647 h 143"/>
                <a:gd name="T4" fmla="*/ 2147483647 w 134"/>
                <a:gd name="T5" fmla="*/ 2147483647 h 143"/>
                <a:gd name="T6" fmla="*/ 2147483647 w 134"/>
                <a:gd name="T7" fmla="*/ 2147483647 h 143"/>
                <a:gd name="T8" fmla="*/ 2147483647 w 134"/>
                <a:gd name="T9" fmla="*/ 2147483647 h 143"/>
                <a:gd name="T10" fmla="*/ 2147483647 w 134"/>
                <a:gd name="T11" fmla="*/ 2147483647 h 143"/>
                <a:gd name="T12" fmla="*/ 2147483647 w 134"/>
                <a:gd name="T13" fmla="*/ 2147483647 h 143"/>
                <a:gd name="T14" fmla="*/ 2147483647 w 134"/>
                <a:gd name="T15" fmla="*/ 2147483647 h 143"/>
                <a:gd name="T16" fmla="*/ 2147483647 w 134"/>
                <a:gd name="T17" fmla="*/ 2147483647 h 143"/>
                <a:gd name="T18" fmla="*/ 2147483647 w 134"/>
                <a:gd name="T19" fmla="*/ 2147483647 h 143"/>
                <a:gd name="T20" fmla="*/ 2147483647 w 134"/>
                <a:gd name="T21" fmla="*/ 2147483647 h 143"/>
                <a:gd name="T22" fmla="*/ 2147483647 w 134"/>
                <a:gd name="T23" fmla="*/ 2147483647 h 143"/>
                <a:gd name="T24" fmla="*/ 2147483647 w 134"/>
                <a:gd name="T25" fmla="*/ 2147483647 h 143"/>
                <a:gd name="T26" fmla="*/ 2147483647 w 134"/>
                <a:gd name="T27" fmla="*/ 2147483647 h 143"/>
                <a:gd name="T28" fmla="*/ 2147483647 w 134"/>
                <a:gd name="T29" fmla="*/ 2147483647 h 143"/>
                <a:gd name="T30" fmla="*/ 2147483647 w 134"/>
                <a:gd name="T31" fmla="*/ 2147483647 h 143"/>
                <a:gd name="T32" fmla="*/ 2147483647 w 134"/>
                <a:gd name="T33" fmla="*/ 2147483647 h 143"/>
                <a:gd name="T34" fmla="*/ 2147483647 w 134"/>
                <a:gd name="T35" fmla="*/ 2147483647 h 143"/>
                <a:gd name="T36" fmla="*/ 2147483647 w 134"/>
                <a:gd name="T37" fmla="*/ 2147483647 h 143"/>
                <a:gd name="T38" fmla="*/ 2147483647 w 134"/>
                <a:gd name="T39" fmla="*/ 2147483647 h 143"/>
                <a:gd name="T40" fmla="*/ 2147483647 w 134"/>
                <a:gd name="T41" fmla="*/ 2147483647 h 143"/>
                <a:gd name="T42" fmla="*/ 2147483647 w 134"/>
                <a:gd name="T43" fmla="*/ 2147483647 h 143"/>
                <a:gd name="T44" fmla="*/ 2147483647 w 134"/>
                <a:gd name="T45" fmla="*/ 2147483647 h 143"/>
                <a:gd name="T46" fmla="*/ 2147483647 w 134"/>
                <a:gd name="T47" fmla="*/ 2147483647 h 143"/>
                <a:gd name="T48" fmla="*/ 2147483647 w 134"/>
                <a:gd name="T49" fmla="*/ 2147483647 h 143"/>
                <a:gd name="T50" fmla="*/ 2147483647 w 134"/>
                <a:gd name="T51" fmla="*/ 2147483647 h 143"/>
                <a:gd name="T52" fmla="*/ 2147483647 w 134"/>
                <a:gd name="T53" fmla="*/ 2147483647 h 143"/>
                <a:gd name="T54" fmla="*/ 2147483647 w 134"/>
                <a:gd name="T55" fmla="*/ 2147483647 h 143"/>
                <a:gd name="T56" fmla="*/ 2147483647 w 134"/>
                <a:gd name="T57" fmla="*/ 2147483647 h 143"/>
                <a:gd name="T58" fmla="*/ 2147483647 w 134"/>
                <a:gd name="T59" fmla="*/ 2147483647 h 143"/>
                <a:gd name="T60" fmla="*/ 2147483647 w 134"/>
                <a:gd name="T61" fmla="*/ 2147483647 h 143"/>
                <a:gd name="T62" fmla="*/ 2147483647 w 134"/>
                <a:gd name="T63" fmla="*/ 2147483647 h 143"/>
                <a:gd name="T64" fmla="*/ 2147483647 w 134"/>
                <a:gd name="T65" fmla="*/ 2147483647 h 143"/>
                <a:gd name="T66" fmla="*/ 2147483647 w 134"/>
                <a:gd name="T67" fmla="*/ 2147483647 h 143"/>
                <a:gd name="T68" fmla="*/ 2147483647 w 134"/>
                <a:gd name="T69" fmla="*/ 2147483647 h 143"/>
                <a:gd name="T70" fmla="*/ 2147483647 w 134"/>
                <a:gd name="T71" fmla="*/ 2147483647 h 143"/>
                <a:gd name="T72" fmla="*/ 2147483647 w 134"/>
                <a:gd name="T73" fmla="*/ 2147483647 h 143"/>
                <a:gd name="T74" fmla="*/ 2147483647 w 134"/>
                <a:gd name="T75" fmla="*/ 2147483647 h 143"/>
                <a:gd name="T76" fmla="*/ 2147483647 w 134"/>
                <a:gd name="T77" fmla="*/ 2147483647 h 143"/>
                <a:gd name="T78" fmla="*/ 2147483647 w 134"/>
                <a:gd name="T79" fmla="*/ 2147483647 h 143"/>
                <a:gd name="T80" fmla="*/ 2147483647 w 134"/>
                <a:gd name="T81" fmla="*/ 2147483647 h 143"/>
                <a:gd name="T82" fmla="*/ 2147483647 w 134"/>
                <a:gd name="T83" fmla="*/ 2147483647 h 143"/>
                <a:gd name="T84" fmla="*/ 2147483647 w 134"/>
                <a:gd name="T85" fmla="*/ 2147483647 h 143"/>
                <a:gd name="T86" fmla="*/ 2147483647 w 134"/>
                <a:gd name="T87" fmla="*/ 2147483647 h 143"/>
                <a:gd name="T88" fmla="*/ 2147483647 w 134"/>
                <a:gd name="T89" fmla="*/ 2147483647 h 143"/>
                <a:gd name="T90" fmla="*/ 2147483647 w 134"/>
                <a:gd name="T91" fmla="*/ 2147483647 h 143"/>
                <a:gd name="T92" fmla="*/ 2147483647 w 134"/>
                <a:gd name="T93" fmla="*/ 2147483647 h 143"/>
                <a:gd name="T94" fmla="*/ 2147483647 w 134"/>
                <a:gd name="T95" fmla="*/ 2147483647 h 143"/>
                <a:gd name="T96" fmla="*/ 2147483647 w 134"/>
                <a:gd name="T97" fmla="*/ 2147483647 h 143"/>
                <a:gd name="T98" fmla="*/ 2147483647 w 134"/>
                <a:gd name="T99" fmla="*/ 2147483647 h 143"/>
                <a:gd name="T100" fmla="*/ 2147483647 w 134"/>
                <a:gd name="T101" fmla="*/ 2147483647 h 143"/>
                <a:gd name="T102" fmla="*/ 2147483647 w 134"/>
                <a:gd name="T103" fmla="*/ 2147483647 h 143"/>
                <a:gd name="T104" fmla="*/ 2147483647 w 134"/>
                <a:gd name="T105" fmla="*/ 2147483647 h 143"/>
                <a:gd name="T106" fmla="*/ 2147483647 w 134"/>
                <a:gd name="T107" fmla="*/ 2147483647 h 143"/>
                <a:gd name="T108" fmla="*/ 2147483647 w 134"/>
                <a:gd name="T109" fmla="*/ 2147483647 h 143"/>
                <a:gd name="T110" fmla="*/ 2147483647 w 134"/>
                <a:gd name="T111" fmla="*/ 2147483647 h 143"/>
                <a:gd name="T112" fmla="*/ 2147483647 w 134"/>
                <a:gd name="T113" fmla="*/ 2147483647 h 143"/>
                <a:gd name="T114" fmla="*/ 2147483647 w 134"/>
                <a:gd name="T115" fmla="*/ 2147483647 h 143"/>
                <a:gd name="T116" fmla="*/ 2147483647 w 134"/>
                <a:gd name="T117" fmla="*/ 2147483647 h 143"/>
                <a:gd name="T118" fmla="*/ 2147483647 w 134"/>
                <a:gd name="T119" fmla="*/ 2147483647 h 14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34"/>
                <a:gd name="T181" fmla="*/ 0 h 143"/>
                <a:gd name="T182" fmla="*/ 134 w 134"/>
                <a:gd name="T183" fmla="*/ 143 h 14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34" h="143">
                  <a:moveTo>
                    <a:pt x="134" y="130"/>
                  </a:moveTo>
                  <a:cubicBezTo>
                    <a:pt x="134" y="128"/>
                    <a:pt x="133" y="126"/>
                    <a:pt x="130" y="125"/>
                  </a:cubicBezTo>
                  <a:cubicBezTo>
                    <a:pt x="126" y="125"/>
                    <a:pt x="122" y="128"/>
                    <a:pt x="119" y="132"/>
                  </a:cubicBezTo>
                  <a:cubicBezTo>
                    <a:pt x="118" y="133"/>
                    <a:pt x="118" y="133"/>
                    <a:pt x="118" y="134"/>
                  </a:cubicBezTo>
                  <a:cubicBezTo>
                    <a:pt x="116" y="134"/>
                    <a:pt x="115" y="134"/>
                    <a:pt x="114" y="134"/>
                  </a:cubicBezTo>
                  <a:cubicBezTo>
                    <a:pt x="111" y="133"/>
                    <a:pt x="109" y="132"/>
                    <a:pt x="109" y="130"/>
                  </a:cubicBezTo>
                  <a:cubicBezTo>
                    <a:pt x="110" y="130"/>
                    <a:pt x="111" y="130"/>
                    <a:pt x="113" y="129"/>
                  </a:cubicBezTo>
                  <a:cubicBezTo>
                    <a:pt x="120" y="127"/>
                    <a:pt x="123" y="123"/>
                    <a:pt x="123" y="119"/>
                  </a:cubicBezTo>
                  <a:cubicBezTo>
                    <a:pt x="122" y="118"/>
                    <a:pt x="120" y="116"/>
                    <a:pt x="116" y="117"/>
                  </a:cubicBezTo>
                  <a:cubicBezTo>
                    <a:pt x="111" y="117"/>
                    <a:pt x="107" y="122"/>
                    <a:pt x="106" y="126"/>
                  </a:cubicBezTo>
                  <a:cubicBezTo>
                    <a:pt x="103" y="125"/>
                    <a:pt x="100" y="122"/>
                    <a:pt x="98" y="120"/>
                  </a:cubicBezTo>
                  <a:cubicBezTo>
                    <a:pt x="101" y="118"/>
                    <a:pt x="103" y="117"/>
                    <a:pt x="106" y="115"/>
                  </a:cubicBezTo>
                  <a:cubicBezTo>
                    <a:pt x="116" y="107"/>
                    <a:pt x="108" y="94"/>
                    <a:pt x="105" y="91"/>
                  </a:cubicBezTo>
                  <a:cubicBezTo>
                    <a:pt x="94" y="79"/>
                    <a:pt x="77" y="81"/>
                    <a:pt x="76" y="83"/>
                  </a:cubicBezTo>
                  <a:cubicBezTo>
                    <a:pt x="75" y="84"/>
                    <a:pt x="75" y="85"/>
                    <a:pt x="74" y="86"/>
                  </a:cubicBezTo>
                  <a:cubicBezTo>
                    <a:pt x="78" y="85"/>
                    <a:pt x="89" y="85"/>
                    <a:pt x="97" y="93"/>
                  </a:cubicBezTo>
                  <a:cubicBezTo>
                    <a:pt x="98" y="94"/>
                    <a:pt x="99" y="95"/>
                    <a:pt x="99" y="97"/>
                  </a:cubicBezTo>
                  <a:cubicBezTo>
                    <a:pt x="99" y="96"/>
                    <a:pt x="98" y="95"/>
                    <a:pt x="97" y="95"/>
                  </a:cubicBezTo>
                  <a:cubicBezTo>
                    <a:pt x="88" y="86"/>
                    <a:pt x="75" y="87"/>
                    <a:pt x="71" y="89"/>
                  </a:cubicBezTo>
                  <a:cubicBezTo>
                    <a:pt x="70" y="90"/>
                    <a:pt x="69" y="90"/>
                    <a:pt x="67" y="90"/>
                  </a:cubicBezTo>
                  <a:cubicBezTo>
                    <a:pt x="64" y="90"/>
                    <a:pt x="54" y="79"/>
                    <a:pt x="49" y="73"/>
                  </a:cubicBezTo>
                  <a:cubicBezTo>
                    <a:pt x="45" y="68"/>
                    <a:pt x="35" y="56"/>
                    <a:pt x="36" y="52"/>
                  </a:cubicBezTo>
                  <a:cubicBezTo>
                    <a:pt x="37" y="46"/>
                    <a:pt x="43" y="48"/>
                    <a:pt x="46" y="46"/>
                  </a:cubicBezTo>
                  <a:cubicBezTo>
                    <a:pt x="50" y="43"/>
                    <a:pt x="50" y="11"/>
                    <a:pt x="29" y="1"/>
                  </a:cubicBezTo>
                  <a:cubicBezTo>
                    <a:pt x="28" y="0"/>
                    <a:pt x="26" y="0"/>
                    <a:pt x="24" y="1"/>
                  </a:cubicBezTo>
                  <a:cubicBezTo>
                    <a:pt x="23" y="2"/>
                    <a:pt x="22" y="3"/>
                    <a:pt x="20" y="4"/>
                  </a:cubicBezTo>
                  <a:cubicBezTo>
                    <a:pt x="32" y="10"/>
                    <a:pt x="38" y="25"/>
                    <a:pt x="38" y="32"/>
                  </a:cubicBezTo>
                  <a:cubicBezTo>
                    <a:pt x="34" y="23"/>
                    <a:pt x="27" y="12"/>
                    <a:pt x="16" y="7"/>
                  </a:cubicBezTo>
                  <a:cubicBezTo>
                    <a:pt x="12" y="11"/>
                    <a:pt x="8" y="15"/>
                    <a:pt x="6" y="22"/>
                  </a:cubicBezTo>
                  <a:cubicBezTo>
                    <a:pt x="4" y="31"/>
                    <a:pt x="0" y="45"/>
                    <a:pt x="23" y="78"/>
                  </a:cubicBezTo>
                  <a:cubicBezTo>
                    <a:pt x="24" y="81"/>
                    <a:pt x="27" y="85"/>
                    <a:pt x="32" y="90"/>
                  </a:cubicBezTo>
                  <a:cubicBezTo>
                    <a:pt x="32" y="91"/>
                    <a:pt x="33" y="91"/>
                    <a:pt x="34" y="92"/>
                  </a:cubicBezTo>
                  <a:cubicBezTo>
                    <a:pt x="63" y="124"/>
                    <a:pt x="78" y="123"/>
                    <a:pt x="87" y="123"/>
                  </a:cubicBezTo>
                  <a:cubicBezTo>
                    <a:pt x="90" y="122"/>
                    <a:pt x="92" y="122"/>
                    <a:pt x="95" y="121"/>
                  </a:cubicBezTo>
                  <a:cubicBezTo>
                    <a:pt x="97" y="125"/>
                    <a:pt x="101" y="128"/>
                    <a:pt x="106" y="130"/>
                  </a:cubicBezTo>
                  <a:cubicBezTo>
                    <a:pt x="106" y="132"/>
                    <a:pt x="107" y="136"/>
                    <a:pt x="114" y="137"/>
                  </a:cubicBezTo>
                  <a:cubicBezTo>
                    <a:pt x="115" y="137"/>
                    <a:pt x="116" y="137"/>
                    <a:pt x="116" y="137"/>
                  </a:cubicBezTo>
                  <a:cubicBezTo>
                    <a:pt x="116" y="138"/>
                    <a:pt x="117" y="139"/>
                    <a:pt x="117" y="140"/>
                  </a:cubicBezTo>
                  <a:cubicBezTo>
                    <a:pt x="118" y="142"/>
                    <a:pt x="120" y="143"/>
                    <a:pt x="124" y="143"/>
                  </a:cubicBezTo>
                  <a:cubicBezTo>
                    <a:pt x="127" y="143"/>
                    <a:pt x="130" y="142"/>
                    <a:pt x="131" y="141"/>
                  </a:cubicBezTo>
                  <a:cubicBezTo>
                    <a:pt x="132" y="141"/>
                    <a:pt x="132" y="141"/>
                    <a:pt x="132" y="141"/>
                  </a:cubicBezTo>
                  <a:cubicBezTo>
                    <a:pt x="133" y="141"/>
                    <a:pt x="133" y="140"/>
                    <a:pt x="133" y="139"/>
                  </a:cubicBezTo>
                  <a:cubicBezTo>
                    <a:pt x="133" y="138"/>
                    <a:pt x="132" y="138"/>
                    <a:pt x="131" y="138"/>
                  </a:cubicBezTo>
                  <a:cubicBezTo>
                    <a:pt x="130" y="138"/>
                    <a:pt x="130" y="138"/>
                    <a:pt x="130" y="138"/>
                  </a:cubicBezTo>
                  <a:cubicBezTo>
                    <a:pt x="129" y="139"/>
                    <a:pt x="127" y="140"/>
                    <a:pt x="124" y="140"/>
                  </a:cubicBezTo>
                  <a:cubicBezTo>
                    <a:pt x="122" y="140"/>
                    <a:pt x="120" y="139"/>
                    <a:pt x="120" y="138"/>
                  </a:cubicBezTo>
                  <a:cubicBezTo>
                    <a:pt x="120" y="138"/>
                    <a:pt x="120" y="138"/>
                    <a:pt x="120" y="137"/>
                  </a:cubicBezTo>
                  <a:cubicBezTo>
                    <a:pt x="128" y="137"/>
                    <a:pt x="133" y="133"/>
                    <a:pt x="134" y="130"/>
                  </a:cubicBezTo>
                  <a:close/>
                  <a:moveTo>
                    <a:pt x="116" y="120"/>
                  </a:moveTo>
                  <a:cubicBezTo>
                    <a:pt x="117" y="120"/>
                    <a:pt x="117" y="120"/>
                    <a:pt x="117" y="120"/>
                  </a:cubicBezTo>
                  <a:cubicBezTo>
                    <a:pt x="119" y="120"/>
                    <a:pt x="119" y="120"/>
                    <a:pt x="119" y="120"/>
                  </a:cubicBezTo>
                  <a:cubicBezTo>
                    <a:pt x="120" y="121"/>
                    <a:pt x="118" y="124"/>
                    <a:pt x="112" y="126"/>
                  </a:cubicBezTo>
                  <a:cubicBezTo>
                    <a:pt x="111" y="127"/>
                    <a:pt x="110" y="127"/>
                    <a:pt x="109" y="127"/>
                  </a:cubicBezTo>
                  <a:cubicBezTo>
                    <a:pt x="110" y="124"/>
                    <a:pt x="113" y="120"/>
                    <a:pt x="116" y="120"/>
                  </a:cubicBezTo>
                  <a:close/>
                  <a:moveTo>
                    <a:pt x="121" y="134"/>
                  </a:moveTo>
                  <a:cubicBezTo>
                    <a:pt x="121" y="134"/>
                    <a:pt x="121" y="134"/>
                    <a:pt x="121" y="134"/>
                  </a:cubicBezTo>
                  <a:cubicBezTo>
                    <a:pt x="124" y="131"/>
                    <a:pt x="127" y="128"/>
                    <a:pt x="129" y="128"/>
                  </a:cubicBezTo>
                  <a:cubicBezTo>
                    <a:pt x="129" y="128"/>
                    <a:pt x="129" y="128"/>
                    <a:pt x="129" y="128"/>
                  </a:cubicBezTo>
                  <a:cubicBezTo>
                    <a:pt x="130" y="129"/>
                    <a:pt x="131" y="129"/>
                    <a:pt x="131" y="129"/>
                  </a:cubicBezTo>
                  <a:cubicBezTo>
                    <a:pt x="130" y="131"/>
                    <a:pt x="127" y="133"/>
                    <a:pt x="121" y="134"/>
                  </a:cubicBezTo>
                  <a:close/>
                </a:path>
              </a:pathLst>
            </a:custGeom>
            <a:solidFill>
              <a:srgbClr val="6AE7FF"/>
            </a:solidFill>
            <a:ln w="12700">
              <a:noFill/>
              <a:bevel/>
            </a:ln>
          </p:spPr>
          <p:txBody>
            <a:bodyPr lIns="68580" tIns="34290" rIns="68580" bIns="34290" anchor="ctr"/>
            <a:lstStyle/>
            <a:p>
              <a:endParaRPr lang="zh-CN" altLang="en-US"/>
            </a:p>
          </p:txBody>
        </p:sp>
      </p:grpSp>
      <p:grpSp>
        <p:nvGrpSpPr>
          <p:cNvPr id="18" name="组合 17"/>
          <p:cNvGrpSpPr/>
          <p:nvPr/>
        </p:nvGrpSpPr>
        <p:grpSpPr>
          <a:xfrm>
            <a:off x="9857105" y="2590800"/>
            <a:ext cx="1117600" cy="1122680"/>
            <a:chOff x="15507" y="4959"/>
            <a:chExt cx="1760" cy="1768"/>
          </a:xfrm>
        </p:grpSpPr>
        <p:sp>
          <p:nvSpPr>
            <p:cNvPr id="30734" name="Oval 9"/>
            <p:cNvSpPr>
              <a:spLocks noChangeArrowheads="1"/>
            </p:cNvSpPr>
            <p:nvPr/>
          </p:nvSpPr>
          <p:spPr bwMode="auto">
            <a:xfrm>
              <a:off x="15507" y="4959"/>
              <a:ext cx="1761" cy="1768"/>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sp>
          <p:nvSpPr>
            <p:cNvPr id="30735" name="Freeform 17">
              <a:hlinkClick r:id="rId3"/>
            </p:cNvPr>
            <p:cNvSpPr>
              <a:spLocks noChangeArrowheads="1"/>
            </p:cNvSpPr>
            <p:nvPr/>
          </p:nvSpPr>
          <p:spPr bwMode="auto">
            <a:xfrm>
              <a:off x="15883" y="5368"/>
              <a:ext cx="1010" cy="941"/>
            </a:xfrm>
            <a:custGeom>
              <a:avLst/>
              <a:gdLst>
                <a:gd name="T0" fmla="*/ 2147483647 w 133"/>
                <a:gd name="T1" fmla="*/ 2147483647 h 123"/>
                <a:gd name="T2" fmla="*/ 2147483647 w 133"/>
                <a:gd name="T3" fmla="*/ 2147483647 h 123"/>
                <a:gd name="T4" fmla="*/ 2147483647 w 133"/>
                <a:gd name="T5" fmla="*/ 2147483647 h 123"/>
                <a:gd name="T6" fmla="*/ 2147483647 w 133"/>
                <a:gd name="T7" fmla="*/ 2147483647 h 123"/>
                <a:gd name="T8" fmla="*/ 2147483647 w 133"/>
                <a:gd name="T9" fmla="*/ 2147483647 h 123"/>
                <a:gd name="T10" fmla="*/ 2147483647 w 133"/>
                <a:gd name="T11" fmla="*/ 2147483647 h 123"/>
                <a:gd name="T12" fmla="*/ 2147483647 w 133"/>
                <a:gd name="T13" fmla="*/ 2147483647 h 123"/>
                <a:gd name="T14" fmla="*/ 2147483647 w 133"/>
                <a:gd name="T15" fmla="*/ 2147483647 h 123"/>
                <a:gd name="T16" fmla="*/ 2147483647 w 133"/>
                <a:gd name="T17" fmla="*/ 2147483647 h 123"/>
                <a:gd name="T18" fmla="*/ 2147483647 w 133"/>
                <a:gd name="T19" fmla="*/ 2147483647 h 123"/>
                <a:gd name="T20" fmla="*/ 2147483647 w 133"/>
                <a:gd name="T21" fmla="*/ 0 h 123"/>
                <a:gd name="T22" fmla="*/ 2147483647 w 133"/>
                <a:gd name="T23" fmla="*/ 2147483647 h 123"/>
                <a:gd name="T24" fmla="*/ 2147483647 w 133"/>
                <a:gd name="T25" fmla="*/ 2147483647 h 123"/>
                <a:gd name="T26" fmla="*/ 2147483647 w 133"/>
                <a:gd name="T27" fmla="*/ 2147483647 h 123"/>
                <a:gd name="T28" fmla="*/ 0 w 133"/>
                <a:gd name="T29" fmla="*/ 2147483647 h 123"/>
                <a:gd name="T30" fmla="*/ 0 w 133"/>
                <a:gd name="T31" fmla="*/ 2147483647 h 123"/>
                <a:gd name="T32" fmla="*/ 2147483647 w 133"/>
                <a:gd name="T33" fmla="*/ 2147483647 h 123"/>
                <a:gd name="T34" fmla="*/ 2147483647 w 133"/>
                <a:gd name="T35" fmla="*/ 2147483647 h 123"/>
                <a:gd name="T36" fmla="*/ 2147483647 w 133"/>
                <a:gd name="T37" fmla="*/ 2147483647 h 123"/>
                <a:gd name="T38" fmla="*/ 2147483647 w 133"/>
                <a:gd name="T39" fmla="*/ 2147483647 h 123"/>
                <a:gd name="T40" fmla="*/ 2147483647 w 133"/>
                <a:gd name="T41" fmla="*/ 2147483647 h 123"/>
                <a:gd name="T42" fmla="*/ 2147483647 w 133"/>
                <a:gd name="T43" fmla="*/ 2147483647 h 123"/>
                <a:gd name="T44" fmla="*/ 2147483647 w 133"/>
                <a:gd name="T45" fmla="*/ 2147483647 h 123"/>
                <a:gd name="T46" fmla="*/ 2147483647 w 133"/>
                <a:gd name="T47" fmla="*/ 2147483647 h 123"/>
                <a:gd name="T48" fmla="*/ 2147483647 w 133"/>
                <a:gd name="T49" fmla="*/ 2147483647 h 123"/>
                <a:gd name="T50" fmla="*/ 2147483647 w 133"/>
                <a:gd name="T51" fmla="*/ 2147483647 h 123"/>
                <a:gd name="T52" fmla="*/ 2147483647 w 133"/>
                <a:gd name="T53" fmla="*/ 2147483647 h 123"/>
                <a:gd name="T54" fmla="*/ 2147483647 w 133"/>
                <a:gd name="T55" fmla="*/ 2147483647 h 123"/>
                <a:gd name="T56" fmla="*/ 2147483647 w 133"/>
                <a:gd name="T57" fmla="*/ 2147483647 h 123"/>
                <a:gd name="T58" fmla="*/ 2147483647 w 133"/>
                <a:gd name="T59" fmla="*/ 2147483647 h 123"/>
                <a:gd name="T60" fmla="*/ 2147483647 w 133"/>
                <a:gd name="T61" fmla="*/ 2147483647 h 12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33"/>
                <a:gd name="T94" fmla="*/ 0 h 123"/>
                <a:gd name="T95" fmla="*/ 133 w 133"/>
                <a:gd name="T96" fmla="*/ 123 h 12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33" h="123">
                  <a:moveTo>
                    <a:pt x="124" y="84"/>
                  </a:moveTo>
                  <a:cubicBezTo>
                    <a:pt x="129" y="84"/>
                    <a:pt x="133" y="80"/>
                    <a:pt x="133" y="75"/>
                  </a:cubicBezTo>
                  <a:cubicBezTo>
                    <a:pt x="133" y="71"/>
                    <a:pt x="129" y="67"/>
                    <a:pt x="124" y="67"/>
                  </a:cubicBezTo>
                  <a:cubicBezTo>
                    <a:pt x="113" y="67"/>
                    <a:pt x="113" y="67"/>
                    <a:pt x="113" y="67"/>
                  </a:cubicBezTo>
                  <a:cubicBezTo>
                    <a:pt x="113" y="66"/>
                    <a:pt x="113" y="65"/>
                    <a:pt x="113" y="64"/>
                  </a:cubicBezTo>
                  <a:cubicBezTo>
                    <a:pt x="124" y="64"/>
                    <a:pt x="124" y="64"/>
                    <a:pt x="124" y="64"/>
                  </a:cubicBezTo>
                  <a:cubicBezTo>
                    <a:pt x="129" y="64"/>
                    <a:pt x="132" y="61"/>
                    <a:pt x="132" y="56"/>
                  </a:cubicBezTo>
                  <a:cubicBezTo>
                    <a:pt x="132" y="51"/>
                    <a:pt x="129" y="47"/>
                    <a:pt x="124" y="47"/>
                  </a:cubicBezTo>
                  <a:cubicBezTo>
                    <a:pt x="90" y="47"/>
                    <a:pt x="90" y="47"/>
                    <a:pt x="90" y="47"/>
                  </a:cubicBezTo>
                  <a:cubicBezTo>
                    <a:pt x="66" y="45"/>
                    <a:pt x="73" y="31"/>
                    <a:pt x="74" y="23"/>
                  </a:cubicBezTo>
                  <a:cubicBezTo>
                    <a:pt x="75" y="8"/>
                    <a:pt x="69" y="0"/>
                    <a:pt x="64" y="0"/>
                  </a:cubicBezTo>
                  <a:cubicBezTo>
                    <a:pt x="63" y="0"/>
                    <a:pt x="53" y="1"/>
                    <a:pt x="54" y="5"/>
                  </a:cubicBezTo>
                  <a:cubicBezTo>
                    <a:pt x="54" y="8"/>
                    <a:pt x="56" y="24"/>
                    <a:pt x="48" y="33"/>
                  </a:cubicBezTo>
                  <a:cubicBezTo>
                    <a:pt x="42" y="40"/>
                    <a:pt x="33" y="52"/>
                    <a:pt x="29" y="57"/>
                  </a:cubicBezTo>
                  <a:cubicBezTo>
                    <a:pt x="0" y="57"/>
                    <a:pt x="0" y="57"/>
                    <a:pt x="0" y="57"/>
                  </a:cubicBezTo>
                  <a:cubicBezTo>
                    <a:pt x="0" y="114"/>
                    <a:pt x="0" y="114"/>
                    <a:pt x="0" y="114"/>
                  </a:cubicBezTo>
                  <a:cubicBezTo>
                    <a:pt x="31" y="114"/>
                    <a:pt x="31" y="114"/>
                    <a:pt x="31" y="114"/>
                  </a:cubicBezTo>
                  <a:cubicBezTo>
                    <a:pt x="38" y="119"/>
                    <a:pt x="46" y="121"/>
                    <a:pt x="54" y="122"/>
                  </a:cubicBezTo>
                  <a:cubicBezTo>
                    <a:pt x="61" y="122"/>
                    <a:pt x="69" y="122"/>
                    <a:pt x="76" y="123"/>
                  </a:cubicBezTo>
                  <a:cubicBezTo>
                    <a:pt x="77" y="123"/>
                    <a:pt x="78" y="123"/>
                    <a:pt x="79" y="123"/>
                  </a:cubicBezTo>
                  <a:cubicBezTo>
                    <a:pt x="105" y="123"/>
                    <a:pt x="105" y="123"/>
                    <a:pt x="105" y="123"/>
                  </a:cubicBezTo>
                  <a:cubicBezTo>
                    <a:pt x="110" y="123"/>
                    <a:pt x="114" y="119"/>
                    <a:pt x="114" y="114"/>
                  </a:cubicBezTo>
                  <a:cubicBezTo>
                    <a:pt x="114" y="109"/>
                    <a:pt x="110" y="105"/>
                    <a:pt x="105" y="105"/>
                  </a:cubicBezTo>
                  <a:cubicBezTo>
                    <a:pt x="103" y="105"/>
                    <a:pt x="103" y="105"/>
                    <a:pt x="103" y="105"/>
                  </a:cubicBezTo>
                  <a:cubicBezTo>
                    <a:pt x="103" y="105"/>
                    <a:pt x="103" y="104"/>
                    <a:pt x="104" y="103"/>
                  </a:cubicBezTo>
                  <a:cubicBezTo>
                    <a:pt x="117" y="103"/>
                    <a:pt x="117" y="103"/>
                    <a:pt x="117" y="103"/>
                  </a:cubicBezTo>
                  <a:cubicBezTo>
                    <a:pt x="122" y="103"/>
                    <a:pt x="125" y="99"/>
                    <a:pt x="125" y="95"/>
                  </a:cubicBezTo>
                  <a:cubicBezTo>
                    <a:pt x="125" y="90"/>
                    <a:pt x="122" y="86"/>
                    <a:pt x="117" y="86"/>
                  </a:cubicBezTo>
                  <a:cubicBezTo>
                    <a:pt x="109" y="86"/>
                    <a:pt x="109" y="86"/>
                    <a:pt x="109" y="86"/>
                  </a:cubicBezTo>
                  <a:cubicBezTo>
                    <a:pt x="109" y="85"/>
                    <a:pt x="110" y="85"/>
                    <a:pt x="110" y="84"/>
                  </a:cubicBezTo>
                  <a:lnTo>
                    <a:pt x="124" y="84"/>
                  </a:lnTo>
                  <a:close/>
                </a:path>
              </a:pathLst>
            </a:custGeom>
            <a:solidFill>
              <a:srgbClr val="6AE7FF"/>
            </a:solidFill>
            <a:ln w="12700">
              <a:noFill/>
              <a:bevel/>
            </a:ln>
          </p:spPr>
          <p:txBody>
            <a:bodyPr lIns="68580" tIns="34290" rIns="68580" bIns="34290" anchor="ctr"/>
            <a:lstStyle/>
            <a:p>
              <a:endParaRPr lang="zh-CN" altLang="en-US"/>
            </a:p>
          </p:txBody>
        </p:sp>
      </p:grpSp>
      <p:grpSp>
        <p:nvGrpSpPr>
          <p:cNvPr id="7" name="组合 6"/>
          <p:cNvGrpSpPr/>
          <p:nvPr/>
        </p:nvGrpSpPr>
        <p:grpSpPr>
          <a:xfrm>
            <a:off x="9857105" y="4135120"/>
            <a:ext cx="1117600" cy="1120140"/>
            <a:chOff x="15507" y="7391"/>
            <a:chExt cx="1760" cy="1764"/>
          </a:xfrm>
        </p:grpSpPr>
        <p:sp>
          <p:nvSpPr>
            <p:cNvPr id="30736" name="Oval 9"/>
            <p:cNvSpPr>
              <a:spLocks noChangeArrowheads="1"/>
            </p:cNvSpPr>
            <p:nvPr/>
          </p:nvSpPr>
          <p:spPr bwMode="auto">
            <a:xfrm>
              <a:off x="15507" y="7391"/>
              <a:ext cx="1761" cy="1764"/>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grpSp>
          <p:nvGrpSpPr>
            <p:cNvPr id="29" name="组合 45"/>
            <p:cNvGrpSpPr/>
            <p:nvPr/>
          </p:nvGrpSpPr>
          <p:grpSpPr bwMode="auto">
            <a:xfrm>
              <a:off x="15902" y="7762"/>
              <a:ext cx="921" cy="1009"/>
              <a:chOff x="0" y="0"/>
              <a:chExt cx="455613" cy="500063"/>
            </a:xfrm>
            <a:solidFill>
              <a:srgbClr val="6AE7FF"/>
            </a:solidFill>
          </p:grpSpPr>
          <p:sp>
            <p:nvSpPr>
              <p:cNvPr id="30" name="Freeform 19">
                <a:hlinkClick r:id="rId3"/>
              </p:cNvPr>
              <p:cNvSpPr>
                <a:spLocks noChangeArrowheads="1"/>
              </p:cNvSpPr>
              <p:nvPr/>
            </p:nvSpPr>
            <p:spPr bwMode="auto">
              <a:xfrm>
                <a:off x="323850" y="95250"/>
                <a:ext cx="131763" cy="320675"/>
              </a:xfrm>
              <a:custGeom>
                <a:avLst/>
                <a:gdLst>
                  <a:gd name="T0" fmla="*/ 178932550 w 83"/>
                  <a:gd name="T1" fmla="*/ 95765933 h 202"/>
                  <a:gd name="T2" fmla="*/ 105846975 w 83"/>
                  <a:gd name="T3" fmla="*/ 22682199 h 202"/>
                  <a:gd name="T4" fmla="*/ 0 w 83"/>
                  <a:gd name="T5" fmla="*/ 131048135 h 202"/>
                  <a:gd name="T6" fmla="*/ 0 w 83"/>
                  <a:gd name="T7" fmla="*/ 509071607 h 202"/>
                  <a:gd name="T8" fmla="*/ 209174579 w 83"/>
                  <a:gd name="T9" fmla="*/ 509071607 h 202"/>
                  <a:gd name="T10" fmla="*/ 209174579 w 83"/>
                  <a:gd name="T11" fmla="*/ 0 h 202"/>
                  <a:gd name="T12" fmla="*/ 178932550 w 83"/>
                  <a:gd name="T13" fmla="*/ 95765933 h 202"/>
                  <a:gd name="T14" fmla="*/ 0 60000 65536"/>
                  <a:gd name="T15" fmla="*/ 0 60000 65536"/>
                  <a:gd name="T16" fmla="*/ 0 60000 65536"/>
                  <a:gd name="T17" fmla="*/ 0 60000 65536"/>
                  <a:gd name="T18" fmla="*/ 0 60000 65536"/>
                  <a:gd name="T19" fmla="*/ 0 60000 65536"/>
                  <a:gd name="T20" fmla="*/ 0 60000 65536"/>
                  <a:gd name="T21" fmla="*/ 0 w 83"/>
                  <a:gd name="T22" fmla="*/ 0 h 202"/>
                  <a:gd name="T23" fmla="*/ 83 w 83"/>
                  <a:gd name="T24" fmla="*/ 202 h 2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202">
                    <a:moveTo>
                      <a:pt x="71" y="38"/>
                    </a:moveTo>
                    <a:lnTo>
                      <a:pt x="42" y="9"/>
                    </a:lnTo>
                    <a:lnTo>
                      <a:pt x="0" y="52"/>
                    </a:lnTo>
                    <a:lnTo>
                      <a:pt x="0" y="202"/>
                    </a:lnTo>
                    <a:lnTo>
                      <a:pt x="83" y="202"/>
                    </a:lnTo>
                    <a:lnTo>
                      <a:pt x="83" y="0"/>
                    </a:lnTo>
                    <a:lnTo>
                      <a:pt x="71" y="38"/>
                    </a:ln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sp>
            <p:nvSpPr>
              <p:cNvPr id="31" name="Freeform 20">
                <a:hlinkClick r:id="rId3"/>
              </p:cNvPr>
              <p:cNvSpPr>
                <a:spLocks noChangeArrowheads="1"/>
              </p:cNvSpPr>
              <p:nvPr/>
            </p:nvSpPr>
            <p:spPr bwMode="auto">
              <a:xfrm>
                <a:off x="161925" y="204788"/>
                <a:ext cx="131763" cy="211138"/>
              </a:xfrm>
              <a:custGeom>
                <a:avLst/>
                <a:gdLst>
                  <a:gd name="T0" fmla="*/ 155898208 w 35"/>
                  <a:gd name="T1" fmla="*/ 127938341 h 56"/>
                  <a:gd name="T2" fmla="*/ 0 w 35"/>
                  <a:gd name="T3" fmla="*/ 28431994 h 56"/>
                  <a:gd name="T4" fmla="*/ 0 w 35"/>
                  <a:gd name="T5" fmla="*/ 796058145 h 56"/>
                  <a:gd name="T6" fmla="*/ 496042538 w 35"/>
                  <a:gd name="T7" fmla="*/ 796058145 h 56"/>
                  <a:gd name="T8" fmla="*/ 496042538 w 35"/>
                  <a:gd name="T9" fmla="*/ 0 h 56"/>
                  <a:gd name="T10" fmla="*/ 368488363 w 35"/>
                  <a:gd name="T11" fmla="*/ 113724204 h 56"/>
                  <a:gd name="T12" fmla="*/ 240934246 w 35"/>
                  <a:gd name="T13" fmla="*/ 156370327 h 56"/>
                  <a:gd name="T14" fmla="*/ 155898208 w 35"/>
                  <a:gd name="T15" fmla="*/ 127938341 h 56"/>
                  <a:gd name="T16" fmla="*/ 0 60000 65536"/>
                  <a:gd name="T17" fmla="*/ 0 60000 65536"/>
                  <a:gd name="T18" fmla="*/ 0 60000 65536"/>
                  <a:gd name="T19" fmla="*/ 0 60000 65536"/>
                  <a:gd name="T20" fmla="*/ 0 60000 65536"/>
                  <a:gd name="T21" fmla="*/ 0 60000 65536"/>
                  <a:gd name="T22" fmla="*/ 0 60000 65536"/>
                  <a:gd name="T23" fmla="*/ 0 60000 65536"/>
                  <a:gd name="T24" fmla="*/ 0 w 35"/>
                  <a:gd name="T25" fmla="*/ 0 h 56"/>
                  <a:gd name="T26" fmla="*/ 35 w 35"/>
                  <a:gd name="T27" fmla="*/ 56 h 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 h="56">
                    <a:moveTo>
                      <a:pt x="11" y="9"/>
                    </a:moveTo>
                    <a:cubicBezTo>
                      <a:pt x="0" y="2"/>
                      <a:pt x="0" y="2"/>
                      <a:pt x="0" y="2"/>
                    </a:cubicBezTo>
                    <a:cubicBezTo>
                      <a:pt x="0" y="56"/>
                      <a:pt x="0" y="56"/>
                      <a:pt x="0" y="56"/>
                    </a:cubicBezTo>
                    <a:cubicBezTo>
                      <a:pt x="35" y="56"/>
                      <a:pt x="35" y="56"/>
                      <a:pt x="35" y="56"/>
                    </a:cubicBezTo>
                    <a:cubicBezTo>
                      <a:pt x="35" y="0"/>
                      <a:pt x="35" y="0"/>
                      <a:pt x="35" y="0"/>
                    </a:cubicBezTo>
                    <a:cubicBezTo>
                      <a:pt x="26" y="8"/>
                      <a:pt x="26" y="8"/>
                      <a:pt x="26" y="8"/>
                    </a:cubicBezTo>
                    <a:cubicBezTo>
                      <a:pt x="24" y="10"/>
                      <a:pt x="21" y="11"/>
                      <a:pt x="17" y="11"/>
                    </a:cubicBezTo>
                    <a:cubicBezTo>
                      <a:pt x="15" y="11"/>
                      <a:pt x="13" y="11"/>
                      <a:pt x="11" y="9"/>
                    </a:cubicBez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sp>
            <p:nvSpPr>
              <p:cNvPr id="32" name="Freeform 21">
                <a:hlinkClick r:id="rId3"/>
              </p:cNvPr>
              <p:cNvSpPr>
                <a:spLocks noChangeArrowheads="1"/>
              </p:cNvSpPr>
              <p:nvPr/>
            </p:nvSpPr>
            <p:spPr bwMode="auto">
              <a:xfrm>
                <a:off x="0" y="174625"/>
                <a:ext cx="131763" cy="241300"/>
              </a:xfrm>
              <a:custGeom>
                <a:avLst/>
                <a:gdLst>
                  <a:gd name="T0" fmla="*/ 209174579 w 83"/>
                  <a:gd name="T1" fmla="*/ 35282186 h 152"/>
                  <a:gd name="T2" fmla="*/ 161290602 w 83"/>
                  <a:gd name="T3" fmla="*/ 0 h 152"/>
                  <a:gd name="T4" fmla="*/ 0 w 83"/>
                  <a:gd name="T5" fmla="*/ 138607794 h 152"/>
                  <a:gd name="T6" fmla="*/ 0 w 83"/>
                  <a:gd name="T7" fmla="*/ 383063695 h 152"/>
                  <a:gd name="T8" fmla="*/ 209174579 w 83"/>
                  <a:gd name="T9" fmla="*/ 383063695 h 152"/>
                  <a:gd name="T10" fmla="*/ 209174579 w 83"/>
                  <a:gd name="T11" fmla="*/ 35282186 h 152"/>
                  <a:gd name="T12" fmla="*/ 0 60000 65536"/>
                  <a:gd name="T13" fmla="*/ 0 60000 65536"/>
                  <a:gd name="T14" fmla="*/ 0 60000 65536"/>
                  <a:gd name="T15" fmla="*/ 0 60000 65536"/>
                  <a:gd name="T16" fmla="*/ 0 60000 65536"/>
                  <a:gd name="T17" fmla="*/ 0 60000 65536"/>
                  <a:gd name="T18" fmla="*/ 0 w 83"/>
                  <a:gd name="T19" fmla="*/ 0 h 152"/>
                  <a:gd name="T20" fmla="*/ 83 w 83"/>
                  <a:gd name="T21" fmla="*/ 152 h 152"/>
                </a:gdLst>
                <a:ahLst/>
                <a:cxnLst>
                  <a:cxn ang="T12">
                    <a:pos x="T0" y="T1"/>
                  </a:cxn>
                  <a:cxn ang="T13">
                    <a:pos x="T2" y="T3"/>
                  </a:cxn>
                  <a:cxn ang="T14">
                    <a:pos x="T4" y="T5"/>
                  </a:cxn>
                  <a:cxn ang="T15">
                    <a:pos x="T6" y="T7"/>
                  </a:cxn>
                  <a:cxn ang="T16">
                    <a:pos x="T8" y="T9"/>
                  </a:cxn>
                  <a:cxn ang="T17">
                    <a:pos x="T10" y="T11"/>
                  </a:cxn>
                </a:cxnLst>
                <a:rect l="T18" t="T19" r="T20" b="T21"/>
                <a:pathLst>
                  <a:path w="83" h="152">
                    <a:moveTo>
                      <a:pt x="83" y="14"/>
                    </a:moveTo>
                    <a:lnTo>
                      <a:pt x="64" y="0"/>
                    </a:lnTo>
                    <a:lnTo>
                      <a:pt x="0" y="55"/>
                    </a:lnTo>
                    <a:lnTo>
                      <a:pt x="0" y="152"/>
                    </a:lnTo>
                    <a:lnTo>
                      <a:pt x="83" y="152"/>
                    </a:lnTo>
                    <a:lnTo>
                      <a:pt x="83" y="14"/>
                    </a:ln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sp>
            <p:nvSpPr>
              <p:cNvPr id="33" name="Rectangle 22">
                <a:hlinkClick r:id="rId3"/>
              </p:cNvPr>
              <p:cNvSpPr>
                <a:spLocks noChangeArrowheads="1"/>
              </p:cNvSpPr>
              <p:nvPr/>
            </p:nvSpPr>
            <p:spPr bwMode="auto">
              <a:xfrm>
                <a:off x="0" y="450850"/>
                <a:ext cx="455613" cy="49213"/>
              </a:xfrm>
              <a:prstGeom prst="rect">
                <a:avLst/>
              </a:pr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sp>
            <p:nvSpPr>
              <p:cNvPr id="34" name="Freeform 23">
                <a:hlinkClick r:id="rId3"/>
              </p:cNvPr>
              <p:cNvSpPr>
                <a:spLocks noChangeArrowheads="1"/>
              </p:cNvSpPr>
              <p:nvPr/>
            </p:nvSpPr>
            <p:spPr bwMode="auto">
              <a:xfrm>
                <a:off x="0" y="0"/>
                <a:ext cx="450850" cy="223838"/>
              </a:xfrm>
              <a:custGeom>
                <a:avLst/>
                <a:gdLst>
                  <a:gd name="T0" fmla="*/ 127042042 w 120"/>
                  <a:gd name="T1" fmla="*/ 762851325 h 59"/>
                  <a:gd name="T2" fmla="*/ 367006952 w 120"/>
                  <a:gd name="T3" fmla="*/ 546950146 h 59"/>
                  <a:gd name="T4" fmla="*/ 818709813 w 120"/>
                  <a:gd name="T5" fmla="*/ 834817121 h 59"/>
                  <a:gd name="T6" fmla="*/ 846940530 w 120"/>
                  <a:gd name="T7" fmla="*/ 849211039 h 59"/>
                  <a:gd name="T8" fmla="*/ 903401964 w 120"/>
                  <a:gd name="T9" fmla="*/ 834817121 h 59"/>
                  <a:gd name="T10" fmla="*/ 1482146925 w 120"/>
                  <a:gd name="T11" fmla="*/ 287867094 h 59"/>
                  <a:gd name="T12" fmla="*/ 1580954435 w 120"/>
                  <a:gd name="T13" fmla="*/ 403014643 h 59"/>
                  <a:gd name="T14" fmla="*/ 1693881060 w 120"/>
                  <a:gd name="T15" fmla="*/ 0 h 59"/>
                  <a:gd name="T16" fmla="*/ 1298643508 w 120"/>
                  <a:gd name="T17" fmla="*/ 100753661 h 59"/>
                  <a:gd name="T18" fmla="*/ 1369220300 w 120"/>
                  <a:gd name="T19" fmla="*/ 187113403 h 59"/>
                  <a:gd name="T20" fmla="*/ 846940530 w 120"/>
                  <a:gd name="T21" fmla="*/ 690885530 h 59"/>
                  <a:gd name="T22" fmla="*/ 395237669 w 120"/>
                  <a:gd name="T23" fmla="*/ 388620725 h 59"/>
                  <a:gd name="T24" fmla="*/ 310545518 w 120"/>
                  <a:gd name="T25" fmla="*/ 403014643 h 59"/>
                  <a:gd name="T26" fmla="*/ 28230724 w 120"/>
                  <a:gd name="T27" fmla="*/ 647703777 h 59"/>
                  <a:gd name="T28" fmla="*/ 28230724 w 120"/>
                  <a:gd name="T29" fmla="*/ 748457408 h 59"/>
                  <a:gd name="T30" fmla="*/ 127042042 w 120"/>
                  <a:gd name="T31" fmla="*/ 762851325 h 5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0"/>
                  <a:gd name="T49" fmla="*/ 0 h 59"/>
                  <a:gd name="T50" fmla="*/ 120 w 120"/>
                  <a:gd name="T51" fmla="*/ 59 h 5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0" h="59">
                    <a:moveTo>
                      <a:pt x="9" y="53"/>
                    </a:moveTo>
                    <a:cubicBezTo>
                      <a:pt x="26" y="38"/>
                      <a:pt x="26" y="38"/>
                      <a:pt x="26" y="38"/>
                    </a:cubicBezTo>
                    <a:cubicBezTo>
                      <a:pt x="58" y="58"/>
                      <a:pt x="58" y="58"/>
                      <a:pt x="58" y="58"/>
                    </a:cubicBezTo>
                    <a:cubicBezTo>
                      <a:pt x="59" y="59"/>
                      <a:pt x="60" y="59"/>
                      <a:pt x="60" y="59"/>
                    </a:cubicBezTo>
                    <a:cubicBezTo>
                      <a:pt x="62" y="59"/>
                      <a:pt x="63" y="59"/>
                      <a:pt x="64" y="58"/>
                    </a:cubicBezTo>
                    <a:cubicBezTo>
                      <a:pt x="105" y="20"/>
                      <a:pt x="105" y="20"/>
                      <a:pt x="105" y="20"/>
                    </a:cubicBezTo>
                    <a:cubicBezTo>
                      <a:pt x="112" y="28"/>
                      <a:pt x="112" y="28"/>
                      <a:pt x="112" y="28"/>
                    </a:cubicBezTo>
                    <a:cubicBezTo>
                      <a:pt x="120" y="0"/>
                      <a:pt x="120" y="0"/>
                      <a:pt x="120" y="0"/>
                    </a:cubicBezTo>
                    <a:cubicBezTo>
                      <a:pt x="92" y="7"/>
                      <a:pt x="92" y="7"/>
                      <a:pt x="92" y="7"/>
                    </a:cubicBezTo>
                    <a:cubicBezTo>
                      <a:pt x="97" y="13"/>
                      <a:pt x="97" y="13"/>
                      <a:pt x="97" y="13"/>
                    </a:cubicBezTo>
                    <a:cubicBezTo>
                      <a:pt x="60" y="48"/>
                      <a:pt x="60" y="48"/>
                      <a:pt x="60" y="48"/>
                    </a:cubicBezTo>
                    <a:cubicBezTo>
                      <a:pt x="28" y="27"/>
                      <a:pt x="28" y="27"/>
                      <a:pt x="28" y="27"/>
                    </a:cubicBezTo>
                    <a:cubicBezTo>
                      <a:pt x="26" y="26"/>
                      <a:pt x="24" y="26"/>
                      <a:pt x="22" y="28"/>
                    </a:cubicBezTo>
                    <a:cubicBezTo>
                      <a:pt x="2" y="45"/>
                      <a:pt x="2" y="45"/>
                      <a:pt x="2" y="45"/>
                    </a:cubicBezTo>
                    <a:cubicBezTo>
                      <a:pt x="0" y="47"/>
                      <a:pt x="0" y="50"/>
                      <a:pt x="2" y="52"/>
                    </a:cubicBezTo>
                    <a:cubicBezTo>
                      <a:pt x="3" y="54"/>
                      <a:pt x="7" y="55"/>
                      <a:pt x="9" y="53"/>
                    </a:cubicBezTo>
                    <a:close/>
                  </a:path>
                </a:pathLst>
              </a:custGeom>
              <a:grpFill/>
              <a:ln w="12700">
                <a:noFill/>
                <a:bevel/>
              </a:ln>
            </p:spPr>
            <p:txBody>
              <a:bodyPr anchor="ctr"/>
              <a:lstStyle/>
              <a:p>
                <a:pPr algn="ctr" eaLnBrk="1" fontAlgn="auto" hangingPunct="1">
                  <a:spcBef>
                    <a:spcPts val="0"/>
                  </a:spcBef>
                  <a:spcAft>
                    <a:spcPts val="0"/>
                  </a:spcAft>
                  <a:defRPr/>
                </a:pPr>
                <a:endParaRPr lang="zh-CN" altLang="zh-CN">
                  <a:solidFill>
                    <a:schemeClr val="bg1"/>
                  </a:solidFill>
                  <a:latin typeface="宋体" panose="02010600030101010101" pitchFamily="2" charset="-122"/>
                  <a:ea typeface="+mn-ea"/>
                  <a:sym typeface="宋体" panose="02010600030101010101" pitchFamily="2" charset="-122"/>
                </a:endParaRPr>
              </a:p>
            </p:txBody>
          </p:sp>
        </p:grpSp>
      </p:grpSp>
      <p:grpSp>
        <p:nvGrpSpPr>
          <p:cNvPr id="10" name="组合 9"/>
          <p:cNvGrpSpPr/>
          <p:nvPr/>
        </p:nvGrpSpPr>
        <p:grpSpPr>
          <a:xfrm>
            <a:off x="8430260" y="4135120"/>
            <a:ext cx="1117600" cy="1120140"/>
            <a:chOff x="13260" y="7391"/>
            <a:chExt cx="1760" cy="1764"/>
          </a:xfrm>
        </p:grpSpPr>
        <p:sp>
          <p:nvSpPr>
            <p:cNvPr id="30738" name="Oval 9"/>
            <p:cNvSpPr>
              <a:spLocks noChangeArrowheads="1"/>
            </p:cNvSpPr>
            <p:nvPr/>
          </p:nvSpPr>
          <p:spPr bwMode="auto">
            <a:xfrm>
              <a:off x="13260" y="7391"/>
              <a:ext cx="1761" cy="1764"/>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pPr eaLnBrk="1" hangingPunct="1"/>
              <a:endParaRPr lang="zh-CN" altLang="zh-CN">
                <a:solidFill>
                  <a:schemeClr val="bg1"/>
                </a:solidFill>
                <a:sym typeface="宋体" panose="02010600030101010101" pitchFamily="2" charset="-122"/>
              </a:endParaRPr>
            </a:p>
          </p:txBody>
        </p:sp>
        <p:sp>
          <p:nvSpPr>
            <p:cNvPr id="30739" name="Freeform 24">
              <a:hlinkClick r:id="rId3"/>
            </p:cNvPr>
            <p:cNvSpPr>
              <a:spLocks noEditPoints="1" noChangeArrowheads="1"/>
            </p:cNvSpPr>
            <p:nvPr/>
          </p:nvSpPr>
          <p:spPr bwMode="auto">
            <a:xfrm>
              <a:off x="13486" y="7930"/>
              <a:ext cx="1391" cy="835"/>
            </a:xfrm>
            <a:custGeom>
              <a:avLst/>
              <a:gdLst>
                <a:gd name="T0" fmla="*/ 2147483647 w 183"/>
                <a:gd name="T1" fmla="*/ 2147483647 h 110"/>
                <a:gd name="T2" fmla="*/ 2147483647 w 183"/>
                <a:gd name="T3" fmla="*/ 2147483647 h 110"/>
                <a:gd name="T4" fmla="*/ 2147483647 w 183"/>
                <a:gd name="T5" fmla="*/ 2147483647 h 110"/>
                <a:gd name="T6" fmla="*/ 2147483647 w 183"/>
                <a:gd name="T7" fmla="*/ 2147483647 h 110"/>
                <a:gd name="T8" fmla="*/ 2147483647 w 183"/>
                <a:gd name="T9" fmla="*/ 2147483647 h 110"/>
                <a:gd name="T10" fmla="*/ 2147483647 w 183"/>
                <a:gd name="T11" fmla="*/ 2147483647 h 110"/>
                <a:gd name="T12" fmla="*/ 2147483647 w 183"/>
                <a:gd name="T13" fmla="*/ 2147483647 h 110"/>
                <a:gd name="T14" fmla="*/ 2147483647 w 183"/>
                <a:gd name="T15" fmla="*/ 2147483647 h 110"/>
                <a:gd name="T16" fmla="*/ 2147483647 w 183"/>
                <a:gd name="T17" fmla="*/ 2147483647 h 110"/>
                <a:gd name="T18" fmla="*/ 2147483647 w 183"/>
                <a:gd name="T19" fmla="*/ 2147483647 h 110"/>
                <a:gd name="T20" fmla="*/ 2147483647 w 183"/>
                <a:gd name="T21" fmla="*/ 2147483647 h 110"/>
                <a:gd name="T22" fmla="*/ 2147483647 w 183"/>
                <a:gd name="T23" fmla="*/ 2147483647 h 110"/>
                <a:gd name="T24" fmla="*/ 2147483647 w 183"/>
                <a:gd name="T25" fmla="*/ 2147483647 h 110"/>
                <a:gd name="T26" fmla="*/ 2147483647 w 183"/>
                <a:gd name="T27" fmla="*/ 2147483647 h 110"/>
                <a:gd name="T28" fmla="*/ 2147483647 w 183"/>
                <a:gd name="T29" fmla="*/ 2147483647 h 110"/>
                <a:gd name="T30" fmla="*/ 2147483647 w 183"/>
                <a:gd name="T31" fmla="*/ 2147483647 h 110"/>
                <a:gd name="T32" fmla="*/ 2147483647 w 183"/>
                <a:gd name="T33" fmla="*/ 2147483647 h 110"/>
                <a:gd name="T34" fmla="*/ 2147483647 w 183"/>
                <a:gd name="T35" fmla="*/ 2147483647 h 110"/>
                <a:gd name="T36" fmla="*/ 2147483647 w 183"/>
                <a:gd name="T37" fmla="*/ 2147483647 h 110"/>
                <a:gd name="T38" fmla="*/ 2147483647 w 183"/>
                <a:gd name="T39" fmla="*/ 2147483647 h 110"/>
                <a:gd name="T40" fmla="*/ 2147483647 w 183"/>
                <a:gd name="T41" fmla="*/ 2147483647 h 110"/>
                <a:gd name="T42" fmla="*/ 2147483647 w 183"/>
                <a:gd name="T43" fmla="*/ 2147483647 h 110"/>
                <a:gd name="T44" fmla="*/ 2147483647 w 183"/>
                <a:gd name="T45" fmla="*/ 2147483647 h 110"/>
                <a:gd name="T46" fmla="*/ 2147483647 w 183"/>
                <a:gd name="T47" fmla="*/ 2147483647 h 110"/>
                <a:gd name="T48" fmla="*/ 2147483647 w 183"/>
                <a:gd name="T49" fmla="*/ 2147483647 h 110"/>
                <a:gd name="T50" fmla="*/ 2147483647 w 183"/>
                <a:gd name="T51" fmla="*/ 2147483647 h 110"/>
                <a:gd name="T52" fmla="*/ 2147483647 w 183"/>
                <a:gd name="T53" fmla="*/ 2147483647 h 110"/>
                <a:gd name="T54" fmla="*/ 2147483647 w 183"/>
                <a:gd name="T55" fmla="*/ 2147483647 h 110"/>
                <a:gd name="T56" fmla="*/ 2147483647 w 183"/>
                <a:gd name="T57" fmla="*/ 2147483647 h 110"/>
                <a:gd name="T58" fmla="*/ 2147483647 w 183"/>
                <a:gd name="T59" fmla="*/ 2147483647 h 110"/>
                <a:gd name="T60" fmla="*/ 2147483647 w 183"/>
                <a:gd name="T61" fmla="*/ 2147483647 h 110"/>
                <a:gd name="T62" fmla="*/ 2147483647 w 183"/>
                <a:gd name="T63" fmla="*/ 2147483647 h 110"/>
                <a:gd name="T64" fmla="*/ 2147483647 w 183"/>
                <a:gd name="T65" fmla="*/ 2147483647 h 110"/>
                <a:gd name="T66" fmla="*/ 2147483647 w 183"/>
                <a:gd name="T67" fmla="*/ 2147483647 h 110"/>
                <a:gd name="T68" fmla="*/ 2147483647 w 183"/>
                <a:gd name="T69" fmla="*/ 2147483647 h 110"/>
                <a:gd name="T70" fmla="*/ 2147483647 w 183"/>
                <a:gd name="T71" fmla="*/ 2147483647 h 110"/>
                <a:gd name="T72" fmla="*/ 2147483647 w 183"/>
                <a:gd name="T73" fmla="*/ 2147483647 h 110"/>
                <a:gd name="T74" fmla="*/ 2147483647 w 183"/>
                <a:gd name="T75" fmla="*/ 2147483647 h 110"/>
                <a:gd name="T76" fmla="*/ 2147483647 w 183"/>
                <a:gd name="T77" fmla="*/ 2147483647 h 110"/>
                <a:gd name="T78" fmla="*/ 2147483647 w 183"/>
                <a:gd name="T79" fmla="*/ 2147483647 h 110"/>
                <a:gd name="T80" fmla="*/ 2147483647 w 183"/>
                <a:gd name="T81" fmla="*/ 2147483647 h 110"/>
                <a:gd name="T82" fmla="*/ 2147483647 w 183"/>
                <a:gd name="T83" fmla="*/ 2147483647 h 110"/>
                <a:gd name="T84" fmla="*/ 2147483647 w 183"/>
                <a:gd name="T85" fmla="*/ 2147483647 h 1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3"/>
                <a:gd name="T130" fmla="*/ 0 h 110"/>
                <a:gd name="T131" fmla="*/ 183 w 183"/>
                <a:gd name="T132" fmla="*/ 110 h 11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3" h="110">
                  <a:moveTo>
                    <a:pt x="145" y="68"/>
                  </a:moveTo>
                  <a:cubicBezTo>
                    <a:pt x="146" y="67"/>
                    <a:pt x="146" y="66"/>
                    <a:pt x="147" y="65"/>
                  </a:cubicBezTo>
                  <a:cubicBezTo>
                    <a:pt x="151" y="73"/>
                    <a:pt x="151" y="73"/>
                    <a:pt x="151" y="73"/>
                  </a:cubicBezTo>
                  <a:cubicBezTo>
                    <a:pt x="183" y="59"/>
                    <a:pt x="183" y="59"/>
                    <a:pt x="183" y="59"/>
                  </a:cubicBezTo>
                  <a:cubicBezTo>
                    <a:pt x="156" y="0"/>
                    <a:pt x="156" y="0"/>
                    <a:pt x="156" y="0"/>
                  </a:cubicBezTo>
                  <a:cubicBezTo>
                    <a:pt x="124" y="14"/>
                    <a:pt x="124" y="14"/>
                    <a:pt x="124" y="14"/>
                  </a:cubicBezTo>
                  <a:cubicBezTo>
                    <a:pt x="126" y="18"/>
                    <a:pt x="126" y="18"/>
                    <a:pt x="126" y="18"/>
                  </a:cubicBezTo>
                  <a:cubicBezTo>
                    <a:pt x="121" y="17"/>
                    <a:pt x="121" y="17"/>
                    <a:pt x="121" y="17"/>
                  </a:cubicBezTo>
                  <a:cubicBezTo>
                    <a:pt x="121" y="17"/>
                    <a:pt x="121" y="17"/>
                    <a:pt x="121" y="17"/>
                  </a:cubicBezTo>
                  <a:cubicBezTo>
                    <a:pt x="121" y="17"/>
                    <a:pt x="120" y="17"/>
                    <a:pt x="120" y="17"/>
                  </a:cubicBezTo>
                  <a:cubicBezTo>
                    <a:pt x="117" y="16"/>
                    <a:pt x="117" y="16"/>
                    <a:pt x="117" y="16"/>
                  </a:cubicBezTo>
                  <a:cubicBezTo>
                    <a:pt x="116" y="16"/>
                    <a:pt x="115" y="16"/>
                    <a:pt x="115" y="16"/>
                  </a:cubicBezTo>
                  <a:cubicBezTo>
                    <a:pt x="106" y="14"/>
                    <a:pt x="91" y="13"/>
                    <a:pt x="81" y="20"/>
                  </a:cubicBezTo>
                  <a:cubicBezTo>
                    <a:pt x="80" y="20"/>
                    <a:pt x="79" y="21"/>
                    <a:pt x="78" y="22"/>
                  </a:cubicBezTo>
                  <a:cubicBezTo>
                    <a:pt x="75" y="20"/>
                    <a:pt x="72" y="19"/>
                    <a:pt x="69" y="20"/>
                  </a:cubicBezTo>
                  <a:cubicBezTo>
                    <a:pt x="56" y="23"/>
                    <a:pt x="56" y="23"/>
                    <a:pt x="56" y="23"/>
                  </a:cubicBezTo>
                  <a:cubicBezTo>
                    <a:pt x="55" y="22"/>
                    <a:pt x="55" y="22"/>
                    <a:pt x="55" y="22"/>
                  </a:cubicBezTo>
                  <a:cubicBezTo>
                    <a:pt x="59" y="14"/>
                    <a:pt x="59" y="14"/>
                    <a:pt x="59" y="14"/>
                  </a:cubicBezTo>
                  <a:cubicBezTo>
                    <a:pt x="27" y="0"/>
                    <a:pt x="27" y="0"/>
                    <a:pt x="27" y="0"/>
                  </a:cubicBezTo>
                  <a:cubicBezTo>
                    <a:pt x="0" y="59"/>
                    <a:pt x="0" y="59"/>
                    <a:pt x="0" y="59"/>
                  </a:cubicBezTo>
                  <a:cubicBezTo>
                    <a:pt x="32" y="73"/>
                    <a:pt x="32" y="73"/>
                    <a:pt x="32" y="73"/>
                  </a:cubicBezTo>
                  <a:cubicBezTo>
                    <a:pt x="36" y="65"/>
                    <a:pt x="36" y="65"/>
                    <a:pt x="36" y="65"/>
                  </a:cubicBezTo>
                  <a:cubicBezTo>
                    <a:pt x="37" y="68"/>
                    <a:pt x="39" y="70"/>
                    <a:pt x="41" y="72"/>
                  </a:cubicBezTo>
                  <a:cubicBezTo>
                    <a:pt x="40" y="74"/>
                    <a:pt x="39" y="76"/>
                    <a:pt x="39" y="79"/>
                  </a:cubicBezTo>
                  <a:cubicBezTo>
                    <a:pt x="40" y="83"/>
                    <a:pt x="44" y="87"/>
                    <a:pt x="49" y="87"/>
                  </a:cubicBezTo>
                  <a:cubicBezTo>
                    <a:pt x="49" y="87"/>
                    <a:pt x="49" y="87"/>
                    <a:pt x="50" y="87"/>
                  </a:cubicBezTo>
                  <a:cubicBezTo>
                    <a:pt x="51" y="86"/>
                    <a:pt x="51" y="86"/>
                    <a:pt x="52" y="86"/>
                  </a:cubicBezTo>
                  <a:cubicBezTo>
                    <a:pt x="52" y="87"/>
                    <a:pt x="52" y="87"/>
                    <a:pt x="52" y="88"/>
                  </a:cubicBezTo>
                  <a:cubicBezTo>
                    <a:pt x="53" y="92"/>
                    <a:pt x="57" y="96"/>
                    <a:pt x="61" y="96"/>
                  </a:cubicBezTo>
                  <a:cubicBezTo>
                    <a:pt x="62" y="96"/>
                    <a:pt x="62" y="96"/>
                    <a:pt x="63" y="96"/>
                  </a:cubicBezTo>
                  <a:cubicBezTo>
                    <a:pt x="63" y="96"/>
                    <a:pt x="64" y="95"/>
                    <a:pt x="65" y="95"/>
                  </a:cubicBezTo>
                  <a:cubicBezTo>
                    <a:pt x="65" y="96"/>
                    <a:pt x="65" y="96"/>
                    <a:pt x="65" y="97"/>
                  </a:cubicBezTo>
                  <a:cubicBezTo>
                    <a:pt x="66" y="101"/>
                    <a:pt x="69" y="105"/>
                    <a:pt x="74" y="105"/>
                  </a:cubicBezTo>
                  <a:cubicBezTo>
                    <a:pt x="74" y="105"/>
                    <a:pt x="75" y="105"/>
                    <a:pt x="75" y="105"/>
                  </a:cubicBezTo>
                  <a:cubicBezTo>
                    <a:pt x="78" y="104"/>
                    <a:pt x="80" y="103"/>
                    <a:pt x="82" y="100"/>
                  </a:cubicBezTo>
                  <a:cubicBezTo>
                    <a:pt x="95" y="108"/>
                    <a:pt x="95" y="108"/>
                    <a:pt x="95" y="108"/>
                  </a:cubicBezTo>
                  <a:cubicBezTo>
                    <a:pt x="98" y="110"/>
                    <a:pt x="102" y="109"/>
                    <a:pt x="104" y="106"/>
                  </a:cubicBezTo>
                  <a:cubicBezTo>
                    <a:pt x="106" y="103"/>
                    <a:pt x="105" y="99"/>
                    <a:pt x="102" y="97"/>
                  </a:cubicBezTo>
                  <a:cubicBezTo>
                    <a:pt x="101" y="97"/>
                    <a:pt x="101" y="97"/>
                    <a:pt x="101" y="97"/>
                  </a:cubicBezTo>
                  <a:cubicBezTo>
                    <a:pt x="102" y="97"/>
                    <a:pt x="103" y="96"/>
                    <a:pt x="104" y="96"/>
                  </a:cubicBezTo>
                  <a:cubicBezTo>
                    <a:pt x="110" y="100"/>
                    <a:pt x="110" y="100"/>
                    <a:pt x="110" y="100"/>
                  </a:cubicBezTo>
                  <a:cubicBezTo>
                    <a:pt x="111" y="101"/>
                    <a:pt x="113" y="101"/>
                    <a:pt x="114" y="101"/>
                  </a:cubicBezTo>
                  <a:cubicBezTo>
                    <a:pt x="116" y="101"/>
                    <a:pt x="118" y="100"/>
                    <a:pt x="119" y="98"/>
                  </a:cubicBezTo>
                  <a:cubicBezTo>
                    <a:pt x="120" y="96"/>
                    <a:pt x="121" y="94"/>
                    <a:pt x="120" y="93"/>
                  </a:cubicBezTo>
                  <a:cubicBezTo>
                    <a:pt x="120" y="91"/>
                    <a:pt x="119" y="89"/>
                    <a:pt x="117" y="89"/>
                  </a:cubicBezTo>
                  <a:cubicBezTo>
                    <a:pt x="116" y="88"/>
                    <a:pt x="116" y="88"/>
                    <a:pt x="116" y="88"/>
                  </a:cubicBezTo>
                  <a:cubicBezTo>
                    <a:pt x="116" y="87"/>
                    <a:pt x="117" y="87"/>
                    <a:pt x="117" y="86"/>
                  </a:cubicBezTo>
                  <a:cubicBezTo>
                    <a:pt x="123" y="90"/>
                    <a:pt x="123" y="90"/>
                    <a:pt x="123" y="90"/>
                  </a:cubicBezTo>
                  <a:cubicBezTo>
                    <a:pt x="124" y="91"/>
                    <a:pt x="125" y="91"/>
                    <a:pt x="127" y="91"/>
                  </a:cubicBezTo>
                  <a:cubicBezTo>
                    <a:pt x="129" y="91"/>
                    <a:pt x="131" y="90"/>
                    <a:pt x="132" y="88"/>
                  </a:cubicBezTo>
                  <a:cubicBezTo>
                    <a:pt x="134" y="85"/>
                    <a:pt x="133" y="81"/>
                    <a:pt x="130" y="79"/>
                  </a:cubicBezTo>
                  <a:cubicBezTo>
                    <a:pt x="132" y="78"/>
                    <a:pt x="132" y="78"/>
                    <a:pt x="132" y="78"/>
                  </a:cubicBezTo>
                  <a:cubicBezTo>
                    <a:pt x="135" y="79"/>
                    <a:pt x="135" y="79"/>
                    <a:pt x="135" y="79"/>
                  </a:cubicBezTo>
                  <a:cubicBezTo>
                    <a:pt x="136" y="80"/>
                    <a:pt x="137" y="80"/>
                    <a:pt x="138" y="80"/>
                  </a:cubicBezTo>
                  <a:cubicBezTo>
                    <a:pt x="140" y="80"/>
                    <a:pt x="143" y="79"/>
                    <a:pt x="144" y="77"/>
                  </a:cubicBezTo>
                  <a:cubicBezTo>
                    <a:pt x="145" y="75"/>
                    <a:pt x="145" y="72"/>
                    <a:pt x="143" y="70"/>
                  </a:cubicBezTo>
                  <a:cubicBezTo>
                    <a:pt x="144" y="69"/>
                    <a:pt x="144" y="69"/>
                    <a:pt x="144" y="69"/>
                  </a:cubicBezTo>
                  <a:lnTo>
                    <a:pt x="145" y="68"/>
                  </a:lnTo>
                  <a:close/>
                  <a:moveTo>
                    <a:pt x="29" y="66"/>
                  </a:moveTo>
                  <a:cubicBezTo>
                    <a:pt x="8" y="56"/>
                    <a:pt x="8" y="56"/>
                    <a:pt x="8" y="56"/>
                  </a:cubicBezTo>
                  <a:cubicBezTo>
                    <a:pt x="30" y="7"/>
                    <a:pt x="30" y="7"/>
                    <a:pt x="30" y="7"/>
                  </a:cubicBezTo>
                  <a:cubicBezTo>
                    <a:pt x="51" y="17"/>
                    <a:pt x="51" y="17"/>
                    <a:pt x="51" y="17"/>
                  </a:cubicBezTo>
                  <a:lnTo>
                    <a:pt x="29" y="66"/>
                  </a:lnTo>
                  <a:close/>
                  <a:moveTo>
                    <a:pt x="153" y="7"/>
                  </a:moveTo>
                  <a:cubicBezTo>
                    <a:pt x="175" y="56"/>
                    <a:pt x="175" y="56"/>
                    <a:pt x="175" y="56"/>
                  </a:cubicBezTo>
                  <a:cubicBezTo>
                    <a:pt x="154" y="66"/>
                    <a:pt x="154" y="66"/>
                    <a:pt x="154" y="66"/>
                  </a:cubicBezTo>
                  <a:cubicBezTo>
                    <a:pt x="132" y="17"/>
                    <a:pt x="132" y="17"/>
                    <a:pt x="132" y="17"/>
                  </a:cubicBezTo>
                  <a:lnTo>
                    <a:pt x="153" y="7"/>
                  </a:lnTo>
                  <a:close/>
                  <a:moveTo>
                    <a:pt x="85" y="23"/>
                  </a:moveTo>
                  <a:cubicBezTo>
                    <a:pt x="86" y="23"/>
                    <a:pt x="87" y="23"/>
                    <a:pt x="87" y="23"/>
                  </a:cubicBezTo>
                  <a:cubicBezTo>
                    <a:pt x="88" y="22"/>
                    <a:pt x="89" y="22"/>
                    <a:pt x="89" y="22"/>
                  </a:cubicBezTo>
                  <a:cubicBezTo>
                    <a:pt x="90" y="22"/>
                    <a:pt x="91" y="21"/>
                    <a:pt x="91" y="21"/>
                  </a:cubicBezTo>
                  <a:cubicBezTo>
                    <a:pt x="92" y="21"/>
                    <a:pt x="93" y="21"/>
                    <a:pt x="94" y="21"/>
                  </a:cubicBezTo>
                  <a:cubicBezTo>
                    <a:pt x="95" y="21"/>
                    <a:pt x="95" y="21"/>
                    <a:pt x="96" y="21"/>
                  </a:cubicBezTo>
                  <a:cubicBezTo>
                    <a:pt x="97" y="21"/>
                    <a:pt x="98" y="20"/>
                    <a:pt x="100" y="20"/>
                  </a:cubicBezTo>
                  <a:cubicBezTo>
                    <a:pt x="100" y="20"/>
                    <a:pt x="100" y="20"/>
                    <a:pt x="100" y="20"/>
                  </a:cubicBezTo>
                  <a:cubicBezTo>
                    <a:pt x="100" y="20"/>
                    <a:pt x="100" y="20"/>
                    <a:pt x="100" y="20"/>
                  </a:cubicBezTo>
                  <a:cubicBezTo>
                    <a:pt x="105" y="20"/>
                    <a:pt x="110" y="21"/>
                    <a:pt x="114" y="22"/>
                  </a:cubicBezTo>
                  <a:cubicBezTo>
                    <a:pt x="114" y="22"/>
                    <a:pt x="114" y="22"/>
                    <a:pt x="114" y="22"/>
                  </a:cubicBezTo>
                  <a:cubicBezTo>
                    <a:pt x="116" y="22"/>
                    <a:pt x="118" y="22"/>
                    <a:pt x="119" y="23"/>
                  </a:cubicBezTo>
                  <a:cubicBezTo>
                    <a:pt x="129" y="25"/>
                    <a:pt x="129" y="25"/>
                    <a:pt x="129" y="25"/>
                  </a:cubicBezTo>
                  <a:cubicBezTo>
                    <a:pt x="129" y="25"/>
                    <a:pt x="129" y="25"/>
                    <a:pt x="129" y="25"/>
                  </a:cubicBezTo>
                  <a:cubicBezTo>
                    <a:pt x="144" y="59"/>
                    <a:pt x="144" y="59"/>
                    <a:pt x="144" y="59"/>
                  </a:cubicBezTo>
                  <a:cubicBezTo>
                    <a:pt x="143" y="61"/>
                    <a:pt x="142" y="63"/>
                    <a:pt x="140" y="64"/>
                  </a:cubicBezTo>
                  <a:cubicBezTo>
                    <a:pt x="140" y="65"/>
                    <a:pt x="140" y="65"/>
                    <a:pt x="140" y="65"/>
                  </a:cubicBezTo>
                  <a:cubicBezTo>
                    <a:pt x="139" y="65"/>
                    <a:pt x="139" y="66"/>
                    <a:pt x="138" y="66"/>
                  </a:cubicBezTo>
                  <a:cubicBezTo>
                    <a:pt x="99" y="42"/>
                    <a:pt x="99" y="42"/>
                    <a:pt x="99" y="42"/>
                  </a:cubicBezTo>
                  <a:cubicBezTo>
                    <a:pt x="98" y="42"/>
                    <a:pt x="98" y="41"/>
                    <a:pt x="97" y="41"/>
                  </a:cubicBezTo>
                  <a:cubicBezTo>
                    <a:pt x="96" y="41"/>
                    <a:pt x="95" y="40"/>
                    <a:pt x="94" y="40"/>
                  </a:cubicBezTo>
                  <a:cubicBezTo>
                    <a:pt x="94" y="40"/>
                    <a:pt x="94" y="40"/>
                    <a:pt x="94" y="40"/>
                  </a:cubicBezTo>
                  <a:cubicBezTo>
                    <a:pt x="94" y="40"/>
                    <a:pt x="94" y="40"/>
                    <a:pt x="94" y="40"/>
                  </a:cubicBezTo>
                  <a:cubicBezTo>
                    <a:pt x="93" y="40"/>
                    <a:pt x="93" y="40"/>
                    <a:pt x="93" y="40"/>
                  </a:cubicBezTo>
                  <a:cubicBezTo>
                    <a:pt x="92" y="40"/>
                    <a:pt x="91" y="40"/>
                    <a:pt x="91" y="40"/>
                  </a:cubicBezTo>
                  <a:cubicBezTo>
                    <a:pt x="90" y="40"/>
                    <a:pt x="90" y="40"/>
                    <a:pt x="90" y="40"/>
                  </a:cubicBezTo>
                  <a:cubicBezTo>
                    <a:pt x="89" y="40"/>
                    <a:pt x="89" y="40"/>
                    <a:pt x="88" y="40"/>
                  </a:cubicBezTo>
                  <a:cubicBezTo>
                    <a:pt x="88" y="40"/>
                    <a:pt x="88" y="40"/>
                    <a:pt x="87" y="40"/>
                  </a:cubicBezTo>
                  <a:cubicBezTo>
                    <a:pt x="86" y="40"/>
                    <a:pt x="84" y="40"/>
                    <a:pt x="83" y="40"/>
                  </a:cubicBezTo>
                  <a:cubicBezTo>
                    <a:pt x="83" y="41"/>
                    <a:pt x="83" y="41"/>
                    <a:pt x="83" y="41"/>
                  </a:cubicBezTo>
                  <a:cubicBezTo>
                    <a:pt x="82" y="41"/>
                    <a:pt x="82" y="41"/>
                    <a:pt x="81" y="41"/>
                  </a:cubicBezTo>
                  <a:cubicBezTo>
                    <a:pt x="81" y="41"/>
                    <a:pt x="81" y="41"/>
                    <a:pt x="81" y="41"/>
                  </a:cubicBezTo>
                  <a:cubicBezTo>
                    <a:pt x="80" y="42"/>
                    <a:pt x="80" y="42"/>
                    <a:pt x="79" y="42"/>
                  </a:cubicBezTo>
                  <a:cubicBezTo>
                    <a:pt x="79" y="42"/>
                    <a:pt x="78" y="43"/>
                    <a:pt x="77" y="43"/>
                  </a:cubicBezTo>
                  <a:cubicBezTo>
                    <a:pt x="71" y="46"/>
                    <a:pt x="66" y="46"/>
                    <a:pt x="63" y="45"/>
                  </a:cubicBezTo>
                  <a:cubicBezTo>
                    <a:pt x="62" y="44"/>
                    <a:pt x="62" y="44"/>
                    <a:pt x="61" y="44"/>
                  </a:cubicBezTo>
                  <a:cubicBezTo>
                    <a:pt x="61" y="43"/>
                    <a:pt x="61" y="43"/>
                    <a:pt x="61" y="43"/>
                  </a:cubicBezTo>
                  <a:cubicBezTo>
                    <a:pt x="61" y="43"/>
                    <a:pt x="61" y="43"/>
                    <a:pt x="60" y="43"/>
                  </a:cubicBezTo>
                  <a:cubicBezTo>
                    <a:pt x="60" y="42"/>
                    <a:pt x="60" y="42"/>
                    <a:pt x="60" y="42"/>
                  </a:cubicBezTo>
                  <a:cubicBezTo>
                    <a:pt x="60" y="41"/>
                    <a:pt x="58" y="35"/>
                    <a:pt x="61" y="34"/>
                  </a:cubicBezTo>
                  <a:cubicBezTo>
                    <a:pt x="63" y="34"/>
                    <a:pt x="73" y="31"/>
                    <a:pt x="82" y="25"/>
                  </a:cubicBezTo>
                  <a:cubicBezTo>
                    <a:pt x="83" y="24"/>
                    <a:pt x="84" y="24"/>
                    <a:pt x="85" y="23"/>
                  </a:cubicBezTo>
                  <a:close/>
                  <a:moveTo>
                    <a:pt x="49" y="82"/>
                  </a:moveTo>
                  <a:cubicBezTo>
                    <a:pt x="47" y="83"/>
                    <a:pt x="44" y="81"/>
                    <a:pt x="44" y="78"/>
                  </a:cubicBezTo>
                  <a:cubicBezTo>
                    <a:pt x="43" y="77"/>
                    <a:pt x="44" y="76"/>
                    <a:pt x="45" y="74"/>
                  </a:cubicBezTo>
                  <a:cubicBezTo>
                    <a:pt x="45" y="73"/>
                    <a:pt x="47" y="73"/>
                    <a:pt x="48" y="73"/>
                  </a:cubicBezTo>
                  <a:cubicBezTo>
                    <a:pt x="48" y="73"/>
                    <a:pt x="48" y="72"/>
                    <a:pt x="49" y="72"/>
                  </a:cubicBezTo>
                  <a:cubicBezTo>
                    <a:pt x="51" y="72"/>
                    <a:pt x="53" y="74"/>
                    <a:pt x="53" y="77"/>
                  </a:cubicBezTo>
                  <a:cubicBezTo>
                    <a:pt x="54" y="79"/>
                    <a:pt x="52" y="82"/>
                    <a:pt x="49" y="82"/>
                  </a:cubicBezTo>
                  <a:close/>
                  <a:moveTo>
                    <a:pt x="62" y="91"/>
                  </a:moveTo>
                  <a:cubicBezTo>
                    <a:pt x="59" y="92"/>
                    <a:pt x="57" y="90"/>
                    <a:pt x="56" y="87"/>
                  </a:cubicBezTo>
                  <a:cubicBezTo>
                    <a:pt x="56" y="86"/>
                    <a:pt x="57" y="85"/>
                    <a:pt x="57" y="84"/>
                  </a:cubicBezTo>
                  <a:cubicBezTo>
                    <a:pt x="58" y="82"/>
                    <a:pt x="59" y="82"/>
                    <a:pt x="61" y="82"/>
                  </a:cubicBezTo>
                  <a:cubicBezTo>
                    <a:pt x="61" y="82"/>
                    <a:pt x="61" y="82"/>
                    <a:pt x="61" y="82"/>
                  </a:cubicBezTo>
                  <a:cubicBezTo>
                    <a:pt x="64" y="82"/>
                    <a:pt x="66" y="83"/>
                    <a:pt x="66" y="86"/>
                  </a:cubicBezTo>
                  <a:cubicBezTo>
                    <a:pt x="67" y="89"/>
                    <a:pt x="65" y="91"/>
                    <a:pt x="62" y="91"/>
                  </a:cubicBezTo>
                  <a:close/>
                  <a:moveTo>
                    <a:pt x="75" y="100"/>
                  </a:moveTo>
                  <a:cubicBezTo>
                    <a:pt x="72" y="101"/>
                    <a:pt x="70" y="99"/>
                    <a:pt x="69" y="96"/>
                  </a:cubicBezTo>
                  <a:cubicBezTo>
                    <a:pt x="69" y="95"/>
                    <a:pt x="69" y="94"/>
                    <a:pt x="70" y="93"/>
                  </a:cubicBezTo>
                  <a:cubicBezTo>
                    <a:pt x="71" y="92"/>
                    <a:pt x="72" y="91"/>
                    <a:pt x="73" y="91"/>
                  </a:cubicBezTo>
                  <a:cubicBezTo>
                    <a:pt x="74" y="91"/>
                    <a:pt x="74" y="91"/>
                    <a:pt x="74" y="91"/>
                  </a:cubicBezTo>
                  <a:cubicBezTo>
                    <a:pt x="76" y="91"/>
                    <a:pt x="79" y="92"/>
                    <a:pt x="79" y="95"/>
                  </a:cubicBezTo>
                  <a:cubicBezTo>
                    <a:pt x="79" y="98"/>
                    <a:pt x="77" y="100"/>
                    <a:pt x="75" y="100"/>
                  </a:cubicBezTo>
                  <a:close/>
                </a:path>
              </a:pathLst>
            </a:custGeom>
            <a:solidFill>
              <a:srgbClr val="6AE7FF"/>
            </a:solidFill>
            <a:ln w="12700">
              <a:noFill/>
              <a:bevel/>
            </a:ln>
          </p:spPr>
          <p:txBody>
            <a:bodyPr lIns="68580" tIns="34290" rIns="68580" bIns="34290" anchor="ctr"/>
            <a:lstStyle/>
            <a:p>
              <a:endParaRPr lang="zh-CN" altLang="en-US"/>
            </a:p>
          </p:txBody>
        </p:sp>
      </p:grpSp>
      <p:sp>
        <p:nvSpPr>
          <p:cNvPr id="30836" name="TextBox 35"/>
          <p:cNvSpPr txBox="1">
            <a:spLocks noChangeArrowheads="1"/>
          </p:cNvSpPr>
          <p:nvPr/>
        </p:nvSpPr>
        <p:spPr bwMode="auto">
          <a:xfrm>
            <a:off x="1329690" y="2103120"/>
            <a:ext cx="4942205"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lang="zh-CN" dirty="0">
                <a:solidFill>
                  <a:srgbClr val="10FBFE"/>
                </a:solidFill>
                <a:latin typeface="微软雅黑" panose="020B0503020204020204" charset="-122"/>
                <a:ea typeface="微软雅黑" panose="020B0503020204020204" charset="-122"/>
                <a:cs typeface="+mn-ea"/>
                <a:sym typeface="+mn-lt"/>
              </a:rPr>
              <a:t>应用</a:t>
            </a:r>
            <a:r>
              <a:rPr lang="en-US" altLang="zh-CN" dirty="0">
                <a:solidFill>
                  <a:srgbClr val="10FBFE"/>
                </a:solidFill>
                <a:latin typeface="微软雅黑" panose="020B0503020204020204" charset="-122"/>
                <a:ea typeface="微软雅黑" panose="020B0503020204020204" charset="-122"/>
                <a:cs typeface="+mn-ea"/>
                <a:sym typeface="+mn-lt"/>
              </a:rPr>
              <a:t>NFC</a:t>
            </a:r>
            <a:r>
              <a:rPr lang="zh-CN" altLang="en-US" dirty="0">
                <a:solidFill>
                  <a:srgbClr val="10FBFE"/>
                </a:solidFill>
                <a:latin typeface="微软雅黑" panose="020B0503020204020204" charset="-122"/>
                <a:ea typeface="微软雅黑" panose="020B0503020204020204" charset="-122"/>
                <a:cs typeface="+mn-ea"/>
                <a:sym typeface="+mn-lt"/>
              </a:rPr>
              <a:t>技术，脱离网络需求的制约，在各种情况下实现快速支付结算</a:t>
            </a:r>
          </a:p>
        </p:txBody>
      </p:sp>
      <p:sp>
        <p:nvSpPr>
          <p:cNvPr id="50" name="文本框 7"/>
          <p:cNvSpPr txBox="1">
            <a:spLocks noChangeArrowheads="1"/>
          </p:cNvSpPr>
          <p:nvPr/>
        </p:nvSpPr>
        <p:spPr bwMode="auto">
          <a:xfrm>
            <a:off x="1319530" y="1861820"/>
            <a:ext cx="2682240" cy="337185"/>
          </a:xfrm>
          <a:prstGeom prst="rect">
            <a:avLst/>
          </a:prstGeom>
          <a:noFill/>
          <a:ln w="9525">
            <a:noFill/>
            <a:miter lim="800000"/>
          </a:ln>
        </p:spPr>
        <p:txBody>
          <a:bodyPr>
            <a:spAutoFit/>
          </a:bodyPr>
          <a:lstStyle/>
          <a:p>
            <a:pPr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无网络如何使用移动支付？</a:t>
            </a:r>
            <a:endParaRPr lang="zh-CN" altLang="en-US" sz="1600" b="1" dirty="0">
              <a:solidFill>
                <a:schemeClr val="bg1"/>
              </a:solidFill>
              <a:latin typeface="+mn-lt"/>
              <a:ea typeface="+mn-ea"/>
            </a:endParaRPr>
          </a:p>
        </p:txBody>
      </p:sp>
      <p:sp>
        <p:nvSpPr>
          <p:cNvPr id="47" name="TextBox 35"/>
          <p:cNvSpPr txBox="1">
            <a:spLocks noChangeArrowheads="1"/>
          </p:cNvSpPr>
          <p:nvPr/>
        </p:nvSpPr>
        <p:spPr bwMode="auto">
          <a:xfrm>
            <a:off x="1330960" y="3448050"/>
            <a:ext cx="4993640" cy="922020"/>
          </a:xfrm>
          <a:prstGeom prst="rect">
            <a:avLst/>
          </a:prstGeom>
          <a:noFill/>
          <a:ln w="9525">
            <a:noFill/>
            <a:miter lim="800000"/>
          </a:ln>
        </p:spPr>
        <p:txBody>
          <a:bodyPr>
            <a:spAutoFit/>
          </a:bodyPr>
          <a:lstStyle/>
          <a:p>
            <a:pPr algn="l" eaLnBrk="1" hangingPunct="1">
              <a:lnSpc>
                <a:spcPct val="150000"/>
              </a:lnSpc>
            </a:pPr>
            <a:r>
              <a:rPr lang="zh-CN" sz="1800" dirty="0">
                <a:solidFill>
                  <a:srgbClr val="10FBFE"/>
                </a:solidFill>
                <a:latin typeface="微软雅黑" panose="020B0503020204020204" charset="-122"/>
                <a:ea typeface="微软雅黑" panose="020B0503020204020204" charset="-122"/>
                <a:cs typeface="+mn-ea"/>
              </a:rPr>
              <a:t>可穿戴设备，微型芯片植入技术，用户只需伸伸手，交易便算完成。</a:t>
            </a:r>
          </a:p>
        </p:txBody>
      </p:sp>
      <p:sp>
        <p:nvSpPr>
          <p:cNvPr id="48" name="文本框 10"/>
          <p:cNvSpPr txBox="1">
            <a:spLocks noChangeArrowheads="1"/>
          </p:cNvSpPr>
          <p:nvPr/>
        </p:nvSpPr>
        <p:spPr bwMode="auto">
          <a:xfrm>
            <a:off x="1330960" y="3117215"/>
            <a:ext cx="3068955" cy="337185"/>
          </a:xfrm>
          <a:prstGeom prst="rect">
            <a:avLst/>
          </a:prstGeom>
          <a:noFill/>
          <a:ln w="9525">
            <a:noFill/>
            <a:miter lim="800000"/>
          </a:ln>
        </p:spPr>
        <p:txBody>
          <a:bodyPr wrap="square">
            <a:spAutoFit/>
          </a:bodyPr>
          <a:lstStyle/>
          <a:p>
            <a:pPr algn="l"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无手机如何实现无纸化支付结算？</a:t>
            </a:r>
            <a:endParaRPr lang="zh-CN" altLang="en-US" sz="1600" b="1" dirty="0">
              <a:solidFill>
                <a:schemeClr val="bg1"/>
              </a:solidFill>
            </a:endParaRPr>
          </a:p>
        </p:txBody>
      </p:sp>
      <p:sp>
        <p:nvSpPr>
          <p:cNvPr id="30831" name="文本框 13"/>
          <p:cNvSpPr txBox="1">
            <a:spLocks noChangeArrowheads="1"/>
          </p:cNvSpPr>
          <p:nvPr/>
        </p:nvSpPr>
        <p:spPr bwMode="auto">
          <a:xfrm>
            <a:off x="1232535" y="5072380"/>
            <a:ext cx="27051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endParaRPr lang="zh-CN" altLang="en-US" sz="1200" b="1">
              <a:latin typeface="微软雅黑" panose="020B0503020204020204" charset="-122"/>
              <a:ea typeface="微软雅黑" panose="020B0503020204020204" charset="-122"/>
            </a:endParaRPr>
          </a:p>
        </p:txBody>
      </p:sp>
      <p:sp>
        <p:nvSpPr>
          <p:cNvPr id="30832" name="文本框 14"/>
          <p:cNvSpPr txBox="1">
            <a:spLocks noChangeArrowheads="1"/>
          </p:cNvSpPr>
          <p:nvPr/>
        </p:nvSpPr>
        <p:spPr bwMode="auto">
          <a:xfrm>
            <a:off x="1319530" y="1166495"/>
            <a:ext cx="38233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b="1">
                <a:solidFill>
                  <a:srgbClr val="10FBFE"/>
                </a:solidFill>
                <a:latin typeface="微软雅黑" panose="020B0503020204020204" charset="-122"/>
                <a:ea typeface="微软雅黑" panose="020B0503020204020204" charset="-122"/>
                <a:sym typeface="+mn-ea"/>
              </a:rPr>
              <a:t>我们能解决哪些问题？</a:t>
            </a:r>
            <a:endParaRPr lang="zh-CN" altLang="en-US" b="1" dirty="0">
              <a:solidFill>
                <a:srgbClr val="10FBFE"/>
              </a:solidFill>
              <a:latin typeface="微软雅黑" panose="020B0503020204020204" charset="-122"/>
              <a:ea typeface="微软雅黑" panose="020B0503020204020204" charset="-122"/>
              <a:sym typeface="+mn-ea"/>
            </a:endParaRPr>
          </a:p>
        </p:txBody>
      </p:sp>
      <p:cxnSp>
        <p:nvCxnSpPr>
          <p:cNvPr id="46" name="直接连接符 45"/>
          <p:cNvCxnSpPr/>
          <p:nvPr/>
        </p:nvCxnSpPr>
        <p:spPr>
          <a:xfrm>
            <a:off x="1406525" y="1678305"/>
            <a:ext cx="4842510" cy="1270"/>
          </a:xfrm>
          <a:prstGeom prst="line">
            <a:avLst/>
          </a:prstGeom>
          <a:ln w="12700">
            <a:solidFill>
              <a:srgbClr val="6AE7FF"/>
            </a:solidFill>
            <a:headEnd type="oval" w="med" len="med"/>
          </a:ln>
        </p:spPr>
        <p:style>
          <a:lnRef idx="1">
            <a:schemeClr val="accent1"/>
          </a:lnRef>
          <a:fillRef idx="0">
            <a:schemeClr val="accent1"/>
          </a:fillRef>
          <a:effectRef idx="0">
            <a:schemeClr val="accent1"/>
          </a:effectRef>
          <a:fontRef idx="minor">
            <a:schemeClr val="tx1"/>
          </a:fontRef>
        </p:style>
      </p:cxnSp>
      <p:sp>
        <p:nvSpPr>
          <p:cNvPr id="40" name="文本框 39"/>
          <p:cNvSpPr txBox="1">
            <a:spLocks noChangeArrowheads="1"/>
          </p:cNvSpPr>
          <p:nvPr/>
        </p:nvSpPr>
        <p:spPr bwMode="auto">
          <a:xfrm>
            <a:off x="1319530" y="4455795"/>
            <a:ext cx="3972560" cy="337185"/>
          </a:xfrm>
          <a:prstGeom prst="rect">
            <a:avLst/>
          </a:prstGeom>
          <a:noFill/>
          <a:ln w="9525">
            <a:noFill/>
            <a:miter lim="800000"/>
          </a:ln>
        </p:spPr>
        <p:txBody>
          <a:bodyPr wrap="square">
            <a:spAutoFit/>
          </a:bodyPr>
          <a:lstStyle/>
          <a:p>
            <a:pPr algn="l"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rPr>
              <a:t>移动支付的安全性如何到保证？</a:t>
            </a:r>
            <a:endParaRPr lang="zh-CN" altLang="en-US" sz="1600" b="1" dirty="0">
              <a:solidFill>
                <a:schemeClr val="bg1"/>
              </a:solidFill>
            </a:endParaRPr>
          </a:p>
        </p:txBody>
      </p:sp>
      <p:sp>
        <p:nvSpPr>
          <p:cNvPr id="41" name="TextBox 35"/>
          <p:cNvSpPr txBox="1">
            <a:spLocks noChangeArrowheads="1"/>
          </p:cNvSpPr>
          <p:nvPr/>
        </p:nvSpPr>
        <p:spPr bwMode="auto">
          <a:xfrm>
            <a:off x="1329690" y="4792980"/>
            <a:ext cx="4993640" cy="1337945"/>
          </a:xfrm>
          <a:prstGeom prst="rect">
            <a:avLst/>
          </a:prstGeom>
          <a:noFill/>
          <a:ln w="9525">
            <a:noFill/>
            <a:miter lim="800000"/>
          </a:ln>
        </p:spPr>
        <p:txBody>
          <a:bodyPr>
            <a:spAutoFit/>
          </a:bodyPr>
          <a:lstStyle/>
          <a:p>
            <a:pPr algn="l" eaLnBrk="1" hangingPunct="1">
              <a:lnSpc>
                <a:spcPct val="150000"/>
              </a:lnSpc>
            </a:pPr>
            <a:r>
              <a:rPr lang="zh-CN" sz="1800" dirty="0">
                <a:solidFill>
                  <a:srgbClr val="10FBFE"/>
                </a:solidFill>
                <a:latin typeface="微软雅黑" panose="020B0503020204020204" charset="-122"/>
                <a:ea typeface="微软雅黑" panose="020B0503020204020204" charset="-122"/>
                <a:cs typeface="+mn-ea"/>
                <a:sym typeface="+mn-lt"/>
              </a:rPr>
              <a:t>通过区块链加密技术实现，与国家监管部门的合作，也能使得我们的支付结算服务有更加可靠的担保水平</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47" presetClass="entr" presetSubtype="0" fill="hold" grpId="0" nodeType="afterEffect">
                                  <p:stCondLst>
                                    <p:cond delay="0"/>
                                  </p:stCondLst>
                                  <p:childTnLst>
                                    <p:set>
                                      <p:cBhvr>
                                        <p:cTn id="16" dur="1" fill="hold">
                                          <p:stCondLst>
                                            <p:cond delay="0"/>
                                          </p:stCondLst>
                                        </p:cTn>
                                        <p:tgtEl>
                                          <p:spTgt spid="30832"/>
                                        </p:tgtEl>
                                        <p:attrNameLst>
                                          <p:attrName>style.visibility</p:attrName>
                                        </p:attrNameLst>
                                      </p:cBhvr>
                                      <p:to>
                                        <p:strVal val="visible"/>
                                      </p:to>
                                    </p:set>
                                    <p:animEffect transition="in" filter="fade">
                                      <p:cBhvr>
                                        <p:cTn id="17" dur="500"/>
                                        <p:tgtEl>
                                          <p:spTgt spid="30832"/>
                                        </p:tgtEl>
                                      </p:cBhvr>
                                    </p:animEffect>
                                    <p:anim calcmode="lin" valueType="num">
                                      <p:cBhvr>
                                        <p:cTn id="18" dur="500" fill="hold"/>
                                        <p:tgtEl>
                                          <p:spTgt spid="30832"/>
                                        </p:tgtEl>
                                        <p:attrNameLst>
                                          <p:attrName>ppt_x</p:attrName>
                                        </p:attrNameLst>
                                      </p:cBhvr>
                                      <p:tavLst>
                                        <p:tav tm="0">
                                          <p:val>
                                            <p:strVal val="#ppt_x"/>
                                          </p:val>
                                        </p:tav>
                                        <p:tav tm="100000">
                                          <p:val>
                                            <p:strVal val="#ppt_x"/>
                                          </p:val>
                                        </p:tav>
                                      </p:tavLst>
                                    </p:anim>
                                    <p:anim calcmode="lin" valueType="num">
                                      <p:cBhvr>
                                        <p:cTn id="19" dur="500" fill="hold"/>
                                        <p:tgtEl>
                                          <p:spTgt spid="30832"/>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wipe(left)">
                                      <p:cBhvr>
                                        <p:cTn id="23" dur="500"/>
                                        <p:tgtEl>
                                          <p:spTgt spid="46"/>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wipe(left)">
                                      <p:cBhvr>
                                        <p:cTn id="27" dur="500"/>
                                        <p:tgtEl>
                                          <p:spTgt spid="50"/>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0836"/>
                                        </p:tgtEl>
                                        <p:attrNameLst>
                                          <p:attrName>style.visibility</p:attrName>
                                        </p:attrNameLst>
                                      </p:cBhvr>
                                      <p:to>
                                        <p:strVal val="visible"/>
                                      </p:to>
                                    </p:set>
                                    <p:animEffect transition="in" filter="wipe(left)">
                                      <p:cBhvr>
                                        <p:cTn id="30" dur="500"/>
                                        <p:tgtEl>
                                          <p:spTgt spid="30836"/>
                                        </p:tgtEl>
                                      </p:cBhvr>
                                    </p:animEffect>
                                  </p:childTnLst>
                                </p:cTn>
                              </p:par>
                            </p:childTnLst>
                          </p:cTn>
                        </p:par>
                        <p:par>
                          <p:cTn id="31" fill="hold">
                            <p:stCondLst>
                              <p:cond delay="2500"/>
                            </p:stCondLst>
                            <p:childTnLst>
                              <p:par>
                                <p:cTn id="32" presetID="22" presetClass="entr" presetSubtype="8" fill="hold" grpId="0" nodeType="after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wipe(left)">
                                      <p:cBhvr>
                                        <p:cTn id="34" dur="500"/>
                                        <p:tgtEl>
                                          <p:spTgt spid="48"/>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left)">
                                      <p:cBhvr>
                                        <p:cTn id="37" dur="500"/>
                                        <p:tgtEl>
                                          <p:spTgt spid="47"/>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ipe(left)">
                                      <p:cBhvr>
                                        <p:cTn id="41" dur="500"/>
                                        <p:tgtEl>
                                          <p:spTgt spid="40"/>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wipe(left)">
                                      <p:cBhvr>
                                        <p:cTn id="44" dur="500"/>
                                        <p:tgtEl>
                                          <p:spTgt spid="41"/>
                                        </p:tgtEl>
                                      </p:cBhvr>
                                    </p:animEffect>
                                  </p:childTnLst>
                                </p:cTn>
                              </p:par>
                            </p:childTnLst>
                          </p:cTn>
                        </p:par>
                        <p:par>
                          <p:cTn id="45" fill="hold">
                            <p:stCondLst>
                              <p:cond delay="3500"/>
                            </p:stCondLst>
                            <p:childTnLst>
                              <p:par>
                                <p:cTn id="46" presetID="53" presetClass="entr" presetSubtype="16" fill="hold" nodeType="afterEffect">
                                  <p:stCondLst>
                                    <p:cond delay="0"/>
                                  </p:stCondLst>
                                  <p:childTnLst>
                                    <p:set>
                                      <p:cBhvr>
                                        <p:cTn id="47" dur="1" fill="hold">
                                          <p:stCondLst>
                                            <p:cond delay="0"/>
                                          </p:stCondLst>
                                        </p:cTn>
                                        <p:tgtEl>
                                          <p:spTgt spid="12"/>
                                        </p:tgtEl>
                                        <p:attrNameLst>
                                          <p:attrName>style.visibility</p:attrName>
                                        </p:attrNameLst>
                                      </p:cBhvr>
                                      <p:to>
                                        <p:strVal val="visible"/>
                                      </p:to>
                                    </p:set>
                                    <p:anim calcmode="lin" valueType="num">
                                      <p:cBhvr>
                                        <p:cTn id="48" dur="500" fill="hold"/>
                                        <p:tgtEl>
                                          <p:spTgt spid="12"/>
                                        </p:tgtEl>
                                        <p:attrNameLst>
                                          <p:attrName>ppt_w</p:attrName>
                                        </p:attrNameLst>
                                      </p:cBhvr>
                                      <p:tavLst>
                                        <p:tav tm="0">
                                          <p:val>
                                            <p:fltVal val="0"/>
                                          </p:val>
                                        </p:tav>
                                        <p:tav tm="100000">
                                          <p:val>
                                            <p:strVal val="#ppt_w"/>
                                          </p:val>
                                        </p:tav>
                                      </p:tavLst>
                                    </p:anim>
                                    <p:anim calcmode="lin" valueType="num">
                                      <p:cBhvr>
                                        <p:cTn id="49" dur="500" fill="hold"/>
                                        <p:tgtEl>
                                          <p:spTgt spid="12"/>
                                        </p:tgtEl>
                                        <p:attrNameLst>
                                          <p:attrName>ppt_h</p:attrName>
                                        </p:attrNameLst>
                                      </p:cBhvr>
                                      <p:tavLst>
                                        <p:tav tm="0">
                                          <p:val>
                                            <p:fltVal val="0"/>
                                          </p:val>
                                        </p:tav>
                                        <p:tav tm="100000">
                                          <p:val>
                                            <p:strVal val="#ppt_h"/>
                                          </p:val>
                                        </p:tav>
                                      </p:tavLst>
                                    </p:anim>
                                    <p:animEffect transition="in" filter="fade">
                                      <p:cBhvr>
                                        <p:cTn id="50" dur="500"/>
                                        <p:tgtEl>
                                          <p:spTgt spid="12"/>
                                        </p:tgtEl>
                                      </p:cBhvr>
                                    </p:animEffect>
                                  </p:childTnLst>
                                </p:cTn>
                              </p:par>
                            </p:childTnLst>
                          </p:cTn>
                        </p:par>
                        <p:par>
                          <p:cTn id="51" fill="hold">
                            <p:stCondLst>
                              <p:cond delay="4000"/>
                            </p:stCondLst>
                            <p:childTnLst>
                              <p:par>
                                <p:cTn id="52" presetID="53" presetClass="entr" presetSubtype="16" fill="hold" nodeType="afterEffect">
                                  <p:stCondLst>
                                    <p:cond delay="0"/>
                                  </p:stCondLst>
                                  <p:childTnLst>
                                    <p:set>
                                      <p:cBhvr>
                                        <p:cTn id="53" dur="1" fill="hold">
                                          <p:stCondLst>
                                            <p:cond delay="0"/>
                                          </p:stCondLst>
                                        </p:cTn>
                                        <p:tgtEl>
                                          <p:spTgt spid="20"/>
                                        </p:tgtEl>
                                        <p:attrNameLst>
                                          <p:attrName>style.visibility</p:attrName>
                                        </p:attrNameLst>
                                      </p:cBhvr>
                                      <p:to>
                                        <p:strVal val="visible"/>
                                      </p:to>
                                    </p:set>
                                    <p:anim calcmode="lin" valueType="num">
                                      <p:cBhvr>
                                        <p:cTn id="54" dur="500" fill="hold"/>
                                        <p:tgtEl>
                                          <p:spTgt spid="20"/>
                                        </p:tgtEl>
                                        <p:attrNameLst>
                                          <p:attrName>ppt_w</p:attrName>
                                        </p:attrNameLst>
                                      </p:cBhvr>
                                      <p:tavLst>
                                        <p:tav tm="0">
                                          <p:val>
                                            <p:fltVal val="0"/>
                                          </p:val>
                                        </p:tav>
                                        <p:tav tm="100000">
                                          <p:val>
                                            <p:strVal val="#ppt_w"/>
                                          </p:val>
                                        </p:tav>
                                      </p:tavLst>
                                    </p:anim>
                                    <p:anim calcmode="lin" valueType="num">
                                      <p:cBhvr>
                                        <p:cTn id="55" dur="500" fill="hold"/>
                                        <p:tgtEl>
                                          <p:spTgt spid="20"/>
                                        </p:tgtEl>
                                        <p:attrNameLst>
                                          <p:attrName>ppt_h</p:attrName>
                                        </p:attrNameLst>
                                      </p:cBhvr>
                                      <p:tavLst>
                                        <p:tav tm="0">
                                          <p:val>
                                            <p:fltVal val="0"/>
                                          </p:val>
                                        </p:tav>
                                        <p:tav tm="100000">
                                          <p:val>
                                            <p:strVal val="#ppt_h"/>
                                          </p:val>
                                        </p:tav>
                                      </p:tavLst>
                                    </p:anim>
                                    <p:animEffect transition="in" filter="fade">
                                      <p:cBhvr>
                                        <p:cTn id="56" dur="500"/>
                                        <p:tgtEl>
                                          <p:spTgt spid="20"/>
                                        </p:tgtEl>
                                      </p:cBhvr>
                                    </p:animEffect>
                                  </p:childTnLst>
                                </p:cTn>
                              </p:par>
                            </p:childTnLst>
                          </p:cTn>
                        </p:par>
                        <p:par>
                          <p:cTn id="57" fill="hold">
                            <p:stCondLst>
                              <p:cond delay="4500"/>
                            </p:stCondLst>
                            <p:childTnLst>
                              <p:par>
                                <p:cTn id="58" presetID="53" presetClass="entr" presetSubtype="16" fill="hold" nodeType="afterEffect">
                                  <p:stCondLst>
                                    <p:cond delay="0"/>
                                  </p:stCondLst>
                                  <p:childTnLst>
                                    <p:set>
                                      <p:cBhvr>
                                        <p:cTn id="59" dur="1" fill="hold">
                                          <p:stCondLst>
                                            <p:cond delay="0"/>
                                          </p:stCondLst>
                                        </p:cTn>
                                        <p:tgtEl>
                                          <p:spTgt spid="19"/>
                                        </p:tgtEl>
                                        <p:attrNameLst>
                                          <p:attrName>style.visibility</p:attrName>
                                        </p:attrNameLst>
                                      </p:cBhvr>
                                      <p:to>
                                        <p:strVal val="visible"/>
                                      </p:to>
                                    </p:set>
                                    <p:anim calcmode="lin" valueType="num">
                                      <p:cBhvr>
                                        <p:cTn id="60" dur="500" fill="hold"/>
                                        <p:tgtEl>
                                          <p:spTgt spid="19"/>
                                        </p:tgtEl>
                                        <p:attrNameLst>
                                          <p:attrName>ppt_w</p:attrName>
                                        </p:attrNameLst>
                                      </p:cBhvr>
                                      <p:tavLst>
                                        <p:tav tm="0">
                                          <p:val>
                                            <p:fltVal val="0"/>
                                          </p:val>
                                        </p:tav>
                                        <p:tav tm="100000">
                                          <p:val>
                                            <p:strVal val="#ppt_w"/>
                                          </p:val>
                                        </p:tav>
                                      </p:tavLst>
                                    </p:anim>
                                    <p:anim calcmode="lin" valueType="num">
                                      <p:cBhvr>
                                        <p:cTn id="61" dur="500" fill="hold"/>
                                        <p:tgtEl>
                                          <p:spTgt spid="19"/>
                                        </p:tgtEl>
                                        <p:attrNameLst>
                                          <p:attrName>ppt_h</p:attrName>
                                        </p:attrNameLst>
                                      </p:cBhvr>
                                      <p:tavLst>
                                        <p:tav tm="0">
                                          <p:val>
                                            <p:fltVal val="0"/>
                                          </p:val>
                                        </p:tav>
                                        <p:tav tm="100000">
                                          <p:val>
                                            <p:strVal val="#ppt_h"/>
                                          </p:val>
                                        </p:tav>
                                      </p:tavLst>
                                    </p:anim>
                                    <p:animEffect transition="in" filter="fade">
                                      <p:cBhvr>
                                        <p:cTn id="62" dur="500"/>
                                        <p:tgtEl>
                                          <p:spTgt spid="19"/>
                                        </p:tgtEl>
                                      </p:cBhvr>
                                    </p:animEffect>
                                  </p:childTnLst>
                                </p:cTn>
                              </p:par>
                            </p:childTnLst>
                          </p:cTn>
                        </p:par>
                        <p:par>
                          <p:cTn id="63" fill="hold">
                            <p:stCondLst>
                              <p:cond delay="5000"/>
                            </p:stCondLst>
                            <p:childTnLst>
                              <p:par>
                                <p:cTn id="64" presetID="53" presetClass="entr" presetSubtype="16" fill="hold" nodeType="afterEffect">
                                  <p:stCondLst>
                                    <p:cond delay="0"/>
                                  </p:stCondLst>
                                  <p:childTnLst>
                                    <p:set>
                                      <p:cBhvr>
                                        <p:cTn id="65" dur="1" fill="hold">
                                          <p:stCondLst>
                                            <p:cond delay="0"/>
                                          </p:stCondLst>
                                        </p:cTn>
                                        <p:tgtEl>
                                          <p:spTgt spid="13"/>
                                        </p:tgtEl>
                                        <p:attrNameLst>
                                          <p:attrName>style.visibility</p:attrName>
                                        </p:attrNameLst>
                                      </p:cBhvr>
                                      <p:to>
                                        <p:strVal val="visible"/>
                                      </p:to>
                                    </p:set>
                                    <p:anim calcmode="lin" valueType="num">
                                      <p:cBhvr>
                                        <p:cTn id="66" dur="500" fill="hold"/>
                                        <p:tgtEl>
                                          <p:spTgt spid="13"/>
                                        </p:tgtEl>
                                        <p:attrNameLst>
                                          <p:attrName>ppt_w</p:attrName>
                                        </p:attrNameLst>
                                      </p:cBhvr>
                                      <p:tavLst>
                                        <p:tav tm="0">
                                          <p:val>
                                            <p:fltVal val="0"/>
                                          </p:val>
                                        </p:tav>
                                        <p:tav tm="100000">
                                          <p:val>
                                            <p:strVal val="#ppt_w"/>
                                          </p:val>
                                        </p:tav>
                                      </p:tavLst>
                                    </p:anim>
                                    <p:anim calcmode="lin" valueType="num">
                                      <p:cBhvr>
                                        <p:cTn id="67" dur="500" fill="hold"/>
                                        <p:tgtEl>
                                          <p:spTgt spid="13"/>
                                        </p:tgtEl>
                                        <p:attrNameLst>
                                          <p:attrName>ppt_h</p:attrName>
                                        </p:attrNameLst>
                                      </p:cBhvr>
                                      <p:tavLst>
                                        <p:tav tm="0">
                                          <p:val>
                                            <p:fltVal val="0"/>
                                          </p:val>
                                        </p:tav>
                                        <p:tav tm="100000">
                                          <p:val>
                                            <p:strVal val="#ppt_h"/>
                                          </p:val>
                                        </p:tav>
                                      </p:tavLst>
                                    </p:anim>
                                    <p:animEffect transition="in" filter="fade">
                                      <p:cBhvr>
                                        <p:cTn id="68" dur="500"/>
                                        <p:tgtEl>
                                          <p:spTgt spid="13"/>
                                        </p:tgtEl>
                                      </p:cBhvr>
                                    </p:animEffect>
                                  </p:childTnLst>
                                </p:cTn>
                              </p:par>
                            </p:childTnLst>
                          </p:cTn>
                        </p:par>
                        <p:par>
                          <p:cTn id="69" fill="hold">
                            <p:stCondLst>
                              <p:cond delay="5500"/>
                            </p:stCondLst>
                            <p:childTnLst>
                              <p:par>
                                <p:cTn id="70" presetID="53" presetClass="entr" presetSubtype="16" fill="hold" nodeType="afterEffect">
                                  <p:stCondLst>
                                    <p:cond delay="0"/>
                                  </p:stCondLst>
                                  <p:childTnLst>
                                    <p:set>
                                      <p:cBhvr>
                                        <p:cTn id="71" dur="1" fill="hold">
                                          <p:stCondLst>
                                            <p:cond delay="0"/>
                                          </p:stCondLst>
                                        </p:cTn>
                                        <p:tgtEl>
                                          <p:spTgt spid="15"/>
                                        </p:tgtEl>
                                        <p:attrNameLst>
                                          <p:attrName>style.visibility</p:attrName>
                                        </p:attrNameLst>
                                      </p:cBhvr>
                                      <p:to>
                                        <p:strVal val="visible"/>
                                      </p:to>
                                    </p:set>
                                    <p:anim calcmode="lin" valueType="num">
                                      <p:cBhvr>
                                        <p:cTn id="72" dur="500" fill="hold"/>
                                        <p:tgtEl>
                                          <p:spTgt spid="15"/>
                                        </p:tgtEl>
                                        <p:attrNameLst>
                                          <p:attrName>ppt_w</p:attrName>
                                        </p:attrNameLst>
                                      </p:cBhvr>
                                      <p:tavLst>
                                        <p:tav tm="0">
                                          <p:val>
                                            <p:fltVal val="0"/>
                                          </p:val>
                                        </p:tav>
                                        <p:tav tm="100000">
                                          <p:val>
                                            <p:strVal val="#ppt_w"/>
                                          </p:val>
                                        </p:tav>
                                      </p:tavLst>
                                    </p:anim>
                                    <p:anim calcmode="lin" valueType="num">
                                      <p:cBhvr>
                                        <p:cTn id="73" dur="500" fill="hold"/>
                                        <p:tgtEl>
                                          <p:spTgt spid="15"/>
                                        </p:tgtEl>
                                        <p:attrNameLst>
                                          <p:attrName>ppt_h</p:attrName>
                                        </p:attrNameLst>
                                      </p:cBhvr>
                                      <p:tavLst>
                                        <p:tav tm="0">
                                          <p:val>
                                            <p:fltVal val="0"/>
                                          </p:val>
                                        </p:tav>
                                        <p:tav tm="100000">
                                          <p:val>
                                            <p:strVal val="#ppt_h"/>
                                          </p:val>
                                        </p:tav>
                                      </p:tavLst>
                                    </p:anim>
                                    <p:animEffect transition="in" filter="fade">
                                      <p:cBhvr>
                                        <p:cTn id="74" dur="500"/>
                                        <p:tgtEl>
                                          <p:spTgt spid="15"/>
                                        </p:tgtEl>
                                      </p:cBhvr>
                                    </p:animEffect>
                                  </p:childTnLst>
                                </p:cTn>
                              </p:par>
                            </p:childTnLst>
                          </p:cTn>
                        </p:par>
                        <p:par>
                          <p:cTn id="75" fill="hold">
                            <p:stCondLst>
                              <p:cond delay="6000"/>
                            </p:stCondLst>
                            <p:childTnLst>
                              <p:par>
                                <p:cTn id="76" presetID="53" presetClass="entr" presetSubtype="16" fill="hold" nodeType="afterEffect">
                                  <p:stCondLst>
                                    <p:cond delay="0"/>
                                  </p:stCondLst>
                                  <p:childTnLst>
                                    <p:set>
                                      <p:cBhvr>
                                        <p:cTn id="77" dur="1" fill="hold">
                                          <p:stCondLst>
                                            <p:cond delay="0"/>
                                          </p:stCondLst>
                                        </p:cTn>
                                        <p:tgtEl>
                                          <p:spTgt spid="18"/>
                                        </p:tgtEl>
                                        <p:attrNameLst>
                                          <p:attrName>style.visibility</p:attrName>
                                        </p:attrNameLst>
                                      </p:cBhvr>
                                      <p:to>
                                        <p:strVal val="visible"/>
                                      </p:to>
                                    </p:set>
                                    <p:anim calcmode="lin" valueType="num">
                                      <p:cBhvr>
                                        <p:cTn id="78" dur="500" fill="hold"/>
                                        <p:tgtEl>
                                          <p:spTgt spid="18"/>
                                        </p:tgtEl>
                                        <p:attrNameLst>
                                          <p:attrName>ppt_w</p:attrName>
                                        </p:attrNameLst>
                                      </p:cBhvr>
                                      <p:tavLst>
                                        <p:tav tm="0">
                                          <p:val>
                                            <p:fltVal val="0"/>
                                          </p:val>
                                        </p:tav>
                                        <p:tav tm="100000">
                                          <p:val>
                                            <p:strVal val="#ppt_w"/>
                                          </p:val>
                                        </p:tav>
                                      </p:tavLst>
                                    </p:anim>
                                    <p:anim calcmode="lin" valueType="num">
                                      <p:cBhvr>
                                        <p:cTn id="79" dur="500" fill="hold"/>
                                        <p:tgtEl>
                                          <p:spTgt spid="18"/>
                                        </p:tgtEl>
                                        <p:attrNameLst>
                                          <p:attrName>ppt_h</p:attrName>
                                        </p:attrNameLst>
                                      </p:cBhvr>
                                      <p:tavLst>
                                        <p:tav tm="0">
                                          <p:val>
                                            <p:fltVal val="0"/>
                                          </p:val>
                                        </p:tav>
                                        <p:tav tm="100000">
                                          <p:val>
                                            <p:strVal val="#ppt_h"/>
                                          </p:val>
                                        </p:tav>
                                      </p:tavLst>
                                    </p:anim>
                                    <p:animEffect transition="in" filter="fade">
                                      <p:cBhvr>
                                        <p:cTn id="80" dur="500"/>
                                        <p:tgtEl>
                                          <p:spTgt spid="18"/>
                                        </p:tgtEl>
                                      </p:cBhvr>
                                    </p:animEffect>
                                  </p:childTnLst>
                                </p:cTn>
                              </p:par>
                            </p:childTnLst>
                          </p:cTn>
                        </p:par>
                        <p:par>
                          <p:cTn id="81" fill="hold">
                            <p:stCondLst>
                              <p:cond delay="6500"/>
                            </p:stCondLst>
                            <p:childTnLst>
                              <p:par>
                                <p:cTn id="82" presetID="53" presetClass="entr" presetSubtype="16" fill="hold" nodeType="afterEffect">
                                  <p:stCondLst>
                                    <p:cond delay="0"/>
                                  </p:stCondLst>
                                  <p:childTnLst>
                                    <p:set>
                                      <p:cBhvr>
                                        <p:cTn id="83" dur="1" fill="hold">
                                          <p:stCondLst>
                                            <p:cond delay="0"/>
                                          </p:stCondLst>
                                        </p:cTn>
                                        <p:tgtEl>
                                          <p:spTgt spid="11"/>
                                        </p:tgtEl>
                                        <p:attrNameLst>
                                          <p:attrName>style.visibility</p:attrName>
                                        </p:attrNameLst>
                                      </p:cBhvr>
                                      <p:to>
                                        <p:strVal val="visible"/>
                                      </p:to>
                                    </p:set>
                                    <p:anim calcmode="lin" valueType="num">
                                      <p:cBhvr>
                                        <p:cTn id="84" dur="500" fill="hold"/>
                                        <p:tgtEl>
                                          <p:spTgt spid="11"/>
                                        </p:tgtEl>
                                        <p:attrNameLst>
                                          <p:attrName>ppt_w</p:attrName>
                                        </p:attrNameLst>
                                      </p:cBhvr>
                                      <p:tavLst>
                                        <p:tav tm="0">
                                          <p:val>
                                            <p:fltVal val="0"/>
                                          </p:val>
                                        </p:tav>
                                        <p:tav tm="100000">
                                          <p:val>
                                            <p:strVal val="#ppt_w"/>
                                          </p:val>
                                        </p:tav>
                                      </p:tavLst>
                                    </p:anim>
                                    <p:anim calcmode="lin" valueType="num">
                                      <p:cBhvr>
                                        <p:cTn id="85" dur="500" fill="hold"/>
                                        <p:tgtEl>
                                          <p:spTgt spid="11"/>
                                        </p:tgtEl>
                                        <p:attrNameLst>
                                          <p:attrName>ppt_h</p:attrName>
                                        </p:attrNameLst>
                                      </p:cBhvr>
                                      <p:tavLst>
                                        <p:tav tm="0">
                                          <p:val>
                                            <p:fltVal val="0"/>
                                          </p:val>
                                        </p:tav>
                                        <p:tav tm="100000">
                                          <p:val>
                                            <p:strVal val="#ppt_h"/>
                                          </p:val>
                                        </p:tav>
                                      </p:tavLst>
                                    </p:anim>
                                    <p:animEffect transition="in" filter="fade">
                                      <p:cBhvr>
                                        <p:cTn id="86" dur="500"/>
                                        <p:tgtEl>
                                          <p:spTgt spid="11"/>
                                        </p:tgtEl>
                                      </p:cBhvr>
                                    </p:animEffect>
                                  </p:childTnLst>
                                </p:cTn>
                              </p:par>
                            </p:childTnLst>
                          </p:cTn>
                        </p:par>
                        <p:par>
                          <p:cTn id="87" fill="hold">
                            <p:stCondLst>
                              <p:cond delay="7000"/>
                            </p:stCondLst>
                            <p:childTnLst>
                              <p:par>
                                <p:cTn id="88" presetID="53" presetClass="entr" presetSubtype="16" fill="hold" nodeType="afterEffect">
                                  <p:stCondLst>
                                    <p:cond delay="0"/>
                                  </p:stCondLst>
                                  <p:childTnLst>
                                    <p:set>
                                      <p:cBhvr>
                                        <p:cTn id="89" dur="1" fill="hold">
                                          <p:stCondLst>
                                            <p:cond delay="0"/>
                                          </p:stCondLst>
                                        </p:cTn>
                                        <p:tgtEl>
                                          <p:spTgt spid="10"/>
                                        </p:tgtEl>
                                        <p:attrNameLst>
                                          <p:attrName>style.visibility</p:attrName>
                                        </p:attrNameLst>
                                      </p:cBhvr>
                                      <p:to>
                                        <p:strVal val="visible"/>
                                      </p:to>
                                    </p:set>
                                    <p:anim calcmode="lin" valueType="num">
                                      <p:cBhvr>
                                        <p:cTn id="90" dur="500" fill="hold"/>
                                        <p:tgtEl>
                                          <p:spTgt spid="10"/>
                                        </p:tgtEl>
                                        <p:attrNameLst>
                                          <p:attrName>ppt_w</p:attrName>
                                        </p:attrNameLst>
                                      </p:cBhvr>
                                      <p:tavLst>
                                        <p:tav tm="0">
                                          <p:val>
                                            <p:fltVal val="0"/>
                                          </p:val>
                                        </p:tav>
                                        <p:tav tm="100000">
                                          <p:val>
                                            <p:strVal val="#ppt_w"/>
                                          </p:val>
                                        </p:tav>
                                      </p:tavLst>
                                    </p:anim>
                                    <p:anim calcmode="lin" valueType="num">
                                      <p:cBhvr>
                                        <p:cTn id="91" dur="500" fill="hold"/>
                                        <p:tgtEl>
                                          <p:spTgt spid="10"/>
                                        </p:tgtEl>
                                        <p:attrNameLst>
                                          <p:attrName>ppt_h</p:attrName>
                                        </p:attrNameLst>
                                      </p:cBhvr>
                                      <p:tavLst>
                                        <p:tav tm="0">
                                          <p:val>
                                            <p:fltVal val="0"/>
                                          </p:val>
                                        </p:tav>
                                        <p:tav tm="100000">
                                          <p:val>
                                            <p:strVal val="#ppt_h"/>
                                          </p:val>
                                        </p:tav>
                                      </p:tavLst>
                                    </p:anim>
                                    <p:animEffect transition="in" filter="fade">
                                      <p:cBhvr>
                                        <p:cTn id="92" dur="500"/>
                                        <p:tgtEl>
                                          <p:spTgt spid="10"/>
                                        </p:tgtEl>
                                      </p:cBhvr>
                                    </p:animEffect>
                                  </p:childTnLst>
                                </p:cTn>
                              </p:par>
                            </p:childTnLst>
                          </p:cTn>
                        </p:par>
                        <p:par>
                          <p:cTn id="93" fill="hold">
                            <p:stCondLst>
                              <p:cond delay="7500"/>
                            </p:stCondLst>
                            <p:childTnLst>
                              <p:par>
                                <p:cTn id="94" presetID="53" presetClass="entr" presetSubtype="16" fill="hold" nodeType="afterEffect">
                                  <p:stCondLst>
                                    <p:cond delay="0"/>
                                  </p:stCondLst>
                                  <p:childTnLst>
                                    <p:set>
                                      <p:cBhvr>
                                        <p:cTn id="95" dur="1" fill="hold">
                                          <p:stCondLst>
                                            <p:cond delay="0"/>
                                          </p:stCondLst>
                                        </p:cTn>
                                        <p:tgtEl>
                                          <p:spTgt spid="7"/>
                                        </p:tgtEl>
                                        <p:attrNameLst>
                                          <p:attrName>style.visibility</p:attrName>
                                        </p:attrNameLst>
                                      </p:cBhvr>
                                      <p:to>
                                        <p:strVal val="visible"/>
                                      </p:to>
                                    </p:set>
                                    <p:anim calcmode="lin" valueType="num">
                                      <p:cBhvr>
                                        <p:cTn id="96" dur="500" fill="hold"/>
                                        <p:tgtEl>
                                          <p:spTgt spid="7"/>
                                        </p:tgtEl>
                                        <p:attrNameLst>
                                          <p:attrName>ppt_w</p:attrName>
                                        </p:attrNameLst>
                                      </p:cBhvr>
                                      <p:tavLst>
                                        <p:tav tm="0">
                                          <p:val>
                                            <p:fltVal val="0"/>
                                          </p:val>
                                        </p:tav>
                                        <p:tav tm="100000">
                                          <p:val>
                                            <p:strVal val="#ppt_w"/>
                                          </p:val>
                                        </p:tav>
                                      </p:tavLst>
                                    </p:anim>
                                    <p:anim calcmode="lin" valueType="num">
                                      <p:cBhvr>
                                        <p:cTn id="97" dur="500" fill="hold"/>
                                        <p:tgtEl>
                                          <p:spTgt spid="7"/>
                                        </p:tgtEl>
                                        <p:attrNameLst>
                                          <p:attrName>ppt_h</p:attrName>
                                        </p:attrNameLst>
                                      </p:cBhvr>
                                      <p:tavLst>
                                        <p:tav tm="0">
                                          <p:val>
                                            <p:fltVal val="0"/>
                                          </p:val>
                                        </p:tav>
                                        <p:tav tm="100000">
                                          <p:val>
                                            <p:strVal val="#ppt_h"/>
                                          </p:val>
                                        </p:tav>
                                      </p:tavLst>
                                    </p:anim>
                                    <p:animEffect transition="in" filter="fade">
                                      <p:cBhvr>
                                        <p:cTn id="9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30836" grpId="0"/>
      <p:bldP spid="50" grpId="0"/>
      <p:bldP spid="47" grpId="0"/>
      <p:bldP spid="48" grpId="0"/>
      <p:bldP spid="30832" grpId="0"/>
      <p:bldP spid="40" grpId="0"/>
      <p:bldP spid="4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sym typeface="+mn-ea"/>
              </a:rPr>
              <a:t>金融服务层面</a:t>
            </a:r>
            <a:r>
              <a:rPr lang="en-US" altLang="zh-CN" sz="2000" b="1" dirty="0">
                <a:solidFill>
                  <a:srgbClr val="10FBFE"/>
                </a:solidFill>
                <a:latin typeface="微软雅黑" panose="020B0503020204020204" charset="-122"/>
                <a:ea typeface="微软雅黑" panose="020B0503020204020204" charset="-122"/>
                <a:sym typeface="+mn-ea"/>
              </a:rPr>
              <a:t>——</a:t>
            </a:r>
            <a:r>
              <a:rPr lang="zh-CN" altLang="en-US" sz="2000" b="1" dirty="0">
                <a:solidFill>
                  <a:srgbClr val="10FBFE"/>
                </a:solidFill>
                <a:latin typeface="微软雅黑" panose="020B0503020204020204" charset="-122"/>
                <a:ea typeface="微软雅黑" panose="020B0503020204020204" charset="-122"/>
                <a:sym typeface="+mn-ea"/>
              </a:rPr>
              <a:t>储蓄与贷款</a:t>
            </a:r>
          </a:p>
        </p:txBody>
      </p:sp>
      <p:grpSp>
        <p:nvGrpSpPr>
          <p:cNvPr id="14" name="组合 13"/>
          <p:cNvGrpSpPr/>
          <p:nvPr/>
        </p:nvGrpSpPr>
        <p:grpSpPr>
          <a:xfrm>
            <a:off x="520700" y="2392680"/>
            <a:ext cx="4326255" cy="2643505"/>
            <a:chOff x="1395" y="3168"/>
            <a:chExt cx="9032" cy="5392"/>
          </a:xfrm>
        </p:grpSpPr>
        <p:pic>
          <p:nvPicPr>
            <p:cNvPr id="5"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 y="3168"/>
              <a:ext cx="9032" cy="5392"/>
            </a:xfrm>
            <a:prstGeom prst="rect">
              <a:avLst/>
            </a:prstGeom>
          </p:spPr>
        </p:pic>
        <p:sp>
          <p:nvSpPr>
            <p:cNvPr id="6" name="矩形 5"/>
            <p:cNvSpPr/>
            <p:nvPr/>
          </p:nvSpPr>
          <p:spPr>
            <a:xfrm>
              <a:off x="2636" y="3587"/>
              <a:ext cx="6550" cy="4228"/>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561" name="矩形 34"/>
          <p:cNvSpPr>
            <a:spLocks noChangeArrowheads="1"/>
          </p:cNvSpPr>
          <p:nvPr/>
        </p:nvSpPr>
        <p:spPr bwMode="auto">
          <a:xfrm>
            <a:off x="4901248" y="563563"/>
            <a:ext cx="2389187"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lang="zh-CN" altLang="en-US" sz="2800" b="1">
                <a:solidFill>
                  <a:srgbClr val="10FBFE"/>
                </a:solidFill>
                <a:latin typeface="微软雅黑" panose="020B0503020204020204" charset="-122"/>
                <a:ea typeface="微软雅黑" panose="020B0503020204020204" charset="-122"/>
                <a:sym typeface="+mn-ea"/>
              </a:rPr>
              <a:t>首先声明</a:t>
            </a:r>
          </a:p>
        </p:txBody>
      </p:sp>
      <p:sp>
        <p:nvSpPr>
          <p:cNvPr id="23563" name="矩形 37"/>
          <p:cNvSpPr>
            <a:spLocks noChangeArrowheads="1"/>
          </p:cNvSpPr>
          <p:nvPr/>
        </p:nvSpPr>
        <p:spPr bwMode="auto">
          <a:xfrm>
            <a:off x="4846955" y="1085850"/>
            <a:ext cx="739013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2400" dirty="0">
                <a:solidFill>
                  <a:srgbClr val="10FBFE"/>
                </a:solidFill>
                <a:latin typeface="微软雅黑" panose="020B0503020204020204" charset="-122"/>
                <a:ea typeface="微软雅黑" panose="020B0503020204020204" charset="-122"/>
                <a:cs typeface="+mn-ea"/>
                <a:sym typeface="+mn-lt"/>
              </a:rPr>
              <a:t>无法增加用户存款的利率水平与贷款的信用额度</a:t>
            </a:r>
            <a:r>
              <a:rPr lang="zh-CN" sz="2400" dirty="0">
                <a:solidFill>
                  <a:srgbClr val="10FBFE"/>
                </a:solidFill>
                <a:latin typeface="微软雅黑" panose="020B0503020204020204" charset="-122"/>
                <a:ea typeface="微软雅黑" panose="020B0503020204020204" charset="-122"/>
                <a:cs typeface="+mn-ea"/>
                <a:sym typeface="+mn-lt"/>
              </a:rPr>
              <a:t>！！！</a:t>
            </a:r>
          </a:p>
        </p:txBody>
      </p:sp>
      <p:sp>
        <p:nvSpPr>
          <p:cNvPr id="15" name="矩形 34"/>
          <p:cNvSpPr>
            <a:spLocks noChangeArrowheads="1"/>
          </p:cNvSpPr>
          <p:nvPr/>
        </p:nvSpPr>
        <p:spPr bwMode="auto">
          <a:xfrm>
            <a:off x="4846638" y="2067878"/>
            <a:ext cx="2389187"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lang="zh-CN" altLang="en-US" sz="2800" b="1">
                <a:solidFill>
                  <a:srgbClr val="10FBFE"/>
                </a:solidFill>
                <a:latin typeface="微软雅黑" panose="020B0503020204020204" charset="-122"/>
                <a:ea typeface="微软雅黑" panose="020B0503020204020204" charset="-122"/>
                <a:sym typeface="+mn-ea"/>
              </a:rPr>
              <a:t>如何提供便利？</a:t>
            </a:r>
          </a:p>
        </p:txBody>
      </p:sp>
      <p:sp>
        <p:nvSpPr>
          <p:cNvPr id="16" name="矩形 37"/>
          <p:cNvSpPr>
            <a:spLocks noChangeArrowheads="1"/>
          </p:cNvSpPr>
          <p:nvPr/>
        </p:nvSpPr>
        <p:spPr bwMode="auto">
          <a:xfrm>
            <a:off x="4846955" y="2843530"/>
            <a:ext cx="7097395" cy="341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dirty="0">
                <a:solidFill>
                  <a:srgbClr val="10FBFE"/>
                </a:solidFill>
                <a:latin typeface="微软雅黑" panose="020B0503020204020204" charset="-122"/>
                <a:ea typeface="微软雅黑" panose="020B0503020204020204" charset="-122"/>
                <a:cs typeface="+mn-ea"/>
                <a:sym typeface="+mn-lt"/>
              </a:rPr>
              <a:t>可以缩短客户办成这两件事所需要的时间，小小的服务终端可以把各类手续全部汇总到一起借助万达通承载的数字证书技术，及时向办理贷款的银行各部门提供客户的身份验证信息，而不是让用户再跑东跑西到各处去办理各种繁琐的手续，一个地方，一点时间，利用万达通解决所有问题，资产水平，还款水平与信用等级的评估，之前就已经通过大数据信息收集技术记录在了万达通服务终端的数据库中。当我们需要办理贷款时，服务终端会自动调用，省去了再临时提供证明所需的时间，可见其便利之处。</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52" presetClass="entr" presetSubtype="0"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Scale>
                                      <p:cBhvr>
                                        <p:cTn id="17" dur="5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500" decel="50000" fill="hold">
                                          <p:stCondLst>
                                            <p:cond delay="0"/>
                                          </p:stCondLst>
                                        </p:cTn>
                                        <p:tgtEl>
                                          <p:spTgt spid="14"/>
                                        </p:tgtEl>
                                        <p:attrNameLst>
                                          <p:attrName>ppt_x</p:attrName>
                                          <p:attrName>ppt_y</p:attrName>
                                        </p:attrNameLst>
                                      </p:cBhvr>
                                    </p:animMotion>
                                    <p:animEffect transition="in" filter="fade">
                                      <p:cBhvr>
                                        <p:cTn id="19" dur="500"/>
                                        <p:tgtEl>
                                          <p:spTgt spid="14"/>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23561"/>
                                        </p:tgtEl>
                                        <p:attrNameLst>
                                          <p:attrName>style.visibility</p:attrName>
                                        </p:attrNameLst>
                                      </p:cBhvr>
                                      <p:to>
                                        <p:strVal val="visible"/>
                                      </p:to>
                                    </p:set>
                                    <p:animEffect transition="in" filter="wipe(left)">
                                      <p:cBhvr>
                                        <p:cTn id="23" dur="500"/>
                                        <p:tgtEl>
                                          <p:spTgt spid="23561"/>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3563"/>
                                        </p:tgtEl>
                                        <p:attrNameLst>
                                          <p:attrName>style.visibility</p:attrName>
                                        </p:attrNameLst>
                                      </p:cBhvr>
                                      <p:to>
                                        <p:strVal val="visible"/>
                                      </p:to>
                                    </p:set>
                                    <p:animEffect transition="in" filter="wipe(left)">
                                      <p:cBhvr>
                                        <p:cTn id="26" dur="500"/>
                                        <p:tgtEl>
                                          <p:spTgt spid="23563"/>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23561" grpId="0"/>
      <p:bldP spid="23563" grpId="0"/>
      <p:bldP spid="15" grpId="0"/>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sym typeface="+mn-ea"/>
              </a:rPr>
              <a:t>金融服务层面</a:t>
            </a:r>
            <a:r>
              <a:rPr lang="en-US" altLang="zh-CN" sz="2000" b="1" dirty="0">
                <a:solidFill>
                  <a:srgbClr val="10FBFE"/>
                </a:solidFill>
                <a:latin typeface="微软雅黑" panose="020B0503020204020204" charset="-122"/>
                <a:ea typeface="微软雅黑" panose="020B0503020204020204" charset="-122"/>
                <a:sym typeface="+mn-ea"/>
              </a:rPr>
              <a:t>——</a:t>
            </a:r>
            <a:r>
              <a:rPr lang="zh-CN" altLang="en-US" sz="2000" b="1" dirty="0">
                <a:solidFill>
                  <a:srgbClr val="10FBFE"/>
                </a:solidFill>
                <a:latin typeface="微软雅黑" panose="020B0503020204020204" charset="-122"/>
                <a:ea typeface="微软雅黑" panose="020B0503020204020204" charset="-122"/>
                <a:sym typeface="+mn-ea"/>
              </a:rPr>
              <a:t>理财建议</a:t>
            </a:r>
          </a:p>
        </p:txBody>
      </p:sp>
      <p:sp>
        <p:nvSpPr>
          <p:cNvPr id="16" name="任意多边形 15"/>
          <p:cNvSpPr/>
          <p:nvPr/>
        </p:nvSpPr>
        <p:spPr>
          <a:xfrm>
            <a:off x="1874520" y="2146935"/>
            <a:ext cx="1129665" cy="1129665"/>
          </a:xfrm>
          <a:custGeom>
            <a:avLst/>
            <a:gdLst/>
            <a:ahLst/>
            <a:cxnLst/>
            <a:rect l="l" t="t" r="r" b="b"/>
            <a:pathLst>
              <a:path w="936104" h="936104">
                <a:moveTo>
                  <a:pt x="315030" y="347747"/>
                </a:moveTo>
                <a:cubicBezTo>
                  <a:pt x="329764" y="347747"/>
                  <a:pt x="340814" y="355225"/>
                  <a:pt x="348181" y="370182"/>
                </a:cubicBezTo>
                <a:cubicBezTo>
                  <a:pt x="355548" y="385140"/>
                  <a:pt x="359231" y="414347"/>
                  <a:pt x="359231" y="457805"/>
                </a:cubicBezTo>
                <a:cubicBezTo>
                  <a:pt x="359231" y="487422"/>
                  <a:pt x="357632" y="509225"/>
                  <a:pt x="354432" y="523215"/>
                </a:cubicBezTo>
                <a:cubicBezTo>
                  <a:pt x="351232" y="537205"/>
                  <a:pt x="346246" y="547437"/>
                  <a:pt x="339475" y="553911"/>
                </a:cubicBezTo>
                <a:cubicBezTo>
                  <a:pt x="332703" y="560385"/>
                  <a:pt x="324703" y="563622"/>
                  <a:pt x="315476" y="563622"/>
                </a:cubicBezTo>
                <a:cubicBezTo>
                  <a:pt x="301486" y="563622"/>
                  <a:pt x="290808" y="555994"/>
                  <a:pt x="283441" y="540740"/>
                </a:cubicBezTo>
                <a:cubicBezTo>
                  <a:pt x="276074" y="525485"/>
                  <a:pt x="272390" y="497021"/>
                  <a:pt x="272390" y="455349"/>
                </a:cubicBezTo>
                <a:cubicBezTo>
                  <a:pt x="272390" y="414124"/>
                  <a:pt x="275739" y="385884"/>
                  <a:pt x="282436" y="370629"/>
                </a:cubicBezTo>
                <a:cubicBezTo>
                  <a:pt x="289133" y="355374"/>
                  <a:pt x="299998" y="347747"/>
                  <a:pt x="315030" y="347747"/>
                </a:cubicBezTo>
                <a:close/>
                <a:moveTo>
                  <a:pt x="617820" y="287248"/>
                </a:moveTo>
                <a:cubicBezTo>
                  <a:pt x="608147" y="307786"/>
                  <a:pt x="594752" y="325050"/>
                  <a:pt x="577637" y="339040"/>
                </a:cubicBezTo>
                <a:cubicBezTo>
                  <a:pt x="560522" y="353030"/>
                  <a:pt x="536486" y="365011"/>
                  <a:pt x="505530" y="374982"/>
                </a:cubicBezTo>
                <a:lnTo>
                  <a:pt x="505530" y="449545"/>
                </a:lnTo>
                <a:cubicBezTo>
                  <a:pt x="526514" y="443145"/>
                  <a:pt x="543964" y="436448"/>
                  <a:pt x="557880" y="429453"/>
                </a:cubicBezTo>
                <a:cubicBezTo>
                  <a:pt x="571795" y="422458"/>
                  <a:pt x="586194" y="413305"/>
                  <a:pt x="601077" y="401994"/>
                </a:cubicBezTo>
                <a:lnTo>
                  <a:pt x="601077" y="620102"/>
                </a:lnTo>
                <a:lnTo>
                  <a:pt x="693053" y="620102"/>
                </a:lnTo>
                <a:lnTo>
                  <a:pt x="693053" y="287248"/>
                </a:lnTo>
                <a:close/>
                <a:moveTo>
                  <a:pt x="318155" y="287248"/>
                </a:moveTo>
                <a:cubicBezTo>
                  <a:pt x="272316" y="287248"/>
                  <a:pt x="238197" y="299675"/>
                  <a:pt x="215798" y="324529"/>
                </a:cubicBezTo>
                <a:cubicBezTo>
                  <a:pt x="193400" y="349384"/>
                  <a:pt x="182200" y="392916"/>
                  <a:pt x="182200" y="455126"/>
                </a:cubicBezTo>
                <a:cubicBezTo>
                  <a:pt x="182200" y="480427"/>
                  <a:pt x="184396" y="503533"/>
                  <a:pt x="188786" y="524443"/>
                </a:cubicBezTo>
                <a:cubicBezTo>
                  <a:pt x="193176" y="545353"/>
                  <a:pt x="199316" y="561836"/>
                  <a:pt x="207204" y="573891"/>
                </a:cubicBezTo>
                <a:cubicBezTo>
                  <a:pt x="218068" y="590857"/>
                  <a:pt x="231983" y="603731"/>
                  <a:pt x="248950" y="612512"/>
                </a:cubicBezTo>
                <a:cubicBezTo>
                  <a:pt x="265916" y="621293"/>
                  <a:pt x="288166" y="625683"/>
                  <a:pt x="315699" y="625683"/>
                </a:cubicBezTo>
                <a:cubicBezTo>
                  <a:pt x="364813" y="625683"/>
                  <a:pt x="399415" y="611917"/>
                  <a:pt x="419507" y="584383"/>
                </a:cubicBezTo>
                <a:cubicBezTo>
                  <a:pt x="439599" y="556850"/>
                  <a:pt x="449645" y="513392"/>
                  <a:pt x="449645" y="454010"/>
                </a:cubicBezTo>
                <a:cubicBezTo>
                  <a:pt x="449645" y="427518"/>
                  <a:pt x="446594" y="402069"/>
                  <a:pt x="440492" y="377661"/>
                </a:cubicBezTo>
                <a:cubicBezTo>
                  <a:pt x="437366" y="364862"/>
                  <a:pt x="433236" y="353663"/>
                  <a:pt x="428102" y="344063"/>
                </a:cubicBezTo>
                <a:cubicBezTo>
                  <a:pt x="422967" y="334464"/>
                  <a:pt x="415935" y="325311"/>
                  <a:pt x="407005" y="316604"/>
                </a:cubicBezTo>
                <a:cubicBezTo>
                  <a:pt x="398076" y="307898"/>
                  <a:pt x="386541" y="300829"/>
                  <a:pt x="372403" y="295396"/>
                </a:cubicBezTo>
                <a:cubicBezTo>
                  <a:pt x="358264" y="289964"/>
                  <a:pt x="340181" y="287248"/>
                  <a:pt x="318155" y="287248"/>
                </a:cubicBezTo>
                <a:close/>
                <a:moveTo>
                  <a:pt x="468052" y="0"/>
                </a:moveTo>
                <a:cubicBezTo>
                  <a:pt x="726550" y="0"/>
                  <a:pt x="936104" y="209554"/>
                  <a:pt x="936104" y="468052"/>
                </a:cubicBezTo>
                <a:cubicBezTo>
                  <a:pt x="936104" y="726550"/>
                  <a:pt x="726550" y="936104"/>
                  <a:pt x="468052" y="936104"/>
                </a:cubicBezTo>
                <a:cubicBezTo>
                  <a:pt x="209554" y="936104"/>
                  <a:pt x="0" y="726550"/>
                  <a:pt x="0" y="468052"/>
                </a:cubicBezTo>
                <a:cubicBezTo>
                  <a:pt x="0" y="209554"/>
                  <a:pt x="209554" y="0"/>
                  <a:pt x="468052"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任意多边形 16"/>
          <p:cNvSpPr/>
          <p:nvPr/>
        </p:nvSpPr>
        <p:spPr>
          <a:xfrm>
            <a:off x="4307840" y="2146935"/>
            <a:ext cx="1129665" cy="1129665"/>
          </a:xfrm>
          <a:custGeom>
            <a:avLst/>
            <a:gdLst/>
            <a:ahLst/>
            <a:cxnLst/>
            <a:rect l="l" t="t" r="r" b="b"/>
            <a:pathLst>
              <a:path w="936104" h="936104">
                <a:moveTo>
                  <a:pt x="315030" y="347747"/>
                </a:moveTo>
                <a:cubicBezTo>
                  <a:pt x="329764" y="347747"/>
                  <a:pt x="340814" y="355225"/>
                  <a:pt x="348181" y="370182"/>
                </a:cubicBezTo>
                <a:cubicBezTo>
                  <a:pt x="355548" y="385140"/>
                  <a:pt x="359232" y="414347"/>
                  <a:pt x="359232" y="457805"/>
                </a:cubicBezTo>
                <a:cubicBezTo>
                  <a:pt x="359232" y="487422"/>
                  <a:pt x="357632" y="509225"/>
                  <a:pt x="354432" y="523215"/>
                </a:cubicBezTo>
                <a:cubicBezTo>
                  <a:pt x="351232" y="537205"/>
                  <a:pt x="346246" y="547437"/>
                  <a:pt x="339475" y="553911"/>
                </a:cubicBezTo>
                <a:cubicBezTo>
                  <a:pt x="332703" y="560385"/>
                  <a:pt x="324703" y="563622"/>
                  <a:pt x="315476" y="563622"/>
                </a:cubicBezTo>
                <a:cubicBezTo>
                  <a:pt x="301486" y="563622"/>
                  <a:pt x="290808" y="555994"/>
                  <a:pt x="283441" y="540740"/>
                </a:cubicBezTo>
                <a:cubicBezTo>
                  <a:pt x="276074" y="525485"/>
                  <a:pt x="272390" y="497021"/>
                  <a:pt x="272390" y="455349"/>
                </a:cubicBezTo>
                <a:cubicBezTo>
                  <a:pt x="272390" y="414124"/>
                  <a:pt x="275739" y="385884"/>
                  <a:pt x="282436" y="370629"/>
                </a:cubicBezTo>
                <a:cubicBezTo>
                  <a:pt x="289133" y="355374"/>
                  <a:pt x="299998" y="347747"/>
                  <a:pt x="315030" y="347747"/>
                </a:cubicBezTo>
                <a:close/>
                <a:moveTo>
                  <a:pt x="618937" y="287248"/>
                </a:moveTo>
                <a:cubicBezTo>
                  <a:pt x="588278" y="287248"/>
                  <a:pt x="564279" y="291080"/>
                  <a:pt x="546941" y="298745"/>
                </a:cubicBezTo>
                <a:cubicBezTo>
                  <a:pt x="529603" y="306410"/>
                  <a:pt x="516171" y="317423"/>
                  <a:pt x="506646" y="331785"/>
                </a:cubicBezTo>
                <a:cubicBezTo>
                  <a:pt x="497121" y="346147"/>
                  <a:pt x="490572" y="366127"/>
                  <a:pt x="487000" y="391725"/>
                </a:cubicBezTo>
                <a:lnTo>
                  <a:pt x="578083" y="399092"/>
                </a:lnTo>
                <a:cubicBezTo>
                  <a:pt x="580613" y="380638"/>
                  <a:pt x="585562" y="367764"/>
                  <a:pt x="592929" y="360471"/>
                </a:cubicBezTo>
                <a:cubicBezTo>
                  <a:pt x="600296" y="353179"/>
                  <a:pt x="609784" y="349533"/>
                  <a:pt x="621392" y="349533"/>
                </a:cubicBezTo>
                <a:cubicBezTo>
                  <a:pt x="632554" y="349533"/>
                  <a:pt x="641819" y="353067"/>
                  <a:pt x="649186" y="360137"/>
                </a:cubicBezTo>
                <a:cubicBezTo>
                  <a:pt x="656553" y="367206"/>
                  <a:pt x="660236" y="375726"/>
                  <a:pt x="660236" y="385698"/>
                </a:cubicBezTo>
                <a:cubicBezTo>
                  <a:pt x="660236" y="394925"/>
                  <a:pt x="656516" y="404673"/>
                  <a:pt x="649074" y="414943"/>
                </a:cubicBezTo>
                <a:cubicBezTo>
                  <a:pt x="641633" y="425212"/>
                  <a:pt x="624592" y="440243"/>
                  <a:pt x="597952" y="460037"/>
                </a:cubicBezTo>
                <a:cubicBezTo>
                  <a:pt x="554345" y="492333"/>
                  <a:pt x="524617" y="520350"/>
                  <a:pt x="508767" y="544088"/>
                </a:cubicBezTo>
                <a:cubicBezTo>
                  <a:pt x="492916" y="567826"/>
                  <a:pt x="483429" y="593164"/>
                  <a:pt x="480303" y="620102"/>
                </a:cubicBezTo>
                <a:lnTo>
                  <a:pt x="753105" y="620102"/>
                </a:lnTo>
                <a:lnTo>
                  <a:pt x="753105" y="545986"/>
                </a:lnTo>
                <a:lnTo>
                  <a:pt x="611123" y="545986"/>
                </a:lnTo>
                <a:cubicBezTo>
                  <a:pt x="619458" y="537800"/>
                  <a:pt x="626713" y="531177"/>
                  <a:pt x="632889" y="526117"/>
                </a:cubicBezTo>
                <a:cubicBezTo>
                  <a:pt x="639066" y="521057"/>
                  <a:pt x="651307" y="512202"/>
                  <a:pt x="669613" y="499551"/>
                </a:cubicBezTo>
                <a:cubicBezTo>
                  <a:pt x="700420" y="477822"/>
                  <a:pt x="721665" y="457879"/>
                  <a:pt x="733348" y="439722"/>
                </a:cubicBezTo>
                <a:cubicBezTo>
                  <a:pt x="745031" y="421565"/>
                  <a:pt x="750873" y="402515"/>
                  <a:pt x="750873" y="382572"/>
                </a:cubicBezTo>
                <a:cubicBezTo>
                  <a:pt x="750873" y="363820"/>
                  <a:pt x="745775" y="346891"/>
                  <a:pt x="735581" y="331785"/>
                </a:cubicBezTo>
                <a:cubicBezTo>
                  <a:pt x="725386" y="316679"/>
                  <a:pt x="711396" y="305479"/>
                  <a:pt x="693611" y="298187"/>
                </a:cubicBezTo>
                <a:cubicBezTo>
                  <a:pt x="675826" y="290894"/>
                  <a:pt x="650935" y="287248"/>
                  <a:pt x="618937" y="287248"/>
                </a:cubicBezTo>
                <a:close/>
                <a:moveTo>
                  <a:pt x="318155" y="287248"/>
                </a:moveTo>
                <a:cubicBezTo>
                  <a:pt x="272316" y="287248"/>
                  <a:pt x="238197" y="299675"/>
                  <a:pt x="215798" y="324529"/>
                </a:cubicBezTo>
                <a:cubicBezTo>
                  <a:pt x="193400" y="349384"/>
                  <a:pt x="182200" y="392916"/>
                  <a:pt x="182200" y="455126"/>
                </a:cubicBezTo>
                <a:cubicBezTo>
                  <a:pt x="182200" y="480427"/>
                  <a:pt x="184396" y="503533"/>
                  <a:pt x="188786" y="524443"/>
                </a:cubicBezTo>
                <a:cubicBezTo>
                  <a:pt x="193177" y="545353"/>
                  <a:pt x="199316" y="561836"/>
                  <a:pt x="207204" y="573891"/>
                </a:cubicBezTo>
                <a:cubicBezTo>
                  <a:pt x="218068" y="590857"/>
                  <a:pt x="231983" y="603731"/>
                  <a:pt x="248950" y="612512"/>
                </a:cubicBezTo>
                <a:cubicBezTo>
                  <a:pt x="265916" y="621293"/>
                  <a:pt x="288166" y="625683"/>
                  <a:pt x="315699" y="625683"/>
                </a:cubicBezTo>
                <a:cubicBezTo>
                  <a:pt x="364813" y="625683"/>
                  <a:pt x="399415" y="611917"/>
                  <a:pt x="419507" y="584383"/>
                </a:cubicBezTo>
                <a:cubicBezTo>
                  <a:pt x="439599" y="556850"/>
                  <a:pt x="449645" y="513392"/>
                  <a:pt x="449645" y="454010"/>
                </a:cubicBezTo>
                <a:cubicBezTo>
                  <a:pt x="449645" y="427518"/>
                  <a:pt x="446594" y="402069"/>
                  <a:pt x="440492" y="377661"/>
                </a:cubicBezTo>
                <a:cubicBezTo>
                  <a:pt x="437366" y="364862"/>
                  <a:pt x="433236" y="353663"/>
                  <a:pt x="428102" y="344063"/>
                </a:cubicBezTo>
                <a:cubicBezTo>
                  <a:pt x="422967" y="334464"/>
                  <a:pt x="415935" y="325311"/>
                  <a:pt x="407005" y="316604"/>
                </a:cubicBezTo>
                <a:cubicBezTo>
                  <a:pt x="398076" y="307898"/>
                  <a:pt x="386542" y="300829"/>
                  <a:pt x="372403" y="295396"/>
                </a:cubicBezTo>
                <a:cubicBezTo>
                  <a:pt x="358264" y="289964"/>
                  <a:pt x="340182" y="287248"/>
                  <a:pt x="318155" y="287248"/>
                </a:cubicBezTo>
                <a:close/>
                <a:moveTo>
                  <a:pt x="468052" y="0"/>
                </a:moveTo>
                <a:cubicBezTo>
                  <a:pt x="726550" y="0"/>
                  <a:pt x="936104" y="209554"/>
                  <a:pt x="936104" y="468052"/>
                </a:cubicBezTo>
                <a:cubicBezTo>
                  <a:pt x="936104" y="726550"/>
                  <a:pt x="726550" y="936104"/>
                  <a:pt x="468052" y="936104"/>
                </a:cubicBezTo>
                <a:cubicBezTo>
                  <a:pt x="209554" y="936104"/>
                  <a:pt x="0" y="726550"/>
                  <a:pt x="0" y="468052"/>
                </a:cubicBezTo>
                <a:cubicBezTo>
                  <a:pt x="0" y="209554"/>
                  <a:pt x="209554" y="0"/>
                  <a:pt x="468052"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任意多边形 17"/>
          <p:cNvSpPr/>
          <p:nvPr/>
        </p:nvSpPr>
        <p:spPr>
          <a:xfrm>
            <a:off x="6740525" y="2146935"/>
            <a:ext cx="1130935" cy="1129665"/>
          </a:xfrm>
          <a:custGeom>
            <a:avLst/>
            <a:gdLst/>
            <a:ahLst/>
            <a:cxnLst/>
            <a:rect l="l" t="t" r="r" b="b"/>
            <a:pathLst>
              <a:path w="936104" h="936104">
                <a:moveTo>
                  <a:pt x="315030" y="347747"/>
                </a:moveTo>
                <a:cubicBezTo>
                  <a:pt x="329764" y="347747"/>
                  <a:pt x="340814" y="355225"/>
                  <a:pt x="348181" y="370182"/>
                </a:cubicBezTo>
                <a:cubicBezTo>
                  <a:pt x="355548" y="385140"/>
                  <a:pt x="359232" y="414347"/>
                  <a:pt x="359232" y="457805"/>
                </a:cubicBezTo>
                <a:cubicBezTo>
                  <a:pt x="359232" y="487422"/>
                  <a:pt x="357632" y="509225"/>
                  <a:pt x="354432" y="523215"/>
                </a:cubicBezTo>
                <a:cubicBezTo>
                  <a:pt x="351232" y="537205"/>
                  <a:pt x="346246" y="547437"/>
                  <a:pt x="339475" y="553911"/>
                </a:cubicBezTo>
                <a:cubicBezTo>
                  <a:pt x="332703" y="560385"/>
                  <a:pt x="324704" y="563622"/>
                  <a:pt x="315476" y="563622"/>
                </a:cubicBezTo>
                <a:cubicBezTo>
                  <a:pt x="301486" y="563622"/>
                  <a:pt x="290808" y="555994"/>
                  <a:pt x="283441" y="540740"/>
                </a:cubicBezTo>
                <a:cubicBezTo>
                  <a:pt x="276074" y="525485"/>
                  <a:pt x="272390" y="497021"/>
                  <a:pt x="272390" y="455349"/>
                </a:cubicBezTo>
                <a:cubicBezTo>
                  <a:pt x="272390" y="414124"/>
                  <a:pt x="275739" y="385884"/>
                  <a:pt x="282436" y="370629"/>
                </a:cubicBezTo>
                <a:cubicBezTo>
                  <a:pt x="289134" y="355374"/>
                  <a:pt x="299998" y="347747"/>
                  <a:pt x="315030" y="347747"/>
                </a:cubicBezTo>
                <a:close/>
                <a:moveTo>
                  <a:pt x="616704" y="287248"/>
                </a:moveTo>
                <a:cubicBezTo>
                  <a:pt x="579497" y="287248"/>
                  <a:pt x="550736" y="294541"/>
                  <a:pt x="530421" y="309126"/>
                </a:cubicBezTo>
                <a:cubicBezTo>
                  <a:pt x="510106" y="323711"/>
                  <a:pt x="496377" y="344696"/>
                  <a:pt x="489233" y="372080"/>
                </a:cubicBezTo>
                <a:lnTo>
                  <a:pt x="575181" y="387484"/>
                </a:lnTo>
                <a:cubicBezTo>
                  <a:pt x="577562" y="371261"/>
                  <a:pt x="582102" y="359913"/>
                  <a:pt x="588799" y="353439"/>
                </a:cubicBezTo>
                <a:cubicBezTo>
                  <a:pt x="595496" y="346965"/>
                  <a:pt x="604203" y="343728"/>
                  <a:pt x="614918" y="343728"/>
                </a:cubicBezTo>
                <a:cubicBezTo>
                  <a:pt x="625336" y="343728"/>
                  <a:pt x="633522" y="346705"/>
                  <a:pt x="639475" y="352658"/>
                </a:cubicBezTo>
                <a:cubicBezTo>
                  <a:pt x="645428" y="358611"/>
                  <a:pt x="648405" y="366573"/>
                  <a:pt x="648405" y="376545"/>
                </a:cubicBezTo>
                <a:cubicBezTo>
                  <a:pt x="648405" y="386963"/>
                  <a:pt x="644423" y="395967"/>
                  <a:pt x="636461" y="403557"/>
                </a:cubicBezTo>
                <a:cubicBezTo>
                  <a:pt x="628499" y="411147"/>
                  <a:pt x="618565" y="414943"/>
                  <a:pt x="606658" y="414943"/>
                </a:cubicBezTo>
                <a:cubicBezTo>
                  <a:pt x="603831" y="414943"/>
                  <a:pt x="599887" y="414570"/>
                  <a:pt x="594827" y="413826"/>
                </a:cubicBezTo>
                <a:lnTo>
                  <a:pt x="590138" y="478790"/>
                </a:lnTo>
                <a:cubicBezTo>
                  <a:pt x="602640" y="475218"/>
                  <a:pt x="612463" y="473432"/>
                  <a:pt x="619606" y="473432"/>
                </a:cubicBezTo>
                <a:cubicBezTo>
                  <a:pt x="633001" y="473432"/>
                  <a:pt x="643605" y="477599"/>
                  <a:pt x="651418" y="485934"/>
                </a:cubicBezTo>
                <a:cubicBezTo>
                  <a:pt x="659232" y="494268"/>
                  <a:pt x="663139" y="506025"/>
                  <a:pt x="663139" y="521206"/>
                </a:cubicBezTo>
                <a:cubicBezTo>
                  <a:pt x="663139" y="536089"/>
                  <a:pt x="659083" y="547995"/>
                  <a:pt x="650972" y="556925"/>
                </a:cubicBezTo>
                <a:cubicBezTo>
                  <a:pt x="642861" y="565854"/>
                  <a:pt x="632703" y="570319"/>
                  <a:pt x="620499" y="570319"/>
                </a:cubicBezTo>
                <a:cubicBezTo>
                  <a:pt x="608891" y="570319"/>
                  <a:pt x="599329" y="566784"/>
                  <a:pt x="591813" y="559715"/>
                </a:cubicBezTo>
                <a:cubicBezTo>
                  <a:pt x="584297" y="552646"/>
                  <a:pt x="578753" y="539958"/>
                  <a:pt x="575181" y="521652"/>
                </a:cubicBezTo>
                <a:lnTo>
                  <a:pt x="484322" y="533707"/>
                </a:lnTo>
                <a:cubicBezTo>
                  <a:pt x="490275" y="554097"/>
                  <a:pt x="498795" y="571026"/>
                  <a:pt x="509883" y="584495"/>
                </a:cubicBezTo>
                <a:cubicBezTo>
                  <a:pt x="520971" y="597964"/>
                  <a:pt x="535109" y="608196"/>
                  <a:pt x="552299" y="615191"/>
                </a:cubicBezTo>
                <a:cubicBezTo>
                  <a:pt x="569489" y="622186"/>
                  <a:pt x="592966" y="625683"/>
                  <a:pt x="622732" y="625683"/>
                </a:cubicBezTo>
                <a:cubicBezTo>
                  <a:pt x="653242" y="625683"/>
                  <a:pt x="677873" y="620958"/>
                  <a:pt x="696625" y="611507"/>
                </a:cubicBezTo>
                <a:cubicBezTo>
                  <a:pt x="715377" y="602057"/>
                  <a:pt x="729739" y="588588"/>
                  <a:pt x="739711" y="571100"/>
                </a:cubicBezTo>
                <a:cubicBezTo>
                  <a:pt x="749682" y="553613"/>
                  <a:pt x="754668" y="535345"/>
                  <a:pt x="754668" y="516295"/>
                </a:cubicBezTo>
                <a:cubicBezTo>
                  <a:pt x="754668" y="501114"/>
                  <a:pt x="751654" y="488054"/>
                  <a:pt x="745627" y="477116"/>
                </a:cubicBezTo>
                <a:cubicBezTo>
                  <a:pt x="739599" y="466177"/>
                  <a:pt x="731153" y="457359"/>
                  <a:pt x="720289" y="450661"/>
                </a:cubicBezTo>
                <a:cubicBezTo>
                  <a:pt x="713591" y="446494"/>
                  <a:pt x="703918" y="442848"/>
                  <a:pt x="691267" y="439722"/>
                </a:cubicBezTo>
                <a:cubicBezTo>
                  <a:pt x="706894" y="431090"/>
                  <a:pt x="718577" y="421044"/>
                  <a:pt x="726316" y="409585"/>
                </a:cubicBezTo>
                <a:cubicBezTo>
                  <a:pt x="734055" y="398125"/>
                  <a:pt x="737925" y="385326"/>
                  <a:pt x="737925" y="371187"/>
                </a:cubicBezTo>
                <a:cubicBezTo>
                  <a:pt x="737925" y="347077"/>
                  <a:pt x="728400" y="327059"/>
                  <a:pt x="709350" y="311135"/>
                </a:cubicBezTo>
                <a:cubicBezTo>
                  <a:pt x="690300" y="295210"/>
                  <a:pt x="659418" y="287248"/>
                  <a:pt x="616704" y="287248"/>
                </a:cubicBezTo>
                <a:close/>
                <a:moveTo>
                  <a:pt x="318155" y="287248"/>
                </a:moveTo>
                <a:cubicBezTo>
                  <a:pt x="272316" y="287248"/>
                  <a:pt x="238197" y="299675"/>
                  <a:pt x="215799" y="324529"/>
                </a:cubicBezTo>
                <a:cubicBezTo>
                  <a:pt x="193400" y="349384"/>
                  <a:pt x="182201" y="392916"/>
                  <a:pt x="182201" y="455126"/>
                </a:cubicBezTo>
                <a:cubicBezTo>
                  <a:pt x="182201" y="480427"/>
                  <a:pt x="184396" y="503533"/>
                  <a:pt x="188786" y="524443"/>
                </a:cubicBezTo>
                <a:cubicBezTo>
                  <a:pt x="193177" y="545353"/>
                  <a:pt x="199316" y="561836"/>
                  <a:pt x="207204" y="573891"/>
                </a:cubicBezTo>
                <a:cubicBezTo>
                  <a:pt x="218068" y="590857"/>
                  <a:pt x="231984" y="603731"/>
                  <a:pt x="248950" y="612512"/>
                </a:cubicBezTo>
                <a:cubicBezTo>
                  <a:pt x="265916" y="621293"/>
                  <a:pt x="288166" y="625683"/>
                  <a:pt x="315699" y="625683"/>
                </a:cubicBezTo>
                <a:cubicBezTo>
                  <a:pt x="364813" y="625683"/>
                  <a:pt x="399415" y="611917"/>
                  <a:pt x="419507" y="584383"/>
                </a:cubicBezTo>
                <a:cubicBezTo>
                  <a:pt x="439599" y="556850"/>
                  <a:pt x="449645" y="513392"/>
                  <a:pt x="449645" y="454010"/>
                </a:cubicBezTo>
                <a:cubicBezTo>
                  <a:pt x="449645" y="427518"/>
                  <a:pt x="446594" y="402069"/>
                  <a:pt x="440492" y="377661"/>
                </a:cubicBezTo>
                <a:cubicBezTo>
                  <a:pt x="437366" y="364862"/>
                  <a:pt x="433236" y="353663"/>
                  <a:pt x="428102" y="344063"/>
                </a:cubicBezTo>
                <a:cubicBezTo>
                  <a:pt x="422967" y="334464"/>
                  <a:pt x="415935" y="325311"/>
                  <a:pt x="407005" y="316604"/>
                </a:cubicBezTo>
                <a:cubicBezTo>
                  <a:pt x="398076" y="307898"/>
                  <a:pt x="386542" y="300829"/>
                  <a:pt x="372403" y="295396"/>
                </a:cubicBezTo>
                <a:cubicBezTo>
                  <a:pt x="358264" y="289964"/>
                  <a:pt x="340182" y="287248"/>
                  <a:pt x="318155" y="287248"/>
                </a:cubicBezTo>
                <a:close/>
                <a:moveTo>
                  <a:pt x="468052" y="0"/>
                </a:moveTo>
                <a:cubicBezTo>
                  <a:pt x="726550" y="0"/>
                  <a:pt x="936104" y="209554"/>
                  <a:pt x="936104" y="468052"/>
                </a:cubicBezTo>
                <a:cubicBezTo>
                  <a:pt x="936104" y="726550"/>
                  <a:pt x="726550" y="936104"/>
                  <a:pt x="468052" y="936104"/>
                </a:cubicBezTo>
                <a:cubicBezTo>
                  <a:pt x="209554" y="936104"/>
                  <a:pt x="0" y="726550"/>
                  <a:pt x="0" y="468052"/>
                </a:cubicBezTo>
                <a:cubicBezTo>
                  <a:pt x="0" y="209554"/>
                  <a:pt x="209554" y="0"/>
                  <a:pt x="468052"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任意多边形 18"/>
          <p:cNvSpPr/>
          <p:nvPr/>
        </p:nvSpPr>
        <p:spPr>
          <a:xfrm>
            <a:off x="9175115" y="2146935"/>
            <a:ext cx="1129665" cy="1129665"/>
          </a:xfrm>
          <a:custGeom>
            <a:avLst/>
            <a:gdLst/>
            <a:ahLst/>
            <a:cxnLst/>
            <a:rect l="l" t="t" r="r" b="b"/>
            <a:pathLst>
              <a:path w="936104" h="936104">
                <a:moveTo>
                  <a:pt x="643270" y="385394"/>
                </a:moveTo>
                <a:lnTo>
                  <a:pt x="643270" y="488389"/>
                </a:lnTo>
                <a:lnTo>
                  <a:pt x="555745" y="488389"/>
                </a:lnTo>
                <a:close/>
                <a:moveTo>
                  <a:pt x="315030" y="347747"/>
                </a:moveTo>
                <a:cubicBezTo>
                  <a:pt x="329764" y="347747"/>
                  <a:pt x="340814" y="355225"/>
                  <a:pt x="348181" y="370182"/>
                </a:cubicBezTo>
                <a:cubicBezTo>
                  <a:pt x="355548" y="385140"/>
                  <a:pt x="359232" y="414347"/>
                  <a:pt x="359232" y="457805"/>
                </a:cubicBezTo>
                <a:cubicBezTo>
                  <a:pt x="359232" y="487422"/>
                  <a:pt x="357632" y="509225"/>
                  <a:pt x="354432" y="523215"/>
                </a:cubicBezTo>
                <a:cubicBezTo>
                  <a:pt x="351232" y="537205"/>
                  <a:pt x="346246" y="547437"/>
                  <a:pt x="339475" y="553911"/>
                </a:cubicBezTo>
                <a:cubicBezTo>
                  <a:pt x="332703" y="560385"/>
                  <a:pt x="324704" y="563622"/>
                  <a:pt x="315476" y="563622"/>
                </a:cubicBezTo>
                <a:cubicBezTo>
                  <a:pt x="301486" y="563622"/>
                  <a:pt x="290808" y="555994"/>
                  <a:pt x="283441" y="540740"/>
                </a:cubicBezTo>
                <a:cubicBezTo>
                  <a:pt x="276074" y="525485"/>
                  <a:pt x="272390" y="497021"/>
                  <a:pt x="272390" y="455349"/>
                </a:cubicBezTo>
                <a:cubicBezTo>
                  <a:pt x="272390" y="414124"/>
                  <a:pt x="275739" y="385884"/>
                  <a:pt x="282436" y="370629"/>
                </a:cubicBezTo>
                <a:cubicBezTo>
                  <a:pt x="289134" y="355374"/>
                  <a:pt x="299998" y="347747"/>
                  <a:pt x="315030" y="347747"/>
                </a:cubicBezTo>
                <a:close/>
                <a:moveTo>
                  <a:pt x="643270" y="287248"/>
                </a:moveTo>
                <a:lnTo>
                  <a:pt x="477624" y="484148"/>
                </a:lnTo>
                <a:lnTo>
                  <a:pt x="477624" y="558934"/>
                </a:lnTo>
                <a:lnTo>
                  <a:pt x="643270" y="558934"/>
                </a:lnTo>
                <a:lnTo>
                  <a:pt x="643270" y="620102"/>
                </a:lnTo>
                <a:lnTo>
                  <a:pt x="722521" y="620102"/>
                </a:lnTo>
                <a:lnTo>
                  <a:pt x="722521" y="558934"/>
                </a:lnTo>
                <a:lnTo>
                  <a:pt x="763598" y="558934"/>
                </a:lnTo>
                <a:lnTo>
                  <a:pt x="763598" y="488389"/>
                </a:lnTo>
                <a:lnTo>
                  <a:pt x="722521" y="488389"/>
                </a:lnTo>
                <a:lnTo>
                  <a:pt x="722521" y="287248"/>
                </a:lnTo>
                <a:close/>
                <a:moveTo>
                  <a:pt x="318155" y="287248"/>
                </a:moveTo>
                <a:cubicBezTo>
                  <a:pt x="272316" y="287248"/>
                  <a:pt x="238197" y="299675"/>
                  <a:pt x="215799" y="324529"/>
                </a:cubicBezTo>
                <a:cubicBezTo>
                  <a:pt x="193400" y="349384"/>
                  <a:pt x="182201" y="392916"/>
                  <a:pt x="182201" y="455126"/>
                </a:cubicBezTo>
                <a:cubicBezTo>
                  <a:pt x="182201" y="480427"/>
                  <a:pt x="184396" y="503533"/>
                  <a:pt x="188786" y="524443"/>
                </a:cubicBezTo>
                <a:cubicBezTo>
                  <a:pt x="193177" y="545353"/>
                  <a:pt x="199316" y="561836"/>
                  <a:pt x="207204" y="573891"/>
                </a:cubicBezTo>
                <a:cubicBezTo>
                  <a:pt x="218068" y="590857"/>
                  <a:pt x="231984" y="603731"/>
                  <a:pt x="248950" y="612512"/>
                </a:cubicBezTo>
                <a:cubicBezTo>
                  <a:pt x="265916" y="621293"/>
                  <a:pt x="288166" y="625683"/>
                  <a:pt x="315699" y="625683"/>
                </a:cubicBezTo>
                <a:cubicBezTo>
                  <a:pt x="364813" y="625683"/>
                  <a:pt x="399415" y="611917"/>
                  <a:pt x="419507" y="584383"/>
                </a:cubicBezTo>
                <a:cubicBezTo>
                  <a:pt x="439599" y="556850"/>
                  <a:pt x="449645" y="513392"/>
                  <a:pt x="449645" y="454010"/>
                </a:cubicBezTo>
                <a:cubicBezTo>
                  <a:pt x="449645" y="427518"/>
                  <a:pt x="446594" y="402069"/>
                  <a:pt x="440492" y="377661"/>
                </a:cubicBezTo>
                <a:cubicBezTo>
                  <a:pt x="437366" y="364862"/>
                  <a:pt x="433236" y="353663"/>
                  <a:pt x="428102" y="344063"/>
                </a:cubicBezTo>
                <a:cubicBezTo>
                  <a:pt x="422967" y="334464"/>
                  <a:pt x="415935" y="325311"/>
                  <a:pt x="407005" y="316604"/>
                </a:cubicBezTo>
                <a:cubicBezTo>
                  <a:pt x="398076" y="307898"/>
                  <a:pt x="386542" y="300829"/>
                  <a:pt x="372403" y="295396"/>
                </a:cubicBezTo>
                <a:cubicBezTo>
                  <a:pt x="358264" y="289964"/>
                  <a:pt x="340182" y="287248"/>
                  <a:pt x="318155" y="287248"/>
                </a:cubicBezTo>
                <a:close/>
                <a:moveTo>
                  <a:pt x="468052" y="0"/>
                </a:moveTo>
                <a:cubicBezTo>
                  <a:pt x="726550" y="0"/>
                  <a:pt x="936104" y="209554"/>
                  <a:pt x="936104" y="468052"/>
                </a:cubicBezTo>
                <a:cubicBezTo>
                  <a:pt x="936104" y="726550"/>
                  <a:pt x="726550" y="936104"/>
                  <a:pt x="468052" y="936104"/>
                </a:cubicBezTo>
                <a:cubicBezTo>
                  <a:pt x="209554" y="936104"/>
                  <a:pt x="0" y="726550"/>
                  <a:pt x="0" y="468052"/>
                </a:cubicBezTo>
                <a:cubicBezTo>
                  <a:pt x="0" y="209554"/>
                  <a:pt x="209554" y="0"/>
                  <a:pt x="468052"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5606" name="组合 19"/>
          <p:cNvGrpSpPr/>
          <p:nvPr/>
        </p:nvGrpSpPr>
        <p:grpSpPr bwMode="auto">
          <a:xfrm>
            <a:off x="3264535" y="2646680"/>
            <a:ext cx="782955" cy="130810"/>
            <a:chOff x="2879812" y="1150472"/>
            <a:chExt cx="648072" cy="108000"/>
          </a:xfrm>
        </p:grpSpPr>
        <p:cxnSp>
          <p:nvCxnSpPr>
            <p:cNvPr id="20" name="直接连接符 19"/>
            <p:cNvCxnSpPr/>
            <p:nvPr/>
          </p:nvCxnSpPr>
          <p:spPr>
            <a:xfrm>
              <a:off x="2879812" y="1203985"/>
              <a:ext cx="648072" cy="0"/>
            </a:xfrm>
            <a:prstGeom prst="line">
              <a:avLst/>
            </a:prstGeom>
            <a:ln w="12700">
              <a:solidFill>
                <a:srgbClr val="6AE7FF"/>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3173885" y="1150472"/>
              <a:ext cx="108210" cy="1080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5607" name="组合 22"/>
          <p:cNvGrpSpPr/>
          <p:nvPr/>
        </p:nvGrpSpPr>
        <p:grpSpPr bwMode="auto">
          <a:xfrm>
            <a:off x="5698490" y="2646680"/>
            <a:ext cx="781685" cy="130810"/>
            <a:chOff x="2879812" y="1150472"/>
            <a:chExt cx="648072" cy="108000"/>
          </a:xfrm>
        </p:grpSpPr>
        <p:cxnSp>
          <p:nvCxnSpPr>
            <p:cNvPr id="24" name="直接连接符 23"/>
            <p:cNvCxnSpPr/>
            <p:nvPr/>
          </p:nvCxnSpPr>
          <p:spPr>
            <a:xfrm>
              <a:off x="2879812" y="1203985"/>
              <a:ext cx="648072" cy="0"/>
            </a:xfrm>
            <a:prstGeom prst="line">
              <a:avLst/>
            </a:prstGeom>
            <a:ln w="12700">
              <a:solidFill>
                <a:srgbClr val="6AE7FF"/>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3150212" y="1150472"/>
              <a:ext cx="107218" cy="1080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5608" name="组合 25"/>
          <p:cNvGrpSpPr/>
          <p:nvPr/>
        </p:nvGrpSpPr>
        <p:grpSpPr bwMode="auto">
          <a:xfrm>
            <a:off x="8218170" y="2646045"/>
            <a:ext cx="782955" cy="130810"/>
            <a:chOff x="2879812" y="1149947"/>
            <a:chExt cx="648072" cy="108000"/>
          </a:xfrm>
        </p:grpSpPr>
        <p:cxnSp>
          <p:nvCxnSpPr>
            <p:cNvPr id="27" name="直接连接符 26"/>
            <p:cNvCxnSpPr/>
            <p:nvPr/>
          </p:nvCxnSpPr>
          <p:spPr>
            <a:xfrm>
              <a:off x="2879812" y="1203985"/>
              <a:ext cx="648072" cy="0"/>
            </a:xfrm>
            <a:prstGeom prst="line">
              <a:avLst/>
            </a:prstGeom>
            <a:ln w="12700">
              <a:solidFill>
                <a:srgbClr val="6AE7FF"/>
              </a:solidFill>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3167580" y="1149947"/>
              <a:ext cx="108210" cy="1080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9467" name="文本框 1"/>
          <p:cNvSpPr txBox="1">
            <a:spLocks noChangeArrowheads="1"/>
          </p:cNvSpPr>
          <p:nvPr/>
        </p:nvSpPr>
        <p:spPr bwMode="auto">
          <a:xfrm>
            <a:off x="1059815" y="3486150"/>
            <a:ext cx="2376805" cy="1245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dirty="0">
                <a:solidFill>
                  <a:srgbClr val="10FBFE"/>
                </a:solidFill>
                <a:latin typeface="微软雅黑" panose="020B0503020204020204" charset="-122"/>
                <a:ea typeface="微软雅黑" panose="020B0503020204020204" charset="-122"/>
                <a:cs typeface="+mn-ea"/>
                <a:sym typeface="+mn-lt"/>
              </a:rPr>
              <a:t>收集消费记录与储蓄信息</a:t>
            </a:r>
            <a:endParaRPr lang="zh-CN" altLang="en-US" sz="1600" dirty="0">
              <a:solidFill>
                <a:srgbClr val="10FBFE"/>
              </a:solidFill>
              <a:latin typeface="微软雅黑" panose="020B0503020204020204" charset="-122"/>
              <a:ea typeface="微软雅黑" panose="020B0503020204020204" charset="-122"/>
              <a:cs typeface="+mn-ea"/>
              <a:sym typeface="+mn-lt"/>
            </a:endParaRPr>
          </a:p>
          <a:p>
            <a:pPr algn="ctr" eaLnBrk="1" hangingPunct="1">
              <a:lnSpc>
                <a:spcPct val="150000"/>
              </a:lnSpc>
            </a:pPr>
            <a:endParaRPr lang="zh-CN" altLang="en-US" sz="1400" dirty="0">
              <a:solidFill>
                <a:srgbClr val="01C3E3"/>
              </a:solidFill>
              <a:latin typeface="微软雅黑" panose="020B0503020204020204" charset="-122"/>
              <a:ea typeface="微软雅黑" panose="020B0503020204020204" charset="-122"/>
            </a:endParaRPr>
          </a:p>
        </p:txBody>
      </p:sp>
      <p:sp>
        <p:nvSpPr>
          <p:cNvPr id="62" name="文本框 1"/>
          <p:cNvSpPr txBox="1">
            <a:spLocks noChangeArrowheads="1"/>
          </p:cNvSpPr>
          <p:nvPr/>
        </p:nvSpPr>
        <p:spPr bwMode="auto">
          <a:xfrm>
            <a:off x="3513455" y="3486150"/>
            <a:ext cx="2485390" cy="166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800" dirty="0">
                <a:solidFill>
                  <a:srgbClr val="10FBFE"/>
                </a:solidFill>
                <a:latin typeface="微软雅黑" panose="020B0503020204020204" charset="-122"/>
                <a:ea typeface="微软雅黑" panose="020B0503020204020204" charset="-122"/>
                <a:cs typeface="+mn-ea"/>
                <a:sym typeface="+mn-lt"/>
              </a:rPr>
              <a:t>利用云计算与机器学习技术分析客户的理财习惯与风险偏好倾向</a:t>
            </a:r>
            <a:endParaRPr lang="zh-CN" altLang="en-US" sz="1600" dirty="0">
              <a:solidFill>
                <a:srgbClr val="10FBFE"/>
              </a:solidFill>
              <a:latin typeface="微软雅黑" panose="020B0503020204020204" charset="-122"/>
              <a:ea typeface="微软雅黑" panose="020B0503020204020204" charset="-122"/>
              <a:cs typeface="+mn-ea"/>
              <a:sym typeface="+mn-lt"/>
            </a:endParaRPr>
          </a:p>
          <a:p>
            <a:pPr algn="ctr" eaLnBrk="1" hangingPunct="1">
              <a:lnSpc>
                <a:spcPct val="150000"/>
              </a:lnSpc>
            </a:pPr>
            <a:endParaRPr lang="zh-CN" altLang="en-US" sz="1400" dirty="0">
              <a:solidFill>
                <a:srgbClr val="01C3E3"/>
              </a:solidFill>
              <a:latin typeface="微软雅黑" panose="020B0503020204020204" charset="-122"/>
              <a:ea typeface="微软雅黑" panose="020B0503020204020204" charset="-122"/>
            </a:endParaRPr>
          </a:p>
        </p:txBody>
      </p:sp>
      <p:sp>
        <p:nvSpPr>
          <p:cNvPr id="63" name="文本框 1"/>
          <p:cNvSpPr txBox="1">
            <a:spLocks noChangeArrowheads="1"/>
          </p:cNvSpPr>
          <p:nvPr/>
        </p:nvSpPr>
        <p:spPr bwMode="auto">
          <a:xfrm>
            <a:off x="6179820" y="3486150"/>
            <a:ext cx="2252345" cy="133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800" dirty="0">
                <a:solidFill>
                  <a:srgbClr val="10FBFE"/>
                </a:solidFill>
                <a:latin typeface="微软雅黑" panose="020B0503020204020204" charset="-122"/>
                <a:ea typeface="微软雅黑" panose="020B0503020204020204" charset="-122"/>
                <a:cs typeface="+mn-ea"/>
                <a:sym typeface="+mn-lt"/>
              </a:rPr>
              <a:t>为客户刻画理财方面的用户画像</a:t>
            </a:r>
          </a:p>
          <a:p>
            <a:pPr algn="ctr" eaLnBrk="1" hangingPunct="1">
              <a:lnSpc>
                <a:spcPct val="150000"/>
              </a:lnSpc>
            </a:pPr>
            <a:endParaRPr lang="zh-CN" altLang="en-US" sz="1800" dirty="0">
              <a:solidFill>
                <a:srgbClr val="10FBFE"/>
              </a:solidFill>
              <a:latin typeface="微软雅黑" panose="020B0503020204020204" charset="-122"/>
              <a:ea typeface="微软雅黑" panose="020B0503020204020204" charset="-122"/>
              <a:cs typeface="+mn-ea"/>
            </a:endParaRPr>
          </a:p>
        </p:txBody>
      </p:sp>
      <p:sp>
        <p:nvSpPr>
          <p:cNvPr id="64" name="文本框 1"/>
          <p:cNvSpPr txBox="1">
            <a:spLocks noChangeArrowheads="1"/>
          </p:cNvSpPr>
          <p:nvPr/>
        </p:nvSpPr>
        <p:spPr bwMode="auto">
          <a:xfrm>
            <a:off x="8613775" y="3486150"/>
            <a:ext cx="2252345"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800" dirty="0">
                <a:solidFill>
                  <a:srgbClr val="10FBFE"/>
                </a:solidFill>
                <a:latin typeface="微软雅黑" panose="020B0503020204020204" charset="-122"/>
                <a:ea typeface="微软雅黑" panose="020B0503020204020204" charset="-122"/>
                <a:cs typeface="+mn-ea"/>
                <a:sym typeface="+mn-lt"/>
              </a:rPr>
              <a:t>提供量身打造的金融理财计划，用户根据自己当下的理财偏好选取其中的一些方案</a:t>
            </a:r>
          </a:p>
          <a:p>
            <a:pPr algn="ctr" eaLnBrk="1" hangingPunct="1">
              <a:lnSpc>
                <a:spcPct val="150000"/>
              </a:lnSpc>
            </a:pPr>
            <a:endParaRPr lang="zh-CN" altLang="en-US" sz="1800" dirty="0">
              <a:solidFill>
                <a:srgbClr val="10FBFE"/>
              </a:solidFill>
              <a:latin typeface="微软雅黑" panose="020B0503020204020204" charset="-122"/>
              <a:ea typeface="微软雅黑" panose="020B0503020204020204" charset="-122"/>
              <a:cs typeface="+mn-ea"/>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childTnLst>
                          </p:cTn>
                        </p:par>
                        <p:par>
                          <p:cTn id="20" fill="hold">
                            <p:stCondLst>
                              <p:cond delay="1500"/>
                            </p:stCondLst>
                            <p:childTnLst>
                              <p:par>
                                <p:cTn id="21" presetID="12" presetClass="entr" presetSubtype="4" fill="hold" grpId="0" nodeType="afterEffect">
                                  <p:stCondLst>
                                    <p:cond delay="0"/>
                                  </p:stCondLst>
                                  <p:childTnLst>
                                    <p:set>
                                      <p:cBhvr>
                                        <p:cTn id="22" dur="1" fill="hold">
                                          <p:stCondLst>
                                            <p:cond delay="0"/>
                                          </p:stCondLst>
                                        </p:cTn>
                                        <p:tgtEl>
                                          <p:spTgt spid="19467"/>
                                        </p:tgtEl>
                                        <p:attrNameLst>
                                          <p:attrName>style.visibility</p:attrName>
                                        </p:attrNameLst>
                                      </p:cBhvr>
                                      <p:to>
                                        <p:strVal val="visible"/>
                                      </p:to>
                                    </p:set>
                                    <p:anim calcmode="lin" valueType="num">
                                      <p:cBhvr additive="base">
                                        <p:cTn id="23" dur="500"/>
                                        <p:tgtEl>
                                          <p:spTgt spid="19467"/>
                                        </p:tgtEl>
                                        <p:attrNameLst>
                                          <p:attrName>ppt_y</p:attrName>
                                        </p:attrNameLst>
                                      </p:cBhvr>
                                      <p:tavLst>
                                        <p:tav tm="0">
                                          <p:val>
                                            <p:strVal val="#ppt_y+#ppt_h*1.125000"/>
                                          </p:val>
                                        </p:tav>
                                        <p:tav tm="100000">
                                          <p:val>
                                            <p:strVal val="#ppt_y"/>
                                          </p:val>
                                        </p:tav>
                                      </p:tavLst>
                                    </p:anim>
                                    <p:animEffect transition="in" filter="wipe(up)">
                                      <p:cBhvr>
                                        <p:cTn id="24" dur="500"/>
                                        <p:tgtEl>
                                          <p:spTgt spid="19467"/>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25606"/>
                                        </p:tgtEl>
                                        <p:attrNameLst>
                                          <p:attrName>style.visibility</p:attrName>
                                        </p:attrNameLst>
                                      </p:cBhvr>
                                      <p:to>
                                        <p:strVal val="visible"/>
                                      </p:to>
                                    </p:set>
                                    <p:animEffect transition="in" filter="wipe(left)">
                                      <p:cBhvr>
                                        <p:cTn id="28" dur="500"/>
                                        <p:tgtEl>
                                          <p:spTgt spid="25606"/>
                                        </p:tgtEl>
                                      </p:cBhvr>
                                    </p:animEffect>
                                  </p:childTnLst>
                                </p:cTn>
                              </p:par>
                            </p:childTnLst>
                          </p:cTn>
                        </p:par>
                        <p:par>
                          <p:cTn id="29" fill="hold">
                            <p:stCondLst>
                              <p:cond delay="2500"/>
                            </p:stCondLst>
                            <p:childTnLst>
                              <p:par>
                                <p:cTn id="30" presetID="53" presetClass="entr" presetSubtype="16"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p:cTn id="32" dur="500" fill="hold"/>
                                        <p:tgtEl>
                                          <p:spTgt spid="17"/>
                                        </p:tgtEl>
                                        <p:attrNameLst>
                                          <p:attrName>ppt_w</p:attrName>
                                        </p:attrNameLst>
                                      </p:cBhvr>
                                      <p:tavLst>
                                        <p:tav tm="0">
                                          <p:val>
                                            <p:fltVal val="0"/>
                                          </p:val>
                                        </p:tav>
                                        <p:tav tm="100000">
                                          <p:val>
                                            <p:strVal val="#ppt_w"/>
                                          </p:val>
                                        </p:tav>
                                      </p:tavLst>
                                    </p:anim>
                                    <p:anim calcmode="lin" valueType="num">
                                      <p:cBhvr>
                                        <p:cTn id="33" dur="500" fill="hold"/>
                                        <p:tgtEl>
                                          <p:spTgt spid="17"/>
                                        </p:tgtEl>
                                        <p:attrNameLst>
                                          <p:attrName>ppt_h</p:attrName>
                                        </p:attrNameLst>
                                      </p:cBhvr>
                                      <p:tavLst>
                                        <p:tav tm="0">
                                          <p:val>
                                            <p:fltVal val="0"/>
                                          </p:val>
                                        </p:tav>
                                        <p:tav tm="100000">
                                          <p:val>
                                            <p:strVal val="#ppt_h"/>
                                          </p:val>
                                        </p:tav>
                                      </p:tavLst>
                                    </p:anim>
                                    <p:animEffect transition="in" filter="fade">
                                      <p:cBhvr>
                                        <p:cTn id="34" dur="500"/>
                                        <p:tgtEl>
                                          <p:spTgt spid="17"/>
                                        </p:tgtEl>
                                      </p:cBhvr>
                                    </p:animEffect>
                                  </p:childTnLst>
                                </p:cTn>
                              </p:par>
                            </p:childTnLst>
                          </p:cTn>
                        </p:par>
                        <p:par>
                          <p:cTn id="35" fill="hold">
                            <p:stCondLst>
                              <p:cond delay="3000"/>
                            </p:stCondLst>
                            <p:childTnLst>
                              <p:par>
                                <p:cTn id="36" presetID="12" presetClass="entr" presetSubtype="4" fill="hold" grpId="0" nodeType="afterEffect">
                                  <p:stCondLst>
                                    <p:cond delay="0"/>
                                  </p:stCondLst>
                                  <p:childTnLst>
                                    <p:set>
                                      <p:cBhvr>
                                        <p:cTn id="37" dur="1" fill="hold">
                                          <p:stCondLst>
                                            <p:cond delay="0"/>
                                          </p:stCondLst>
                                        </p:cTn>
                                        <p:tgtEl>
                                          <p:spTgt spid="62"/>
                                        </p:tgtEl>
                                        <p:attrNameLst>
                                          <p:attrName>style.visibility</p:attrName>
                                        </p:attrNameLst>
                                      </p:cBhvr>
                                      <p:to>
                                        <p:strVal val="visible"/>
                                      </p:to>
                                    </p:set>
                                    <p:anim calcmode="lin" valueType="num">
                                      <p:cBhvr additive="base">
                                        <p:cTn id="38" dur="500"/>
                                        <p:tgtEl>
                                          <p:spTgt spid="62"/>
                                        </p:tgtEl>
                                        <p:attrNameLst>
                                          <p:attrName>ppt_y</p:attrName>
                                        </p:attrNameLst>
                                      </p:cBhvr>
                                      <p:tavLst>
                                        <p:tav tm="0">
                                          <p:val>
                                            <p:strVal val="#ppt_y+#ppt_h*1.125000"/>
                                          </p:val>
                                        </p:tav>
                                        <p:tav tm="100000">
                                          <p:val>
                                            <p:strVal val="#ppt_y"/>
                                          </p:val>
                                        </p:tav>
                                      </p:tavLst>
                                    </p:anim>
                                    <p:animEffect transition="in" filter="wipe(up)">
                                      <p:cBhvr>
                                        <p:cTn id="39" dur="500"/>
                                        <p:tgtEl>
                                          <p:spTgt spid="62"/>
                                        </p:tgtEl>
                                      </p:cBhvr>
                                    </p:animEffect>
                                  </p:childTnLst>
                                </p:cTn>
                              </p:par>
                            </p:childTnLst>
                          </p:cTn>
                        </p:par>
                        <p:par>
                          <p:cTn id="40" fill="hold">
                            <p:stCondLst>
                              <p:cond delay="3500"/>
                            </p:stCondLst>
                            <p:childTnLst>
                              <p:par>
                                <p:cTn id="41" presetID="22" presetClass="entr" presetSubtype="8" fill="hold" nodeType="afterEffect">
                                  <p:stCondLst>
                                    <p:cond delay="0"/>
                                  </p:stCondLst>
                                  <p:childTnLst>
                                    <p:set>
                                      <p:cBhvr>
                                        <p:cTn id="42" dur="1" fill="hold">
                                          <p:stCondLst>
                                            <p:cond delay="0"/>
                                          </p:stCondLst>
                                        </p:cTn>
                                        <p:tgtEl>
                                          <p:spTgt spid="25607"/>
                                        </p:tgtEl>
                                        <p:attrNameLst>
                                          <p:attrName>style.visibility</p:attrName>
                                        </p:attrNameLst>
                                      </p:cBhvr>
                                      <p:to>
                                        <p:strVal val="visible"/>
                                      </p:to>
                                    </p:set>
                                    <p:animEffect transition="in" filter="wipe(left)">
                                      <p:cBhvr>
                                        <p:cTn id="43" dur="500"/>
                                        <p:tgtEl>
                                          <p:spTgt spid="25607"/>
                                        </p:tgtEl>
                                      </p:cBhvr>
                                    </p:animEffect>
                                  </p:childTnLst>
                                </p:cTn>
                              </p:par>
                            </p:childTnLst>
                          </p:cTn>
                        </p:par>
                        <p:par>
                          <p:cTn id="44" fill="hold">
                            <p:stCondLst>
                              <p:cond delay="4000"/>
                            </p:stCondLst>
                            <p:childTnLst>
                              <p:par>
                                <p:cTn id="45" presetID="53" presetClass="entr" presetSubtype="16"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par>
                          <p:cTn id="50" fill="hold">
                            <p:stCondLst>
                              <p:cond delay="4500"/>
                            </p:stCondLst>
                            <p:childTnLst>
                              <p:par>
                                <p:cTn id="51" presetID="12" presetClass="entr" presetSubtype="4" fill="hold" grpId="0" nodeType="afterEffect">
                                  <p:stCondLst>
                                    <p:cond delay="0"/>
                                  </p:stCondLst>
                                  <p:childTnLst>
                                    <p:set>
                                      <p:cBhvr>
                                        <p:cTn id="52" dur="1" fill="hold">
                                          <p:stCondLst>
                                            <p:cond delay="0"/>
                                          </p:stCondLst>
                                        </p:cTn>
                                        <p:tgtEl>
                                          <p:spTgt spid="63"/>
                                        </p:tgtEl>
                                        <p:attrNameLst>
                                          <p:attrName>style.visibility</p:attrName>
                                        </p:attrNameLst>
                                      </p:cBhvr>
                                      <p:to>
                                        <p:strVal val="visible"/>
                                      </p:to>
                                    </p:set>
                                    <p:anim calcmode="lin" valueType="num">
                                      <p:cBhvr additive="base">
                                        <p:cTn id="53" dur="500"/>
                                        <p:tgtEl>
                                          <p:spTgt spid="63"/>
                                        </p:tgtEl>
                                        <p:attrNameLst>
                                          <p:attrName>ppt_y</p:attrName>
                                        </p:attrNameLst>
                                      </p:cBhvr>
                                      <p:tavLst>
                                        <p:tav tm="0">
                                          <p:val>
                                            <p:strVal val="#ppt_y+#ppt_h*1.125000"/>
                                          </p:val>
                                        </p:tav>
                                        <p:tav tm="100000">
                                          <p:val>
                                            <p:strVal val="#ppt_y"/>
                                          </p:val>
                                        </p:tav>
                                      </p:tavLst>
                                    </p:anim>
                                    <p:animEffect transition="in" filter="wipe(up)">
                                      <p:cBhvr>
                                        <p:cTn id="54" dur="500"/>
                                        <p:tgtEl>
                                          <p:spTgt spid="63"/>
                                        </p:tgtEl>
                                      </p:cBhvr>
                                    </p:animEffect>
                                  </p:childTnLst>
                                </p:cTn>
                              </p:par>
                            </p:childTnLst>
                          </p:cTn>
                        </p:par>
                        <p:par>
                          <p:cTn id="55" fill="hold">
                            <p:stCondLst>
                              <p:cond delay="5000"/>
                            </p:stCondLst>
                            <p:childTnLst>
                              <p:par>
                                <p:cTn id="56" presetID="22" presetClass="entr" presetSubtype="8" fill="hold" nodeType="afterEffect">
                                  <p:stCondLst>
                                    <p:cond delay="0"/>
                                  </p:stCondLst>
                                  <p:childTnLst>
                                    <p:set>
                                      <p:cBhvr>
                                        <p:cTn id="57" dur="1" fill="hold">
                                          <p:stCondLst>
                                            <p:cond delay="0"/>
                                          </p:stCondLst>
                                        </p:cTn>
                                        <p:tgtEl>
                                          <p:spTgt spid="25608"/>
                                        </p:tgtEl>
                                        <p:attrNameLst>
                                          <p:attrName>style.visibility</p:attrName>
                                        </p:attrNameLst>
                                      </p:cBhvr>
                                      <p:to>
                                        <p:strVal val="visible"/>
                                      </p:to>
                                    </p:set>
                                    <p:animEffect transition="in" filter="wipe(left)">
                                      <p:cBhvr>
                                        <p:cTn id="58" dur="500"/>
                                        <p:tgtEl>
                                          <p:spTgt spid="25608"/>
                                        </p:tgtEl>
                                      </p:cBhvr>
                                    </p:animEffect>
                                  </p:childTnLst>
                                </p:cTn>
                              </p:par>
                            </p:childTnLst>
                          </p:cTn>
                        </p:par>
                        <p:par>
                          <p:cTn id="59" fill="hold">
                            <p:stCondLst>
                              <p:cond delay="5500"/>
                            </p:stCondLst>
                            <p:childTnLst>
                              <p:par>
                                <p:cTn id="60" presetID="53" presetClass="entr" presetSubtype="16" fill="hold" grpId="0" nodeType="afterEffect">
                                  <p:stCondLst>
                                    <p:cond delay="0"/>
                                  </p:stCondLst>
                                  <p:childTnLst>
                                    <p:set>
                                      <p:cBhvr>
                                        <p:cTn id="61" dur="1" fill="hold">
                                          <p:stCondLst>
                                            <p:cond delay="0"/>
                                          </p:stCondLst>
                                        </p:cTn>
                                        <p:tgtEl>
                                          <p:spTgt spid="19"/>
                                        </p:tgtEl>
                                        <p:attrNameLst>
                                          <p:attrName>style.visibility</p:attrName>
                                        </p:attrNameLst>
                                      </p:cBhvr>
                                      <p:to>
                                        <p:strVal val="visible"/>
                                      </p:to>
                                    </p:set>
                                    <p:anim calcmode="lin" valueType="num">
                                      <p:cBhvr>
                                        <p:cTn id="62" dur="500" fill="hold"/>
                                        <p:tgtEl>
                                          <p:spTgt spid="19"/>
                                        </p:tgtEl>
                                        <p:attrNameLst>
                                          <p:attrName>ppt_w</p:attrName>
                                        </p:attrNameLst>
                                      </p:cBhvr>
                                      <p:tavLst>
                                        <p:tav tm="0">
                                          <p:val>
                                            <p:fltVal val="0"/>
                                          </p:val>
                                        </p:tav>
                                        <p:tav tm="100000">
                                          <p:val>
                                            <p:strVal val="#ppt_w"/>
                                          </p:val>
                                        </p:tav>
                                      </p:tavLst>
                                    </p:anim>
                                    <p:anim calcmode="lin" valueType="num">
                                      <p:cBhvr>
                                        <p:cTn id="63" dur="500" fill="hold"/>
                                        <p:tgtEl>
                                          <p:spTgt spid="19"/>
                                        </p:tgtEl>
                                        <p:attrNameLst>
                                          <p:attrName>ppt_h</p:attrName>
                                        </p:attrNameLst>
                                      </p:cBhvr>
                                      <p:tavLst>
                                        <p:tav tm="0">
                                          <p:val>
                                            <p:fltVal val="0"/>
                                          </p:val>
                                        </p:tav>
                                        <p:tav tm="100000">
                                          <p:val>
                                            <p:strVal val="#ppt_h"/>
                                          </p:val>
                                        </p:tav>
                                      </p:tavLst>
                                    </p:anim>
                                    <p:animEffect transition="in" filter="fade">
                                      <p:cBhvr>
                                        <p:cTn id="64" dur="500"/>
                                        <p:tgtEl>
                                          <p:spTgt spid="19"/>
                                        </p:tgtEl>
                                      </p:cBhvr>
                                    </p:animEffect>
                                  </p:childTnLst>
                                </p:cTn>
                              </p:par>
                            </p:childTnLst>
                          </p:cTn>
                        </p:par>
                        <p:par>
                          <p:cTn id="65" fill="hold">
                            <p:stCondLst>
                              <p:cond delay="6000"/>
                            </p:stCondLst>
                            <p:childTnLst>
                              <p:par>
                                <p:cTn id="66" presetID="12" presetClass="entr" presetSubtype="4" fill="hold" grpId="0" nodeType="afterEffect">
                                  <p:stCondLst>
                                    <p:cond delay="0"/>
                                  </p:stCondLst>
                                  <p:childTnLst>
                                    <p:set>
                                      <p:cBhvr>
                                        <p:cTn id="67" dur="1" fill="hold">
                                          <p:stCondLst>
                                            <p:cond delay="0"/>
                                          </p:stCondLst>
                                        </p:cTn>
                                        <p:tgtEl>
                                          <p:spTgt spid="64"/>
                                        </p:tgtEl>
                                        <p:attrNameLst>
                                          <p:attrName>style.visibility</p:attrName>
                                        </p:attrNameLst>
                                      </p:cBhvr>
                                      <p:to>
                                        <p:strVal val="visible"/>
                                      </p:to>
                                    </p:set>
                                    <p:anim calcmode="lin" valueType="num">
                                      <p:cBhvr additive="base">
                                        <p:cTn id="68" dur="500"/>
                                        <p:tgtEl>
                                          <p:spTgt spid="64"/>
                                        </p:tgtEl>
                                        <p:attrNameLst>
                                          <p:attrName>ppt_y</p:attrName>
                                        </p:attrNameLst>
                                      </p:cBhvr>
                                      <p:tavLst>
                                        <p:tav tm="0">
                                          <p:val>
                                            <p:strVal val="#ppt_y+#ppt_h*1.125000"/>
                                          </p:val>
                                        </p:tav>
                                        <p:tav tm="100000">
                                          <p:val>
                                            <p:strVal val="#ppt_y"/>
                                          </p:val>
                                        </p:tav>
                                      </p:tavLst>
                                    </p:anim>
                                    <p:animEffect transition="in" filter="wipe(up)">
                                      <p:cBhvr>
                                        <p:cTn id="69"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6" grpId="0" bldLvl="0" animBg="1"/>
      <p:bldP spid="17" grpId="0" bldLvl="0" animBg="1"/>
      <p:bldP spid="18" grpId="0" bldLvl="0" animBg="1"/>
      <p:bldP spid="19" grpId="0" bldLvl="0" animBg="1"/>
      <p:bldP spid="19467" grpId="0"/>
      <p:bldP spid="62" grpId="0"/>
      <p:bldP spid="63" grpId="0"/>
      <p:bldP spid="6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2</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医疗服务领域 </a:t>
            </a:r>
            <a:r>
              <a:rPr lang="en-US" altLang="zh-CN" sz="2000" b="1" dirty="0">
                <a:solidFill>
                  <a:srgbClr val="10FBFE"/>
                </a:solidFill>
                <a:latin typeface="微软雅黑" panose="020B0503020204020204" charset="-122"/>
                <a:ea typeface="微软雅黑" panose="020B0503020204020204" charset="-122"/>
              </a:rPr>
              <a:t>——健康监测</a:t>
            </a:r>
          </a:p>
        </p:txBody>
      </p:sp>
      <p:sp>
        <p:nvSpPr>
          <p:cNvPr id="128" name="矩形 127"/>
          <p:cNvSpPr/>
          <p:nvPr/>
        </p:nvSpPr>
        <p:spPr>
          <a:xfrm>
            <a:off x="1520190" y="2230755"/>
            <a:ext cx="3451860" cy="2145665"/>
          </a:xfrm>
          <a:prstGeom prst="rect">
            <a:avLst/>
          </a:prstGeom>
        </p:spPr>
        <p:txBody>
          <a:bodyPr wrap="square" lIns="68580" tIns="34290" rIns="68580" bIns="34290">
            <a:spAutoFit/>
          </a:bodyPr>
          <a:lstStyle/>
          <a:p>
            <a:pPr algn="l">
              <a:lnSpc>
                <a:spcPct val="150000"/>
              </a:lnSpc>
            </a:pPr>
            <a:r>
              <a:rPr sz="1800" dirty="0">
                <a:solidFill>
                  <a:srgbClr val="10FBFE"/>
                </a:solidFill>
                <a:latin typeface="微软雅黑" panose="020B0503020204020204" charset="-122"/>
                <a:ea typeface="微软雅黑" panose="020B0503020204020204" charset="-122"/>
                <a:cs typeface="+mn-ea"/>
                <a:sym typeface="+mn-lt"/>
              </a:rPr>
              <a:t>达通服务终端可以与医疗检测技术相结合，对用户的基本健康状况进行实时监测。脉搏，血压，心跳规律，生物电流等一系列生物体征的健康信息</a:t>
            </a:r>
          </a:p>
        </p:txBody>
      </p:sp>
      <p:grpSp>
        <p:nvGrpSpPr>
          <p:cNvPr id="130" name="组合 129"/>
          <p:cNvGrpSpPr/>
          <p:nvPr/>
        </p:nvGrpSpPr>
        <p:grpSpPr>
          <a:xfrm>
            <a:off x="6127115" y="4589145"/>
            <a:ext cx="1003300" cy="992505"/>
            <a:chOff x="4305571" y="3574858"/>
            <a:chExt cx="890588" cy="881062"/>
          </a:xfrm>
          <a:solidFill>
            <a:srgbClr val="6AE7FF">
              <a:alpha val="20000"/>
            </a:srgbClr>
          </a:solidFill>
        </p:grpSpPr>
        <p:sp>
          <p:nvSpPr>
            <p:cNvPr id="131" name="Freeform 15"/>
            <p:cNvSpPr>
              <a:spLocks noEditPoints="1"/>
            </p:cNvSpPr>
            <p:nvPr/>
          </p:nvSpPr>
          <p:spPr bwMode="auto">
            <a:xfrm>
              <a:off x="4305571" y="3574858"/>
              <a:ext cx="890588" cy="881062"/>
            </a:xfrm>
            <a:custGeom>
              <a:avLst/>
              <a:gdLst>
                <a:gd name="T0" fmla="*/ 54 w 95"/>
                <a:gd name="T1" fmla="*/ 94 h 94"/>
                <a:gd name="T2" fmla="*/ 56 w 95"/>
                <a:gd name="T3" fmla="*/ 81 h 94"/>
                <a:gd name="T4" fmla="*/ 66 w 95"/>
                <a:gd name="T5" fmla="*/ 78 h 94"/>
                <a:gd name="T6" fmla="*/ 76 w 95"/>
                <a:gd name="T7" fmla="*/ 85 h 94"/>
                <a:gd name="T8" fmla="*/ 86 w 95"/>
                <a:gd name="T9" fmla="*/ 75 h 94"/>
                <a:gd name="T10" fmla="*/ 78 w 95"/>
                <a:gd name="T11" fmla="*/ 65 h 94"/>
                <a:gd name="T12" fmla="*/ 82 w 95"/>
                <a:gd name="T13" fmla="*/ 56 h 94"/>
                <a:gd name="T14" fmla="*/ 95 w 95"/>
                <a:gd name="T15" fmla="*/ 54 h 94"/>
                <a:gd name="T16" fmla="*/ 95 w 95"/>
                <a:gd name="T17" fmla="*/ 40 h 94"/>
                <a:gd name="T18" fmla="*/ 82 w 95"/>
                <a:gd name="T19" fmla="*/ 38 h 94"/>
                <a:gd name="T20" fmla="*/ 82 w 95"/>
                <a:gd name="T21" fmla="*/ 37 h 94"/>
                <a:gd name="T22" fmla="*/ 82 w 95"/>
                <a:gd name="T23" fmla="*/ 37 h 94"/>
                <a:gd name="T24" fmla="*/ 80 w 95"/>
                <a:gd name="T25" fmla="*/ 33 h 94"/>
                <a:gd name="T26" fmla="*/ 80 w 95"/>
                <a:gd name="T27" fmla="*/ 31 h 94"/>
                <a:gd name="T28" fmla="*/ 80 w 95"/>
                <a:gd name="T29" fmla="*/ 31 h 94"/>
                <a:gd name="T30" fmla="*/ 78 w 95"/>
                <a:gd name="T31" fmla="*/ 29 h 94"/>
                <a:gd name="T32" fmla="*/ 86 w 95"/>
                <a:gd name="T33" fmla="*/ 18 h 94"/>
                <a:gd name="T34" fmla="*/ 76 w 95"/>
                <a:gd name="T35" fmla="*/ 9 h 94"/>
                <a:gd name="T36" fmla="*/ 66 w 95"/>
                <a:gd name="T37" fmla="*/ 16 h 94"/>
                <a:gd name="T38" fmla="*/ 56 w 95"/>
                <a:gd name="T39" fmla="*/ 12 h 94"/>
                <a:gd name="T40" fmla="*/ 54 w 95"/>
                <a:gd name="T41" fmla="*/ 0 h 94"/>
                <a:gd name="T42" fmla="*/ 41 w 95"/>
                <a:gd name="T43" fmla="*/ 0 h 94"/>
                <a:gd name="T44" fmla="*/ 38 w 95"/>
                <a:gd name="T45" fmla="*/ 12 h 94"/>
                <a:gd name="T46" fmla="*/ 29 w 95"/>
                <a:gd name="T47" fmla="*/ 16 h 94"/>
                <a:gd name="T48" fmla="*/ 19 w 95"/>
                <a:gd name="T49" fmla="*/ 9 h 94"/>
                <a:gd name="T50" fmla="*/ 9 w 95"/>
                <a:gd name="T51" fmla="*/ 18 h 94"/>
                <a:gd name="T52" fmla="*/ 17 w 95"/>
                <a:gd name="T53" fmla="*/ 29 h 94"/>
                <a:gd name="T54" fmla="*/ 13 w 95"/>
                <a:gd name="T55" fmla="*/ 38 h 94"/>
                <a:gd name="T56" fmla="*/ 0 w 95"/>
                <a:gd name="T57" fmla="*/ 40 h 94"/>
                <a:gd name="T58" fmla="*/ 0 w 95"/>
                <a:gd name="T59" fmla="*/ 54 h 94"/>
                <a:gd name="T60" fmla="*/ 13 w 95"/>
                <a:gd name="T61" fmla="*/ 56 h 94"/>
                <a:gd name="T62" fmla="*/ 16 w 95"/>
                <a:gd name="T63" fmla="*/ 65 h 94"/>
                <a:gd name="T64" fmla="*/ 9 w 95"/>
                <a:gd name="T65" fmla="*/ 75 h 94"/>
                <a:gd name="T66" fmla="*/ 19 w 95"/>
                <a:gd name="T67" fmla="*/ 85 h 94"/>
                <a:gd name="T68" fmla="*/ 29 w 95"/>
                <a:gd name="T69" fmla="*/ 78 h 94"/>
                <a:gd name="T70" fmla="*/ 38 w 95"/>
                <a:gd name="T71" fmla="*/ 82 h 94"/>
                <a:gd name="T72" fmla="*/ 41 w 95"/>
                <a:gd name="T73" fmla="*/ 94 h 94"/>
                <a:gd name="T74" fmla="*/ 54 w 95"/>
                <a:gd name="T75" fmla="*/ 94 h 94"/>
                <a:gd name="T76" fmla="*/ 72 w 95"/>
                <a:gd name="T77" fmla="*/ 43 h 94"/>
                <a:gd name="T78" fmla="*/ 51 w 95"/>
                <a:gd name="T79" fmla="*/ 72 h 94"/>
                <a:gd name="T80" fmla="*/ 22 w 95"/>
                <a:gd name="T81" fmla="*/ 50 h 94"/>
                <a:gd name="T82" fmla="*/ 44 w 95"/>
                <a:gd name="T83" fmla="*/ 22 h 94"/>
                <a:gd name="T84" fmla="*/ 56 w 95"/>
                <a:gd name="T85" fmla="*/ 23 h 94"/>
                <a:gd name="T86" fmla="*/ 56 w 95"/>
                <a:gd name="T87" fmla="*/ 23 h 94"/>
                <a:gd name="T88" fmla="*/ 65 w 95"/>
                <a:gd name="T89" fmla="*/ 29 h 94"/>
                <a:gd name="T90" fmla="*/ 69 w 95"/>
                <a:gd name="T91" fmla="*/ 34 h 94"/>
                <a:gd name="T92" fmla="*/ 72 w 95"/>
                <a:gd name="T93" fmla="*/ 4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5" h="94">
                  <a:moveTo>
                    <a:pt x="54" y="94"/>
                  </a:moveTo>
                  <a:cubicBezTo>
                    <a:pt x="56" y="81"/>
                    <a:pt x="56" y="81"/>
                    <a:pt x="56" y="81"/>
                  </a:cubicBezTo>
                  <a:cubicBezTo>
                    <a:pt x="66" y="78"/>
                    <a:pt x="66" y="78"/>
                    <a:pt x="66" y="78"/>
                  </a:cubicBezTo>
                  <a:cubicBezTo>
                    <a:pt x="76" y="85"/>
                    <a:pt x="76" y="85"/>
                    <a:pt x="76" y="85"/>
                  </a:cubicBezTo>
                  <a:cubicBezTo>
                    <a:pt x="86" y="75"/>
                    <a:pt x="86" y="75"/>
                    <a:pt x="86" y="75"/>
                  </a:cubicBezTo>
                  <a:cubicBezTo>
                    <a:pt x="78" y="65"/>
                    <a:pt x="78" y="65"/>
                    <a:pt x="78" y="65"/>
                  </a:cubicBezTo>
                  <a:cubicBezTo>
                    <a:pt x="82" y="56"/>
                    <a:pt x="82" y="56"/>
                    <a:pt x="82" y="56"/>
                  </a:cubicBezTo>
                  <a:cubicBezTo>
                    <a:pt x="95" y="54"/>
                    <a:pt x="95" y="54"/>
                    <a:pt x="95" y="54"/>
                  </a:cubicBezTo>
                  <a:cubicBezTo>
                    <a:pt x="95" y="40"/>
                    <a:pt x="95" y="40"/>
                    <a:pt x="95" y="40"/>
                  </a:cubicBezTo>
                  <a:cubicBezTo>
                    <a:pt x="82" y="38"/>
                    <a:pt x="82" y="38"/>
                    <a:pt x="82" y="38"/>
                  </a:cubicBezTo>
                  <a:cubicBezTo>
                    <a:pt x="82" y="37"/>
                    <a:pt x="82" y="37"/>
                    <a:pt x="82" y="37"/>
                  </a:cubicBezTo>
                  <a:cubicBezTo>
                    <a:pt x="82" y="37"/>
                    <a:pt x="82" y="37"/>
                    <a:pt x="82" y="37"/>
                  </a:cubicBezTo>
                  <a:cubicBezTo>
                    <a:pt x="80" y="33"/>
                    <a:pt x="80" y="33"/>
                    <a:pt x="80" y="33"/>
                  </a:cubicBezTo>
                  <a:cubicBezTo>
                    <a:pt x="80" y="31"/>
                    <a:pt x="80" y="31"/>
                    <a:pt x="80" y="31"/>
                  </a:cubicBezTo>
                  <a:cubicBezTo>
                    <a:pt x="80" y="31"/>
                    <a:pt x="80" y="31"/>
                    <a:pt x="80" y="31"/>
                  </a:cubicBezTo>
                  <a:cubicBezTo>
                    <a:pt x="78" y="29"/>
                    <a:pt x="78" y="29"/>
                    <a:pt x="78" y="29"/>
                  </a:cubicBezTo>
                  <a:cubicBezTo>
                    <a:pt x="86" y="18"/>
                    <a:pt x="86" y="18"/>
                    <a:pt x="86" y="18"/>
                  </a:cubicBezTo>
                  <a:cubicBezTo>
                    <a:pt x="76" y="9"/>
                    <a:pt x="76" y="9"/>
                    <a:pt x="76" y="9"/>
                  </a:cubicBezTo>
                  <a:cubicBezTo>
                    <a:pt x="66" y="16"/>
                    <a:pt x="66" y="16"/>
                    <a:pt x="66" y="16"/>
                  </a:cubicBezTo>
                  <a:cubicBezTo>
                    <a:pt x="56" y="12"/>
                    <a:pt x="56" y="12"/>
                    <a:pt x="56" y="12"/>
                  </a:cubicBezTo>
                  <a:cubicBezTo>
                    <a:pt x="54" y="0"/>
                    <a:pt x="54" y="0"/>
                    <a:pt x="54" y="0"/>
                  </a:cubicBezTo>
                  <a:cubicBezTo>
                    <a:pt x="41" y="0"/>
                    <a:pt x="41" y="0"/>
                    <a:pt x="41" y="0"/>
                  </a:cubicBezTo>
                  <a:cubicBezTo>
                    <a:pt x="38" y="12"/>
                    <a:pt x="38" y="12"/>
                    <a:pt x="38" y="12"/>
                  </a:cubicBezTo>
                  <a:cubicBezTo>
                    <a:pt x="29" y="16"/>
                    <a:pt x="29" y="16"/>
                    <a:pt x="29" y="16"/>
                  </a:cubicBezTo>
                  <a:cubicBezTo>
                    <a:pt x="19" y="9"/>
                    <a:pt x="19" y="9"/>
                    <a:pt x="19" y="9"/>
                  </a:cubicBezTo>
                  <a:cubicBezTo>
                    <a:pt x="9" y="18"/>
                    <a:pt x="9" y="18"/>
                    <a:pt x="9" y="18"/>
                  </a:cubicBezTo>
                  <a:cubicBezTo>
                    <a:pt x="17" y="29"/>
                    <a:pt x="17" y="29"/>
                    <a:pt x="17" y="29"/>
                  </a:cubicBezTo>
                  <a:cubicBezTo>
                    <a:pt x="13" y="38"/>
                    <a:pt x="13" y="38"/>
                    <a:pt x="13" y="38"/>
                  </a:cubicBezTo>
                  <a:cubicBezTo>
                    <a:pt x="0" y="40"/>
                    <a:pt x="0" y="40"/>
                    <a:pt x="0" y="40"/>
                  </a:cubicBezTo>
                  <a:cubicBezTo>
                    <a:pt x="0" y="54"/>
                    <a:pt x="0" y="54"/>
                    <a:pt x="0" y="54"/>
                  </a:cubicBezTo>
                  <a:cubicBezTo>
                    <a:pt x="13" y="56"/>
                    <a:pt x="13" y="56"/>
                    <a:pt x="13" y="56"/>
                  </a:cubicBezTo>
                  <a:cubicBezTo>
                    <a:pt x="16" y="65"/>
                    <a:pt x="16" y="65"/>
                    <a:pt x="16" y="65"/>
                  </a:cubicBezTo>
                  <a:cubicBezTo>
                    <a:pt x="9" y="75"/>
                    <a:pt x="9" y="75"/>
                    <a:pt x="9" y="75"/>
                  </a:cubicBezTo>
                  <a:cubicBezTo>
                    <a:pt x="19" y="85"/>
                    <a:pt x="19" y="85"/>
                    <a:pt x="19" y="85"/>
                  </a:cubicBezTo>
                  <a:cubicBezTo>
                    <a:pt x="29" y="78"/>
                    <a:pt x="29" y="78"/>
                    <a:pt x="29" y="78"/>
                  </a:cubicBezTo>
                  <a:cubicBezTo>
                    <a:pt x="38" y="82"/>
                    <a:pt x="38" y="82"/>
                    <a:pt x="38" y="82"/>
                  </a:cubicBezTo>
                  <a:cubicBezTo>
                    <a:pt x="41" y="94"/>
                    <a:pt x="41" y="94"/>
                    <a:pt x="41" y="94"/>
                  </a:cubicBezTo>
                  <a:cubicBezTo>
                    <a:pt x="54" y="94"/>
                    <a:pt x="54" y="94"/>
                    <a:pt x="54" y="94"/>
                  </a:cubicBezTo>
                  <a:close/>
                  <a:moveTo>
                    <a:pt x="72" y="43"/>
                  </a:moveTo>
                  <a:cubicBezTo>
                    <a:pt x="74" y="57"/>
                    <a:pt x="65" y="70"/>
                    <a:pt x="51" y="72"/>
                  </a:cubicBezTo>
                  <a:cubicBezTo>
                    <a:pt x="37" y="74"/>
                    <a:pt x="24" y="64"/>
                    <a:pt x="22" y="50"/>
                  </a:cubicBezTo>
                  <a:cubicBezTo>
                    <a:pt x="21" y="36"/>
                    <a:pt x="30" y="24"/>
                    <a:pt x="44" y="22"/>
                  </a:cubicBezTo>
                  <a:cubicBezTo>
                    <a:pt x="48" y="21"/>
                    <a:pt x="52" y="22"/>
                    <a:pt x="56" y="23"/>
                  </a:cubicBezTo>
                  <a:cubicBezTo>
                    <a:pt x="56" y="23"/>
                    <a:pt x="56" y="23"/>
                    <a:pt x="56" y="23"/>
                  </a:cubicBezTo>
                  <a:cubicBezTo>
                    <a:pt x="59" y="24"/>
                    <a:pt x="63" y="26"/>
                    <a:pt x="65" y="29"/>
                  </a:cubicBezTo>
                  <a:cubicBezTo>
                    <a:pt x="67" y="30"/>
                    <a:pt x="68" y="32"/>
                    <a:pt x="69" y="34"/>
                  </a:cubicBezTo>
                  <a:cubicBezTo>
                    <a:pt x="71" y="37"/>
                    <a:pt x="72" y="40"/>
                    <a:pt x="72" y="43"/>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2" name="Freeform 16"/>
            <p:cNvSpPr>
              <a:spLocks noEditPoints="1"/>
            </p:cNvSpPr>
            <p:nvPr/>
          </p:nvSpPr>
          <p:spPr bwMode="auto">
            <a:xfrm>
              <a:off x="4605608" y="3836795"/>
              <a:ext cx="290513" cy="328612"/>
            </a:xfrm>
            <a:custGeom>
              <a:avLst/>
              <a:gdLst>
                <a:gd name="T0" fmla="*/ 15 w 31"/>
                <a:gd name="T1" fmla="*/ 0 h 35"/>
                <a:gd name="T2" fmla="*/ 24 w 31"/>
                <a:gd name="T3" fmla="*/ 8 h 35"/>
                <a:gd name="T4" fmla="*/ 15 w 31"/>
                <a:gd name="T5" fmla="*/ 17 h 35"/>
                <a:gd name="T6" fmla="*/ 7 w 31"/>
                <a:gd name="T7" fmla="*/ 8 h 35"/>
                <a:gd name="T8" fmla="*/ 15 w 31"/>
                <a:gd name="T9" fmla="*/ 0 h 35"/>
                <a:gd name="T10" fmla="*/ 6 w 31"/>
                <a:gd name="T11" fmla="*/ 19 h 35"/>
                <a:gd name="T12" fmla="*/ 10 w 31"/>
                <a:gd name="T13" fmla="*/ 19 h 35"/>
                <a:gd name="T14" fmla="*/ 14 w 31"/>
                <a:gd name="T15" fmla="*/ 24 h 35"/>
                <a:gd name="T16" fmla="*/ 17 w 31"/>
                <a:gd name="T17" fmla="*/ 24 h 35"/>
                <a:gd name="T18" fmla="*/ 21 w 31"/>
                <a:gd name="T19" fmla="*/ 19 h 35"/>
                <a:gd name="T20" fmla="*/ 24 w 31"/>
                <a:gd name="T21" fmla="*/ 19 h 35"/>
                <a:gd name="T22" fmla="*/ 31 w 31"/>
                <a:gd name="T23" fmla="*/ 25 h 35"/>
                <a:gd name="T24" fmla="*/ 31 w 31"/>
                <a:gd name="T25" fmla="*/ 35 h 35"/>
                <a:gd name="T26" fmla="*/ 0 w 31"/>
                <a:gd name="T27" fmla="*/ 35 h 35"/>
                <a:gd name="T28" fmla="*/ 0 w 31"/>
                <a:gd name="T29" fmla="*/ 25 h 35"/>
                <a:gd name="T30" fmla="*/ 6 w 31"/>
                <a:gd name="T31" fmla="*/ 1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35">
                  <a:moveTo>
                    <a:pt x="15" y="0"/>
                  </a:moveTo>
                  <a:cubicBezTo>
                    <a:pt x="20" y="0"/>
                    <a:pt x="24" y="4"/>
                    <a:pt x="24" y="8"/>
                  </a:cubicBezTo>
                  <a:cubicBezTo>
                    <a:pt x="24" y="13"/>
                    <a:pt x="20" y="17"/>
                    <a:pt x="15" y="17"/>
                  </a:cubicBezTo>
                  <a:cubicBezTo>
                    <a:pt x="11" y="17"/>
                    <a:pt x="7" y="13"/>
                    <a:pt x="7" y="8"/>
                  </a:cubicBezTo>
                  <a:cubicBezTo>
                    <a:pt x="7" y="4"/>
                    <a:pt x="11" y="0"/>
                    <a:pt x="15" y="0"/>
                  </a:cubicBezTo>
                  <a:close/>
                  <a:moveTo>
                    <a:pt x="6" y="19"/>
                  </a:moveTo>
                  <a:cubicBezTo>
                    <a:pt x="10" y="19"/>
                    <a:pt x="10" y="19"/>
                    <a:pt x="10" y="19"/>
                  </a:cubicBezTo>
                  <a:cubicBezTo>
                    <a:pt x="14" y="24"/>
                    <a:pt x="14" y="24"/>
                    <a:pt x="14" y="24"/>
                  </a:cubicBezTo>
                  <a:cubicBezTo>
                    <a:pt x="15" y="26"/>
                    <a:pt x="16" y="26"/>
                    <a:pt x="17" y="24"/>
                  </a:cubicBezTo>
                  <a:cubicBezTo>
                    <a:pt x="21" y="19"/>
                    <a:pt x="21" y="19"/>
                    <a:pt x="21" y="19"/>
                  </a:cubicBezTo>
                  <a:cubicBezTo>
                    <a:pt x="24" y="19"/>
                    <a:pt x="24" y="19"/>
                    <a:pt x="24" y="19"/>
                  </a:cubicBezTo>
                  <a:cubicBezTo>
                    <a:pt x="28" y="19"/>
                    <a:pt x="31" y="21"/>
                    <a:pt x="31" y="25"/>
                  </a:cubicBezTo>
                  <a:cubicBezTo>
                    <a:pt x="31" y="35"/>
                    <a:pt x="31" y="35"/>
                    <a:pt x="31" y="35"/>
                  </a:cubicBezTo>
                  <a:cubicBezTo>
                    <a:pt x="26" y="35"/>
                    <a:pt x="5" y="35"/>
                    <a:pt x="0" y="35"/>
                  </a:cubicBezTo>
                  <a:cubicBezTo>
                    <a:pt x="0" y="25"/>
                    <a:pt x="0" y="25"/>
                    <a:pt x="0" y="25"/>
                  </a:cubicBezTo>
                  <a:cubicBezTo>
                    <a:pt x="0" y="21"/>
                    <a:pt x="3" y="19"/>
                    <a:pt x="6" y="19"/>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grpSp>
        <p:nvGrpSpPr>
          <p:cNvPr id="133" name="组合 132"/>
          <p:cNvGrpSpPr/>
          <p:nvPr/>
        </p:nvGrpSpPr>
        <p:grpSpPr>
          <a:xfrm>
            <a:off x="6127115" y="2327275"/>
            <a:ext cx="992505" cy="1005205"/>
            <a:chOff x="4305571" y="1566670"/>
            <a:chExt cx="881063" cy="892175"/>
          </a:xfrm>
          <a:solidFill>
            <a:srgbClr val="6AE7FF">
              <a:alpha val="20000"/>
            </a:srgbClr>
          </a:solidFill>
        </p:grpSpPr>
        <p:sp>
          <p:nvSpPr>
            <p:cNvPr id="134" name="Freeform 17"/>
            <p:cNvSpPr>
              <a:spLocks noEditPoints="1"/>
            </p:cNvSpPr>
            <p:nvPr/>
          </p:nvSpPr>
          <p:spPr bwMode="auto">
            <a:xfrm>
              <a:off x="4305571" y="1566670"/>
              <a:ext cx="881063" cy="892175"/>
            </a:xfrm>
            <a:custGeom>
              <a:avLst/>
              <a:gdLst>
                <a:gd name="T0" fmla="*/ 54 w 94"/>
                <a:gd name="T1" fmla="*/ 95 h 95"/>
                <a:gd name="T2" fmla="*/ 56 w 94"/>
                <a:gd name="T3" fmla="*/ 82 h 95"/>
                <a:gd name="T4" fmla="*/ 65 w 94"/>
                <a:gd name="T5" fmla="*/ 78 h 95"/>
                <a:gd name="T6" fmla="*/ 75 w 94"/>
                <a:gd name="T7" fmla="*/ 86 h 95"/>
                <a:gd name="T8" fmla="*/ 85 w 94"/>
                <a:gd name="T9" fmla="*/ 76 h 95"/>
                <a:gd name="T10" fmla="*/ 78 w 94"/>
                <a:gd name="T11" fmla="*/ 66 h 95"/>
                <a:gd name="T12" fmla="*/ 82 w 94"/>
                <a:gd name="T13" fmla="*/ 56 h 95"/>
                <a:gd name="T14" fmla="*/ 94 w 94"/>
                <a:gd name="T15" fmla="*/ 54 h 95"/>
                <a:gd name="T16" fmla="*/ 94 w 94"/>
                <a:gd name="T17" fmla="*/ 41 h 95"/>
                <a:gd name="T18" fmla="*/ 82 w 94"/>
                <a:gd name="T19" fmla="*/ 38 h 95"/>
                <a:gd name="T20" fmla="*/ 81 w 94"/>
                <a:gd name="T21" fmla="*/ 37 h 95"/>
                <a:gd name="T22" fmla="*/ 81 w 94"/>
                <a:gd name="T23" fmla="*/ 37 h 95"/>
                <a:gd name="T24" fmla="*/ 80 w 94"/>
                <a:gd name="T25" fmla="*/ 34 h 95"/>
                <a:gd name="T26" fmla="*/ 79 w 94"/>
                <a:gd name="T27" fmla="*/ 32 h 95"/>
                <a:gd name="T28" fmla="*/ 79 w 94"/>
                <a:gd name="T29" fmla="*/ 32 h 95"/>
                <a:gd name="T30" fmla="*/ 78 w 94"/>
                <a:gd name="T31" fmla="*/ 29 h 95"/>
                <a:gd name="T32" fmla="*/ 85 w 94"/>
                <a:gd name="T33" fmla="*/ 19 h 95"/>
                <a:gd name="T34" fmla="*/ 75 w 94"/>
                <a:gd name="T35" fmla="*/ 9 h 95"/>
                <a:gd name="T36" fmla="*/ 65 w 94"/>
                <a:gd name="T37" fmla="*/ 16 h 95"/>
                <a:gd name="T38" fmla="*/ 56 w 94"/>
                <a:gd name="T39" fmla="*/ 13 h 95"/>
                <a:gd name="T40" fmla="*/ 54 w 94"/>
                <a:gd name="T41" fmla="*/ 0 h 95"/>
                <a:gd name="T42" fmla="*/ 40 w 94"/>
                <a:gd name="T43" fmla="*/ 0 h 95"/>
                <a:gd name="T44" fmla="*/ 38 w 94"/>
                <a:gd name="T45" fmla="*/ 13 h 95"/>
                <a:gd name="T46" fmla="*/ 29 w 94"/>
                <a:gd name="T47" fmla="*/ 16 h 95"/>
                <a:gd name="T48" fmla="*/ 18 w 94"/>
                <a:gd name="T49" fmla="*/ 9 h 95"/>
                <a:gd name="T50" fmla="*/ 9 w 94"/>
                <a:gd name="T51" fmla="*/ 19 h 95"/>
                <a:gd name="T52" fmla="*/ 16 w 94"/>
                <a:gd name="T53" fmla="*/ 29 h 95"/>
                <a:gd name="T54" fmla="*/ 12 w 94"/>
                <a:gd name="T55" fmla="*/ 38 h 95"/>
                <a:gd name="T56" fmla="*/ 0 w 94"/>
                <a:gd name="T57" fmla="*/ 41 h 95"/>
                <a:gd name="T58" fmla="*/ 0 w 94"/>
                <a:gd name="T59" fmla="*/ 54 h 95"/>
                <a:gd name="T60" fmla="*/ 12 w 94"/>
                <a:gd name="T61" fmla="*/ 56 h 95"/>
                <a:gd name="T62" fmla="*/ 16 w 94"/>
                <a:gd name="T63" fmla="*/ 66 h 95"/>
                <a:gd name="T64" fmla="*/ 9 w 94"/>
                <a:gd name="T65" fmla="*/ 76 h 95"/>
                <a:gd name="T66" fmla="*/ 18 w 94"/>
                <a:gd name="T67" fmla="*/ 86 h 95"/>
                <a:gd name="T68" fmla="*/ 29 w 94"/>
                <a:gd name="T69" fmla="*/ 78 h 95"/>
                <a:gd name="T70" fmla="*/ 38 w 94"/>
                <a:gd name="T71" fmla="*/ 82 h 95"/>
                <a:gd name="T72" fmla="*/ 40 w 94"/>
                <a:gd name="T73" fmla="*/ 95 h 95"/>
                <a:gd name="T74" fmla="*/ 54 w 94"/>
                <a:gd name="T75" fmla="*/ 95 h 95"/>
                <a:gd name="T76" fmla="*/ 72 w 94"/>
                <a:gd name="T77" fmla="*/ 44 h 95"/>
                <a:gd name="T78" fmla="*/ 50 w 94"/>
                <a:gd name="T79" fmla="*/ 72 h 95"/>
                <a:gd name="T80" fmla="*/ 22 w 94"/>
                <a:gd name="T81" fmla="*/ 51 h 95"/>
                <a:gd name="T82" fmla="*/ 44 w 94"/>
                <a:gd name="T83" fmla="*/ 22 h 95"/>
                <a:gd name="T84" fmla="*/ 55 w 94"/>
                <a:gd name="T85" fmla="*/ 24 h 95"/>
                <a:gd name="T86" fmla="*/ 55 w 94"/>
                <a:gd name="T87" fmla="*/ 24 h 95"/>
                <a:gd name="T88" fmla="*/ 65 w 94"/>
                <a:gd name="T89" fmla="*/ 30 h 95"/>
                <a:gd name="T90" fmla="*/ 69 w 94"/>
                <a:gd name="T91" fmla="*/ 35 h 95"/>
                <a:gd name="T92" fmla="*/ 72 w 94"/>
                <a:gd name="T93" fmla="*/ 4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4" h="95">
                  <a:moveTo>
                    <a:pt x="54" y="95"/>
                  </a:moveTo>
                  <a:cubicBezTo>
                    <a:pt x="56" y="82"/>
                    <a:pt x="56" y="82"/>
                    <a:pt x="56" y="82"/>
                  </a:cubicBezTo>
                  <a:cubicBezTo>
                    <a:pt x="65" y="78"/>
                    <a:pt x="65" y="78"/>
                    <a:pt x="65" y="78"/>
                  </a:cubicBezTo>
                  <a:cubicBezTo>
                    <a:pt x="75" y="86"/>
                    <a:pt x="75" y="86"/>
                    <a:pt x="75" y="86"/>
                  </a:cubicBezTo>
                  <a:cubicBezTo>
                    <a:pt x="85" y="76"/>
                    <a:pt x="85" y="76"/>
                    <a:pt x="85" y="76"/>
                  </a:cubicBezTo>
                  <a:cubicBezTo>
                    <a:pt x="78" y="66"/>
                    <a:pt x="78" y="66"/>
                    <a:pt x="78" y="66"/>
                  </a:cubicBezTo>
                  <a:cubicBezTo>
                    <a:pt x="82" y="56"/>
                    <a:pt x="82" y="56"/>
                    <a:pt x="82" y="56"/>
                  </a:cubicBezTo>
                  <a:cubicBezTo>
                    <a:pt x="94" y="54"/>
                    <a:pt x="94" y="54"/>
                    <a:pt x="94" y="54"/>
                  </a:cubicBezTo>
                  <a:cubicBezTo>
                    <a:pt x="94" y="41"/>
                    <a:pt x="94" y="41"/>
                    <a:pt x="94" y="41"/>
                  </a:cubicBezTo>
                  <a:cubicBezTo>
                    <a:pt x="82" y="38"/>
                    <a:pt x="82" y="38"/>
                    <a:pt x="82" y="38"/>
                  </a:cubicBezTo>
                  <a:cubicBezTo>
                    <a:pt x="81" y="37"/>
                    <a:pt x="81" y="37"/>
                    <a:pt x="81" y="37"/>
                  </a:cubicBezTo>
                  <a:cubicBezTo>
                    <a:pt x="81" y="37"/>
                    <a:pt x="81" y="37"/>
                    <a:pt x="81" y="37"/>
                  </a:cubicBezTo>
                  <a:cubicBezTo>
                    <a:pt x="80" y="34"/>
                    <a:pt x="80" y="34"/>
                    <a:pt x="80" y="34"/>
                  </a:cubicBezTo>
                  <a:cubicBezTo>
                    <a:pt x="79" y="32"/>
                    <a:pt x="79" y="32"/>
                    <a:pt x="79" y="32"/>
                  </a:cubicBezTo>
                  <a:cubicBezTo>
                    <a:pt x="79" y="32"/>
                    <a:pt x="79" y="32"/>
                    <a:pt x="79" y="32"/>
                  </a:cubicBezTo>
                  <a:cubicBezTo>
                    <a:pt x="78" y="29"/>
                    <a:pt x="78" y="29"/>
                    <a:pt x="78" y="29"/>
                  </a:cubicBezTo>
                  <a:cubicBezTo>
                    <a:pt x="85" y="19"/>
                    <a:pt x="85" y="19"/>
                    <a:pt x="85" y="19"/>
                  </a:cubicBezTo>
                  <a:cubicBezTo>
                    <a:pt x="75" y="9"/>
                    <a:pt x="75" y="9"/>
                    <a:pt x="75" y="9"/>
                  </a:cubicBezTo>
                  <a:cubicBezTo>
                    <a:pt x="65" y="16"/>
                    <a:pt x="65" y="16"/>
                    <a:pt x="65" y="16"/>
                  </a:cubicBezTo>
                  <a:cubicBezTo>
                    <a:pt x="56" y="13"/>
                    <a:pt x="56" y="13"/>
                    <a:pt x="56" y="13"/>
                  </a:cubicBezTo>
                  <a:cubicBezTo>
                    <a:pt x="54" y="0"/>
                    <a:pt x="54" y="0"/>
                    <a:pt x="54" y="0"/>
                  </a:cubicBezTo>
                  <a:cubicBezTo>
                    <a:pt x="40" y="0"/>
                    <a:pt x="40" y="0"/>
                    <a:pt x="40" y="0"/>
                  </a:cubicBezTo>
                  <a:cubicBezTo>
                    <a:pt x="38" y="13"/>
                    <a:pt x="38" y="13"/>
                    <a:pt x="38" y="13"/>
                  </a:cubicBezTo>
                  <a:cubicBezTo>
                    <a:pt x="29" y="16"/>
                    <a:pt x="29" y="16"/>
                    <a:pt x="29" y="16"/>
                  </a:cubicBezTo>
                  <a:cubicBezTo>
                    <a:pt x="18" y="9"/>
                    <a:pt x="18" y="9"/>
                    <a:pt x="18" y="9"/>
                  </a:cubicBezTo>
                  <a:cubicBezTo>
                    <a:pt x="9" y="19"/>
                    <a:pt x="9" y="19"/>
                    <a:pt x="9" y="19"/>
                  </a:cubicBezTo>
                  <a:cubicBezTo>
                    <a:pt x="16" y="29"/>
                    <a:pt x="16" y="29"/>
                    <a:pt x="16" y="29"/>
                  </a:cubicBezTo>
                  <a:cubicBezTo>
                    <a:pt x="12" y="38"/>
                    <a:pt x="12" y="38"/>
                    <a:pt x="12" y="38"/>
                  </a:cubicBezTo>
                  <a:cubicBezTo>
                    <a:pt x="0" y="41"/>
                    <a:pt x="0" y="41"/>
                    <a:pt x="0" y="41"/>
                  </a:cubicBezTo>
                  <a:cubicBezTo>
                    <a:pt x="0" y="54"/>
                    <a:pt x="0" y="54"/>
                    <a:pt x="0" y="54"/>
                  </a:cubicBezTo>
                  <a:cubicBezTo>
                    <a:pt x="12" y="56"/>
                    <a:pt x="12" y="56"/>
                    <a:pt x="12" y="56"/>
                  </a:cubicBezTo>
                  <a:cubicBezTo>
                    <a:pt x="16" y="66"/>
                    <a:pt x="16" y="66"/>
                    <a:pt x="16" y="66"/>
                  </a:cubicBezTo>
                  <a:cubicBezTo>
                    <a:pt x="9" y="76"/>
                    <a:pt x="9" y="76"/>
                    <a:pt x="9" y="76"/>
                  </a:cubicBezTo>
                  <a:cubicBezTo>
                    <a:pt x="18" y="86"/>
                    <a:pt x="18" y="86"/>
                    <a:pt x="18" y="86"/>
                  </a:cubicBezTo>
                  <a:cubicBezTo>
                    <a:pt x="29" y="78"/>
                    <a:pt x="29" y="78"/>
                    <a:pt x="29" y="78"/>
                  </a:cubicBezTo>
                  <a:cubicBezTo>
                    <a:pt x="38" y="82"/>
                    <a:pt x="38" y="82"/>
                    <a:pt x="38" y="82"/>
                  </a:cubicBezTo>
                  <a:cubicBezTo>
                    <a:pt x="40" y="95"/>
                    <a:pt x="40" y="95"/>
                    <a:pt x="40" y="95"/>
                  </a:cubicBezTo>
                  <a:cubicBezTo>
                    <a:pt x="54" y="95"/>
                    <a:pt x="54" y="95"/>
                    <a:pt x="54" y="95"/>
                  </a:cubicBezTo>
                  <a:close/>
                  <a:moveTo>
                    <a:pt x="72" y="44"/>
                  </a:moveTo>
                  <a:cubicBezTo>
                    <a:pt x="74" y="58"/>
                    <a:pt x="64" y="71"/>
                    <a:pt x="50" y="72"/>
                  </a:cubicBezTo>
                  <a:cubicBezTo>
                    <a:pt x="37" y="74"/>
                    <a:pt x="24" y="65"/>
                    <a:pt x="22" y="51"/>
                  </a:cubicBezTo>
                  <a:cubicBezTo>
                    <a:pt x="20" y="37"/>
                    <a:pt x="30" y="24"/>
                    <a:pt x="44" y="22"/>
                  </a:cubicBezTo>
                  <a:cubicBezTo>
                    <a:pt x="48" y="22"/>
                    <a:pt x="52" y="22"/>
                    <a:pt x="55" y="24"/>
                  </a:cubicBezTo>
                  <a:cubicBezTo>
                    <a:pt x="55" y="24"/>
                    <a:pt x="55" y="24"/>
                    <a:pt x="55" y="24"/>
                  </a:cubicBezTo>
                  <a:cubicBezTo>
                    <a:pt x="59" y="25"/>
                    <a:pt x="62" y="27"/>
                    <a:pt x="65" y="30"/>
                  </a:cubicBezTo>
                  <a:cubicBezTo>
                    <a:pt x="66" y="31"/>
                    <a:pt x="68" y="33"/>
                    <a:pt x="69" y="35"/>
                  </a:cubicBezTo>
                  <a:cubicBezTo>
                    <a:pt x="70" y="38"/>
                    <a:pt x="72" y="41"/>
                    <a:pt x="72" y="44"/>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5" name="Freeform 18"/>
            <p:cNvSpPr>
              <a:spLocks noEditPoints="1"/>
            </p:cNvSpPr>
            <p:nvPr/>
          </p:nvSpPr>
          <p:spPr bwMode="auto">
            <a:xfrm>
              <a:off x="4605608" y="1839720"/>
              <a:ext cx="280988" cy="327025"/>
            </a:xfrm>
            <a:custGeom>
              <a:avLst/>
              <a:gdLst>
                <a:gd name="T0" fmla="*/ 15 w 30"/>
                <a:gd name="T1" fmla="*/ 0 h 35"/>
                <a:gd name="T2" fmla="*/ 23 w 30"/>
                <a:gd name="T3" fmla="*/ 8 h 35"/>
                <a:gd name="T4" fmla="*/ 15 w 30"/>
                <a:gd name="T5" fmla="*/ 16 h 35"/>
                <a:gd name="T6" fmla="*/ 7 w 30"/>
                <a:gd name="T7" fmla="*/ 8 h 35"/>
                <a:gd name="T8" fmla="*/ 15 w 30"/>
                <a:gd name="T9" fmla="*/ 0 h 35"/>
                <a:gd name="T10" fmla="*/ 6 w 30"/>
                <a:gd name="T11" fmla="*/ 18 h 35"/>
                <a:gd name="T12" fmla="*/ 10 w 30"/>
                <a:gd name="T13" fmla="*/ 18 h 35"/>
                <a:gd name="T14" fmla="*/ 13 w 30"/>
                <a:gd name="T15" fmla="*/ 24 h 35"/>
                <a:gd name="T16" fmla="*/ 17 w 30"/>
                <a:gd name="T17" fmla="*/ 24 h 35"/>
                <a:gd name="T18" fmla="*/ 20 w 30"/>
                <a:gd name="T19" fmla="*/ 18 h 35"/>
                <a:gd name="T20" fmla="*/ 24 w 30"/>
                <a:gd name="T21" fmla="*/ 18 h 35"/>
                <a:gd name="T22" fmla="*/ 30 w 30"/>
                <a:gd name="T23" fmla="*/ 25 h 35"/>
                <a:gd name="T24" fmla="*/ 30 w 30"/>
                <a:gd name="T25" fmla="*/ 35 h 35"/>
                <a:gd name="T26" fmla="*/ 0 w 30"/>
                <a:gd name="T27" fmla="*/ 35 h 35"/>
                <a:gd name="T28" fmla="*/ 0 w 30"/>
                <a:gd name="T29" fmla="*/ 25 h 35"/>
                <a:gd name="T30" fmla="*/ 6 w 30"/>
                <a:gd name="T31"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35">
                  <a:moveTo>
                    <a:pt x="15" y="0"/>
                  </a:moveTo>
                  <a:cubicBezTo>
                    <a:pt x="20" y="0"/>
                    <a:pt x="23" y="3"/>
                    <a:pt x="23" y="8"/>
                  </a:cubicBezTo>
                  <a:cubicBezTo>
                    <a:pt x="23" y="13"/>
                    <a:pt x="20" y="16"/>
                    <a:pt x="15" y="16"/>
                  </a:cubicBezTo>
                  <a:cubicBezTo>
                    <a:pt x="10" y="16"/>
                    <a:pt x="7" y="13"/>
                    <a:pt x="7" y="8"/>
                  </a:cubicBezTo>
                  <a:cubicBezTo>
                    <a:pt x="7" y="3"/>
                    <a:pt x="10" y="0"/>
                    <a:pt x="15" y="0"/>
                  </a:cubicBezTo>
                  <a:close/>
                  <a:moveTo>
                    <a:pt x="6" y="18"/>
                  </a:moveTo>
                  <a:cubicBezTo>
                    <a:pt x="10" y="18"/>
                    <a:pt x="10" y="18"/>
                    <a:pt x="10" y="18"/>
                  </a:cubicBezTo>
                  <a:cubicBezTo>
                    <a:pt x="13" y="24"/>
                    <a:pt x="13" y="24"/>
                    <a:pt x="13" y="24"/>
                  </a:cubicBezTo>
                  <a:cubicBezTo>
                    <a:pt x="14" y="26"/>
                    <a:pt x="16" y="26"/>
                    <a:pt x="17" y="24"/>
                  </a:cubicBezTo>
                  <a:cubicBezTo>
                    <a:pt x="20" y="18"/>
                    <a:pt x="20" y="18"/>
                    <a:pt x="20" y="18"/>
                  </a:cubicBezTo>
                  <a:cubicBezTo>
                    <a:pt x="24" y="18"/>
                    <a:pt x="24" y="18"/>
                    <a:pt x="24" y="18"/>
                  </a:cubicBezTo>
                  <a:cubicBezTo>
                    <a:pt x="27" y="18"/>
                    <a:pt x="30" y="21"/>
                    <a:pt x="30" y="25"/>
                  </a:cubicBezTo>
                  <a:cubicBezTo>
                    <a:pt x="30" y="35"/>
                    <a:pt x="30" y="35"/>
                    <a:pt x="30" y="35"/>
                  </a:cubicBezTo>
                  <a:cubicBezTo>
                    <a:pt x="25" y="35"/>
                    <a:pt x="5" y="35"/>
                    <a:pt x="0" y="35"/>
                  </a:cubicBezTo>
                  <a:cubicBezTo>
                    <a:pt x="0" y="25"/>
                    <a:pt x="0" y="25"/>
                    <a:pt x="0" y="25"/>
                  </a:cubicBezTo>
                  <a:cubicBezTo>
                    <a:pt x="0" y="21"/>
                    <a:pt x="3" y="18"/>
                    <a:pt x="6" y="18"/>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grpSp>
        <p:nvGrpSpPr>
          <p:cNvPr id="136" name="组合 135"/>
          <p:cNvGrpSpPr/>
          <p:nvPr/>
        </p:nvGrpSpPr>
        <p:grpSpPr>
          <a:xfrm>
            <a:off x="5085715" y="3129915"/>
            <a:ext cx="1647190" cy="1649095"/>
            <a:chOff x="3381108" y="2279458"/>
            <a:chExt cx="1462088" cy="1463675"/>
          </a:xfrm>
          <a:solidFill>
            <a:srgbClr val="6AE7FF">
              <a:alpha val="50000"/>
            </a:srgbClr>
          </a:solidFill>
        </p:grpSpPr>
        <p:sp>
          <p:nvSpPr>
            <p:cNvPr id="137" name="Freeform 19"/>
            <p:cNvSpPr>
              <a:spLocks noEditPoints="1"/>
            </p:cNvSpPr>
            <p:nvPr/>
          </p:nvSpPr>
          <p:spPr bwMode="auto">
            <a:xfrm>
              <a:off x="3381108" y="2279458"/>
              <a:ext cx="1462088" cy="1463675"/>
            </a:xfrm>
            <a:custGeom>
              <a:avLst/>
              <a:gdLst>
                <a:gd name="T0" fmla="*/ 89 w 156"/>
                <a:gd name="T1" fmla="*/ 156 h 156"/>
                <a:gd name="T2" fmla="*/ 93 w 156"/>
                <a:gd name="T3" fmla="*/ 135 h 156"/>
                <a:gd name="T4" fmla="*/ 108 w 156"/>
                <a:gd name="T5" fmla="*/ 129 h 156"/>
                <a:gd name="T6" fmla="*/ 125 w 156"/>
                <a:gd name="T7" fmla="*/ 141 h 156"/>
                <a:gd name="T8" fmla="*/ 141 w 156"/>
                <a:gd name="T9" fmla="*/ 125 h 156"/>
                <a:gd name="T10" fmla="*/ 129 w 156"/>
                <a:gd name="T11" fmla="*/ 108 h 156"/>
                <a:gd name="T12" fmla="*/ 135 w 156"/>
                <a:gd name="T13" fmla="*/ 93 h 156"/>
                <a:gd name="T14" fmla="*/ 156 w 156"/>
                <a:gd name="T15" fmla="*/ 89 h 156"/>
                <a:gd name="T16" fmla="*/ 156 w 156"/>
                <a:gd name="T17" fmla="*/ 67 h 156"/>
                <a:gd name="T18" fmla="*/ 135 w 156"/>
                <a:gd name="T19" fmla="*/ 63 h 156"/>
                <a:gd name="T20" fmla="*/ 135 w 156"/>
                <a:gd name="T21" fmla="*/ 62 h 156"/>
                <a:gd name="T22" fmla="*/ 135 w 156"/>
                <a:gd name="T23" fmla="*/ 62 h 156"/>
                <a:gd name="T24" fmla="*/ 132 w 156"/>
                <a:gd name="T25" fmla="*/ 56 h 156"/>
                <a:gd name="T26" fmla="*/ 131 w 156"/>
                <a:gd name="T27" fmla="*/ 53 h 156"/>
                <a:gd name="T28" fmla="*/ 131 w 156"/>
                <a:gd name="T29" fmla="*/ 53 h 156"/>
                <a:gd name="T30" fmla="*/ 129 w 156"/>
                <a:gd name="T31" fmla="*/ 48 h 156"/>
                <a:gd name="T32" fmla="*/ 141 w 156"/>
                <a:gd name="T33" fmla="*/ 31 h 156"/>
                <a:gd name="T34" fmla="*/ 125 w 156"/>
                <a:gd name="T35" fmla="*/ 15 h 156"/>
                <a:gd name="T36" fmla="*/ 108 w 156"/>
                <a:gd name="T37" fmla="*/ 27 h 156"/>
                <a:gd name="T38" fmla="*/ 93 w 156"/>
                <a:gd name="T39" fmla="*/ 21 h 156"/>
                <a:gd name="T40" fmla="*/ 89 w 156"/>
                <a:gd name="T41" fmla="*/ 0 h 156"/>
                <a:gd name="T42" fmla="*/ 67 w 156"/>
                <a:gd name="T43" fmla="*/ 0 h 156"/>
                <a:gd name="T44" fmla="*/ 63 w 156"/>
                <a:gd name="T45" fmla="*/ 21 h 156"/>
                <a:gd name="T46" fmla="*/ 48 w 156"/>
                <a:gd name="T47" fmla="*/ 27 h 156"/>
                <a:gd name="T48" fmla="*/ 31 w 156"/>
                <a:gd name="T49" fmla="*/ 15 h 156"/>
                <a:gd name="T50" fmla="*/ 15 w 156"/>
                <a:gd name="T51" fmla="*/ 31 h 156"/>
                <a:gd name="T52" fmla="*/ 27 w 156"/>
                <a:gd name="T53" fmla="*/ 48 h 156"/>
                <a:gd name="T54" fmla="*/ 21 w 156"/>
                <a:gd name="T55" fmla="*/ 63 h 156"/>
                <a:gd name="T56" fmla="*/ 0 w 156"/>
                <a:gd name="T57" fmla="*/ 67 h 156"/>
                <a:gd name="T58" fmla="*/ 0 w 156"/>
                <a:gd name="T59" fmla="*/ 89 h 156"/>
                <a:gd name="T60" fmla="*/ 21 w 156"/>
                <a:gd name="T61" fmla="*/ 93 h 156"/>
                <a:gd name="T62" fmla="*/ 27 w 156"/>
                <a:gd name="T63" fmla="*/ 108 h 156"/>
                <a:gd name="T64" fmla="*/ 15 w 156"/>
                <a:gd name="T65" fmla="*/ 125 h 156"/>
                <a:gd name="T66" fmla="*/ 31 w 156"/>
                <a:gd name="T67" fmla="*/ 141 h 156"/>
                <a:gd name="T68" fmla="*/ 48 w 156"/>
                <a:gd name="T69" fmla="*/ 129 h 156"/>
                <a:gd name="T70" fmla="*/ 63 w 156"/>
                <a:gd name="T71" fmla="*/ 135 h 156"/>
                <a:gd name="T72" fmla="*/ 67 w 156"/>
                <a:gd name="T73" fmla="*/ 156 h 156"/>
                <a:gd name="T74" fmla="*/ 89 w 156"/>
                <a:gd name="T75" fmla="*/ 156 h 156"/>
                <a:gd name="T76" fmla="*/ 119 w 156"/>
                <a:gd name="T77" fmla="*/ 72 h 156"/>
                <a:gd name="T78" fmla="*/ 84 w 156"/>
                <a:gd name="T79" fmla="*/ 119 h 156"/>
                <a:gd name="T80" fmla="*/ 37 w 156"/>
                <a:gd name="T81" fmla="*/ 84 h 156"/>
                <a:gd name="T82" fmla="*/ 72 w 156"/>
                <a:gd name="T83" fmla="*/ 37 h 156"/>
                <a:gd name="T84" fmla="*/ 92 w 156"/>
                <a:gd name="T85" fmla="*/ 39 h 156"/>
                <a:gd name="T86" fmla="*/ 92 w 156"/>
                <a:gd name="T87" fmla="*/ 39 h 156"/>
                <a:gd name="T88" fmla="*/ 107 w 156"/>
                <a:gd name="T89" fmla="*/ 49 h 156"/>
                <a:gd name="T90" fmla="*/ 114 w 156"/>
                <a:gd name="T91" fmla="*/ 57 h 156"/>
                <a:gd name="T92" fmla="*/ 119 w 156"/>
                <a:gd name="T93" fmla="*/ 7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6" h="156">
                  <a:moveTo>
                    <a:pt x="89" y="156"/>
                  </a:moveTo>
                  <a:cubicBezTo>
                    <a:pt x="93" y="135"/>
                    <a:pt x="93" y="135"/>
                    <a:pt x="93" y="135"/>
                  </a:cubicBezTo>
                  <a:cubicBezTo>
                    <a:pt x="108" y="129"/>
                    <a:pt x="108" y="129"/>
                    <a:pt x="108" y="129"/>
                  </a:cubicBezTo>
                  <a:cubicBezTo>
                    <a:pt x="125" y="141"/>
                    <a:pt x="125" y="141"/>
                    <a:pt x="125" y="141"/>
                  </a:cubicBezTo>
                  <a:cubicBezTo>
                    <a:pt x="141" y="125"/>
                    <a:pt x="141" y="125"/>
                    <a:pt x="141" y="125"/>
                  </a:cubicBezTo>
                  <a:cubicBezTo>
                    <a:pt x="129" y="108"/>
                    <a:pt x="129" y="108"/>
                    <a:pt x="129" y="108"/>
                  </a:cubicBezTo>
                  <a:cubicBezTo>
                    <a:pt x="135" y="93"/>
                    <a:pt x="135" y="93"/>
                    <a:pt x="135" y="93"/>
                  </a:cubicBezTo>
                  <a:cubicBezTo>
                    <a:pt x="156" y="89"/>
                    <a:pt x="156" y="89"/>
                    <a:pt x="156" y="89"/>
                  </a:cubicBezTo>
                  <a:cubicBezTo>
                    <a:pt x="156" y="67"/>
                    <a:pt x="156" y="67"/>
                    <a:pt x="156" y="67"/>
                  </a:cubicBezTo>
                  <a:cubicBezTo>
                    <a:pt x="135" y="63"/>
                    <a:pt x="135" y="63"/>
                    <a:pt x="135" y="63"/>
                  </a:cubicBezTo>
                  <a:cubicBezTo>
                    <a:pt x="135" y="62"/>
                    <a:pt x="135" y="62"/>
                    <a:pt x="135" y="62"/>
                  </a:cubicBezTo>
                  <a:cubicBezTo>
                    <a:pt x="135" y="62"/>
                    <a:pt x="135" y="62"/>
                    <a:pt x="135" y="62"/>
                  </a:cubicBezTo>
                  <a:cubicBezTo>
                    <a:pt x="132" y="56"/>
                    <a:pt x="132" y="56"/>
                    <a:pt x="132" y="56"/>
                  </a:cubicBezTo>
                  <a:cubicBezTo>
                    <a:pt x="131" y="53"/>
                    <a:pt x="131" y="53"/>
                    <a:pt x="131" y="53"/>
                  </a:cubicBezTo>
                  <a:cubicBezTo>
                    <a:pt x="131" y="53"/>
                    <a:pt x="131" y="53"/>
                    <a:pt x="131" y="53"/>
                  </a:cubicBezTo>
                  <a:cubicBezTo>
                    <a:pt x="129" y="48"/>
                    <a:pt x="129" y="48"/>
                    <a:pt x="129" y="48"/>
                  </a:cubicBezTo>
                  <a:cubicBezTo>
                    <a:pt x="141" y="31"/>
                    <a:pt x="141" y="31"/>
                    <a:pt x="141" y="31"/>
                  </a:cubicBezTo>
                  <a:cubicBezTo>
                    <a:pt x="125" y="15"/>
                    <a:pt x="125" y="15"/>
                    <a:pt x="125" y="15"/>
                  </a:cubicBezTo>
                  <a:cubicBezTo>
                    <a:pt x="108" y="27"/>
                    <a:pt x="108" y="27"/>
                    <a:pt x="108" y="27"/>
                  </a:cubicBezTo>
                  <a:cubicBezTo>
                    <a:pt x="93" y="21"/>
                    <a:pt x="93" y="21"/>
                    <a:pt x="93" y="21"/>
                  </a:cubicBezTo>
                  <a:cubicBezTo>
                    <a:pt x="89" y="0"/>
                    <a:pt x="89" y="0"/>
                    <a:pt x="89" y="0"/>
                  </a:cubicBezTo>
                  <a:cubicBezTo>
                    <a:pt x="67" y="0"/>
                    <a:pt x="67" y="0"/>
                    <a:pt x="67" y="0"/>
                  </a:cubicBezTo>
                  <a:cubicBezTo>
                    <a:pt x="63" y="21"/>
                    <a:pt x="63" y="21"/>
                    <a:pt x="63" y="21"/>
                  </a:cubicBezTo>
                  <a:cubicBezTo>
                    <a:pt x="48" y="27"/>
                    <a:pt x="48" y="27"/>
                    <a:pt x="48" y="27"/>
                  </a:cubicBezTo>
                  <a:cubicBezTo>
                    <a:pt x="31" y="15"/>
                    <a:pt x="31" y="15"/>
                    <a:pt x="31" y="15"/>
                  </a:cubicBezTo>
                  <a:cubicBezTo>
                    <a:pt x="15" y="31"/>
                    <a:pt x="15" y="31"/>
                    <a:pt x="15" y="31"/>
                  </a:cubicBezTo>
                  <a:cubicBezTo>
                    <a:pt x="27" y="48"/>
                    <a:pt x="27" y="48"/>
                    <a:pt x="27" y="48"/>
                  </a:cubicBezTo>
                  <a:cubicBezTo>
                    <a:pt x="21" y="63"/>
                    <a:pt x="21" y="63"/>
                    <a:pt x="21" y="63"/>
                  </a:cubicBezTo>
                  <a:cubicBezTo>
                    <a:pt x="0" y="67"/>
                    <a:pt x="0" y="67"/>
                    <a:pt x="0" y="67"/>
                  </a:cubicBezTo>
                  <a:cubicBezTo>
                    <a:pt x="0" y="89"/>
                    <a:pt x="0" y="89"/>
                    <a:pt x="0" y="89"/>
                  </a:cubicBezTo>
                  <a:cubicBezTo>
                    <a:pt x="21" y="93"/>
                    <a:pt x="21" y="93"/>
                    <a:pt x="21" y="93"/>
                  </a:cubicBezTo>
                  <a:cubicBezTo>
                    <a:pt x="27" y="108"/>
                    <a:pt x="27" y="108"/>
                    <a:pt x="27" y="108"/>
                  </a:cubicBezTo>
                  <a:cubicBezTo>
                    <a:pt x="15" y="125"/>
                    <a:pt x="15" y="125"/>
                    <a:pt x="15" y="125"/>
                  </a:cubicBezTo>
                  <a:cubicBezTo>
                    <a:pt x="31" y="141"/>
                    <a:pt x="31" y="141"/>
                    <a:pt x="31" y="141"/>
                  </a:cubicBezTo>
                  <a:cubicBezTo>
                    <a:pt x="48" y="129"/>
                    <a:pt x="48" y="129"/>
                    <a:pt x="48" y="129"/>
                  </a:cubicBezTo>
                  <a:cubicBezTo>
                    <a:pt x="63" y="135"/>
                    <a:pt x="63" y="135"/>
                    <a:pt x="63" y="135"/>
                  </a:cubicBezTo>
                  <a:cubicBezTo>
                    <a:pt x="67" y="156"/>
                    <a:pt x="67" y="156"/>
                    <a:pt x="67" y="156"/>
                  </a:cubicBezTo>
                  <a:cubicBezTo>
                    <a:pt x="89" y="156"/>
                    <a:pt x="89" y="156"/>
                    <a:pt x="89" y="156"/>
                  </a:cubicBezTo>
                  <a:close/>
                  <a:moveTo>
                    <a:pt x="119" y="72"/>
                  </a:moveTo>
                  <a:cubicBezTo>
                    <a:pt x="122" y="95"/>
                    <a:pt x="106" y="116"/>
                    <a:pt x="84" y="119"/>
                  </a:cubicBezTo>
                  <a:cubicBezTo>
                    <a:pt x="61" y="122"/>
                    <a:pt x="40" y="106"/>
                    <a:pt x="37" y="84"/>
                  </a:cubicBezTo>
                  <a:cubicBezTo>
                    <a:pt x="34" y="61"/>
                    <a:pt x="50" y="40"/>
                    <a:pt x="72" y="37"/>
                  </a:cubicBezTo>
                  <a:cubicBezTo>
                    <a:pt x="79" y="36"/>
                    <a:pt x="86" y="37"/>
                    <a:pt x="92" y="39"/>
                  </a:cubicBezTo>
                  <a:cubicBezTo>
                    <a:pt x="92" y="39"/>
                    <a:pt x="92" y="39"/>
                    <a:pt x="92" y="39"/>
                  </a:cubicBezTo>
                  <a:cubicBezTo>
                    <a:pt x="98" y="41"/>
                    <a:pt x="103" y="44"/>
                    <a:pt x="107" y="49"/>
                  </a:cubicBezTo>
                  <a:cubicBezTo>
                    <a:pt x="110" y="51"/>
                    <a:pt x="112" y="54"/>
                    <a:pt x="114" y="57"/>
                  </a:cubicBezTo>
                  <a:cubicBezTo>
                    <a:pt x="117" y="62"/>
                    <a:pt x="119" y="67"/>
                    <a:pt x="119" y="72"/>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8" name="Freeform 20"/>
            <p:cNvSpPr>
              <a:spLocks noEditPoints="1"/>
            </p:cNvSpPr>
            <p:nvPr/>
          </p:nvSpPr>
          <p:spPr bwMode="auto">
            <a:xfrm>
              <a:off x="3877996" y="2720783"/>
              <a:ext cx="468313" cy="544512"/>
            </a:xfrm>
            <a:custGeom>
              <a:avLst/>
              <a:gdLst>
                <a:gd name="T0" fmla="*/ 25 w 50"/>
                <a:gd name="T1" fmla="*/ 0 h 58"/>
                <a:gd name="T2" fmla="*/ 39 w 50"/>
                <a:gd name="T3" fmla="*/ 14 h 58"/>
                <a:gd name="T4" fmla="*/ 25 w 50"/>
                <a:gd name="T5" fmla="*/ 28 h 58"/>
                <a:gd name="T6" fmla="*/ 11 w 50"/>
                <a:gd name="T7" fmla="*/ 14 h 58"/>
                <a:gd name="T8" fmla="*/ 25 w 50"/>
                <a:gd name="T9" fmla="*/ 0 h 58"/>
                <a:gd name="T10" fmla="*/ 10 w 50"/>
                <a:gd name="T11" fmla="*/ 31 h 58"/>
                <a:gd name="T12" fmla="*/ 16 w 50"/>
                <a:gd name="T13" fmla="*/ 31 h 58"/>
                <a:gd name="T14" fmla="*/ 22 w 50"/>
                <a:gd name="T15" fmla="*/ 40 h 58"/>
                <a:gd name="T16" fmla="*/ 28 w 50"/>
                <a:gd name="T17" fmla="*/ 40 h 58"/>
                <a:gd name="T18" fmla="*/ 34 w 50"/>
                <a:gd name="T19" fmla="*/ 31 h 58"/>
                <a:gd name="T20" fmla="*/ 40 w 50"/>
                <a:gd name="T21" fmla="*/ 31 h 58"/>
                <a:gd name="T22" fmla="*/ 50 w 50"/>
                <a:gd name="T23" fmla="*/ 41 h 58"/>
                <a:gd name="T24" fmla="*/ 50 w 50"/>
                <a:gd name="T25" fmla="*/ 58 h 58"/>
                <a:gd name="T26" fmla="*/ 0 w 50"/>
                <a:gd name="T27" fmla="*/ 58 h 58"/>
                <a:gd name="T28" fmla="*/ 0 w 50"/>
                <a:gd name="T29" fmla="*/ 41 h 58"/>
                <a:gd name="T30" fmla="*/ 10 w 50"/>
                <a:gd name="T31" fmla="*/ 3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58">
                  <a:moveTo>
                    <a:pt x="25" y="0"/>
                  </a:moveTo>
                  <a:cubicBezTo>
                    <a:pt x="33" y="0"/>
                    <a:pt x="39" y="6"/>
                    <a:pt x="39" y="14"/>
                  </a:cubicBezTo>
                  <a:cubicBezTo>
                    <a:pt x="39" y="21"/>
                    <a:pt x="33" y="28"/>
                    <a:pt x="25" y="28"/>
                  </a:cubicBezTo>
                  <a:cubicBezTo>
                    <a:pt x="17" y="28"/>
                    <a:pt x="11" y="21"/>
                    <a:pt x="11" y="14"/>
                  </a:cubicBezTo>
                  <a:cubicBezTo>
                    <a:pt x="11" y="6"/>
                    <a:pt x="17" y="0"/>
                    <a:pt x="25" y="0"/>
                  </a:cubicBezTo>
                  <a:close/>
                  <a:moveTo>
                    <a:pt x="10" y="31"/>
                  </a:moveTo>
                  <a:cubicBezTo>
                    <a:pt x="16" y="31"/>
                    <a:pt x="16" y="31"/>
                    <a:pt x="16" y="31"/>
                  </a:cubicBezTo>
                  <a:cubicBezTo>
                    <a:pt x="22" y="40"/>
                    <a:pt x="22" y="40"/>
                    <a:pt x="22" y="40"/>
                  </a:cubicBezTo>
                  <a:cubicBezTo>
                    <a:pt x="24" y="43"/>
                    <a:pt x="26" y="43"/>
                    <a:pt x="28" y="40"/>
                  </a:cubicBezTo>
                  <a:cubicBezTo>
                    <a:pt x="34" y="31"/>
                    <a:pt x="34" y="31"/>
                    <a:pt x="34" y="31"/>
                  </a:cubicBezTo>
                  <a:cubicBezTo>
                    <a:pt x="40" y="31"/>
                    <a:pt x="40" y="31"/>
                    <a:pt x="40" y="31"/>
                  </a:cubicBezTo>
                  <a:cubicBezTo>
                    <a:pt x="45" y="31"/>
                    <a:pt x="50" y="36"/>
                    <a:pt x="50" y="41"/>
                  </a:cubicBezTo>
                  <a:cubicBezTo>
                    <a:pt x="50" y="58"/>
                    <a:pt x="50" y="58"/>
                    <a:pt x="50" y="58"/>
                  </a:cubicBezTo>
                  <a:cubicBezTo>
                    <a:pt x="42" y="58"/>
                    <a:pt x="8" y="58"/>
                    <a:pt x="0" y="58"/>
                  </a:cubicBezTo>
                  <a:cubicBezTo>
                    <a:pt x="0" y="41"/>
                    <a:pt x="0" y="41"/>
                    <a:pt x="0" y="41"/>
                  </a:cubicBezTo>
                  <a:cubicBezTo>
                    <a:pt x="0" y="36"/>
                    <a:pt x="5" y="31"/>
                    <a:pt x="10" y="31"/>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sp>
        <p:nvSpPr>
          <p:cNvPr id="139" name="任意多边形 138"/>
          <p:cNvSpPr/>
          <p:nvPr/>
        </p:nvSpPr>
        <p:spPr>
          <a:xfrm>
            <a:off x="7050405" y="3002915"/>
            <a:ext cx="3189605" cy="255905"/>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40" name="任意多边形 139"/>
          <p:cNvSpPr/>
          <p:nvPr/>
        </p:nvSpPr>
        <p:spPr>
          <a:xfrm>
            <a:off x="7050405" y="5450840"/>
            <a:ext cx="3189605" cy="255905"/>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41" name="任意多边形 140"/>
          <p:cNvSpPr/>
          <p:nvPr/>
        </p:nvSpPr>
        <p:spPr>
          <a:xfrm flipH="1">
            <a:off x="2006600" y="4190365"/>
            <a:ext cx="3242945" cy="288290"/>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42" name="矩形 141"/>
          <p:cNvSpPr/>
          <p:nvPr/>
        </p:nvSpPr>
        <p:spPr>
          <a:xfrm>
            <a:off x="7343140" y="1953895"/>
            <a:ext cx="2955290" cy="1315085"/>
          </a:xfrm>
          <a:prstGeom prst="rect">
            <a:avLst/>
          </a:prstGeom>
        </p:spPr>
        <p:txBody>
          <a:bodyPr wrap="square" lIns="68580" tIns="34290" rIns="68580" bIns="34290">
            <a:spAutoFit/>
          </a:bodyPr>
          <a:lstStyle/>
          <a:p>
            <a:pPr algn="l">
              <a:lnSpc>
                <a:spcPct val="150000"/>
              </a:lnSpc>
            </a:pPr>
            <a:r>
              <a:rPr dirty="0">
                <a:solidFill>
                  <a:srgbClr val="10FBFE"/>
                </a:solidFill>
                <a:latin typeface="微软雅黑" panose="020B0503020204020204" charset="-122"/>
                <a:ea typeface="微软雅黑" panose="020B0503020204020204" charset="-122"/>
                <a:cs typeface="+mn-ea"/>
                <a:sym typeface="+mn-lt"/>
              </a:rPr>
              <a:t>在出现异常时根据数据库中的医疗资料，提供相应的健康建议或者就诊建议。</a:t>
            </a:r>
          </a:p>
        </p:txBody>
      </p:sp>
      <p:sp>
        <p:nvSpPr>
          <p:cNvPr id="144" name="矩形 143"/>
          <p:cNvSpPr/>
          <p:nvPr/>
        </p:nvSpPr>
        <p:spPr>
          <a:xfrm>
            <a:off x="7444740" y="4682490"/>
            <a:ext cx="3126740" cy="899160"/>
          </a:xfrm>
          <a:prstGeom prst="rect">
            <a:avLst/>
          </a:prstGeom>
        </p:spPr>
        <p:txBody>
          <a:bodyPr wrap="square" lIns="68580" tIns="34290" rIns="68580" bIns="34290">
            <a:spAutoFit/>
          </a:bodyPr>
          <a:lstStyle/>
          <a:p>
            <a:pPr algn="l">
              <a:lnSpc>
                <a:spcPct val="150000"/>
              </a:lnSpc>
            </a:pPr>
            <a:r>
              <a:rPr sz="1800" dirty="0">
                <a:solidFill>
                  <a:srgbClr val="10FBFE"/>
                </a:solidFill>
                <a:latin typeface="微软雅黑" panose="020B0503020204020204" charset="-122"/>
                <a:ea typeface="微软雅黑" panose="020B0503020204020204" charset="-122"/>
                <a:cs typeface="+mn-ea"/>
              </a:rPr>
              <a:t>身体健康各项数据</a:t>
            </a:r>
            <a:r>
              <a:rPr lang="zh-CN" sz="1800" dirty="0">
                <a:solidFill>
                  <a:srgbClr val="10FBFE"/>
                </a:solidFill>
                <a:latin typeface="微软雅黑" panose="020B0503020204020204" charset="-122"/>
                <a:ea typeface="微软雅黑" panose="020B0503020204020204" charset="-122"/>
                <a:cs typeface="+mn-ea"/>
              </a:rPr>
              <a:t>与相关就诊信息</a:t>
            </a:r>
            <a:r>
              <a:rPr sz="1800" dirty="0">
                <a:solidFill>
                  <a:srgbClr val="10FBFE"/>
                </a:solidFill>
                <a:latin typeface="微软雅黑" panose="020B0503020204020204" charset="-122"/>
                <a:ea typeface="微软雅黑" panose="020B0503020204020204" charset="-122"/>
                <a:cs typeface="+mn-ea"/>
              </a:rPr>
              <a:t>，万达通运营商承诺保密</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35" presetClass="entr" presetSubtype="0" fill="hold" nodeType="afterEffect">
                                  <p:stCondLst>
                                    <p:cond delay="0"/>
                                  </p:stCondLst>
                                  <p:childTnLst>
                                    <p:set>
                                      <p:cBhvr>
                                        <p:cTn id="16" dur="1" fill="hold">
                                          <p:stCondLst>
                                            <p:cond delay="0"/>
                                          </p:stCondLst>
                                        </p:cTn>
                                        <p:tgtEl>
                                          <p:spTgt spid="136"/>
                                        </p:tgtEl>
                                        <p:attrNameLst>
                                          <p:attrName>style.visibility</p:attrName>
                                        </p:attrNameLst>
                                      </p:cBhvr>
                                      <p:to>
                                        <p:strVal val="visible"/>
                                      </p:to>
                                    </p:set>
                                    <p:animEffect transition="in" filter="fade">
                                      <p:cBhvr>
                                        <p:cTn id="17" dur="500"/>
                                        <p:tgtEl>
                                          <p:spTgt spid="136"/>
                                        </p:tgtEl>
                                      </p:cBhvr>
                                    </p:animEffect>
                                    <p:anim calcmode="lin" valueType="num">
                                      <p:cBhvr>
                                        <p:cTn id="18" dur="500" fill="hold"/>
                                        <p:tgtEl>
                                          <p:spTgt spid="136"/>
                                        </p:tgtEl>
                                        <p:attrNameLst>
                                          <p:attrName>style.rotation</p:attrName>
                                        </p:attrNameLst>
                                      </p:cBhvr>
                                      <p:tavLst>
                                        <p:tav tm="0">
                                          <p:val>
                                            <p:fltVal val="720"/>
                                          </p:val>
                                        </p:tav>
                                        <p:tav tm="100000">
                                          <p:val>
                                            <p:fltVal val="0"/>
                                          </p:val>
                                        </p:tav>
                                      </p:tavLst>
                                    </p:anim>
                                    <p:anim calcmode="lin" valueType="num">
                                      <p:cBhvr>
                                        <p:cTn id="19" dur="500" fill="hold"/>
                                        <p:tgtEl>
                                          <p:spTgt spid="136"/>
                                        </p:tgtEl>
                                        <p:attrNameLst>
                                          <p:attrName>ppt_h</p:attrName>
                                        </p:attrNameLst>
                                      </p:cBhvr>
                                      <p:tavLst>
                                        <p:tav tm="0">
                                          <p:val>
                                            <p:fltVal val="0"/>
                                          </p:val>
                                        </p:tav>
                                        <p:tav tm="100000">
                                          <p:val>
                                            <p:strVal val="#ppt_h"/>
                                          </p:val>
                                        </p:tav>
                                      </p:tavLst>
                                    </p:anim>
                                    <p:anim calcmode="lin" valueType="num">
                                      <p:cBhvr>
                                        <p:cTn id="20" dur="500" fill="hold"/>
                                        <p:tgtEl>
                                          <p:spTgt spid="136"/>
                                        </p:tgtEl>
                                        <p:attrNameLst>
                                          <p:attrName>ppt_w</p:attrName>
                                        </p:attrNameLst>
                                      </p:cBhvr>
                                      <p:tavLst>
                                        <p:tav tm="0">
                                          <p:val>
                                            <p:fltVal val="0"/>
                                          </p:val>
                                        </p:tav>
                                        <p:tav tm="100000">
                                          <p:val>
                                            <p:strVal val="#ppt_w"/>
                                          </p:val>
                                        </p:tav>
                                      </p:tavLst>
                                    </p:anim>
                                  </p:childTnLst>
                                </p:cTn>
                              </p:par>
                            </p:childTnLst>
                          </p:cTn>
                        </p:par>
                        <p:par>
                          <p:cTn id="21" fill="hold">
                            <p:stCondLst>
                              <p:cond delay="1500"/>
                            </p:stCondLst>
                            <p:childTnLst>
                              <p:par>
                                <p:cTn id="22" presetID="22" presetClass="entr" presetSubtype="2" fill="hold" grpId="0" nodeType="afterEffect">
                                  <p:stCondLst>
                                    <p:cond delay="0"/>
                                  </p:stCondLst>
                                  <p:childTnLst>
                                    <p:set>
                                      <p:cBhvr>
                                        <p:cTn id="23" dur="1" fill="hold">
                                          <p:stCondLst>
                                            <p:cond delay="0"/>
                                          </p:stCondLst>
                                        </p:cTn>
                                        <p:tgtEl>
                                          <p:spTgt spid="141"/>
                                        </p:tgtEl>
                                        <p:attrNameLst>
                                          <p:attrName>style.visibility</p:attrName>
                                        </p:attrNameLst>
                                      </p:cBhvr>
                                      <p:to>
                                        <p:strVal val="visible"/>
                                      </p:to>
                                    </p:set>
                                    <p:animEffect transition="in" filter="wipe(right)">
                                      <p:cBhvr>
                                        <p:cTn id="24" dur="500"/>
                                        <p:tgtEl>
                                          <p:spTgt spid="141"/>
                                        </p:tgtEl>
                                      </p:cBhvr>
                                    </p:animEffect>
                                  </p:childTnLst>
                                </p:cTn>
                              </p:par>
                              <p:par>
                                <p:cTn id="25" presetID="2" presetClass="entr" presetSubtype="8" fill="hold" grpId="0" nodeType="withEffect">
                                  <p:stCondLst>
                                    <p:cond delay="0"/>
                                  </p:stCondLst>
                                  <p:childTnLst>
                                    <p:set>
                                      <p:cBhvr>
                                        <p:cTn id="26" dur="1" fill="hold">
                                          <p:stCondLst>
                                            <p:cond delay="0"/>
                                          </p:stCondLst>
                                        </p:cTn>
                                        <p:tgtEl>
                                          <p:spTgt spid="128"/>
                                        </p:tgtEl>
                                        <p:attrNameLst>
                                          <p:attrName>style.visibility</p:attrName>
                                        </p:attrNameLst>
                                      </p:cBhvr>
                                      <p:to>
                                        <p:strVal val="visible"/>
                                      </p:to>
                                    </p:set>
                                    <p:anim calcmode="lin" valueType="num">
                                      <p:cBhvr additive="base">
                                        <p:cTn id="27" dur="500" fill="hold"/>
                                        <p:tgtEl>
                                          <p:spTgt spid="128"/>
                                        </p:tgtEl>
                                        <p:attrNameLst>
                                          <p:attrName>ppt_x</p:attrName>
                                        </p:attrNameLst>
                                      </p:cBhvr>
                                      <p:tavLst>
                                        <p:tav tm="0">
                                          <p:val>
                                            <p:strVal val="0-#ppt_w/2"/>
                                          </p:val>
                                        </p:tav>
                                        <p:tav tm="100000">
                                          <p:val>
                                            <p:strVal val="#ppt_x"/>
                                          </p:val>
                                        </p:tav>
                                      </p:tavLst>
                                    </p:anim>
                                    <p:anim calcmode="lin" valueType="num">
                                      <p:cBhvr additive="base">
                                        <p:cTn id="28" dur="500" fill="hold"/>
                                        <p:tgtEl>
                                          <p:spTgt spid="128"/>
                                        </p:tgtEl>
                                        <p:attrNameLst>
                                          <p:attrName>ppt_y</p:attrName>
                                        </p:attrNameLst>
                                      </p:cBhvr>
                                      <p:tavLst>
                                        <p:tav tm="0">
                                          <p:val>
                                            <p:strVal val="#ppt_y"/>
                                          </p:val>
                                        </p:tav>
                                        <p:tav tm="100000">
                                          <p:val>
                                            <p:strVal val="#ppt_y"/>
                                          </p:val>
                                        </p:tav>
                                      </p:tavLst>
                                    </p:anim>
                                  </p:childTnLst>
                                </p:cTn>
                              </p:par>
                            </p:childTnLst>
                          </p:cTn>
                        </p:par>
                        <p:par>
                          <p:cTn id="29" fill="hold">
                            <p:stCondLst>
                              <p:cond delay="2000"/>
                            </p:stCondLst>
                            <p:childTnLst>
                              <p:par>
                                <p:cTn id="30" presetID="35" presetClass="entr" presetSubtype="0" fill="hold" nodeType="afterEffect">
                                  <p:stCondLst>
                                    <p:cond delay="0"/>
                                  </p:stCondLst>
                                  <p:childTnLst>
                                    <p:set>
                                      <p:cBhvr>
                                        <p:cTn id="31" dur="1" fill="hold">
                                          <p:stCondLst>
                                            <p:cond delay="0"/>
                                          </p:stCondLst>
                                        </p:cTn>
                                        <p:tgtEl>
                                          <p:spTgt spid="133"/>
                                        </p:tgtEl>
                                        <p:attrNameLst>
                                          <p:attrName>style.visibility</p:attrName>
                                        </p:attrNameLst>
                                      </p:cBhvr>
                                      <p:to>
                                        <p:strVal val="visible"/>
                                      </p:to>
                                    </p:set>
                                    <p:animEffect transition="in" filter="fade">
                                      <p:cBhvr>
                                        <p:cTn id="32" dur="500"/>
                                        <p:tgtEl>
                                          <p:spTgt spid="133"/>
                                        </p:tgtEl>
                                      </p:cBhvr>
                                    </p:animEffect>
                                    <p:anim calcmode="lin" valueType="num">
                                      <p:cBhvr>
                                        <p:cTn id="33" dur="500" fill="hold"/>
                                        <p:tgtEl>
                                          <p:spTgt spid="133"/>
                                        </p:tgtEl>
                                        <p:attrNameLst>
                                          <p:attrName>style.rotation</p:attrName>
                                        </p:attrNameLst>
                                      </p:cBhvr>
                                      <p:tavLst>
                                        <p:tav tm="0">
                                          <p:val>
                                            <p:fltVal val="720"/>
                                          </p:val>
                                        </p:tav>
                                        <p:tav tm="100000">
                                          <p:val>
                                            <p:fltVal val="0"/>
                                          </p:val>
                                        </p:tav>
                                      </p:tavLst>
                                    </p:anim>
                                    <p:anim calcmode="lin" valueType="num">
                                      <p:cBhvr>
                                        <p:cTn id="34" dur="500" fill="hold"/>
                                        <p:tgtEl>
                                          <p:spTgt spid="133"/>
                                        </p:tgtEl>
                                        <p:attrNameLst>
                                          <p:attrName>ppt_h</p:attrName>
                                        </p:attrNameLst>
                                      </p:cBhvr>
                                      <p:tavLst>
                                        <p:tav tm="0">
                                          <p:val>
                                            <p:fltVal val="0"/>
                                          </p:val>
                                        </p:tav>
                                        <p:tav tm="100000">
                                          <p:val>
                                            <p:strVal val="#ppt_h"/>
                                          </p:val>
                                        </p:tav>
                                      </p:tavLst>
                                    </p:anim>
                                    <p:anim calcmode="lin" valueType="num">
                                      <p:cBhvr>
                                        <p:cTn id="35" dur="500" fill="hold"/>
                                        <p:tgtEl>
                                          <p:spTgt spid="133"/>
                                        </p:tgtEl>
                                        <p:attrNameLst>
                                          <p:attrName>ppt_w</p:attrName>
                                        </p:attrNameLst>
                                      </p:cBhvr>
                                      <p:tavLst>
                                        <p:tav tm="0">
                                          <p:val>
                                            <p:fltVal val="0"/>
                                          </p:val>
                                        </p:tav>
                                        <p:tav tm="100000">
                                          <p:val>
                                            <p:strVal val="#ppt_w"/>
                                          </p:val>
                                        </p:tav>
                                      </p:tavLst>
                                    </p:anim>
                                  </p:childTnLst>
                                </p:cTn>
                              </p:par>
                            </p:childTnLst>
                          </p:cTn>
                        </p:par>
                        <p:par>
                          <p:cTn id="36" fill="hold">
                            <p:stCondLst>
                              <p:cond delay="2500"/>
                            </p:stCondLst>
                            <p:childTnLst>
                              <p:par>
                                <p:cTn id="37" presetID="22" presetClass="entr" presetSubtype="8" fill="hold" grpId="0" nodeType="afterEffect">
                                  <p:stCondLst>
                                    <p:cond delay="0"/>
                                  </p:stCondLst>
                                  <p:childTnLst>
                                    <p:set>
                                      <p:cBhvr>
                                        <p:cTn id="38" dur="1" fill="hold">
                                          <p:stCondLst>
                                            <p:cond delay="0"/>
                                          </p:stCondLst>
                                        </p:cTn>
                                        <p:tgtEl>
                                          <p:spTgt spid="139"/>
                                        </p:tgtEl>
                                        <p:attrNameLst>
                                          <p:attrName>style.visibility</p:attrName>
                                        </p:attrNameLst>
                                      </p:cBhvr>
                                      <p:to>
                                        <p:strVal val="visible"/>
                                      </p:to>
                                    </p:set>
                                    <p:animEffect transition="in" filter="wipe(left)">
                                      <p:cBhvr>
                                        <p:cTn id="39" dur="500"/>
                                        <p:tgtEl>
                                          <p:spTgt spid="139"/>
                                        </p:tgtEl>
                                      </p:cBhvr>
                                    </p:animEffect>
                                  </p:childTnLst>
                                </p:cTn>
                              </p:par>
                              <p:par>
                                <p:cTn id="40" presetID="2" presetClass="entr" presetSubtype="2" fill="hold" grpId="0" nodeType="withEffect">
                                  <p:stCondLst>
                                    <p:cond delay="0"/>
                                  </p:stCondLst>
                                  <p:childTnLst>
                                    <p:set>
                                      <p:cBhvr>
                                        <p:cTn id="41" dur="1" fill="hold">
                                          <p:stCondLst>
                                            <p:cond delay="0"/>
                                          </p:stCondLst>
                                        </p:cTn>
                                        <p:tgtEl>
                                          <p:spTgt spid="142"/>
                                        </p:tgtEl>
                                        <p:attrNameLst>
                                          <p:attrName>style.visibility</p:attrName>
                                        </p:attrNameLst>
                                      </p:cBhvr>
                                      <p:to>
                                        <p:strVal val="visible"/>
                                      </p:to>
                                    </p:set>
                                    <p:anim calcmode="lin" valueType="num">
                                      <p:cBhvr additive="base">
                                        <p:cTn id="42" dur="500" fill="hold"/>
                                        <p:tgtEl>
                                          <p:spTgt spid="142"/>
                                        </p:tgtEl>
                                        <p:attrNameLst>
                                          <p:attrName>ppt_x</p:attrName>
                                        </p:attrNameLst>
                                      </p:cBhvr>
                                      <p:tavLst>
                                        <p:tav tm="0">
                                          <p:val>
                                            <p:strVal val="1+#ppt_w/2"/>
                                          </p:val>
                                        </p:tav>
                                        <p:tav tm="100000">
                                          <p:val>
                                            <p:strVal val="#ppt_x"/>
                                          </p:val>
                                        </p:tav>
                                      </p:tavLst>
                                    </p:anim>
                                    <p:anim calcmode="lin" valueType="num">
                                      <p:cBhvr additive="base">
                                        <p:cTn id="43" dur="500" fill="hold"/>
                                        <p:tgtEl>
                                          <p:spTgt spid="142"/>
                                        </p:tgtEl>
                                        <p:attrNameLst>
                                          <p:attrName>ppt_y</p:attrName>
                                        </p:attrNameLst>
                                      </p:cBhvr>
                                      <p:tavLst>
                                        <p:tav tm="0">
                                          <p:val>
                                            <p:strVal val="#ppt_y"/>
                                          </p:val>
                                        </p:tav>
                                        <p:tav tm="100000">
                                          <p:val>
                                            <p:strVal val="#ppt_y"/>
                                          </p:val>
                                        </p:tav>
                                      </p:tavLst>
                                    </p:anim>
                                  </p:childTnLst>
                                </p:cTn>
                              </p:par>
                            </p:childTnLst>
                          </p:cTn>
                        </p:par>
                        <p:par>
                          <p:cTn id="44" fill="hold">
                            <p:stCondLst>
                              <p:cond delay="3000"/>
                            </p:stCondLst>
                            <p:childTnLst>
                              <p:par>
                                <p:cTn id="45" presetID="35" presetClass="entr" presetSubtype="0" fill="hold" nodeType="afterEffect">
                                  <p:stCondLst>
                                    <p:cond delay="0"/>
                                  </p:stCondLst>
                                  <p:childTnLst>
                                    <p:set>
                                      <p:cBhvr>
                                        <p:cTn id="46" dur="1" fill="hold">
                                          <p:stCondLst>
                                            <p:cond delay="0"/>
                                          </p:stCondLst>
                                        </p:cTn>
                                        <p:tgtEl>
                                          <p:spTgt spid="130"/>
                                        </p:tgtEl>
                                        <p:attrNameLst>
                                          <p:attrName>style.visibility</p:attrName>
                                        </p:attrNameLst>
                                      </p:cBhvr>
                                      <p:to>
                                        <p:strVal val="visible"/>
                                      </p:to>
                                    </p:set>
                                    <p:animEffect transition="in" filter="fade">
                                      <p:cBhvr>
                                        <p:cTn id="47" dur="500"/>
                                        <p:tgtEl>
                                          <p:spTgt spid="130"/>
                                        </p:tgtEl>
                                      </p:cBhvr>
                                    </p:animEffect>
                                    <p:anim calcmode="lin" valueType="num">
                                      <p:cBhvr>
                                        <p:cTn id="48" dur="500" fill="hold"/>
                                        <p:tgtEl>
                                          <p:spTgt spid="130"/>
                                        </p:tgtEl>
                                        <p:attrNameLst>
                                          <p:attrName>style.rotation</p:attrName>
                                        </p:attrNameLst>
                                      </p:cBhvr>
                                      <p:tavLst>
                                        <p:tav tm="0">
                                          <p:val>
                                            <p:fltVal val="720"/>
                                          </p:val>
                                        </p:tav>
                                        <p:tav tm="100000">
                                          <p:val>
                                            <p:fltVal val="0"/>
                                          </p:val>
                                        </p:tav>
                                      </p:tavLst>
                                    </p:anim>
                                    <p:anim calcmode="lin" valueType="num">
                                      <p:cBhvr>
                                        <p:cTn id="49" dur="500" fill="hold"/>
                                        <p:tgtEl>
                                          <p:spTgt spid="130"/>
                                        </p:tgtEl>
                                        <p:attrNameLst>
                                          <p:attrName>ppt_h</p:attrName>
                                        </p:attrNameLst>
                                      </p:cBhvr>
                                      <p:tavLst>
                                        <p:tav tm="0">
                                          <p:val>
                                            <p:fltVal val="0"/>
                                          </p:val>
                                        </p:tav>
                                        <p:tav tm="100000">
                                          <p:val>
                                            <p:strVal val="#ppt_h"/>
                                          </p:val>
                                        </p:tav>
                                      </p:tavLst>
                                    </p:anim>
                                    <p:anim calcmode="lin" valueType="num">
                                      <p:cBhvr>
                                        <p:cTn id="50" dur="500" fill="hold"/>
                                        <p:tgtEl>
                                          <p:spTgt spid="130"/>
                                        </p:tgtEl>
                                        <p:attrNameLst>
                                          <p:attrName>ppt_w</p:attrName>
                                        </p:attrNameLst>
                                      </p:cBhvr>
                                      <p:tavLst>
                                        <p:tav tm="0">
                                          <p:val>
                                            <p:fltVal val="0"/>
                                          </p:val>
                                        </p:tav>
                                        <p:tav tm="100000">
                                          <p:val>
                                            <p:strVal val="#ppt_w"/>
                                          </p:val>
                                        </p:tav>
                                      </p:tavLst>
                                    </p:anim>
                                  </p:childTnLst>
                                </p:cTn>
                              </p:par>
                            </p:childTnLst>
                          </p:cTn>
                        </p:par>
                        <p:par>
                          <p:cTn id="51" fill="hold">
                            <p:stCondLst>
                              <p:cond delay="3500"/>
                            </p:stCondLst>
                            <p:childTnLst>
                              <p:par>
                                <p:cTn id="52" presetID="22" presetClass="entr" presetSubtype="8" fill="hold" grpId="0" nodeType="afterEffect">
                                  <p:stCondLst>
                                    <p:cond delay="0"/>
                                  </p:stCondLst>
                                  <p:childTnLst>
                                    <p:set>
                                      <p:cBhvr>
                                        <p:cTn id="53" dur="1" fill="hold">
                                          <p:stCondLst>
                                            <p:cond delay="0"/>
                                          </p:stCondLst>
                                        </p:cTn>
                                        <p:tgtEl>
                                          <p:spTgt spid="140"/>
                                        </p:tgtEl>
                                        <p:attrNameLst>
                                          <p:attrName>style.visibility</p:attrName>
                                        </p:attrNameLst>
                                      </p:cBhvr>
                                      <p:to>
                                        <p:strVal val="visible"/>
                                      </p:to>
                                    </p:set>
                                    <p:animEffect transition="in" filter="wipe(left)">
                                      <p:cBhvr>
                                        <p:cTn id="54" dur="500"/>
                                        <p:tgtEl>
                                          <p:spTgt spid="140"/>
                                        </p:tgtEl>
                                      </p:cBhvr>
                                    </p:animEffect>
                                  </p:childTnLst>
                                </p:cTn>
                              </p:par>
                              <p:par>
                                <p:cTn id="55" presetID="2" presetClass="entr" presetSubtype="2" fill="hold" grpId="0" nodeType="withEffect">
                                  <p:stCondLst>
                                    <p:cond delay="0"/>
                                  </p:stCondLst>
                                  <p:childTnLst>
                                    <p:set>
                                      <p:cBhvr>
                                        <p:cTn id="56" dur="1" fill="hold">
                                          <p:stCondLst>
                                            <p:cond delay="0"/>
                                          </p:stCondLst>
                                        </p:cTn>
                                        <p:tgtEl>
                                          <p:spTgt spid="144"/>
                                        </p:tgtEl>
                                        <p:attrNameLst>
                                          <p:attrName>style.visibility</p:attrName>
                                        </p:attrNameLst>
                                      </p:cBhvr>
                                      <p:to>
                                        <p:strVal val="visible"/>
                                      </p:to>
                                    </p:set>
                                    <p:anim calcmode="lin" valueType="num">
                                      <p:cBhvr additive="base">
                                        <p:cTn id="57" dur="500" fill="hold"/>
                                        <p:tgtEl>
                                          <p:spTgt spid="144"/>
                                        </p:tgtEl>
                                        <p:attrNameLst>
                                          <p:attrName>ppt_x</p:attrName>
                                        </p:attrNameLst>
                                      </p:cBhvr>
                                      <p:tavLst>
                                        <p:tav tm="0">
                                          <p:val>
                                            <p:strVal val="1+#ppt_w/2"/>
                                          </p:val>
                                        </p:tav>
                                        <p:tav tm="100000">
                                          <p:val>
                                            <p:strVal val="#ppt_x"/>
                                          </p:val>
                                        </p:tav>
                                      </p:tavLst>
                                    </p:anim>
                                    <p:anim calcmode="lin" valueType="num">
                                      <p:cBhvr additive="base">
                                        <p:cTn id="58" dur="500" fill="hold"/>
                                        <p:tgtEl>
                                          <p:spTgt spid="1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28" grpId="0"/>
      <p:bldP spid="139" grpId="0" bldLvl="0" animBg="1"/>
      <p:bldP spid="140" grpId="0" bldLvl="0" animBg="1"/>
      <p:bldP spid="141" grpId="0" bldLvl="0" animBg="1"/>
      <p:bldP spid="142" grpId="0"/>
      <p:bldP spid="14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2</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sym typeface="+mn-ea"/>
              </a:rPr>
              <a:t>医疗服务领域 </a:t>
            </a:r>
            <a:r>
              <a:rPr lang="en-US" altLang="zh-CN" sz="2000" b="1" dirty="0">
                <a:solidFill>
                  <a:srgbClr val="10FBFE"/>
                </a:solidFill>
                <a:latin typeface="微软雅黑" panose="020B0503020204020204" charset="-122"/>
                <a:ea typeface="微软雅黑" panose="020B0503020204020204" charset="-122"/>
                <a:sym typeface="+mn-ea"/>
              </a:rPr>
              <a:t>——快速就医</a:t>
            </a:r>
          </a:p>
        </p:txBody>
      </p:sp>
      <p:grpSp>
        <p:nvGrpSpPr>
          <p:cNvPr id="49" name="组合 48"/>
          <p:cNvGrpSpPr/>
          <p:nvPr/>
        </p:nvGrpSpPr>
        <p:grpSpPr>
          <a:xfrm>
            <a:off x="695324" y="1564620"/>
            <a:ext cx="9582096" cy="1712913"/>
            <a:chOff x="695324" y="1564620"/>
            <a:chExt cx="9582096" cy="1712913"/>
          </a:xfrm>
        </p:grpSpPr>
        <p:sp>
          <p:nvSpPr>
            <p:cNvPr id="46" name="任意多边形: 形状 45"/>
            <p:cNvSpPr/>
            <p:nvPr/>
          </p:nvSpPr>
          <p:spPr bwMode="auto">
            <a:xfrm>
              <a:off x="695324" y="1801157"/>
              <a:ext cx="8276838" cy="1181100"/>
            </a:xfrm>
            <a:custGeom>
              <a:avLst/>
              <a:gdLst>
                <a:gd name="connsiteX0" fmla="*/ 0 w 8276838"/>
                <a:gd name="connsiteY0" fmla="*/ 0 h 1181100"/>
                <a:gd name="connsiteX1" fmla="*/ 2394337 w 8276838"/>
                <a:gd name="connsiteY1" fmla="*/ 0 h 1181100"/>
                <a:gd name="connsiteX2" fmla="*/ 4990475 w 8276838"/>
                <a:gd name="connsiteY2" fmla="*/ 0 h 1181100"/>
                <a:gd name="connsiteX3" fmla="*/ 7384812 w 8276838"/>
                <a:gd name="connsiteY3" fmla="*/ 0 h 1181100"/>
                <a:gd name="connsiteX4" fmla="*/ 7875801 w 8276838"/>
                <a:gd name="connsiteY4" fmla="*/ 584200 h 1181100"/>
                <a:gd name="connsiteX5" fmla="*/ 8269342 w 8276838"/>
                <a:gd name="connsiteY5" fmla="*/ 471488 h 1181100"/>
                <a:gd name="connsiteX6" fmla="*/ 8276838 w 8276838"/>
                <a:gd name="connsiteY6" fmla="*/ 477838 h 1181100"/>
                <a:gd name="connsiteX7" fmla="*/ 7883297 w 8276838"/>
                <a:gd name="connsiteY7" fmla="*/ 590550 h 1181100"/>
                <a:gd name="connsiteX8" fmla="*/ 8276838 w 8276838"/>
                <a:gd name="connsiteY8" fmla="*/ 703263 h 1181100"/>
                <a:gd name="connsiteX9" fmla="*/ 8269342 w 8276838"/>
                <a:gd name="connsiteY9" fmla="*/ 709613 h 1181100"/>
                <a:gd name="connsiteX10" fmla="*/ 7875801 w 8276838"/>
                <a:gd name="connsiteY10" fmla="*/ 596900 h 1181100"/>
                <a:gd name="connsiteX11" fmla="*/ 7384812 w 8276838"/>
                <a:gd name="connsiteY11" fmla="*/ 1181100 h 1181100"/>
                <a:gd name="connsiteX12" fmla="*/ 4990475 w 8276838"/>
                <a:gd name="connsiteY12" fmla="*/ 1181100 h 1181100"/>
                <a:gd name="connsiteX13" fmla="*/ 2394337 w 8276838"/>
                <a:gd name="connsiteY13" fmla="*/ 1181100 h 1181100"/>
                <a:gd name="connsiteX14" fmla="*/ 0 w 8276838"/>
                <a:gd name="connsiteY14" fmla="*/ 1181100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276838" h="1181100">
                  <a:moveTo>
                    <a:pt x="0" y="0"/>
                  </a:moveTo>
                  <a:lnTo>
                    <a:pt x="2394337" y="0"/>
                  </a:lnTo>
                  <a:lnTo>
                    <a:pt x="4990475" y="0"/>
                  </a:lnTo>
                  <a:lnTo>
                    <a:pt x="7384812" y="0"/>
                  </a:lnTo>
                  <a:lnTo>
                    <a:pt x="7875801" y="584200"/>
                  </a:lnTo>
                  <a:lnTo>
                    <a:pt x="8269342" y="471488"/>
                  </a:lnTo>
                  <a:lnTo>
                    <a:pt x="8276838" y="477838"/>
                  </a:lnTo>
                  <a:lnTo>
                    <a:pt x="7883297" y="590550"/>
                  </a:lnTo>
                  <a:lnTo>
                    <a:pt x="8276838" y="703263"/>
                  </a:lnTo>
                  <a:lnTo>
                    <a:pt x="8269342" y="709613"/>
                  </a:lnTo>
                  <a:lnTo>
                    <a:pt x="7875801" y="596900"/>
                  </a:lnTo>
                  <a:lnTo>
                    <a:pt x="7384812" y="1181100"/>
                  </a:lnTo>
                  <a:lnTo>
                    <a:pt x="4990475" y="1181100"/>
                  </a:lnTo>
                  <a:lnTo>
                    <a:pt x="2394337" y="1181100"/>
                  </a:lnTo>
                  <a:lnTo>
                    <a:pt x="0" y="1181100"/>
                  </a:lnTo>
                  <a:close/>
                </a:path>
              </a:pathLst>
            </a:custGeom>
            <a:solidFill>
              <a:srgbClr val="6AE7FF">
                <a:alpha val="70000"/>
              </a:srgbClr>
            </a:solidFill>
            <a:ln>
              <a:noFill/>
            </a:ln>
          </p:spPr>
          <p:txBody>
            <a:bodyPr wrap="square" anchor="ctr">
              <a:noAutofit/>
            </a:bodyPr>
            <a:lstStyle/>
            <a:p>
              <a:pPr algn="ctr"/>
              <a:endParaRPr/>
            </a:p>
          </p:txBody>
        </p:sp>
        <p:grpSp>
          <p:nvGrpSpPr>
            <p:cNvPr id="10" name="Group 4"/>
            <p:cNvGrpSpPr/>
            <p:nvPr/>
          </p:nvGrpSpPr>
          <p:grpSpPr>
            <a:xfrm>
              <a:off x="8931220" y="1564620"/>
              <a:ext cx="1346200" cy="1712913"/>
              <a:chOff x="5494338" y="769938"/>
              <a:chExt cx="1346200" cy="1712913"/>
            </a:xfrm>
            <a:solidFill>
              <a:schemeClr val="accent4"/>
            </a:solidFill>
          </p:grpSpPr>
          <p:sp>
            <p:nvSpPr>
              <p:cNvPr id="41" name="Freeform: Shape 6"/>
              <p:cNvSpPr/>
              <p:nvPr/>
            </p:nvSpPr>
            <p:spPr bwMode="auto">
              <a:xfrm>
                <a:off x="5494338" y="769938"/>
                <a:ext cx="1346200" cy="1712913"/>
              </a:xfrm>
              <a:custGeom>
                <a:avLst/>
                <a:gdLst>
                  <a:gd name="T0" fmla="*/ 598 w 598"/>
                  <a:gd name="T1" fmla="*/ 377 h 760"/>
                  <a:gd name="T2" fmla="*/ 594 w 598"/>
                  <a:gd name="T3" fmla="*/ 374 h 760"/>
                  <a:gd name="T4" fmla="*/ 593 w 598"/>
                  <a:gd name="T5" fmla="*/ 374 h 760"/>
                  <a:gd name="T6" fmla="*/ 588 w 598"/>
                  <a:gd name="T7" fmla="*/ 371 h 760"/>
                  <a:gd name="T8" fmla="*/ 585 w 598"/>
                  <a:gd name="T9" fmla="*/ 372 h 760"/>
                  <a:gd name="T10" fmla="*/ 582 w 598"/>
                  <a:gd name="T11" fmla="*/ 369 h 760"/>
                  <a:gd name="T12" fmla="*/ 592 w 598"/>
                  <a:gd name="T13" fmla="*/ 320 h 760"/>
                  <a:gd name="T14" fmla="*/ 569 w 598"/>
                  <a:gd name="T15" fmla="*/ 308 h 760"/>
                  <a:gd name="T16" fmla="*/ 566 w 598"/>
                  <a:gd name="T17" fmla="*/ 360 h 760"/>
                  <a:gd name="T18" fmla="*/ 561 w 598"/>
                  <a:gd name="T19" fmla="*/ 361 h 760"/>
                  <a:gd name="T20" fmla="*/ 547 w 598"/>
                  <a:gd name="T21" fmla="*/ 331 h 760"/>
                  <a:gd name="T22" fmla="*/ 446 w 598"/>
                  <a:gd name="T23" fmla="*/ 332 h 760"/>
                  <a:gd name="T24" fmla="*/ 445 w 598"/>
                  <a:gd name="T25" fmla="*/ 325 h 760"/>
                  <a:gd name="T26" fmla="*/ 455 w 598"/>
                  <a:gd name="T27" fmla="*/ 316 h 760"/>
                  <a:gd name="T28" fmla="*/ 470 w 598"/>
                  <a:gd name="T29" fmla="*/ 316 h 760"/>
                  <a:gd name="T30" fmla="*/ 492 w 598"/>
                  <a:gd name="T31" fmla="*/ 304 h 760"/>
                  <a:gd name="T32" fmla="*/ 467 w 598"/>
                  <a:gd name="T33" fmla="*/ 296 h 760"/>
                  <a:gd name="T34" fmla="*/ 444 w 598"/>
                  <a:gd name="T35" fmla="*/ 298 h 760"/>
                  <a:gd name="T36" fmla="*/ 428 w 598"/>
                  <a:gd name="T37" fmla="*/ 8 h 760"/>
                  <a:gd name="T38" fmla="*/ 347 w 598"/>
                  <a:gd name="T39" fmla="*/ 4 h 760"/>
                  <a:gd name="T40" fmla="*/ 332 w 598"/>
                  <a:gd name="T41" fmla="*/ 47 h 760"/>
                  <a:gd name="T42" fmla="*/ 342 w 598"/>
                  <a:gd name="T43" fmla="*/ 47 h 760"/>
                  <a:gd name="T44" fmla="*/ 337 w 598"/>
                  <a:gd name="T45" fmla="*/ 96 h 760"/>
                  <a:gd name="T46" fmla="*/ 324 w 598"/>
                  <a:gd name="T47" fmla="*/ 105 h 760"/>
                  <a:gd name="T48" fmla="*/ 287 w 598"/>
                  <a:gd name="T49" fmla="*/ 341 h 760"/>
                  <a:gd name="T50" fmla="*/ 213 w 598"/>
                  <a:gd name="T51" fmla="*/ 351 h 760"/>
                  <a:gd name="T52" fmla="*/ 85 w 598"/>
                  <a:gd name="T53" fmla="*/ 368 h 760"/>
                  <a:gd name="T54" fmla="*/ 64 w 598"/>
                  <a:gd name="T55" fmla="*/ 241 h 760"/>
                  <a:gd name="T56" fmla="*/ 9 w 598"/>
                  <a:gd name="T57" fmla="*/ 241 h 760"/>
                  <a:gd name="T58" fmla="*/ 0 w 598"/>
                  <a:gd name="T59" fmla="*/ 376 h 760"/>
                  <a:gd name="T60" fmla="*/ 4 w 598"/>
                  <a:gd name="T61" fmla="*/ 377 h 760"/>
                  <a:gd name="T62" fmla="*/ 4 w 598"/>
                  <a:gd name="T63" fmla="*/ 382 h 760"/>
                  <a:gd name="T64" fmla="*/ 0 w 598"/>
                  <a:gd name="T65" fmla="*/ 384 h 760"/>
                  <a:gd name="T66" fmla="*/ 9 w 598"/>
                  <a:gd name="T67" fmla="*/ 518 h 760"/>
                  <a:gd name="T68" fmla="*/ 64 w 598"/>
                  <a:gd name="T69" fmla="*/ 518 h 760"/>
                  <a:gd name="T70" fmla="*/ 85 w 598"/>
                  <a:gd name="T71" fmla="*/ 391 h 760"/>
                  <a:gd name="T72" fmla="*/ 213 w 598"/>
                  <a:gd name="T73" fmla="*/ 408 h 760"/>
                  <a:gd name="T74" fmla="*/ 287 w 598"/>
                  <a:gd name="T75" fmla="*/ 418 h 760"/>
                  <a:gd name="T76" fmla="*/ 324 w 598"/>
                  <a:gd name="T77" fmla="*/ 654 h 760"/>
                  <a:gd name="T78" fmla="*/ 337 w 598"/>
                  <a:gd name="T79" fmla="*/ 663 h 760"/>
                  <a:gd name="T80" fmla="*/ 342 w 598"/>
                  <a:gd name="T81" fmla="*/ 712 h 760"/>
                  <a:gd name="T82" fmla="*/ 332 w 598"/>
                  <a:gd name="T83" fmla="*/ 712 h 760"/>
                  <a:gd name="T84" fmla="*/ 347 w 598"/>
                  <a:gd name="T85" fmla="*/ 755 h 760"/>
                  <a:gd name="T86" fmla="*/ 428 w 598"/>
                  <a:gd name="T87" fmla="*/ 752 h 760"/>
                  <a:gd name="T88" fmla="*/ 444 w 598"/>
                  <a:gd name="T89" fmla="*/ 461 h 760"/>
                  <a:gd name="T90" fmla="*/ 467 w 598"/>
                  <a:gd name="T91" fmla="*/ 463 h 760"/>
                  <a:gd name="T92" fmla="*/ 492 w 598"/>
                  <a:gd name="T93" fmla="*/ 455 h 760"/>
                  <a:gd name="T94" fmla="*/ 470 w 598"/>
                  <a:gd name="T95" fmla="*/ 443 h 760"/>
                  <a:gd name="T96" fmla="*/ 455 w 598"/>
                  <a:gd name="T97" fmla="*/ 443 h 760"/>
                  <a:gd name="T98" fmla="*/ 445 w 598"/>
                  <a:gd name="T99" fmla="*/ 434 h 760"/>
                  <a:gd name="T100" fmla="*/ 446 w 598"/>
                  <a:gd name="T101" fmla="*/ 427 h 760"/>
                  <a:gd name="T102" fmla="*/ 547 w 598"/>
                  <a:gd name="T103" fmla="*/ 429 h 760"/>
                  <a:gd name="T104" fmla="*/ 561 w 598"/>
                  <a:gd name="T105" fmla="*/ 398 h 760"/>
                  <a:gd name="T106" fmla="*/ 566 w 598"/>
                  <a:gd name="T107" fmla="*/ 400 h 760"/>
                  <a:gd name="T108" fmla="*/ 569 w 598"/>
                  <a:gd name="T109" fmla="*/ 452 h 760"/>
                  <a:gd name="T110" fmla="*/ 592 w 598"/>
                  <a:gd name="T111" fmla="*/ 439 h 760"/>
                  <a:gd name="T112" fmla="*/ 582 w 598"/>
                  <a:gd name="T113" fmla="*/ 390 h 760"/>
                  <a:gd name="T114" fmla="*/ 585 w 598"/>
                  <a:gd name="T115" fmla="*/ 387 h 760"/>
                  <a:gd name="T116" fmla="*/ 588 w 598"/>
                  <a:gd name="T117" fmla="*/ 388 h 760"/>
                  <a:gd name="T118" fmla="*/ 593 w 598"/>
                  <a:gd name="T119" fmla="*/ 385 h 760"/>
                  <a:gd name="T120" fmla="*/ 594 w 598"/>
                  <a:gd name="T121" fmla="*/ 385 h 760"/>
                  <a:gd name="T122" fmla="*/ 598 w 598"/>
                  <a:gd name="T123" fmla="*/ 382 h 760"/>
                  <a:gd name="T124" fmla="*/ 598 w 598"/>
                  <a:gd name="T125" fmla="*/ 377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8" h="760">
                    <a:moveTo>
                      <a:pt x="598" y="377"/>
                    </a:moveTo>
                    <a:cubicBezTo>
                      <a:pt x="598" y="375"/>
                      <a:pt x="596" y="374"/>
                      <a:pt x="594" y="374"/>
                    </a:cubicBezTo>
                    <a:cubicBezTo>
                      <a:pt x="594" y="374"/>
                      <a:pt x="593" y="374"/>
                      <a:pt x="593" y="374"/>
                    </a:cubicBezTo>
                    <a:cubicBezTo>
                      <a:pt x="592" y="372"/>
                      <a:pt x="590" y="371"/>
                      <a:pt x="588" y="371"/>
                    </a:cubicBezTo>
                    <a:cubicBezTo>
                      <a:pt x="587" y="371"/>
                      <a:pt x="586" y="372"/>
                      <a:pt x="585" y="372"/>
                    </a:cubicBezTo>
                    <a:cubicBezTo>
                      <a:pt x="584" y="371"/>
                      <a:pt x="583" y="370"/>
                      <a:pt x="582" y="369"/>
                    </a:cubicBezTo>
                    <a:cubicBezTo>
                      <a:pt x="588" y="356"/>
                      <a:pt x="598" y="329"/>
                      <a:pt x="592" y="320"/>
                    </a:cubicBezTo>
                    <a:cubicBezTo>
                      <a:pt x="584" y="307"/>
                      <a:pt x="579" y="301"/>
                      <a:pt x="569" y="308"/>
                    </a:cubicBezTo>
                    <a:cubicBezTo>
                      <a:pt x="563" y="312"/>
                      <a:pt x="564" y="341"/>
                      <a:pt x="566" y="360"/>
                    </a:cubicBezTo>
                    <a:cubicBezTo>
                      <a:pt x="564" y="360"/>
                      <a:pt x="563" y="360"/>
                      <a:pt x="561" y="361"/>
                    </a:cubicBezTo>
                    <a:cubicBezTo>
                      <a:pt x="562" y="347"/>
                      <a:pt x="559" y="330"/>
                      <a:pt x="547" y="331"/>
                    </a:cubicBezTo>
                    <a:cubicBezTo>
                      <a:pt x="526" y="331"/>
                      <a:pt x="446" y="332"/>
                      <a:pt x="446" y="332"/>
                    </a:cubicBezTo>
                    <a:cubicBezTo>
                      <a:pt x="446" y="332"/>
                      <a:pt x="446" y="330"/>
                      <a:pt x="445" y="325"/>
                    </a:cubicBezTo>
                    <a:cubicBezTo>
                      <a:pt x="455" y="316"/>
                      <a:pt x="455" y="316"/>
                      <a:pt x="455" y="316"/>
                    </a:cubicBezTo>
                    <a:cubicBezTo>
                      <a:pt x="470" y="316"/>
                      <a:pt x="470" y="316"/>
                      <a:pt x="470" y="316"/>
                    </a:cubicBezTo>
                    <a:cubicBezTo>
                      <a:pt x="479" y="316"/>
                      <a:pt x="492" y="311"/>
                      <a:pt x="492" y="304"/>
                    </a:cubicBezTo>
                    <a:cubicBezTo>
                      <a:pt x="492" y="297"/>
                      <a:pt x="481" y="296"/>
                      <a:pt x="467" y="296"/>
                    </a:cubicBezTo>
                    <a:cubicBezTo>
                      <a:pt x="460" y="296"/>
                      <a:pt x="451" y="297"/>
                      <a:pt x="444" y="298"/>
                    </a:cubicBezTo>
                    <a:cubicBezTo>
                      <a:pt x="441" y="216"/>
                      <a:pt x="431" y="13"/>
                      <a:pt x="428" y="8"/>
                    </a:cubicBezTo>
                    <a:cubicBezTo>
                      <a:pt x="423" y="0"/>
                      <a:pt x="355" y="0"/>
                      <a:pt x="347" y="4"/>
                    </a:cubicBezTo>
                    <a:cubicBezTo>
                      <a:pt x="339" y="8"/>
                      <a:pt x="332" y="47"/>
                      <a:pt x="332" y="47"/>
                    </a:cubicBezTo>
                    <a:cubicBezTo>
                      <a:pt x="342" y="47"/>
                      <a:pt x="342" y="47"/>
                      <a:pt x="342" y="47"/>
                    </a:cubicBezTo>
                    <a:cubicBezTo>
                      <a:pt x="337" y="96"/>
                      <a:pt x="337" y="96"/>
                      <a:pt x="337" y="96"/>
                    </a:cubicBezTo>
                    <a:cubicBezTo>
                      <a:pt x="324" y="105"/>
                      <a:pt x="324" y="105"/>
                      <a:pt x="324" y="105"/>
                    </a:cubicBezTo>
                    <a:cubicBezTo>
                      <a:pt x="287" y="341"/>
                      <a:pt x="287" y="341"/>
                      <a:pt x="287" y="341"/>
                    </a:cubicBezTo>
                    <a:cubicBezTo>
                      <a:pt x="287" y="341"/>
                      <a:pt x="258" y="344"/>
                      <a:pt x="213" y="351"/>
                    </a:cubicBezTo>
                    <a:cubicBezTo>
                      <a:pt x="191" y="355"/>
                      <a:pt x="136" y="362"/>
                      <a:pt x="85" y="368"/>
                    </a:cubicBezTo>
                    <a:cubicBezTo>
                      <a:pt x="64" y="241"/>
                      <a:pt x="64" y="241"/>
                      <a:pt x="64" y="241"/>
                    </a:cubicBezTo>
                    <a:cubicBezTo>
                      <a:pt x="9" y="241"/>
                      <a:pt x="9" y="241"/>
                      <a:pt x="9" y="241"/>
                    </a:cubicBezTo>
                    <a:cubicBezTo>
                      <a:pt x="0" y="376"/>
                      <a:pt x="0" y="376"/>
                      <a:pt x="0" y="376"/>
                    </a:cubicBezTo>
                    <a:cubicBezTo>
                      <a:pt x="4" y="377"/>
                      <a:pt x="4" y="377"/>
                      <a:pt x="4" y="377"/>
                    </a:cubicBezTo>
                    <a:cubicBezTo>
                      <a:pt x="4" y="382"/>
                      <a:pt x="4" y="382"/>
                      <a:pt x="4" y="382"/>
                    </a:cubicBezTo>
                    <a:cubicBezTo>
                      <a:pt x="0" y="384"/>
                      <a:pt x="0" y="384"/>
                      <a:pt x="0" y="384"/>
                    </a:cubicBezTo>
                    <a:cubicBezTo>
                      <a:pt x="9" y="518"/>
                      <a:pt x="9" y="518"/>
                      <a:pt x="9" y="518"/>
                    </a:cubicBezTo>
                    <a:cubicBezTo>
                      <a:pt x="64" y="518"/>
                      <a:pt x="64" y="518"/>
                      <a:pt x="64" y="518"/>
                    </a:cubicBezTo>
                    <a:cubicBezTo>
                      <a:pt x="85" y="391"/>
                      <a:pt x="85" y="391"/>
                      <a:pt x="85" y="391"/>
                    </a:cubicBezTo>
                    <a:cubicBezTo>
                      <a:pt x="136" y="397"/>
                      <a:pt x="191" y="404"/>
                      <a:pt x="213" y="408"/>
                    </a:cubicBezTo>
                    <a:cubicBezTo>
                      <a:pt x="258" y="416"/>
                      <a:pt x="287" y="418"/>
                      <a:pt x="287" y="418"/>
                    </a:cubicBezTo>
                    <a:cubicBezTo>
                      <a:pt x="324" y="654"/>
                      <a:pt x="324" y="654"/>
                      <a:pt x="324" y="654"/>
                    </a:cubicBezTo>
                    <a:cubicBezTo>
                      <a:pt x="337" y="663"/>
                      <a:pt x="337" y="663"/>
                      <a:pt x="337" y="663"/>
                    </a:cubicBezTo>
                    <a:cubicBezTo>
                      <a:pt x="342" y="712"/>
                      <a:pt x="342" y="712"/>
                      <a:pt x="342" y="712"/>
                    </a:cubicBezTo>
                    <a:cubicBezTo>
                      <a:pt x="332" y="712"/>
                      <a:pt x="332" y="712"/>
                      <a:pt x="332" y="712"/>
                    </a:cubicBezTo>
                    <a:cubicBezTo>
                      <a:pt x="332" y="712"/>
                      <a:pt x="339" y="751"/>
                      <a:pt x="347" y="755"/>
                    </a:cubicBezTo>
                    <a:cubicBezTo>
                      <a:pt x="355" y="760"/>
                      <a:pt x="423" y="759"/>
                      <a:pt x="428" y="752"/>
                    </a:cubicBezTo>
                    <a:cubicBezTo>
                      <a:pt x="431" y="746"/>
                      <a:pt x="441" y="543"/>
                      <a:pt x="444" y="461"/>
                    </a:cubicBezTo>
                    <a:cubicBezTo>
                      <a:pt x="451" y="462"/>
                      <a:pt x="460" y="463"/>
                      <a:pt x="467" y="463"/>
                    </a:cubicBezTo>
                    <a:cubicBezTo>
                      <a:pt x="481" y="463"/>
                      <a:pt x="492" y="463"/>
                      <a:pt x="492" y="455"/>
                    </a:cubicBezTo>
                    <a:cubicBezTo>
                      <a:pt x="492" y="448"/>
                      <a:pt x="479" y="443"/>
                      <a:pt x="470" y="443"/>
                    </a:cubicBezTo>
                    <a:cubicBezTo>
                      <a:pt x="462" y="443"/>
                      <a:pt x="455" y="443"/>
                      <a:pt x="455" y="443"/>
                    </a:cubicBezTo>
                    <a:cubicBezTo>
                      <a:pt x="445" y="434"/>
                      <a:pt x="445" y="434"/>
                      <a:pt x="445" y="434"/>
                    </a:cubicBezTo>
                    <a:cubicBezTo>
                      <a:pt x="446" y="430"/>
                      <a:pt x="446" y="427"/>
                      <a:pt x="446" y="427"/>
                    </a:cubicBezTo>
                    <a:cubicBezTo>
                      <a:pt x="446" y="427"/>
                      <a:pt x="526" y="428"/>
                      <a:pt x="547" y="429"/>
                    </a:cubicBezTo>
                    <a:cubicBezTo>
                      <a:pt x="559" y="429"/>
                      <a:pt x="562" y="412"/>
                      <a:pt x="561" y="398"/>
                    </a:cubicBezTo>
                    <a:cubicBezTo>
                      <a:pt x="563" y="399"/>
                      <a:pt x="564" y="399"/>
                      <a:pt x="566" y="400"/>
                    </a:cubicBezTo>
                    <a:cubicBezTo>
                      <a:pt x="564" y="418"/>
                      <a:pt x="563" y="447"/>
                      <a:pt x="569" y="452"/>
                    </a:cubicBezTo>
                    <a:cubicBezTo>
                      <a:pt x="579" y="458"/>
                      <a:pt x="584" y="452"/>
                      <a:pt x="592" y="439"/>
                    </a:cubicBezTo>
                    <a:cubicBezTo>
                      <a:pt x="598" y="430"/>
                      <a:pt x="588" y="404"/>
                      <a:pt x="582" y="390"/>
                    </a:cubicBezTo>
                    <a:cubicBezTo>
                      <a:pt x="583" y="390"/>
                      <a:pt x="584" y="388"/>
                      <a:pt x="585" y="387"/>
                    </a:cubicBezTo>
                    <a:cubicBezTo>
                      <a:pt x="586" y="388"/>
                      <a:pt x="587" y="388"/>
                      <a:pt x="588" y="388"/>
                    </a:cubicBezTo>
                    <a:cubicBezTo>
                      <a:pt x="590" y="388"/>
                      <a:pt x="592" y="387"/>
                      <a:pt x="593" y="385"/>
                    </a:cubicBezTo>
                    <a:cubicBezTo>
                      <a:pt x="593" y="385"/>
                      <a:pt x="594" y="385"/>
                      <a:pt x="594" y="385"/>
                    </a:cubicBezTo>
                    <a:cubicBezTo>
                      <a:pt x="596" y="385"/>
                      <a:pt x="598" y="384"/>
                      <a:pt x="598" y="382"/>
                    </a:cubicBezTo>
                    <a:lnTo>
                      <a:pt x="598" y="377"/>
                    </a:lnTo>
                    <a:close/>
                  </a:path>
                </a:pathLst>
              </a:custGeom>
              <a:solidFill>
                <a:srgbClr val="6AE7FF">
                  <a:alpha val="70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2" name="Oval 7"/>
              <p:cNvSpPr/>
              <p:nvPr/>
            </p:nvSpPr>
            <p:spPr bwMode="auto">
              <a:xfrm>
                <a:off x="6167438" y="1479551"/>
                <a:ext cx="290512" cy="290513"/>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grpSp>
        <p:nvGrpSpPr>
          <p:cNvPr id="50" name="组合 49"/>
          <p:cNvGrpSpPr/>
          <p:nvPr/>
        </p:nvGrpSpPr>
        <p:grpSpPr>
          <a:xfrm>
            <a:off x="695325" y="3004008"/>
            <a:ext cx="8826705" cy="1712913"/>
            <a:chOff x="695325" y="3004008"/>
            <a:chExt cx="8826705" cy="1712913"/>
          </a:xfrm>
        </p:grpSpPr>
        <p:sp>
          <p:nvSpPr>
            <p:cNvPr id="47" name="任意多边形: 形状 46"/>
            <p:cNvSpPr/>
            <p:nvPr/>
          </p:nvSpPr>
          <p:spPr bwMode="auto">
            <a:xfrm>
              <a:off x="695325" y="3266583"/>
              <a:ext cx="7495582" cy="1179513"/>
            </a:xfrm>
            <a:custGeom>
              <a:avLst/>
              <a:gdLst>
                <a:gd name="connsiteX0" fmla="*/ 0 w 7495582"/>
                <a:gd name="connsiteY0" fmla="*/ 0 h 1179513"/>
                <a:gd name="connsiteX1" fmla="*/ 2394338 w 7495582"/>
                <a:gd name="connsiteY1" fmla="*/ 0 h 1179513"/>
                <a:gd name="connsiteX2" fmla="*/ 4152732 w 7495582"/>
                <a:gd name="connsiteY2" fmla="*/ 0 h 1179513"/>
                <a:gd name="connsiteX3" fmla="*/ 6547070 w 7495582"/>
                <a:gd name="connsiteY3" fmla="*/ 0 h 1179513"/>
                <a:gd name="connsiteX4" fmla="*/ 7069150 w 7495582"/>
                <a:gd name="connsiteY4" fmla="*/ 582613 h 1179513"/>
                <a:gd name="connsiteX5" fmla="*/ 7487612 w 7495582"/>
                <a:gd name="connsiteY5" fmla="*/ 469900 h 1179513"/>
                <a:gd name="connsiteX6" fmla="*/ 7495582 w 7495582"/>
                <a:gd name="connsiteY6" fmla="*/ 477838 h 1179513"/>
                <a:gd name="connsiteX7" fmla="*/ 7079114 w 7495582"/>
                <a:gd name="connsiteY7" fmla="*/ 590550 h 1179513"/>
                <a:gd name="connsiteX8" fmla="*/ 7495582 w 7495582"/>
                <a:gd name="connsiteY8" fmla="*/ 703263 h 1179513"/>
                <a:gd name="connsiteX9" fmla="*/ 7487612 w 7495582"/>
                <a:gd name="connsiteY9" fmla="*/ 709613 h 1179513"/>
                <a:gd name="connsiteX10" fmla="*/ 7069150 w 7495582"/>
                <a:gd name="connsiteY10" fmla="*/ 596900 h 1179513"/>
                <a:gd name="connsiteX11" fmla="*/ 6547070 w 7495582"/>
                <a:gd name="connsiteY11" fmla="*/ 1179513 h 1179513"/>
                <a:gd name="connsiteX12" fmla="*/ 4152732 w 7495582"/>
                <a:gd name="connsiteY12" fmla="*/ 1179513 h 1179513"/>
                <a:gd name="connsiteX13" fmla="*/ 2394338 w 7495582"/>
                <a:gd name="connsiteY13" fmla="*/ 1179513 h 1179513"/>
                <a:gd name="connsiteX14" fmla="*/ 0 w 7495582"/>
                <a:gd name="connsiteY14" fmla="*/ 1179513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495582" h="1179513">
                  <a:moveTo>
                    <a:pt x="0" y="0"/>
                  </a:moveTo>
                  <a:lnTo>
                    <a:pt x="2394338" y="0"/>
                  </a:lnTo>
                  <a:lnTo>
                    <a:pt x="4152732" y="0"/>
                  </a:lnTo>
                  <a:lnTo>
                    <a:pt x="6547070" y="0"/>
                  </a:lnTo>
                  <a:lnTo>
                    <a:pt x="7069150" y="582613"/>
                  </a:lnTo>
                  <a:lnTo>
                    <a:pt x="7487612" y="469900"/>
                  </a:lnTo>
                  <a:lnTo>
                    <a:pt x="7495582" y="477838"/>
                  </a:lnTo>
                  <a:lnTo>
                    <a:pt x="7079114" y="590550"/>
                  </a:lnTo>
                  <a:lnTo>
                    <a:pt x="7495582" y="703263"/>
                  </a:lnTo>
                  <a:lnTo>
                    <a:pt x="7487612" y="709613"/>
                  </a:lnTo>
                  <a:lnTo>
                    <a:pt x="7069150" y="596900"/>
                  </a:lnTo>
                  <a:lnTo>
                    <a:pt x="6547070" y="1179513"/>
                  </a:lnTo>
                  <a:lnTo>
                    <a:pt x="4152732" y="1179513"/>
                  </a:lnTo>
                  <a:lnTo>
                    <a:pt x="2394338" y="1179513"/>
                  </a:lnTo>
                  <a:lnTo>
                    <a:pt x="0" y="1179513"/>
                  </a:lnTo>
                  <a:close/>
                </a:path>
              </a:pathLst>
            </a:custGeom>
            <a:solidFill>
              <a:srgbClr val="6AE7FF">
                <a:alpha val="50000"/>
              </a:srgbClr>
            </a:solidFill>
            <a:ln>
              <a:noFill/>
            </a:ln>
          </p:spPr>
          <p:txBody>
            <a:bodyPr wrap="square" anchor="ctr">
              <a:noAutofit/>
            </a:bodyPr>
            <a:lstStyle/>
            <a:p>
              <a:pPr algn="ctr"/>
              <a:endParaRPr/>
            </a:p>
          </p:txBody>
        </p:sp>
        <p:grpSp>
          <p:nvGrpSpPr>
            <p:cNvPr id="11" name="Group 9"/>
            <p:cNvGrpSpPr/>
            <p:nvPr/>
          </p:nvGrpSpPr>
          <p:grpSpPr>
            <a:xfrm>
              <a:off x="8175830" y="3004008"/>
              <a:ext cx="1346200" cy="1712913"/>
              <a:chOff x="4575175" y="2673351"/>
              <a:chExt cx="1346200" cy="1712913"/>
            </a:xfrm>
            <a:solidFill>
              <a:schemeClr val="accent5"/>
            </a:solidFill>
          </p:grpSpPr>
          <p:sp>
            <p:nvSpPr>
              <p:cNvPr id="12" name="Freeform: Shape 11"/>
              <p:cNvSpPr/>
              <p:nvPr/>
            </p:nvSpPr>
            <p:spPr bwMode="auto">
              <a:xfrm>
                <a:off x="4575175" y="2673351"/>
                <a:ext cx="1346200" cy="1712913"/>
              </a:xfrm>
              <a:custGeom>
                <a:avLst/>
                <a:gdLst>
                  <a:gd name="T0" fmla="*/ 598 w 598"/>
                  <a:gd name="T1" fmla="*/ 378 h 760"/>
                  <a:gd name="T2" fmla="*/ 594 w 598"/>
                  <a:gd name="T3" fmla="*/ 374 h 760"/>
                  <a:gd name="T4" fmla="*/ 593 w 598"/>
                  <a:gd name="T5" fmla="*/ 375 h 760"/>
                  <a:gd name="T6" fmla="*/ 588 w 598"/>
                  <a:gd name="T7" fmla="*/ 371 h 760"/>
                  <a:gd name="T8" fmla="*/ 585 w 598"/>
                  <a:gd name="T9" fmla="*/ 373 h 760"/>
                  <a:gd name="T10" fmla="*/ 582 w 598"/>
                  <a:gd name="T11" fmla="*/ 369 h 760"/>
                  <a:gd name="T12" fmla="*/ 592 w 598"/>
                  <a:gd name="T13" fmla="*/ 320 h 760"/>
                  <a:gd name="T14" fmla="*/ 569 w 598"/>
                  <a:gd name="T15" fmla="*/ 308 h 760"/>
                  <a:gd name="T16" fmla="*/ 566 w 598"/>
                  <a:gd name="T17" fmla="*/ 360 h 760"/>
                  <a:gd name="T18" fmla="*/ 561 w 598"/>
                  <a:gd name="T19" fmla="*/ 361 h 760"/>
                  <a:gd name="T20" fmla="*/ 547 w 598"/>
                  <a:gd name="T21" fmla="*/ 331 h 760"/>
                  <a:gd name="T22" fmla="*/ 446 w 598"/>
                  <a:gd name="T23" fmla="*/ 333 h 760"/>
                  <a:gd name="T24" fmla="*/ 445 w 598"/>
                  <a:gd name="T25" fmla="*/ 325 h 760"/>
                  <a:gd name="T26" fmla="*/ 455 w 598"/>
                  <a:gd name="T27" fmla="*/ 316 h 760"/>
                  <a:gd name="T28" fmla="*/ 470 w 598"/>
                  <a:gd name="T29" fmla="*/ 316 h 760"/>
                  <a:gd name="T30" fmla="*/ 492 w 598"/>
                  <a:gd name="T31" fmla="*/ 304 h 760"/>
                  <a:gd name="T32" fmla="*/ 467 w 598"/>
                  <a:gd name="T33" fmla="*/ 297 h 760"/>
                  <a:gd name="T34" fmla="*/ 444 w 598"/>
                  <a:gd name="T35" fmla="*/ 299 h 760"/>
                  <a:gd name="T36" fmla="*/ 428 w 598"/>
                  <a:gd name="T37" fmla="*/ 8 h 760"/>
                  <a:gd name="T38" fmla="*/ 347 w 598"/>
                  <a:gd name="T39" fmla="*/ 4 h 760"/>
                  <a:gd name="T40" fmla="*/ 332 w 598"/>
                  <a:gd name="T41" fmla="*/ 47 h 760"/>
                  <a:gd name="T42" fmla="*/ 342 w 598"/>
                  <a:gd name="T43" fmla="*/ 47 h 760"/>
                  <a:gd name="T44" fmla="*/ 337 w 598"/>
                  <a:gd name="T45" fmla="*/ 97 h 760"/>
                  <a:gd name="T46" fmla="*/ 324 w 598"/>
                  <a:gd name="T47" fmla="*/ 105 h 760"/>
                  <a:gd name="T48" fmla="*/ 287 w 598"/>
                  <a:gd name="T49" fmla="*/ 341 h 760"/>
                  <a:gd name="T50" fmla="*/ 213 w 598"/>
                  <a:gd name="T51" fmla="*/ 352 h 760"/>
                  <a:gd name="T52" fmla="*/ 85 w 598"/>
                  <a:gd name="T53" fmla="*/ 368 h 760"/>
                  <a:gd name="T54" fmla="*/ 64 w 598"/>
                  <a:gd name="T55" fmla="*/ 242 h 760"/>
                  <a:gd name="T56" fmla="*/ 9 w 598"/>
                  <a:gd name="T57" fmla="*/ 242 h 760"/>
                  <a:gd name="T58" fmla="*/ 0 w 598"/>
                  <a:gd name="T59" fmla="*/ 376 h 760"/>
                  <a:gd name="T60" fmla="*/ 4 w 598"/>
                  <a:gd name="T61" fmla="*/ 378 h 760"/>
                  <a:gd name="T62" fmla="*/ 4 w 598"/>
                  <a:gd name="T63" fmla="*/ 382 h 760"/>
                  <a:gd name="T64" fmla="*/ 0 w 598"/>
                  <a:gd name="T65" fmla="*/ 384 h 760"/>
                  <a:gd name="T66" fmla="*/ 9 w 598"/>
                  <a:gd name="T67" fmla="*/ 518 h 760"/>
                  <a:gd name="T68" fmla="*/ 64 w 598"/>
                  <a:gd name="T69" fmla="*/ 518 h 760"/>
                  <a:gd name="T70" fmla="*/ 85 w 598"/>
                  <a:gd name="T71" fmla="*/ 392 h 760"/>
                  <a:gd name="T72" fmla="*/ 213 w 598"/>
                  <a:gd name="T73" fmla="*/ 408 h 760"/>
                  <a:gd name="T74" fmla="*/ 287 w 598"/>
                  <a:gd name="T75" fmla="*/ 419 h 760"/>
                  <a:gd name="T76" fmla="*/ 324 w 598"/>
                  <a:gd name="T77" fmla="*/ 655 h 760"/>
                  <a:gd name="T78" fmla="*/ 337 w 598"/>
                  <a:gd name="T79" fmla="*/ 663 h 760"/>
                  <a:gd name="T80" fmla="*/ 342 w 598"/>
                  <a:gd name="T81" fmla="*/ 713 h 760"/>
                  <a:gd name="T82" fmla="*/ 332 w 598"/>
                  <a:gd name="T83" fmla="*/ 713 h 760"/>
                  <a:gd name="T84" fmla="*/ 347 w 598"/>
                  <a:gd name="T85" fmla="*/ 756 h 760"/>
                  <a:gd name="T86" fmla="*/ 428 w 598"/>
                  <a:gd name="T87" fmla="*/ 752 h 760"/>
                  <a:gd name="T88" fmla="*/ 444 w 598"/>
                  <a:gd name="T89" fmla="*/ 461 h 760"/>
                  <a:gd name="T90" fmla="*/ 467 w 598"/>
                  <a:gd name="T91" fmla="*/ 463 h 760"/>
                  <a:gd name="T92" fmla="*/ 492 w 598"/>
                  <a:gd name="T93" fmla="*/ 456 h 760"/>
                  <a:gd name="T94" fmla="*/ 470 w 598"/>
                  <a:gd name="T95" fmla="*/ 444 h 760"/>
                  <a:gd name="T96" fmla="*/ 455 w 598"/>
                  <a:gd name="T97" fmla="*/ 444 h 760"/>
                  <a:gd name="T98" fmla="*/ 445 w 598"/>
                  <a:gd name="T99" fmla="*/ 435 h 760"/>
                  <a:gd name="T100" fmla="*/ 446 w 598"/>
                  <a:gd name="T101" fmla="*/ 427 h 760"/>
                  <a:gd name="T102" fmla="*/ 547 w 598"/>
                  <a:gd name="T103" fmla="*/ 429 h 760"/>
                  <a:gd name="T104" fmla="*/ 561 w 598"/>
                  <a:gd name="T105" fmla="*/ 399 h 760"/>
                  <a:gd name="T106" fmla="*/ 566 w 598"/>
                  <a:gd name="T107" fmla="*/ 400 h 760"/>
                  <a:gd name="T108" fmla="*/ 569 w 598"/>
                  <a:gd name="T109" fmla="*/ 452 h 760"/>
                  <a:gd name="T110" fmla="*/ 592 w 598"/>
                  <a:gd name="T111" fmla="*/ 440 h 760"/>
                  <a:gd name="T112" fmla="*/ 582 w 598"/>
                  <a:gd name="T113" fmla="*/ 391 h 760"/>
                  <a:gd name="T114" fmla="*/ 585 w 598"/>
                  <a:gd name="T115" fmla="*/ 387 h 760"/>
                  <a:gd name="T116" fmla="*/ 588 w 598"/>
                  <a:gd name="T117" fmla="*/ 389 h 760"/>
                  <a:gd name="T118" fmla="*/ 593 w 598"/>
                  <a:gd name="T119" fmla="*/ 385 h 760"/>
                  <a:gd name="T120" fmla="*/ 594 w 598"/>
                  <a:gd name="T121" fmla="*/ 386 h 760"/>
                  <a:gd name="T122" fmla="*/ 598 w 598"/>
                  <a:gd name="T123" fmla="*/ 382 h 760"/>
                  <a:gd name="T124" fmla="*/ 598 w 598"/>
                  <a:gd name="T125" fmla="*/ 378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8" h="760">
                    <a:moveTo>
                      <a:pt x="598" y="378"/>
                    </a:moveTo>
                    <a:cubicBezTo>
                      <a:pt x="598" y="376"/>
                      <a:pt x="596" y="374"/>
                      <a:pt x="594" y="374"/>
                    </a:cubicBezTo>
                    <a:cubicBezTo>
                      <a:pt x="594" y="374"/>
                      <a:pt x="593" y="374"/>
                      <a:pt x="593" y="375"/>
                    </a:cubicBezTo>
                    <a:cubicBezTo>
                      <a:pt x="592" y="373"/>
                      <a:pt x="590" y="371"/>
                      <a:pt x="588" y="371"/>
                    </a:cubicBezTo>
                    <a:cubicBezTo>
                      <a:pt x="587" y="371"/>
                      <a:pt x="586" y="372"/>
                      <a:pt x="585" y="373"/>
                    </a:cubicBezTo>
                    <a:cubicBezTo>
                      <a:pt x="584" y="371"/>
                      <a:pt x="583" y="370"/>
                      <a:pt x="582" y="369"/>
                    </a:cubicBezTo>
                    <a:cubicBezTo>
                      <a:pt x="588" y="356"/>
                      <a:pt x="598" y="330"/>
                      <a:pt x="592" y="320"/>
                    </a:cubicBezTo>
                    <a:cubicBezTo>
                      <a:pt x="584" y="307"/>
                      <a:pt x="579" y="301"/>
                      <a:pt x="569" y="308"/>
                    </a:cubicBezTo>
                    <a:cubicBezTo>
                      <a:pt x="563" y="312"/>
                      <a:pt x="564" y="341"/>
                      <a:pt x="566" y="360"/>
                    </a:cubicBezTo>
                    <a:cubicBezTo>
                      <a:pt x="564" y="360"/>
                      <a:pt x="563" y="361"/>
                      <a:pt x="561" y="361"/>
                    </a:cubicBezTo>
                    <a:cubicBezTo>
                      <a:pt x="562" y="347"/>
                      <a:pt x="559" y="331"/>
                      <a:pt x="547" y="331"/>
                    </a:cubicBezTo>
                    <a:cubicBezTo>
                      <a:pt x="526" y="332"/>
                      <a:pt x="446" y="333"/>
                      <a:pt x="446" y="333"/>
                    </a:cubicBezTo>
                    <a:cubicBezTo>
                      <a:pt x="446" y="333"/>
                      <a:pt x="446" y="330"/>
                      <a:pt x="445" y="325"/>
                    </a:cubicBezTo>
                    <a:cubicBezTo>
                      <a:pt x="455" y="316"/>
                      <a:pt x="455" y="316"/>
                      <a:pt x="455" y="316"/>
                    </a:cubicBezTo>
                    <a:cubicBezTo>
                      <a:pt x="470" y="316"/>
                      <a:pt x="470" y="316"/>
                      <a:pt x="470" y="316"/>
                    </a:cubicBezTo>
                    <a:cubicBezTo>
                      <a:pt x="479" y="316"/>
                      <a:pt x="492" y="311"/>
                      <a:pt x="492" y="304"/>
                    </a:cubicBezTo>
                    <a:cubicBezTo>
                      <a:pt x="492" y="297"/>
                      <a:pt x="481" y="297"/>
                      <a:pt x="467" y="297"/>
                    </a:cubicBezTo>
                    <a:cubicBezTo>
                      <a:pt x="460" y="297"/>
                      <a:pt x="451" y="298"/>
                      <a:pt x="444" y="299"/>
                    </a:cubicBezTo>
                    <a:cubicBezTo>
                      <a:pt x="441" y="217"/>
                      <a:pt x="431" y="14"/>
                      <a:pt x="428" y="8"/>
                    </a:cubicBezTo>
                    <a:cubicBezTo>
                      <a:pt x="423" y="1"/>
                      <a:pt x="355" y="0"/>
                      <a:pt x="347" y="4"/>
                    </a:cubicBezTo>
                    <a:cubicBezTo>
                      <a:pt x="339" y="9"/>
                      <a:pt x="332" y="47"/>
                      <a:pt x="332" y="47"/>
                    </a:cubicBezTo>
                    <a:cubicBezTo>
                      <a:pt x="342" y="47"/>
                      <a:pt x="342" y="47"/>
                      <a:pt x="342" y="47"/>
                    </a:cubicBezTo>
                    <a:cubicBezTo>
                      <a:pt x="337" y="97"/>
                      <a:pt x="337" y="97"/>
                      <a:pt x="337" y="97"/>
                    </a:cubicBezTo>
                    <a:cubicBezTo>
                      <a:pt x="324" y="105"/>
                      <a:pt x="324" y="105"/>
                      <a:pt x="324" y="105"/>
                    </a:cubicBezTo>
                    <a:cubicBezTo>
                      <a:pt x="287" y="341"/>
                      <a:pt x="287" y="341"/>
                      <a:pt x="287" y="341"/>
                    </a:cubicBezTo>
                    <a:cubicBezTo>
                      <a:pt x="287" y="341"/>
                      <a:pt x="258" y="344"/>
                      <a:pt x="213" y="352"/>
                    </a:cubicBezTo>
                    <a:cubicBezTo>
                      <a:pt x="191" y="355"/>
                      <a:pt x="136" y="362"/>
                      <a:pt x="85" y="368"/>
                    </a:cubicBezTo>
                    <a:cubicBezTo>
                      <a:pt x="64" y="242"/>
                      <a:pt x="64" y="242"/>
                      <a:pt x="64" y="242"/>
                    </a:cubicBezTo>
                    <a:cubicBezTo>
                      <a:pt x="9" y="242"/>
                      <a:pt x="9" y="242"/>
                      <a:pt x="9" y="242"/>
                    </a:cubicBezTo>
                    <a:cubicBezTo>
                      <a:pt x="0" y="376"/>
                      <a:pt x="0" y="376"/>
                      <a:pt x="0" y="376"/>
                    </a:cubicBezTo>
                    <a:cubicBezTo>
                      <a:pt x="4" y="378"/>
                      <a:pt x="4" y="378"/>
                      <a:pt x="4" y="378"/>
                    </a:cubicBezTo>
                    <a:cubicBezTo>
                      <a:pt x="4" y="382"/>
                      <a:pt x="4" y="382"/>
                      <a:pt x="4" y="382"/>
                    </a:cubicBezTo>
                    <a:cubicBezTo>
                      <a:pt x="0" y="384"/>
                      <a:pt x="0" y="384"/>
                      <a:pt x="0" y="384"/>
                    </a:cubicBezTo>
                    <a:cubicBezTo>
                      <a:pt x="9" y="518"/>
                      <a:pt x="9" y="518"/>
                      <a:pt x="9" y="518"/>
                    </a:cubicBezTo>
                    <a:cubicBezTo>
                      <a:pt x="64" y="518"/>
                      <a:pt x="64" y="518"/>
                      <a:pt x="64" y="518"/>
                    </a:cubicBezTo>
                    <a:cubicBezTo>
                      <a:pt x="85" y="392"/>
                      <a:pt x="85" y="392"/>
                      <a:pt x="85" y="392"/>
                    </a:cubicBezTo>
                    <a:cubicBezTo>
                      <a:pt x="136" y="398"/>
                      <a:pt x="191" y="405"/>
                      <a:pt x="213" y="408"/>
                    </a:cubicBezTo>
                    <a:cubicBezTo>
                      <a:pt x="258" y="416"/>
                      <a:pt x="287" y="419"/>
                      <a:pt x="287" y="419"/>
                    </a:cubicBezTo>
                    <a:cubicBezTo>
                      <a:pt x="324" y="655"/>
                      <a:pt x="324" y="655"/>
                      <a:pt x="324" y="655"/>
                    </a:cubicBezTo>
                    <a:cubicBezTo>
                      <a:pt x="337" y="663"/>
                      <a:pt x="337" y="663"/>
                      <a:pt x="337" y="663"/>
                    </a:cubicBezTo>
                    <a:cubicBezTo>
                      <a:pt x="342" y="713"/>
                      <a:pt x="342" y="713"/>
                      <a:pt x="342" y="713"/>
                    </a:cubicBezTo>
                    <a:cubicBezTo>
                      <a:pt x="332" y="713"/>
                      <a:pt x="332" y="713"/>
                      <a:pt x="332" y="713"/>
                    </a:cubicBezTo>
                    <a:cubicBezTo>
                      <a:pt x="332" y="713"/>
                      <a:pt x="339" y="751"/>
                      <a:pt x="347" y="756"/>
                    </a:cubicBezTo>
                    <a:cubicBezTo>
                      <a:pt x="355" y="760"/>
                      <a:pt x="423" y="759"/>
                      <a:pt x="428" y="752"/>
                    </a:cubicBezTo>
                    <a:cubicBezTo>
                      <a:pt x="431" y="746"/>
                      <a:pt x="441" y="543"/>
                      <a:pt x="444" y="461"/>
                    </a:cubicBezTo>
                    <a:cubicBezTo>
                      <a:pt x="451" y="462"/>
                      <a:pt x="460" y="463"/>
                      <a:pt x="467" y="463"/>
                    </a:cubicBezTo>
                    <a:cubicBezTo>
                      <a:pt x="481" y="463"/>
                      <a:pt x="492" y="463"/>
                      <a:pt x="492" y="456"/>
                    </a:cubicBezTo>
                    <a:cubicBezTo>
                      <a:pt x="492" y="449"/>
                      <a:pt x="479" y="444"/>
                      <a:pt x="470" y="444"/>
                    </a:cubicBezTo>
                    <a:cubicBezTo>
                      <a:pt x="462" y="444"/>
                      <a:pt x="455" y="444"/>
                      <a:pt x="455" y="444"/>
                    </a:cubicBezTo>
                    <a:cubicBezTo>
                      <a:pt x="445" y="435"/>
                      <a:pt x="445" y="435"/>
                      <a:pt x="445" y="435"/>
                    </a:cubicBezTo>
                    <a:cubicBezTo>
                      <a:pt x="446" y="430"/>
                      <a:pt x="446" y="427"/>
                      <a:pt x="446" y="427"/>
                    </a:cubicBezTo>
                    <a:cubicBezTo>
                      <a:pt x="446" y="427"/>
                      <a:pt x="526" y="428"/>
                      <a:pt x="547" y="429"/>
                    </a:cubicBezTo>
                    <a:cubicBezTo>
                      <a:pt x="559" y="429"/>
                      <a:pt x="562" y="413"/>
                      <a:pt x="561" y="399"/>
                    </a:cubicBezTo>
                    <a:cubicBezTo>
                      <a:pt x="563" y="399"/>
                      <a:pt x="564" y="400"/>
                      <a:pt x="566" y="400"/>
                    </a:cubicBezTo>
                    <a:cubicBezTo>
                      <a:pt x="564" y="419"/>
                      <a:pt x="563" y="448"/>
                      <a:pt x="569" y="452"/>
                    </a:cubicBezTo>
                    <a:cubicBezTo>
                      <a:pt x="579" y="459"/>
                      <a:pt x="584" y="453"/>
                      <a:pt x="592" y="440"/>
                    </a:cubicBezTo>
                    <a:cubicBezTo>
                      <a:pt x="598" y="430"/>
                      <a:pt x="588" y="404"/>
                      <a:pt x="582" y="391"/>
                    </a:cubicBezTo>
                    <a:cubicBezTo>
                      <a:pt x="583" y="390"/>
                      <a:pt x="584" y="389"/>
                      <a:pt x="585" y="387"/>
                    </a:cubicBezTo>
                    <a:cubicBezTo>
                      <a:pt x="586" y="388"/>
                      <a:pt x="587" y="389"/>
                      <a:pt x="588" y="389"/>
                    </a:cubicBezTo>
                    <a:cubicBezTo>
                      <a:pt x="590" y="389"/>
                      <a:pt x="592" y="387"/>
                      <a:pt x="593" y="385"/>
                    </a:cubicBezTo>
                    <a:cubicBezTo>
                      <a:pt x="593" y="386"/>
                      <a:pt x="594" y="386"/>
                      <a:pt x="594" y="386"/>
                    </a:cubicBezTo>
                    <a:cubicBezTo>
                      <a:pt x="596" y="386"/>
                      <a:pt x="598" y="384"/>
                      <a:pt x="598" y="382"/>
                    </a:cubicBezTo>
                    <a:lnTo>
                      <a:pt x="598" y="378"/>
                    </a:lnTo>
                    <a:close/>
                  </a:path>
                </a:pathLst>
              </a:custGeom>
              <a:solidFill>
                <a:srgbClr val="6AE7FF">
                  <a:alpha val="50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 name="Oval 12"/>
              <p:cNvSpPr/>
              <p:nvPr/>
            </p:nvSpPr>
            <p:spPr bwMode="auto">
              <a:xfrm>
                <a:off x="5257800" y="3386138"/>
                <a:ext cx="290512" cy="287338"/>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grpSp>
        <p:nvGrpSpPr>
          <p:cNvPr id="51" name="组合 50"/>
          <p:cNvGrpSpPr/>
          <p:nvPr/>
        </p:nvGrpSpPr>
        <p:grpSpPr>
          <a:xfrm>
            <a:off x="695325" y="4443095"/>
            <a:ext cx="10526395" cy="1713230"/>
            <a:chOff x="695325" y="4443391"/>
            <a:chExt cx="10182525" cy="1712913"/>
          </a:xfrm>
        </p:grpSpPr>
        <p:sp>
          <p:nvSpPr>
            <p:cNvPr id="48" name="任意多边形: 形状 47"/>
            <p:cNvSpPr/>
            <p:nvPr/>
          </p:nvSpPr>
          <p:spPr bwMode="auto">
            <a:xfrm>
              <a:off x="695325" y="4709603"/>
              <a:ext cx="8864088" cy="1181100"/>
            </a:xfrm>
            <a:custGeom>
              <a:avLst/>
              <a:gdLst>
                <a:gd name="connsiteX0" fmla="*/ 0 w 8864088"/>
                <a:gd name="connsiteY0" fmla="*/ 0 h 1181100"/>
                <a:gd name="connsiteX1" fmla="*/ 2394338 w 8864088"/>
                <a:gd name="connsiteY1" fmla="*/ 0 h 1181100"/>
                <a:gd name="connsiteX2" fmla="*/ 5639398 w 8864088"/>
                <a:gd name="connsiteY2" fmla="*/ 0 h 1181100"/>
                <a:gd name="connsiteX3" fmla="*/ 8033736 w 8864088"/>
                <a:gd name="connsiteY3" fmla="*/ 0 h 1181100"/>
                <a:gd name="connsiteX4" fmla="*/ 8492179 w 8864088"/>
                <a:gd name="connsiteY4" fmla="*/ 582613 h 1181100"/>
                <a:gd name="connsiteX5" fmla="*/ 8858565 w 8864088"/>
                <a:gd name="connsiteY5" fmla="*/ 471488 h 1181100"/>
                <a:gd name="connsiteX6" fmla="*/ 8864088 w 8864088"/>
                <a:gd name="connsiteY6" fmla="*/ 479425 h 1181100"/>
                <a:gd name="connsiteX7" fmla="*/ 8501385 w 8864088"/>
                <a:gd name="connsiteY7" fmla="*/ 590550 h 1181100"/>
                <a:gd name="connsiteX8" fmla="*/ 8864088 w 8864088"/>
                <a:gd name="connsiteY8" fmla="*/ 703263 h 1181100"/>
                <a:gd name="connsiteX9" fmla="*/ 8858565 w 8864088"/>
                <a:gd name="connsiteY9" fmla="*/ 711200 h 1181100"/>
                <a:gd name="connsiteX10" fmla="*/ 8492179 w 8864088"/>
                <a:gd name="connsiteY10" fmla="*/ 598488 h 1181100"/>
                <a:gd name="connsiteX11" fmla="*/ 8033736 w 8864088"/>
                <a:gd name="connsiteY11" fmla="*/ 1181100 h 1181100"/>
                <a:gd name="connsiteX12" fmla="*/ 5639398 w 8864088"/>
                <a:gd name="connsiteY12" fmla="*/ 1181100 h 1181100"/>
                <a:gd name="connsiteX13" fmla="*/ 2394338 w 8864088"/>
                <a:gd name="connsiteY13" fmla="*/ 1181100 h 1181100"/>
                <a:gd name="connsiteX14" fmla="*/ 0 w 8864088"/>
                <a:gd name="connsiteY14" fmla="*/ 1181100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864088" h="1181100">
                  <a:moveTo>
                    <a:pt x="0" y="0"/>
                  </a:moveTo>
                  <a:lnTo>
                    <a:pt x="2394338" y="0"/>
                  </a:lnTo>
                  <a:lnTo>
                    <a:pt x="5639398" y="0"/>
                  </a:lnTo>
                  <a:lnTo>
                    <a:pt x="8033736" y="0"/>
                  </a:lnTo>
                  <a:lnTo>
                    <a:pt x="8492179" y="582613"/>
                  </a:lnTo>
                  <a:lnTo>
                    <a:pt x="8858565" y="471488"/>
                  </a:lnTo>
                  <a:lnTo>
                    <a:pt x="8864088" y="479425"/>
                  </a:lnTo>
                  <a:lnTo>
                    <a:pt x="8501385" y="590550"/>
                  </a:lnTo>
                  <a:lnTo>
                    <a:pt x="8864088" y="703263"/>
                  </a:lnTo>
                  <a:lnTo>
                    <a:pt x="8858565" y="711200"/>
                  </a:lnTo>
                  <a:lnTo>
                    <a:pt x="8492179" y="598488"/>
                  </a:lnTo>
                  <a:lnTo>
                    <a:pt x="8033736" y="1181100"/>
                  </a:lnTo>
                  <a:lnTo>
                    <a:pt x="5639398" y="1181100"/>
                  </a:lnTo>
                  <a:lnTo>
                    <a:pt x="2394338" y="1181100"/>
                  </a:lnTo>
                  <a:lnTo>
                    <a:pt x="0" y="1181100"/>
                  </a:lnTo>
                  <a:close/>
                </a:path>
              </a:pathLst>
            </a:custGeom>
            <a:solidFill>
              <a:srgbClr val="6AE7FF">
                <a:alpha val="30000"/>
              </a:srgbClr>
            </a:solidFill>
            <a:ln>
              <a:noFill/>
            </a:ln>
          </p:spPr>
          <p:txBody>
            <a:bodyPr wrap="square" anchor="ctr">
              <a:noAutofit/>
            </a:bodyPr>
            <a:lstStyle/>
            <a:p>
              <a:pPr algn="ctr"/>
              <a:endParaRPr/>
            </a:p>
          </p:txBody>
        </p:sp>
        <p:grpSp>
          <p:nvGrpSpPr>
            <p:cNvPr id="14" name="Group 14"/>
            <p:cNvGrpSpPr/>
            <p:nvPr/>
          </p:nvGrpSpPr>
          <p:grpSpPr>
            <a:xfrm>
              <a:off x="9528475" y="4443391"/>
              <a:ext cx="1349375" cy="1712913"/>
              <a:chOff x="6200775" y="4576763"/>
              <a:chExt cx="1349375" cy="1712913"/>
            </a:xfrm>
            <a:solidFill>
              <a:schemeClr val="accent6"/>
            </a:solidFill>
          </p:grpSpPr>
          <p:sp>
            <p:nvSpPr>
              <p:cNvPr id="15" name="Freeform: Shape 16"/>
              <p:cNvSpPr/>
              <p:nvPr/>
            </p:nvSpPr>
            <p:spPr bwMode="auto">
              <a:xfrm>
                <a:off x="6200775" y="4576763"/>
                <a:ext cx="1349375" cy="1712913"/>
              </a:xfrm>
              <a:custGeom>
                <a:avLst/>
                <a:gdLst>
                  <a:gd name="T0" fmla="*/ 598 w 599"/>
                  <a:gd name="T1" fmla="*/ 378 h 760"/>
                  <a:gd name="T2" fmla="*/ 595 w 599"/>
                  <a:gd name="T3" fmla="*/ 375 h 760"/>
                  <a:gd name="T4" fmla="*/ 593 w 599"/>
                  <a:gd name="T5" fmla="*/ 375 h 760"/>
                  <a:gd name="T6" fmla="*/ 589 w 599"/>
                  <a:gd name="T7" fmla="*/ 372 h 760"/>
                  <a:gd name="T8" fmla="*/ 585 w 599"/>
                  <a:gd name="T9" fmla="*/ 373 h 760"/>
                  <a:gd name="T10" fmla="*/ 583 w 599"/>
                  <a:gd name="T11" fmla="*/ 370 h 760"/>
                  <a:gd name="T12" fmla="*/ 593 w 599"/>
                  <a:gd name="T13" fmla="*/ 321 h 760"/>
                  <a:gd name="T14" fmla="*/ 570 w 599"/>
                  <a:gd name="T15" fmla="*/ 308 h 760"/>
                  <a:gd name="T16" fmla="*/ 567 w 599"/>
                  <a:gd name="T17" fmla="*/ 360 h 760"/>
                  <a:gd name="T18" fmla="*/ 562 w 599"/>
                  <a:gd name="T19" fmla="*/ 362 h 760"/>
                  <a:gd name="T20" fmla="*/ 547 w 599"/>
                  <a:gd name="T21" fmla="*/ 331 h 760"/>
                  <a:gd name="T22" fmla="*/ 446 w 599"/>
                  <a:gd name="T23" fmla="*/ 333 h 760"/>
                  <a:gd name="T24" fmla="*/ 446 w 599"/>
                  <a:gd name="T25" fmla="*/ 326 h 760"/>
                  <a:gd name="T26" fmla="*/ 455 w 599"/>
                  <a:gd name="T27" fmla="*/ 317 h 760"/>
                  <a:gd name="T28" fmla="*/ 471 w 599"/>
                  <a:gd name="T29" fmla="*/ 317 h 760"/>
                  <a:gd name="T30" fmla="*/ 493 w 599"/>
                  <a:gd name="T31" fmla="*/ 305 h 760"/>
                  <a:gd name="T32" fmla="*/ 468 w 599"/>
                  <a:gd name="T33" fmla="*/ 297 h 760"/>
                  <a:gd name="T34" fmla="*/ 445 w 599"/>
                  <a:gd name="T35" fmla="*/ 299 h 760"/>
                  <a:gd name="T36" fmla="*/ 428 w 599"/>
                  <a:gd name="T37" fmla="*/ 8 h 760"/>
                  <a:gd name="T38" fmla="*/ 348 w 599"/>
                  <a:gd name="T39" fmla="*/ 5 h 760"/>
                  <a:gd name="T40" fmla="*/ 333 w 599"/>
                  <a:gd name="T41" fmla="*/ 48 h 760"/>
                  <a:gd name="T42" fmla="*/ 343 w 599"/>
                  <a:gd name="T43" fmla="*/ 48 h 760"/>
                  <a:gd name="T44" fmla="*/ 337 w 599"/>
                  <a:gd name="T45" fmla="*/ 97 h 760"/>
                  <a:gd name="T46" fmla="*/ 324 w 599"/>
                  <a:gd name="T47" fmla="*/ 106 h 760"/>
                  <a:gd name="T48" fmla="*/ 287 w 599"/>
                  <a:gd name="T49" fmla="*/ 342 h 760"/>
                  <a:gd name="T50" fmla="*/ 214 w 599"/>
                  <a:gd name="T51" fmla="*/ 352 h 760"/>
                  <a:gd name="T52" fmla="*/ 85 w 599"/>
                  <a:gd name="T53" fmla="*/ 369 h 760"/>
                  <a:gd name="T54" fmla="*/ 65 w 599"/>
                  <a:gd name="T55" fmla="*/ 242 h 760"/>
                  <a:gd name="T56" fmla="*/ 9 w 599"/>
                  <a:gd name="T57" fmla="*/ 242 h 760"/>
                  <a:gd name="T58" fmla="*/ 0 w 599"/>
                  <a:gd name="T59" fmla="*/ 376 h 760"/>
                  <a:gd name="T60" fmla="*/ 5 w 599"/>
                  <a:gd name="T61" fmla="*/ 378 h 760"/>
                  <a:gd name="T62" fmla="*/ 5 w 599"/>
                  <a:gd name="T63" fmla="*/ 383 h 760"/>
                  <a:gd name="T64" fmla="*/ 0 w 599"/>
                  <a:gd name="T65" fmla="*/ 384 h 760"/>
                  <a:gd name="T66" fmla="*/ 9 w 599"/>
                  <a:gd name="T67" fmla="*/ 519 h 760"/>
                  <a:gd name="T68" fmla="*/ 65 w 599"/>
                  <a:gd name="T69" fmla="*/ 519 h 760"/>
                  <a:gd name="T70" fmla="*/ 85 w 599"/>
                  <a:gd name="T71" fmla="*/ 392 h 760"/>
                  <a:gd name="T72" fmla="*/ 214 w 599"/>
                  <a:gd name="T73" fmla="*/ 409 h 760"/>
                  <a:gd name="T74" fmla="*/ 287 w 599"/>
                  <a:gd name="T75" fmla="*/ 419 h 760"/>
                  <a:gd name="T76" fmla="*/ 324 w 599"/>
                  <a:gd name="T77" fmla="*/ 655 h 760"/>
                  <a:gd name="T78" fmla="*/ 337 w 599"/>
                  <a:gd name="T79" fmla="*/ 664 h 760"/>
                  <a:gd name="T80" fmla="*/ 343 w 599"/>
                  <a:gd name="T81" fmla="*/ 713 h 760"/>
                  <a:gd name="T82" fmla="*/ 333 w 599"/>
                  <a:gd name="T83" fmla="*/ 713 h 760"/>
                  <a:gd name="T84" fmla="*/ 348 w 599"/>
                  <a:gd name="T85" fmla="*/ 756 h 760"/>
                  <a:gd name="T86" fmla="*/ 428 w 599"/>
                  <a:gd name="T87" fmla="*/ 752 h 760"/>
                  <a:gd name="T88" fmla="*/ 445 w 599"/>
                  <a:gd name="T89" fmla="*/ 462 h 760"/>
                  <a:gd name="T90" fmla="*/ 468 w 599"/>
                  <a:gd name="T91" fmla="*/ 464 h 760"/>
                  <a:gd name="T92" fmla="*/ 493 w 599"/>
                  <a:gd name="T93" fmla="*/ 456 h 760"/>
                  <a:gd name="T94" fmla="*/ 471 w 599"/>
                  <a:gd name="T95" fmla="*/ 444 h 760"/>
                  <a:gd name="T96" fmla="*/ 455 w 599"/>
                  <a:gd name="T97" fmla="*/ 444 h 760"/>
                  <a:gd name="T98" fmla="*/ 446 w 599"/>
                  <a:gd name="T99" fmla="*/ 435 h 760"/>
                  <a:gd name="T100" fmla="*/ 446 w 599"/>
                  <a:gd name="T101" fmla="*/ 428 h 760"/>
                  <a:gd name="T102" fmla="*/ 547 w 599"/>
                  <a:gd name="T103" fmla="*/ 429 h 760"/>
                  <a:gd name="T104" fmla="*/ 562 w 599"/>
                  <a:gd name="T105" fmla="*/ 399 h 760"/>
                  <a:gd name="T106" fmla="*/ 567 w 599"/>
                  <a:gd name="T107" fmla="*/ 400 h 760"/>
                  <a:gd name="T108" fmla="*/ 570 w 599"/>
                  <a:gd name="T109" fmla="*/ 452 h 760"/>
                  <a:gd name="T110" fmla="*/ 593 w 599"/>
                  <a:gd name="T111" fmla="*/ 440 h 760"/>
                  <a:gd name="T112" fmla="*/ 583 w 599"/>
                  <a:gd name="T113" fmla="*/ 391 h 760"/>
                  <a:gd name="T114" fmla="*/ 585 w 599"/>
                  <a:gd name="T115" fmla="*/ 388 h 760"/>
                  <a:gd name="T116" fmla="*/ 589 w 599"/>
                  <a:gd name="T117" fmla="*/ 389 h 760"/>
                  <a:gd name="T118" fmla="*/ 593 w 599"/>
                  <a:gd name="T119" fmla="*/ 386 h 760"/>
                  <a:gd name="T120" fmla="*/ 595 w 599"/>
                  <a:gd name="T121" fmla="*/ 386 h 760"/>
                  <a:gd name="T122" fmla="*/ 598 w 599"/>
                  <a:gd name="T123" fmla="*/ 383 h 760"/>
                  <a:gd name="T124" fmla="*/ 598 w 599"/>
                  <a:gd name="T125" fmla="*/ 378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9" h="760">
                    <a:moveTo>
                      <a:pt x="598" y="378"/>
                    </a:moveTo>
                    <a:cubicBezTo>
                      <a:pt x="598" y="376"/>
                      <a:pt x="597" y="375"/>
                      <a:pt x="595" y="375"/>
                    </a:cubicBezTo>
                    <a:cubicBezTo>
                      <a:pt x="594" y="375"/>
                      <a:pt x="594" y="375"/>
                      <a:pt x="593" y="375"/>
                    </a:cubicBezTo>
                    <a:cubicBezTo>
                      <a:pt x="593" y="373"/>
                      <a:pt x="591" y="372"/>
                      <a:pt x="589" y="372"/>
                    </a:cubicBezTo>
                    <a:cubicBezTo>
                      <a:pt x="587" y="372"/>
                      <a:pt x="586" y="372"/>
                      <a:pt x="585" y="373"/>
                    </a:cubicBezTo>
                    <a:cubicBezTo>
                      <a:pt x="585" y="372"/>
                      <a:pt x="584" y="370"/>
                      <a:pt x="583" y="370"/>
                    </a:cubicBezTo>
                    <a:cubicBezTo>
                      <a:pt x="588" y="356"/>
                      <a:pt x="599" y="330"/>
                      <a:pt x="593" y="321"/>
                    </a:cubicBezTo>
                    <a:cubicBezTo>
                      <a:pt x="584" y="308"/>
                      <a:pt x="580" y="302"/>
                      <a:pt x="570" y="308"/>
                    </a:cubicBezTo>
                    <a:cubicBezTo>
                      <a:pt x="563" y="313"/>
                      <a:pt x="565" y="342"/>
                      <a:pt x="567" y="360"/>
                    </a:cubicBezTo>
                    <a:cubicBezTo>
                      <a:pt x="565" y="361"/>
                      <a:pt x="563" y="361"/>
                      <a:pt x="562" y="362"/>
                    </a:cubicBezTo>
                    <a:cubicBezTo>
                      <a:pt x="562" y="348"/>
                      <a:pt x="560" y="331"/>
                      <a:pt x="547" y="331"/>
                    </a:cubicBezTo>
                    <a:cubicBezTo>
                      <a:pt x="526" y="332"/>
                      <a:pt x="446" y="333"/>
                      <a:pt x="446" y="333"/>
                    </a:cubicBezTo>
                    <a:cubicBezTo>
                      <a:pt x="446" y="333"/>
                      <a:pt x="446" y="330"/>
                      <a:pt x="446" y="326"/>
                    </a:cubicBezTo>
                    <a:cubicBezTo>
                      <a:pt x="455" y="317"/>
                      <a:pt x="455" y="317"/>
                      <a:pt x="455" y="317"/>
                    </a:cubicBezTo>
                    <a:cubicBezTo>
                      <a:pt x="471" y="317"/>
                      <a:pt x="471" y="317"/>
                      <a:pt x="471" y="317"/>
                    </a:cubicBezTo>
                    <a:cubicBezTo>
                      <a:pt x="479" y="317"/>
                      <a:pt x="493" y="312"/>
                      <a:pt x="493" y="305"/>
                    </a:cubicBezTo>
                    <a:cubicBezTo>
                      <a:pt x="493" y="297"/>
                      <a:pt x="481" y="297"/>
                      <a:pt x="468" y="297"/>
                    </a:cubicBezTo>
                    <a:cubicBezTo>
                      <a:pt x="461" y="297"/>
                      <a:pt x="452" y="298"/>
                      <a:pt x="445" y="299"/>
                    </a:cubicBezTo>
                    <a:cubicBezTo>
                      <a:pt x="441" y="217"/>
                      <a:pt x="432" y="14"/>
                      <a:pt x="428" y="8"/>
                    </a:cubicBezTo>
                    <a:cubicBezTo>
                      <a:pt x="424" y="1"/>
                      <a:pt x="356" y="0"/>
                      <a:pt x="348" y="5"/>
                    </a:cubicBezTo>
                    <a:cubicBezTo>
                      <a:pt x="340" y="9"/>
                      <a:pt x="333" y="48"/>
                      <a:pt x="333" y="48"/>
                    </a:cubicBezTo>
                    <a:cubicBezTo>
                      <a:pt x="343" y="48"/>
                      <a:pt x="343" y="48"/>
                      <a:pt x="343" y="48"/>
                    </a:cubicBezTo>
                    <a:cubicBezTo>
                      <a:pt x="337" y="97"/>
                      <a:pt x="337" y="97"/>
                      <a:pt x="337" y="97"/>
                    </a:cubicBezTo>
                    <a:cubicBezTo>
                      <a:pt x="324" y="106"/>
                      <a:pt x="324" y="106"/>
                      <a:pt x="324" y="106"/>
                    </a:cubicBezTo>
                    <a:cubicBezTo>
                      <a:pt x="287" y="342"/>
                      <a:pt x="287" y="342"/>
                      <a:pt x="287" y="342"/>
                    </a:cubicBezTo>
                    <a:cubicBezTo>
                      <a:pt x="287" y="342"/>
                      <a:pt x="259" y="344"/>
                      <a:pt x="214" y="352"/>
                    </a:cubicBezTo>
                    <a:cubicBezTo>
                      <a:pt x="192" y="356"/>
                      <a:pt x="136" y="363"/>
                      <a:pt x="85" y="369"/>
                    </a:cubicBezTo>
                    <a:cubicBezTo>
                      <a:pt x="65" y="242"/>
                      <a:pt x="65" y="242"/>
                      <a:pt x="65" y="242"/>
                    </a:cubicBezTo>
                    <a:cubicBezTo>
                      <a:pt x="9" y="242"/>
                      <a:pt x="9" y="242"/>
                      <a:pt x="9" y="242"/>
                    </a:cubicBezTo>
                    <a:cubicBezTo>
                      <a:pt x="0" y="376"/>
                      <a:pt x="0" y="376"/>
                      <a:pt x="0" y="376"/>
                    </a:cubicBezTo>
                    <a:cubicBezTo>
                      <a:pt x="5" y="378"/>
                      <a:pt x="5" y="378"/>
                      <a:pt x="5" y="378"/>
                    </a:cubicBezTo>
                    <a:cubicBezTo>
                      <a:pt x="5" y="383"/>
                      <a:pt x="5" y="383"/>
                      <a:pt x="5" y="383"/>
                    </a:cubicBezTo>
                    <a:cubicBezTo>
                      <a:pt x="0" y="384"/>
                      <a:pt x="0" y="384"/>
                      <a:pt x="0" y="384"/>
                    </a:cubicBezTo>
                    <a:cubicBezTo>
                      <a:pt x="9" y="519"/>
                      <a:pt x="9" y="519"/>
                      <a:pt x="9" y="519"/>
                    </a:cubicBezTo>
                    <a:cubicBezTo>
                      <a:pt x="65" y="519"/>
                      <a:pt x="65" y="519"/>
                      <a:pt x="65" y="519"/>
                    </a:cubicBezTo>
                    <a:cubicBezTo>
                      <a:pt x="85" y="392"/>
                      <a:pt x="85" y="392"/>
                      <a:pt x="85" y="392"/>
                    </a:cubicBezTo>
                    <a:cubicBezTo>
                      <a:pt x="136" y="398"/>
                      <a:pt x="192" y="405"/>
                      <a:pt x="214" y="409"/>
                    </a:cubicBezTo>
                    <a:cubicBezTo>
                      <a:pt x="259" y="416"/>
                      <a:pt x="287" y="419"/>
                      <a:pt x="287" y="419"/>
                    </a:cubicBezTo>
                    <a:cubicBezTo>
                      <a:pt x="324" y="655"/>
                      <a:pt x="324" y="655"/>
                      <a:pt x="324" y="655"/>
                    </a:cubicBezTo>
                    <a:cubicBezTo>
                      <a:pt x="337" y="664"/>
                      <a:pt x="337" y="664"/>
                      <a:pt x="337" y="664"/>
                    </a:cubicBezTo>
                    <a:cubicBezTo>
                      <a:pt x="343" y="713"/>
                      <a:pt x="343" y="713"/>
                      <a:pt x="343" y="713"/>
                    </a:cubicBezTo>
                    <a:cubicBezTo>
                      <a:pt x="333" y="713"/>
                      <a:pt x="333" y="713"/>
                      <a:pt x="333" y="713"/>
                    </a:cubicBezTo>
                    <a:cubicBezTo>
                      <a:pt x="333" y="713"/>
                      <a:pt x="340" y="752"/>
                      <a:pt x="348" y="756"/>
                    </a:cubicBezTo>
                    <a:cubicBezTo>
                      <a:pt x="356" y="760"/>
                      <a:pt x="424" y="760"/>
                      <a:pt x="428" y="752"/>
                    </a:cubicBezTo>
                    <a:cubicBezTo>
                      <a:pt x="432" y="747"/>
                      <a:pt x="441" y="544"/>
                      <a:pt x="445" y="462"/>
                    </a:cubicBezTo>
                    <a:cubicBezTo>
                      <a:pt x="452" y="463"/>
                      <a:pt x="461" y="464"/>
                      <a:pt x="468" y="464"/>
                    </a:cubicBezTo>
                    <a:cubicBezTo>
                      <a:pt x="481" y="464"/>
                      <a:pt x="493" y="463"/>
                      <a:pt x="493" y="456"/>
                    </a:cubicBezTo>
                    <a:cubicBezTo>
                      <a:pt x="493" y="449"/>
                      <a:pt x="479" y="444"/>
                      <a:pt x="471" y="444"/>
                    </a:cubicBezTo>
                    <a:cubicBezTo>
                      <a:pt x="463" y="444"/>
                      <a:pt x="455" y="444"/>
                      <a:pt x="455" y="444"/>
                    </a:cubicBezTo>
                    <a:cubicBezTo>
                      <a:pt x="446" y="435"/>
                      <a:pt x="446" y="435"/>
                      <a:pt x="446" y="435"/>
                    </a:cubicBezTo>
                    <a:cubicBezTo>
                      <a:pt x="446" y="430"/>
                      <a:pt x="446" y="428"/>
                      <a:pt x="446" y="428"/>
                    </a:cubicBezTo>
                    <a:cubicBezTo>
                      <a:pt x="446" y="428"/>
                      <a:pt x="526" y="429"/>
                      <a:pt x="547" y="429"/>
                    </a:cubicBezTo>
                    <a:cubicBezTo>
                      <a:pt x="560" y="430"/>
                      <a:pt x="562" y="413"/>
                      <a:pt x="562" y="399"/>
                    </a:cubicBezTo>
                    <a:cubicBezTo>
                      <a:pt x="563" y="400"/>
                      <a:pt x="565" y="400"/>
                      <a:pt x="567" y="400"/>
                    </a:cubicBezTo>
                    <a:cubicBezTo>
                      <a:pt x="565" y="419"/>
                      <a:pt x="563" y="448"/>
                      <a:pt x="570" y="452"/>
                    </a:cubicBezTo>
                    <a:cubicBezTo>
                      <a:pt x="580" y="459"/>
                      <a:pt x="584" y="453"/>
                      <a:pt x="593" y="440"/>
                    </a:cubicBezTo>
                    <a:cubicBezTo>
                      <a:pt x="599" y="431"/>
                      <a:pt x="589" y="404"/>
                      <a:pt x="583" y="391"/>
                    </a:cubicBezTo>
                    <a:cubicBezTo>
                      <a:pt x="584" y="390"/>
                      <a:pt x="585" y="389"/>
                      <a:pt x="585" y="388"/>
                    </a:cubicBezTo>
                    <a:cubicBezTo>
                      <a:pt x="586" y="388"/>
                      <a:pt x="587" y="389"/>
                      <a:pt x="589" y="389"/>
                    </a:cubicBezTo>
                    <a:cubicBezTo>
                      <a:pt x="591" y="389"/>
                      <a:pt x="593" y="388"/>
                      <a:pt x="593" y="386"/>
                    </a:cubicBezTo>
                    <a:cubicBezTo>
                      <a:pt x="594" y="386"/>
                      <a:pt x="594" y="386"/>
                      <a:pt x="595" y="386"/>
                    </a:cubicBezTo>
                    <a:cubicBezTo>
                      <a:pt x="597" y="386"/>
                      <a:pt x="598" y="385"/>
                      <a:pt x="598" y="383"/>
                    </a:cubicBezTo>
                    <a:lnTo>
                      <a:pt x="598" y="378"/>
                    </a:lnTo>
                    <a:close/>
                  </a:path>
                </a:pathLst>
              </a:custGeom>
              <a:solidFill>
                <a:srgbClr val="6AE7FF">
                  <a:alpha val="30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 name="Oval 17"/>
              <p:cNvSpPr/>
              <p:nvPr/>
            </p:nvSpPr>
            <p:spPr bwMode="auto">
              <a:xfrm>
                <a:off x="6878638" y="5289551"/>
                <a:ext cx="290512" cy="290513"/>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sp>
        <p:nvSpPr>
          <p:cNvPr id="66" name="statistics-on-laptop_82095"/>
          <p:cNvSpPr>
            <a:spLocks noChangeAspect="1"/>
          </p:cNvSpPr>
          <p:nvPr/>
        </p:nvSpPr>
        <p:spPr bwMode="auto">
          <a:xfrm>
            <a:off x="987388" y="1992703"/>
            <a:ext cx="798009" cy="798006"/>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bg1"/>
          </a:solidFill>
          <a:ln>
            <a:noFill/>
          </a:ln>
        </p:spPr>
        <p:txBody>
          <a:bodyPr/>
          <a:lstStyle/>
          <a:p>
            <a:endParaRPr lang="zh-CN" altLang="en-US"/>
          </a:p>
        </p:txBody>
      </p:sp>
      <p:sp>
        <p:nvSpPr>
          <p:cNvPr id="64" name="statistics-on-laptop_82095"/>
          <p:cNvSpPr>
            <a:spLocks noChangeAspect="1"/>
          </p:cNvSpPr>
          <p:nvPr/>
        </p:nvSpPr>
        <p:spPr bwMode="auto">
          <a:xfrm>
            <a:off x="1000770" y="3457334"/>
            <a:ext cx="771246" cy="798009"/>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txBody>
          <a:bodyPr/>
          <a:lstStyle/>
          <a:p>
            <a:endParaRPr lang="zh-CN" altLang="en-US"/>
          </a:p>
        </p:txBody>
      </p:sp>
      <p:sp>
        <p:nvSpPr>
          <p:cNvPr id="65" name="statistics-on-laptop_82095"/>
          <p:cNvSpPr>
            <a:spLocks noChangeAspect="1"/>
          </p:cNvSpPr>
          <p:nvPr/>
        </p:nvSpPr>
        <p:spPr bwMode="auto">
          <a:xfrm>
            <a:off x="987388" y="4900842"/>
            <a:ext cx="798009" cy="798009"/>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p:spPr>
        <p:txBody>
          <a:bodyPr/>
          <a:lstStyle/>
          <a:p>
            <a:endParaRPr lang="zh-CN" altLang="en-US"/>
          </a:p>
        </p:txBody>
      </p:sp>
      <p:grpSp>
        <p:nvGrpSpPr>
          <p:cNvPr id="57" name="组合 56"/>
          <p:cNvGrpSpPr/>
          <p:nvPr/>
        </p:nvGrpSpPr>
        <p:grpSpPr>
          <a:xfrm>
            <a:off x="1818113" y="1918092"/>
            <a:ext cx="6319520" cy="1089660"/>
            <a:chOff x="1818113" y="1981592"/>
            <a:chExt cx="6319520" cy="1089660"/>
          </a:xfrm>
        </p:grpSpPr>
        <p:sp>
          <p:nvSpPr>
            <p:cNvPr id="55" name="矩形 54"/>
            <p:cNvSpPr/>
            <p:nvPr/>
          </p:nvSpPr>
          <p:spPr>
            <a:xfrm>
              <a:off x="1818113" y="2334017"/>
              <a:ext cx="6319520" cy="737235"/>
            </a:xfrm>
            <a:prstGeom prst="rect">
              <a:avLst/>
            </a:prstGeom>
          </p:spPr>
          <p:txBody>
            <a:bodyPr wrap="square">
              <a:spAutoFit/>
            </a:bodyPr>
            <a:lstStyle/>
            <a:p>
              <a:pPr algn="l">
                <a:lnSpc>
                  <a:spcPct val="150000"/>
                </a:lnSpc>
              </a:pPr>
              <a:r>
                <a:rPr sz="1400" dirty="0">
                  <a:solidFill>
                    <a:schemeClr val="bg1"/>
                  </a:solidFill>
                  <a:latin typeface="微软雅黑" panose="020B0503020204020204" charset="-122"/>
                  <a:ea typeface="微软雅黑" panose="020B0503020204020204" charset="-122"/>
                  <a:cs typeface="+mn-ea"/>
                  <a:sym typeface="+mn-lt"/>
                </a:rPr>
                <a:t>与所在地各大主要医院与医疗服务机构的深度合作，综合各方面信息，保证能在用户出现健康状况的问题时，以最快的速度为客户安排相应的就诊方案。</a:t>
              </a:r>
            </a:p>
          </p:txBody>
        </p:sp>
        <p:sp>
          <p:nvSpPr>
            <p:cNvPr id="56" name="矩形 55"/>
            <p:cNvSpPr/>
            <p:nvPr/>
          </p:nvSpPr>
          <p:spPr>
            <a:xfrm>
              <a:off x="1818113" y="1981592"/>
              <a:ext cx="2241974" cy="386080"/>
            </a:xfrm>
            <a:prstGeom prst="rect">
              <a:avLst/>
            </a:prstGeom>
          </p:spPr>
          <p:txBody>
            <a:bodyPr wrap="square">
              <a:spAutoFit/>
            </a:bodyPr>
            <a:lstStyle/>
            <a:p>
              <a:pPr algn="just">
                <a:lnSpc>
                  <a:spcPct val="120000"/>
                </a:lnSpc>
              </a:pPr>
              <a:r>
                <a:rPr lang="zh-CN" altLang="en-US" sz="1600" b="1" dirty="0">
                  <a:solidFill>
                    <a:schemeClr val="bg1"/>
                  </a:solidFill>
                  <a:latin typeface="微软雅黑" panose="020B0503020204020204" charset="-122"/>
                  <a:ea typeface="微软雅黑" panose="020B0503020204020204" charset="-122"/>
                  <a:sym typeface="+mn-ea"/>
                </a:rPr>
                <a:t>综合信息</a:t>
              </a:r>
            </a:p>
          </p:txBody>
        </p:sp>
      </p:grpSp>
      <p:grpSp>
        <p:nvGrpSpPr>
          <p:cNvPr id="58" name="组合 57"/>
          <p:cNvGrpSpPr/>
          <p:nvPr/>
        </p:nvGrpSpPr>
        <p:grpSpPr>
          <a:xfrm>
            <a:off x="1818113" y="3364919"/>
            <a:ext cx="5409565" cy="1134745"/>
            <a:chOff x="1818113" y="1981592"/>
            <a:chExt cx="5409565" cy="1134745"/>
          </a:xfrm>
        </p:grpSpPr>
        <p:sp>
          <p:nvSpPr>
            <p:cNvPr id="59" name="矩形 58"/>
            <p:cNvSpPr/>
            <p:nvPr/>
          </p:nvSpPr>
          <p:spPr>
            <a:xfrm>
              <a:off x="1818113" y="2286392"/>
              <a:ext cx="5409565" cy="829945"/>
            </a:xfrm>
            <a:prstGeom prst="rect">
              <a:avLst/>
            </a:prstGeom>
          </p:spPr>
          <p:txBody>
            <a:bodyPr wrap="square">
              <a:spAutoFit/>
            </a:bodyPr>
            <a:lstStyle/>
            <a:p>
              <a:pPr algn="l">
                <a:lnSpc>
                  <a:spcPct val="150000"/>
                </a:lnSpc>
              </a:pPr>
              <a:r>
                <a:rPr sz="1600" dirty="0">
                  <a:solidFill>
                    <a:schemeClr val="bg1"/>
                  </a:solidFill>
                  <a:latin typeface="微软雅黑" panose="020B0503020204020204" charset="-122"/>
                  <a:ea typeface="微软雅黑" panose="020B0503020204020204" charset="-122"/>
                  <a:cs typeface="+mn-ea"/>
                  <a:sym typeface="+mn-lt"/>
                </a:rPr>
                <a:t>在就诊方案确定后，用户还可以通过我们的移动终端及时缴费，办理各类手续，实现高效诊治。</a:t>
              </a:r>
            </a:p>
          </p:txBody>
        </p:sp>
        <p:sp>
          <p:nvSpPr>
            <p:cNvPr id="60" name="矩形 59"/>
            <p:cNvSpPr/>
            <p:nvPr/>
          </p:nvSpPr>
          <p:spPr>
            <a:xfrm>
              <a:off x="1818113" y="1981592"/>
              <a:ext cx="2241974" cy="386080"/>
            </a:xfrm>
            <a:prstGeom prst="rect">
              <a:avLst/>
            </a:prstGeom>
          </p:spPr>
          <p:txBody>
            <a:bodyPr wrap="square">
              <a:spAutoFit/>
            </a:bodyPr>
            <a:lstStyle/>
            <a:p>
              <a:pPr algn="just">
                <a:lnSpc>
                  <a:spcPct val="120000"/>
                </a:lnSpc>
              </a:pPr>
              <a:r>
                <a:rPr lang="zh-CN" altLang="en-US" sz="1600" b="1">
                  <a:solidFill>
                    <a:schemeClr val="bg1"/>
                  </a:solidFill>
                  <a:latin typeface="微软雅黑" panose="020B0503020204020204" charset="-122"/>
                  <a:ea typeface="微软雅黑" panose="020B0503020204020204" charset="-122"/>
                  <a:sym typeface="+mn-ea"/>
                </a:rPr>
                <a:t>各项手续</a:t>
              </a:r>
              <a:endParaRPr lang="zh-CN" altLang="en-US" b="1" dirty="0">
                <a:solidFill>
                  <a:schemeClr val="tx1">
                    <a:lumMod val="65000"/>
                    <a:lumOff val="35000"/>
                  </a:schemeClr>
                </a:solidFill>
              </a:endParaRPr>
            </a:p>
          </p:txBody>
        </p:sp>
      </p:grpSp>
      <p:grpSp>
        <p:nvGrpSpPr>
          <p:cNvPr id="61" name="组合 60"/>
          <p:cNvGrpSpPr/>
          <p:nvPr/>
        </p:nvGrpSpPr>
        <p:grpSpPr>
          <a:xfrm>
            <a:off x="1772393" y="4811519"/>
            <a:ext cx="7493000" cy="1079500"/>
            <a:chOff x="1772393" y="1984132"/>
            <a:chExt cx="7493000" cy="1079500"/>
          </a:xfrm>
        </p:grpSpPr>
        <p:sp>
          <p:nvSpPr>
            <p:cNvPr id="62" name="矩形 61"/>
            <p:cNvSpPr/>
            <p:nvPr/>
          </p:nvSpPr>
          <p:spPr>
            <a:xfrm>
              <a:off x="1772393" y="2233687"/>
              <a:ext cx="7493000" cy="829945"/>
            </a:xfrm>
            <a:prstGeom prst="rect">
              <a:avLst/>
            </a:prstGeom>
          </p:spPr>
          <p:txBody>
            <a:bodyPr wrap="square">
              <a:spAutoFit/>
            </a:bodyPr>
            <a:lstStyle/>
            <a:p>
              <a:pPr algn="l">
                <a:lnSpc>
                  <a:spcPct val="150000"/>
                </a:lnSpc>
              </a:pPr>
              <a:r>
                <a:rPr sz="1600" dirty="0">
                  <a:solidFill>
                    <a:schemeClr val="bg1"/>
                  </a:solidFill>
                  <a:latin typeface="微软雅黑" panose="020B0503020204020204" charset="-122"/>
                  <a:ea typeface="微软雅黑" panose="020B0503020204020204" charset="-122"/>
                  <a:cs typeface="+mn-ea"/>
                  <a:sym typeface="+mn-lt"/>
                </a:rPr>
                <a:t>同时，NLP自然语言理解技术和大数据知识图谱的应用，可以有效帮助一些身体不便的患者在医院内进行各种活动，人机交互，让医院显得更加人性化。</a:t>
              </a:r>
            </a:p>
          </p:txBody>
        </p:sp>
        <p:sp>
          <p:nvSpPr>
            <p:cNvPr id="63" name="矩形 62"/>
            <p:cNvSpPr/>
            <p:nvPr/>
          </p:nvSpPr>
          <p:spPr>
            <a:xfrm>
              <a:off x="1772393" y="1984132"/>
              <a:ext cx="2241974" cy="386080"/>
            </a:xfrm>
            <a:prstGeom prst="rect">
              <a:avLst/>
            </a:prstGeom>
          </p:spPr>
          <p:txBody>
            <a:bodyPr wrap="square">
              <a:spAutoFit/>
            </a:bodyPr>
            <a:lstStyle/>
            <a:p>
              <a:pPr algn="just">
                <a:lnSpc>
                  <a:spcPct val="120000"/>
                </a:lnSpc>
              </a:pPr>
              <a:r>
                <a:rPr lang="zh-CN" altLang="en-US" sz="1600" b="1">
                  <a:solidFill>
                    <a:schemeClr val="bg1"/>
                  </a:solidFill>
                  <a:latin typeface="微软雅黑" panose="020B0503020204020204" charset="-122"/>
                  <a:ea typeface="微软雅黑" panose="020B0503020204020204" charset="-122"/>
                  <a:sym typeface="+mn-ea"/>
                </a:rPr>
                <a:t>人性化服务</a:t>
              </a:r>
              <a:endParaRPr lang="zh-CN" altLang="en-US" b="1" dirty="0">
                <a:solidFill>
                  <a:schemeClr val="tx1">
                    <a:lumMod val="65000"/>
                    <a:lumOff val="35000"/>
                  </a:schemeClr>
                </a:solidFill>
              </a:endParaRPr>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additive="base">
                                        <p:cTn id="17" dur="500" fill="hold"/>
                                        <p:tgtEl>
                                          <p:spTgt spid="49"/>
                                        </p:tgtEl>
                                        <p:attrNameLst>
                                          <p:attrName>ppt_x</p:attrName>
                                        </p:attrNameLst>
                                      </p:cBhvr>
                                      <p:tavLst>
                                        <p:tav tm="0">
                                          <p:val>
                                            <p:strVal val="1+#ppt_w/2"/>
                                          </p:val>
                                        </p:tav>
                                        <p:tav tm="100000">
                                          <p:val>
                                            <p:strVal val="#ppt_x"/>
                                          </p:val>
                                        </p:tav>
                                      </p:tavLst>
                                    </p:anim>
                                    <p:anim calcmode="lin" valueType="num">
                                      <p:cBhvr additive="base">
                                        <p:cTn id="18" dur="500" fill="hold"/>
                                        <p:tgtEl>
                                          <p:spTgt spid="49"/>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53" presetClass="entr" presetSubtype="16" fill="hold" grpId="0" nodeType="afterEffect">
                                  <p:stCondLst>
                                    <p:cond delay="0"/>
                                  </p:stCondLst>
                                  <p:childTnLst>
                                    <p:set>
                                      <p:cBhvr>
                                        <p:cTn id="21" dur="1" fill="hold">
                                          <p:stCondLst>
                                            <p:cond delay="0"/>
                                          </p:stCondLst>
                                        </p:cTn>
                                        <p:tgtEl>
                                          <p:spTgt spid="66"/>
                                        </p:tgtEl>
                                        <p:attrNameLst>
                                          <p:attrName>style.visibility</p:attrName>
                                        </p:attrNameLst>
                                      </p:cBhvr>
                                      <p:to>
                                        <p:strVal val="visible"/>
                                      </p:to>
                                    </p:set>
                                    <p:anim calcmode="lin" valueType="num">
                                      <p:cBhvr>
                                        <p:cTn id="22" dur="500" fill="hold"/>
                                        <p:tgtEl>
                                          <p:spTgt spid="66"/>
                                        </p:tgtEl>
                                        <p:attrNameLst>
                                          <p:attrName>ppt_w</p:attrName>
                                        </p:attrNameLst>
                                      </p:cBhvr>
                                      <p:tavLst>
                                        <p:tav tm="0">
                                          <p:val>
                                            <p:fltVal val="0"/>
                                          </p:val>
                                        </p:tav>
                                        <p:tav tm="100000">
                                          <p:val>
                                            <p:strVal val="#ppt_w"/>
                                          </p:val>
                                        </p:tav>
                                      </p:tavLst>
                                    </p:anim>
                                    <p:anim calcmode="lin" valueType="num">
                                      <p:cBhvr>
                                        <p:cTn id="23" dur="500" fill="hold"/>
                                        <p:tgtEl>
                                          <p:spTgt spid="66"/>
                                        </p:tgtEl>
                                        <p:attrNameLst>
                                          <p:attrName>ppt_h</p:attrName>
                                        </p:attrNameLst>
                                      </p:cBhvr>
                                      <p:tavLst>
                                        <p:tav tm="0">
                                          <p:val>
                                            <p:fltVal val="0"/>
                                          </p:val>
                                        </p:tav>
                                        <p:tav tm="100000">
                                          <p:val>
                                            <p:strVal val="#ppt_h"/>
                                          </p:val>
                                        </p:tav>
                                      </p:tavLst>
                                    </p:anim>
                                    <p:animEffect transition="in" filter="fade">
                                      <p:cBhvr>
                                        <p:cTn id="24" dur="500"/>
                                        <p:tgtEl>
                                          <p:spTgt spid="66"/>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wipe(left)">
                                      <p:cBhvr>
                                        <p:cTn id="28" dur="500"/>
                                        <p:tgtEl>
                                          <p:spTgt spid="57"/>
                                        </p:tgtEl>
                                      </p:cBhvr>
                                    </p:animEffect>
                                  </p:childTnLst>
                                </p:cTn>
                              </p:par>
                            </p:childTnLst>
                          </p:cTn>
                        </p:par>
                        <p:par>
                          <p:cTn id="29" fill="hold">
                            <p:stCondLst>
                              <p:cond delay="2500"/>
                            </p:stCondLst>
                            <p:childTnLst>
                              <p:par>
                                <p:cTn id="30" presetID="2" presetClass="entr" presetSubtype="2" fill="hold" nodeType="afterEffect">
                                  <p:stCondLst>
                                    <p:cond delay="0"/>
                                  </p:stCondLst>
                                  <p:childTnLst>
                                    <p:set>
                                      <p:cBhvr>
                                        <p:cTn id="31" dur="1" fill="hold">
                                          <p:stCondLst>
                                            <p:cond delay="0"/>
                                          </p:stCondLst>
                                        </p:cTn>
                                        <p:tgtEl>
                                          <p:spTgt spid="50"/>
                                        </p:tgtEl>
                                        <p:attrNameLst>
                                          <p:attrName>style.visibility</p:attrName>
                                        </p:attrNameLst>
                                      </p:cBhvr>
                                      <p:to>
                                        <p:strVal val="visible"/>
                                      </p:to>
                                    </p:set>
                                    <p:anim calcmode="lin" valueType="num">
                                      <p:cBhvr additive="base">
                                        <p:cTn id="32" dur="500" fill="hold"/>
                                        <p:tgtEl>
                                          <p:spTgt spid="50"/>
                                        </p:tgtEl>
                                        <p:attrNameLst>
                                          <p:attrName>ppt_x</p:attrName>
                                        </p:attrNameLst>
                                      </p:cBhvr>
                                      <p:tavLst>
                                        <p:tav tm="0">
                                          <p:val>
                                            <p:strVal val="1+#ppt_w/2"/>
                                          </p:val>
                                        </p:tav>
                                        <p:tav tm="100000">
                                          <p:val>
                                            <p:strVal val="#ppt_x"/>
                                          </p:val>
                                        </p:tav>
                                      </p:tavLst>
                                    </p:anim>
                                    <p:anim calcmode="lin" valueType="num">
                                      <p:cBhvr additive="base">
                                        <p:cTn id="33" dur="500" fill="hold"/>
                                        <p:tgtEl>
                                          <p:spTgt spid="50"/>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64"/>
                                        </p:tgtEl>
                                        <p:attrNameLst>
                                          <p:attrName>style.visibility</p:attrName>
                                        </p:attrNameLst>
                                      </p:cBhvr>
                                      <p:to>
                                        <p:strVal val="visible"/>
                                      </p:to>
                                    </p:set>
                                    <p:anim calcmode="lin" valueType="num">
                                      <p:cBhvr>
                                        <p:cTn id="37" dur="500" fill="hold"/>
                                        <p:tgtEl>
                                          <p:spTgt spid="64"/>
                                        </p:tgtEl>
                                        <p:attrNameLst>
                                          <p:attrName>ppt_w</p:attrName>
                                        </p:attrNameLst>
                                      </p:cBhvr>
                                      <p:tavLst>
                                        <p:tav tm="0">
                                          <p:val>
                                            <p:fltVal val="0"/>
                                          </p:val>
                                        </p:tav>
                                        <p:tav tm="100000">
                                          <p:val>
                                            <p:strVal val="#ppt_w"/>
                                          </p:val>
                                        </p:tav>
                                      </p:tavLst>
                                    </p:anim>
                                    <p:anim calcmode="lin" valueType="num">
                                      <p:cBhvr>
                                        <p:cTn id="38" dur="500" fill="hold"/>
                                        <p:tgtEl>
                                          <p:spTgt spid="64"/>
                                        </p:tgtEl>
                                        <p:attrNameLst>
                                          <p:attrName>ppt_h</p:attrName>
                                        </p:attrNameLst>
                                      </p:cBhvr>
                                      <p:tavLst>
                                        <p:tav tm="0">
                                          <p:val>
                                            <p:fltVal val="0"/>
                                          </p:val>
                                        </p:tav>
                                        <p:tav tm="100000">
                                          <p:val>
                                            <p:strVal val="#ppt_h"/>
                                          </p:val>
                                        </p:tav>
                                      </p:tavLst>
                                    </p:anim>
                                    <p:animEffect transition="in" filter="fade">
                                      <p:cBhvr>
                                        <p:cTn id="39" dur="500"/>
                                        <p:tgtEl>
                                          <p:spTgt spid="64"/>
                                        </p:tgtEl>
                                      </p:cBhvr>
                                    </p:animEffect>
                                  </p:childTnLst>
                                </p:cTn>
                              </p:par>
                            </p:childTnLst>
                          </p:cTn>
                        </p:par>
                        <p:par>
                          <p:cTn id="40" fill="hold">
                            <p:stCondLst>
                              <p:cond delay="3500"/>
                            </p:stCondLst>
                            <p:childTnLst>
                              <p:par>
                                <p:cTn id="41" presetID="22" presetClass="entr" presetSubtype="8" fill="hold" nodeType="after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wipe(left)">
                                      <p:cBhvr>
                                        <p:cTn id="43" dur="500"/>
                                        <p:tgtEl>
                                          <p:spTgt spid="58"/>
                                        </p:tgtEl>
                                      </p:cBhvr>
                                    </p:animEffect>
                                  </p:childTnLst>
                                </p:cTn>
                              </p:par>
                            </p:childTnLst>
                          </p:cTn>
                        </p:par>
                        <p:par>
                          <p:cTn id="44" fill="hold">
                            <p:stCondLst>
                              <p:cond delay="4000"/>
                            </p:stCondLst>
                            <p:childTnLst>
                              <p:par>
                                <p:cTn id="45" presetID="2" presetClass="entr" presetSubtype="2" fill="hold" nodeType="afterEffect">
                                  <p:stCondLst>
                                    <p:cond delay="0"/>
                                  </p:stCondLst>
                                  <p:childTnLst>
                                    <p:set>
                                      <p:cBhvr>
                                        <p:cTn id="46" dur="1" fill="hold">
                                          <p:stCondLst>
                                            <p:cond delay="0"/>
                                          </p:stCondLst>
                                        </p:cTn>
                                        <p:tgtEl>
                                          <p:spTgt spid="51"/>
                                        </p:tgtEl>
                                        <p:attrNameLst>
                                          <p:attrName>style.visibility</p:attrName>
                                        </p:attrNameLst>
                                      </p:cBhvr>
                                      <p:to>
                                        <p:strVal val="visible"/>
                                      </p:to>
                                    </p:set>
                                    <p:anim calcmode="lin" valueType="num">
                                      <p:cBhvr additive="base">
                                        <p:cTn id="47" dur="500" fill="hold"/>
                                        <p:tgtEl>
                                          <p:spTgt spid="51"/>
                                        </p:tgtEl>
                                        <p:attrNameLst>
                                          <p:attrName>ppt_x</p:attrName>
                                        </p:attrNameLst>
                                      </p:cBhvr>
                                      <p:tavLst>
                                        <p:tav tm="0">
                                          <p:val>
                                            <p:strVal val="1+#ppt_w/2"/>
                                          </p:val>
                                        </p:tav>
                                        <p:tav tm="100000">
                                          <p:val>
                                            <p:strVal val="#ppt_x"/>
                                          </p:val>
                                        </p:tav>
                                      </p:tavLst>
                                    </p:anim>
                                    <p:anim calcmode="lin" valueType="num">
                                      <p:cBhvr additive="base">
                                        <p:cTn id="48" dur="500" fill="hold"/>
                                        <p:tgtEl>
                                          <p:spTgt spid="51"/>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53" presetClass="entr" presetSubtype="16" fill="hold" grpId="0" nodeType="afterEffect">
                                  <p:stCondLst>
                                    <p:cond delay="0"/>
                                  </p:stCondLst>
                                  <p:childTnLst>
                                    <p:set>
                                      <p:cBhvr>
                                        <p:cTn id="51" dur="1" fill="hold">
                                          <p:stCondLst>
                                            <p:cond delay="0"/>
                                          </p:stCondLst>
                                        </p:cTn>
                                        <p:tgtEl>
                                          <p:spTgt spid="65"/>
                                        </p:tgtEl>
                                        <p:attrNameLst>
                                          <p:attrName>style.visibility</p:attrName>
                                        </p:attrNameLst>
                                      </p:cBhvr>
                                      <p:to>
                                        <p:strVal val="visible"/>
                                      </p:to>
                                    </p:set>
                                    <p:anim calcmode="lin" valueType="num">
                                      <p:cBhvr>
                                        <p:cTn id="52" dur="500" fill="hold"/>
                                        <p:tgtEl>
                                          <p:spTgt spid="65"/>
                                        </p:tgtEl>
                                        <p:attrNameLst>
                                          <p:attrName>ppt_w</p:attrName>
                                        </p:attrNameLst>
                                      </p:cBhvr>
                                      <p:tavLst>
                                        <p:tav tm="0">
                                          <p:val>
                                            <p:fltVal val="0"/>
                                          </p:val>
                                        </p:tav>
                                        <p:tav tm="100000">
                                          <p:val>
                                            <p:strVal val="#ppt_w"/>
                                          </p:val>
                                        </p:tav>
                                      </p:tavLst>
                                    </p:anim>
                                    <p:anim calcmode="lin" valueType="num">
                                      <p:cBhvr>
                                        <p:cTn id="53" dur="500" fill="hold"/>
                                        <p:tgtEl>
                                          <p:spTgt spid="65"/>
                                        </p:tgtEl>
                                        <p:attrNameLst>
                                          <p:attrName>ppt_h</p:attrName>
                                        </p:attrNameLst>
                                      </p:cBhvr>
                                      <p:tavLst>
                                        <p:tav tm="0">
                                          <p:val>
                                            <p:fltVal val="0"/>
                                          </p:val>
                                        </p:tav>
                                        <p:tav tm="100000">
                                          <p:val>
                                            <p:strVal val="#ppt_h"/>
                                          </p:val>
                                        </p:tav>
                                      </p:tavLst>
                                    </p:anim>
                                    <p:animEffect transition="in" filter="fade">
                                      <p:cBhvr>
                                        <p:cTn id="54" dur="500"/>
                                        <p:tgtEl>
                                          <p:spTgt spid="65"/>
                                        </p:tgtEl>
                                      </p:cBhvr>
                                    </p:animEffect>
                                  </p:childTnLst>
                                </p:cTn>
                              </p:par>
                            </p:childTnLst>
                          </p:cTn>
                        </p:par>
                        <p:par>
                          <p:cTn id="55" fill="hold">
                            <p:stCondLst>
                              <p:cond delay="5000"/>
                            </p:stCondLst>
                            <p:childTnLst>
                              <p:par>
                                <p:cTn id="56" presetID="22" presetClass="entr" presetSubtype="8" fill="hold" nodeType="afterEffect">
                                  <p:stCondLst>
                                    <p:cond delay="0"/>
                                  </p:stCondLst>
                                  <p:childTnLst>
                                    <p:set>
                                      <p:cBhvr>
                                        <p:cTn id="57" dur="1" fill="hold">
                                          <p:stCondLst>
                                            <p:cond delay="0"/>
                                          </p:stCondLst>
                                        </p:cTn>
                                        <p:tgtEl>
                                          <p:spTgt spid="61"/>
                                        </p:tgtEl>
                                        <p:attrNameLst>
                                          <p:attrName>style.visibility</p:attrName>
                                        </p:attrNameLst>
                                      </p:cBhvr>
                                      <p:to>
                                        <p:strVal val="visible"/>
                                      </p:to>
                                    </p:set>
                                    <p:animEffect transition="in" filter="wipe(left)">
                                      <p:cBhvr>
                                        <p:cTn id="58"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66" grpId="0" bldLvl="0" animBg="1"/>
      <p:bldP spid="64" grpId="0" bldLvl="0" animBg="1"/>
      <p:bldP spid="65"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3</a:t>
              </a:r>
            </a:p>
          </p:txBody>
        </p:sp>
      </p:grpSp>
      <p:sp>
        <p:nvSpPr>
          <p:cNvPr id="264" name="文本框 263"/>
          <p:cNvSpPr txBox="1"/>
          <p:nvPr/>
        </p:nvSpPr>
        <p:spPr>
          <a:xfrm>
            <a:off x="960755" y="481330"/>
            <a:ext cx="5235575" cy="337185"/>
          </a:xfrm>
          <a:prstGeom prst="rect">
            <a:avLst/>
          </a:prstGeom>
          <a:noFill/>
        </p:spPr>
        <p:txBody>
          <a:bodyPr wrap="square" rtlCol="0">
            <a:spAutoFit/>
          </a:bodyPr>
          <a:lstStyle/>
          <a:p>
            <a:r>
              <a:rPr lang="zh-CN" sz="1600" b="1" dirty="0">
                <a:solidFill>
                  <a:srgbClr val="10FBFE"/>
                </a:solidFill>
                <a:latin typeface="微软雅黑" panose="020B0503020204020204" charset="-122"/>
                <a:ea typeface="微软雅黑" panose="020B0503020204020204" charset="-122"/>
                <a:sym typeface="+mn-ea"/>
              </a:rPr>
              <a:t>政务服务</a:t>
            </a:r>
          </a:p>
        </p:txBody>
      </p:sp>
      <p:grpSp>
        <p:nvGrpSpPr>
          <p:cNvPr id="10" name="组合 9"/>
          <p:cNvGrpSpPr/>
          <p:nvPr/>
        </p:nvGrpSpPr>
        <p:grpSpPr>
          <a:xfrm>
            <a:off x="1089482" y="5520869"/>
            <a:ext cx="595168" cy="595168"/>
            <a:chOff x="6096000" y="4371976"/>
            <a:chExt cx="595168" cy="595168"/>
          </a:xfrm>
        </p:grpSpPr>
        <p:sp>
          <p:nvSpPr>
            <p:cNvPr id="11" name="矩形: 圆角 8"/>
            <p:cNvSpPr/>
            <p:nvPr/>
          </p:nvSpPr>
          <p:spPr>
            <a:xfrm>
              <a:off x="6096000" y="4371976"/>
              <a:ext cx="595168" cy="595168"/>
            </a:xfrm>
            <a:prstGeom prst="roundRect">
              <a:avLst/>
            </a:prstGeom>
            <a:noFill/>
            <a:ln w="1270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statistics-on-laptop_82095"/>
            <p:cNvSpPr>
              <a:spLocks noChangeAspect="1"/>
            </p:cNvSpPr>
            <p:nvPr/>
          </p:nvSpPr>
          <p:spPr bwMode="auto">
            <a:xfrm>
              <a:off x="6199456" y="4525560"/>
              <a:ext cx="388257" cy="288001"/>
            </a:xfrm>
            <a:custGeom>
              <a:avLst/>
              <a:gdLst>
                <a:gd name="connsiteX0" fmla="*/ 9246 w 338138"/>
                <a:gd name="connsiteY0" fmla="*/ 217487 h 250825"/>
                <a:gd name="connsiteX1" fmla="*/ 328892 w 338138"/>
                <a:gd name="connsiteY1" fmla="*/ 217487 h 250825"/>
                <a:gd name="connsiteX2" fmla="*/ 338138 w 338138"/>
                <a:gd name="connsiteY2" fmla="*/ 226822 h 250825"/>
                <a:gd name="connsiteX3" fmla="*/ 314363 w 338138"/>
                <a:gd name="connsiteY3" fmla="*/ 250825 h 250825"/>
                <a:gd name="connsiteX4" fmla="*/ 23775 w 338138"/>
                <a:gd name="connsiteY4" fmla="*/ 250825 h 250825"/>
                <a:gd name="connsiteX5" fmla="*/ 0 w 338138"/>
                <a:gd name="connsiteY5" fmla="*/ 226822 h 250825"/>
                <a:gd name="connsiteX6" fmla="*/ 9246 w 338138"/>
                <a:gd name="connsiteY6" fmla="*/ 217487 h 250825"/>
                <a:gd name="connsiteX7" fmla="*/ 100182 w 338138"/>
                <a:gd name="connsiteY7" fmla="*/ 100012 h 250825"/>
                <a:gd name="connsiteX8" fmla="*/ 123655 w 338138"/>
                <a:gd name="connsiteY8" fmla="*/ 100012 h 250825"/>
                <a:gd name="connsiteX9" fmla="*/ 130175 w 338138"/>
                <a:gd name="connsiteY9" fmla="*/ 106705 h 250825"/>
                <a:gd name="connsiteX10" fmla="*/ 130175 w 338138"/>
                <a:gd name="connsiteY10" fmla="*/ 161583 h 250825"/>
                <a:gd name="connsiteX11" fmla="*/ 123655 w 338138"/>
                <a:gd name="connsiteY11" fmla="*/ 168275 h 250825"/>
                <a:gd name="connsiteX12" fmla="*/ 100182 w 338138"/>
                <a:gd name="connsiteY12" fmla="*/ 168275 h 250825"/>
                <a:gd name="connsiteX13" fmla="*/ 93662 w 338138"/>
                <a:gd name="connsiteY13" fmla="*/ 161583 h 250825"/>
                <a:gd name="connsiteX14" fmla="*/ 93662 w 338138"/>
                <a:gd name="connsiteY14" fmla="*/ 106705 h 250825"/>
                <a:gd name="connsiteX15" fmla="*/ 100182 w 338138"/>
                <a:gd name="connsiteY15" fmla="*/ 100012 h 250825"/>
                <a:gd name="connsiteX16" fmla="*/ 157332 w 338138"/>
                <a:gd name="connsiteY16" fmla="*/ 77787 h 250825"/>
                <a:gd name="connsiteX17" fmla="*/ 180805 w 338138"/>
                <a:gd name="connsiteY17" fmla="*/ 77787 h 250825"/>
                <a:gd name="connsiteX18" fmla="*/ 187325 w 338138"/>
                <a:gd name="connsiteY18" fmla="*/ 84441 h 250825"/>
                <a:gd name="connsiteX19" fmla="*/ 187325 w 338138"/>
                <a:gd name="connsiteY19" fmla="*/ 161622 h 250825"/>
                <a:gd name="connsiteX20" fmla="*/ 180805 w 338138"/>
                <a:gd name="connsiteY20" fmla="*/ 168275 h 250825"/>
                <a:gd name="connsiteX21" fmla="*/ 157332 w 338138"/>
                <a:gd name="connsiteY21" fmla="*/ 168275 h 250825"/>
                <a:gd name="connsiteX22" fmla="*/ 150812 w 338138"/>
                <a:gd name="connsiteY22" fmla="*/ 161622 h 250825"/>
                <a:gd name="connsiteX23" fmla="*/ 150812 w 338138"/>
                <a:gd name="connsiteY23" fmla="*/ 84441 h 250825"/>
                <a:gd name="connsiteX24" fmla="*/ 157332 w 338138"/>
                <a:gd name="connsiteY24" fmla="*/ 77787 h 250825"/>
                <a:gd name="connsiteX25" fmla="*/ 216070 w 338138"/>
                <a:gd name="connsiteY25" fmla="*/ 49212 h 250825"/>
                <a:gd name="connsiteX26" fmla="*/ 239543 w 338138"/>
                <a:gd name="connsiteY26" fmla="*/ 49212 h 250825"/>
                <a:gd name="connsiteX27" fmla="*/ 246063 w 338138"/>
                <a:gd name="connsiteY27" fmla="*/ 55827 h 250825"/>
                <a:gd name="connsiteX28" fmla="*/ 246063 w 338138"/>
                <a:gd name="connsiteY28" fmla="*/ 161661 h 250825"/>
                <a:gd name="connsiteX29" fmla="*/ 239543 w 338138"/>
                <a:gd name="connsiteY29" fmla="*/ 168275 h 250825"/>
                <a:gd name="connsiteX30" fmla="*/ 216070 w 338138"/>
                <a:gd name="connsiteY30" fmla="*/ 168275 h 250825"/>
                <a:gd name="connsiteX31" fmla="*/ 209550 w 338138"/>
                <a:gd name="connsiteY31" fmla="*/ 161661 h 250825"/>
                <a:gd name="connsiteX32" fmla="*/ 209550 w 338138"/>
                <a:gd name="connsiteY32" fmla="*/ 55827 h 250825"/>
                <a:gd name="connsiteX33" fmla="*/ 216070 w 338138"/>
                <a:gd name="connsiteY33" fmla="*/ 49212 h 250825"/>
                <a:gd name="connsiteX34" fmla="*/ 53428 w 338138"/>
                <a:gd name="connsiteY34" fmla="*/ 22225 h 250825"/>
                <a:gd name="connsiteX35" fmla="*/ 50800 w 338138"/>
                <a:gd name="connsiteY35" fmla="*/ 24858 h 250825"/>
                <a:gd name="connsiteX36" fmla="*/ 50800 w 338138"/>
                <a:gd name="connsiteY36" fmla="*/ 182834 h 250825"/>
                <a:gd name="connsiteX37" fmla="*/ 53428 w 338138"/>
                <a:gd name="connsiteY37" fmla="*/ 184150 h 250825"/>
                <a:gd name="connsiteX38" fmla="*/ 284710 w 338138"/>
                <a:gd name="connsiteY38" fmla="*/ 184150 h 250825"/>
                <a:gd name="connsiteX39" fmla="*/ 287338 w 338138"/>
                <a:gd name="connsiteY39" fmla="*/ 182834 h 250825"/>
                <a:gd name="connsiteX40" fmla="*/ 287338 w 338138"/>
                <a:gd name="connsiteY40" fmla="*/ 24858 h 250825"/>
                <a:gd name="connsiteX41" fmla="*/ 284710 w 338138"/>
                <a:gd name="connsiteY41" fmla="*/ 22225 h 250825"/>
                <a:gd name="connsiteX42" fmla="*/ 53428 w 338138"/>
                <a:gd name="connsiteY42" fmla="*/ 22225 h 250825"/>
                <a:gd name="connsiteX43" fmla="*/ 53663 w 338138"/>
                <a:gd name="connsiteY43" fmla="*/ 0 h 250825"/>
                <a:gd name="connsiteX44" fmla="*/ 286062 w 338138"/>
                <a:gd name="connsiteY44" fmla="*/ 0 h 250825"/>
                <a:gd name="connsiteX45" fmla="*/ 311150 w 338138"/>
                <a:gd name="connsiteY45" fmla="*/ 25008 h 250825"/>
                <a:gd name="connsiteX46" fmla="*/ 311150 w 338138"/>
                <a:gd name="connsiteY46" fmla="*/ 182955 h 250825"/>
                <a:gd name="connsiteX47" fmla="*/ 286062 w 338138"/>
                <a:gd name="connsiteY47" fmla="*/ 207963 h 250825"/>
                <a:gd name="connsiteX48" fmla="*/ 53663 w 338138"/>
                <a:gd name="connsiteY48" fmla="*/ 207963 h 250825"/>
                <a:gd name="connsiteX49" fmla="*/ 28575 w 338138"/>
                <a:gd name="connsiteY49" fmla="*/ 182955 h 250825"/>
                <a:gd name="connsiteX50" fmla="*/ 28575 w 338138"/>
                <a:gd name="connsiteY50" fmla="*/ 25008 h 250825"/>
                <a:gd name="connsiteX51" fmla="*/ 53663 w 338138"/>
                <a:gd name="connsiteY51" fmla="*/ 0 h 25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250825">
                  <a:moveTo>
                    <a:pt x="9246" y="217487"/>
                  </a:moveTo>
                  <a:cubicBezTo>
                    <a:pt x="9246" y="217487"/>
                    <a:pt x="9246" y="217487"/>
                    <a:pt x="328892" y="217487"/>
                  </a:cubicBezTo>
                  <a:cubicBezTo>
                    <a:pt x="334176" y="217487"/>
                    <a:pt x="338138" y="221488"/>
                    <a:pt x="338138" y="226822"/>
                  </a:cubicBezTo>
                  <a:cubicBezTo>
                    <a:pt x="338138" y="240157"/>
                    <a:pt x="327571" y="250825"/>
                    <a:pt x="314363" y="250825"/>
                  </a:cubicBezTo>
                  <a:cubicBezTo>
                    <a:pt x="314363" y="250825"/>
                    <a:pt x="314363" y="250825"/>
                    <a:pt x="23775" y="250825"/>
                  </a:cubicBezTo>
                  <a:cubicBezTo>
                    <a:pt x="10567" y="250825"/>
                    <a:pt x="0" y="240157"/>
                    <a:pt x="0" y="226822"/>
                  </a:cubicBezTo>
                  <a:cubicBezTo>
                    <a:pt x="0" y="221488"/>
                    <a:pt x="3962" y="217487"/>
                    <a:pt x="9246" y="217487"/>
                  </a:cubicBezTo>
                  <a:close/>
                  <a:moveTo>
                    <a:pt x="100182" y="100012"/>
                  </a:moveTo>
                  <a:cubicBezTo>
                    <a:pt x="100182" y="100012"/>
                    <a:pt x="100182" y="100012"/>
                    <a:pt x="123655" y="100012"/>
                  </a:cubicBezTo>
                  <a:cubicBezTo>
                    <a:pt x="127567" y="100012"/>
                    <a:pt x="130175" y="102689"/>
                    <a:pt x="130175" y="106705"/>
                  </a:cubicBezTo>
                  <a:cubicBezTo>
                    <a:pt x="130175" y="106705"/>
                    <a:pt x="130175" y="106705"/>
                    <a:pt x="130175" y="161583"/>
                  </a:cubicBezTo>
                  <a:cubicBezTo>
                    <a:pt x="130175" y="165598"/>
                    <a:pt x="127567" y="168275"/>
                    <a:pt x="123655" y="168275"/>
                  </a:cubicBezTo>
                  <a:cubicBezTo>
                    <a:pt x="123655" y="168275"/>
                    <a:pt x="123655" y="168275"/>
                    <a:pt x="100182" y="168275"/>
                  </a:cubicBezTo>
                  <a:cubicBezTo>
                    <a:pt x="96270" y="168275"/>
                    <a:pt x="93662" y="165598"/>
                    <a:pt x="93662" y="161583"/>
                  </a:cubicBezTo>
                  <a:cubicBezTo>
                    <a:pt x="93662" y="161583"/>
                    <a:pt x="93662" y="161583"/>
                    <a:pt x="93662" y="106705"/>
                  </a:cubicBezTo>
                  <a:cubicBezTo>
                    <a:pt x="93662" y="102689"/>
                    <a:pt x="96270" y="100012"/>
                    <a:pt x="100182" y="100012"/>
                  </a:cubicBezTo>
                  <a:close/>
                  <a:moveTo>
                    <a:pt x="157332" y="77787"/>
                  </a:moveTo>
                  <a:cubicBezTo>
                    <a:pt x="157332" y="77787"/>
                    <a:pt x="157332" y="77787"/>
                    <a:pt x="180805" y="77787"/>
                  </a:cubicBezTo>
                  <a:cubicBezTo>
                    <a:pt x="184717" y="77787"/>
                    <a:pt x="187325" y="81779"/>
                    <a:pt x="187325" y="84441"/>
                  </a:cubicBezTo>
                  <a:cubicBezTo>
                    <a:pt x="187325" y="84441"/>
                    <a:pt x="187325" y="84441"/>
                    <a:pt x="187325" y="161622"/>
                  </a:cubicBezTo>
                  <a:cubicBezTo>
                    <a:pt x="187325" y="165614"/>
                    <a:pt x="184717" y="168275"/>
                    <a:pt x="180805" y="168275"/>
                  </a:cubicBezTo>
                  <a:cubicBezTo>
                    <a:pt x="180805" y="168275"/>
                    <a:pt x="180805" y="168275"/>
                    <a:pt x="157332" y="168275"/>
                  </a:cubicBezTo>
                  <a:cubicBezTo>
                    <a:pt x="153420" y="168275"/>
                    <a:pt x="150812" y="165614"/>
                    <a:pt x="150812" y="161622"/>
                  </a:cubicBezTo>
                  <a:cubicBezTo>
                    <a:pt x="150812" y="161622"/>
                    <a:pt x="150812" y="161622"/>
                    <a:pt x="150812" y="84441"/>
                  </a:cubicBezTo>
                  <a:cubicBezTo>
                    <a:pt x="150812" y="81779"/>
                    <a:pt x="153420" y="77787"/>
                    <a:pt x="157332" y="77787"/>
                  </a:cubicBezTo>
                  <a:close/>
                  <a:moveTo>
                    <a:pt x="216070" y="49212"/>
                  </a:moveTo>
                  <a:cubicBezTo>
                    <a:pt x="216070" y="49212"/>
                    <a:pt x="216070" y="49212"/>
                    <a:pt x="239543" y="49212"/>
                  </a:cubicBezTo>
                  <a:cubicBezTo>
                    <a:pt x="243455" y="49212"/>
                    <a:pt x="246063" y="51858"/>
                    <a:pt x="246063" y="55827"/>
                  </a:cubicBezTo>
                  <a:cubicBezTo>
                    <a:pt x="246063" y="55827"/>
                    <a:pt x="246063" y="55827"/>
                    <a:pt x="246063" y="161661"/>
                  </a:cubicBezTo>
                  <a:cubicBezTo>
                    <a:pt x="246063" y="165629"/>
                    <a:pt x="243455" y="168275"/>
                    <a:pt x="239543" y="168275"/>
                  </a:cubicBezTo>
                  <a:cubicBezTo>
                    <a:pt x="239543" y="168275"/>
                    <a:pt x="239543" y="168275"/>
                    <a:pt x="216070" y="168275"/>
                  </a:cubicBezTo>
                  <a:cubicBezTo>
                    <a:pt x="212158" y="168275"/>
                    <a:pt x="209550" y="165629"/>
                    <a:pt x="209550" y="161661"/>
                  </a:cubicBezTo>
                  <a:cubicBezTo>
                    <a:pt x="209550" y="161661"/>
                    <a:pt x="209550" y="161661"/>
                    <a:pt x="209550" y="55827"/>
                  </a:cubicBezTo>
                  <a:cubicBezTo>
                    <a:pt x="209550" y="51858"/>
                    <a:pt x="212158" y="49212"/>
                    <a:pt x="216070" y="49212"/>
                  </a:cubicBezTo>
                  <a:close/>
                  <a:moveTo>
                    <a:pt x="53428" y="22225"/>
                  </a:moveTo>
                  <a:cubicBezTo>
                    <a:pt x="52114" y="22225"/>
                    <a:pt x="50800" y="23541"/>
                    <a:pt x="50800" y="24858"/>
                  </a:cubicBezTo>
                  <a:lnTo>
                    <a:pt x="50800" y="182834"/>
                  </a:lnTo>
                  <a:cubicBezTo>
                    <a:pt x="50800" y="184150"/>
                    <a:pt x="52114" y="184150"/>
                    <a:pt x="53428" y="184150"/>
                  </a:cubicBezTo>
                  <a:cubicBezTo>
                    <a:pt x="53428" y="184150"/>
                    <a:pt x="53428" y="184150"/>
                    <a:pt x="284710" y="184150"/>
                  </a:cubicBezTo>
                  <a:cubicBezTo>
                    <a:pt x="286024" y="184150"/>
                    <a:pt x="287338" y="184150"/>
                    <a:pt x="287338" y="182834"/>
                  </a:cubicBezTo>
                  <a:cubicBezTo>
                    <a:pt x="287338" y="182834"/>
                    <a:pt x="287338" y="182834"/>
                    <a:pt x="287338" y="24858"/>
                  </a:cubicBezTo>
                  <a:cubicBezTo>
                    <a:pt x="287338" y="23541"/>
                    <a:pt x="286024" y="22225"/>
                    <a:pt x="284710" y="22225"/>
                  </a:cubicBezTo>
                  <a:cubicBezTo>
                    <a:pt x="284710" y="22225"/>
                    <a:pt x="284710" y="22225"/>
                    <a:pt x="53428" y="22225"/>
                  </a:cubicBezTo>
                  <a:close/>
                  <a:moveTo>
                    <a:pt x="53663" y="0"/>
                  </a:moveTo>
                  <a:cubicBezTo>
                    <a:pt x="53663" y="0"/>
                    <a:pt x="53663" y="0"/>
                    <a:pt x="286062" y="0"/>
                  </a:cubicBezTo>
                  <a:cubicBezTo>
                    <a:pt x="300587" y="0"/>
                    <a:pt x="311150" y="10530"/>
                    <a:pt x="311150" y="25008"/>
                  </a:cubicBezTo>
                  <a:cubicBezTo>
                    <a:pt x="311150" y="25008"/>
                    <a:pt x="311150" y="25008"/>
                    <a:pt x="311150" y="182955"/>
                  </a:cubicBezTo>
                  <a:cubicBezTo>
                    <a:pt x="311150" y="196117"/>
                    <a:pt x="300587" y="207963"/>
                    <a:pt x="286062" y="207963"/>
                  </a:cubicBezTo>
                  <a:cubicBezTo>
                    <a:pt x="286062" y="207963"/>
                    <a:pt x="286062" y="207963"/>
                    <a:pt x="53663" y="207963"/>
                  </a:cubicBezTo>
                  <a:cubicBezTo>
                    <a:pt x="39138" y="207963"/>
                    <a:pt x="28575" y="196117"/>
                    <a:pt x="28575" y="182955"/>
                  </a:cubicBezTo>
                  <a:cubicBezTo>
                    <a:pt x="28575" y="182955"/>
                    <a:pt x="28575" y="182955"/>
                    <a:pt x="28575" y="25008"/>
                  </a:cubicBezTo>
                  <a:cubicBezTo>
                    <a:pt x="28575" y="10530"/>
                    <a:pt x="39138" y="0"/>
                    <a:pt x="53663" y="0"/>
                  </a:cubicBezTo>
                  <a:close/>
                </a:path>
              </a:pathLst>
            </a:custGeom>
            <a:solidFill>
              <a:srgbClr val="6AE7FF"/>
            </a:solidFill>
            <a:ln>
              <a:noFill/>
            </a:ln>
          </p:spPr>
        </p:sp>
      </p:grpSp>
      <p:grpSp>
        <p:nvGrpSpPr>
          <p:cNvPr id="36" name="组合 35"/>
          <p:cNvGrpSpPr/>
          <p:nvPr/>
        </p:nvGrpSpPr>
        <p:grpSpPr>
          <a:xfrm>
            <a:off x="2166930" y="5520869"/>
            <a:ext cx="595168" cy="595168"/>
            <a:chOff x="6096000" y="4371976"/>
            <a:chExt cx="595168" cy="595168"/>
          </a:xfrm>
        </p:grpSpPr>
        <p:sp>
          <p:nvSpPr>
            <p:cNvPr id="37" name="矩形: 圆角 36"/>
            <p:cNvSpPr/>
            <p:nvPr/>
          </p:nvSpPr>
          <p:spPr>
            <a:xfrm>
              <a:off x="6096000" y="4371976"/>
              <a:ext cx="595168" cy="595168"/>
            </a:xfrm>
            <a:prstGeom prst="roundRect">
              <a:avLst/>
            </a:prstGeom>
            <a:noFill/>
            <a:ln w="1270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38" name="statistics-on-laptop_82095"/>
            <p:cNvSpPr>
              <a:spLocks noChangeAspect="1"/>
            </p:cNvSpPr>
            <p:nvPr/>
          </p:nvSpPr>
          <p:spPr bwMode="auto">
            <a:xfrm>
              <a:off x="6205958" y="4475432"/>
              <a:ext cx="375253" cy="388257"/>
            </a:xfrm>
            <a:custGeom>
              <a:avLst/>
              <a:gdLst>
                <a:gd name="connsiteX0" fmla="*/ 153872 w 320675"/>
                <a:gd name="connsiteY0" fmla="*/ 11112 h 331787"/>
                <a:gd name="connsiteX1" fmla="*/ 153872 w 320675"/>
                <a:gd name="connsiteY1" fmla="*/ 161105 h 331787"/>
                <a:gd name="connsiteX2" fmla="*/ 166803 w 320675"/>
                <a:gd name="connsiteY2" fmla="*/ 177915 h 331787"/>
                <a:gd name="connsiteX3" fmla="*/ 170682 w 320675"/>
                <a:gd name="connsiteY3" fmla="*/ 177915 h 331787"/>
                <a:gd name="connsiteX4" fmla="*/ 186198 w 320675"/>
                <a:gd name="connsiteY4" fmla="*/ 168864 h 331787"/>
                <a:gd name="connsiteX5" fmla="*/ 250851 w 320675"/>
                <a:gd name="connsiteY5" fmla="*/ 39559 h 331787"/>
                <a:gd name="connsiteX6" fmla="*/ 320675 w 320675"/>
                <a:gd name="connsiteY6" fmla="*/ 171450 h 331787"/>
                <a:gd name="connsiteX7" fmla="*/ 160337 w 320675"/>
                <a:gd name="connsiteY7" fmla="*/ 331787 h 331787"/>
                <a:gd name="connsiteX8" fmla="*/ 0 w 320675"/>
                <a:gd name="connsiteY8" fmla="*/ 171450 h 331787"/>
                <a:gd name="connsiteX9" fmla="*/ 153872 w 320675"/>
                <a:gd name="connsiteY9" fmla="*/ 11112 h 331787"/>
                <a:gd name="connsiteX10" fmla="*/ 169862 w 320675"/>
                <a:gd name="connsiteY10" fmla="*/ 0 h 331787"/>
                <a:gd name="connsiteX11" fmla="*/ 242887 w 320675"/>
                <a:gd name="connsiteY11" fmla="*/ 16810 h 331787"/>
                <a:gd name="connsiteX12" fmla="*/ 169862 w 320675"/>
                <a:gd name="connsiteY12" fmla="*/ 160338 h 331787"/>
                <a:gd name="connsiteX13" fmla="*/ 169862 w 320675"/>
                <a:gd name="connsiteY13"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0675" h="331787">
                  <a:moveTo>
                    <a:pt x="153872" y="11112"/>
                  </a:moveTo>
                  <a:cubicBezTo>
                    <a:pt x="153872" y="11112"/>
                    <a:pt x="153872" y="11112"/>
                    <a:pt x="153872" y="161105"/>
                  </a:cubicBezTo>
                  <a:cubicBezTo>
                    <a:pt x="153872" y="168864"/>
                    <a:pt x="159044" y="175329"/>
                    <a:pt x="166803" y="177915"/>
                  </a:cubicBezTo>
                  <a:cubicBezTo>
                    <a:pt x="168096" y="177915"/>
                    <a:pt x="169389" y="177915"/>
                    <a:pt x="170682" y="177915"/>
                  </a:cubicBezTo>
                  <a:cubicBezTo>
                    <a:pt x="177147" y="177915"/>
                    <a:pt x="183612" y="174036"/>
                    <a:pt x="186198" y="168864"/>
                  </a:cubicBezTo>
                  <a:cubicBezTo>
                    <a:pt x="186198" y="168864"/>
                    <a:pt x="186198" y="168864"/>
                    <a:pt x="250851" y="39559"/>
                  </a:cubicBezTo>
                  <a:cubicBezTo>
                    <a:pt x="293521" y="69299"/>
                    <a:pt x="320675" y="117142"/>
                    <a:pt x="320675" y="171450"/>
                  </a:cubicBezTo>
                  <a:cubicBezTo>
                    <a:pt x="320675" y="260670"/>
                    <a:pt x="248265" y="331787"/>
                    <a:pt x="160337" y="331787"/>
                  </a:cubicBezTo>
                  <a:cubicBezTo>
                    <a:pt x="72410" y="331787"/>
                    <a:pt x="0" y="260670"/>
                    <a:pt x="0" y="171450"/>
                  </a:cubicBezTo>
                  <a:cubicBezTo>
                    <a:pt x="0" y="84816"/>
                    <a:pt x="68531" y="14991"/>
                    <a:pt x="153872" y="11112"/>
                  </a:cubicBezTo>
                  <a:close/>
                  <a:moveTo>
                    <a:pt x="169862" y="0"/>
                  </a:moveTo>
                  <a:cubicBezTo>
                    <a:pt x="195942" y="0"/>
                    <a:pt x="242887" y="16810"/>
                    <a:pt x="242887" y="16810"/>
                  </a:cubicBezTo>
                  <a:cubicBezTo>
                    <a:pt x="242887" y="16810"/>
                    <a:pt x="242887" y="16810"/>
                    <a:pt x="169862" y="160338"/>
                  </a:cubicBezTo>
                  <a:cubicBezTo>
                    <a:pt x="169862" y="160338"/>
                    <a:pt x="169862" y="160338"/>
                    <a:pt x="169862" y="0"/>
                  </a:cubicBezTo>
                  <a:close/>
                </a:path>
              </a:pathLst>
            </a:custGeom>
            <a:solidFill>
              <a:srgbClr val="6AE7FF"/>
            </a:solidFill>
            <a:ln>
              <a:noFill/>
            </a:ln>
          </p:spPr>
          <p:txBody>
            <a:bodyPr/>
            <a:lstStyle/>
            <a:p>
              <a:endParaRPr lang="zh-CN" altLang="en-US"/>
            </a:p>
          </p:txBody>
        </p:sp>
      </p:grpSp>
      <p:grpSp>
        <p:nvGrpSpPr>
          <p:cNvPr id="39" name="组合 38"/>
          <p:cNvGrpSpPr/>
          <p:nvPr/>
        </p:nvGrpSpPr>
        <p:grpSpPr>
          <a:xfrm>
            <a:off x="3244378" y="5520869"/>
            <a:ext cx="595168" cy="595168"/>
            <a:chOff x="6096000" y="4371976"/>
            <a:chExt cx="595168" cy="595168"/>
          </a:xfrm>
        </p:grpSpPr>
        <p:sp>
          <p:nvSpPr>
            <p:cNvPr id="40" name="矩形: 圆角 39"/>
            <p:cNvSpPr/>
            <p:nvPr/>
          </p:nvSpPr>
          <p:spPr>
            <a:xfrm>
              <a:off x="6096000" y="4371976"/>
              <a:ext cx="595168" cy="595168"/>
            </a:xfrm>
            <a:prstGeom prst="roundRect">
              <a:avLst/>
            </a:prstGeom>
            <a:noFill/>
            <a:ln w="1270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41" name="statistics-on-laptop_82095"/>
            <p:cNvSpPr>
              <a:spLocks noChangeAspect="1"/>
            </p:cNvSpPr>
            <p:nvPr/>
          </p:nvSpPr>
          <p:spPr bwMode="auto">
            <a:xfrm>
              <a:off x="6199456" y="4538897"/>
              <a:ext cx="388257" cy="261326"/>
            </a:xfrm>
            <a:custGeom>
              <a:avLst/>
              <a:gdLst>
                <a:gd name="connsiteX0" fmla="*/ 139872 w 330200"/>
                <a:gd name="connsiteY0" fmla="*/ 160338 h 222250"/>
                <a:gd name="connsiteX1" fmla="*/ 295103 w 330200"/>
                <a:gd name="connsiteY1" fmla="*/ 160338 h 222250"/>
                <a:gd name="connsiteX2" fmla="*/ 301625 w 330200"/>
                <a:gd name="connsiteY2" fmla="*/ 167266 h 222250"/>
                <a:gd name="connsiteX3" fmla="*/ 295103 w 330200"/>
                <a:gd name="connsiteY3" fmla="*/ 173038 h 222250"/>
                <a:gd name="connsiteX4" fmla="*/ 139872 w 330200"/>
                <a:gd name="connsiteY4" fmla="*/ 173038 h 222250"/>
                <a:gd name="connsiteX5" fmla="*/ 133350 w 330200"/>
                <a:gd name="connsiteY5" fmla="*/ 167266 h 222250"/>
                <a:gd name="connsiteX6" fmla="*/ 139872 w 330200"/>
                <a:gd name="connsiteY6" fmla="*/ 160338 h 222250"/>
                <a:gd name="connsiteX7" fmla="*/ 14287 w 330200"/>
                <a:gd name="connsiteY7" fmla="*/ 106363 h 222250"/>
                <a:gd name="connsiteX8" fmla="*/ 14287 w 330200"/>
                <a:gd name="connsiteY8" fmla="*/ 201533 h 222250"/>
                <a:gd name="connsiteX9" fmla="*/ 20732 w 330200"/>
                <a:gd name="connsiteY9" fmla="*/ 207963 h 222250"/>
                <a:gd name="connsiteX10" fmla="*/ 309467 w 330200"/>
                <a:gd name="connsiteY10" fmla="*/ 207963 h 222250"/>
                <a:gd name="connsiteX11" fmla="*/ 315912 w 330200"/>
                <a:gd name="connsiteY11" fmla="*/ 201533 h 222250"/>
                <a:gd name="connsiteX12" fmla="*/ 315912 w 330200"/>
                <a:gd name="connsiteY12" fmla="*/ 106363 h 222250"/>
                <a:gd name="connsiteX13" fmla="*/ 14287 w 330200"/>
                <a:gd name="connsiteY13" fmla="*/ 106363 h 222250"/>
                <a:gd name="connsiteX14" fmla="*/ 14287 w 330200"/>
                <a:gd name="connsiteY14" fmla="*/ 53975 h 222250"/>
                <a:gd name="connsiteX15" fmla="*/ 14287 w 330200"/>
                <a:gd name="connsiteY15" fmla="*/ 92075 h 222250"/>
                <a:gd name="connsiteX16" fmla="*/ 315912 w 330200"/>
                <a:gd name="connsiteY16" fmla="*/ 92075 h 222250"/>
                <a:gd name="connsiteX17" fmla="*/ 315912 w 330200"/>
                <a:gd name="connsiteY17" fmla="*/ 53975 h 222250"/>
                <a:gd name="connsiteX18" fmla="*/ 20732 w 330200"/>
                <a:gd name="connsiteY18" fmla="*/ 14288 h 222250"/>
                <a:gd name="connsiteX19" fmla="*/ 14287 w 330200"/>
                <a:gd name="connsiteY19" fmla="*/ 20972 h 222250"/>
                <a:gd name="connsiteX20" fmla="*/ 14287 w 330200"/>
                <a:gd name="connsiteY20" fmla="*/ 39688 h 222250"/>
                <a:gd name="connsiteX21" fmla="*/ 315912 w 330200"/>
                <a:gd name="connsiteY21" fmla="*/ 39688 h 222250"/>
                <a:gd name="connsiteX22" fmla="*/ 315912 w 330200"/>
                <a:gd name="connsiteY22" fmla="*/ 20972 h 222250"/>
                <a:gd name="connsiteX23" fmla="*/ 309467 w 330200"/>
                <a:gd name="connsiteY23" fmla="*/ 14288 h 222250"/>
                <a:gd name="connsiteX24" fmla="*/ 20732 w 330200"/>
                <a:gd name="connsiteY24" fmla="*/ 14288 h 222250"/>
                <a:gd name="connsiteX25" fmla="*/ 20637 w 330200"/>
                <a:gd name="connsiteY25" fmla="*/ 0 h 222250"/>
                <a:gd name="connsiteX26" fmla="*/ 309563 w 330200"/>
                <a:gd name="connsiteY26" fmla="*/ 0 h 222250"/>
                <a:gd name="connsiteX27" fmla="*/ 330200 w 330200"/>
                <a:gd name="connsiteY27" fmla="*/ 20674 h 222250"/>
                <a:gd name="connsiteX28" fmla="*/ 330200 w 330200"/>
                <a:gd name="connsiteY28" fmla="*/ 201576 h 222250"/>
                <a:gd name="connsiteX29" fmla="*/ 309563 w 330200"/>
                <a:gd name="connsiteY29" fmla="*/ 222250 h 222250"/>
                <a:gd name="connsiteX30" fmla="*/ 20637 w 330200"/>
                <a:gd name="connsiteY30" fmla="*/ 222250 h 222250"/>
                <a:gd name="connsiteX31" fmla="*/ 0 w 330200"/>
                <a:gd name="connsiteY31" fmla="*/ 201576 h 222250"/>
                <a:gd name="connsiteX32" fmla="*/ 0 w 330200"/>
                <a:gd name="connsiteY32" fmla="*/ 20674 h 222250"/>
                <a:gd name="connsiteX33" fmla="*/ 20637 w 330200"/>
                <a:gd name="connsiteY33" fmla="*/ 0 h 2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0200" h="222250">
                  <a:moveTo>
                    <a:pt x="139872" y="160338"/>
                  </a:moveTo>
                  <a:cubicBezTo>
                    <a:pt x="139872" y="160338"/>
                    <a:pt x="139872" y="160338"/>
                    <a:pt x="295103" y="160338"/>
                  </a:cubicBezTo>
                  <a:cubicBezTo>
                    <a:pt x="297712" y="160338"/>
                    <a:pt x="301625" y="163802"/>
                    <a:pt x="301625" y="167266"/>
                  </a:cubicBezTo>
                  <a:cubicBezTo>
                    <a:pt x="301625" y="170729"/>
                    <a:pt x="297712" y="173038"/>
                    <a:pt x="295103" y="173038"/>
                  </a:cubicBezTo>
                  <a:cubicBezTo>
                    <a:pt x="295103" y="173038"/>
                    <a:pt x="295103" y="173038"/>
                    <a:pt x="139872" y="173038"/>
                  </a:cubicBezTo>
                  <a:cubicBezTo>
                    <a:pt x="135959" y="173038"/>
                    <a:pt x="133350" y="170729"/>
                    <a:pt x="133350" y="167266"/>
                  </a:cubicBezTo>
                  <a:cubicBezTo>
                    <a:pt x="133350" y="163802"/>
                    <a:pt x="135959" y="160338"/>
                    <a:pt x="139872" y="160338"/>
                  </a:cubicBezTo>
                  <a:close/>
                  <a:moveTo>
                    <a:pt x="14287" y="106363"/>
                  </a:moveTo>
                  <a:cubicBezTo>
                    <a:pt x="14287" y="106363"/>
                    <a:pt x="14287" y="106363"/>
                    <a:pt x="14287" y="201533"/>
                  </a:cubicBezTo>
                  <a:cubicBezTo>
                    <a:pt x="14287" y="205391"/>
                    <a:pt x="16865" y="207963"/>
                    <a:pt x="20732" y="207963"/>
                  </a:cubicBezTo>
                  <a:cubicBezTo>
                    <a:pt x="20732" y="207963"/>
                    <a:pt x="20732" y="207963"/>
                    <a:pt x="309467" y="207963"/>
                  </a:cubicBezTo>
                  <a:cubicBezTo>
                    <a:pt x="313334" y="207963"/>
                    <a:pt x="315912" y="205391"/>
                    <a:pt x="315912" y="201533"/>
                  </a:cubicBezTo>
                  <a:cubicBezTo>
                    <a:pt x="315912" y="201533"/>
                    <a:pt x="315912" y="201533"/>
                    <a:pt x="315912" y="106363"/>
                  </a:cubicBezTo>
                  <a:cubicBezTo>
                    <a:pt x="315912" y="106363"/>
                    <a:pt x="315912" y="106363"/>
                    <a:pt x="14287" y="106363"/>
                  </a:cubicBezTo>
                  <a:close/>
                  <a:moveTo>
                    <a:pt x="14287" y="53975"/>
                  </a:moveTo>
                  <a:lnTo>
                    <a:pt x="14287" y="92075"/>
                  </a:lnTo>
                  <a:lnTo>
                    <a:pt x="315912" y="92075"/>
                  </a:lnTo>
                  <a:lnTo>
                    <a:pt x="315912" y="53975"/>
                  </a:lnTo>
                  <a:close/>
                  <a:moveTo>
                    <a:pt x="20732" y="14288"/>
                  </a:moveTo>
                  <a:cubicBezTo>
                    <a:pt x="16865" y="14288"/>
                    <a:pt x="14287" y="16961"/>
                    <a:pt x="14287" y="20972"/>
                  </a:cubicBezTo>
                  <a:cubicBezTo>
                    <a:pt x="14287" y="20972"/>
                    <a:pt x="14287" y="20972"/>
                    <a:pt x="14287" y="39688"/>
                  </a:cubicBezTo>
                  <a:cubicBezTo>
                    <a:pt x="14287" y="39688"/>
                    <a:pt x="14287" y="39688"/>
                    <a:pt x="315912" y="39688"/>
                  </a:cubicBezTo>
                  <a:cubicBezTo>
                    <a:pt x="315912" y="39688"/>
                    <a:pt x="315912" y="39688"/>
                    <a:pt x="315912" y="20972"/>
                  </a:cubicBezTo>
                  <a:cubicBezTo>
                    <a:pt x="315912" y="16961"/>
                    <a:pt x="313334" y="14288"/>
                    <a:pt x="309467" y="14288"/>
                  </a:cubicBezTo>
                  <a:cubicBezTo>
                    <a:pt x="309467" y="14288"/>
                    <a:pt x="309467" y="14288"/>
                    <a:pt x="20732" y="14288"/>
                  </a:cubicBezTo>
                  <a:close/>
                  <a:moveTo>
                    <a:pt x="20637" y="0"/>
                  </a:moveTo>
                  <a:cubicBezTo>
                    <a:pt x="20637" y="0"/>
                    <a:pt x="20637" y="0"/>
                    <a:pt x="309563" y="0"/>
                  </a:cubicBezTo>
                  <a:cubicBezTo>
                    <a:pt x="321171" y="0"/>
                    <a:pt x="330200" y="9045"/>
                    <a:pt x="330200" y="20674"/>
                  </a:cubicBezTo>
                  <a:cubicBezTo>
                    <a:pt x="330200" y="20674"/>
                    <a:pt x="330200" y="20674"/>
                    <a:pt x="330200" y="201576"/>
                  </a:cubicBezTo>
                  <a:cubicBezTo>
                    <a:pt x="330200" y="213205"/>
                    <a:pt x="321171" y="222250"/>
                    <a:pt x="309563" y="222250"/>
                  </a:cubicBezTo>
                  <a:cubicBezTo>
                    <a:pt x="309563" y="222250"/>
                    <a:pt x="309563" y="222250"/>
                    <a:pt x="20637" y="222250"/>
                  </a:cubicBezTo>
                  <a:cubicBezTo>
                    <a:pt x="9029" y="222250"/>
                    <a:pt x="0" y="213205"/>
                    <a:pt x="0" y="201576"/>
                  </a:cubicBezTo>
                  <a:cubicBezTo>
                    <a:pt x="0" y="201576"/>
                    <a:pt x="0" y="201576"/>
                    <a:pt x="0" y="20674"/>
                  </a:cubicBezTo>
                  <a:cubicBezTo>
                    <a:pt x="0" y="9045"/>
                    <a:pt x="9029" y="0"/>
                    <a:pt x="20637" y="0"/>
                  </a:cubicBezTo>
                  <a:close/>
                </a:path>
              </a:pathLst>
            </a:custGeom>
            <a:solidFill>
              <a:srgbClr val="6AE7FF"/>
            </a:solidFill>
            <a:ln>
              <a:noFill/>
            </a:ln>
          </p:spPr>
          <p:txBody>
            <a:bodyPr/>
            <a:lstStyle/>
            <a:p>
              <a:endParaRPr lang="zh-CN" altLang="en-US"/>
            </a:p>
          </p:txBody>
        </p:sp>
      </p:grpSp>
      <p:grpSp>
        <p:nvGrpSpPr>
          <p:cNvPr id="42" name="组合 41"/>
          <p:cNvGrpSpPr/>
          <p:nvPr/>
        </p:nvGrpSpPr>
        <p:grpSpPr>
          <a:xfrm>
            <a:off x="4321826" y="5520869"/>
            <a:ext cx="595168" cy="595168"/>
            <a:chOff x="6096000" y="4371976"/>
            <a:chExt cx="595168" cy="595168"/>
          </a:xfrm>
        </p:grpSpPr>
        <p:sp>
          <p:nvSpPr>
            <p:cNvPr id="43" name="矩形: 圆角 42"/>
            <p:cNvSpPr/>
            <p:nvPr/>
          </p:nvSpPr>
          <p:spPr>
            <a:xfrm>
              <a:off x="6096000" y="4371976"/>
              <a:ext cx="595168" cy="595168"/>
            </a:xfrm>
            <a:prstGeom prst="roundRect">
              <a:avLst/>
            </a:prstGeom>
            <a:noFill/>
            <a:ln w="1270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44" name="statistics-on-laptop_82095"/>
            <p:cNvSpPr>
              <a:spLocks noChangeAspect="1"/>
            </p:cNvSpPr>
            <p:nvPr/>
          </p:nvSpPr>
          <p:spPr bwMode="auto">
            <a:xfrm>
              <a:off x="6245188" y="4475432"/>
              <a:ext cx="296793" cy="388257"/>
            </a:xfrm>
            <a:custGeom>
              <a:avLst/>
              <a:gdLst>
                <a:gd name="connsiteX0" fmla="*/ 50800 w 252413"/>
                <a:gd name="connsiteY0" fmla="*/ 263525 h 330200"/>
                <a:gd name="connsiteX1" fmla="*/ 201613 w 252413"/>
                <a:gd name="connsiteY1" fmla="*/ 263525 h 330200"/>
                <a:gd name="connsiteX2" fmla="*/ 201613 w 252413"/>
                <a:gd name="connsiteY2" fmla="*/ 284163 h 330200"/>
                <a:gd name="connsiteX3" fmla="*/ 50800 w 252413"/>
                <a:gd name="connsiteY3" fmla="*/ 284163 h 330200"/>
                <a:gd name="connsiteX4" fmla="*/ 50800 w 252413"/>
                <a:gd name="connsiteY4" fmla="*/ 211137 h 330200"/>
                <a:gd name="connsiteX5" fmla="*/ 201613 w 252413"/>
                <a:gd name="connsiteY5" fmla="*/ 211137 h 330200"/>
                <a:gd name="connsiteX6" fmla="*/ 201613 w 252413"/>
                <a:gd name="connsiteY6" fmla="*/ 231775 h 330200"/>
                <a:gd name="connsiteX7" fmla="*/ 50800 w 252413"/>
                <a:gd name="connsiteY7" fmla="*/ 231775 h 330200"/>
                <a:gd name="connsiteX8" fmla="*/ 50800 w 252413"/>
                <a:gd name="connsiteY8" fmla="*/ 160337 h 330200"/>
                <a:gd name="connsiteX9" fmla="*/ 201613 w 252413"/>
                <a:gd name="connsiteY9" fmla="*/ 160337 h 330200"/>
                <a:gd name="connsiteX10" fmla="*/ 201613 w 252413"/>
                <a:gd name="connsiteY10" fmla="*/ 180975 h 330200"/>
                <a:gd name="connsiteX11" fmla="*/ 50800 w 252413"/>
                <a:gd name="connsiteY11" fmla="*/ 180975 h 330200"/>
                <a:gd name="connsiteX12" fmla="*/ 50800 w 252413"/>
                <a:gd name="connsiteY12" fmla="*/ 107950 h 330200"/>
                <a:gd name="connsiteX13" fmla="*/ 115888 w 252413"/>
                <a:gd name="connsiteY13" fmla="*/ 107950 h 330200"/>
                <a:gd name="connsiteX14" fmla="*/ 115888 w 252413"/>
                <a:gd name="connsiteY14" fmla="*/ 128588 h 330200"/>
                <a:gd name="connsiteX15" fmla="*/ 50800 w 252413"/>
                <a:gd name="connsiteY15" fmla="*/ 128588 h 330200"/>
                <a:gd name="connsiteX16" fmla="*/ 50800 w 252413"/>
                <a:gd name="connsiteY16" fmla="*/ 55562 h 330200"/>
                <a:gd name="connsiteX17" fmla="*/ 115888 w 252413"/>
                <a:gd name="connsiteY17" fmla="*/ 55562 h 330200"/>
                <a:gd name="connsiteX18" fmla="*/ 115888 w 252413"/>
                <a:gd name="connsiteY18" fmla="*/ 76200 h 330200"/>
                <a:gd name="connsiteX19" fmla="*/ 50800 w 252413"/>
                <a:gd name="connsiteY19" fmla="*/ 76200 h 330200"/>
                <a:gd name="connsiteX20" fmla="*/ 166688 w 252413"/>
                <a:gd name="connsiteY20" fmla="*/ 26987 h 330200"/>
                <a:gd name="connsiteX21" fmla="*/ 166688 w 252413"/>
                <a:gd name="connsiteY21" fmla="*/ 74612 h 330200"/>
                <a:gd name="connsiteX22" fmla="*/ 215901 w 252413"/>
                <a:gd name="connsiteY22" fmla="*/ 74612 h 330200"/>
                <a:gd name="connsiteX23" fmla="*/ 22225 w 252413"/>
                <a:gd name="connsiteY23" fmla="*/ 20637 h 330200"/>
                <a:gd name="connsiteX24" fmla="*/ 22225 w 252413"/>
                <a:gd name="connsiteY24" fmla="*/ 309562 h 330200"/>
                <a:gd name="connsiteX25" fmla="*/ 231775 w 252413"/>
                <a:gd name="connsiteY25" fmla="*/ 309562 h 330200"/>
                <a:gd name="connsiteX26" fmla="*/ 231775 w 252413"/>
                <a:gd name="connsiteY26" fmla="*/ 95250 h 330200"/>
                <a:gd name="connsiteX27" fmla="*/ 146050 w 252413"/>
                <a:gd name="connsiteY27" fmla="*/ 95250 h 330200"/>
                <a:gd name="connsiteX28" fmla="*/ 146050 w 252413"/>
                <a:gd name="connsiteY28" fmla="*/ 20637 h 330200"/>
                <a:gd name="connsiteX29" fmla="*/ 0 w 252413"/>
                <a:gd name="connsiteY29" fmla="*/ 0 h 330200"/>
                <a:gd name="connsiteX30" fmla="*/ 168275 w 252413"/>
                <a:gd name="connsiteY30" fmla="*/ 0 h 330200"/>
                <a:gd name="connsiteX31" fmla="*/ 252413 w 252413"/>
                <a:gd name="connsiteY31" fmla="*/ 82550 h 330200"/>
                <a:gd name="connsiteX32" fmla="*/ 252413 w 252413"/>
                <a:gd name="connsiteY32" fmla="*/ 330200 h 330200"/>
                <a:gd name="connsiteX33" fmla="*/ 0 w 252413"/>
                <a:gd name="connsiteY33" fmla="*/ 33020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2413" h="330200">
                  <a:moveTo>
                    <a:pt x="50800" y="263525"/>
                  </a:moveTo>
                  <a:lnTo>
                    <a:pt x="201613" y="263525"/>
                  </a:lnTo>
                  <a:lnTo>
                    <a:pt x="201613" y="284163"/>
                  </a:lnTo>
                  <a:lnTo>
                    <a:pt x="50800" y="284163"/>
                  </a:lnTo>
                  <a:close/>
                  <a:moveTo>
                    <a:pt x="50800" y="211137"/>
                  </a:moveTo>
                  <a:lnTo>
                    <a:pt x="201613" y="211137"/>
                  </a:lnTo>
                  <a:lnTo>
                    <a:pt x="201613" y="231775"/>
                  </a:lnTo>
                  <a:lnTo>
                    <a:pt x="50800" y="231775"/>
                  </a:lnTo>
                  <a:close/>
                  <a:moveTo>
                    <a:pt x="50800" y="160337"/>
                  </a:moveTo>
                  <a:lnTo>
                    <a:pt x="201613" y="160337"/>
                  </a:lnTo>
                  <a:lnTo>
                    <a:pt x="201613" y="180975"/>
                  </a:lnTo>
                  <a:lnTo>
                    <a:pt x="50800" y="180975"/>
                  </a:lnTo>
                  <a:close/>
                  <a:moveTo>
                    <a:pt x="50800" y="107950"/>
                  </a:moveTo>
                  <a:lnTo>
                    <a:pt x="115888" y="107950"/>
                  </a:lnTo>
                  <a:lnTo>
                    <a:pt x="115888" y="128588"/>
                  </a:lnTo>
                  <a:lnTo>
                    <a:pt x="50800" y="128588"/>
                  </a:lnTo>
                  <a:close/>
                  <a:moveTo>
                    <a:pt x="50800" y="55562"/>
                  </a:moveTo>
                  <a:lnTo>
                    <a:pt x="115888" y="55562"/>
                  </a:lnTo>
                  <a:lnTo>
                    <a:pt x="115888" y="76200"/>
                  </a:lnTo>
                  <a:lnTo>
                    <a:pt x="50800" y="76200"/>
                  </a:lnTo>
                  <a:close/>
                  <a:moveTo>
                    <a:pt x="166688" y="26987"/>
                  </a:moveTo>
                  <a:lnTo>
                    <a:pt x="166688" y="74612"/>
                  </a:lnTo>
                  <a:lnTo>
                    <a:pt x="215901" y="74612"/>
                  </a:lnTo>
                  <a:close/>
                  <a:moveTo>
                    <a:pt x="22225" y="20637"/>
                  </a:moveTo>
                  <a:lnTo>
                    <a:pt x="22225" y="309562"/>
                  </a:lnTo>
                  <a:lnTo>
                    <a:pt x="231775" y="309562"/>
                  </a:lnTo>
                  <a:lnTo>
                    <a:pt x="231775" y="95250"/>
                  </a:lnTo>
                  <a:lnTo>
                    <a:pt x="146050" y="95250"/>
                  </a:lnTo>
                  <a:lnTo>
                    <a:pt x="146050" y="20637"/>
                  </a:lnTo>
                  <a:close/>
                  <a:moveTo>
                    <a:pt x="0" y="0"/>
                  </a:moveTo>
                  <a:lnTo>
                    <a:pt x="168275" y="0"/>
                  </a:lnTo>
                  <a:lnTo>
                    <a:pt x="252413" y="82550"/>
                  </a:lnTo>
                  <a:lnTo>
                    <a:pt x="252413" y="330200"/>
                  </a:lnTo>
                  <a:lnTo>
                    <a:pt x="0" y="330200"/>
                  </a:lnTo>
                  <a:close/>
                </a:path>
              </a:pathLst>
            </a:custGeom>
            <a:solidFill>
              <a:srgbClr val="6AE7FF"/>
            </a:solidFill>
            <a:ln>
              <a:noFill/>
            </a:ln>
          </p:spPr>
          <p:txBody>
            <a:bodyPr/>
            <a:lstStyle/>
            <a:p>
              <a:endParaRPr lang="zh-CN" altLang="en-US"/>
            </a:p>
          </p:txBody>
        </p:sp>
      </p:grpSp>
      <p:sp>
        <p:nvSpPr>
          <p:cNvPr id="13" name="矩形 12"/>
          <p:cNvSpPr/>
          <p:nvPr/>
        </p:nvSpPr>
        <p:spPr>
          <a:xfrm>
            <a:off x="6196330" y="1477010"/>
            <a:ext cx="5400675" cy="4316730"/>
          </a:xfrm>
          <a:prstGeom prst="rect">
            <a:avLst/>
          </a:prstGeom>
          <a:blipFill rotWithShape="1">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36" name="TextBox 35"/>
          <p:cNvSpPr txBox="1">
            <a:spLocks noChangeArrowheads="1"/>
          </p:cNvSpPr>
          <p:nvPr/>
        </p:nvSpPr>
        <p:spPr bwMode="auto">
          <a:xfrm>
            <a:off x="354330" y="1855470"/>
            <a:ext cx="5574665" cy="341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dirty="0">
                <a:solidFill>
                  <a:srgbClr val="10FBFE"/>
                </a:solidFill>
                <a:latin typeface="微软雅黑" panose="020B0503020204020204" charset="-122"/>
                <a:ea typeface="微软雅黑" panose="020B0503020204020204" charset="-122"/>
                <a:cs typeface="+mn-ea"/>
                <a:sym typeface="+mn-lt"/>
              </a:rPr>
              <a:t>要在一个地方办成各种事。通过与各个政府部门的合作，万达通终端将一系列手续办理流程简化到一个平台，群众们可以集中一点办成所需的所有手续，不必再“跑遍全城只为办成一件小事”，政务机关服务人员不用再说“到这个地方去办这个，再去那个地方去办那个”，他们可能会改成“去万达通平台上办理就好了”。集成化，从一定层面上有效减少了办理业务的时间，根本上提高了办事效率。</a:t>
            </a:r>
          </a:p>
        </p:txBody>
      </p:sp>
      <p:sp>
        <p:nvSpPr>
          <p:cNvPr id="50" name="文本框 7"/>
          <p:cNvSpPr txBox="1">
            <a:spLocks noChangeArrowheads="1"/>
          </p:cNvSpPr>
          <p:nvPr/>
        </p:nvSpPr>
        <p:spPr bwMode="auto">
          <a:xfrm>
            <a:off x="432435" y="1210310"/>
            <a:ext cx="3956050" cy="645160"/>
          </a:xfrm>
          <a:prstGeom prst="rect">
            <a:avLst/>
          </a:prstGeom>
          <a:noFill/>
          <a:ln w="9525">
            <a:noFill/>
            <a:miter lim="800000"/>
          </a:ln>
        </p:spPr>
        <p:txBody>
          <a:bodyPr wrap="square">
            <a:spAutoFit/>
          </a:bodyPr>
          <a:lstStyle/>
          <a:p>
            <a:pPr eaLnBrk="1" fontAlgn="auto" hangingPunct="1">
              <a:spcBef>
                <a:spcPts val="0"/>
              </a:spcBef>
              <a:spcAft>
                <a:spcPts val="0"/>
              </a:spcAft>
              <a:defRPr/>
            </a:pPr>
            <a:r>
              <a:rPr lang="zh-CN" altLang="en-US" sz="3600" b="1">
                <a:solidFill>
                  <a:srgbClr val="10FBFE"/>
                </a:solidFill>
                <a:latin typeface="微软雅黑" panose="020B0503020204020204" charset="-122"/>
                <a:ea typeface="微软雅黑" panose="020B0503020204020204" charset="-122"/>
                <a:sym typeface="+mn-ea"/>
              </a:rPr>
              <a:t>集成化，少跑腿</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wipe(left)">
                                      <p:cBhvr>
                                        <p:cTn id="17" dur="500"/>
                                        <p:tgtEl>
                                          <p:spTgt spid="50"/>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0836"/>
                                        </p:tgtEl>
                                        <p:attrNameLst>
                                          <p:attrName>style.visibility</p:attrName>
                                        </p:attrNameLst>
                                      </p:cBhvr>
                                      <p:to>
                                        <p:strVal val="visible"/>
                                      </p:to>
                                    </p:set>
                                    <p:animEffect transition="in" filter="wipe(left)">
                                      <p:cBhvr>
                                        <p:cTn id="20" dur="500"/>
                                        <p:tgtEl>
                                          <p:spTgt spid="30836"/>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animEffect transition="in" filter="fade">
                                      <p:cBhvr>
                                        <p:cTn id="26" dur="500"/>
                                        <p:tgtEl>
                                          <p:spTgt spid="10"/>
                                        </p:tgtEl>
                                      </p:cBhvr>
                                    </p:animEffect>
                                  </p:childTnLst>
                                </p:cTn>
                              </p:par>
                            </p:childTnLst>
                          </p:cTn>
                        </p:par>
                        <p:par>
                          <p:cTn id="27" fill="hold">
                            <p:stCondLst>
                              <p:cond delay="2000"/>
                            </p:stCondLst>
                            <p:childTnLst>
                              <p:par>
                                <p:cTn id="28" presetID="53" presetClass="entr" presetSubtype="16" fill="hold" nodeType="afterEffect">
                                  <p:stCondLst>
                                    <p:cond delay="0"/>
                                  </p:stCondLst>
                                  <p:childTnLst>
                                    <p:set>
                                      <p:cBhvr>
                                        <p:cTn id="29" dur="1" fill="hold">
                                          <p:stCondLst>
                                            <p:cond delay="0"/>
                                          </p:stCondLst>
                                        </p:cTn>
                                        <p:tgtEl>
                                          <p:spTgt spid="36"/>
                                        </p:tgtEl>
                                        <p:attrNameLst>
                                          <p:attrName>style.visibility</p:attrName>
                                        </p:attrNameLst>
                                      </p:cBhvr>
                                      <p:to>
                                        <p:strVal val="visible"/>
                                      </p:to>
                                    </p:set>
                                    <p:anim calcmode="lin" valueType="num">
                                      <p:cBhvr>
                                        <p:cTn id="30" dur="500" fill="hold"/>
                                        <p:tgtEl>
                                          <p:spTgt spid="36"/>
                                        </p:tgtEl>
                                        <p:attrNameLst>
                                          <p:attrName>ppt_w</p:attrName>
                                        </p:attrNameLst>
                                      </p:cBhvr>
                                      <p:tavLst>
                                        <p:tav tm="0">
                                          <p:val>
                                            <p:fltVal val="0"/>
                                          </p:val>
                                        </p:tav>
                                        <p:tav tm="100000">
                                          <p:val>
                                            <p:strVal val="#ppt_w"/>
                                          </p:val>
                                        </p:tav>
                                      </p:tavLst>
                                    </p:anim>
                                    <p:anim calcmode="lin" valueType="num">
                                      <p:cBhvr>
                                        <p:cTn id="31" dur="500" fill="hold"/>
                                        <p:tgtEl>
                                          <p:spTgt spid="36"/>
                                        </p:tgtEl>
                                        <p:attrNameLst>
                                          <p:attrName>ppt_h</p:attrName>
                                        </p:attrNameLst>
                                      </p:cBhvr>
                                      <p:tavLst>
                                        <p:tav tm="0">
                                          <p:val>
                                            <p:fltVal val="0"/>
                                          </p:val>
                                        </p:tav>
                                        <p:tav tm="100000">
                                          <p:val>
                                            <p:strVal val="#ppt_h"/>
                                          </p:val>
                                        </p:tav>
                                      </p:tavLst>
                                    </p:anim>
                                    <p:animEffect transition="in" filter="fade">
                                      <p:cBhvr>
                                        <p:cTn id="32" dur="500"/>
                                        <p:tgtEl>
                                          <p:spTgt spid="36"/>
                                        </p:tgtEl>
                                      </p:cBhvr>
                                    </p:animEffect>
                                  </p:childTnLst>
                                </p:cTn>
                              </p:par>
                            </p:childTnLst>
                          </p:cTn>
                        </p:par>
                        <p:par>
                          <p:cTn id="33" fill="hold">
                            <p:stCondLst>
                              <p:cond delay="2500"/>
                            </p:stCondLst>
                            <p:childTnLst>
                              <p:par>
                                <p:cTn id="34" presetID="53" presetClass="entr" presetSubtype="16" fill="hold" nodeType="afterEffect">
                                  <p:stCondLst>
                                    <p:cond delay="0"/>
                                  </p:stCondLst>
                                  <p:childTnLst>
                                    <p:set>
                                      <p:cBhvr>
                                        <p:cTn id="35" dur="1" fill="hold">
                                          <p:stCondLst>
                                            <p:cond delay="0"/>
                                          </p:stCondLst>
                                        </p:cTn>
                                        <p:tgtEl>
                                          <p:spTgt spid="39"/>
                                        </p:tgtEl>
                                        <p:attrNameLst>
                                          <p:attrName>style.visibility</p:attrName>
                                        </p:attrNameLst>
                                      </p:cBhvr>
                                      <p:to>
                                        <p:strVal val="visible"/>
                                      </p:to>
                                    </p:set>
                                    <p:anim calcmode="lin" valueType="num">
                                      <p:cBhvr>
                                        <p:cTn id="36" dur="500" fill="hold"/>
                                        <p:tgtEl>
                                          <p:spTgt spid="39"/>
                                        </p:tgtEl>
                                        <p:attrNameLst>
                                          <p:attrName>ppt_w</p:attrName>
                                        </p:attrNameLst>
                                      </p:cBhvr>
                                      <p:tavLst>
                                        <p:tav tm="0">
                                          <p:val>
                                            <p:fltVal val="0"/>
                                          </p:val>
                                        </p:tav>
                                        <p:tav tm="100000">
                                          <p:val>
                                            <p:strVal val="#ppt_w"/>
                                          </p:val>
                                        </p:tav>
                                      </p:tavLst>
                                    </p:anim>
                                    <p:anim calcmode="lin" valueType="num">
                                      <p:cBhvr>
                                        <p:cTn id="37" dur="500" fill="hold"/>
                                        <p:tgtEl>
                                          <p:spTgt spid="39"/>
                                        </p:tgtEl>
                                        <p:attrNameLst>
                                          <p:attrName>ppt_h</p:attrName>
                                        </p:attrNameLst>
                                      </p:cBhvr>
                                      <p:tavLst>
                                        <p:tav tm="0">
                                          <p:val>
                                            <p:fltVal val="0"/>
                                          </p:val>
                                        </p:tav>
                                        <p:tav tm="100000">
                                          <p:val>
                                            <p:strVal val="#ppt_h"/>
                                          </p:val>
                                        </p:tav>
                                      </p:tavLst>
                                    </p:anim>
                                    <p:animEffect transition="in" filter="fade">
                                      <p:cBhvr>
                                        <p:cTn id="38" dur="500"/>
                                        <p:tgtEl>
                                          <p:spTgt spid="39"/>
                                        </p:tgtEl>
                                      </p:cBhvr>
                                    </p:animEffect>
                                  </p:childTnLst>
                                </p:cTn>
                              </p:par>
                            </p:childTnLst>
                          </p:cTn>
                        </p:par>
                        <p:par>
                          <p:cTn id="39" fill="hold">
                            <p:stCondLst>
                              <p:cond delay="3000"/>
                            </p:stCondLst>
                            <p:childTnLst>
                              <p:par>
                                <p:cTn id="40" presetID="53" presetClass="entr" presetSubtype="16" fill="hold" nodeType="afterEffect">
                                  <p:stCondLst>
                                    <p:cond delay="0"/>
                                  </p:stCondLst>
                                  <p:childTnLst>
                                    <p:set>
                                      <p:cBhvr>
                                        <p:cTn id="41" dur="1" fill="hold">
                                          <p:stCondLst>
                                            <p:cond delay="0"/>
                                          </p:stCondLst>
                                        </p:cTn>
                                        <p:tgtEl>
                                          <p:spTgt spid="42"/>
                                        </p:tgtEl>
                                        <p:attrNameLst>
                                          <p:attrName>style.visibility</p:attrName>
                                        </p:attrNameLst>
                                      </p:cBhvr>
                                      <p:to>
                                        <p:strVal val="visible"/>
                                      </p:to>
                                    </p:set>
                                    <p:anim calcmode="lin" valueType="num">
                                      <p:cBhvr>
                                        <p:cTn id="42" dur="500" fill="hold"/>
                                        <p:tgtEl>
                                          <p:spTgt spid="42"/>
                                        </p:tgtEl>
                                        <p:attrNameLst>
                                          <p:attrName>ppt_w</p:attrName>
                                        </p:attrNameLst>
                                      </p:cBhvr>
                                      <p:tavLst>
                                        <p:tav tm="0">
                                          <p:val>
                                            <p:fltVal val="0"/>
                                          </p:val>
                                        </p:tav>
                                        <p:tav tm="100000">
                                          <p:val>
                                            <p:strVal val="#ppt_w"/>
                                          </p:val>
                                        </p:tav>
                                      </p:tavLst>
                                    </p:anim>
                                    <p:anim calcmode="lin" valueType="num">
                                      <p:cBhvr>
                                        <p:cTn id="43" dur="500" fill="hold"/>
                                        <p:tgtEl>
                                          <p:spTgt spid="42"/>
                                        </p:tgtEl>
                                        <p:attrNameLst>
                                          <p:attrName>ppt_h</p:attrName>
                                        </p:attrNameLst>
                                      </p:cBhvr>
                                      <p:tavLst>
                                        <p:tav tm="0">
                                          <p:val>
                                            <p:fltVal val="0"/>
                                          </p:val>
                                        </p:tav>
                                        <p:tav tm="100000">
                                          <p:val>
                                            <p:strVal val="#ppt_h"/>
                                          </p:val>
                                        </p:tav>
                                      </p:tavLst>
                                    </p:anim>
                                    <p:animEffect transition="in" filter="fade">
                                      <p:cBhvr>
                                        <p:cTn id="44" dur="500"/>
                                        <p:tgtEl>
                                          <p:spTgt spid="42"/>
                                        </p:tgtEl>
                                      </p:cBhvr>
                                    </p:animEffect>
                                  </p:childTnLst>
                                </p:cTn>
                              </p:par>
                            </p:childTnLst>
                          </p:cTn>
                        </p:par>
                        <p:par>
                          <p:cTn id="45" fill="hold">
                            <p:stCondLst>
                              <p:cond delay="3500"/>
                            </p:stCondLst>
                            <p:childTnLst>
                              <p:par>
                                <p:cTn id="46" presetID="14" presetClass="entr" presetSubtype="5" fill="hold" grpId="0" nodeType="after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randombar(vertical)">
                                      <p:cBhvr>
                                        <p:cTn id="4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3" grpId="0" bldLvl="0" animBg="1"/>
      <p:bldP spid="30836" grpId="0"/>
      <p:bldP spid="5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a:solidFill>
                  <a:srgbClr val="6AE7FF"/>
                </a:solidFill>
              </a:rPr>
              <a:t>04</a:t>
            </a:r>
          </a:p>
        </p:txBody>
      </p:sp>
      <p:sp>
        <p:nvSpPr>
          <p:cNvPr id="4" name="文本框 3"/>
          <p:cNvSpPr txBox="1"/>
          <p:nvPr/>
        </p:nvSpPr>
        <p:spPr>
          <a:xfrm>
            <a:off x="4620895" y="2735580"/>
            <a:ext cx="3735705" cy="460375"/>
          </a:xfrm>
          <a:prstGeom prst="rect">
            <a:avLst/>
          </a:prstGeom>
          <a:noFill/>
        </p:spPr>
        <p:txBody>
          <a:bodyPr wrap="square" rtlCol="0">
            <a:spAutoFit/>
          </a:bodyPr>
          <a:lstStyle/>
          <a:p>
            <a:pPr algn="l"/>
            <a:r>
              <a:rPr lang="zh-CN" altLang="en-US" sz="2400" dirty="0">
                <a:solidFill>
                  <a:srgbClr val="10FBFE"/>
                </a:solidFill>
                <a:latin typeface="微软雅黑" panose="020B0503020204020204" charset="-122"/>
                <a:ea typeface="微软雅黑" panose="020B0503020204020204" charset="-122"/>
              </a:rPr>
              <a:t>技术基础</a:t>
            </a:r>
          </a:p>
        </p:txBody>
      </p:sp>
      <p:sp>
        <p:nvSpPr>
          <p:cNvPr id="359" name="矩形 358"/>
          <p:cNvSpPr/>
          <p:nvPr/>
        </p:nvSpPr>
        <p:spPr>
          <a:xfrm>
            <a:off x="4620895" y="3197225"/>
            <a:ext cx="5001260" cy="922020"/>
          </a:xfrm>
          <a:prstGeom prst="rect">
            <a:avLst/>
          </a:prstGeom>
        </p:spPr>
        <p:txBody>
          <a:bodyPr wrap="square">
            <a:spAutoFit/>
          </a:bodyPr>
          <a:lstStyle/>
          <a:p>
            <a:pPr>
              <a:lnSpc>
                <a:spcPct val="150000"/>
              </a:lnSpc>
            </a:pPr>
            <a:r>
              <a:rPr lang="en-US" sz="1200" dirty="0">
                <a:solidFill>
                  <a:srgbClr val="10FBFE"/>
                </a:solidFill>
                <a:latin typeface="微软雅黑" panose="020B0503020204020204" charset="-122"/>
                <a:ea typeface="微软雅黑" panose="020B0503020204020204" charset="-122"/>
                <a:cs typeface="+mn-ea"/>
                <a:sym typeface="+mn-lt"/>
              </a:rPr>
              <a:t>A(Artificial Intelligence)</a:t>
            </a:r>
            <a:r>
              <a:rPr lang="zh-CN" altLang="en-US" sz="1200" dirty="0">
                <a:solidFill>
                  <a:srgbClr val="10FBFE"/>
                </a:solidFill>
                <a:latin typeface="微软雅黑" panose="020B0503020204020204" charset="-122"/>
                <a:ea typeface="微软雅黑" panose="020B0503020204020204" charset="-122"/>
                <a:cs typeface="+mn-ea"/>
                <a:sym typeface="+mn-lt"/>
              </a:rPr>
              <a:t>人工智能、</a:t>
            </a:r>
            <a:r>
              <a:rPr lang="en-US" sz="1200" dirty="0">
                <a:solidFill>
                  <a:srgbClr val="10FBFE"/>
                </a:solidFill>
                <a:latin typeface="微软雅黑" panose="020B0503020204020204" charset="-122"/>
                <a:ea typeface="微软雅黑" panose="020B0503020204020204" charset="-122"/>
                <a:cs typeface="+mn-ea"/>
                <a:sym typeface="+mn-lt"/>
              </a:rPr>
              <a:t>B(Blockchain)</a:t>
            </a:r>
            <a:r>
              <a:rPr lang="zh-CN" altLang="en-US" sz="1200" dirty="0">
                <a:solidFill>
                  <a:srgbClr val="10FBFE"/>
                </a:solidFill>
                <a:latin typeface="微软雅黑" panose="020B0503020204020204" charset="-122"/>
                <a:ea typeface="微软雅黑" panose="020B0503020204020204" charset="-122"/>
                <a:cs typeface="+mn-ea"/>
                <a:sym typeface="+mn-lt"/>
              </a:rPr>
              <a:t>区块链、</a:t>
            </a:r>
            <a:r>
              <a:rPr lang="en-US" sz="1200" dirty="0">
                <a:solidFill>
                  <a:srgbClr val="10FBFE"/>
                </a:solidFill>
                <a:latin typeface="微软雅黑" panose="020B0503020204020204" charset="-122"/>
                <a:ea typeface="微软雅黑" panose="020B0503020204020204" charset="-122"/>
                <a:cs typeface="+mn-ea"/>
                <a:sym typeface="+mn-lt"/>
              </a:rPr>
              <a:t>C(Cloud Computing)</a:t>
            </a:r>
            <a:r>
              <a:rPr lang="zh-CN" altLang="en-US" sz="1200" dirty="0">
                <a:solidFill>
                  <a:srgbClr val="10FBFE"/>
                </a:solidFill>
                <a:latin typeface="微软雅黑" panose="020B0503020204020204" charset="-122"/>
                <a:ea typeface="微软雅黑" panose="020B0503020204020204" charset="-122"/>
                <a:cs typeface="+mn-ea"/>
                <a:sym typeface="+mn-lt"/>
              </a:rPr>
              <a:t>云计算和</a:t>
            </a:r>
            <a:r>
              <a:rPr lang="en-US" sz="1200" dirty="0">
                <a:solidFill>
                  <a:srgbClr val="10FBFE"/>
                </a:solidFill>
                <a:latin typeface="微软雅黑" panose="020B0503020204020204" charset="-122"/>
                <a:ea typeface="微软雅黑" panose="020B0503020204020204" charset="-122"/>
                <a:cs typeface="+mn-ea"/>
                <a:sym typeface="+mn-lt"/>
              </a:rPr>
              <a:t>D(Big Data)</a:t>
            </a:r>
            <a:r>
              <a:rPr lang="zh-CN" altLang="en-US" sz="1200" dirty="0">
                <a:solidFill>
                  <a:srgbClr val="10FBFE"/>
                </a:solidFill>
                <a:latin typeface="微软雅黑" panose="020B0503020204020204" charset="-122"/>
                <a:ea typeface="微软雅黑" panose="020B0503020204020204" charset="-122"/>
                <a:cs typeface="+mn-ea"/>
                <a:sym typeface="+mn-lt"/>
              </a:rPr>
              <a:t>大数据、</a:t>
            </a:r>
            <a:r>
              <a:rPr lang="en-US" sz="1200" dirty="0" err="1">
                <a:solidFill>
                  <a:srgbClr val="10FBFE"/>
                </a:solidFill>
                <a:latin typeface="微软雅黑" panose="020B0503020204020204" charset="-122"/>
                <a:ea typeface="微软雅黑" panose="020B0503020204020204" charset="-122"/>
                <a:cs typeface="+mn-ea"/>
                <a:sym typeface="+mn-lt"/>
              </a:rPr>
              <a:t>I（Internet</a:t>
            </a:r>
            <a:r>
              <a:rPr lang="en-US" sz="1200" dirty="0">
                <a:solidFill>
                  <a:srgbClr val="10FBFE"/>
                </a:solidFill>
                <a:latin typeface="微软雅黑" panose="020B0503020204020204" charset="-122"/>
                <a:ea typeface="微软雅黑" panose="020B0503020204020204" charset="-122"/>
                <a:cs typeface="+mn-ea"/>
                <a:sym typeface="+mn-lt"/>
              </a:rPr>
              <a:t> of Things）</a:t>
            </a:r>
            <a:r>
              <a:rPr lang="zh-CN" altLang="en-US" sz="1200" dirty="0">
                <a:solidFill>
                  <a:srgbClr val="10FBFE"/>
                </a:solidFill>
                <a:latin typeface="微软雅黑" panose="020B0503020204020204" charset="-122"/>
                <a:ea typeface="微软雅黑" panose="020B0503020204020204" charset="-122"/>
                <a:cs typeface="+mn-ea"/>
                <a:sym typeface="+mn-lt"/>
              </a:rPr>
              <a:t>物联网、</a:t>
            </a:r>
            <a:r>
              <a:rPr lang="en-US" sz="1200" dirty="0" err="1">
                <a:solidFill>
                  <a:srgbClr val="10FBFE"/>
                </a:solidFill>
                <a:latin typeface="微软雅黑" panose="020B0503020204020204" charset="-122"/>
                <a:ea typeface="微软雅黑" panose="020B0503020204020204" charset="-122"/>
                <a:cs typeface="+mn-ea"/>
                <a:sym typeface="+mn-lt"/>
              </a:rPr>
              <a:t>B（Biometric</a:t>
            </a:r>
            <a:r>
              <a:rPr lang="en-US" sz="1200" dirty="0">
                <a:solidFill>
                  <a:srgbClr val="10FBFE"/>
                </a:solidFill>
                <a:latin typeface="微软雅黑" panose="020B0503020204020204" charset="-122"/>
                <a:ea typeface="微软雅黑" panose="020B0503020204020204" charset="-122"/>
                <a:cs typeface="+mn-ea"/>
                <a:sym typeface="+mn-lt"/>
              </a:rPr>
              <a:t> Identification）</a:t>
            </a:r>
            <a:r>
              <a:rPr lang="zh-CN" altLang="en-US" sz="1200" dirty="0">
                <a:solidFill>
                  <a:srgbClr val="10FBFE"/>
                </a:solidFill>
                <a:latin typeface="微软雅黑" panose="020B0503020204020204" charset="-122"/>
                <a:ea typeface="微软雅黑" panose="020B0503020204020204" charset="-122"/>
                <a:cs typeface="+mn-ea"/>
                <a:sym typeface="+mn-lt"/>
              </a:rPr>
              <a:t>生物识别技术</a:t>
            </a:r>
            <a:endParaRPr lang="zh-CN" altLang="en-US" sz="1200" spc="300" dirty="0">
              <a:solidFill>
                <a:srgbClr val="10FBFE"/>
              </a:solidFill>
              <a:latin typeface="微软雅黑" panose="020B0503020204020204" charset="-122"/>
              <a:ea typeface="微软雅黑" panose="020B0503020204020204"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par>
                          <p:cTn id="25" fill="hold">
                            <p:stCondLst>
                              <p:cond delay="1650"/>
                            </p:stCondLst>
                            <p:childTnLst>
                              <p:par>
                                <p:cTn id="26" presetID="42" presetClass="entr" presetSubtype="0" fill="hold" grpId="0"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anim calcmode="lin" valueType="num">
                                      <p:cBhvr>
                                        <p:cTn id="29" dur="500" fill="hold"/>
                                        <p:tgtEl>
                                          <p:spTgt spid="359"/>
                                        </p:tgtEl>
                                        <p:attrNameLst>
                                          <p:attrName>ppt_x</p:attrName>
                                        </p:attrNameLst>
                                      </p:cBhvr>
                                      <p:tavLst>
                                        <p:tav tm="0">
                                          <p:val>
                                            <p:strVal val="#ppt_x"/>
                                          </p:val>
                                        </p:tav>
                                        <p:tav tm="100000">
                                          <p:val>
                                            <p:strVal val="#ppt_x"/>
                                          </p:val>
                                        </p:tav>
                                      </p:tavLst>
                                    </p:anim>
                                    <p:anim calcmode="lin" valueType="num">
                                      <p:cBhvr>
                                        <p:cTn id="30"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组合 135"/>
          <p:cNvGrpSpPr/>
          <p:nvPr/>
        </p:nvGrpSpPr>
        <p:grpSpPr>
          <a:xfrm rot="10800000" flipH="1">
            <a:off x="856022" y="1246049"/>
            <a:ext cx="10491473" cy="4877076"/>
            <a:chOff x="850264" y="1552754"/>
            <a:chExt cx="10491473" cy="4877076"/>
          </a:xfrm>
        </p:grpSpPr>
        <p:grpSp>
          <p:nvGrpSpPr>
            <p:cNvPr id="135" name="组合 134"/>
            <p:cNvGrpSpPr/>
            <p:nvPr/>
          </p:nvGrpSpPr>
          <p:grpSpPr>
            <a:xfrm>
              <a:off x="850264" y="1552754"/>
              <a:ext cx="10491473" cy="4877076"/>
              <a:chOff x="850264" y="1552754"/>
              <a:chExt cx="10491473" cy="4877076"/>
            </a:xfrm>
          </p:grpSpPr>
          <p:sp>
            <p:nvSpPr>
              <p:cNvPr id="2" name="任意多边形 1"/>
              <p:cNvSpPr/>
              <p:nvPr/>
            </p:nvSpPr>
            <p:spPr>
              <a:xfrm>
                <a:off x="850264" y="1552754"/>
                <a:ext cx="10491473" cy="4877076"/>
              </a:xfrm>
              <a:custGeom>
                <a:avLst/>
                <a:gdLst>
                  <a:gd name="connsiteX0" fmla="*/ 7831355 w 10491473"/>
                  <a:gd name="connsiteY0" fmla="*/ 0 h 4877076"/>
                  <a:gd name="connsiteX1" fmla="*/ 9266735 w 10491473"/>
                  <a:gd name="connsiteY1" fmla="*/ 0 h 4877076"/>
                  <a:gd name="connsiteX2" fmla="*/ 9506378 w 10491473"/>
                  <a:gd name="connsiteY2" fmla="*/ 273194 h 4877076"/>
                  <a:gd name="connsiteX3" fmla="*/ 9724144 w 10491473"/>
                  <a:gd name="connsiteY3" fmla="*/ 273194 h 4877076"/>
                  <a:gd name="connsiteX4" fmla="*/ 10491473 w 10491473"/>
                  <a:gd name="connsiteY4" fmla="*/ 1040523 h 4877076"/>
                  <a:gd name="connsiteX5" fmla="*/ 10491473 w 10491473"/>
                  <a:gd name="connsiteY5" fmla="*/ 4877076 h 4877076"/>
                  <a:gd name="connsiteX6" fmla="*/ 10083708 w 10491473"/>
                  <a:gd name="connsiteY6" fmla="*/ 4877076 h 4877076"/>
                  <a:gd name="connsiteX7" fmla="*/ 9976858 w 10491473"/>
                  <a:gd name="connsiteY7" fmla="*/ 4718650 h 4877076"/>
                  <a:gd name="connsiteX8" fmla="*/ 9017366 w 10491473"/>
                  <a:gd name="connsiteY8" fmla="*/ 4718650 h 4877076"/>
                  <a:gd name="connsiteX9" fmla="*/ 8910516 w 10491473"/>
                  <a:gd name="connsiteY9" fmla="*/ 4877076 h 4877076"/>
                  <a:gd name="connsiteX10" fmla="*/ 767329 w 10491473"/>
                  <a:gd name="connsiteY10" fmla="*/ 4877076 h 4877076"/>
                  <a:gd name="connsiteX11" fmla="*/ 0 w 10491473"/>
                  <a:gd name="connsiteY11" fmla="*/ 4109747 h 4877076"/>
                  <a:gd name="connsiteX12" fmla="*/ 0 w 10491473"/>
                  <a:gd name="connsiteY12" fmla="*/ 3233529 h 4877076"/>
                  <a:gd name="connsiteX13" fmla="*/ 177598 w 10491473"/>
                  <a:gd name="connsiteY13" fmla="*/ 3068263 h 4877076"/>
                  <a:gd name="connsiteX14" fmla="*/ 177598 w 10491473"/>
                  <a:gd name="connsiteY14" fmla="*/ 2401062 h 4877076"/>
                  <a:gd name="connsiteX15" fmla="*/ 0 w 10491473"/>
                  <a:gd name="connsiteY15" fmla="*/ 2235796 h 4877076"/>
                  <a:gd name="connsiteX16" fmla="*/ 0 w 10491473"/>
                  <a:gd name="connsiteY16" fmla="*/ 273194 h 4877076"/>
                  <a:gd name="connsiteX17" fmla="*/ 433369 w 10491473"/>
                  <a:gd name="connsiteY17" fmla="*/ 273194 h 4877076"/>
                  <a:gd name="connsiteX18" fmla="*/ 673292 w 10491473"/>
                  <a:gd name="connsiteY18" fmla="*/ 1376 h 4877076"/>
                  <a:gd name="connsiteX19" fmla="*/ 2113993 w 10491473"/>
                  <a:gd name="connsiteY19" fmla="*/ 1376 h 4877076"/>
                  <a:gd name="connsiteX20" fmla="*/ 2353916 w 10491473"/>
                  <a:gd name="connsiteY20" fmla="*/ 273194 h 4877076"/>
                  <a:gd name="connsiteX21" fmla="*/ 7591712 w 10491473"/>
                  <a:gd name="connsiteY21" fmla="*/ 273194 h 4877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91473" h="4877076">
                    <a:moveTo>
                      <a:pt x="7831355" y="0"/>
                    </a:moveTo>
                    <a:lnTo>
                      <a:pt x="9266735" y="0"/>
                    </a:lnTo>
                    <a:lnTo>
                      <a:pt x="9506378" y="273194"/>
                    </a:lnTo>
                    <a:lnTo>
                      <a:pt x="9724144" y="273194"/>
                    </a:lnTo>
                    <a:lnTo>
                      <a:pt x="10491473" y="1040523"/>
                    </a:lnTo>
                    <a:lnTo>
                      <a:pt x="10491473" y="4877076"/>
                    </a:lnTo>
                    <a:lnTo>
                      <a:pt x="10083708" y="4877076"/>
                    </a:lnTo>
                    <a:lnTo>
                      <a:pt x="9976858" y="4718650"/>
                    </a:lnTo>
                    <a:lnTo>
                      <a:pt x="9017366" y="4718650"/>
                    </a:lnTo>
                    <a:lnTo>
                      <a:pt x="8910516" y="4877076"/>
                    </a:lnTo>
                    <a:lnTo>
                      <a:pt x="767329" y="4877076"/>
                    </a:lnTo>
                    <a:lnTo>
                      <a:pt x="0" y="4109747"/>
                    </a:lnTo>
                    <a:lnTo>
                      <a:pt x="0" y="3233529"/>
                    </a:lnTo>
                    <a:lnTo>
                      <a:pt x="177598" y="3068263"/>
                    </a:lnTo>
                    <a:lnTo>
                      <a:pt x="177598" y="2401062"/>
                    </a:lnTo>
                    <a:lnTo>
                      <a:pt x="0" y="2235796"/>
                    </a:lnTo>
                    <a:lnTo>
                      <a:pt x="0" y="273194"/>
                    </a:lnTo>
                    <a:lnTo>
                      <a:pt x="433369" y="273194"/>
                    </a:lnTo>
                    <a:lnTo>
                      <a:pt x="673292" y="1376"/>
                    </a:lnTo>
                    <a:lnTo>
                      <a:pt x="2113993" y="1376"/>
                    </a:lnTo>
                    <a:lnTo>
                      <a:pt x="2353916" y="273194"/>
                    </a:lnTo>
                    <a:lnTo>
                      <a:pt x="7591712" y="273194"/>
                    </a:lnTo>
                    <a:close/>
                  </a:path>
                </a:pathLst>
              </a:custGeom>
              <a:noFill/>
              <a:ln>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nvGrpSpPr>
              <p:cNvPr id="134" name="组合 133"/>
              <p:cNvGrpSpPr/>
              <p:nvPr/>
            </p:nvGrpSpPr>
            <p:grpSpPr>
              <a:xfrm flipH="1">
                <a:off x="8703444" y="1553441"/>
                <a:ext cx="1573211" cy="303301"/>
                <a:chOff x="8522049" y="1552754"/>
                <a:chExt cx="1547284" cy="303301"/>
              </a:xfrm>
            </p:grpSpPr>
            <p:sp>
              <p:nvSpPr>
                <p:cNvPr id="3" name="平行四边形 2"/>
                <p:cNvSpPr/>
                <p:nvPr/>
              </p:nvSpPr>
              <p:spPr>
                <a:xfrm>
                  <a:off x="9478425"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6AE7FF"/>
                    </a:solidFill>
                    <a:effectLst/>
                    <a:uLnTx/>
                    <a:uFillTx/>
                    <a:latin typeface="Calibri"/>
                    <a:ea typeface="宋体" panose="02010600030101010101" pitchFamily="2" charset="-122"/>
                    <a:cs typeface="+mn-cs"/>
                  </a:endParaRPr>
                </a:p>
              </p:txBody>
            </p:sp>
            <p:sp>
              <p:nvSpPr>
                <p:cNvPr id="126" name="平行四边形 125"/>
                <p:cNvSpPr/>
                <p:nvPr/>
              </p:nvSpPr>
              <p:spPr>
                <a:xfrm>
                  <a:off x="9006937"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6AE7FF"/>
                    </a:solidFill>
                    <a:effectLst/>
                    <a:uLnTx/>
                    <a:uFillTx/>
                    <a:latin typeface="Calibri"/>
                    <a:ea typeface="宋体" panose="02010600030101010101" pitchFamily="2" charset="-122"/>
                    <a:cs typeface="+mn-cs"/>
                  </a:endParaRPr>
                </a:p>
              </p:txBody>
            </p:sp>
            <p:sp>
              <p:nvSpPr>
                <p:cNvPr id="127" name="平行四边形 126"/>
                <p:cNvSpPr/>
                <p:nvPr/>
              </p:nvSpPr>
              <p:spPr>
                <a:xfrm>
                  <a:off x="8522049"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6AE7FF"/>
                    </a:solidFill>
                    <a:effectLst/>
                    <a:uLnTx/>
                    <a:uFillTx/>
                    <a:latin typeface="Calibri"/>
                    <a:ea typeface="宋体" panose="02010600030101010101" pitchFamily="2" charset="-122"/>
                    <a:cs typeface="+mn-cs"/>
                  </a:endParaRPr>
                </a:p>
              </p:txBody>
            </p:sp>
          </p:grpSp>
        </p:grpSp>
        <p:sp>
          <p:nvSpPr>
            <p:cNvPr id="118" name="平行四边形 117"/>
            <p:cNvSpPr/>
            <p:nvPr/>
          </p:nvSpPr>
          <p:spPr>
            <a:xfrm>
              <a:off x="1376073" y="1554130"/>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6AE7FF"/>
                </a:solidFill>
                <a:effectLst/>
                <a:uLnTx/>
                <a:uFillTx/>
                <a:latin typeface="Calibri"/>
                <a:ea typeface="宋体" panose="02010600030101010101" pitchFamily="2" charset="-122"/>
                <a:cs typeface="+mn-cs"/>
              </a:endParaRPr>
            </a:p>
          </p:txBody>
        </p:sp>
        <p:sp>
          <p:nvSpPr>
            <p:cNvPr id="119" name="平行四边形 118"/>
            <p:cNvSpPr/>
            <p:nvPr/>
          </p:nvSpPr>
          <p:spPr>
            <a:xfrm>
              <a:off x="1860961" y="1555506"/>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6AE7FF"/>
                </a:solidFill>
                <a:effectLst/>
                <a:uLnTx/>
                <a:uFillTx/>
                <a:latin typeface="Calibri"/>
                <a:ea typeface="宋体" panose="02010600030101010101" pitchFamily="2" charset="-122"/>
                <a:cs typeface="+mn-cs"/>
              </a:endParaRPr>
            </a:p>
          </p:txBody>
        </p:sp>
        <p:sp>
          <p:nvSpPr>
            <p:cNvPr id="120" name="平行四边形 119"/>
            <p:cNvSpPr/>
            <p:nvPr/>
          </p:nvSpPr>
          <p:spPr>
            <a:xfrm>
              <a:off x="2332449" y="1554130"/>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6AE7FF"/>
                </a:solidFill>
                <a:effectLst/>
                <a:uLnTx/>
                <a:uFillTx/>
                <a:latin typeface="Calibri"/>
                <a:ea typeface="宋体" panose="02010600030101010101" pitchFamily="2" charset="-122"/>
                <a:cs typeface="+mn-cs"/>
              </a:endParaRPr>
            </a:p>
          </p:txBody>
        </p:sp>
      </p:grpSp>
      <p:grpSp>
        <p:nvGrpSpPr>
          <p:cNvPr id="6" name="组合 5"/>
          <p:cNvGrpSpPr/>
          <p:nvPr/>
        </p:nvGrpSpPr>
        <p:grpSpPr>
          <a:xfrm>
            <a:off x="734695" y="810895"/>
            <a:ext cx="4598035" cy="262255"/>
            <a:chOff x="611" y="1760"/>
            <a:chExt cx="7241" cy="413"/>
          </a:xfrm>
          <a:solidFill>
            <a:srgbClr val="6AE7FF"/>
          </a:solidFill>
        </p:grpSpPr>
        <p:sp>
          <p:nvSpPr>
            <p:cNvPr id="4" name="矩形 3"/>
            <p:cNvSpPr/>
            <p:nvPr/>
          </p:nvSpPr>
          <p:spPr>
            <a:xfrm>
              <a:off x="5477" y="1760"/>
              <a:ext cx="2059" cy="1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平行四边形 4"/>
            <p:cNvSpPr/>
            <p:nvPr/>
          </p:nvSpPr>
          <p:spPr>
            <a:xfrm>
              <a:off x="611" y="1996"/>
              <a:ext cx="5169" cy="72"/>
            </a:xfrm>
            <a:prstGeom prst="parallelogram">
              <a:avLst>
                <a:gd name="adj" fmla="val 31755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8" name="椭圆 47"/>
            <p:cNvSpPr/>
            <p:nvPr/>
          </p:nvSpPr>
          <p:spPr>
            <a:xfrm>
              <a:off x="6279"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9" name="椭圆 48"/>
            <p:cNvSpPr/>
            <p:nvPr/>
          </p:nvSpPr>
          <p:spPr>
            <a:xfrm>
              <a:off x="6548"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0" name="椭圆 49"/>
            <p:cNvSpPr/>
            <p:nvPr/>
          </p:nvSpPr>
          <p:spPr>
            <a:xfrm>
              <a:off x="6820"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椭圆 50"/>
            <p:cNvSpPr/>
            <p:nvPr/>
          </p:nvSpPr>
          <p:spPr>
            <a:xfrm>
              <a:off x="7428" y="1976"/>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53" name="直接连接符 52"/>
            <p:cNvCxnSpPr/>
            <p:nvPr/>
          </p:nvCxnSpPr>
          <p:spPr>
            <a:xfrm>
              <a:off x="3094" y="2173"/>
              <a:ext cx="4759" cy="0"/>
            </a:xfrm>
            <a:prstGeom prst="line">
              <a:avLst/>
            </a:prstGeom>
            <a:grpFill/>
            <a:ln>
              <a:solidFill>
                <a:srgbClr val="6AE7FF"/>
              </a:solidFill>
              <a:prstDash val="sysDash"/>
            </a:ln>
          </p:spPr>
          <p:style>
            <a:lnRef idx="1">
              <a:schemeClr val="accent1"/>
            </a:lnRef>
            <a:fillRef idx="0">
              <a:schemeClr val="accent1"/>
            </a:fillRef>
            <a:effectRef idx="0">
              <a:schemeClr val="accent1"/>
            </a:effectRef>
            <a:fontRef idx="minor">
              <a:schemeClr val="tx1"/>
            </a:fontRef>
          </p:style>
        </p:cxnSp>
      </p:grpSp>
      <p:sp>
        <p:nvSpPr>
          <p:cNvPr id="7" name="文本框 6"/>
          <p:cNvSpPr txBox="1"/>
          <p:nvPr/>
        </p:nvSpPr>
        <p:spPr>
          <a:xfrm>
            <a:off x="4257040" y="1583690"/>
            <a:ext cx="3678555"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6600" b="0" i="0" u="none" strike="noStrike" kern="1200" cap="none" spc="0" normalizeH="0" baseline="0" noProof="0" dirty="0">
                <a:ln>
                  <a:noFill/>
                </a:ln>
                <a:solidFill>
                  <a:srgbClr val="10FBFE"/>
                </a:solidFill>
                <a:effectLst/>
                <a:uLnTx/>
                <a:uFillTx/>
                <a:latin typeface="微软雅黑" panose="020B0503020204020204" charset="-122"/>
                <a:ea typeface="微软雅黑" panose="020B0503020204020204" charset="-122"/>
                <a:cs typeface="+mn-cs"/>
              </a:rPr>
              <a:t>智慧城市</a:t>
            </a:r>
          </a:p>
        </p:txBody>
      </p:sp>
      <p:sp>
        <p:nvSpPr>
          <p:cNvPr id="8" name="文本框 7"/>
          <p:cNvSpPr txBox="1"/>
          <p:nvPr/>
        </p:nvSpPr>
        <p:spPr>
          <a:xfrm>
            <a:off x="1494790" y="3042285"/>
            <a:ext cx="9202420" cy="2480294"/>
          </a:xfrm>
          <a:prstGeom prst="rect">
            <a:avLst/>
          </a:prstGeom>
          <a:noFill/>
        </p:spPr>
        <p:txBody>
          <a:bodyPr wrap="square" rtlCol="0">
            <a:spAutoFit/>
          </a:bodyPr>
          <a:lstStyle/>
          <a:p>
            <a:pPr lvl="0">
              <a:lnSpc>
                <a:spcPct val="200000"/>
              </a:lnSpc>
            </a:pPr>
            <a:r>
              <a:rPr lang="zh-CN" altLang="en-US" sz="1600" dirty="0">
                <a:solidFill>
                  <a:srgbClr val="10FBFE"/>
                </a:solidFill>
                <a:latin typeface="微软雅黑" panose="020B0503020204020204" charset="-122"/>
                <a:ea typeface="微软雅黑" panose="020B0503020204020204" charset="-122"/>
              </a:rPr>
              <a:t>智慧城市起源于传媒领域，是指在城市规划、设计、建设、管理与运营等领域中，通过物联网、云计算、大数据、空间地理信息集成等智能计算技术的应用，使得城市管理、教育、医疗、房地产、交通运输、公用事业和公众安全等城市组成的关键基础设施组件和服务更互联、高效和智能，从而为市民提供更美好的生活和工作服务、为企业创造更有利的商业发展环境、为政府赋能更高效的运营与管理机制。</a:t>
            </a:r>
            <a:endParaRPr kumimoji="0" sz="1600" b="0" i="0" u="none" strike="noStrike" kern="1200" cap="none" spc="0" normalizeH="0" baseline="0" noProof="0" dirty="0">
              <a:ln>
                <a:noFill/>
              </a:ln>
              <a:solidFill>
                <a:srgbClr val="10FBFE"/>
              </a:solidFill>
              <a:effectLst/>
              <a:uLnTx/>
              <a:uFillTx/>
              <a:latin typeface="微软雅黑" panose="020B0503020204020204" charset="-122"/>
              <a:ea typeface="微软雅黑" panose="020B0503020204020204" charset="-122"/>
              <a:cs typeface="+mn-cs"/>
            </a:endParaRPr>
          </a:p>
        </p:txBody>
      </p:sp>
    </p:spTree>
    <p:extLst>
      <p:ext uri="{BB962C8B-B14F-4D97-AF65-F5344CB8AC3E}">
        <p14:creationId xmlns:p14="http://schemas.microsoft.com/office/powerpoint/2010/main" val="313958480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wedge">
                                      <p:cBhvr>
                                        <p:cTn id="7" dur="500"/>
                                        <p:tgtEl>
                                          <p:spTgt spid="136"/>
                                        </p:tgtEl>
                                      </p:cBhvr>
                                    </p:animEffect>
                                  </p:childTnLst>
                                </p:cTn>
                              </p:par>
                            </p:childTnLst>
                          </p:cTn>
                        </p:par>
                        <p:par>
                          <p:cTn id="8" fill="hold">
                            <p:stCondLst>
                              <p:cond delay="500"/>
                            </p:stCondLst>
                            <p:childTnLst>
                              <p:par>
                                <p:cTn id="9" presetID="29"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ppt_x</p:attrName>
                                        </p:attrNameLst>
                                      </p:cBhvr>
                                      <p:tavLst>
                                        <p:tav tm="0">
                                          <p:val>
                                            <p:strVal val="#ppt_x-.2"/>
                                          </p:val>
                                        </p:tav>
                                        <p:tav tm="100000">
                                          <p:val>
                                            <p:strVal val="#ppt_x"/>
                                          </p:val>
                                        </p:tav>
                                      </p:tavLst>
                                    </p:anim>
                                    <p:anim calcmode="lin" valueType="num">
                                      <p:cBhvr>
                                        <p:cTn id="12" dur="5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13" dur="500"/>
                                        <p:tgtEl>
                                          <p:spTgt spid="6"/>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1500"/>
                            </p:stCondLst>
                            <p:childTnLst>
                              <p:par>
                                <p:cTn id="21" presetID="18" presetClass="entr" presetSubtype="6"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strips(downRight)">
                                      <p:cBhvr>
                                        <p:cTn id="23"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charset="-122"/>
                  <a:ea typeface="微软雅黑" panose="020B0503020204020204" charset="-122"/>
                </a:rPr>
                <a:t>△</a:t>
              </a:r>
              <a:endParaRPr lang="en-US" altLang="zh-CN" sz="2400" b="1" dirty="0">
                <a:latin typeface="微软雅黑" panose="020B0503020204020204" charset="-122"/>
                <a:ea typeface="微软雅黑" panose="020B0503020204020204" charset="-122"/>
              </a:endParaRPr>
            </a:p>
          </p:txBody>
        </p:sp>
      </p:grpSp>
      <p:sp>
        <p:nvSpPr>
          <p:cNvPr id="264" name="文本框 263"/>
          <p:cNvSpPr txBox="1"/>
          <p:nvPr/>
        </p:nvSpPr>
        <p:spPr>
          <a:xfrm>
            <a:off x="960755" y="481330"/>
            <a:ext cx="5235575" cy="338554"/>
          </a:xfrm>
          <a:prstGeom prst="rect">
            <a:avLst/>
          </a:prstGeom>
          <a:noFill/>
        </p:spPr>
        <p:txBody>
          <a:bodyPr wrap="square" rtlCol="0">
            <a:spAutoFit/>
          </a:bodyPr>
          <a:lstStyle/>
          <a:p>
            <a:r>
              <a:rPr lang="zh-CN" altLang="en-US" sz="1600" b="1" dirty="0">
                <a:solidFill>
                  <a:srgbClr val="10FBFE"/>
                </a:solidFill>
                <a:latin typeface="微软雅黑" panose="020B0503020204020204" charset="-122"/>
                <a:ea typeface="微软雅黑" panose="020B0503020204020204" charset="-122"/>
                <a:sym typeface="+mn-ea"/>
              </a:rPr>
              <a:t>六大底层技术</a:t>
            </a:r>
          </a:p>
        </p:txBody>
      </p:sp>
      <p:sp>
        <p:nvSpPr>
          <p:cNvPr id="13" name="Arc 16"/>
          <p:cNvSpPr/>
          <p:nvPr/>
        </p:nvSpPr>
        <p:spPr>
          <a:xfrm flipH="1">
            <a:off x="3350335" y="2812596"/>
            <a:ext cx="4275455" cy="2224405"/>
          </a:xfrm>
          <a:prstGeom prst="arc">
            <a:avLst>
              <a:gd name="adj1" fmla="val 16200000"/>
              <a:gd name="adj2" fmla="val 20689706"/>
            </a:avLst>
          </a:prstGeom>
          <a:ln w="12700">
            <a:solidFill>
              <a:srgbClr val="6AE7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lumMod val="85000"/>
                </a:schemeClr>
              </a:solidFill>
            </a:endParaRPr>
          </a:p>
        </p:txBody>
      </p:sp>
      <p:sp>
        <p:nvSpPr>
          <p:cNvPr id="14" name="Arc 17"/>
          <p:cNvSpPr/>
          <p:nvPr/>
        </p:nvSpPr>
        <p:spPr>
          <a:xfrm>
            <a:off x="4565098" y="2788593"/>
            <a:ext cx="4275455" cy="2224405"/>
          </a:xfrm>
          <a:prstGeom prst="arc">
            <a:avLst>
              <a:gd name="adj1" fmla="val 16200000"/>
              <a:gd name="adj2" fmla="val 20731767"/>
            </a:avLst>
          </a:prstGeom>
          <a:ln w="12700">
            <a:solidFill>
              <a:srgbClr val="6AE7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lumMod val="85000"/>
                </a:schemeClr>
              </a:solidFill>
            </a:endParaRPr>
          </a:p>
        </p:txBody>
      </p:sp>
      <p:sp>
        <p:nvSpPr>
          <p:cNvPr id="15" name="Arc 18"/>
          <p:cNvSpPr/>
          <p:nvPr/>
        </p:nvSpPr>
        <p:spPr>
          <a:xfrm flipH="1">
            <a:off x="5373588" y="3063875"/>
            <a:ext cx="828675" cy="1064895"/>
          </a:xfrm>
          <a:prstGeom prst="arc">
            <a:avLst>
              <a:gd name="adj1" fmla="val 16200000"/>
              <a:gd name="adj2" fmla="val 20130467"/>
            </a:avLst>
          </a:prstGeom>
          <a:ln w="12700">
            <a:solidFill>
              <a:srgbClr val="6AE7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lumMod val="85000"/>
                </a:schemeClr>
              </a:solidFill>
            </a:endParaRPr>
          </a:p>
        </p:txBody>
      </p:sp>
      <p:sp>
        <p:nvSpPr>
          <p:cNvPr id="16" name="Arc 19"/>
          <p:cNvSpPr/>
          <p:nvPr/>
        </p:nvSpPr>
        <p:spPr>
          <a:xfrm>
            <a:off x="5997243" y="3043469"/>
            <a:ext cx="828675" cy="1064895"/>
          </a:xfrm>
          <a:prstGeom prst="arc">
            <a:avLst>
              <a:gd name="adj1" fmla="val 16200000"/>
              <a:gd name="adj2" fmla="val 20298029"/>
            </a:avLst>
          </a:prstGeom>
          <a:ln w="12700">
            <a:solidFill>
              <a:srgbClr val="6AE7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lumMod val="85000"/>
                </a:schemeClr>
              </a:solidFill>
            </a:endParaRPr>
          </a:p>
        </p:txBody>
      </p:sp>
      <p:grpSp>
        <p:nvGrpSpPr>
          <p:cNvPr id="57" name="组合 56"/>
          <p:cNvGrpSpPr/>
          <p:nvPr/>
        </p:nvGrpSpPr>
        <p:grpSpPr>
          <a:xfrm>
            <a:off x="5309870" y="1515110"/>
            <a:ext cx="1574165" cy="1583055"/>
            <a:chOff x="8362" y="2386"/>
            <a:chExt cx="2479" cy="2493"/>
          </a:xfrm>
        </p:grpSpPr>
        <p:sp>
          <p:nvSpPr>
            <p:cNvPr id="12" name="Oval 12"/>
            <p:cNvSpPr/>
            <p:nvPr/>
          </p:nvSpPr>
          <p:spPr>
            <a:xfrm flipH="1">
              <a:off x="8362" y="2386"/>
              <a:ext cx="2479" cy="2493"/>
            </a:xfrm>
            <a:prstGeom prst="ellipse">
              <a:avLst/>
            </a:prstGeom>
            <a:solidFill>
              <a:srgbClr val="6AE7FF">
                <a:alpha val="70000"/>
              </a:srgbClr>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dirty="0">
                <a:solidFill>
                  <a:schemeClr val="bg1">
                    <a:lumMod val="85000"/>
                  </a:schemeClr>
                </a:solidFill>
              </a:endParaRPr>
            </a:p>
          </p:txBody>
        </p:sp>
        <p:sp>
          <p:nvSpPr>
            <p:cNvPr id="22" name="Text Box 10"/>
            <p:cNvSpPr txBox="1">
              <a:spLocks noChangeArrowheads="1"/>
            </p:cNvSpPr>
            <p:nvPr/>
          </p:nvSpPr>
          <p:spPr bwMode="auto">
            <a:xfrm flipH="1">
              <a:off x="8593" y="4005"/>
              <a:ext cx="2014" cy="459"/>
            </a:xfrm>
            <a:prstGeom prst="rect">
              <a:avLst/>
            </a:prstGeom>
            <a:noFill/>
            <a:ln w="9525">
              <a:noFill/>
              <a:miter lim="800000"/>
            </a:ln>
          </p:spPr>
          <p:txBody>
            <a:bodyPr wrap="square" lIns="45720" tIns="22860" rIns="45720" bIns="22860">
              <a:spAutoFit/>
            </a:bodyPr>
            <a:lstStyle/>
            <a:p>
              <a:pPr algn="ctr" defTabSz="1087755"/>
              <a:r>
                <a:rPr lang="zh-CN" altLang="en-US" sz="1600" b="1" dirty="0">
                  <a:solidFill>
                    <a:schemeClr val="bg1"/>
                  </a:solidFill>
                  <a:latin typeface="微软雅黑" panose="020B0503020204020204" charset="-122"/>
                  <a:ea typeface="微软雅黑" panose="020B0503020204020204" charset="-122"/>
                  <a:cs typeface="Open Sans" pitchFamily="34" charset="0"/>
                </a:rPr>
                <a:t>万达通</a:t>
              </a:r>
            </a:p>
          </p:txBody>
        </p:sp>
      </p:grpSp>
      <p:sp>
        <p:nvSpPr>
          <p:cNvPr id="52" name="矩形 51"/>
          <p:cNvSpPr/>
          <p:nvPr/>
        </p:nvSpPr>
        <p:spPr>
          <a:xfrm>
            <a:off x="797812" y="4524133"/>
            <a:ext cx="1944370" cy="587340"/>
          </a:xfrm>
          <a:prstGeom prst="rect">
            <a:avLst/>
          </a:prstGeom>
        </p:spPr>
        <p:txBody>
          <a:bodyPr wrap="square">
            <a:spAutoFit/>
          </a:bodyPr>
          <a:lstStyle/>
          <a:p>
            <a:pPr algn="ctr">
              <a:lnSpc>
                <a:spcPct val="150000"/>
              </a:lnSpc>
            </a:pPr>
            <a:r>
              <a:rPr lang="zh-CN" altLang="en-US" sz="2400" dirty="0">
                <a:solidFill>
                  <a:srgbClr val="10FBFE"/>
                </a:solidFill>
                <a:latin typeface="微软雅黑" panose="020B0503020204020204" charset="-122"/>
                <a:ea typeface="微软雅黑" panose="020B0503020204020204" charset="-122"/>
                <a:cs typeface="+mn-ea"/>
                <a:sym typeface="+mn-lt"/>
              </a:rPr>
              <a:t>宝</a:t>
            </a:r>
            <a:endParaRPr lang="zh-CN" altLang="en-US" sz="2400" dirty="0"/>
          </a:p>
        </p:txBody>
      </p:sp>
      <p:sp>
        <p:nvSpPr>
          <p:cNvPr id="256" name="弧形 255">
            <a:extLst>
              <a:ext uri="{FF2B5EF4-FFF2-40B4-BE49-F238E27FC236}">
                <a16:creationId xmlns:a16="http://schemas.microsoft.com/office/drawing/2014/main" id="{A054DD7E-BB5E-6814-E461-1EC3D1BA1BFF}"/>
              </a:ext>
            </a:extLst>
          </p:cNvPr>
          <p:cNvSpPr/>
          <p:nvPr/>
        </p:nvSpPr>
        <p:spPr>
          <a:xfrm rot="1045910">
            <a:off x="6045817" y="2120703"/>
            <a:ext cx="3998658" cy="3022370"/>
          </a:xfrm>
          <a:prstGeom prst="arc">
            <a:avLst>
              <a:gd name="adj1" fmla="val 12655126"/>
              <a:gd name="adj2" fmla="val 20228692"/>
            </a:avLst>
          </a:prstGeom>
          <a:ln w="15875">
            <a:solidFill>
              <a:srgbClr val="5FD0E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263" name="弧形 262">
            <a:extLst>
              <a:ext uri="{FF2B5EF4-FFF2-40B4-BE49-F238E27FC236}">
                <a16:creationId xmlns:a16="http://schemas.microsoft.com/office/drawing/2014/main" id="{7D17BE9B-ABA5-E439-FB95-7EBA59687BE2}"/>
              </a:ext>
            </a:extLst>
          </p:cNvPr>
          <p:cNvSpPr/>
          <p:nvPr/>
        </p:nvSpPr>
        <p:spPr>
          <a:xfrm rot="19814504">
            <a:off x="1757807" y="2233308"/>
            <a:ext cx="3998658" cy="2685217"/>
          </a:xfrm>
          <a:prstGeom prst="arc">
            <a:avLst>
              <a:gd name="adj1" fmla="val 12954829"/>
              <a:gd name="adj2" fmla="val 21145626"/>
            </a:avLst>
          </a:prstGeom>
          <a:ln w="15875">
            <a:solidFill>
              <a:srgbClr val="5FD0E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266" name="Oval 4">
            <a:extLst>
              <a:ext uri="{FF2B5EF4-FFF2-40B4-BE49-F238E27FC236}">
                <a16:creationId xmlns:a16="http://schemas.microsoft.com/office/drawing/2014/main" id="{919D2570-2D08-7FC1-3EFD-D3AEB6909CC4}"/>
              </a:ext>
            </a:extLst>
          </p:cNvPr>
          <p:cNvSpPr/>
          <p:nvPr/>
        </p:nvSpPr>
        <p:spPr>
          <a:xfrm flipH="1">
            <a:off x="1133737" y="3426212"/>
            <a:ext cx="1095375" cy="1101725"/>
          </a:xfrm>
          <a:prstGeom prst="ellipse">
            <a:avLst/>
          </a:prstGeom>
          <a:solidFill>
            <a:srgbClr val="6AE7FF">
              <a:alpha val="50000"/>
            </a:srgbClr>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lumMod val="85000"/>
                </a:schemeClr>
              </a:solidFill>
            </a:endParaRPr>
          </a:p>
        </p:txBody>
      </p:sp>
      <p:sp>
        <p:nvSpPr>
          <p:cNvPr id="271" name="Oval 4">
            <a:extLst>
              <a:ext uri="{FF2B5EF4-FFF2-40B4-BE49-F238E27FC236}">
                <a16:creationId xmlns:a16="http://schemas.microsoft.com/office/drawing/2014/main" id="{8D555DA0-09A5-C3A7-B837-AE5A59CD07B4}"/>
              </a:ext>
            </a:extLst>
          </p:cNvPr>
          <p:cNvSpPr/>
          <p:nvPr/>
        </p:nvSpPr>
        <p:spPr>
          <a:xfrm flipH="1">
            <a:off x="2699154" y="3426212"/>
            <a:ext cx="1095375" cy="1101725"/>
          </a:xfrm>
          <a:prstGeom prst="ellipse">
            <a:avLst/>
          </a:prstGeom>
          <a:solidFill>
            <a:srgbClr val="6AE7FF">
              <a:alpha val="50000"/>
            </a:srgbClr>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lumMod val="85000"/>
                </a:schemeClr>
              </a:solidFill>
            </a:endParaRPr>
          </a:p>
        </p:txBody>
      </p:sp>
      <p:sp>
        <p:nvSpPr>
          <p:cNvPr id="272" name="Oval 4">
            <a:extLst>
              <a:ext uri="{FF2B5EF4-FFF2-40B4-BE49-F238E27FC236}">
                <a16:creationId xmlns:a16="http://schemas.microsoft.com/office/drawing/2014/main" id="{2F312A04-BFBC-152F-5C2C-C42B1D92D579}"/>
              </a:ext>
            </a:extLst>
          </p:cNvPr>
          <p:cNvSpPr/>
          <p:nvPr/>
        </p:nvSpPr>
        <p:spPr>
          <a:xfrm flipH="1">
            <a:off x="4508636" y="3426213"/>
            <a:ext cx="1095375" cy="1101725"/>
          </a:xfrm>
          <a:prstGeom prst="ellipse">
            <a:avLst/>
          </a:prstGeom>
          <a:solidFill>
            <a:srgbClr val="6AE7FF">
              <a:alpha val="50000"/>
            </a:srgbClr>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lumMod val="85000"/>
                </a:schemeClr>
              </a:solidFill>
            </a:endParaRPr>
          </a:p>
        </p:txBody>
      </p:sp>
      <p:sp>
        <p:nvSpPr>
          <p:cNvPr id="273" name="Oval 4">
            <a:extLst>
              <a:ext uri="{FF2B5EF4-FFF2-40B4-BE49-F238E27FC236}">
                <a16:creationId xmlns:a16="http://schemas.microsoft.com/office/drawing/2014/main" id="{A63589D2-F745-319F-E2EB-5E91571E8FBD}"/>
              </a:ext>
            </a:extLst>
          </p:cNvPr>
          <p:cNvSpPr/>
          <p:nvPr/>
        </p:nvSpPr>
        <p:spPr>
          <a:xfrm flipH="1">
            <a:off x="6669944" y="3428322"/>
            <a:ext cx="1095375" cy="1101725"/>
          </a:xfrm>
          <a:prstGeom prst="ellipse">
            <a:avLst/>
          </a:prstGeom>
          <a:solidFill>
            <a:srgbClr val="6AE7FF">
              <a:alpha val="50000"/>
            </a:srgbClr>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lumMod val="85000"/>
                </a:schemeClr>
              </a:solidFill>
            </a:endParaRPr>
          </a:p>
        </p:txBody>
      </p:sp>
      <p:sp>
        <p:nvSpPr>
          <p:cNvPr id="274" name="Oval 4">
            <a:extLst>
              <a:ext uri="{FF2B5EF4-FFF2-40B4-BE49-F238E27FC236}">
                <a16:creationId xmlns:a16="http://schemas.microsoft.com/office/drawing/2014/main" id="{9A77F472-A812-503A-5D58-EF20B46EDBB1}"/>
              </a:ext>
            </a:extLst>
          </p:cNvPr>
          <p:cNvSpPr/>
          <p:nvPr/>
        </p:nvSpPr>
        <p:spPr>
          <a:xfrm flipH="1">
            <a:off x="8356583" y="3428322"/>
            <a:ext cx="1095375" cy="1101725"/>
          </a:xfrm>
          <a:prstGeom prst="ellipse">
            <a:avLst/>
          </a:prstGeom>
          <a:solidFill>
            <a:srgbClr val="6AE7FF">
              <a:alpha val="50000"/>
            </a:srgbClr>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lumMod val="85000"/>
                </a:schemeClr>
              </a:solidFill>
            </a:endParaRPr>
          </a:p>
        </p:txBody>
      </p:sp>
      <p:sp>
        <p:nvSpPr>
          <p:cNvPr id="275" name="Oval 4">
            <a:extLst>
              <a:ext uri="{FF2B5EF4-FFF2-40B4-BE49-F238E27FC236}">
                <a16:creationId xmlns:a16="http://schemas.microsoft.com/office/drawing/2014/main" id="{21491428-1F0A-5429-C110-3FBBCB7D95B4}"/>
              </a:ext>
            </a:extLst>
          </p:cNvPr>
          <p:cNvSpPr/>
          <p:nvPr/>
        </p:nvSpPr>
        <p:spPr>
          <a:xfrm flipH="1">
            <a:off x="9858705" y="3431201"/>
            <a:ext cx="1095375" cy="1101725"/>
          </a:xfrm>
          <a:prstGeom prst="ellipse">
            <a:avLst/>
          </a:prstGeom>
          <a:solidFill>
            <a:srgbClr val="6AE7FF">
              <a:alpha val="50000"/>
            </a:srgbClr>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lumMod val="85000"/>
                </a:schemeClr>
              </a:solidFill>
            </a:endParaRPr>
          </a:p>
        </p:txBody>
      </p:sp>
      <p:pic>
        <p:nvPicPr>
          <p:cNvPr id="277" name="图片 276">
            <a:extLst>
              <a:ext uri="{FF2B5EF4-FFF2-40B4-BE49-F238E27FC236}">
                <a16:creationId xmlns:a16="http://schemas.microsoft.com/office/drawing/2014/main" id="{46BDA1C0-3312-2A7D-BD7B-395A92542E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1680" y="3631888"/>
            <a:ext cx="718644" cy="718644"/>
          </a:xfrm>
          <a:prstGeom prst="rect">
            <a:avLst/>
          </a:prstGeom>
        </p:spPr>
      </p:pic>
      <p:pic>
        <p:nvPicPr>
          <p:cNvPr id="278" name="图片 277">
            <a:extLst>
              <a:ext uri="{FF2B5EF4-FFF2-40B4-BE49-F238E27FC236}">
                <a16:creationId xmlns:a16="http://schemas.microsoft.com/office/drawing/2014/main" id="{306AB147-EB2C-81BF-9234-8F423027B5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5248" y="3617752"/>
            <a:ext cx="718644" cy="718644"/>
          </a:xfrm>
          <a:prstGeom prst="rect">
            <a:avLst/>
          </a:prstGeom>
        </p:spPr>
      </p:pic>
      <p:pic>
        <p:nvPicPr>
          <p:cNvPr id="280" name="图片 279">
            <a:extLst>
              <a:ext uri="{FF2B5EF4-FFF2-40B4-BE49-F238E27FC236}">
                <a16:creationId xmlns:a16="http://schemas.microsoft.com/office/drawing/2014/main" id="{3D42035F-EDBB-F2F1-0F29-CD3DF7BB84D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42354" y="3507192"/>
            <a:ext cx="787206" cy="787206"/>
          </a:xfrm>
          <a:prstGeom prst="rect">
            <a:avLst/>
          </a:prstGeom>
        </p:spPr>
      </p:pic>
      <p:pic>
        <p:nvPicPr>
          <p:cNvPr id="282" name="图片 281">
            <a:extLst>
              <a:ext uri="{FF2B5EF4-FFF2-40B4-BE49-F238E27FC236}">
                <a16:creationId xmlns:a16="http://schemas.microsoft.com/office/drawing/2014/main" id="{3EE7625D-9DDB-A804-5176-AB8C99CECC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73623" y="3596593"/>
            <a:ext cx="807459" cy="807459"/>
          </a:xfrm>
          <a:prstGeom prst="rect">
            <a:avLst/>
          </a:prstGeom>
        </p:spPr>
      </p:pic>
      <p:pic>
        <p:nvPicPr>
          <p:cNvPr id="284" name="图片 283">
            <a:extLst>
              <a:ext uri="{FF2B5EF4-FFF2-40B4-BE49-F238E27FC236}">
                <a16:creationId xmlns:a16="http://schemas.microsoft.com/office/drawing/2014/main" id="{955E9522-4F7D-7DE5-1F56-213190D942F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91417" y="3631888"/>
            <a:ext cx="745335" cy="745335"/>
          </a:xfrm>
          <a:prstGeom prst="rect">
            <a:avLst/>
          </a:prstGeom>
        </p:spPr>
      </p:pic>
      <p:pic>
        <p:nvPicPr>
          <p:cNvPr id="286" name="图片 285">
            <a:extLst>
              <a:ext uri="{FF2B5EF4-FFF2-40B4-BE49-F238E27FC236}">
                <a16:creationId xmlns:a16="http://schemas.microsoft.com/office/drawing/2014/main" id="{C0564B43-5784-D8BD-FACB-F338F2385DA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111816" y="3591951"/>
            <a:ext cx="770246" cy="770246"/>
          </a:xfrm>
          <a:prstGeom prst="rect">
            <a:avLst/>
          </a:prstGeom>
        </p:spPr>
      </p:pic>
      <p:pic>
        <p:nvPicPr>
          <p:cNvPr id="288" name="图片 287">
            <a:extLst>
              <a:ext uri="{FF2B5EF4-FFF2-40B4-BE49-F238E27FC236}">
                <a16:creationId xmlns:a16="http://schemas.microsoft.com/office/drawing/2014/main" id="{72A27330-26EE-00FD-6F2C-0D876924093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767573" y="1757567"/>
            <a:ext cx="715473" cy="715473"/>
          </a:xfrm>
          <a:prstGeom prst="rect">
            <a:avLst/>
          </a:prstGeom>
        </p:spPr>
      </p:pic>
      <p:sp>
        <p:nvSpPr>
          <p:cNvPr id="289" name="矩形 288">
            <a:extLst>
              <a:ext uri="{FF2B5EF4-FFF2-40B4-BE49-F238E27FC236}">
                <a16:creationId xmlns:a16="http://schemas.microsoft.com/office/drawing/2014/main" id="{889401C0-3438-49F8-3018-2D87903CD323}"/>
              </a:ext>
            </a:extLst>
          </p:cNvPr>
          <p:cNvSpPr/>
          <p:nvPr/>
        </p:nvSpPr>
        <p:spPr>
          <a:xfrm>
            <a:off x="2280006" y="4492680"/>
            <a:ext cx="1944370" cy="587340"/>
          </a:xfrm>
          <a:prstGeom prst="rect">
            <a:avLst/>
          </a:prstGeom>
        </p:spPr>
        <p:txBody>
          <a:bodyPr wrap="square">
            <a:spAutoFit/>
          </a:bodyPr>
          <a:lstStyle/>
          <a:p>
            <a:pPr algn="ctr">
              <a:lnSpc>
                <a:spcPct val="150000"/>
              </a:lnSpc>
            </a:pPr>
            <a:r>
              <a:rPr lang="zh-CN" altLang="en-US" sz="2400" dirty="0">
                <a:solidFill>
                  <a:srgbClr val="10FBFE"/>
                </a:solidFill>
                <a:latin typeface="微软雅黑" panose="020B0503020204020204" charset="-122"/>
                <a:ea typeface="微软雅黑" panose="020B0503020204020204" charset="-122"/>
                <a:cs typeface="+mn-ea"/>
                <a:sym typeface="+mn-lt"/>
              </a:rPr>
              <a:t>宝</a:t>
            </a:r>
            <a:endParaRPr lang="zh-CN" altLang="en-US" sz="2400" dirty="0"/>
          </a:p>
        </p:txBody>
      </p:sp>
      <p:sp>
        <p:nvSpPr>
          <p:cNvPr id="290" name="矩形 289">
            <a:extLst>
              <a:ext uri="{FF2B5EF4-FFF2-40B4-BE49-F238E27FC236}">
                <a16:creationId xmlns:a16="http://schemas.microsoft.com/office/drawing/2014/main" id="{2A752219-63AB-170E-8666-2CFA9E019E6E}"/>
              </a:ext>
            </a:extLst>
          </p:cNvPr>
          <p:cNvSpPr/>
          <p:nvPr/>
        </p:nvSpPr>
        <p:spPr>
          <a:xfrm>
            <a:off x="9429922" y="4534198"/>
            <a:ext cx="1944370" cy="587340"/>
          </a:xfrm>
          <a:prstGeom prst="rect">
            <a:avLst/>
          </a:prstGeom>
        </p:spPr>
        <p:txBody>
          <a:bodyPr wrap="square">
            <a:spAutoFit/>
          </a:bodyPr>
          <a:lstStyle/>
          <a:p>
            <a:pPr algn="ctr">
              <a:lnSpc>
                <a:spcPct val="150000"/>
              </a:lnSpc>
            </a:pPr>
            <a:r>
              <a:rPr lang="zh-CN" altLang="en-US" sz="2400" dirty="0">
                <a:solidFill>
                  <a:srgbClr val="10FBFE"/>
                </a:solidFill>
                <a:latin typeface="微软雅黑" panose="020B0503020204020204" charset="-122"/>
                <a:ea typeface="微软雅黑" panose="020B0503020204020204" charset="-122"/>
                <a:cs typeface="+mn-ea"/>
                <a:sym typeface="+mn-lt"/>
              </a:rPr>
              <a:t>都</a:t>
            </a:r>
            <a:endParaRPr lang="zh-CN" altLang="en-US" sz="2400" dirty="0"/>
          </a:p>
        </p:txBody>
      </p:sp>
      <p:sp>
        <p:nvSpPr>
          <p:cNvPr id="291" name="矩形 290">
            <a:extLst>
              <a:ext uri="{FF2B5EF4-FFF2-40B4-BE49-F238E27FC236}">
                <a16:creationId xmlns:a16="http://schemas.microsoft.com/office/drawing/2014/main" id="{6DEBCEC5-2652-71E0-B44D-0EB6820C4E20}"/>
              </a:ext>
            </a:extLst>
          </p:cNvPr>
          <p:cNvSpPr/>
          <p:nvPr/>
        </p:nvSpPr>
        <p:spPr>
          <a:xfrm>
            <a:off x="7978226" y="4534198"/>
            <a:ext cx="1944370" cy="587340"/>
          </a:xfrm>
          <a:prstGeom prst="rect">
            <a:avLst/>
          </a:prstGeom>
        </p:spPr>
        <p:txBody>
          <a:bodyPr wrap="square">
            <a:spAutoFit/>
          </a:bodyPr>
          <a:lstStyle/>
          <a:p>
            <a:pPr algn="ctr">
              <a:lnSpc>
                <a:spcPct val="150000"/>
              </a:lnSpc>
            </a:pPr>
            <a:r>
              <a:rPr lang="zh-CN" altLang="en-US" sz="2400" dirty="0">
                <a:solidFill>
                  <a:srgbClr val="10FBFE"/>
                </a:solidFill>
                <a:latin typeface="微软雅黑" panose="020B0503020204020204" charset="-122"/>
                <a:ea typeface="微软雅黑" panose="020B0503020204020204" charset="-122"/>
                <a:cs typeface="+mn-ea"/>
                <a:sym typeface="+mn-lt"/>
              </a:rPr>
              <a:t>成</a:t>
            </a:r>
            <a:endParaRPr lang="zh-CN" altLang="en-US" sz="2400" dirty="0"/>
          </a:p>
        </p:txBody>
      </p:sp>
      <p:sp>
        <p:nvSpPr>
          <p:cNvPr id="292" name="矩形 291">
            <a:extLst>
              <a:ext uri="{FF2B5EF4-FFF2-40B4-BE49-F238E27FC236}">
                <a16:creationId xmlns:a16="http://schemas.microsoft.com/office/drawing/2014/main" id="{636B6D79-EEC0-9FE3-0F18-EFD9A661123F}"/>
              </a:ext>
            </a:extLst>
          </p:cNvPr>
          <p:cNvSpPr/>
          <p:nvPr/>
        </p:nvSpPr>
        <p:spPr>
          <a:xfrm>
            <a:off x="5154467" y="4508472"/>
            <a:ext cx="1944370" cy="587340"/>
          </a:xfrm>
          <a:prstGeom prst="rect">
            <a:avLst/>
          </a:prstGeom>
        </p:spPr>
        <p:txBody>
          <a:bodyPr wrap="square">
            <a:spAutoFit/>
          </a:bodyPr>
          <a:lstStyle/>
          <a:p>
            <a:pPr algn="ctr">
              <a:lnSpc>
                <a:spcPct val="150000"/>
              </a:lnSpc>
            </a:pPr>
            <a:r>
              <a:rPr lang="zh-CN" altLang="en-US" sz="2400" dirty="0">
                <a:solidFill>
                  <a:srgbClr val="10FBFE"/>
                </a:solidFill>
                <a:latin typeface="微软雅黑" panose="020B0503020204020204" charset="-122"/>
                <a:ea typeface="微软雅黑" panose="020B0503020204020204" charset="-122"/>
                <a:cs typeface="+mn-ea"/>
                <a:sym typeface="+mn-lt"/>
              </a:rPr>
              <a:t>爱</a:t>
            </a:r>
            <a:endParaRPr lang="zh-CN" altLang="en-US" sz="2400" dirty="0"/>
          </a:p>
        </p:txBody>
      </p:sp>
      <p:sp>
        <p:nvSpPr>
          <p:cNvPr id="293" name="矩形 292">
            <a:extLst>
              <a:ext uri="{FF2B5EF4-FFF2-40B4-BE49-F238E27FC236}">
                <a16:creationId xmlns:a16="http://schemas.microsoft.com/office/drawing/2014/main" id="{0700A1EB-D0E0-F0FA-A313-0EAD4D916D3B}"/>
              </a:ext>
            </a:extLst>
          </p:cNvPr>
          <p:cNvSpPr/>
          <p:nvPr/>
        </p:nvSpPr>
        <p:spPr>
          <a:xfrm>
            <a:off x="1040035" y="5229520"/>
            <a:ext cx="1430923" cy="1027397"/>
          </a:xfrm>
          <a:prstGeom prst="rect">
            <a:avLst/>
          </a:prstGeom>
        </p:spPr>
        <p:txBody>
          <a:bodyPr wrap="square">
            <a:spAutoFit/>
          </a:bodyPr>
          <a:lstStyle/>
          <a:p>
            <a:pPr>
              <a:lnSpc>
                <a:spcPct val="150000"/>
              </a:lnSpc>
            </a:pPr>
            <a:r>
              <a:rPr lang="en-US" altLang="zh-CN" sz="1400" dirty="0">
                <a:solidFill>
                  <a:srgbClr val="10FBFE"/>
                </a:solidFill>
                <a:latin typeface="微软雅黑" panose="020B0503020204020204" charset="-122"/>
                <a:ea typeface="微软雅黑" panose="020B0503020204020204" charset="-122"/>
                <a:cs typeface="+mn-ea"/>
                <a:sym typeface="+mn-lt"/>
              </a:rPr>
              <a:t>B</a:t>
            </a:r>
            <a:r>
              <a:rPr lang="zh-CN" altLang="en-US" sz="1400" dirty="0">
                <a:solidFill>
                  <a:srgbClr val="10FBFE"/>
                </a:solidFill>
                <a:latin typeface="微软雅黑" panose="020B0503020204020204" charset="-122"/>
                <a:ea typeface="微软雅黑" panose="020B0503020204020204" charset="-122"/>
                <a:cs typeface="+mn-ea"/>
                <a:sym typeface="+mn-lt"/>
              </a:rPr>
              <a:t>（</a:t>
            </a:r>
            <a:r>
              <a:rPr lang="en-US" altLang="zh-CN" sz="1400" dirty="0">
                <a:solidFill>
                  <a:srgbClr val="10FBFE"/>
                </a:solidFill>
                <a:latin typeface="微软雅黑" panose="020B0503020204020204" charset="-122"/>
                <a:ea typeface="微软雅黑" panose="020B0503020204020204" charset="-122"/>
                <a:cs typeface="+mn-ea"/>
                <a:sym typeface="+mn-lt"/>
              </a:rPr>
              <a:t>Biometric Identification</a:t>
            </a:r>
            <a:r>
              <a:rPr lang="zh-CN" altLang="en-US" sz="1400" dirty="0">
                <a:solidFill>
                  <a:srgbClr val="10FBFE"/>
                </a:solidFill>
                <a:latin typeface="微软雅黑" panose="020B0503020204020204" charset="-122"/>
                <a:ea typeface="微软雅黑" panose="020B0503020204020204" charset="-122"/>
                <a:cs typeface="+mn-ea"/>
                <a:sym typeface="+mn-lt"/>
              </a:rPr>
              <a:t>）生物识别技术</a:t>
            </a:r>
            <a:endParaRPr lang="zh-CN" altLang="en-US" sz="1400" dirty="0"/>
          </a:p>
        </p:txBody>
      </p:sp>
      <p:sp>
        <p:nvSpPr>
          <p:cNvPr id="294" name="矩形 293">
            <a:extLst>
              <a:ext uri="{FF2B5EF4-FFF2-40B4-BE49-F238E27FC236}">
                <a16:creationId xmlns:a16="http://schemas.microsoft.com/office/drawing/2014/main" id="{D215B306-A7DB-3CB6-01FC-ED8A4F83A9A5}"/>
              </a:ext>
            </a:extLst>
          </p:cNvPr>
          <p:cNvSpPr/>
          <p:nvPr/>
        </p:nvSpPr>
        <p:spPr>
          <a:xfrm>
            <a:off x="2585146" y="5250498"/>
            <a:ext cx="1524027" cy="704232"/>
          </a:xfrm>
          <a:prstGeom prst="rect">
            <a:avLst/>
          </a:prstGeom>
        </p:spPr>
        <p:txBody>
          <a:bodyPr wrap="square">
            <a:spAutoFit/>
          </a:bodyPr>
          <a:lstStyle/>
          <a:p>
            <a:pPr>
              <a:lnSpc>
                <a:spcPct val="150000"/>
              </a:lnSpc>
            </a:pPr>
            <a:r>
              <a:rPr lang="en-US" altLang="zh-CN" sz="1400" dirty="0">
                <a:solidFill>
                  <a:srgbClr val="10FBFE"/>
                </a:solidFill>
                <a:latin typeface="微软雅黑" panose="020B0503020204020204" charset="-122"/>
                <a:ea typeface="微软雅黑" panose="020B0503020204020204" charset="-122"/>
                <a:cs typeface="+mn-ea"/>
                <a:sym typeface="+mn-lt"/>
              </a:rPr>
              <a:t>B(Blockchain)</a:t>
            </a:r>
            <a:r>
              <a:rPr lang="zh-CN" altLang="en-US" sz="1400" dirty="0">
                <a:solidFill>
                  <a:srgbClr val="10FBFE"/>
                </a:solidFill>
                <a:latin typeface="微软雅黑" panose="020B0503020204020204" charset="-122"/>
                <a:ea typeface="微软雅黑" panose="020B0503020204020204" charset="-122"/>
                <a:cs typeface="+mn-ea"/>
                <a:sym typeface="+mn-lt"/>
              </a:rPr>
              <a:t>区块链</a:t>
            </a:r>
            <a:endParaRPr lang="zh-CN" altLang="en-US" sz="1400" dirty="0"/>
          </a:p>
        </p:txBody>
      </p:sp>
      <p:sp>
        <p:nvSpPr>
          <p:cNvPr id="295" name="矩形 294">
            <a:extLst>
              <a:ext uri="{FF2B5EF4-FFF2-40B4-BE49-F238E27FC236}">
                <a16:creationId xmlns:a16="http://schemas.microsoft.com/office/drawing/2014/main" id="{BFA56ED2-B99C-7EAA-78C8-3D03AAAAFCB9}"/>
              </a:ext>
            </a:extLst>
          </p:cNvPr>
          <p:cNvSpPr/>
          <p:nvPr/>
        </p:nvSpPr>
        <p:spPr>
          <a:xfrm>
            <a:off x="9864744" y="5260771"/>
            <a:ext cx="1944370" cy="381066"/>
          </a:xfrm>
          <a:prstGeom prst="rect">
            <a:avLst/>
          </a:prstGeom>
        </p:spPr>
        <p:txBody>
          <a:bodyPr wrap="square">
            <a:spAutoFit/>
          </a:bodyPr>
          <a:lstStyle/>
          <a:p>
            <a:pPr algn="ctr">
              <a:lnSpc>
                <a:spcPct val="150000"/>
              </a:lnSpc>
            </a:pPr>
            <a:r>
              <a:rPr lang="en-US" altLang="zh-CN" sz="1400" dirty="0">
                <a:solidFill>
                  <a:srgbClr val="10FBFE"/>
                </a:solidFill>
                <a:latin typeface="微软雅黑" panose="020B0503020204020204" charset="-122"/>
                <a:ea typeface="微软雅黑" panose="020B0503020204020204" charset="-122"/>
                <a:cs typeface="+mn-ea"/>
                <a:sym typeface="+mn-lt"/>
              </a:rPr>
              <a:t>D(Big Data)</a:t>
            </a:r>
            <a:r>
              <a:rPr lang="zh-CN" altLang="en-US" sz="1400" dirty="0">
                <a:solidFill>
                  <a:srgbClr val="10FBFE"/>
                </a:solidFill>
                <a:latin typeface="微软雅黑" panose="020B0503020204020204" charset="-122"/>
                <a:ea typeface="微软雅黑" panose="020B0503020204020204" charset="-122"/>
                <a:cs typeface="+mn-ea"/>
                <a:sym typeface="+mn-lt"/>
              </a:rPr>
              <a:t>大数据</a:t>
            </a:r>
            <a:endParaRPr lang="zh-CN" altLang="en-US" sz="1400" dirty="0"/>
          </a:p>
        </p:txBody>
      </p:sp>
      <p:sp>
        <p:nvSpPr>
          <p:cNvPr id="296" name="矩形 295">
            <a:extLst>
              <a:ext uri="{FF2B5EF4-FFF2-40B4-BE49-F238E27FC236}">
                <a16:creationId xmlns:a16="http://schemas.microsoft.com/office/drawing/2014/main" id="{762B33BC-A9CD-F7E7-476D-B148E0E4AF99}"/>
              </a:ext>
            </a:extLst>
          </p:cNvPr>
          <p:cNvSpPr/>
          <p:nvPr/>
        </p:nvSpPr>
        <p:spPr>
          <a:xfrm>
            <a:off x="4470038" y="5227072"/>
            <a:ext cx="1368857" cy="1027397"/>
          </a:xfrm>
          <a:prstGeom prst="rect">
            <a:avLst/>
          </a:prstGeom>
        </p:spPr>
        <p:txBody>
          <a:bodyPr wrap="square">
            <a:spAutoFit/>
          </a:bodyPr>
          <a:lstStyle/>
          <a:p>
            <a:pPr>
              <a:lnSpc>
                <a:spcPct val="150000"/>
              </a:lnSpc>
            </a:pPr>
            <a:r>
              <a:rPr lang="en-US" altLang="zh-CN" sz="1400" dirty="0">
                <a:solidFill>
                  <a:srgbClr val="10FBFE"/>
                </a:solidFill>
                <a:latin typeface="微软雅黑" panose="020B0503020204020204" charset="-122"/>
                <a:ea typeface="微软雅黑" panose="020B0503020204020204" charset="-122"/>
                <a:cs typeface="+mn-ea"/>
                <a:sym typeface="+mn-lt"/>
              </a:rPr>
              <a:t>A(Artificial Intelligence)</a:t>
            </a:r>
            <a:r>
              <a:rPr lang="zh-CN" altLang="en-US" sz="1400" dirty="0">
                <a:solidFill>
                  <a:srgbClr val="10FBFE"/>
                </a:solidFill>
                <a:latin typeface="微软雅黑" panose="020B0503020204020204" charset="-122"/>
                <a:ea typeface="微软雅黑" panose="020B0503020204020204" charset="-122"/>
                <a:cs typeface="+mn-ea"/>
                <a:sym typeface="+mn-lt"/>
              </a:rPr>
              <a:t>人工智能</a:t>
            </a:r>
            <a:endParaRPr lang="zh-CN" altLang="en-US" sz="1400" dirty="0"/>
          </a:p>
        </p:txBody>
      </p:sp>
      <p:sp>
        <p:nvSpPr>
          <p:cNvPr id="297" name="矩形 296">
            <a:extLst>
              <a:ext uri="{FF2B5EF4-FFF2-40B4-BE49-F238E27FC236}">
                <a16:creationId xmlns:a16="http://schemas.microsoft.com/office/drawing/2014/main" id="{81CAB6BB-B345-3B92-3FEF-ABB5A0F3E646}"/>
              </a:ext>
            </a:extLst>
          </p:cNvPr>
          <p:cNvSpPr/>
          <p:nvPr/>
        </p:nvSpPr>
        <p:spPr>
          <a:xfrm>
            <a:off x="6534262" y="5260771"/>
            <a:ext cx="1770484" cy="704232"/>
          </a:xfrm>
          <a:prstGeom prst="rect">
            <a:avLst/>
          </a:prstGeom>
        </p:spPr>
        <p:txBody>
          <a:bodyPr wrap="square">
            <a:spAutoFit/>
          </a:bodyPr>
          <a:lstStyle/>
          <a:p>
            <a:pPr>
              <a:lnSpc>
                <a:spcPct val="150000"/>
              </a:lnSpc>
            </a:pPr>
            <a:r>
              <a:rPr lang="en-US" altLang="zh-CN" sz="1400" dirty="0">
                <a:solidFill>
                  <a:srgbClr val="10FBFE"/>
                </a:solidFill>
                <a:latin typeface="微软雅黑" panose="020B0503020204020204" charset="-122"/>
                <a:ea typeface="微软雅黑" panose="020B0503020204020204" charset="-122"/>
                <a:cs typeface="+mn-ea"/>
                <a:sym typeface="+mn-lt"/>
              </a:rPr>
              <a:t>I</a:t>
            </a:r>
            <a:r>
              <a:rPr lang="zh-CN" altLang="en-US" sz="1400" dirty="0">
                <a:solidFill>
                  <a:srgbClr val="10FBFE"/>
                </a:solidFill>
                <a:latin typeface="微软雅黑" panose="020B0503020204020204" charset="-122"/>
                <a:ea typeface="微软雅黑" panose="020B0503020204020204" charset="-122"/>
                <a:cs typeface="+mn-ea"/>
                <a:sym typeface="+mn-lt"/>
              </a:rPr>
              <a:t>（</a:t>
            </a:r>
            <a:r>
              <a:rPr lang="en-US" altLang="zh-CN" sz="1400" dirty="0">
                <a:solidFill>
                  <a:srgbClr val="10FBFE"/>
                </a:solidFill>
                <a:latin typeface="微软雅黑" panose="020B0503020204020204" charset="-122"/>
                <a:ea typeface="微软雅黑" panose="020B0503020204020204" charset="-122"/>
                <a:cs typeface="+mn-ea"/>
                <a:sym typeface="+mn-lt"/>
              </a:rPr>
              <a:t>Internet of Things</a:t>
            </a:r>
            <a:r>
              <a:rPr lang="zh-CN" altLang="en-US" sz="1400" dirty="0">
                <a:solidFill>
                  <a:srgbClr val="10FBFE"/>
                </a:solidFill>
                <a:latin typeface="微软雅黑" panose="020B0503020204020204" charset="-122"/>
                <a:ea typeface="微软雅黑" panose="020B0503020204020204" charset="-122"/>
                <a:cs typeface="+mn-ea"/>
                <a:sym typeface="+mn-lt"/>
              </a:rPr>
              <a:t>）物联网</a:t>
            </a:r>
            <a:endParaRPr lang="zh-CN" altLang="en-US" sz="1400" dirty="0"/>
          </a:p>
        </p:txBody>
      </p:sp>
      <p:sp>
        <p:nvSpPr>
          <p:cNvPr id="298" name="矩形 297">
            <a:extLst>
              <a:ext uri="{FF2B5EF4-FFF2-40B4-BE49-F238E27FC236}">
                <a16:creationId xmlns:a16="http://schemas.microsoft.com/office/drawing/2014/main" id="{6A132FFF-8050-AA1E-C6ED-8BD97B1C075F}"/>
              </a:ext>
            </a:extLst>
          </p:cNvPr>
          <p:cNvSpPr/>
          <p:nvPr/>
        </p:nvSpPr>
        <p:spPr>
          <a:xfrm>
            <a:off x="8008084" y="5288838"/>
            <a:ext cx="1944370" cy="704232"/>
          </a:xfrm>
          <a:prstGeom prst="rect">
            <a:avLst/>
          </a:prstGeom>
        </p:spPr>
        <p:txBody>
          <a:bodyPr wrap="square">
            <a:spAutoFit/>
          </a:bodyPr>
          <a:lstStyle/>
          <a:p>
            <a:pPr>
              <a:lnSpc>
                <a:spcPct val="150000"/>
              </a:lnSpc>
            </a:pPr>
            <a:r>
              <a:rPr lang="en-US" altLang="zh-CN" sz="1400" dirty="0">
                <a:solidFill>
                  <a:srgbClr val="10FBFE"/>
                </a:solidFill>
                <a:latin typeface="微软雅黑" panose="020B0503020204020204" charset="-122"/>
                <a:ea typeface="微软雅黑" panose="020B0503020204020204" charset="-122"/>
                <a:cs typeface="+mn-ea"/>
                <a:sym typeface="+mn-lt"/>
              </a:rPr>
              <a:t>C(Cloud Computing)</a:t>
            </a:r>
            <a:r>
              <a:rPr lang="zh-CN" altLang="en-US" sz="1400" dirty="0">
                <a:solidFill>
                  <a:srgbClr val="10FBFE"/>
                </a:solidFill>
                <a:latin typeface="微软雅黑" panose="020B0503020204020204" charset="-122"/>
                <a:ea typeface="微软雅黑" panose="020B0503020204020204" charset="-122"/>
                <a:cs typeface="+mn-ea"/>
                <a:sym typeface="+mn-lt"/>
              </a:rPr>
              <a:t>云计算</a:t>
            </a:r>
            <a:endParaRPr lang="zh-CN" altLang="en-US" sz="1400" dirty="0"/>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57"/>
                                        </p:tgtEl>
                                        <p:attrNameLst>
                                          <p:attrName>style.visibility</p:attrName>
                                        </p:attrNameLst>
                                      </p:cBhvr>
                                      <p:to>
                                        <p:strVal val="visible"/>
                                      </p:to>
                                    </p:set>
                                    <p:anim calcmode="lin" valueType="num">
                                      <p:cBhvr>
                                        <p:cTn id="17" dur="500" fill="hold"/>
                                        <p:tgtEl>
                                          <p:spTgt spid="57"/>
                                        </p:tgtEl>
                                        <p:attrNameLst>
                                          <p:attrName>ppt_w</p:attrName>
                                        </p:attrNameLst>
                                      </p:cBhvr>
                                      <p:tavLst>
                                        <p:tav tm="0">
                                          <p:val>
                                            <p:fltVal val="0"/>
                                          </p:val>
                                        </p:tav>
                                        <p:tav tm="100000">
                                          <p:val>
                                            <p:strVal val="#ppt_w"/>
                                          </p:val>
                                        </p:tav>
                                      </p:tavLst>
                                    </p:anim>
                                    <p:anim calcmode="lin" valueType="num">
                                      <p:cBhvr>
                                        <p:cTn id="18" dur="500" fill="hold"/>
                                        <p:tgtEl>
                                          <p:spTgt spid="57"/>
                                        </p:tgtEl>
                                        <p:attrNameLst>
                                          <p:attrName>ppt_h</p:attrName>
                                        </p:attrNameLst>
                                      </p:cBhvr>
                                      <p:tavLst>
                                        <p:tav tm="0">
                                          <p:val>
                                            <p:fltVal val="0"/>
                                          </p:val>
                                        </p:tav>
                                        <p:tav tm="100000">
                                          <p:val>
                                            <p:strVal val="#ppt_h"/>
                                          </p:val>
                                        </p:tav>
                                      </p:tavLst>
                                    </p:anim>
                                    <p:animEffect transition="in" filter="fade">
                                      <p:cBhvr>
                                        <p:cTn id="19" dur="500"/>
                                        <p:tgtEl>
                                          <p:spTgt spid="57"/>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up)">
                                      <p:cBhvr>
                                        <p:cTn id="23" dur="500"/>
                                        <p:tgtEl>
                                          <p:spTgt spid="13"/>
                                        </p:tgtEl>
                                      </p:cBhvr>
                                    </p:animEffect>
                                  </p:childTnLst>
                                </p:cTn>
                              </p:par>
                            </p:childTnLst>
                          </p:cTn>
                        </p:par>
                        <p:par>
                          <p:cTn id="24" fill="hold">
                            <p:stCondLst>
                              <p:cond delay="2000"/>
                            </p:stCondLst>
                            <p:childTnLst>
                              <p:par>
                                <p:cTn id="25" presetID="12" presetClass="entr" presetSubtype="4" fill="hold" grpId="0" nodeType="afterEffect">
                                  <p:stCondLst>
                                    <p:cond delay="0"/>
                                  </p:stCondLst>
                                  <p:childTnLst>
                                    <p:set>
                                      <p:cBhvr>
                                        <p:cTn id="26" dur="1" fill="hold">
                                          <p:stCondLst>
                                            <p:cond delay="0"/>
                                          </p:stCondLst>
                                        </p:cTn>
                                        <p:tgtEl>
                                          <p:spTgt spid="52"/>
                                        </p:tgtEl>
                                        <p:attrNameLst>
                                          <p:attrName>style.visibility</p:attrName>
                                        </p:attrNameLst>
                                      </p:cBhvr>
                                      <p:to>
                                        <p:strVal val="visible"/>
                                      </p:to>
                                    </p:set>
                                    <p:anim calcmode="lin" valueType="num">
                                      <p:cBhvr additive="base">
                                        <p:cTn id="27" dur="500"/>
                                        <p:tgtEl>
                                          <p:spTgt spid="52"/>
                                        </p:tgtEl>
                                        <p:attrNameLst>
                                          <p:attrName>ppt_y</p:attrName>
                                        </p:attrNameLst>
                                      </p:cBhvr>
                                      <p:tavLst>
                                        <p:tav tm="0">
                                          <p:val>
                                            <p:strVal val="#ppt_y+#ppt_h*1.125000"/>
                                          </p:val>
                                        </p:tav>
                                        <p:tav tm="100000">
                                          <p:val>
                                            <p:strVal val="#ppt_y"/>
                                          </p:val>
                                        </p:tav>
                                      </p:tavLst>
                                    </p:anim>
                                    <p:animEffect transition="in" filter="wipe(up)">
                                      <p:cBhvr>
                                        <p:cTn id="28" dur="500"/>
                                        <p:tgtEl>
                                          <p:spTgt spid="52"/>
                                        </p:tgtEl>
                                      </p:cBhvr>
                                    </p:animEffect>
                                  </p:childTnLst>
                                </p:cTn>
                              </p:par>
                            </p:childTnLst>
                          </p:cTn>
                        </p:par>
                        <p:par>
                          <p:cTn id="29" fill="hold">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up)">
                                      <p:cBhvr>
                                        <p:cTn id="32" dur="500"/>
                                        <p:tgtEl>
                                          <p:spTgt spid="15"/>
                                        </p:tgtEl>
                                      </p:cBhvr>
                                    </p:animEffect>
                                  </p:childTnLst>
                                </p:cTn>
                              </p:par>
                            </p:childTnLst>
                          </p:cTn>
                        </p:par>
                        <p:par>
                          <p:cTn id="33" fill="hold">
                            <p:stCondLst>
                              <p:cond delay="3000"/>
                            </p:stCondLst>
                            <p:childTnLst>
                              <p:par>
                                <p:cTn id="34" presetID="22" presetClass="entr" presetSubtype="1" fill="hold" grpId="0"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up)">
                                      <p:cBhvr>
                                        <p:cTn id="36" dur="500"/>
                                        <p:tgtEl>
                                          <p:spTgt spid="16"/>
                                        </p:tgtEl>
                                      </p:cBhvr>
                                    </p:animEffect>
                                  </p:childTnLst>
                                </p:cTn>
                              </p:par>
                            </p:childTnLst>
                          </p:cTn>
                        </p:par>
                        <p:par>
                          <p:cTn id="37" fill="hold">
                            <p:stCondLst>
                              <p:cond delay="3500"/>
                            </p:stCondLst>
                            <p:childTnLst>
                              <p:par>
                                <p:cTn id="38" presetID="22" presetClass="entr" presetSubtype="1"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up)">
                                      <p:cBhvr>
                                        <p:cTn id="40" dur="500"/>
                                        <p:tgtEl>
                                          <p:spTgt spid="14"/>
                                        </p:tgtEl>
                                      </p:cBhvr>
                                    </p:animEffect>
                                  </p:childTnLst>
                                </p:cTn>
                              </p:par>
                            </p:childTnLst>
                          </p:cTn>
                        </p:par>
                        <p:par>
                          <p:cTn id="41" fill="hold">
                            <p:stCondLst>
                              <p:cond delay="4000"/>
                            </p:stCondLst>
                            <p:childTnLst>
                              <p:par>
                                <p:cTn id="42" presetID="12" presetClass="entr" presetSubtype="4" fill="hold" grpId="0" nodeType="afterEffect">
                                  <p:stCondLst>
                                    <p:cond delay="0"/>
                                  </p:stCondLst>
                                  <p:childTnLst>
                                    <p:set>
                                      <p:cBhvr>
                                        <p:cTn id="43" dur="1" fill="hold">
                                          <p:stCondLst>
                                            <p:cond delay="0"/>
                                          </p:stCondLst>
                                        </p:cTn>
                                        <p:tgtEl>
                                          <p:spTgt spid="289"/>
                                        </p:tgtEl>
                                        <p:attrNameLst>
                                          <p:attrName>style.visibility</p:attrName>
                                        </p:attrNameLst>
                                      </p:cBhvr>
                                      <p:to>
                                        <p:strVal val="visible"/>
                                      </p:to>
                                    </p:set>
                                    <p:anim calcmode="lin" valueType="num">
                                      <p:cBhvr additive="base">
                                        <p:cTn id="44" dur="500"/>
                                        <p:tgtEl>
                                          <p:spTgt spid="289"/>
                                        </p:tgtEl>
                                        <p:attrNameLst>
                                          <p:attrName>ppt_y</p:attrName>
                                        </p:attrNameLst>
                                      </p:cBhvr>
                                      <p:tavLst>
                                        <p:tav tm="0">
                                          <p:val>
                                            <p:strVal val="#ppt_y+#ppt_h*1.125000"/>
                                          </p:val>
                                        </p:tav>
                                        <p:tav tm="100000">
                                          <p:val>
                                            <p:strVal val="#ppt_y"/>
                                          </p:val>
                                        </p:tav>
                                      </p:tavLst>
                                    </p:anim>
                                    <p:animEffect transition="in" filter="wipe(up)">
                                      <p:cBhvr>
                                        <p:cTn id="45" dur="500"/>
                                        <p:tgtEl>
                                          <p:spTgt spid="289"/>
                                        </p:tgtEl>
                                      </p:cBhvr>
                                    </p:animEffect>
                                  </p:childTnLst>
                                </p:cTn>
                              </p:par>
                            </p:childTnLst>
                          </p:cTn>
                        </p:par>
                        <p:par>
                          <p:cTn id="46" fill="hold">
                            <p:stCondLst>
                              <p:cond delay="4500"/>
                            </p:stCondLst>
                            <p:childTnLst>
                              <p:par>
                                <p:cTn id="47" presetID="12" presetClass="entr" presetSubtype="4" fill="hold" grpId="0" nodeType="afterEffect">
                                  <p:stCondLst>
                                    <p:cond delay="0"/>
                                  </p:stCondLst>
                                  <p:childTnLst>
                                    <p:set>
                                      <p:cBhvr>
                                        <p:cTn id="48" dur="1" fill="hold">
                                          <p:stCondLst>
                                            <p:cond delay="0"/>
                                          </p:stCondLst>
                                        </p:cTn>
                                        <p:tgtEl>
                                          <p:spTgt spid="290"/>
                                        </p:tgtEl>
                                        <p:attrNameLst>
                                          <p:attrName>style.visibility</p:attrName>
                                        </p:attrNameLst>
                                      </p:cBhvr>
                                      <p:to>
                                        <p:strVal val="visible"/>
                                      </p:to>
                                    </p:set>
                                    <p:anim calcmode="lin" valueType="num">
                                      <p:cBhvr additive="base">
                                        <p:cTn id="49" dur="500"/>
                                        <p:tgtEl>
                                          <p:spTgt spid="290"/>
                                        </p:tgtEl>
                                        <p:attrNameLst>
                                          <p:attrName>ppt_y</p:attrName>
                                        </p:attrNameLst>
                                      </p:cBhvr>
                                      <p:tavLst>
                                        <p:tav tm="0">
                                          <p:val>
                                            <p:strVal val="#ppt_y+#ppt_h*1.125000"/>
                                          </p:val>
                                        </p:tav>
                                        <p:tav tm="100000">
                                          <p:val>
                                            <p:strVal val="#ppt_y"/>
                                          </p:val>
                                        </p:tav>
                                      </p:tavLst>
                                    </p:anim>
                                    <p:animEffect transition="in" filter="wipe(up)">
                                      <p:cBhvr>
                                        <p:cTn id="50" dur="500"/>
                                        <p:tgtEl>
                                          <p:spTgt spid="290"/>
                                        </p:tgtEl>
                                      </p:cBhvr>
                                    </p:animEffect>
                                  </p:childTnLst>
                                </p:cTn>
                              </p:par>
                            </p:childTnLst>
                          </p:cTn>
                        </p:par>
                        <p:par>
                          <p:cTn id="51" fill="hold">
                            <p:stCondLst>
                              <p:cond delay="5000"/>
                            </p:stCondLst>
                            <p:childTnLst>
                              <p:par>
                                <p:cTn id="52" presetID="12" presetClass="entr" presetSubtype="4" fill="hold" grpId="0" nodeType="afterEffect">
                                  <p:stCondLst>
                                    <p:cond delay="0"/>
                                  </p:stCondLst>
                                  <p:childTnLst>
                                    <p:set>
                                      <p:cBhvr>
                                        <p:cTn id="53" dur="1" fill="hold">
                                          <p:stCondLst>
                                            <p:cond delay="0"/>
                                          </p:stCondLst>
                                        </p:cTn>
                                        <p:tgtEl>
                                          <p:spTgt spid="291"/>
                                        </p:tgtEl>
                                        <p:attrNameLst>
                                          <p:attrName>style.visibility</p:attrName>
                                        </p:attrNameLst>
                                      </p:cBhvr>
                                      <p:to>
                                        <p:strVal val="visible"/>
                                      </p:to>
                                    </p:set>
                                    <p:anim calcmode="lin" valueType="num">
                                      <p:cBhvr additive="base">
                                        <p:cTn id="54" dur="500"/>
                                        <p:tgtEl>
                                          <p:spTgt spid="291"/>
                                        </p:tgtEl>
                                        <p:attrNameLst>
                                          <p:attrName>ppt_y</p:attrName>
                                        </p:attrNameLst>
                                      </p:cBhvr>
                                      <p:tavLst>
                                        <p:tav tm="0">
                                          <p:val>
                                            <p:strVal val="#ppt_y+#ppt_h*1.125000"/>
                                          </p:val>
                                        </p:tav>
                                        <p:tav tm="100000">
                                          <p:val>
                                            <p:strVal val="#ppt_y"/>
                                          </p:val>
                                        </p:tav>
                                      </p:tavLst>
                                    </p:anim>
                                    <p:animEffect transition="in" filter="wipe(up)">
                                      <p:cBhvr>
                                        <p:cTn id="55" dur="500"/>
                                        <p:tgtEl>
                                          <p:spTgt spid="291"/>
                                        </p:tgtEl>
                                      </p:cBhvr>
                                    </p:animEffect>
                                  </p:childTnLst>
                                </p:cTn>
                              </p:par>
                            </p:childTnLst>
                          </p:cTn>
                        </p:par>
                        <p:par>
                          <p:cTn id="56" fill="hold">
                            <p:stCondLst>
                              <p:cond delay="5500"/>
                            </p:stCondLst>
                            <p:childTnLst>
                              <p:par>
                                <p:cTn id="57" presetID="12" presetClass="entr" presetSubtype="4" fill="hold" grpId="0" nodeType="afterEffect">
                                  <p:stCondLst>
                                    <p:cond delay="0"/>
                                  </p:stCondLst>
                                  <p:childTnLst>
                                    <p:set>
                                      <p:cBhvr>
                                        <p:cTn id="58" dur="1" fill="hold">
                                          <p:stCondLst>
                                            <p:cond delay="0"/>
                                          </p:stCondLst>
                                        </p:cTn>
                                        <p:tgtEl>
                                          <p:spTgt spid="292"/>
                                        </p:tgtEl>
                                        <p:attrNameLst>
                                          <p:attrName>style.visibility</p:attrName>
                                        </p:attrNameLst>
                                      </p:cBhvr>
                                      <p:to>
                                        <p:strVal val="visible"/>
                                      </p:to>
                                    </p:set>
                                    <p:anim calcmode="lin" valueType="num">
                                      <p:cBhvr additive="base">
                                        <p:cTn id="59" dur="500"/>
                                        <p:tgtEl>
                                          <p:spTgt spid="292"/>
                                        </p:tgtEl>
                                        <p:attrNameLst>
                                          <p:attrName>ppt_y</p:attrName>
                                        </p:attrNameLst>
                                      </p:cBhvr>
                                      <p:tavLst>
                                        <p:tav tm="0">
                                          <p:val>
                                            <p:strVal val="#ppt_y+#ppt_h*1.125000"/>
                                          </p:val>
                                        </p:tav>
                                        <p:tav tm="100000">
                                          <p:val>
                                            <p:strVal val="#ppt_y"/>
                                          </p:val>
                                        </p:tav>
                                      </p:tavLst>
                                    </p:anim>
                                    <p:animEffect transition="in" filter="wipe(up)">
                                      <p:cBhvr>
                                        <p:cTn id="60" dur="500"/>
                                        <p:tgtEl>
                                          <p:spTgt spid="292"/>
                                        </p:tgtEl>
                                      </p:cBhvr>
                                    </p:animEffect>
                                  </p:childTnLst>
                                </p:cTn>
                              </p:par>
                            </p:childTnLst>
                          </p:cTn>
                        </p:par>
                        <p:par>
                          <p:cTn id="61" fill="hold">
                            <p:stCondLst>
                              <p:cond delay="6000"/>
                            </p:stCondLst>
                            <p:childTnLst>
                              <p:par>
                                <p:cTn id="62" presetID="12" presetClass="entr" presetSubtype="4" fill="hold" grpId="0" nodeType="afterEffect">
                                  <p:stCondLst>
                                    <p:cond delay="0"/>
                                  </p:stCondLst>
                                  <p:childTnLst>
                                    <p:set>
                                      <p:cBhvr>
                                        <p:cTn id="63" dur="1" fill="hold">
                                          <p:stCondLst>
                                            <p:cond delay="0"/>
                                          </p:stCondLst>
                                        </p:cTn>
                                        <p:tgtEl>
                                          <p:spTgt spid="293"/>
                                        </p:tgtEl>
                                        <p:attrNameLst>
                                          <p:attrName>style.visibility</p:attrName>
                                        </p:attrNameLst>
                                      </p:cBhvr>
                                      <p:to>
                                        <p:strVal val="visible"/>
                                      </p:to>
                                    </p:set>
                                    <p:anim calcmode="lin" valueType="num">
                                      <p:cBhvr additive="base">
                                        <p:cTn id="64" dur="500"/>
                                        <p:tgtEl>
                                          <p:spTgt spid="293"/>
                                        </p:tgtEl>
                                        <p:attrNameLst>
                                          <p:attrName>ppt_y</p:attrName>
                                        </p:attrNameLst>
                                      </p:cBhvr>
                                      <p:tavLst>
                                        <p:tav tm="0">
                                          <p:val>
                                            <p:strVal val="#ppt_y+#ppt_h*1.125000"/>
                                          </p:val>
                                        </p:tav>
                                        <p:tav tm="100000">
                                          <p:val>
                                            <p:strVal val="#ppt_y"/>
                                          </p:val>
                                        </p:tav>
                                      </p:tavLst>
                                    </p:anim>
                                    <p:animEffect transition="in" filter="wipe(up)">
                                      <p:cBhvr>
                                        <p:cTn id="65" dur="500"/>
                                        <p:tgtEl>
                                          <p:spTgt spid="293"/>
                                        </p:tgtEl>
                                      </p:cBhvr>
                                    </p:animEffect>
                                  </p:childTnLst>
                                </p:cTn>
                              </p:par>
                            </p:childTnLst>
                          </p:cTn>
                        </p:par>
                        <p:par>
                          <p:cTn id="66" fill="hold">
                            <p:stCondLst>
                              <p:cond delay="6500"/>
                            </p:stCondLst>
                            <p:childTnLst>
                              <p:par>
                                <p:cTn id="67" presetID="12" presetClass="entr" presetSubtype="4" fill="hold" grpId="0" nodeType="afterEffect">
                                  <p:stCondLst>
                                    <p:cond delay="0"/>
                                  </p:stCondLst>
                                  <p:childTnLst>
                                    <p:set>
                                      <p:cBhvr>
                                        <p:cTn id="68" dur="1" fill="hold">
                                          <p:stCondLst>
                                            <p:cond delay="0"/>
                                          </p:stCondLst>
                                        </p:cTn>
                                        <p:tgtEl>
                                          <p:spTgt spid="294"/>
                                        </p:tgtEl>
                                        <p:attrNameLst>
                                          <p:attrName>style.visibility</p:attrName>
                                        </p:attrNameLst>
                                      </p:cBhvr>
                                      <p:to>
                                        <p:strVal val="visible"/>
                                      </p:to>
                                    </p:set>
                                    <p:anim calcmode="lin" valueType="num">
                                      <p:cBhvr additive="base">
                                        <p:cTn id="69" dur="500"/>
                                        <p:tgtEl>
                                          <p:spTgt spid="294"/>
                                        </p:tgtEl>
                                        <p:attrNameLst>
                                          <p:attrName>ppt_y</p:attrName>
                                        </p:attrNameLst>
                                      </p:cBhvr>
                                      <p:tavLst>
                                        <p:tav tm="0">
                                          <p:val>
                                            <p:strVal val="#ppt_y+#ppt_h*1.125000"/>
                                          </p:val>
                                        </p:tav>
                                        <p:tav tm="100000">
                                          <p:val>
                                            <p:strVal val="#ppt_y"/>
                                          </p:val>
                                        </p:tav>
                                      </p:tavLst>
                                    </p:anim>
                                    <p:animEffect transition="in" filter="wipe(up)">
                                      <p:cBhvr>
                                        <p:cTn id="70" dur="500"/>
                                        <p:tgtEl>
                                          <p:spTgt spid="294"/>
                                        </p:tgtEl>
                                      </p:cBhvr>
                                    </p:animEffect>
                                  </p:childTnLst>
                                </p:cTn>
                              </p:par>
                            </p:childTnLst>
                          </p:cTn>
                        </p:par>
                        <p:par>
                          <p:cTn id="71" fill="hold">
                            <p:stCondLst>
                              <p:cond delay="7000"/>
                            </p:stCondLst>
                            <p:childTnLst>
                              <p:par>
                                <p:cTn id="72" presetID="12" presetClass="entr" presetSubtype="4" fill="hold" grpId="0" nodeType="afterEffect">
                                  <p:stCondLst>
                                    <p:cond delay="0"/>
                                  </p:stCondLst>
                                  <p:childTnLst>
                                    <p:set>
                                      <p:cBhvr>
                                        <p:cTn id="73" dur="1" fill="hold">
                                          <p:stCondLst>
                                            <p:cond delay="0"/>
                                          </p:stCondLst>
                                        </p:cTn>
                                        <p:tgtEl>
                                          <p:spTgt spid="295"/>
                                        </p:tgtEl>
                                        <p:attrNameLst>
                                          <p:attrName>style.visibility</p:attrName>
                                        </p:attrNameLst>
                                      </p:cBhvr>
                                      <p:to>
                                        <p:strVal val="visible"/>
                                      </p:to>
                                    </p:set>
                                    <p:anim calcmode="lin" valueType="num">
                                      <p:cBhvr additive="base">
                                        <p:cTn id="74" dur="500"/>
                                        <p:tgtEl>
                                          <p:spTgt spid="295"/>
                                        </p:tgtEl>
                                        <p:attrNameLst>
                                          <p:attrName>ppt_y</p:attrName>
                                        </p:attrNameLst>
                                      </p:cBhvr>
                                      <p:tavLst>
                                        <p:tav tm="0">
                                          <p:val>
                                            <p:strVal val="#ppt_y+#ppt_h*1.125000"/>
                                          </p:val>
                                        </p:tav>
                                        <p:tav tm="100000">
                                          <p:val>
                                            <p:strVal val="#ppt_y"/>
                                          </p:val>
                                        </p:tav>
                                      </p:tavLst>
                                    </p:anim>
                                    <p:animEffect transition="in" filter="wipe(up)">
                                      <p:cBhvr>
                                        <p:cTn id="75" dur="500"/>
                                        <p:tgtEl>
                                          <p:spTgt spid="295"/>
                                        </p:tgtEl>
                                      </p:cBhvr>
                                    </p:animEffect>
                                  </p:childTnLst>
                                </p:cTn>
                              </p:par>
                            </p:childTnLst>
                          </p:cTn>
                        </p:par>
                        <p:par>
                          <p:cTn id="76" fill="hold">
                            <p:stCondLst>
                              <p:cond delay="7500"/>
                            </p:stCondLst>
                            <p:childTnLst>
                              <p:par>
                                <p:cTn id="77" presetID="12" presetClass="entr" presetSubtype="4" fill="hold" grpId="0" nodeType="afterEffect">
                                  <p:stCondLst>
                                    <p:cond delay="0"/>
                                  </p:stCondLst>
                                  <p:childTnLst>
                                    <p:set>
                                      <p:cBhvr>
                                        <p:cTn id="78" dur="1" fill="hold">
                                          <p:stCondLst>
                                            <p:cond delay="0"/>
                                          </p:stCondLst>
                                        </p:cTn>
                                        <p:tgtEl>
                                          <p:spTgt spid="296"/>
                                        </p:tgtEl>
                                        <p:attrNameLst>
                                          <p:attrName>style.visibility</p:attrName>
                                        </p:attrNameLst>
                                      </p:cBhvr>
                                      <p:to>
                                        <p:strVal val="visible"/>
                                      </p:to>
                                    </p:set>
                                    <p:anim calcmode="lin" valueType="num">
                                      <p:cBhvr additive="base">
                                        <p:cTn id="79" dur="500"/>
                                        <p:tgtEl>
                                          <p:spTgt spid="296"/>
                                        </p:tgtEl>
                                        <p:attrNameLst>
                                          <p:attrName>ppt_y</p:attrName>
                                        </p:attrNameLst>
                                      </p:cBhvr>
                                      <p:tavLst>
                                        <p:tav tm="0">
                                          <p:val>
                                            <p:strVal val="#ppt_y+#ppt_h*1.125000"/>
                                          </p:val>
                                        </p:tav>
                                        <p:tav tm="100000">
                                          <p:val>
                                            <p:strVal val="#ppt_y"/>
                                          </p:val>
                                        </p:tav>
                                      </p:tavLst>
                                    </p:anim>
                                    <p:animEffect transition="in" filter="wipe(up)">
                                      <p:cBhvr>
                                        <p:cTn id="80" dur="500"/>
                                        <p:tgtEl>
                                          <p:spTgt spid="296"/>
                                        </p:tgtEl>
                                      </p:cBhvr>
                                    </p:animEffect>
                                  </p:childTnLst>
                                </p:cTn>
                              </p:par>
                            </p:childTnLst>
                          </p:cTn>
                        </p:par>
                        <p:par>
                          <p:cTn id="81" fill="hold">
                            <p:stCondLst>
                              <p:cond delay="8000"/>
                            </p:stCondLst>
                            <p:childTnLst>
                              <p:par>
                                <p:cTn id="82" presetID="12" presetClass="entr" presetSubtype="4" fill="hold" grpId="0" nodeType="afterEffect">
                                  <p:stCondLst>
                                    <p:cond delay="0"/>
                                  </p:stCondLst>
                                  <p:childTnLst>
                                    <p:set>
                                      <p:cBhvr>
                                        <p:cTn id="83" dur="1" fill="hold">
                                          <p:stCondLst>
                                            <p:cond delay="0"/>
                                          </p:stCondLst>
                                        </p:cTn>
                                        <p:tgtEl>
                                          <p:spTgt spid="297"/>
                                        </p:tgtEl>
                                        <p:attrNameLst>
                                          <p:attrName>style.visibility</p:attrName>
                                        </p:attrNameLst>
                                      </p:cBhvr>
                                      <p:to>
                                        <p:strVal val="visible"/>
                                      </p:to>
                                    </p:set>
                                    <p:anim calcmode="lin" valueType="num">
                                      <p:cBhvr additive="base">
                                        <p:cTn id="84" dur="500"/>
                                        <p:tgtEl>
                                          <p:spTgt spid="297"/>
                                        </p:tgtEl>
                                        <p:attrNameLst>
                                          <p:attrName>ppt_y</p:attrName>
                                        </p:attrNameLst>
                                      </p:cBhvr>
                                      <p:tavLst>
                                        <p:tav tm="0">
                                          <p:val>
                                            <p:strVal val="#ppt_y+#ppt_h*1.125000"/>
                                          </p:val>
                                        </p:tav>
                                        <p:tav tm="100000">
                                          <p:val>
                                            <p:strVal val="#ppt_y"/>
                                          </p:val>
                                        </p:tav>
                                      </p:tavLst>
                                    </p:anim>
                                    <p:animEffect transition="in" filter="wipe(up)">
                                      <p:cBhvr>
                                        <p:cTn id="85" dur="500"/>
                                        <p:tgtEl>
                                          <p:spTgt spid="297"/>
                                        </p:tgtEl>
                                      </p:cBhvr>
                                    </p:animEffect>
                                  </p:childTnLst>
                                </p:cTn>
                              </p:par>
                            </p:childTnLst>
                          </p:cTn>
                        </p:par>
                        <p:par>
                          <p:cTn id="86" fill="hold">
                            <p:stCondLst>
                              <p:cond delay="8500"/>
                            </p:stCondLst>
                            <p:childTnLst>
                              <p:par>
                                <p:cTn id="87" presetID="12" presetClass="entr" presetSubtype="4" fill="hold" grpId="0" nodeType="afterEffect">
                                  <p:stCondLst>
                                    <p:cond delay="0"/>
                                  </p:stCondLst>
                                  <p:childTnLst>
                                    <p:set>
                                      <p:cBhvr>
                                        <p:cTn id="88" dur="1" fill="hold">
                                          <p:stCondLst>
                                            <p:cond delay="0"/>
                                          </p:stCondLst>
                                        </p:cTn>
                                        <p:tgtEl>
                                          <p:spTgt spid="298"/>
                                        </p:tgtEl>
                                        <p:attrNameLst>
                                          <p:attrName>style.visibility</p:attrName>
                                        </p:attrNameLst>
                                      </p:cBhvr>
                                      <p:to>
                                        <p:strVal val="visible"/>
                                      </p:to>
                                    </p:set>
                                    <p:anim calcmode="lin" valueType="num">
                                      <p:cBhvr additive="base">
                                        <p:cTn id="89" dur="500"/>
                                        <p:tgtEl>
                                          <p:spTgt spid="298"/>
                                        </p:tgtEl>
                                        <p:attrNameLst>
                                          <p:attrName>ppt_y</p:attrName>
                                        </p:attrNameLst>
                                      </p:cBhvr>
                                      <p:tavLst>
                                        <p:tav tm="0">
                                          <p:val>
                                            <p:strVal val="#ppt_y+#ppt_h*1.125000"/>
                                          </p:val>
                                        </p:tav>
                                        <p:tav tm="100000">
                                          <p:val>
                                            <p:strVal val="#ppt_y"/>
                                          </p:val>
                                        </p:tav>
                                      </p:tavLst>
                                    </p:anim>
                                    <p:animEffect transition="in" filter="wipe(up)">
                                      <p:cBhvr>
                                        <p:cTn id="90" dur="500"/>
                                        <p:tgtEl>
                                          <p:spTgt spid="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3" grpId="0" animBg="1"/>
      <p:bldP spid="14" grpId="0" animBg="1"/>
      <p:bldP spid="15" grpId="0" animBg="1"/>
      <p:bldP spid="16" grpId="0" animBg="1"/>
      <p:bldP spid="52" grpId="0"/>
      <p:bldP spid="289" grpId="0"/>
      <p:bldP spid="290" grpId="0"/>
      <p:bldP spid="291" grpId="0"/>
      <p:bldP spid="292" grpId="0"/>
      <p:bldP spid="293" grpId="0"/>
      <p:bldP spid="294" grpId="0"/>
      <p:bldP spid="295" grpId="0"/>
      <p:bldP spid="296" grpId="0"/>
      <p:bldP spid="297" grpId="0"/>
      <p:bldP spid="29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38554"/>
          </a:xfrm>
          <a:prstGeom prst="rect">
            <a:avLst/>
          </a:prstGeom>
          <a:noFill/>
        </p:spPr>
        <p:txBody>
          <a:bodyPr wrap="square" rtlCol="0">
            <a:spAutoFit/>
          </a:bodyPr>
          <a:lstStyle/>
          <a:p>
            <a:r>
              <a:rPr lang="zh-CN" altLang="en-US" sz="1600" b="1" dirty="0">
                <a:solidFill>
                  <a:srgbClr val="10FBFE"/>
                </a:solidFill>
                <a:latin typeface="微软雅黑" panose="020B0503020204020204" charset="-122"/>
                <a:ea typeface="微软雅黑" panose="020B0503020204020204" charset="-122"/>
                <a:sym typeface="+mn-ea"/>
              </a:rPr>
              <a:t>生物识别技术是铁轨</a:t>
            </a:r>
          </a:p>
        </p:txBody>
      </p:sp>
      <p:sp>
        <p:nvSpPr>
          <p:cNvPr id="222" name="椭圆 221"/>
          <p:cNvSpPr/>
          <p:nvPr/>
        </p:nvSpPr>
        <p:spPr>
          <a:xfrm>
            <a:off x="1369695" y="3108008"/>
            <a:ext cx="1285875" cy="1285875"/>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6" name="组合 5"/>
          <p:cNvGrpSpPr/>
          <p:nvPr/>
        </p:nvGrpSpPr>
        <p:grpSpPr>
          <a:xfrm>
            <a:off x="2441258" y="3108008"/>
            <a:ext cx="1285875" cy="1285875"/>
            <a:chOff x="2381250" y="2762250"/>
            <a:chExt cx="1714500" cy="1714500"/>
          </a:xfrm>
        </p:grpSpPr>
        <p:sp>
          <p:nvSpPr>
            <p:cNvPr id="223" name="椭圆 222"/>
            <p:cNvSpPr/>
            <p:nvPr/>
          </p:nvSpPr>
          <p:spPr>
            <a:xfrm>
              <a:off x="2381250" y="2762250"/>
              <a:ext cx="1714500" cy="1714500"/>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9462" name="图片 6" descr="4.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62250" y="3143250"/>
              <a:ext cx="1011238" cy="101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4" name="椭圆 223"/>
          <p:cNvSpPr/>
          <p:nvPr/>
        </p:nvSpPr>
        <p:spPr>
          <a:xfrm>
            <a:off x="3512820" y="3108008"/>
            <a:ext cx="1285875" cy="1285875"/>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836" name="TextBox 35"/>
          <p:cNvSpPr txBox="1">
            <a:spLocks noChangeArrowheads="1"/>
          </p:cNvSpPr>
          <p:nvPr/>
        </p:nvSpPr>
        <p:spPr bwMode="auto">
          <a:xfrm>
            <a:off x="6026467" y="3102240"/>
            <a:ext cx="4942205" cy="616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穿戴设备负责活体检测以及强身份识别，目前集成了生物电流检测</a:t>
            </a:r>
            <a:r>
              <a:rPr lang="en-US" altLang="zh-CN" sz="1200" dirty="0">
                <a:solidFill>
                  <a:srgbClr val="10FBFE"/>
                </a:solidFill>
                <a:latin typeface="微软雅黑" panose="020B0503020204020204" charset="-122"/>
                <a:ea typeface="微软雅黑" panose="020B0503020204020204" charset="-122"/>
                <a:cs typeface="+mn-ea"/>
                <a:sym typeface="+mn-lt"/>
              </a:rPr>
              <a:t>+</a:t>
            </a:r>
            <a:r>
              <a:rPr lang="zh-CN" altLang="en-US" sz="1200" dirty="0">
                <a:solidFill>
                  <a:srgbClr val="10FBFE"/>
                </a:solidFill>
                <a:latin typeface="微软雅黑" panose="020B0503020204020204" charset="-122"/>
                <a:ea typeface="微软雅黑" panose="020B0503020204020204" charset="-122"/>
                <a:cs typeface="+mn-ea"/>
                <a:sym typeface="+mn-lt"/>
              </a:rPr>
              <a:t>活体指纹</a:t>
            </a:r>
            <a:r>
              <a:rPr lang="en-US" altLang="zh-CN" sz="1200" dirty="0">
                <a:solidFill>
                  <a:srgbClr val="10FBFE"/>
                </a:solidFill>
                <a:latin typeface="微软雅黑" panose="020B0503020204020204" charset="-122"/>
                <a:ea typeface="微软雅黑" panose="020B0503020204020204" charset="-122"/>
                <a:cs typeface="+mn-ea"/>
                <a:sym typeface="+mn-lt"/>
              </a:rPr>
              <a:t>+</a:t>
            </a:r>
            <a:r>
              <a:rPr lang="zh-CN" altLang="en-US" sz="1200" dirty="0">
                <a:solidFill>
                  <a:srgbClr val="10FBFE"/>
                </a:solidFill>
                <a:latin typeface="微软雅黑" panose="020B0503020204020204" charset="-122"/>
                <a:ea typeface="微软雅黑" panose="020B0503020204020204" charset="-122"/>
                <a:cs typeface="+mn-ea"/>
                <a:sym typeface="+mn-lt"/>
              </a:rPr>
              <a:t>静脉识别的综合身份认证系统</a:t>
            </a:r>
            <a:endParaRPr lang="en-US" altLang="zh-CN" sz="1200" dirty="0">
              <a:solidFill>
                <a:schemeClr val="bg1"/>
              </a:solidFill>
              <a:ea typeface="微软雅黑" panose="020B0503020204020204" charset="-122"/>
            </a:endParaRPr>
          </a:p>
        </p:txBody>
      </p:sp>
      <p:sp>
        <p:nvSpPr>
          <p:cNvPr id="50" name="文本框 7"/>
          <p:cNvSpPr txBox="1">
            <a:spLocks noChangeArrowheads="1"/>
          </p:cNvSpPr>
          <p:nvPr/>
        </p:nvSpPr>
        <p:spPr bwMode="auto">
          <a:xfrm>
            <a:off x="5932904" y="2370306"/>
            <a:ext cx="2682240" cy="338554"/>
          </a:xfrm>
          <a:prstGeom prst="rect">
            <a:avLst/>
          </a:prstGeom>
          <a:noFill/>
          <a:ln w="9525">
            <a:noFill/>
            <a:miter lim="800000"/>
          </a:ln>
        </p:spPr>
        <p:txBody>
          <a:bodyPr>
            <a:spAutoFit/>
          </a:bodyPr>
          <a:lstStyle/>
          <a:p>
            <a:pPr eaLnBrk="1" fontAlgn="auto" hangingPunct="1">
              <a:spcBef>
                <a:spcPts val="0"/>
              </a:spcBef>
              <a:spcAft>
                <a:spcPts val="0"/>
              </a:spcAft>
              <a:defRPr/>
            </a:pPr>
            <a:r>
              <a:rPr lang="zh-CN" altLang="en-US" sz="1600" b="1" dirty="0">
                <a:solidFill>
                  <a:srgbClr val="10FBFE"/>
                </a:solidFill>
                <a:latin typeface="微软雅黑" panose="020B0503020204020204" charset="-122"/>
                <a:ea typeface="微软雅黑" panose="020B0503020204020204" charset="-122"/>
                <a:sym typeface="+mn-ea"/>
              </a:rPr>
              <a:t>穿戴设备端</a:t>
            </a:r>
            <a:endParaRPr lang="zh-CN" altLang="en-US" sz="1600" b="1" dirty="0">
              <a:solidFill>
                <a:schemeClr val="bg1"/>
              </a:solidFill>
              <a:latin typeface="+mn-lt"/>
              <a:ea typeface="+mn-ea"/>
            </a:endParaRPr>
          </a:p>
        </p:txBody>
      </p:sp>
      <p:sp>
        <p:nvSpPr>
          <p:cNvPr id="47" name="TextBox 35"/>
          <p:cNvSpPr txBox="1">
            <a:spLocks noChangeArrowheads="1"/>
          </p:cNvSpPr>
          <p:nvPr/>
        </p:nvSpPr>
        <p:spPr bwMode="auto">
          <a:xfrm>
            <a:off x="6054186" y="4622613"/>
            <a:ext cx="4993640" cy="890693"/>
          </a:xfrm>
          <a:prstGeom prst="rect">
            <a:avLst/>
          </a:prstGeom>
          <a:noFill/>
          <a:ln w="9525">
            <a:noFill/>
            <a:miter lim="800000"/>
          </a:ln>
        </p:spPr>
        <p:txBody>
          <a:bodyPr>
            <a:spAutoFit/>
          </a:bodyPr>
          <a:lstStyle/>
          <a:p>
            <a:pPr>
              <a:lnSpc>
                <a:spcPct val="150000"/>
              </a:lnSpc>
            </a:pPr>
            <a:r>
              <a:rPr lang="zh-CN" altLang="en-US" sz="1200" dirty="0">
                <a:solidFill>
                  <a:srgbClr val="10FBFE"/>
                </a:solidFill>
                <a:latin typeface="微软雅黑" panose="020B0503020204020204" charset="-122"/>
                <a:ea typeface="微软雅黑" panose="020B0503020204020204" charset="-122"/>
                <a:cs typeface="+mn-ea"/>
              </a:rPr>
              <a:t>个人端可选择植入无接触微型芯片（</a:t>
            </a:r>
            <a:r>
              <a:rPr lang="en-US" altLang="zh-CN" sz="1200" dirty="0">
                <a:solidFill>
                  <a:srgbClr val="10FBFE"/>
                </a:solidFill>
                <a:latin typeface="微软雅黑" panose="020B0503020204020204" charset="-122"/>
                <a:ea typeface="微软雅黑" panose="020B0503020204020204" charset="-122"/>
                <a:cs typeface="+mn-ea"/>
              </a:rPr>
              <a:t>NFC+RFID</a:t>
            </a:r>
            <a:r>
              <a:rPr lang="zh-CN" altLang="en-US" sz="1200" dirty="0">
                <a:solidFill>
                  <a:srgbClr val="10FBFE"/>
                </a:solidFill>
                <a:latin typeface="微软雅黑" panose="020B0503020204020204" charset="-122"/>
                <a:ea typeface="微软雅黑" panose="020B0503020204020204" charset="-122"/>
                <a:cs typeface="+mn-ea"/>
              </a:rPr>
              <a:t>），芯片可以完成支付功能</a:t>
            </a:r>
            <a:r>
              <a:rPr lang="en-US" altLang="zh-CN" sz="1200" dirty="0">
                <a:solidFill>
                  <a:srgbClr val="10FBFE"/>
                </a:solidFill>
                <a:latin typeface="微软雅黑" panose="020B0503020204020204" charset="-122"/>
                <a:ea typeface="微软雅黑" panose="020B0503020204020204" charset="-122"/>
                <a:cs typeface="+mn-ea"/>
              </a:rPr>
              <a:t>+</a:t>
            </a:r>
            <a:r>
              <a:rPr lang="zh-CN" altLang="en-US" sz="1200" dirty="0">
                <a:solidFill>
                  <a:srgbClr val="10FBFE"/>
                </a:solidFill>
                <a:latin typeface="微软雅黑" panose="020B0503020204020204" charset="-122"/>
                <a:ea typeface="微软雅黑" panose="020B0503020204020204" charset="-122"/>
                <a:cs typeface="+mn-ea"/>
              </a:rPr>
              <a:t>个人身份代码（以个人生物特征为基础，区块链作为数据存储和使用的核心机制）</a:t>
            </a:r>
            <a:r>
              <a:rPr lang="en-US" altLang="zh-CN" sz="1200" dirty="0">
                <a:solidFill>
                  <a:srgbClr val="10FBFE"/>
                </a:solidFill>
                <a:latin typeface="微软雅黑" panose="020B0503020204020204" charset="-122"/>
                <a:ea typeface="微软雅黑" panose="020B0503020204020204" charset="-122"/>
                <a:cs typeface="+mn-ea"/>
              </a:rPr>
              <a:t>+</a:t>
            </a:r>
            <a:r>
              <a:rPr lang="zh-CN" altLang="en-US" sz="1200" dirty="0">
                <a:solidFill>
                  <a:srgbClr val="10FBFE"/>
                </a:solidFill>
                <a:latin typeface="微软雅黑" panose="020B0503020204020204" charset="-122"/>
                <a:ea typeface="微软雅黑" panose="020B0503020204020204" charset="-122"/>
                <a:cs typeface="+mn-ea"/>
              </a:rPr>
              <a:t>提醒功能（微电流）</a:t>
            </a:r>
            <a:endParaRPr lang="en-US" altLang="zh-CN" sz="1200" dirty="0">
              <a:solidFill>
                <a:srgbClr val="10FBFE"/>
              </a:solidFill>
              <a:latin typeface="微软雅黑" panose="020B0503020204020204" charset="-122"/>
              <a:ea typeface="微软雅黑" panose="020B0503020204020204" charset="-122"/>
              <a:cs typeface="+mn-ea"/>
            </a:endParaRPr>
          </a:p>
        </p:txBody>
      </p:sp>
      <p:sp>
        <p:nvSpPr>
          <p:cNvPr id="48" name="文本框 10"/>
          <p:cNvSpPr txBox="1">
            <a:spLocks noChangeArrowheads="1"/>
          </p:cNvSpPr>
          <p:nvPr/>
        </p:nvSpPr>
        <p:spPr bwMode="auto">
          <a:xfrm>
            <a:off x="6096000" y="4150374"/>
            <a:ext cx="2684145" cy="337185"/>
          </a:xfrm>
          <a:prstGeom prst="rect">
            <a:avLst/>
          </a:prstGeom>
          <a:noFill/>
          <a:ln w="9525">
            <a:noFill/>
            <a:miter lim="800000"/>
          </a:ln>
        </p:spPr>
        <p:txBody>
          <a:bodyPr>
            <a:spAutoFit/>
          </a:bodyPr>
          <a:lstStyle/>
          <a:p>
            <a:pPr algn="l" eaLnBrk="1" fontAlgn="auto" hangingPunct="1">
              <a:spcBef>
                <a:spcPts val="0"/>
              </a:spcBef>
              <a:spcAft>
                <a:spcPts val="0"/>
              </a:spcAft>
              <a:defRPr/>
            </a:pPr>
            <a:r>
              <a:rPr lang="zh-CN" altLang="en-US" sz="1600" b="1" dirty="0">
                <a:solidFill>
                  <a:srgbClr val="10FBFE"/>
                </a:solidFill>
                <a:latin typeface="微软雅黑" panose="020B0503020204020204" charset="-122"/>
                <a:ea typeface="微软雅黑" panose="020B0503020204020204" charset="-122"/>
                <a:sym typeface="+mn-ea"/>
              </a:rPr>
              <a:t>个人端</a:t>
            </a:r>
            <a:endParaRPr lang="zh-CN" altLang="en-US" sz="1600" b="1" dirty="0">
              <a:solidFill>
                <a:schemeClr val="bg1"/>
              </a:solidFill>
            </a:endParaRPr>
          </a:p>
        </p:txBody>
      </p:sp>
      <p:sp>
        <p:nvSpPr>
          <p:cNvPr id="30831" name="文本框 13"/>
          <p:cNvSpPr txBox="1">
            <a:spLocks noChangeArrowheads="1"/>
          </p:cNvSpPr>
          <p:nvPr/>
        </p:nvSpPr>
        <p:spPr bwMode="auto">
          <a:xfrm>
            <a:off x="5792470" y="5438775"/>
            <a:ext cx="27051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endParaRPr lang="zh-CN" altLang="en-US" sz="1200" b="1">
              <a:latin typeface="微软雅黑" panose="020B0503020204020204" charset="-122"/>
              <a:ea typeface="微软雅黑" panose="020B0503020204020204" charset="-122"/>
            </a:endParaRPr>
          </a:p>
        </p:txBody>
      </p:sp>
      <p:sp>
        <p:nvSpPr>
          <p:cNvPr id="30832" name="文本框 14"/>
          <p:cNvSpPr txBox="1">
            <a:spLocks noChangeArrowheads="1"/>
          </p:cNvSpPr>
          <p:nvPr/>
        </p:nvSpPr>
        <p:spPr bwMode="auto">
          <a:xfrm>
            <a:off x="5879465" y="1630045"/>
            <a:ext cx="42289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b="1" dirty="0">
                <a:solidFill>
                  <a:srgbClr val="10FBFE"/>
                </a:solidFill>
                <a:latin typeface="微软雅黑" panose="020B0503020204020204" charset="-122"/>
                <a:ea typeface="微软雅黑" panose="020B0503020204020204" charset="-122"/>
                <a:sym typeface="+mn-ea"/>
              </a:rPr>
              <a:t>全方位防假冒防异常的生物识别系统</a:t>
            </a:r>
          </a:p>
        </p:txBody>
      </p:sp>
      <p:cxnSp>
        <p:nvCxnSpPr>
          <p:cNvPr id="46" name="直接连接符 45"/>
          <p:cNvCxnSpPr/>
          <p:nvPr/>
        </p:nvCxnSpPr>
        <p:spPr>
          <a:xfrm>
            <a:off x="5968365" y="2160270"/>
            <a:ext cx="4842510" cy="1270"/>
          </a:xfrm>
          <a:prstGeom prst="line">
            <a:avLst/>
          </a:prstGeom>
          <a:ln w="12700">
            <a:solidFill>
              <a:srgbClr val="6AE7FF"/>
            </a:solidFill>
            <a:headEnd type="oval" w="med" len="med"/>
          </a:ln>
        </p:spPr>
        <p:style>
          <a:lnRef idx="1">
            <a:schemeClr val="accent1"/>
          </a:lnRef>
          <a:fillRef idx="0">
            <a:schemeClr val="accent1"/>
          </a:fillRef>
          <a:effectRef idx="0">
            <a:schemeClr val="accent1"/>
          </a:effectRef>
          <a:fontRef idx="minor">
            <a:schemeClr val="tx1"/>
          </a:fontRef>
        </p:style>
      </p:cxnSp>
      <p:pic>
        <p:nvPicPr>
          <p:cNvPr id="9" name="图片 8">
            <a:extLst>
              <a:ext uri="{FF2B5EF4-FFF2-40B4-BE49-F238E27FC236}">
                <a16:creationId xmlns:a16="http://schemas.microsoft.com/office/drawing/2014/main" id="{CB1F1DA7-110F-7B61-1BDC-ECBD2CCE769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98571" y="3393758"/>
            <a:ext cx="719693" cy="719693"/>
          </a:xfrm>
          <a:prstGeom prst="rect">
            <a:avLst/>
          </a:prstGeom>
        </p:spPr>
      </p:pic>
      <p:pic>
        <p:nvPicPr>
          <p:cNvPr id="11" name="图片 10">
            <a:extLst>
              <a:ext uri="{FF2B5EF4-FFF2-40B4-BE49-F238E27FC236}">
                <a16:creationId xmlns:a16="http://schemas.microsoft.com/office/drawing/2014/main" id="{C13374D9-9D98-79C8-2A4A-A72E9D0392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97622" y="3329127"/>
            <a:ext cx="843636" cy="843636"/>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par>
                                <p:cTn id="14" presetID="53" presetClass="entr" presetSubtype="16" fill="hold" nodeType="withEffect">
                                  <p:stCondLst>
                                    <p:cond delay="25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childTnLst>
                          </p:cTn>
                        </p:par>
                        <p:par>
                          <p:cTn id="19" fill="hold">
                            <p:stCondLst>
                              <p:cond delay="1250"/>
                            </p:stCondLst>
                            <p:childTnLst>
                              <p:par>
                                <p:cTn id="20" presetID="47" presetClass="entr" presetSubtype="0" fill="hold" grpId="0" nodeType="afterEffect">
                                  <p:stCondLst>
                                    <p:cond delay="0"/>
                                  </p:stCondLst>
                                  <p:childTnLst>
                                    <p:set>
                                      <p:cBhvr>
                                        <p:cTn id="21" dur="1" fill="hold">
                                          <p:stCondLst>
                                            <p:cond delay="0"/>
                                          </p:stCondLst>
                                        </p:cTn>
                                        <p:tgtEl>
                                          <p:spTgt spid="30832"/>
                                        </p:tgtEl>
                                        <p:attrNameLst>
                                          <p:attrName>style.visibility</p:attrName>
                                        </p:attrNameLst>
                                      </p:cBhvr>
                                      <p:to>
                                        <p:strVal val="visible"/>
                                      </p:to>
                                    </p:set>
                                    <p:animEffect transition="in" filter="fade">
                                      <p:cBhvr>
                                        <p:cTn id="22" dur="500"/>
                                        <p:tgtEl>
                                          <p:spTgt spid="30832"/>
                                        </p:tgtEl>
                                      </p:cBhvr>
                                    </p:animEffect>
                                    <p:anim calcmode="lin" valueType="num">
                                      <p:cBhvr>
                                        <p:cTn id="23" dur="500" fill="hold"/>
                                        <p:tgtEl>
                                          <p:spTgt spid="30832"/>
                                        </p:tgtEl>
                                        <p:attrNameLst>
                                          <p:attrName>ppt_x</p:attrName>
                                        </p:attrNameLst>
                                      </p:cBhvr>
                                      <p:tavLst>
                                        <p:tav tm="0">
                                          <p:val>
                                            <p:strVal val="#ppt_x"/>
                                          </p:val>
                                        </p:tav>
                                        <p:tav tm="100000">
                                          <p:val>
                                            <p:strVal val="#ppt_x"/>
                                          </p:val>
                                        </p:tav>
                                      </p:tavLst>
                                    </p:anim>
                                    <p:anim calcmode="lin" valueType="num">
                                      <p:cBhvr>
                                        <p:cTn id="24" dur="500" fill="hold"/>
                                        <p:tgtEl>
                                          <p:spTgt spid="30832"/>
                                        </p:tgtEl>
                                        <p:attrNameLst>
                                          <p:attrName>ppt_y</p:attrName>
                                        </p:attrNameLst>
                                      </p:cBhvr>
                                      <p:tavLst>
                                        <p:tav tm="0">
                                          <p:val>
                                            <p:strVal val="#ppt_y-.1"/>
                                          </p:val>
                                        </p:tav>
                                        <p:tav tm="100000">
                                          <p:val>
                                            <p:strVal val="#ppt_y"/>
                                          </p:val>
                                        </p:tav>
                                      </p:tavLst>
                                    </p:anim>
                                  </p:childTnLst>
                                </p:cTn>
                              </p:par>
                            </p:childTnLst>
                          </p:cTn>
                        </p:par>
                        <p:par>
                          <p:cTn id="25" fill="hold">
                            <p:stCondLst>
                              <p:cond delay="1750"/>
                            </p:stCondLst>
                            <p:childTnLst>
                              <p:par>
                                <p:cTn id="26" presetID="22" presetClass="entr" presetSubtype="8" fill="hold" nodeType="after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wipe(left)">
                                      <p:cBhvr>
                                        <p:cTn id="28" dur="500"/>
                                        <p:tgtEl>
                                          <p:spTgt spid="46"/>
                                        </p:tgtEl>
                                      </p:cBhvr>
                                    </p:animEffect>
                                  </p:childTnLst>
                                </p:cTn>
                              </p:par>
                            </p:childTnLst>
                          </p:cTn>
                        </p:par>
                        <p:par>
                          <p:cTn id="29" fill="hold">
                            <p:stCondLst>
                              <p:cond delay="2250"/>
                            </p:stCondLst>
                            <p:childTnLst>
                              <p:par>
                                <p:cTn id="30" presetID="22" presetClass="entr" presetSubtype="8" fill="hold" grpId="0" nodeType="after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wipe(left)">
                                      <p:cBhvr>
                                        <p:cTn id="32" dur="500"/>
                                        <p:tgtEl>
                                          <p:spTgt spid="50"/>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0836"/>
                                        </p:tgtEl>
                                        <p:attrNameLst>
                                          <p:attrName>style.visibility</p:attrName>
                                        </p:attrNameLst>
                                      </p:cBhvr>
                                      <p:to>
                                        <p:strVal val="visible"/>
                                      </p:to>
                                    </p:set>
                                    <p:animEffect transition="in" filter="wipe(left)">
                                      <p:cBhvr>
                                        <p:cTn id="35" dur="500"/>
                                        <p:tgtEl>
                                          <p:spTgt spid="30836"/>
                                        </p:tgtEl>
                                      </p:cBhvr>
                                    </p:animEffect>
                                  </p:childTnLst>
                                </p:cTn>
                              </p:par>
                            </p:childTnLst>
                          </p:cTn>
                        </p:par>
                        <p:par>
                          <p:cTn id="36" fill="hold">
                            <p:stCondLst>
                              <p:cond delay="2750"/>
                            </p:stCondLst>
                            <p:childTnLst>
                              <p:par>
                                <p:cTn id="37" presetID="22" presetClass="entr" presetSubtype="8"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wipe(left)">
                                      <p:cBhvr>
                                        <p:cTn id="39" dur="500"/>
                                        <p:tgtEl>
                                          <p:spTgt spid="48"/>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wipe(left)">
                                      <p:cBhvr>
                                        <p:cTn id="4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30836" grpId="0"/>
      <p:bldP spid="50" grpId="0"/>
      <p:bldP spid="47" grpId="0"/>
      <p:bldP spid="48" grpId="0"/>
      <p:bldP spid="3083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2</a:t>
              </a:r>
            </a:p>
          </p:txBody>
        </p:sp>
      </p:grpSp>
      <p:sp>
        <p:nvSpPr>
          <p:cNvPr id="264" name="文本框 263"/>
          <p:cNvSpPr txBox="1"/>
          <p:nvPr/>
        </p:nvSpPr>
        <p:spPr>
          <a:xfrm>
            <a:off x="960755" y="481330"/>
            <a:ext cx="5235575" cy="338554"/>
          </a:xfrm>
          <a:prstGeom prst="rect">
            <a:avLst/>
          </a:prstGeom>
          <a:noFill/>
        </p:spPr>
        <p:txBody>
          <a:bodyPr wrap="square" rtlCol="0">
            <a:spAutoFit/>
          </a:bodyPr>
          <a:lstStyle/>
          <a:p>
            <a:r>
              <a:rPr lang="zh-CN" altLang="en-US" sz="1600" dirty="0">
                <a:solidFill>
                  <a:srgbClr val="10FBFE"/>
                </a:solidFill>
                <a:latin typeface="微软雅黑" panose="020B0503020204020204" charset="-122"/>
                <a:ea typeface="微软雅黑" panose="020B0503020204020204" charset="-122"/>
                <a:sym typeface="+mn-ea"/>
              </a:rPr>
              <a:t>物联网是动车轮</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9" name="组合 8"/>
          <p:cNvGrpSpPr/>
          <p:nvPr/>
        </p:nvGrpSpPr>
        <p:grpSpPr>
          <a:xfrm>
            <a:off x="6768425" y="1773394"/>
            <a:ext cx="3949065" cy="622445"/>
            <a:chOff x="6762750" y="1238250"/>
            <a:chExt cx="5265420" cy="829927"/>
          </a:xfrm>
        </p:grpSpPr>
        <p:sp>
          <p:nvSpPr>
            <p:cNvPr id="8198" name="矩形 16"/>
            <p:cNvSpPr>
              <a:spLocks noChangeArrowheads="1"/>
            </p:cNvSpPr>
            <p:nvPr/>
          </p:nvSpPr>
          <p:spPr bwMode="auto">
            <a:xfrm>
              <a:off x="7373197" y="1619250"/>
              <a:ext cx="4654973" cy="448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1" hangingPunct="1">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依托于先进的传感器技术</a:t>
              </a:r>
              <a:r>
                <a:rPr lang="en-US" altLang="zh-CN" sz="1200" dirty="0">
                  <a:solidFill>
                    <a:srgbClr val="10FBFE"/>
                  </a:solidFill>
                  <a:latin typeface="微软雅黑" panose="020B0503020204020204" charset="-122"/>
                  <a:ea typeface="微软雅黑" panose="020B0503020204020204" charset="-122"/>
                  <a:cs typeface="+mn-ea"/>
                  <a:sym typeface="+mn-lt"/>
                </a:rPr>
                <a:t>+</a:t>
              </a:r>
              <a:r>
                <a:rPr lang="zh-CN" altLang="en-US" sz="1200" dirty="0">
                  <a:solidFill>
                    <a:srgbClr val="10FBFE"/>
                  </a:solidFill>
                  <a:latin typeface="微软雅黑" panose="020B0503020204020204" charset="-122"/>
                  <a:ea typeface="微软雅黑" panose="020B0503020204020204" charset="-122"/>
                  <a:cs typeface="+mn-ea"/>
                  <a:sym typeface="+mn-lt"/>
                </a:rPr>
                <a:t>柔性屏幕的打造</a:t>
              </a:r>
              <a:r>
                <a:rPr sz="1200" dirty="0">
                  <a:solidFill>
                    <a:srgbClr val="10FBFE"/>
                  </a:solidFill>
                  <a:latin typeface="微软雅黑" panose="020B0503020204020204" charset="-122"/>
                  <a:ea typeface="微软雅黑" panose="020B0503020204020204" charset="-122"/>
                  <a:cs typeface="+mn-ea"/>
                  <a:sym typeface="+mn-lt"/>
                </a:rPr>
                <a:t>.</a:t>
              </a:r>
              <a:endParaRPr lang="en-US" altLang="zh-CN" sz="1200" dirty="0">
                <a:solidFill>
                  <a:schemeClr val="bg1"/>
                </a:solidFill>
                <a:latin typeface="微软雅黑" panose="020B0503020204020204" charset="-122"/>
                <a:ea typeface="微软雅黑" panose="020B0503020204020204" charset="-122"/>
              </a:endParaRPr>
            </a:p>
          </p:txBody>
        </p:sp>
        <p:sp>
          <p:nvSpPr>
            <p:cNvPr id="8199" name="矩形 9"/>
            <p:cNvSpPr>
              <a:spLocks noChangeArrowheads="1"/>
            </p:cNvSpPr>
            <p:nvPr/>
          </p:nvSpPr>
          <p:spPr bwMode="auto">
            <a:xfrm>
              <a:off x="7373938" y="1238250"/>
              <a:ext cx="2919412" cy="451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1600" b="1" dirty="0">
                  <a:solidFill>
                    <a:srgbClr val="10FBFE"/>
                  </a:solidFill>
                  <a:latin typeface="微软雅黑" panose="020B0503020204020204" charset="-122"/>
                  <a:ea typeface="微软雅黑" panose="020B0503020204020204" charset="-122"/>
                  <a:sym typeface="+mn-ea"/>
                </a:rPr>
                <a:t>可穿戴设备</a:t>
              </a:r>
              <a:endParaRPr lang="zh-CN" altLang="en-US" b="1" dirty="0">
                <a:solidFill>
                  <a:schemeClr val="bg1"/>
                </a:solidFill>
              </a:endParaRPr>
            </a:p>
          </p:txBody>
        </p:sp>
        <p:grpSp>
          <p:nvGrpSpPr>
            <p:cNvPr id="8204" name="组合 16"/>
            <p:cNvGrpSpPr/>
            <p:nvPr/>
          </p:nvGrpSpPr>
          <p:grpSpPr bwMode="auto">
            <a:xfrm>
              <a:off x="6762750" y="1238250"/>
              <a:ext cx="571500" cy="428625"/>
              <a:chOff x="3000364" y="642924"/>
              <a:chExt cx="428628" cy="321471"/>
            </a:xfrm>
          </p:grpSpPr>
          <p:sp>
            <p:nvSpPr>
              <p:cNvPr id="15" name="等腰三角形 14"/>
              <p:cNvSpPr/>
              <p:nvPr/>
            </p:nvSpPr>
            <p:spPr>
              <a:xfrm rot="5400000">
                <a:off x="3125380" y="660784"/>
                <a:ext cx="321471" cy="285752"/>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等腰三角形 15"/>
              <p:cNvSpPr/>
              <p:nvPr/>
            </p:nvSpPr>
            <p:spPr>
              <a:xfrm rot="5400000">
                <a:off x="2982504" y="696503"/>
                <a:ext cx="250033" cy="214314"/>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5" name="组合 4"/>
          <p:cNvGrpSpPr/>
          <p:nvPr/>
        </p:nvGrpSpPr>
        <p:grpSpPr>
          <a:xfrm>
            <a:off x="4631055" y="2224405"/>
            <a:ext cx="2928938" cy="3003947"/>
            <a:chOff x="4000500" y="1714500"/>
            <a:chExt cx="3905250" cy="4005263"/>
          </a:xfrm>
        </p:grpSpPr>
        <p:grpSp>
          <p:nvGrpSpPr>
            <p:cNvPr id="8194" name="组合 4"/>
            <p:cNvGrpSpPr/>
            <p:nvPr/>
          </p:nvGrpSpPr>
          <p:grpSpPr bwMode="auto">
            <a:xfrm>
              <a:off x="4000500" y="1714500"/>
              <a:ext cx="3905250" cy="4005263"/>
              <a:chOff x="857223" y="954920"/>
              <a:chExt cx="3357586" cy="3406892"/>
            </a:xfrm>
          </p:grpSpPr>
          <p:sp>
            <p:nvSpPr>
              <p:cNvPr id="6" name="椭圆 5"/>
              <p:cNvSpPr/>
              <p:nvPr/>
            </p:nvSpPr>
            <p:spPr>
              <a:xfrm rot="1906325">
                <a:off x="2063770" y="954920"/>
                <a:ext cx="1029114" cy="3356929"/>
              </a:xfrm>
              <a:prstGeom prst="ellipse">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椭圆 6"/>
              <p:cNvSpPr/>
              <p:nvPr/>
            </p:nvSpPr>
            <p:spPr>
              <a:xfrm rot="19526860">
                <a:off x="2108811" y="1004883"/>
                <a:ext cx="1030478" cy="3356929"/>
              </a:xfrm>
              <a:prstGeom prst="ellipse">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椭圆 7"/>
              <p:cNvSpPr/>
              <p:nvPr/>
            </p:nvSpPr>
            <p:spPr>
              <a:xfrm rot="16200000">
                <a:off x="2035717" y="964719"/>
                <a:ext cx="1000598" cy="3357586"/>
              </a:xfrm>
              <a:prstGeom prst="ellipse">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2" name="椭圆 11"/>
            <p:cNvSpPr/>
            <p:nvPr/>
          </p:nvSpPr>
          <p:spPr>
            <a:xfrm>
              <a:off x="6191250" y="2286000"/>
              <a:ext cx="190500" cy="1905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椭圆 12"/>
            <p:cNvSpPr/>
            <p:nvPr/>
          </p:nvSpPr>
          <p:spPr>
            <a:xfrm>
              <a:off x="7143750" y="4762500"/>
              <a:ext cx="190500" cy="1905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椭圆 13"/>
            <p:cNvSpPr/>
            <p:nvPr/>
          </p:nvSpPr>
          <p:spPr>
            <a:xfrm>
              <a:off x="4270375" y="3933825"/>
              <a:ext cx="190500" cy="1905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7" name="组合 16"/>
          <p:cNvGrpSpPr/>
          <p:nvPr/>
        </p:nvGrpSpPr>
        <p:grpSpPr>
          <a:xfrm>
            <a:off x="7389327" y="4213836"/>
            <a:ext cx="3644900" cy="1453442"/>
            <a:chOff x="6762750" y="1238250"/>
            <a:chExt cx="4859867" cy="1937923"/>
          </a:xfrm>
        </p:grpSpPr>
        <p:sp>
          <p:nvSpPr>
            <p:cNvPr id="18" name="矩形 16"/>
            <p:cNvSpPr>
              <a:spLocks noChangeArrowheads="1"/>
            </p:cNvSpPr>
            <p:nvPr/>
          </p:nvSpPr>
          <p:spPr bwMode="auto">
            <a:xfrm>
              <a:off x="7373197" y="1619250"/>
              <a:ext cx="4249420" cy="1556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1" hangingPunct="1">
                <a:lnSpc>
                  <a:spcPct val="150000"/>
                </a:lnSpc>
              </a:pPr>
              <a:r>
                <a:rPr lang="zh-CN" altLang="en-US" sz="1200" dirty="0">
                  <a:solidFill>
                    <a:srgbClr val="10FBFE"/>
                  </a:solidFill>
                  <a:latin typeface="微软雅黑" panose="020B0503020204020204" charset="-122"/>
                  <a:ea typeface="微软雅黑" panose="020B0503020204020204" charset="-122"/>
                  <a:cs typeface="+mn-ea"/>
                </a:rPr>
                <a:t>通过如</a:t>
              </a:r>
              <a:r>
                <a:rPr lang="en-US" altLang="zh-CN" sz="1200" dirty="0">
                  <a:solidFill>
                    <a:srgbClr val="10FBFE"/>
                  </a:solidFill>
                  <a:latin typeface="微软雅黑" panose="020B0503020204020204" charset="-122"/>
                  <a:ea typeface="微软雅黑" panose="020B0503020204020204" charset="-122"/>
                  <a:cs typeface="+mn-ea"/>
                </a:rPr>
                <a:t>NFC</a:t>
              </a:r>
              <a:r>
                <a:rPr lang="zh-CN" altLang="en-US" sz="1200" dirty="0">
                  <a:solidFill>
                    <a:srgbClr val="10FBFE"/>
                  </a:solidFill>
                  <a:latin typeface="微软雅黑" panose="020B0503020204020204" charset="-122"/>
                  <a:ea typeface="微软雅黑" panose="020B0503020204020204" charset="-122"/>
                  <a:cs typeface="+mn-ea"/>
                </a:rPr>
                <a:t>、蓝牙、</a:t>
              </a:r>
              <a:r>
                <a:rPr lang="en-US" altLang="zh-CN" sz="1200" dirty="0">
                  <a:solidFill>
                    <a:srgbClr val="10FBFE"/>
                  </a:solidFill>
                  <a:latin typeface="微软雅黑" panose="020B0503020204020204" charset="-122"/>
                  <a:ea typeface="微软雅黑" panose="020B0503020204020204" charset="-122"/>
                  <a:cs typeface="+mn-ea"/>
                </a:rPr>
                <a:t>wife</a:t>
              </a:r>
              <a:r>
                <a:rPr lang="zh-CN" altLang="en-US" sz="1200" dirty="0">
                  <a:solidFill>
                    <a:srgbClr val="10FBFE"/>
                  </a:solidFill>
                  <a:latin typeface="微软雅黑" panose="020B0503020204020204" charset="-122"/>
                  <a:ea typeface="微软雅黑" panose="020B0503020204020204" charset="-122"/>
                  <a:cs typeface="+mn-ea"/>
                </a:rPr>
                <a:t>、信号等与云平台进行交互，采集的数据及时、准确地发送到数据库，通过数据库中数据进行有效统计和分析，为用户提供建议和确认用户身份。</a:t>
              </a:r>
              <a:endParaRPr lang="en-US" altLang="zh-CN" sz="1200" dirty="0">
                <a:solidFill>
                  <a:srgbClr val="10FBFE"/>
                </a:solidFill>
                <a:latin typeface="微软雅黑" panose="020B0503020204020204" charset="-122"/>
                <a:ea typeface="微软雅黑" panose="020B0503020204020204" charset="-122"/>
                <a:cs typeface="+mn-ea"/>
              </a:endParaRPr>
            </a:p>
          </p:txBody>
        </p:sp>
        <p:sp>
          <p:nvSpPr>
            <p:cNvPr id="21" name="矩形 9"/>
            <p:cNvSpPr>
              <a:spLocks noChangeArrowheads="1"/>
            </p:cNvSpPr>
            <p:nvPr/>
          </p:nvSpPr>
          <p:spPr bwMode="auto">
            <a:xfrm>
              <a:off x="7373938" y="1238250"/>
              <a:ext cx="2919412" cy="451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1600" b="1" dirty="0">
                  <a:solidFill>
                    <a:srgbClr val="10FBFE"/>
                  </a:solidFill>
                  <a:latin typeface="微软雅黑" panose="020B0503020204020204" charset="-122"/>
                  <a:ea typeface="微软雅黑" panose="020B0503020204020204" charset="-122"/>
                </a:rPr>
                <a:t>全方位的交互技术</a:t>
              </a:r>
            </a:p>
          </p:txBody>
        </p:sp>
        <p:grpSp>
          <p:nvGrpSpPr>
            <p:cNvPr id="24" name="组合 16"/>
            <p:cNvGrpSpPr/>
            <p:nvPr/>
          </p:nvGrpSpPr>
          <p:grpSpPr bwMode="auto">
            <a:xfrm>
              <a:off x="6762750" y="1238250"/>
              <a:ext cx="571500" cy="428625"/>
              <a:chOff x="3000364" y="642924"/>
              <a:chExt cx="428628" cy="321471"/>
            </a:xfrm>
          </p:grpSpPr>
          <p:sp>
            <p:nvSpPr>
              <p:cNvPr id="25" name="等腰三角形 24"/>
              <p:cNvSpPr/>
              <p:nvPr/>
            </p:nvSpPr>
            <p:spPr>
              <a:xfrm rot="5400000">
                <a:off x="3125380" y="660784"/>
                <a:ext cx="321471" cy="285752"/>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等腰三角形 25"/>
              <p:cNvSpPr/>
              <p:nvPr/>
            </p:nvSpPr>
            <p:spPr>
              <a:xfrm rot="5400000">
                <a:off x="2982504" y="696503"/>
                <a:ext cx="250033" cy="214314"/>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27" name="组合 26"/>
          <p:cNvGrpSpPr/>
          <p:nvPr/>
        </p:nvGrpSpPr>
        <p:grpSpPr>
          <a:xfrm>
            <a:off x="1319213" y="3765868"/>
            <a:ext cx="3644900" cy="899444"/>
            <a:chOff x="6762750" y="1238250"/>
            <a:chExt cx="4859867" cy="1199259"/>
          </a:xfrm>
        </p:grpSpPr>
        <p:sp>
          <p:nvSpPr>
            <p:cNvPr id="28" name="矩形 16"/>
            <p:cNvSpPr>
              <a:spLocks noChangeArrowheads="1"/>
            </p:cNvSpPr>
            <p:nvPr/>
          </p:nvSpPr>
          <p:spPr bwMode="auto">
            <a:xfrm>
              <a:off x="7373197" y="1619250"/>
              <a:ext cx="4249420" cy="818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1" hangingPunct="1">
                <a:lnSpc>
                  <a:spcPct val="150000"/>
                </a:lnSpc>
              </a:pPr>
              <a:r>
                <a:rPr lang="zh-CN" altLang="en-US" sz="1200" dirty="0">
                  <a:solidFill>
                    <a:srgbClr val="10FBFE"/>
                  </a:solidFill>
                  <a:latin typeface="微软雅黑" panose="020B0503020204020204" charset="-122"/>
                  <a:ea typeface="微软雅黑" panose="020B0503020204020204" charset="-122"/>
                  <a:cs typeface="+mn-ea"/>
                </a:rPr>
                <a:t>万能电子</a:t>
              </a:r>
              <a:r>
                <a:rPr lang="en-US" altLang="zh-CN" sz="1200" dirty="0">
                  <a:solidFill>
                    <a:srgbClr val="10FBFE"/>
                  </a:solidFill>
                  <a:latin typeface="微软雅黑" panose="020B0503020204020204" charset="-122"/>
                  <a:ea typeface="微软雅黑" panose="020B0503020204020204" charset="-122"/>
                  <a:cs typeface="+mn-ea"/>
                </a:rPr>
                <a:t>IC</a:t>
              </a:r>
              <a:r>
                <a:rPr lang="zh-CN" altLang="en-US" sz="1200" dirty="0">
                  <a:solidFill>
                    <a:srgbClr val="10FBFE"/>
                  </a:solidFill>
                  <a:latin typeface="微软雅黑" panose="020B0503020204020204" charset="-122"/>
                  <a:ea typeface="微软雅黑" panose="020B0503020204020204" charset="-122"/>
                  <a:cs typeface="+mn-ea"/>
                </a:rPr>
                <a:t>卡，一次植入，终生受用，无需再次充电，个人身份标的</a:t>
              </a:r>
              <a:endParaRPr lang="en-US" altLang="zh-CN" sz="1200" dirty="0">
                <a:solidFill>
                  <a:srgbClr val="10FBFE"/>
                </a:solidFill>
                <a:latin typeface="微软雅黑" panose="020B0503020204020204" charset="-122"/>
                <a:ea typeface="微软雅黑" panose="020B0503020204020204" charset="-122"/>
                <a:cs typeface="+mn-ea"/>
              </a:endParaRPr>
            </a:p>
          </p:txBody>
        </p:sp>
        <p:sp>
          <p:nvSpPr>
            <p:cNvPr id="29" name="矩形 9"/>
            <p:cNvSpPr>
              <a:spLocks noChangeArrowheads="1"/>
            </p:cNvSpPr>
            <p:nvPr/>
          </p:nvSpPr>
          <p:spPr bwMode="auto">
            <a:xfrm>
              <a:off x="7373938" y="1238250"/>
              <a:ext cx="2919412" cy="451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1600" b="1" dirty="0">
                  <a:solidFill>
                    <a:srgbClr val="10FBFE"/>
                  </a:solidFill>
                  <a:latin typeface="微软雅黑" panose="020B0503020204020204" charset="-122"/>
                  <a:ea typeface="微软雅黑" panose="020B0503020204020204" charset="-122"/>
                  <a:sym typeface="+mn-ea"/>
                </a:rPr>
                <a:t>个人芯片终端</a:t>
              </a:r>
              <a:endParaRPr lang="zh-CN" altLang="en-US" b="1" dirty="0">
                <a:solidFill>
                  <a:schemeClr val="bg1"/>
                </a:solidFill>
              </a:endParaRPr>
            </a:p>
          </p:txBody>
        </p:sp>
        <p:grpSp>
          <p:nvGrpSpPr>
            <p:cNvPr id="30" name="组合 16"/>
            <p:cNvGrpSpPr/>
            <p:nvPr/>
          </p:nvGrpSpPr>
          <p:grpSpPr bwMode="auto">
            <a:xfrm>
              <a:off x="6762750" y="1238250"/>
              <a:ext cx="571500" cy="428625"/>
              <a:chOff x="3000364" y="642924"/>
              <a:chExt cx="428628" cy="321471"/>
            </a:xfrm>
          </p:grpSpPr>
          <p:sp>
            <p:nvSpPr>
              <p:cNvPr id="31" name="等腰三角形 30"/>
              <p:cNvSpPr/>
              <p:nvPr/>
            </p:nvSpPr>
            <p:spPr>
              <a:xfrm rot="5400000">
                <a:off x="3125380" y="660784"/>
                <a:ext cx="321471" cy="285752"/>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等腰三角形 31"/>
              <p:cNvSpPr/>
              <p:nvPr/>
            </p:nvSpPr>
            <p:spPr>
              <a:xfrm rot="5400000">
                <a:off x="2982504" y="696503"/>
                <a:ext cx="250033" cy="214314"/>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35" presetClass="entr" presetSubtype="0"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2000"/>
                                        <p:tgtEl>
                                          <p:spTgt spid="5"/>
                                        </p:tgtEl>
                                      </p:cBhvr>
                                    </p:animEffect>
                                    <p:anim calcmode="lin" valueType="num">
                                      <p:cBhvr>
                                        <p:cTn id="18" dur="2000" fill="hold"/>
                                        <p:tgtEl>
                                          <p:spTgt spid="5"/>
                                        </p:tgtEl>
                                        <p:attrNameLst>
                                          <p:attrName>style.rotation</p:attrName>
                                        </p:attrNameLst>
                                      </p:cBhvr>
                                      <p:tavLst>
                                        <p:tav tm="0">
                                          <p:val>
                                            <p:fltVal val="720"/>
                                          </p:val>
                                        </p:tav>
                                        <p:tav tm="100000">
                                          <p:val>
                                            <p:fltVal val="0"/>
                                          </p:val>
                                        </p:tav>
                                      </p:tavLst>
                                    </p:anim>
                                    <p:anim calcmode="lin" valueType="num">
                                      <p:cBhvr>
                                        <p:cTn id="19" dur="2000" fill="hold"/>
                                        <p:tgtEl>
                                          <p:spTgt spid="5"/>
                                        </p:tgtEl>
                                        <p:attrNameLst>
                                          <p:attrName>ppt_h</p:attrName>
                                        </p:attrNameLst>
                                      </p:cBhvr>
                                      <p:tavLst>
                                        <p:tav tm="0">
                                          <p:val>
                                            <p:fltVal val="0"/>
                                          </p:val>
                                        </p:tav>
                                        <p:tav tm="100000">
                                          <p:val>
                                            <p:strVal val="#ppt_h"/>
                                          </p:val>
                                        </p:tav>
                                      </p:tavLst>
                                    </p:anim>
                                    <p:anim calcmode="lin" valueType="num">
                                      <p:cBhvr>
                                        <p:cTn id="20" dur="2000" fill="hold"/>
                                        <p:tgtEl>
                                          <p:spTgt spid="5"/>
                                        </p:tgtEl>
                                        <p:attrNameLst>
                                          <p:attrName>ppt_w</p:attrName>
                                        </p:attrNameLst>
                                      </p:cBhvr>
                                      <p:tavLst>
                                        <p:tav tm="0">
                                          <p:val>
                                            <p:fltVal val="0"/>
                                          </p:val>
                                        </p:tav>
                                        <p:tav tm="100000">
                                          <p:val>
                                            <p:strVal val="#ppt_w"/>
                                          </p:val>
                                        </p:tav>
                                      </p:tavLst>
                                    </p:anim>
                                  </p:childTnLst>
                                </p:cTn>
                              </p:par>
                            </p:childTnLst>
                          </p:cTn>
                        </p:par>
                        <p:par>
                          <p:cTn id="21" fill="hold">
                            <p:stCondLst>
                              <p:cond delay="3000"/>
                            </p:stCondLst>
                            <p:childTnLst>
                              <p:par>
                                <p:cTn id="22" presetID="22" presetClass="entr" presetSubtype="8" fill="hold"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wipe(left)">
                                      <p:cBhvr>
                                        <p:cTn id="24" dur="500"/>
                                        <p:tgtEl>
                                          <p:spTgt spid="27"/>
                                        </p:tgtEl>
                                      </p:cBhvr>
                                    </p:animEffect>
                                  </p:childTnLst>
                                </p:cTn>
                              </p:par>
                            </p:childTnLst>
                          </p:cTn>
                        </p:par>
                        <p:par>
                          <p:cTn id="25" fill="hold">
                            <p:stCondLst>
                              <p:cond delay="3500"/>
                            </p:stCondLst>
                            <p:childTnLst>
                              <p:par>
                                <p:cTn id="26" presetID="22" presetClass="entr" presetSubtype="8"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par>
                          <p:cTn id="29" fill="hold">
                            <p:stCondLst>
                              <p:cond delay="4000"/>
                            </p:stCondLst>
                            <p:childTnLst>
                              <p:par>
                                <p:cTn id="30" presetID="22" presetClass="entr" presetSubtype="8" fill="hold"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3</a:t>
              </a:r>
            </a:p>
          </p:txBody>
        </p:sp>
      </p:grpSp>
      <p:sp>
        <p:nvSpPr>
          <p:cNvPr id="264" name="文本框 263"/>
          <p:cNvSpPr txBox="1"/>
          <p:nvPr/>
        </p:nvSpPr>
        <p:spPr>
          <a:xfrm>
            <a:off x="860425" y="487181"/>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人工智能是动车头</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8" name="组合 7"/>
          <p:cNvGrpSpPr/>
          <p:nvPr/>
        </p:nvGrpSpPr>
        <p:grpSpPr>
          <a:xfrm>
            <a:off x="5138554" y="1728029"/>
            <a:ext cx="6159944" cy="4312920"/>
            <a:chOff x="5138554" y="2008064"/>
            <a:chExt cx="6159944" cy="4312920"/>
          </a:xfrm>
        </p:grpSpPr>
        <p:sp>
          <p:nvSpPr>
            <p:cNvPr id="41" name="Rounded Rectangle 18"/>
            <p:cNvSpPr/>
            <p:nvPr/>
          </p:nvSpPr>
          <p:spPr>
            <a:xfrm>
              <a:off x="5138554" y="2008064"/>
              <a:ext cx="1853363" cy="3815521"/>
            </a:xfrm>
            <a:prstGeom prst="roundRect">
              <a:avLst>
                <a:gd name="adj" fmla="val 5186"/>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22"/>
            <p:cNvSpPr/>
            <p:nvPr/>
          </p:nvSpPr>
          <p:spPr>
            <a:xfrm>
              <a:off x="5644136" y="2273853"/>
              <a:ext cx="917930" cy="917930"/>
            </a:xfrm>
            <a:prstGeom prst="rect">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anose="020B0503020204020204" charset="-122"/>
                  <a:ea typeface="微软雅黑" panose="020B0503020204020204" charset="-122"/>
                  <a:sym typeface="+mn-ea"/>
                </a:rPr>
                <a:t>识别智能</a:t>
              </a:r>
              <a:endParaRPr lang="zh-CN" altLang="en-US" sz="2000" b="1" dirty="0">
                <a:solidFill>
                  <a:schemeClr val="bg1"/>
                </a:solidFill>
                <a:latin typeface="微软雅黑" panose="020B0503020204020204" charset="-122"/>
                <a:ea typeface="微软雅黑" panose="020B0503020204020204" charset="-122"/>
                <a:cs typeface="Open Sans" pitchFamily="34" charset="0"/>
                <a:sym typeface="+mn-ea"/>
              </a:endParaRPr>
            </a:p>
          </p:txBody>
        </p:sp>
        <p:sp>
          <p:nvSpPr>
            <p:cNvPr id="44" name="Rounded Rectangle 23"/>
            <p:cNvSpPr/>
            <p:nvPr/>
          </p:nvSpPr>
          <p:spPr>
            <a:xfrm>
              <a:off x="7260558" y="2008064"/>
              <a:ext cx="1929095" cy="3815521"/>
            </a:xfrm>
            <a:prstGeom prst="roundRect">
              <a:avLst>
                <a:gd name="adj" fmla="val 5186"/>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25"/>
            <p:cNvSpPr/>
            <p:nvPr/>
          </p:nvSpPr>
          <p:spPr>
            <a:xfrm>
              <a:off x="7766141" y="2264328"/>
              <a:ext cx="917930" cy="917930"/>
            </a:xfrm>
            <a:prstGeom prst="rect">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anose="020B0503020204020204" charset="-122"/>
                  <a:ea typeface="微软雅黑" panose="020B0503020204020204" charset="-122"/>
                  <a:sym typeface="+mn-ea"/>
                </a:rPr>
                <a:t>认知智能</a:t>
              </a:r>
            </a:p>
          </p:txBody>
        </p:sp>
        <p:sp>
          <p:nvSpPr>
            <p:cNvPr id="47" name="Rounded Rectangle 26"/>
            <p:cNvSpPr/>
            <p:nvPr/>
          </p:nvSpPr>
          <p:spPr>
            <a:xfrm>
              <a:off x="9369105" y="2008064"/>
              <a:ext cx="1929095" cy="3815521"/>
            </a:xfrm>
            <a:prstGeom prst="roundRect">
              <a:avLst>
                <a:gd name="adj" fmla="val 5186"/>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28"/>
            <p:cNvSpPr/>
            <p:nvPr/>
          </p:nvSpPr>
          <p:spPr>
            <a:xfrm>
              <a:off x="9874687" y="2264328"/>
              <a:ext cx="917930" cy="917930"/>
            </a:xfrm>
            <a:prstGeom prst="rect">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charset="-122"/>
                  <a:ea typeface="微软雅黑" panose="020B0503020204020204" charset="-122"/>
                </a:rPr>
                <a:t>决策智能</a:t>
              </a:r>
              <a:endParaRPr lang="en-US" sz="2000" b="1" dirty="0">
                <a:latin typeface="微软雅黑" panose="020B0503020204020204" charset="-122"/>
                <a:ea typeface="微软雅黑" panose="020B0503020204020204" charset="-122"/>
              </a:endParaRPr>
            </a:p>
          </p:txBody>
        </p:sp>
        <p:sp>
          <p:nvSpPr>
            <p:cNvPr id="10" name="矩形 9"/>
            <p:cNvSpPr/>
            <p:nvPr/>
          </p:nvSpPr>
          <p:spPr>
            <a:xfrm>
              <a:off x="5286509" y="3544129"/>
              <a:ext cx="1633220" cy="1721690"/>
            </a:xfrm>
            <a:prstGeom prst="rect">
              <a:avLst/>
            </a:prstGeom>
          </p:spPr>
          <p:txBody>
            <a:bodyPr wrap="square">
              <a:spAutoFit/>
            </a:bodyPr>
            <a:lstStyle/>
            <a:p>
              <a:pPr fontAlgn="auto">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通过有监督学习，完成如生物特征识别防假冒（智能图谱</a:t>
              </a:r>
              <a:r>
                <a:rPr lang="en-US" altLang="zh-CN" sz="1200" dirty="0">
                  <a:solidFill>
                    <a:srgbClr val="10FBFE"/>
                  </a:solidFill>
                  <a:latin typeface="微软雅黑" panose="020B0503020204020204" charset="-122"/>
                  <a:ea typeface="微软雅黑" panose="020B0503020204020204" charset="-122"/>
                  <a:cs typeface="+mn-ea"/>
                  <a:sym typeface="+mn-lt"/>
                </a:rPr>
                <a:t>+</a:t>
              </a:r>
              <a:r>
                <a:rPr lang="zh-CN" altLang="en-US" sz="1200" dirty="0">
                  <a:solidFill>
                    <a:srgbClr val="10FBFE"/>
                  </a:solidFill>
                  <a:latin typeface="微软雅黑" panose="020B0503020204020204" charset="-122"/>
                  <a:ea typeface="微软雅黑" panose="020B0503020204020204" charset="-122"/>
                  <a:cs typeface="+mn-ea"/>
                  <a:sym typeface="+mn-lt"/>
                </a:rPr>
                <a:t>大数据）和智能客服（自然语言处理</a:t>
              </a:r>
              <a:r>
                <a:rPr lang="en-US" altLang="zh-CN" sz="1200" dirty="0">
                  <a:solidFill>
                    <a:srgbClr val="10FBFE"/>
                  </a:solidFill>
                  <a:latin typeface="微软雅黑" panose="020B0503020204020204" charset="-122"/>
                  <a:ea typeface="微软雅黑" panose="020B0503020204020204" charset="-122"/>
                  <a:cs typeface="+mn-ea"/>
                  <a:sym typeface="+mn-lt"/>
                </a:rPr>
                <a:t>+</a:t>
              </a:r>
              <a:r>
                <a:rPr lang="zh-CN" altLang="en-US" sz="1200" dirty="0">
                  <a:solidFill>
                    <a:srgbClr val="10FBFE"/>
                  </a:solidFill>
                  <a:latin typeface="微软雅黑" panose="020B0503020204020204" charset="-122"/>
                  <a:ea typeface="微软雅黑" panose="020B0503020204020204" charset="-122"/>
                  <a:cs typeface="+mn-ea"/>
                  <a:sym typeface="+mn-lt"/>
                </a:rPr>
                <a:t>语义理解</a:t>
              </a:r>
              <a:r>
                <a:rPr lang="en-US" altLang="zh-CN" sz="1200" dirty="0">
                  <a:solidFill>
                    <a:srgbClr val="10FBFE"/>
                  </a:solidFill>
                  <a:latin typeface="微软雅黑" panose="020B0503020204020204" charset="-122"/>
                  <a:ea typeface="微软雅黑" panose="020B0503020204020204" charset="-122"/>
                  <a:cs typeface="+mn-ea"/>
                  <a:sym typeface="+mn-lt"/>
                </a:rPr>
                <a:t>+</a:t>
              </a:r>
              <a:r>
                <a:rPr lang="zh-CN" altLang="en-US" sz="1200" dirty="0">
                  <a:solidFill>
                    <a:srgbClr val="10FBFE"/>
                  </a:solidFill>
                  <a:latin typeface="微软雅黑" panose="020B0503020204020204" charset="-122"/>
                  <a:ea typeface="微软雅黑" panose="020B0503020204020204" charset="-122"/>
                  <a:cs typeface="+mn-ea"/>
                  <a:sym typeface="+mn-lt"/>
                </a:rPr>
                <a:t>问答系统）</a:t>
              </a:r>
              <a:endParaRPr lang="en-US" altLang="zh-CN" sz="1200" dirty="0">
                <a:solidFill>
                  <a:srgbClr val="10FBFE"/>
                </a:solidFill>
                <a:latin typeface="微软雅黑" panose="020B0503020204020204" charset="-122"/>
                <a:ea typeface="微软雅黑" panose="020B0503020204020204" charset="-122"/>
                <a:cs typeface="+mn-ea"/>
                <a:sym typeface="+mn-lt"/>
              </a:endParaRPr>
            </a:p>
          </p:txBody>
        </p:sp>
        <p:sp>
          <p:nvSpPr>
            <p:cNvPr id="56" name="矩形 55"/>
            <p:cNvSpPr/>
            <p:nvPr/>
          </p:nvSpPr>
          <p:spPr>
            <a:xfrm>
              <a:off x="7422014" y="3565084"/>
              <a:ext cx="1605915" cy="2278829"/>
            </a:xfrm>
            <a:prstGeom prst="rect">
              <a:avLst/>
            </a:prstGeom>
          </p:spPr>
          <p:txBody>
            <a:bodyPr wrap="square">
              <a:spAutoFit/>
            </a:bodyPr>
            <a:lstStyle/>
            <a:p>
              <a:pP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以有监督学习为主，以无监督方式发掘特征变量为辅，随着万达通场景深入延伸，不断获得数据，打造个人医疗风险特征，个人保险方案，个人信用评估等</a:t>
              </a:r>
              <a:endParaRPr lang="en-US" altLang="zh-CN" sz="1600" dirty="0"/>
            </a:p>
          </p:txBody>
        </p:sp>
        <p:sp>
          <p:nvSpPr>
            <p:cNvPr id="57" name="矩形 56"/>
            <p:cNvSpPr/>
            <p:nvPr/>
          </p:nvSpPr>
          <p:spPr>
            <a:xfrm>
              <a:off x="9507989" y="3565084"/>
              <a:ext cx="1650365" cy="1447832"/>
            </a:xfrm>
            <a:prstGeom prst="rect">
              <a:avLst/>
            </a:prstGeom>
          </p:spPr>
          <p:txBody>
            <a:bodyPr wrap="square">
              <a:spAutoFit/>
            </a:bodyPr>
            <a:lstStyle/>
            <a:p>
              <a:pP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以无监督的学习为主，影响或制定当前决策，比如运用数据和模型进行健康风险提示违约提示等。</a:t>
              </a:r>
              <a:endParaRPr lang="en-US" altLang="zh-CN" sz="1600" dirty="0"/>
            </a:p>
          </p:txBody>
        </p:sp>
        <p:sp>
          <p:nvSpPr>
            <p:cNvPr id="58" name="矩形 57"/>
            <p:cNvSpPr/>
            <p:nvPr/>
          </p:nvSpPr>
          <p:spPr>
            <a:xfrm flipV="1">
              <a:off x="5644136" y="5619848"/>
              <a:ext cx="5654362" cy="701136"/>
            </a:xfrm>
            <a:prstGeom prst="rect">
              <a:avLst/>
            </a:prstGeom>
          </p:spPr>
          <p:txBody>
            <a:bodyPr wrap="square">
              <a:spAutoFit/>
            </a:bodyPr>
            <a:lstStyle/>
            <a:p>
              <a:pPr algn="l">
                <a:lnSpc>
                  <a:spcPct val="150000"/>
                </a:lnSpc>
              </a:pPr>
              <a:endParaRPr lang="zh-CN" altLang="en-US" sz="1600" dirty="0"/>
            </a:p>
          </p:txBody>
        </p:sp>
      </p:grpSp>
      <p:grpSp>
        <p:nvGrpSpPr>
          <p:cNvPr id="7" name="组合 6"/>
          <p:cNvGrpSpPr/>
          <p:nvPr/>
        </p:nvGrpSpPr>
        <p:grpSpPr>
          <a:xfrm>
            <a:off x="1002213" y="1912786"/>
            <a:ext cx="3681816" cy="3785167"/>
            <a:chOff x="1002213" y="2192821"/>
            <a:chExt cx="3681816" cy="3785167"/>
          </a:xfrm>
        </p:grpSpPr>
        <p:sp>
          <p:nvSpPr>
            <p:cNvPr id="23" name="Oval 2"/>
            <p:cNvSpPr/>
            <p:nvPr/>
          </p:nvSpPr>
          <p:spPr>
            <a:xfrm rot="18199285">
              <a:off x="1011030" y="2574358"/>
              <a:ext cx="3072664" cy="3090298"/>
            </a:xfrm>
            <a:prstGeom prst="ellipse">
              <a:avLst/>
            </a:prstGeom>
            <a:solidFill>
              <a:srgbClr val="6AE7FF">
                <a:alpha val="20000"/>
              </a:srgbClr>
            </a:solidFill>
            <a:ln w="53975" cmpd="dbl">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solidFill>
              </a:endParaRPr>
            </a:p>
          </p:txBody>
        </p:sp>
        <p:sp>
          <p:nvSpPr>
            <p:cNvPr id="24" name="Oval 3"/>
            <p:cNvSpPr/>
            <p:nvPr/>
          </p:nvSpPr>
          <p:spPr>
            <a:xfrm rot="18199285">
              <a:off x="3098928" y="2189776"/>
              <a:ext cx="1061002" cy="1067091"/>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latin typeface="Open Sans" pitchFamily="34" charset="0"/>
              </a:endParaRPr>
            </a:p>
          </p:txBody>
        </p:sp>
        <p:sp>
          <p:nvSpPr>
            <p:cNvPr id="25" name="Oval 4"/>
            <p:cNvSpPr/>
            <p:nvPr/>
          </p:nvSpPr>
          <p:spPr>
            <a:xfrm rot="18199285">
              <a:off x="3716714" y="3343018"/>
              <a:ext cx="964548" cy="970083"/>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latin typeface="Open Sans" pitchFamily="34" charset="0"/>
              </a:endParaRPr>
            </a:p>
          </p:txBody>
        </p:sp>
        <p:sp>
          <p:nvSpPr>
            <p:cNvPr id="29" name="Oval 5"/>
            <p:cNvSpPr/>
            <p:nvPr/>
          </p:nvSpPr>
          <p:spPr>
            <a:xfrm rot="18199285">
              <a:off x="3530650" y="4578256"/>
              <a:ext cx="866865" cy="871840"/>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latin typeface="Open Sans" pitchFamily="34" charset="0"/>
              </a:endParaRPr>
            </a:p>
          </p:txBody>
        </p:sp>
        <p:sp>
          <p:nvSpPr>
            <p:cNvPr id="30" name="Oval 6"/>
            <p:cNvSpPr/>
            <p:nvPr/>
          </p:nvSpPr>
          <p:spPr>
            <a:xfrm rot="18199285">
              <a:off x="2763942" y="5251571"/>
              <a:ext cx="724339" cy="728495"/>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latin typeface="Open Sans" pitchFamily="34" charset="0"/>
              </a:endParaRPr>
            </a:p>
          </p:txBody>
        </p:sp>
        <p:sp>
          <p:nvSpPr>
            <p:cNvPr id="32" name="Freeform 63"/>
            <p:cNvSpPr>
              <a:spLocks noEditPoints="1"/>
            </p:cNvSpPr>
            <p:nvPr/>
          </p:nvSpPr>
          <p:spPr bwMode="auto">
            <a:xfrm>
              <a:off x="3984163" y="3565199"/>
              <a:ext cx="429649" cy="581291"/>
            </a:xfrm>
            <a:custGeom>
              <a:avLst/>
              <a:gdLst>
                <a:gd name="T0" fmla="*/ 92 w 102"/>
                <a:gd name="T1" fmla="*/ 0 h 138"/>
                <a:gd name="T2" fmla="*/ 10 w 102"/>
                <a:gd name="T3" fmla="*/ 0 h 138"/>
                <a:gd name="T4" fmla="*/ 0 w 102"/>
                <a:gd name="T5" fmla="*/ 10 h 138"/>
                <a:gd name="T6" fmla="*/ 0 w 102"/>
                <a:gd name="T7" fmla="*/ 129 h 138"/>
                <a:gd name="T8" fmla="*/ 10 w 102"/>
                <a:gd name="T9" fmla="*/ 138 h 138"/>
                <a:gd name="T10" fmla="*/ 92 w 102"/>
                <a:gd name="T11" fmla="*/ 138 h 138"/>
                <a:gd name="T12" fmla="*/ 102 w 102"/>
                <a:gd name="T13" fmla="*/ 129 h 138"/>
                <a:gd name="T14" fmla="*/ 102 w 102"/>
                <a:gd name="T15" fmla="*/ 10 h 138"/>
                <a:gd name="T16" fmla="*/ 92 w 102"/>
                <a:gd name="T17" fmla="*/ 0 h 138"/>
                <a:gd name="T18" fmla="*/ 51 w 102"/>
                <a:gd name="T19" fmla="*/ 135 h 138"/>
                <a:gd name="T20" fmla="*/ 45 w 102"/>
                <a:gd name="T21" fmla="*/ 129 h 138"/>
                <a:gd name="T22" fmla="*/ 51 w 102"/>
                <a:gd name="T23" fmla="*/ 124 h 138"/>
                <a:gd name="T24" fmla="*/ 57 w 102"/>
                <a:gd name="T25" fmla="*/ 129 h 138"/>
                <a:gd name="T26" fmla="*/ 51 w 102"/>
                <a:gd name="T27" fmla="*/ 135 h 138"/>
                <a:gd name="T28" fmla="*/ 92 w 102"/>
                <a:gd name="T29" fmla="*/ 119 h 138"/>
                <a:gd name="T30" fmla="*/ 10 w 102"/>
                <a:gd name="T31" fmla="*/ 119 h 138"/>
                <a:gd name="T32" fmla="*/ 10 w 102"/>
                <a:gd name="T33" fmla="*/ 11 h 138"/>
                <a:gd name="T34" fmla="*/ 92 w 102"/>
                <a:gd name="T35" fmla="*/ 11 h 138"/>
                <a:gd name="T36" fmla="*/ 92 w 102"/>
                <a:gd name="T37" fmla="*/ 11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 h="138">
                  <a:moveTo>
                    <a:pt x="92" y="0"/>
                  </a:moveTo>
                  <a:cubicBezTo>
                    <a:pt x="10" y="0"/>
                    <a:pt x="10" y="0"/>
                    <a:pt x="10" y="0"/>
                  </a:cubicBezTo>
                  <a:cubicBezTo>
                    <a:pt x="5" y="0"/>
                    <a:pt x="0" y="4"/>
                    <a:pt x="0" y="10"/>
                  </a:cubicBezTo>
                  <a:cubicBezTo>
                    <a:pt x="0" y="129"/>
                    <a:pt x="0" y="129"/>
                    <a:pt x="0" y="129"/>
                  </a:cubicBezTo>
                  <a:cubicBezTo>
                    <a:pt x="0" y="134"/>
                    <a:pt x="5" y="138"/>
                    <a:pt x="10" y="138"/>
                  </a:cubicBezTo>
                  <a:cubicBezTo>
                    <a:pt x="92" y="138"/>
                    <a:pt x="92" y="138"/>
                    <a:pt x="92" y="138"/>
                  </a:cubicBezTo>
                  <a:cubicBezTo>
                    <a:pt x="97" y="138"/>
                    <a:pt x="102" y="134"/>
                    <a:pt x="102" y="129"/>
                  </a:cubicBezTo>
                  <a:cubicBezTo>
                    <a:pt x="102" y="10"/>
                    <a:pt x="102" y="10"/>
                    <a:pt x="102" y="10"/>
                  </a:cubicBezTo>
                  <a:cubicBezTo>
                    <a:pt x="102" y="4"/>
                    <a:pt x="97" y="0"/>
                    <a:pt x="92" y="0"/>
                  </a:cubicBezTo>
                  <a:close/>
                  <a:moveTo>
                    <a:pt x="51" y="135"/>
                  </a:moveTo>
                  <a:cubicBezTo>
                    <a:pt x="48" y="135"/>
                    <a:pt x="45" y="132"/>
                    <a:pt x="45" y="129"/>
                  </a:cubicBezTo>
                  <a:cubicBezTo>
                    <a:pt x="45" y="126"/>
                    <a:pt x="48" y="124"/>
                    <a:pt x="51" y="124"/>
                  </a:cubicBezTo>
                  <a:cubicBezTo>
                    <a:pt x="54" y="124"/>
                    <a:pt x="57" y="126"/>
                    <a:pt x="57" y="129"/>
                  </a:cubicBezTo>
                  <a:cubicBezTo>
                    <a:pt x="57" y="132"/>
                    <a:pt x="54" y="135"/>
                    <a:pt x="51" y="135"/>
                  </a:cubicBezTo>
                  <a:close/>
                  <a:moveTo>
                    <a:pt x="92" y="119"/>
                  </a:moveTo>
                  <a:cubicBezTo>
                    <a:pt x="10" y="119"/>
                    <a:pt x="10" y="119"/>
                    <a:pt x="10" y="119"/>
                  </a:cubicBezTo>
                  <a:cubicBezTo>
                    <a:pt x="10" y="11"/>
                    <a:pt x="10" y="11"/>
                    <a:pt x="10" y="11"/>
                  </a:cubicBezTo>
                  <a:cubicBezTo>
                    <a:pt x="92" y="11"/>
                    <a:pt x="92" y="11"/>
                    <a:pt x="92" y="11"/>
                  </a:cubicBezTo>
                  <a:lnTo>
                    <a:pt x="92" y="119"/>
                  </a:ln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33" name="Freeform 64"/>
            <p:cNvSpPr>
              <a:spLocks noEditPoints="1"/>
            </p:cNvSpPr>
            <p:nvPr/>
          </p:nvSpPr>
          <p:spPr bwMode="auto">
            <a:xfrm>
              <a:off x="3349842" y="2465456"/>
              <a:ext cx="559177" cy="533904"/>
            </a:xfrm>
            <a:custGeom>
              <a:avLst/>
              <a:gdLst>
                <a:gd name="T0" fmla="*/ 125 w 133"/>
                <a:gd name="T1" fmla="*/ 0 h 127"/>
                <a:gd name="T2" fmla="*/ 9 w 133"/>
                <a:gd name="T3" fmla="*/ 0 h 127"/>
                <a:gd name="T4" fmla="*/ 0 w 133"/>
                <a:gd name="T5" fmla="*/ 9 h 127"/>
                <a:gd name="T6" fmla="*/ 0 w 133"/>
                <a:gd name="T7" fmla="*/ 91 h 127"/>
                <a:gd name="T8" fmla="*/ 9 w 133"/>
                <a:gd name="T9" fmla="*/ 100 h 127"/>
                <a:gd name="T10" fmla="*/ 53 w 133"/>
                <a:gd name="T11" fmla="*/ 100 h 127"/>
                <a:gd name="T12" fmla="*/ 40 w 133"/>
                <a:gd name="T13" fmla="*/ 118 h 127"/>
                <a:gd name="T14" fmla="*/ 40 w 133"/>
                <a:gd name="T15" fmla="*/ 127 h 127"/>
                <a:gd name="T16" fmla="*/ 53 w 133"/>
                <a:gd name="T17" fmla="*/ 127 h 127"/>
                <a:gd name="T18" fmla="*/ 80 w 133"/>
                <a:gd name="T19" fmla="*/ 127 h 127"/>
                <a:gd name="T20" fmla="*/ 94 w 133"/>
                <a:gd name="T21" fmla="*/ 127 h 127"/>
                <a:gd name="T22" fmla="*/ 94 w 133"/>
                <a:gd name="T23" fmla="*/ 118 h 127"/>
                <a:gd name="T24" fmla="*/ 80 w 133"/>
                <a:gd name="T25" fmla="*/ 100 h 127"/>
                <a:gd name="T26" fmla="*/ 125 w 133"/>
                <a:gd name="T27" fmla="*/ 100 h 127"/>
                <a:gd name="T28" fmla="*/ 133 w 133"/>
                <a:gd name="T29" fmla="*/ 91 h 127"/>
                <a:gd name="T30" fmla="*/ 133 w 133"/>
                <a:gd name="T31" fmla="*/ 9 h 127"/>
                <a:gd name="T32" fmla="*/ 125 w 133"/>
                <a:gd name="T33" fmla="*/ 0 h 127"/>
                <a:gd name="T34" fmla="*/ 60 w 133"/>
                <a:gd name="T35" fmla="*/ 89 h 127"/>
                <a:gd name="T36" fmla="*/ 67 w 133"/>
                <a:gd name="T37" fmla="*/ 82 h 127"/>
                <a:gd name="T38" fmla="*/ 75 w 133"/>
                <a:gd name="T39" fmla="*/ 89 h 127"/>
                <a:gd name="T40" fmla="*/ 67 w 133"/>
                <a:gd name="T41" fmla="*/ 97 h 127"/>
                <a:gd name="T42" fmla="*/ 60 w 133"/>
                <a:gd name="T43" fmla="*/ 89 h 127"/>
                <a:gd name="T44" fmla="*/ 124 w 133"/>
                <a:gd name="T45" fmla="*/ 79 h 127"/>
                <a:gd name="T46" fmla="*/ 10 w 133"/>
                <a:gd name="T47" fmla="*/ 79 h 127"/>
                <a:gd name="T48" fmla="*/ 10 w 133"/>
                <a:gd name="T49" fmla="*/ 10 h 127"/>
                <a:gd name="T50" fmla="*/ 124 w 133"/>
                <a:gd name="T51" fmla="*/ 10 h 127"/>
                <a:gd name="T52" fmla="*/ 124 w 133"/>
                <a:gd name="T53" fmla="*/ 79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3" h="127">
                  <a:moveTo>
                    <a:pt x="125" y="0"/>
                  </a:moveTo>
                  <a:cubicBezTo>
                    <a:pt x="9" y="0"/>
                    <a:pt x="9" y="0"/>
                    <a:pt x="9" y="0"/>
                  </a:cubicBezTo>
                  <a:cubicBezTo>
                    <a:pt x="4" y="0"/>
                    <a:pt x="0" y="4"/>
                    <a:pt x="0" y="9"/>
                  </a:cubicBezTo>
                  <a:cubicBezTo>
                    <a:pt x="0" y="91"/>
                    <a:pt x="0" y="91"/>
                    <a:pt x="0" y="91"/>
                  </a:cubicBezTo>
                  <a:cubicBezTo>
                    <a:pt x="0" y="96"/>
                    <a:pt x="4" y="100"/>
                    <a:pt x="9" y="100"/>
                  </a:cubicBezTo>
                  <a:cubicBezTo>
                    <a:pt x="53" y="100"/>
                    <a:pt x="53" y="100"/>
                    <a:pt x="53" y="100"/>
                  </a:cubicBezTo>
                  <a:cubicBezTo>
                    <a:pt x="53" y="100"/>
                    <a:pt x="55" y="118"/>
                    <a:pt x="40" y="118"/>
                  </a:cubicBezTo>
                  <a:cubicBezTo>
                    <a:pt x="40" y="127"/>
                    <a:pt x="40" y="127"/>
                    <a:pt x="40" y="127"/>
                  </a:cubicBezTo>
                  <a:cubicBezTo>
                    <a:pt x="53" y="127"/>
                    <a:pt x="53" y="127"/>
                    <a:pt x="53" y="127"/>
                  </a:cubicBezTo>
                  <a:cubicBezTo>
                    <a:pt x="80" y="127"/>
                    <a:pt x="80" y="127"/>
                    <a:pt x="80" y="127"/>
                  </a:cubicBezTo>
                  <a:cubicBezTo>
                    <a:pt x="94" y="127"/>
                    <a:pt x="94" y="127"/>
                    <a:pt x="94" y="127"/>
                  </a:cubicBezTo>
                  <a:cubicBezTo>
                    <a:pt x="94" y="118"/>
                    <a:pt x="94" y="118"/>
                    <a:pt x="94" y="118"/>
                  </a:cubicBezTo>
                  <a:cubicBezTo>
                    <a:pt x="78" y="118"/>
                    <a:pt x="80" y="100"/>
                    <a:pt x="80" y="100"/>
                  </a:cubicBezTo>
                  <a:cubicBezTo>
                    <a:pt x="125" y="100"/>
                    <a:pt x="125" y="100"/>
                    <a:pt x="125" y="100"/>
                  </a:cubicBezTo>
                  <a:cubicBezTo>
                    <a:pt x="129" y="100"/>
                    <a:pt x="133" y="96"/>
                    <a:pt x="133" y="91"/>
                  </a:cubicBezTo>
                  <a:cubicBezTo>
                    <a:pt x="133" y="9"/>
                    <a:pt x="133" y="9"/>
                    <a:pt x="133" y="9"/>
                  </a:cubicBezTo>
                  <a:cubicBezTo>
                    <a:pt x="133" y="4"/>
                    <a:pt x="129" y="0"/>
                    <a:pt x="125" y="0"/>
                  </a:cubicBezTo>
                  <a:close/>
                  <a:moveTo>
                    <a:pt x="60" y="89"/>
                  </a:moveTo>
                  <a:cubicBezTo>
                    <a:pt x="60" y="85"/>
                    <a:pt x="63" y="82"/>
                    <a:pt x="67" y="82"/>
                  </a:cubicBezTo>
                  <a:cubicBezTo>
                    <a:pt x="72" y="82"/>
                    <a:pt x="75" y="85"/>
                    <a:pt x="75" y="89"/>
                  </a:cubicBezTo>
                  <a:cubicBezTo>
                    <a:pt x="75" y="94"/>
                    <a:pt x="72" y="97"/>
                    <a:pt x="67" y="97"/>
                  </a:cubicBezTo>
                  <a:cubicBezTo>
                    <a:pt x="63" y="97"/>
                    <a:pt x="60" y="94"/>
                    <a:pt x="60" y="89"/>
                  </a:cubicBezTo>
                  <a:close/>
                  <a:moveTo>
                    <a:pt x="124" y="79"/>
                  </a:moveTo>
                  <a:cubicBezTo>
                    <a:pt x="10" y="79"/>
                    <a:pt x="10" y="79"/>
                    <a:pt x="10" y="79"/>
                  </a:cubicBezTo>
                  <a:cubicBezTo>
                    <a:pt x="10" y="10"/>
                    <a:pt x="10" y="10"/>
                    <a:pt x="10" y="10"/>
                  </a:cubicBezTo>
                  <a:cubicBezTo>
                    <a:pt x="124" y="10"/>
                    <a:pt x="124" y="10"/>
                    <a:pt x="124" y="10"/>
                  </a:cubicBezTo>
                  <a:lnTo>
                    <a:pt x="124" y="79"/>
                  </a:lnTo>
                  <a:close/>
                </a:path>
              </a:pathLst>
            </a:custGeom>
            <a:solidFill>
              <a:schemeClr val="bg1"/>
            </a:solidFill>
            <a:ln>
              <a:noFill/>
            </a:ln>
          </p:spPr>
          <p:txBody>
            <a:bodyPr vert="horz" wrap="square" lIns="91440" tIns="45720" rIns="91440" bIns="45720" numCol="1" anchor="t" anchorCtr="0" compatLnSpc="1"/>
            <a:lstStyle/>
            <a:p>
              <a:endParaRPr lang="en-US"/>
            </a:p>
          </p:txBody>
        </p:sp>
        <p:grpSp>
          <p:nvGrpSpPr>
            <p:cNvPr id="34" name="Group 11"/>
            <p:cNvGrpSpPr/>
            <p:nvPr/>
          </p:nvGrpSpPr>
          <p:grpSpPr>
            <a:xfrm>
              <a:off x="2928510" y="5473537"/>
              <a:ext cx="389923" cy="289364"/>
              <a:chOff x="5129089" y="3156352"/>
              <a:chExt cx="474198" cy="351905"/>
            </a:xfrm>
            <a:solidFill>
              <a:schemeClr val="bg1"/>
            </a:solidFill>
          </p:grpSpPr>
          <p:sp>
            <p:nvSpPr>
              <p:cNvPr id="35" name="Freeform 66"/>
              <p:cNvSpPr>
                <a:spLocks noEditPoints="1"/>
              </p:cNvSpPr>
              <p:nvPr/>
            </p:nvSpPr>
            <p:spPr bwMode="auto">
              <a:xfrm>
                <a:off x="5139073" y="3156352"/>
                <a:ext cx="459224" cy="279527"/>
              </a:xfrm>
              <a:custGeom>
                <a:avLst/>
                <a:gdLst>
                  <a:gd name="T0" fmla="*/ 184 w 184"/>
                  <a:gd name="T1" fmla="*/ 0 h 112"/>
                  <a:gd name="T2" fmla="*/ 0 w 184"/>
                  <a:gd name="T3" fmla="*/ 0 h 112"/>
                  <a:gd name="T4" fmla="*/ 0 w 184"/>
                  <a:gd name="T5" fmla="*/ 112 h 112"/>
                  <a:gd name="T6" fmla="*/ 184 w 184"/>
                  <a:gd name="T7" fmla="*/ 112 h 112"/>
                  <a:gd name="T8" fmla="*/ 184 w 184"/>
                  <a:gd name="T9" fmla="*/ 0 h 112"/>
                  <a:gd name="T10" fmla="*/ 176 w 184"/>
                  <a:gd name="T11" fmla="*/ 102 h 112"/>
                  <a:gd name="T12" fmla="*/ 8 w 184"/>
                  <a:gd name="T13" fmla="*/ 102 h 112"/>
                  <a:gd name="T14" fmla="*/ 8 w 184"/>
                  <a:gd name="T15" fmla="*/ 8 h 112"/>
                  <a:gd name="T16" fmla="*/ 176 w 184"/>
                  <a:gd name="T17" fmla="*/ 8 h 112"/>
                  <a:gd name="T18" fmla="*/ 176 w 184"/>
                  <a:gd name="T19" fmla="*/ 10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112">
                    <a:moveTo>
                      <a:pt x="184" y="0"/>
                    </a:moveTo>
                    <a:lnTo>
                      <a:pt x="0" y="0"/>
                    </a:lnTo>
                    <a:lnTo>
                      <a:pt x="0" y="112"/>
                    </a:lnTo>
                    <a:lnTo>
                      <a:pt x="184" y="112"/>
                    </a:lnTo>
                    <a:lnTo>
                      <a:pt x="184" y="0"/>
                    </a:lnTo>
                    <a:close/>
                    <a:moveTo>
                      <a:pt x="176" y="102"/>
                    </a:moveTo>
                    <a:lnTo>
                      <a:pt x="8" y="102"/>
                    </a:lnTo>
                    <a:lnTo>
                      <a:pt x="8" y="8"/>
                    </a:lnTo>
                    <a:lnTo>
                      <a:pt x="176" y="8"/>
                    </a:lnTo>
                    <a:lnTo>
                      <a:pt x="176" y="102"/>
                    </a:lnTo>
                    <a:close/>
                  </a:path>
                </a:pathLst>
              </a:custGeom>
              <a:grpFill/>
              <a:ln>
                <a:noFill/>
              </a:ln>
            </p:spPr>
            <p:txBody>
              <a:bodyPr vert="horz" wrap="square" lIns="91440" tIns="45720" rIns="91440" bIns="45720" numCol="1" anchor="t" anchorCtr="0" compatLnSpc="1"/>
              <a:lstStyle/>
              <a:p>
                <a:endParaRPr lang="en-US"/>
              </a:p>
            </p:txBody>
          </p:sp>
          <p:sp>
            <p:nvSpPr>
              <p:cNvPr id="36" name="Freeform 67"/>
              <p:cNvSpPr/>
              <p:nvPr/>
            </p:nvSpPr>
            <p:spPr bwMode="auto">
              <a:xfrm>
                <a:off x="5129089" y="3448358"/>
                <a:ext cx="474198" cy="59899"/>
              </a:xfrm>
              <a:custGeom>
                <a:avLst/>
                <a:gdLst>
                  <a:gd name="T0" fmla="*/ 190 w 190"/>
                  <a:gd name="T1" fmla="*/ 16 h 24"/>
                  <a:gd name="T2" fmla="*/ 188 w 190"/>
                  <a:gd name="T3" fmla="*/ 0 h 24"/>
                  <a:gd name="T4" fmla="*/ 3 w 190"/>
                  <a:gd name="T5" fmla="*/ 0 h 24"/>
                  <a:gd name="T6" fmla="*/ 0 w 190"/>
                  <a:gd name="T7" fmla="*/ 16 h 24"/>
                  <a:gd name="T8" fmla="*/ 0 w 190"/>
                  <a:gd name="T9" fmla="*/ 16 h 24"/>
                  <a:gd name="T10" fmla="*/ 0 w 190"/>
                  <a:gd name="T11" fmla="*/ 24 h 24"/>
                  <a:gd name="T12" fmla="*/ 190 w 190"/>
                  <a:gd name="T13" fmla="*/ 24 h 24"/>
                  <a:gd name="T14" fmla="*/ 190 w 190"/>
                  <a:gd name="T15" fmla="*/ 16 h 24"/>
                  <a:gd name="T16" fmla="*/ 190 w 190"/>
                  <a:gd name="T17"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24">
                    <a:moveTo>
                      <a:pt x="190" y="16"/>
                    </a:moveTo>
                    <a:lnTo>
                      <a:pt x="188" y="0"/>
                    </a:lnTo>
                    <a:lnTo>
                      <a:pt x="3" y="0"/>
                    </a:lnTo>
                    <a:lnTo>
                      <a:pt x="0" y="16"/>
                    </a:lnTo>
                    <a:lnTo>
                      <a:pt x="0" y="16"/>
                    </a:lnTo>
                    <a:lnTo>
                      <a:pt x="0" y="24"/>
                    </a:lnTo>
                    <a:lnTo>
                      <a:pt x="190" y="24"/>
                    </a:lnTo>
                    <a:lnTo>
                      <a:pt x="190" y="16"/>
                    </a:lnTo>
                    <a:lnTo>
                      <a:pt x="190" y="16"/>
                    </a:lnTo>
                    <a:close/>
                  </a:path>
                </a:pathLst>
              </a:custGeom>
              <a:grpFill/>
              <a:ln>
                <a:noFill/>
              </a:ln>
            </p:spPr>
            <p:txBody>
              <a:bodyPr vert="horz" wrap="square" lIns="91440" tIns="45720" rIns="91440" bIns="45720" numCol="1" anchor="t" anchorCtr="0" compatLnSpc="1"/>
              <a:lstStyle/>
              <a:p>
                <a:endParaRPr lang="en-US"/>
              </a:p>
            </p:txBody>
          </p:sp>
        </p:grpSp>
        <p:grpSp>
          <p:nvGrpSpPr>
            <p:cNvPr id="37" name="Group 14"/>
            <p:cNvGrpSpPr/>
            <p:nvPr/>
          </p:nvGrpSpPr>
          <p:grpSpPr>
            <a:xfrm>
              <a:off x="3723571" y="4742900"/>
              <a:ext cx="481023" cy="542552"/>
              <a:chOff x="5513440" y="1766202"/>
              <a:chExt cx="429274" cy="484183"/>
            </a:xfrm>
            <a:solidFill>
              <a:schemeClr val="bg1"/>
            </a:solidFill>
          </p:grpSpPr>
          <p:sp>
            <p:nvSpPr>
              <p:cNvPr id="38" name="Freeform 147"/>
              <p:cNvSpPr/>
              <p:nvPr/>
            </p:nvSpPr>
            <p:spPr bwMode="auto">
              <a:xfrm>
                <a:off x="5513440" y="1766202"/>
                <a:ext cx="429274" cy="87353"/>
              </a:xfrm>
              <a:custGeom>
                <a:avLst/>
                <a:gdLst>
                  <a:gd name="T0" fmla="*/ 68 w 129"/>
                  <a:gd name="T1" fmla="*/ 8 h 26"/>
                  <a:gd name="T2" fmla="*/ 68 w 129"/>
                  <a:gd name="T3" fmla="*/ 4 h 26"/>
                  <a:gd name="T4" fmla="*/ 64 w 129"/>
                  <a:gd name="T5" fmla="*/ 0 h 26"/>
                  <a:gd name="T6" fmla="*/ 61 w 129"/>
                  <a:gd name="T7" fmla="*/ 4 h 26"/>
                  <a:gd name="T8" fmla="*/ 61 w 129"/>
                  <a:gd name="T9" fmla="*/ 8 h 26"/>
                  <a:gd name="T10" fmla="*/ 0 w 129"/>
                  <a:gd name="T11" fmla="*/ 8 h 26"/>
                  <a:gd name="T12" fmla="*/ 0 w 129"/>
                  <a:gd name="T13" fmla="*/ 26 h 26"/>
                  <a:gd name="T14" fmla="*/ 129 w 129"/>
                  <a:gd name="T15" fmla="*/ 26 h 26"/>
                  <a:gd name="T16" fmla="*/ 129 w 129"/>
                  <a:gd name="T17" fmla="*/ 8 h 26"/>
                  <a:gd name="T18" fmla="*/ 68 w 129"/>
                  <a:gd name="T19"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26">
                    <a:moveTo>
                      <a:pt x="68" y="8"/>
                    </a:moveTo>
                    <a:cubicBezTo>
                      <a:pt x="68" y="4"/>
                      <a:pt x="68" y="4"/>
                      <a:pt x="68" y="4"/>
                    </a:cubicBezTo>
                    <a:cubicBezTo>
                      <a:pt x="68" y="2"/>
                      <a:pt x="66" y="0"/>
                      <a:pt x="64" y="0"/>
                    </a:cubicBezTo>
                    <a:cubicBezTo>
                      <a:pt x="63" y="0"/>
                      <a:pt x="61" y="2"/>
                      <a:pt x="61" y="4"/>
                    </a:cubicBezTo>
                    <a:cubicBezTo>
                      <a:pt x="61" y="8"/>
                      <a:pt x="61" y="8"/>
                      <a:pt x="61" y="8"/>
                    </a:cubicBezTo>
                    <a:cubicBezTo>
                      <a:pt x="0" y="8"/>
                      <a:pt x="0" y="8"/>
                      <a:pt x="0" y="8"/>
                    </a:cubicBezTo>
                    <a:cubicBezTo>
                      <a:pt x="0" y="26"/>
                      <a:pt x="0" y="26"/>
                      <a:pt x="0" y="26"/>
                    </a:cubicBezTo>
                    <a:cubicBezTo>
                      <a:pt x="129" y="26"/>
                      <a:pt x="129" y="26"/>
                      <a:pt x="129" y="26"/>
                    </a:cubicBezTo>
                    <a:cubicBezTo>
                      <a:pt x="129" y="8"/>
                      <a:pt x="129" y="8"/>
                      <a:pt x="129" y="8"/>
                    </a:cubicBezTo>
                    <a:lnTo>
                      <a:pt x="68"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 name="Freeform 148"/>
              <p:cNvSpPr>
                <a:spLocks noEditPoints="1"/>
              </p:cNvSpPr>
              <p:nvPr/>
            </p:nvSpPr>
            <p:spPr bwMode="auto">
              <a:xfrm>
                <a:off x="5550876" y="1873521"/>
                <a:ext cx="356897" cy="376864"/>
              </a:xfrm>
              <a:custGeom>
                <a:avLst/>
                <a:gdLst>
                  <a:gd name="T0" fmla="*/ 143 w 143"/>
                  <a:gd name="T1" fmla="*/ 95 h 151"/>
                  <a:gd name="T2" fmla="*/ 143 w 143"/>
                  <a:gd name="T3" fmla="*/ 0 h 151"/>
                  <a:gd name="T4" fmla="*/ 0 w 143"/>
                  <a:gd name="T5" fmla="*/ 0 h 151"/>
                  <a:gd name="T6" fmla="*/ 0 w 143"/>
                  <a:gd name="T7" fmla="*/ 95 h 151"/>
                  <a:gd name="T8" fmla="*/ 63 w 143"/>
                  <a:gd name="T9" fmla="*/ 95 h 151"/>
                  <a:gd name="T10" fmla="*/ 63 w 143"/>
                  <a:gd name="T11" fmla="*/ 125 h 151"/>
                  <a:gd name="T12" fmla="*/ 45 w 143"/>
                  <a:gd name="T13" fmla="*/ 125 h 151"/>
                  <a:gd name="T14" fmla="*/ 45 w 143"/>
                  <a:gd name="T15" fmla="*/ 121 h 151"/>
                  <a:gd name="T16" fmla="*/ 37 w 143"/>
                  <a:gd name="T17" fmla="*/ 121 h 151"/>
                  <a:gd name="T18" fmla="*/ 25 w 143"/>
                  <a:gd name="T19" fmla="*/ 151 h 151"/>
                  <a:gd name="T20" fmla="*/ 33 w 143"/>
                  <a:gd name="T21" fmla="*/ 151 h 151"/>
                  <a:gd name="T22" fmla="*/ 40 w 143"/>
                  <a:gd name="T23" fmla="*/ 137 h 151"/>
                  <a:gd name="T24" fmla="*/ 104 w 143"/>
                  <a:gd name="T25" fmla="*/ 137 h 151"/>
                  <a:gd name="T26" fmla="*/ 109 w 143"/>
                  <a:gd name="T27" fmla="*/ 151 h 151"/>
                  <a:gd name="T28" fmla="*/ 119 w 143"/>
                  <a:gd name="T29" fmla="*/ 151 h 151"/>
                  <a:gd name="T30" fmla="*/ 107 w 143"/>
                  <a:gd name="T31" fmla="*/ 121 h 151"/>
                  <a:gd name="T32" fmla="*/ 97 w 143"/>
                  <a:gd name="T33" fmla="*/ 121 h 151"/>
                  <a:gd name="T34" fmla="*/ 97 w 143"/>
                  <a:gd name="T35" fmla="*/ 125 h 151"/>
                  <a:gd name="T36" fmla="*/ 80 w 143"/>
                  <a:gd name="T37" fmla="*/ 125 h 151"/>
                  <a:gd name="T38" fmla="*/ 80 w 143"/>
                  <a:gd name="T39" fmla="*/ 95 h 151"/>
                  <a:gd name="T40" fmla="*/ 143 w 143"/>
                  <a:gd name="T41" fmla="*/ 95 h 151"/>
                  <a:gd name="T42" fmla="*/ 92 w 143"/>
                  <a:gd name="T43" fmla="*/ 28 h 151"/>
                  <a:gd name="T44" fmla="*/ 133 w 143"/>
                  <a:gd name="T45" fmla="*/ 28 h 151"/>
                  <a:gd name="T46" fmla="*/ 133 w 143"/>
                  <a:gd name="T47" fmla="*/ 37 h 151"/>
                  <a:gd name="T48" fmla="*/ 92 w 143"/>
                  <a:gd name="T49" fmla="*/ 37 h 151"/>
                  <a:gd name="T50" fmla="*/ 92 w 143"/>
                  <a:gd name="T51" fmla="*/ 28 h 151"/>
                  <a:gd name="T52" fmla="*/ 92 w 143"/>
                  <a:gd name="T53" fmla="*/ 46 h 151"/>
                  <a:gd name="T54" fmla="*/ 133 w 143"/>
                  <a:gd name="T55" fmla="*/ 46 h 151"/>
                  <a:gd name="T56" fmla="*/ 133 w 143"/>
                  <a:gd name="T57" fmla="*/ 56 h 151"/>
                  <a:gd name="T58" fmla="*/ 92 w 143"/>
                  <a:gd name="T59" fmla="*/ 56 h 151"/>
                  <a:gd name="T60" fmla="*/ 92 w 143"/>
                  <a:gd name="T61" fmla="*/ 46 h 151"/>
                  <a:gd name="T62" fmla="*/ 92 w 143"/>
                  <a:gd name="T63" fmla="*/ 63 h 151"/>
                  <a:gd name="T64" fmla="*/ 133 w 143"/>
                  <a:gd name="T65" fmla="*/ 63 h 151"/>
                  <a:gd name="T66" fmla="*/ 133 w 143"/>
                  <a:gd name="T67" fmla="*/ 74 h 151"/>
                  <a:gd name="T68" fmla="*/ 92 w 143"/>
                  <a:gd name="T69" fmla="*/ 74 h 151"/>
                  <a:gd name="T70" fmla="*/ 92 w 143"/>
                  <a:gd name="T71" fmla="*/ 63 h 151"/>
                  <a:gd name="T72" fmla="*/ 8 w 143"/>
                  <a:gd name="T73" fmla="*/ 75 h 151"/>
                  <a:gd name="T74" fmla="*/ 8 w 143"/>
                  <a:gd name="T75" fmla="*/ 24 h 151"/>
                  <a:gd name="T76" fmla="*/ 83 w 143"/>
                  <a:gd name="T77" fmla="*/ 24 h 151"/>
                  <a:gd name="T78" fmla="*/ 83 w 143"/>
                  <a:gd name="T79" fmla="*/ 75 h 151"/>
                  <a:gd name="T80" fmla="*/ 8 w 143"/>
                  <a:gd name="T81" fmla="*/ 7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3" h="151">
                    <a:moveTo>
                      <a:pt x="143" y="95"/>
                    </a:moveTo>
                    <a:lnTo>
                      <a:pt x="143" y="0"/>
                    </a:lnTo>
                    <a:lnTo>
                      <a:pt x="0" y="0"/>
                    </a:lnTo>
                    <a:lnTo>
                      <a:pt x="0" y="95"/>
                    </a:lnTo>
                    <a:lnTo>
                      <a:pt x="63" y="95"/>
                    </a:lnTo>
                    <a:lnTo>
                      <a:pt x="63" y="125"/>
                    </a:lnTo>
                    <a:lnTo>
                      <a:pt x="45" y="125"/>
                    </a:lnTo>
                    <a:lnTo>
                      <a:pt x="45" y="121"/>
                    </a:lnTo>
                    <a:lnTo>
                      <a:pt x="37" y="121"/>
                    </a:lnTo>
                    <a:lnTo>
                      <a:pt x="25" y="151"/>
                    </a:lnTo>
                    <a:lnTo>
                      <a:pt x="33" y="151"/>
                    </a:lnTo>
                    <a:lnTo>
                      <a:pt x="40" y="137"/>
                    </a:lnTo>
                    <a:lnTo>
                      <a:pt x="104" y="137"/>
                    </a:lnTo>
                    <a:lnTo>
                      <a:pt x="109" y="151"/>
                    </a:lnTo>
                    <a:lnTo>
                      <a:pt x="119" y="151"/>
                    </a:lnTo>
                    <a:lnTo>
                      <a:pt x="107" y="121"/>
                    </a:lnTo>
                    <a:lnTo>
                      <a:pt x="97" y="121"/>
                    </a:lnTo>
                    <a:lnTo>
                      <a:pt x="97" y="125"/>
                    </a:lnTo>
                    <a:lnTo>
                      <a:pt x="80" y="125"/>
                    </a:lnTo>
                    <a:lnTo>
                      <a:pt x="80" y="95"/>
                    </a:lnTo>
                    <a:lnTo>
                      <a:pt x="143" y="95"/>
                    </a:lnTo>
                    <a:close/>
                    <a:moveTo>
                      <a:pt x="92" y="28"/>
                    </a:moveTo>
                    <a:lnTo>
                      <a:pt x="133" y="28"/>
                    </a:lnTo>
                    <a:lnTo>
                      <a:pt x="133" y="37"/>
                    </a:lnTo>
                    <a:lnTo>
                      <a:pt x="92" y="37"/>
                    </a:lnTo>
                    <a:lnTo>
                      <a:pt x="92" y="28"/>
                    </a:lnTo>
                    <a:close/>
                    <a:moveTo>
                      <a:pt x="92" y="46"/>
                    </a:moveTo>
                    <a:lnTo>
                      <a:pt x="133" y="46"/>
                    </a:lnTo>
                    <a:lnTo>
                      <a:pt x="133" y="56"/>
                    </a:lnTo>
                    <a:lnTo>
                      <a:pt x="92" y="56"/>
                    </a:lnTo>
                    <a:lnTo>
                      <a:pt x="92" y="46"/>
                    </a:lnTo>
                    <a:close/>
                    <a:moveTo>
                      <a:pt x="92" y="63"/>
                    </a:moveTo>
                    <a:lnTo>
                      <a:pt x="133" y="63"/>
                    </a:lnTo>
                    <a:lnTo>
                      <a:pt x="133" y="74"/>
                    </a:lnTo>
                    <a:lnTo>
                      <a:pt x="92" y="74"/>
                    </a:lnTo>
                    <a:lnTo>
                      <a:pt x="92" y="63"/>
                    </a:lnTo>
                    <a:close/>
                    <a:moveTo>
                      <a:pt x="8" y="75"/>
                    </a:moveTo>
                    <a:lnTo>
                      <a:pt x="8" y="24"/>
                    </a:lnTo>
                    <a:lnTo>
                      <a:pt x="83" y="24"/>
                    </a:lnTo>
                    <a:lnTo>
                      <a:pt x="83" y="75"/>
                    </a:lnTo>
                    <a:lnTo>
                      <a:pt x="8" y="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 name="Freeform 149"/>
              <p:cNvSpPr/>
              <p:nvPr/>
            </p:nvSpPr>
            <p:spPr bwMode="auto">
              <a:xfrm>
                <a:off x="5578330" y="1945898"/>
                <a:ext cx="174705" cy="102328"/>
              </a:xfrm>
              <a:custGeom>
                <a:avLst/>
                <a:gdLst>
                  <a:gd name="T0" fmla="*/ 58 w 70"/>
                  <a:gd name="T1" fmla="*/ 12 h 41"/>
                  <a:gd name="T2" fmla="*/ 54 w 70"/>
                  <a:gd name="T3" fmla="*/ 20 h 41"/>
                  <a:gd name="T4" fmla="*/ 48 w 70"/>
                  <a:gd name="T5" fmla="*/ 16 h 41"/>
                  <a:gd name="T6" fmla="*/ 48 w 70"/>
                  <a:gd name="T7" fmla="*/ 16 h 41"/>
                  <a:gd name="T8" fmla="*/ 34 w 70"/>
                  <a:gd name="T9" fmla="*/ 8 h 41"/>
                  <a:gd name="T10" fmla="*/ 32 w 70"/>
                  <a:gd name="T11" fmla="*/ 12 h 41"/>
                  <a:gd name="T12" fmla="*/ 28 w 70"/>
                  <a:gd name="T13" fmla="*/ 20 h 41"/>
                  <a:gd name="T14" fmla="*/ 16 w 70"/>
                  <a:gd name="T15" fmla="*/ 12 h 41"/>
                  <a:gd name="T16" fmla="*/ 12 w 70"/>
                  <a:gd name="T17" fmla="*/ 17 h 41"/>
                  <a:gd name="T18" fmla="*/ 12 w 70"/>
                  <a:gd name="T19" fmla="*/ 17 h 41"/>
                  <a:gd name="T20" fmla="*/ 0 w 70"/>
                  <a:gd name="T21" fmla="*/ 37 h 41"/>
                  <a:gd name="T22" fmla="*/ 5 w 70"/>
                  <a:gd name="T23" fmla="*/ 41 h 41"/>
                  <a:gd name="T24" fmla="*/ 17 w 70"/>
                  <a:gd name="T25" fmla="*/ 21 h 41"/>
                  <a:gd name="T26" fmla="*/ 24 w 70"/>
                  <a:gd name="T27" fmla="*/ 25 h 41"/>
                  <a:gd name="T28" fmla="*/ 24 w 70"/>
                  <a:gd name="T29" fmla="*/ 25 h 41"/>
                  <a:gd name="T30" fmla="*/ 30 w 70"/>
                  <a:gd name="T31" fmla="*/ 29 h 41"/>
                  <a:gd name="T32" fmla="*/ 37 w 70"/>
                  <a:gd name="T33" fmla="*/ 17 h 41"/>
                  <a:gd name="T34" fmla="*/ 42 w 70"/>
                  <a:gd name="T35" fmla="*/ 21 h 41"/>
                  <a:gd name="T36" fmla="*/ 42 w 70"/>
                  <a:gd name="T37" fmla="*/ 21 h 41"/>
                  <a:gd name="T38" fmla="*/ 56 w 70"/>
                  <a:gd name="T39" fmla="*/ 28 h 41"/>
                  <a:gd name="T40" fmla="*/ 57 w 70"/>
                  <a:gd name="T41" fmla="*/ 28 h 41"/>
                  <a:gd name="T42" fmla="*/ 57 w 70"/>
                  <a:gd name="T43" fmla="*/ 28 h 41"/>
                  <a:gd name="T44" fmla="*/ 64 w 70"/>
                  <a:gd name="T45" fmla="*/ 17 h 41"/>
                  <a:gd name="T46" fmla="*/ 64 w 70"/>
                  <a:gd name="T47" fmla="*/ 17 h 41"/>
                  <a:gd name="T48" fmla="*/ 70 w 70"/>
                  <a:gd name="T49" fmla="*/ 4 h 41"/>
                  <a:gd name="T50" fmla="*/ 65 w 70"/>
                  <a:gd name="T51" fmla="*/ 0 h 41"/>
                  <a:gd name="T52" fmla="*/ 58 w 70"/>
                  <a:gd name="T53" fmla="*/ 1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 h="41">
                    <a:moveTo>
                      <a:pt x="58" y="12"/>
                    </a:moveTo>
                    <a:lnTo>
                      <a:pt x="54" y="20"/>
                    </a:lnTo>
                    <a:lnTo>
                      <a:pt x="48" y="16"/>
                    </a:lnTo>
                    <a:lnTo>
                      <a:pt x="48" y="16"/>
                    </a:lnTo>
                    <a:lnTo>
                      <a:pt x="34" y="8"/>
                    </a:lnTo>
                    <a:lnTo>
                      <a:pt x="32" y="12"/>
                    </a:lnTo>
                    <a:lnTo>
                      <a:pt x="28" y="20"/>
                    </a:lnTo>
                    <a:lnTo>
                      <a:pt x="16" y="12"/>
                    </a:lnTo>
                    <a:lnTo>
                      <a:pt x="12" y="17"/>
                    </a:lnTo>
                    <a:lnTo>
                      <a:pt x="12" y="17"/>
                    </a:lnTo>
                    <a:lnTo>
                      <a:pt x="0" y="37"/>
                    </a:lnTo>
                    <a:lnTo>
                      <a:pt x="5" y="41"/>
                    </a:lnTo>
                    <a:lnTo>
                      <a:pt x="17" y="21"/>
                    </a:lnTo>
                    <a:lnTo>
                      <a:pt x="24" y="25"/>
                    </a:lnTo>
                    <a:lnTo>
                      <a:pt x="24" y="25"/>
                    </a:lnTo>
                    <a:lnTo>
                      <a:pt x="30" y="29"/>
                    </a:lnTo>
                    <a:lnTo>
                      <a:pt x="37" y="17"/>
                    </a:lnTo>
                    <a:lnTo>
                      <a:pt x="42" y="21"/>
                    </a:lnTo>
                    <a:lnTo>
                      <a:pt x="42" y="21"/>
                    </a:lnTo>
                    <a:lnTo>
                      <a:pt x="56" y="28"/>
                    </a:lnTo>
                    <a:lnTo>
                      <a:pt x="57" y="28"/>
                    </a:lnTo>
                    <a:lnTo>
                      <a:pt x="57" y="28"/>
                    </a:lnTo>
                    <a:lnTo>
                      <a:pt x="64" y="17"/>
                    </a:lnTo>
                    <a:lnTo>
                      <a:pt x="64" y="17"/>
                    </a:lnTo>
                    <a:lnTo>
                      <a:pt x="70" y="4"/>
                    </a:lnTo>
                    <a:lnTo>
                      <a:pt x="65" y="0"/>
                    </a:lnTo>
                    <a:lnTo>
                      <a:pt x="58"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11" name="矩形 10"/>
            <p:cNvSpPr/>
            <p:nvPr/>
          </p:nvSpPr>
          <p:spPr>
            <a:xfrm>
              <a:off x="1501672" y="4301300"/>
              <a:ext cx="2090553" cy="400110"/>
            </a:xfrm>
            <a:prstGeom prst="rect">
              <a:avLst/>
            </a:prstGeom>
          </p:spPr>
          <p:txBody>
            <a:bodyPr wrap="square">
              <a:spAutoFit/>
            </a:bodyPr>
            <a:lstStyle/>
            <a:p>
              <a:pPr algn="ctr"/>
              <a:r>
                <a:rPr lang="zh-CN" altLang="en-US" sz="2000" b="1" dirty="0">
                  <a:solidFill>
                    <a:schemeClr val="bg1"/>
                  </a:solidFill>
                  <a:latin typeface="微软雅黑" panose="020B0503020204020204" charset="-122"/>
                  <a:ea typeface="微软雅黑" panose="020B0503020204020204" charset="-122"/>
                  <a:sym typeface="+mn-ea"/>
                </a:rPr>
                <a:t>万达通智能大脑</a:t>
              </a:r>
            </a:p>
          </p:txBody>
        </p:sp>
      </p:grpSp>
      <p:pic>
        <p:nvPicPr>
          <p:cNvPr id="6" name="图片 5">
            <a:extLst>
              <a:ext uri="{FF2B5EF4-FFF2-40B4-BE49-F238E27FC236}">
                <a16:creationId xmlns:a16="http://schemas.microsoft.com/office/drawing/2014/main" id="{24183FB5-743B-2696-19CD-5AF633883A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3152" y="2496487"/>
            <a:ext cx="1905000" cy="1905000"/>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par>
                                <p:cTn id="14" presetID="10" presetClass="entr" presetSubtype="0" fill="hold"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63" presetClass="path" presetSubtype="0" decel="50000" fill="hold" nodeType="withEffect">
                                  <p:stCondLst>
                                    <p:cond delay="500"/>
                                  </p:stCondLst>
                                  <p:childTnLst>
                                    <p:animMotion origin="layout" path="M 0.01524 3.7037E-6 L -0.04453 3.7037E-6 " pathEditMode="relative" rAng="0" ptsTypes="AA">
                                      <p:cBhvr>
                                        <p:cTn id="18" dur="750" spd="-100000" fill="hold"/>
                                        <p:tgtEl>
                                          <p:spTgt spid="7"/>
                                        </p:tgtEl>
                                        <p:attrNameLst>
                                          <p:attrName>ppt_x</p:attrName>
                                          <p:attrName>ppt_y</p:attrName>
                                        </p:attrNameLst>
                                      </p:cBhvr>
                                      <p:rCtr x="-2995" y="0"/>
                                    </p:animMotion>
                                  </p:childTnLst>
                                </p:cTn>
                              </p:par>
                              <p:par>
                                <p:cTn id="19" presetID="35" presetClass="path" presetSubtype="0" accel="50000" decel="50000" fill="hold" nodeType="withEffect">
                                  <p:stCondLst>
                                    <p:cond delay="1250"/>
                                  </p:stCondLst>
                                  <p:childTnLst>
                                    <p:animMotion origin="layout" path="M 0.01602 3.7037E-6 L -3.75E-6 3.7037E-6 " pathEditMode="relative" rAng="0" ptsTypes="AA">
                                      <p:cBhvr>
                                        <p:cTn id="20" dur="750" fill="hold"/>
                                        <p:tgtEl>
                                          <p:spTgt spid="7"/>
                                        </p:tgtEl>
                                        <p:attrNameLst>
                                          <p:attrName>ppt_x</p:attrName>
                                          <p:attrName>ppt_y</p:attrName>
                                        </p:attrNameLst>
                                      </p:cBhvr>
                                      <p:rCtr x="-807" y="0"/>
                                    </p:animMotion>
                                  </p:childTnLst>
                                </p:cTn>
                              </p:par>
                              <p:par>
                                <p:cTn id="21" presetID="10" presetClass="entr" presetSubtype="0" fill="hold" nodeType="withEffect">
                                  <p:stCondLst>
                                    <p:cond delay="75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63" presetClass="path" presetSubtype="0" decel="50000" fill="hold" nodeType="withEffect">
                                  <p:stCondLst>
                                    <p:cond delay="750"/>
                                  </p:stCondLst>
                                  <p:childTnLst>
                                    <p:animMotion origin="layout" path="M -0.01758 0.00046 L 0.04453 4.81481E-6 " pathEditMode="relative" rAng="0" ptsTypes="AA">
                                      <p:cBhvr>
                                        <p:cTn id="25" dur="750" spd="-100000" fill="hold"/>
                                        <p:tgtEl>
                                          <p:spTgt spid="8"/>
                                        </p:tgtEl>
                                        <p:attrNameLst>
                                          <p:attrName>ppt_x</p:attrName>
                                          <p:attrName>ppt_y</p:attrName>
                                        </p:attrNameLst>
                                      </p:cBhvr>
                                      <p:rCtr x="3099" y="-23"/>
                                    </p:animMotion>
                                  </p:childTnLst>
                                </p:cTn>
                              </p:par>
                              <p:par>
                                <p:cTn id="26" presetID="35" presetClass="path" presetSubtype="0" accel="50000" decel="50000" fill="hold" nodeType="withEffect">
                                  <p:stCondLst>
                                    <p:cond delay="1500"/>
                                  </p:stCondLst>
                                  <p:childTnLst>
                                    <p:animMotion origin="layout" path="M -0.01784 0.00092 L 1.45833E-6 4.81481E-6 " pathEditMode="relative" rAng="0" ptsTypes="AA">
                                      <p:cBhvr>
                                        <p:cTn id="27" dur="750" fill="hold"/>
                                        <p:tgtEl>
                                          <p:spTgt spid="8"/>
                                        </p:tgtEl>
                                        <p:attrNameLst>
                                          <p:attrName>ppt_x</p:attrName>
                                          <p:attrName>ppt_y</p:attrName>
                                        </p:attrNameLst>
                                      </p:cBhvr>
                                      <p:rCtr x="885"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4</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区块链是联动轴</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128" name="矩形 127"/>
          <p:cNvSpPr/>
          <p:nvPr/>
        </p:nvSpPr>
        <p:spPr>
          <a:xfrm>
            <a:off x="110130" y="2724766"/>
            <a:ext cx="4962250" cy="1978747"/>
          </a:xfrm>
          <a:prstGeom prst="rect">
            <a:avLst/>
          </a:prstGeom>
        </p:spPr>
        <p:txBody>
          <a:bodyPr wrap="square" lIns="68580" tIns="34290" rIns="68580" bIns="34290">
            <a:spAutoFit/>
          </a:bodyPr>
          <a:lstStyle/>
          <a:p>
            <a:pP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我们采取了一种基于区块链与同态加密的数据隐私保护方法</a:t>
            </a:r>
            <a:r>
              <a:rPr lang="en-US" altLang="zh-CN" sz="1200" dirty="0">
                <a:solidFill>
                  <a:srgbClr val="10FBFE"/>
                </a:solidFill>
                <a:latin typeface="微软雅黑" panose="020B0503020204020204" charset="-122"/>
                <a:ea typeface="微软雅黑" panose="020B0503020204020204" charset="-122"/>
                <a:cs typeface="+mn-ea"/>
                <a:sym typeface="+mn-lt"/>
              </a:rPr>
              <a:t>,</a:t>
            </a:r>
            <a:r>
              <a:rPr lang="zh-CN" altLang="en-US" sz="1200" dirty="0">
                <a:solidFill>
                  <a:srgbClr val="10FBFE"/>
                </a:solidFill>
                <a:latin typeface="微软雅黑" panose="020B0503020204020204" charset="-122"/>
                <a:ea typeface="微软雅黑" panose="020B0503020204020204" charset="-122"/>
                <a:cs typeface="+mn-ea"/>
                <a:sym typeface="+mn-lt"/>
              </a:rPr>
              <a:t>结合</a:t>
            </a:r>
            <a:r>
              <a:rPr lang="en-US" altLang="zh-CN" sz="1200" dirty="0">
                <a:solidFill>
                  <a:srgbClr val="10FBFE"/>
                </a:solidFill>
                <a:latin typeface="微软雅黑" panose="020B0503020204020204" charset="-122"/>
                <a:ea typeface="微软雅黑" panose="020B0503020204020204" charset="-122"/>
                <a:cs typeface="+mn-ea"/>
                <a:sym typeface="+mn-lt"/>
              </a:rPr>
              <a:t>2</a:t>
            </a:r>
            <a:r>
              <a:rPr lang="zh-CN" altLang="en-US" sz="1200" dirty="0">
                <a:solidFill>
                  <a:srgbClr val="10FBFE"/>
                </a:solidFill>
                <a:latin typeface="微软雅黑" panose="020B0503020204020204" charset="-122"/>
                <a:ea typeface="微软雅黑" panose="020B0503020204020204" charset="-122"/>
                <a:cs typeface="+mn-ea"/>
                <a:sym typeface="+mn-lt"/>
              </a:rPr>
              <a:t>～</a:t>
            </a:r>
            <a:r>
              <a:rPr lang="en-US" altLang="zh-CN" sz="1200" dirty="0">
                <a:solidFill>
                  <a:srgbClr val="10FBFE"/>
                </a:solidFill>
                <a:latin typeface="微软雅黑" panose="020B0503020204020204" charset="-122"/>
                <a:ea typeface="微软雅黑" panose="020B0503020204020204" charset="-122"/>
                <a:cs typeface="+mn-ea"/>
                <a:sym typeface="+mn-lt"/>
              </a:rPr>
              <a:t>k</a:t>
            </a:r>
            <a:r>
              <a:rPr lang="zh-CN" altLang="en-US" sz="1200" dirty="0">
                <a:solidFill>
                  <a:srgbClr val="10FBFE"/>
                </a:solidFill>
                <a:latin typeface="微软雅黑" panose="020B0503020204020204" charset="-122"/>
                <a:ea typeface="微软雅黑" panose="020B0503020204020204" charset="-122"/>
                <a:cs typeface="+mn-ea"/>
                <a:sym typeface="+mn-lt"/>
              </a:rPr>
              <a:t>指数进制化算法和</a:t>
            </a:r>
            <a:r>
              <a:rPr lang="en-US" altLang="zh-CN" sz="1200" dirty="0">
                <a:solidFill>
                  <a:srgbClr val="10FBFE"/>
                </a:solidFill>
                <a:latin typeface="微软雅黑" panose="020B0503020204020204" charset="-122"/>
                <a:ea typeface="微软雅黑" panose="020B0503020204020204" charset="-122"/>
                <a:cs typeface="+mn-ea"/>
                <a:sym typeface="+mn-lt"/>
              </a:rPr>
              <a:t>SMM</a:t>
            </a:r>
            <a:r>
              <a:rPr lang="zh-CN" altLang="en-US" sz="1200" dirty="0">
                <a:solidFill>
                  <a:srgbClr val="10FBFE"/>
                </a:solidFill>
                <a:latin typeface="微软雅黑" panose="020B0503020204020204" charset="-122"/>
                <a:ea typeface="微软雅黑" panose="020B0503020204020204" charset="-122"/>
                <a:cs typeface="+mn-ea"/>
                <a:sym typeface="+mn-lt"/>
              </a:rPr>
              <a:t>算法分别对</a:t>
            </a:r>
            <a:r>
              <a:rPr lang="en-US" altLang="zh-CN" sz="1200" dirty="0" err="1">
                <a:solidFill>
                  <a:srgbClr val="10FBFE"/>
                </a:solidFill>
                <a:latin typeface="微软雅黑" panose="020B0503020204020204" charset="-122"/>
                <a:ea typeface="微软雅黑" panose="020B0503020204020204" charset="-122"/>
                <a:cs typeface="+mn-ea"/>
                <a:sym typeface="+mn-lt"/>
              </a:rPr>
              <a:t>paillier</a:t>
            </a:r>
            <a:r>
              <a:rPr lang="zh-CN" altLang="en-US" sz="1200" dirty="0">
                <a:solidFill>
                  <a:srgbClr val="10FBFE"/>
                </a:solidFill>
                <a:latin typeface="微软雅黑" panose="020B0503020204020204" charset="-122"/>
                <a:ea typeface="微软雅黑" panose="020B0503020204020204" charset="-122"/>
                <a:cs typeface="+mn-ea"/>
                <a:sym typeface="+mn-lt"/>
              </a:rPr>
              <a:t>加密算法过程中的大数模幂运算进行优化。划分场景参与实体</a:t>
            </a:r>
            <a:r>
              <a:rPr lang="en-US" altLang="zh-CN" sz="1200" dirty="0">
                <a:solidFill>
                  <a:srgbClr val="10FBFE"/>
                </a:solidFill>
                <a:latin typeface="微软雅黑" panose="020B0503020204020204" charset="-122"/>
                <a:ea typeface="微软雅黑" panose="020B0503020204020204" charset="-122"/>
                <a:cs typeface="+mn-ea"/>
                <a:sym typeface="+mn-lt"/>
              </a:rPr>
              <a:t>,</a:t>
            </a:r>
            <a:r>
              <a:rPr lang="zh-CN" altLang="en-US" sz="1200" dirty="0">
                <a:solidFill>
                  <a:srgbClr val="10FBFE"/>
                </a:solidFill>
                <a:latin typeface="微软雅黑" panose="020B0503020204020204" charset="-122"/>
                <a:ea typeface="微软雅黑" panose="020B0503020204020204" charset="-122"/>
                <a:cs typeface="+mn-ea"/>
                <a:sym typeface="+mn-lt"/>
              </a:rPr>
              <a:t>将数据拥有方</a:t>
            </a:r>
            <a:r>
              <a:rPr lang="en-US" altLang="zh-CN" sz="1200" dirty="0">
                <a:solidFill>
                  <a:srgbClr val="10FBFE"/>
                </a:solidFill>
                <a:latin typeface="微软雅黑" panose="020B0503020204020204" charset="-122"/>
                <a:ea typeface="微软雅黑" panose="020B0503020204020204" charset="-122"/>
                <a:cs typeface="+mn-ea"/>
                <a:sym typeface="+mn-lt"/>
              </a:rPr>
              <a:t>,</a:t>
            </a:r>
            <a:r>
              <a:rPr lang="zh-CN" altLang="en-US" sz="1200" dirty="0">
                <a:solidFill>
                  <a:srgbClr val="10FBFE"/>
                </a:solidFill>
                <a:latin typeface="微软雅黑" panose="020B0503020204020204" charset="-122"/>
                <a:ea typeface="微软雅黑" panose="020B0503020204020204" charset="-122"/>
                <a:cs typeface="+mn-ea"/>
                <a:sym typeface="+mn-lt"/>
              </a:rPr>
              <a:t>数据处理方</a:t>
            </a:r>
            <a:r>
              <a:rPr lang="en-US" altLang="zh-CN" sz="1200" dirty="0">
                <a:solidFill>
                  <a:srgbClr val="10FBFE"/>
                </a:solidFill>
                <a:latin typeface="微软雅黑" panose="020B0503020204020204" charset="-122"/>
                <a:ea typeface="微软雅黑" panose="020B0503020204020204" charset="-122"/>
                <a:cs typeface="+mn-ea"/>
                <a:sym typeface="+mn-lt"/>
              </a:rPr>
              <a:t>,</a:t>
            </a:r>
            <a:r>
              <a:rPr lang="zh-CN" altLang="en-US" sz="1200" dirty="0">
                <a:solidFill>
                  <a:srgbClr val="10FBFE"/>
                </a:solidFill>
                <a:latin typeface="微软雅黑" panose="020B0503020204020204" charset="-122"/>
                <a:ea typeface="微软雅黑" panose="020B0503020204020204" charset="-122"/>
                <a:cs typeface="+mn-ea"/>
                <a:sym typeface="+mn-lt"/>
              </a:rPr>
              <a:t>密钥管理方权力分离</a:t>
            </a:r>
            <a:r>
              <a:rPr lang="en-US" altLang="zh-CN" sz="1200" dirty="0">
                <a:solidFill>
                  <a:srgbClr val="10FBFE"/>
                </a:solidFill>
                <a:latin typeface="微软雅黑" panose="020B0503020204020204" charset="-122"/>
                <a:ea typeface="微软雅黑" panose="020B0503020204020204" charset="-122"/>
                <a:cs typeface="+mn-ea"/>
                <a:sym typeface="+mn-lt"/>
              </a:rPr>
              <a:t>,</a:t>
            </a:r>
            <a:r>
              <a:rPr lang="zh-CN" altLang="en-US" sz="1200" dirty="0">
                <a:solidFill>
                  <a:srgbClr val="10FBFE"/>
                </a:solidFill>
                <a:latin typeface="微软雅黑" panose="020B0503020204020204" charset="-122"/>
                <a:ea typeface="微软雅黑" panose="020B0503020204020204" charset="-122"/>
                <a:cs typeface="+mn-ea"/>
                <a:sym typeface="+mn-lt"/>
              </a:rPr>
              <a:t>各角色在区块链下构成关系模式；并设计区块链上业务流程</a:t>
            </a:r>
            <a:r>
              <a:rPr lang="en-US" altLang="zh-CN" sz="1200" dirty="0">
                <a:solidFill>
                  <a:srgbClr val="10FBFE"/>
                </a:solidFill>
                <a:latin typeface="微软雅黑" panose="020B0503020204020204" charset="-122"/>
                <a:ea typeface="微软雅黑" panose="020B0503020204020204" charset="-122"/>
                <a:cs typeface="+mn-ea"/>
                <a:sym typeface="+mn-lt"/>
              </a:rPr>
              <a:t>,</a:t>
            </a:r>
            <a:r>
              <a:rPr lang="zh-CN" altLang="en-US" sz="1200" dirty="0">
                <a:solidFill>
                  <a:srgbClr val="10FBFE"/>
                </a:solidFill>
                <a:latin typeface="微软雅黑" panose="020B0503020204020204" charset="-122"/>
                <a:ea typeface="微软雅黑" panose="020B0503020204020204" charset="-122"/>
                <a:cs typeface="+mn-ea"/>
                <a:sym typeface="+mn-lt"/>
              </a:rPr>
              <a:t>不同的角色以不同的身份加入联盟链</a:t>
            </a:r>
            <a:r>
              <a:rPr lang="en-US" altLang="zh-CN" sz="1200" dirty="0">
                <a:solidFill>
                  <a:srgbClr val="10FBFE"/>
                </a:solidFill>
                <a:latin typeface="微软雅黑" panose="020B0503020204020204" charset="-122"/>
                <a:ea typeface="微软雅黑" panose="020B0503020204020204" charset="-122"/>
                <a:cs typeface="+mn-ea"/>
                <a:sym typeface="+mn-lt"/>
              </a:rPr>
              <a:t>,</a:t>
            </a:r>
            <a:r>
              <a:rPr lang="zh-CN" altLang="en-US" sz="1200" dirty="0">
                <a:solidFill>
                  <a:srgbClr val="10FBFE"/>
                </a:solidFill>
                <a:latin typeface="微软雅黑" panose="020B0503020204020204" charset="-122"/>
                <a:ea typeface="微软雅黑" panose="020B0503020204020204" charset="-122"/>
                <a:cs typeface="+mn-ea"/>
                <a:sym typeface="+mn-lt"/>
              </a:rPr>
              <a:t>实现跨平台信用数据的安全共享和安全计算和可信存证。以此将业务场景分成了链上和链下两层</a:t>
            </a:r>
            <a:r>
              <a:rPr lang="en-US" altLang="zh-CN" sz="1200" dirty="0">
                <a:solidFill>
                  <a:srgbClr val="10FBFE"/>
                </a:solidFill>
                <a:latin typeface="微软雅黑" panose="020B0503020204020204" charset="-122"/>
                <a:ea typeface="微软雅黑" panose="020B0503020204020204" charset="-122"/>
                <a:cs typeface="+mn-ea"/>
                <a:sym typeface="+mn-lt"/>
              </a:rPr>
              <a:t>,</a:t>
            </a:r>
            <a:r>
              <a:rPr lang="zh-CN" altLang="en-US" sz="1200" dirty="0">
                <a:solidFill>
                  <a:srgbClr val="10FBFE"/>
                </a:solidFill>
                <a:latin typeface="微软雅黑" panose="020B0503020204020204" charset="-122"/>
                <a:ea typeface="微软雅黑" panose="020B0503020204020204" charset="-122"/>
                <a:cs typeface="+mn-ea"/>
                <a:sym typeface="+mn-lt"/>
              </a:rPr>
              <a:t>用区块链和同态加密实现了跨平台信用数据的安全共享和安全计算和可信存证。</a:t>
            </a:r>
            <a:endParaRPr lang="zh-CN" altLang="en-US" sz="1100" dirty="0">
              <a:solidFill>
                <a:schemeClr val="bg1"/>
              </a:solidFill>
            </a:endParaRPr>
          </a:p>
        </p:txBody>
      </p:sp>
      <p:sp>
        <p:nvSpPr>
          <p:cNvPr id="129" name="TextBox 28"/>
          <p:cNvSpPr txBox="1"/>
          <p:nvPr/>
        </p:nvSpPr>
        <p:spPr>
          <a:xfrm>
            <a:off x="2111851" y="2402528"/>
            <a:ext cx="1900555" cy="253916"/>
          </a:xfrm>
          <a:prstGeom prst="rect">
            <a:avLst/>
          </a:prstGeom>
          <a:noFill/>
        </p:spPr>
        <p:txBody>
          <a:bodyPr wrap="square" lIns="68580" tIns="34290" rIns="68580" bIns="34290" rtlCol="0">
            <a:spAutoFit/>
          </a:bodyPr>
          <a:lstStyle/>
          <a:p>
            <a:pPr algn="l">
              <a:spcBef>
                <a:spcPts val="0"/>
              </a:spcBef>
              <a:spcAft>
                <a:spcPts val="0"/>
              </a:spcAft>
              <a:defRPr/>
            </a:pPr>
            <a:r>
              <a:rPr lang="zh-CN" altLang="en-US" sz="1200" dirty="0">
                <a:solidFill>
                  <a:srgbClr val="10FBFE"/>
                </a:solidFill>
                <a:latin typeface="微软雅黑" panose="020B0503020204020204" charset="-122"/>
                <a:ea typeface="微软雅黑" panose="020B0503020204020204" charset="-122"/>
                <a:cs typeface="+mn-ea"/>
              </a:rPr>
              <a:t>区块链加密</a:t>
            </a:r>
          </a:p>
        </p:txBody>
      </p:sp>
      <p:grpSp>
        <p:nvGrpSpPr>
          <p:cNvPr id="130" name="组合 129"/>
          <p:cNvGrpSpPr/>
          <p:nvPr/>
        </p:nvGrpSpPr>
        <p:grpSpPr>
          <a:xfrm>
            <a:off x="6127115" y="4589145"/>
            <a:ext cx="1003300" cy="992505"/>
            <a:chOff x="4305571" y="3574858"/>
            <a:chExt cx="890588" cy="881062"/>
          </a:xfrm>
          <a:solidFill>
            <a:srgbClr val="6AE7FF">
              <a:alpha val="20000"/>
            </a:srgbClr>
          </a:solidFill>
        </p:grpSpPr>
        <p:sp>
          <p:nvSpPr>
            <p:cNvPr id="131" name="Freeform 15"/>
            <p:cNvSpPr>
              <a:spLocks noEditPoints="1"/>
            </p:cNvSpPr>
            <p:nvPr/>
          </p:nvSpPr>
          <p:spPr bwMode="auto">
            <a:xfrm>
              <a:off x="4305571" y="3574858"/>
              <a:ext cx="890588" cy="881062"/>
            </a:xfrm>
            <a:custGeom>
              <a:avLst/>
              <a:gdLst>
                <a:gd name="T0" fmla="*/ 54 w 95"/>
                <a:gd name="T1" fmla="*/ 94 h 94"/>
                <a:gd name="T2" fmla="*/ 56 w 95"/>
                <a:gd name="T3" fmla="*/ 81 h 94"/>
                <a:gd name="T4" fmla="*/ 66 w 95"/>
                <a:gd name="T5" fmla="*/ 78 h 94"/>
                <a:gd name="T6" fmla="*/ 76 w 95"/>
                <a:gd name="T7" fmla="*/ 85 h 94"/>
                <a:gd name="T8" fmla="*/ 86 w 95"/>
                <a:gd name="T9" fmla="*/ 75 h 94"/>
                <a:gd name="T10" fmla="*/ 78 w 95"/>
                <a:gd name="T11" fmla="*/ 65 h 94"/>
                <a:gd name="T12" fmla="*/ 82 w 95"/>
                <a:gd name="T13" fmla="*/ 56 h 94"/>
                <a:gd name="T14" fmla="*/ 95 w 95"/>
                <a:gd name="T15" fmla="*/ 54 h 94"/>
                <a:gd name="T16" fmla="*/ 95 w 95"/>
                <a:gd name="T17" fmla="*/ 40 h 94"/>
                <a:gd name="T18" fmla="*/ 82 w 95"/>
                <a:gd name="T19" fmla="*/ 38 h 94"/>
                <a:gd name="T20" fmla="*/ 82 w 95"/>
                <a:gd name="T21" fmla="*/ 37 h 94"/>
                <a:gd name="T22" fmla="*/ 82 w 95"/>
                <a:gd name="T23" fmla="*/ 37 h 94"/>
                <a:gd name="T24" fmla="*/ 80 w 95"/>
                <a:gd name="T25" fmla="*/ 33 h 94"/>
                <a:gd name="T26" fmla="*/ 80 w 95"/>
                <a:gd name="T27" fmla="*/ 31 h 94"/>
                <a:gd name="T28" fmla="*/ 80 w 95"/>
                <a:gd name="T29" fmla="*/ 31 h 94"/>
                <a:gd name="T30" fmla="*/ 78 w 95"/>
                <a:gd name="T31" fmla="*/ 29 h 94"/>
                <a:gd name="T32" fmla="*/ 86 w 95"/>
                <a:gd name="T33" fmla="*/ 18 h 94"/>
                <a:gd name="T34" fmla="*/ 76 w 95"/>
                <a:gd name="T35" fmla="*/ 9 h 94"/>
                <a:gd name="T36" fmla="*/ 66 w 95"/>
                <a:gd name="T37" fmla="*/ 16 h 94"/>
                <a:gd name="T38" fmla="*/ 56 w 95"/>
                <a:gd name="T39" fmla="*/ 12 h 94"/>
                <a:gd name="T40" fmla="*/ 54 w 95"/>
                <a:gd name="T41" fmla="*/ 0 h 94"/>
                <a:gd name="T42" fmla="*/ 41 w 95"/>
                <a:gd name="T43" fmla="*/ 0 h 94"/>
                <a:gd name="T44" fmla="*/ 38 w 95"/>
                <a:gd name="T45" fmla="*/ 12 h 94"/>
                <a:gd name="T46" fmla="*/ 29 w 95"/>
                <a:gd name="T47" fmla="*/ 16 h 94"/>
                <a:gd name="T48" fmla="*/ 19 w 95"/>
                <a:gd name="T49" fmla="*/ 9 h 94"/>
                <a:gd name="T50" fmla="*/ 9 w 95"/>
                <a:gd name="T51" fmla="*/ 18 h 94"/>
                <a:gd name="T52" fmla="*/ 17 w 95"/>
                <a:gd name="T53" fmla="*/ 29 h 94"/>
                <a:gd name="T54" fmla="*/ 13 w 95"/>
                <a:gd name="T55" fmla="*/ 38 h 94"/>
                <a:gd name="T56" fmla="*/ 0 w 95"/>
                <a:gd name="T57" fmla="*/ 40 h 94"/>
                <a:gd name="T58" fmla="*/ 0 w 95"/>
                <a:gd name="T59" fmla="*/ 54 h 94"/>
                <a:gd name="T60" fmla="*/ 13 w 95"/>
                <a:gd name="T61" fmla="*/ 56 h 94"/>
                <a:gd name="T62" fmla="*/ 16 w 95"/>
                <a:gd name="T63" fmla="*/ 65 h 94"/>
                <a:gd name="T64" fmla="*/ 9 w 95"/>
                <a:gd name="T65" fmla="*/ 75 h 94"/>
                <a:gd name="T66" fmla="*/ 19 w 95"/>
                <a:gd name="T67" fmla="*/ 85 h 94"/>
                <a:gd name="T68" fmla="*/ 29 w 95"/>
                <a:gd name="T69" fmla="*/ 78 h 94"/>
                <a:gd name="T70" fmla="*/ 38 w 95"/>
                <a:gd name="T71" fmla="*/ 82 h 94"/>
                <a:gd name="T72" fmla="*/ 41 w 95"/>
                <a:gd name="T73" fmla="*/ 94 h 94"/>
                <a:gd name="T74" fmla="*/ 54 w 95"/>
                <a:gd name="T75" fmla="*/ 94 h 94"/>
                <a:gd name="T76" fmla="*/ 72 w 95"/>
                <a:gd name="T77" fmla="*/ 43 h 94"/>
                <a:gd name="T78" fmla="*/ 51 w 95"/>
                <a:gd name="T79" fmla="*/ 72 h 94"/>
                <a:gd name="T80" fmla="*/ 22 w 95"/>
                <a:gd name="T81" fmla="*/ 50 h 94"/>
                <a:gd name="T82" fmla="*/ 44 w 95"/>
                <a:gd name="T83" fmla="*/ 22 h 94"/>
                <a:gd name="T84" fmla="*/ 56 w 95"/>
                <a:gd name="T85" fmla="*/ 23 h 94"/>
                <a:gd name="T86" fmla="*/ 56 w 95"/>
                <a:gd name="T87" fmla="*/ 23 h 94"/>
                <a:gd name="T88" fmla="*/ 65 w 95"/>
                <a:gd name="T89" fmla="*/ 29 h 94"/>
                <a:gd name="T90" fmla="*/ 69 w 95"/>
                <a:gd name="T91" fmla="*/ 34 h 94"/>
                <a:gd name="T92" fmla="*/ 72 w 95"/>
                <a:gd name="T93" fmla="*/ 4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5" h="94">
                  <a:moveTo>
                    <a:pt x="54" y="94"/>
                  </a:moveTo>
                  <a:cubicBezTo>
                    <a:pt x="56" y="81"/>
                    <a:pt x="56" y="81"/>
                    <a:pt x="56" y="81"/>
                  </a:cubicBezTo>
                  <a:cubicBezTo>
                    <a:pt x="66" y="78"/>
                    <a:pt x="66" y="78"/>
                    <a:pt x="66" y="78"/>
                  </a:cubicBezTo>
                  <a:cubicBezTo>
                    <a:pt x="76" y="85"/>
                    <a:pt x="76" y="85"/>
                    <a:pt x="76" y="85"/>
                  </a:cubicBezTo>
                  <a:cubicBezTo>
                    <a:pt x="86" y="75"/>
                    <a:pt x="86" y="75"/>
                    <a:pt x="86" y="75"/>
                  </a:cubicBezTo>
                  <a:cubicBezTo>
                    <a:pt x="78" y="65"/>
                    <a:pt x="78" y="65"/>
                    <a:pt x="78" y="65"/>
                  </a:cubicBezTo>
                  <a:cubicBezTo>
                    <a:pt x="82" y="56"/>
                    <a:pt x="82" y="56"/>
                    <a:pt x="82" y="56"/>
                  </a:cubicBezTo>
                  <a:cubicBezTo>
                    <a:pt x="95" y="54"/>
                    <a:pt x="95" y="54"/>
                    <a:pt x="95" y="54"/>
                  </a:cubicBezTo>
                  <a:cubicBezTo>
                    <a:pt x="95" y="40"/>
                    <a:pt x="95" y="40"/>
                    <a:pt x="95" y="40"/>
                  </a:cubicBezTo>
                  <a:cubicBezTo>
                    <a:pt x="82" y="38"/>
                    <a:pt x="82" y="38"/>
                    <a:pt x="82" y="38"/>
                  </a:cubicBezTo>
                  <a:cubicBezTo>
                    <a:pt x="82" y="37"/>
                    <a:pt x="82" y="37"/>
                    <a:pt x="82" y="37"/>
                  </a:cubicBezTo>
                  <a:cubicBezTo>
                    <a:pt x="82" y="37"/>
                    <a:pt x="82" y="37"/>
                    <a:pt x="82" y="37"/>
                  </a:cubicBezTo>
                  <a:cubicBezTo>
                    <a:pt x="80" y="33"/>
                    <a:pt x="80" y="33"/>
                    <a:pt x="80" y="33"/>
                  </a:cubicBezTo>
                  <a:cubicBezTo>
                    <a:pt x="80" y="31"/>
                    <a:pt x="80" y="31"/>
                    <a:pt x="80" y="31"/>
                  </a:cubicBezTo>
                  <a:cubicBezTo>
                    <a:pt x="80" y="31"/>
                    <a:pt x="80" y="31"/>
                    <a:pt x="80" y="31"/>
                  </a:cubicBezTo>
                  <a:cubicBezTo>
                    <a:pt x="78" y="29"/>
                    <a:pt x="78" y="29"/>
                    <a:pt x="78" y="29"/>
                  </a:cubicBezTo>
                  <a:cubicBezTo>
                    <a:pt x="86" y="18"/>
                    <a:pt x="86" y="18"/>
                    <a:pt x="86" y="18"/>
                  </a:cubicBezTo>
                  <a:cubicBezTo>
                    <a:pt x="76" y="9"/>
                    <a:pt x="76" y="9"/>
                    <a:pt x="76" y="9"/>
                  </a:cubicBezTo>
                  <a:cubicBezTo>
                    <a:pt x="66" y="16"/>
                    <a:pt x="66" y="16"/>
                    <a:pt x="66" y="16"/>
                  </a:cubicBezTo>
                  <a:cubicBezTo>
                    <a:pt x="56" y="12"/>
                    <a:pt x="56" y="12"/>
                    <a:pt x="56" y="12"/>
                  </a:cubicBezTo>
                  <a:cubicBezTo>
                    <a:pt x="54" y="0"/>
                    <a:pt x="54" y="0"/>
                    <a:pt x="54" y="0"/>
                  </a:cubicBezTo>
                  <a:cubicBezTo>
                    <a:pt x="41" y="0"/>
                    <a:pt x="41" y="0"/>
                    <a:pt x="41" y="0"/>
                  </a:cubicBezTo>
                  <a:cubicBezTo>
                    <a:pt x="38" y="12"/>
                    <a:pt x="38" y="12"/>
                    <a:pt x="38" y="12"/>
                  </a:cubicBezTo>
                  <a:cubicBezTo>
                    <a:pt x="29" y="16"/>
                    <a:pt x="29" y="16"/>
                    <a:pt x="29" y="16"/>
                  </a:cubicBezTo>
                  <a:cubicBezTo>
                    <a:pt x="19" y="9"/>
                    <a:pt x="19" y="9"/>
                    <a:pt x="19" y="9"/>
                  </a:cubicBezTo>
                  <a:cubicBezTo>
                    <a:pt x="9" y="18"/>
                    <a:pt x="9" y="18"/>
                    <a:pt x="9" y="18"/>
                  </a:cubicBezTo>
                  <a:cubicBezTo>
                    <a:pt x="17" y="29"/>
                    <a:pt x="17" y="29"/>
                    <a:pt x="17" y="29"/>
                  </a:cubicBezTo>
                  <a:cubicBezTo>
                    <a:pt x="13" y="38"/>
                    <a:pt x="13" y="38"/>
                    <a:pt x="13" y="38"/>
                  </a:cubicBezTo>
                  <a:cubicBezTo>
                    <a:pt x="0" y="40"/>
                    <a:pt x="0" y="40"/>
                    <a:pt x="0" y="40"/>
                  </a:cubicBezTo>
                  <a:cubicBezTo>
                    <a:pt x="0" y="54"/>
                    <a:pt x="0" y="54"/>
                    <a:pt x="0" y="54"/>
                  </a:cubicBezTo>
                  <a:cubicBezTo>
                    <a:pt x="13" y="56"/>
                    <a:pt x="13" y="56"/>
                    <a:pt x="13" y="56"/>
                  </a:cubicBezTo>
                  <a:cubicBezTo>
                    <a:pt x="16" y="65"/>
                    <a:pt x="16" y="65"/>
                    <a:pt x="16" y="65"/>
                  </a:cubicBezTo>
                  <a:cubicBezTo>
                    <a:pt x="9" y="75"/>
                    <a:pt x="9" y="75"/>
                    <a:pt x="9" y="75"/>
                  </a:cubicBezTo>
                  <a:cubicBezTo>
                    <a:pt x="19" y="85"/>
                    <a:pt x="19" y="85"/>
                    <a:pt x="19" y="85"/>
                  </a:cubicBezTo>
                  <a:cubicBezTo>
                    <a:pt x="29" y="78"/>
                    <a:pt x="29" y="78"/>
                    <a:pt x="29" y="78"/>
                  </a:cubicBezTo>
                  <a:cubicBezTo>
                    <a:pt x="38" y="82"/>
                    <a:pt x="38" y="82"/>
                    <a:pt x="38" y="82"/>
                  </a:cubicBezTo>
                  <a:cubicBezTo>
                    <a:pt x="41" y="94"/>
                    <a:pt x="41" y="94"/>
                    <a:pt x="41" y="94"/>
                  </a:cubicBezTo>
                  <a:cubicBezTo>
                    <a:pt x="54" y="94"/>
                    <a:pt x="54" y="94"/>
                    <a:pt x="54" y="94"/>
                  </a:cubicBezTo>
                  <a:close/>
                  <a:moveTo>
                    <a:pt x="72" y="43"/>
                  </a:moveTo>
                  <a:cubicBezTo>
                    <a:pt x="74" y="57"/>
                    <a:pt x="65" y="70"/>
                    <a:pt x="51" y="72"/>
                  </a:cubicBezTo>
                  <a:cubicBezTo>
                    <a:pt x="37" y="74"/>
                    <a:pt x="24" y="64"/>
                    <a:pt x="22" y="50"/>
                  </a:cubicBezTo>
                  <a:cubicBezTo>
                    <a:pt x="21" y="36"/>
                    <a:pt x="30" y="24"/>
                    <a:pt x="44" y="22"/>
                  </a:cubicBezTo>
                  <a:cubicBezTo>
                    <a:pt x="48" y="21"/>
                    <a:pt x="52" y="22"/>
                    <a:pt x="56" y="23"/>
                  </a:cubicBezTo>
                  <a:cubicBezTo>
                    <a:pt x="56" y="23"/>
                    <a:pt x="56" y="23"/>
                    <a:pt x="56" y="23"/>
                  </a:cubicBezTo>
                  <a:cubicBezTo>
                    <a:pt x="59" y="24"/>
                    <a:pt x="63" y="26"/>
                    <a:pt x="65" y="29"/>
                  </a:cubicBezTo>
                  <a:cubicBezTo>
                    <a:pt x="67" y="30"/>
                    <a:pt x="68" y="32"/>
                    <a:pt x="69" y="34"/>
                  </a:cubicBezTo>
                  <a:cubicBezTo>
                    <a:pt x="71" y="37"/>
                    <a:pt x="72" y="40"/>
                    <a:pt x="72" y="43"/>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2" name="Freeform 16"/>
            <p:cNvSpPr>
              <a:spLocks noEditPoints="1"/>
            </p:cNvSpPr>
            <p:nvPr/>
          </p:nvSpPr>
          <p:spPr bwMode="auto">
            <a:xfrm>
              <a:off x="4605608" y="3836795"/>
              <a:ext cx="290513" cy="328612"/>
            </a:xfrm>
            <a:custGeom>
              <a:avLst/>
              <a:gdLst>
                <a:gd name="T0" fmla="*/ 15 w 31"/>
                <a:gd name="T1" fmla="*/ 0 h 35"/>
                <a:gd name="T2" fmla="*/ 24 w 31"/>
                <a:gd name="T3" fmla="*/ 8 h 35"/>
                <a:gd name="T4" fmla="*/ 15 w 31"/>
                <a:gd name="T5" fmla="*/ 17 h 35"/>
                <a:gd name="T6" fmla="*/ 7 w 31"/>
                <a:gd name="T7" fmla="*/ 8 h 35"/>
                <a:gd name="T8" fmla="*/ 15 w 31"/>
                <a:gd name="T9" fmla="*/ 0 h 35"/>
                <a:gd name="T10" fmla="*/ 6 w 31"/>
                <a:gd name="T11" fmla="*/ 19 h 35"/>
                <a:gd name="T12" fmla="*/ 10 w 31"/>
                <a:gd name="T13" fmla="*/ 19 h 35"/>
                <a:gd name="T14" fmla="*/ 14 w 31"/>
                <a:gd name="T15" fmla="*/ 24 h 35"/>
                <a:gd name="T16" fmla="*/ 17 w 31"/>
                <a:gd name="T17" fmla="*/ 24 h 35"/>
                <a:gd name="T18" fmla="*/ 21 w 31"/>
                <a:gd name="T19" fmla="*/ 19 h 35"/>
                <a:gd name="T20" fmla="*/ 24 w 31"/>
                <a:gd name="T21" fmla="*/ 19 h 35"/>
                <a:gd name="T22" fmla="*/ 31 w 31"/>
                <a:gd name="T23" fmla="*/ 25 h 35"/>
                <a:gd name="T24" fmla="*/ 31 w 31"/>
                <a:gd name="T25" fmla="*/ 35 h 35"/>
                <a:gd name="T26" fmla="*/ 0 w 31"/>
                <a:gd name="T27" fmla="*/ 35 h 35"/>
                <a:gd name="T28" fmla="*/ 0 w 31"/>
                <a:gd name="T29" fmla="*/ 25 h 35"/>
                <a:gd name="T30" fmla="*/ 6 w 31"/>
                <a:gd name="T31" fmla="*/ 1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35">
                  <a:moveTo>
                    <a:pt x="15" y="0"/>
                  </a:moveTo>
                  <a:cubicBezTo>
                    <a:pt x="20" y="0"/>
                    <a:pt x="24" y="4"/>
                    <a:pt x="24" y="8"/>
                  </a:cubicBezTo>
                  <a:cubicBezTo>
                    <a:pt x="24" y="13"/>
                    <a:pt x="20" y="17"/>
                    <a:pt x="15" y="17"/>
                  </a:cubicBezTo>
                  <a:cubicBezTo>
                    <a:pt x="11" y="17"/>
                    <a:pt x="7" y="13"/>
                    <a:pt x="7" y="8"/>
                  </a:cubicBezTo>
                  <a:cubicBezTo>
                    <a:pt x="7" y="4"/>
                    <a:pt x="11" y="0"/>
                    <a:pt x="15" y="0"/>
                  </a:cubicBezTo>
                  <a:close/>
                  <a:moveTo>
                    <a:pt x="6" y="19"/>
                  </a:moveTo>
                  <a:cubicBezTo>
                    <a:pt x="10" y="19"/>
                    <a:pt x="10" y="19"/>
                    <a:pt x="10" y="19"/>
                  </a:cubicBezTo>
                  <a:cubicBezTo>
                    <a:pt x="14" y="24"/>
                    <a:pt x="14" y="24"/>
                    <a:pt x="14" y="24"/>
                  </a:cubicBezTo>
                  <a:cubicBezTo>
                    <a:pt x="15" y="26"/>
                    <a:pt x="16" y="26"/>
                    <a:pt x="17" y="24"/>
                  </a:cubicBezTo>
                  <a:cubicBezTo>
                    <a:pt x="21" y="19"/>
                    <a:pt x="21" y="19"/>
                    <a:pt x="21" y="19"/>
                  </a:cubicBezTo>
                  <a:cubicBezTo>
                    <a:pt x="24" y="19"/>
                    <a:pt x="24" y="19"/>
                    <a:pt x="24" y="19"/>
                  </a:cubicBezTo>
                  <a:cubicBezTo>
                    <a:pt x="28" y="19"/>
                    <a:pt x="31" y="21"/>
                    <a:pt x="31" y="25"/>
                  </a:cubicBezTo>
                  <a:cubicBezTo>
                    <a:pt x="31" y="35"/>
                    <a:pt x="31" y="35"/>
                    <a:pt x="31" y="35"/>
                  </a:cubicBezTo>
                  <a:cubicBezTo>
                    <a:pt x="26" y="35"/>
                    <a:pt x="5" y="35"/>
                    <a:pt x="0" y="35"/>
                  </a:cubicBezTo>
                  <a:cubicBezTo>
                    <a:pt x="0" y="25"/>
                    <a:pt x="0" y="25"/>
                    <a:pt x="0" y="25"/>
                  </a:cubicBezTo>
                  <a:cubicBezTo>
                    <a:pt x="0" y="21"/>
                    <a:pt x="3" y="19"/>
                    <a:pt x="6" y="19"/>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grpSp>
        <p:nvGrpSpPr>
          <p:cNvPr id="133" name="组合 132"/>
          <p:cNvGrpSpPr/>
          <p:nvPr/>
        </p:nvGrpSpPr>
        <p:grpSpPr>
          <a:xfrm>
            <a:off x="6127115" y="2327275"/>
            <a:ext cx="992505" cy="1005205"/>
            <a:chOff x="4305571" y="1566670"/>
            <a:chExt cx="881063" cy="892175"/>
          </a:xfrm>
          <a:solidFill>
            <a:srgbClr val="6AE7FF">
              <a:alpha val="20000"/>
            </a:srgbClr>
          </a:solidFill>
        </p:grpSpPr>
        <p:sp>
          <p:nvSpPr>
            <p:cNvPr id="134" name="Freeform 17"/>
            <p:cNvSpPr>
              <a:spLocks noEditPoints="1"/>
            </p:cNvSpPr>
            <p:nvPr/>
          </p:nvSpPr>
          <p:spPr bwMode="auto">
            <a:xfrm>
              <a:off x="4305571" y="1566670"/>
              <a:ext cx="881063" cy="892175"/>
            </a:xfrm>
            <a:custGeom>
              <a:avLst/>
              <a:gdLst>
                <a:gd name="T0" fmla="*/ 54 w 94"/>
                <a:gd name="T1" fmla="*/ 95 h 95"/>
                <a:gd name="T2" fmla="*/ 56 w 94"/>
                <a:gd name="T3" fmla="*/ 82 h 95"/>
                <a:gd name="T4" fmla="*/ 65 w 94"/>
                <a:gd name="T5" fmla="*/ 78 h 95"/>
                <a:gd name="T6" fmla="*/ 75 w 94"/>
                <a:gd name="T7" fmla="*/ 86 h 95"/>
                <a:gd name="T8" fmla="*/ 85 w 94"/>
                <a:gd name="T9" fmla="*/ 76 h 95"/>
                <a:gd name="T10" fmla="*/ 78 w 94"/>
                <a:gd name="T11" fmla="*/ 66 h 95"/>
                <a:gd name="T12" fmla="*/ 82 w 94"/>
                <a:gd name="T13" fmla="*/ 56 h 95"/>
                <a:gd name="T14" fmla="*/ 94 w 94"/>
                <a:gd name="T15" fmla="*/ 54 h 95"/>
                <a:gd name="T16" fmla="*/ 94 w 94"/>
                <a:gd name="T17" fmla="*/ 41 h 95"/>
                <a:gd name="T18" fmla="*/ 82 w 94"/>
                <a:gd name="T19" fmla="*/ 38 h 95"/>
                <a:gd name="T20" fmla="*/ 81 w 94"/>
                <a:gd name="T21" fmla="*/ 37 h 95"/>
                <a:gd name="T22" fmla="*/ 81 w 94"/>
                <a:gd name="T23" fmla="*/ 37 h 95"/>
                <a:gd name="T24" fmla="*/ 80 w 94"/>
                <a:gd name="T25" fmla="*/ 34 h 95"/>
                <a:gd name="T26" fmla="*/ 79 w 94"/>
                <a:gd name="T27" fmla="*/ 32 h 95"/>
                <a:gd name="T28" fmla="*/ 79 w 94"/>
                <a:gd name="T29" fmla="*/ 32 h 95"/>
                <a:gd name="T30" fmla="*/ 78 w 94"/>
                <a:gd name="T31" fmla="*/ 29 h 95"/>
                <a:gd name="T32" fmla="*/ 85 w 94"/>
                <a:gd name="T33" fmla="*/ 19 h 95"/>
                <a:gd name="T34" fmla="*/ 75 w 94"/>
                <a:gd name="T35" fmla="*/ 9 h 95"/>
                <a:gd name="T36" fmla="*/ 65 w 94"/>
                <a:gd name="T37" fmla="*/ 16 h 95"/>
                <a:gd name="T38" fmla="*/ 56 w 94"/>
                <a:gd name="T39" fmla="*/ 13 h 95"/>
                <a:gd name="T40" fmla="*/ 54 w 94"/>
                <a:gd name="T41" fmla="*/ 0 h 95"/>
                <a:gd name="T42" fmla="*/ 40 w 94"/>
                <a:gd name="T43" fmla="*/ 0 h 95"/>
                <a:gd name="T44" fmla="*/ 38 w 94"/>
                <a:gd name="T45" fmla="*/ 13 h 95"/>
                <a:gd name="T46" fmla="*/ 29 w 94"/>
                <a:gd name="T47" fmla="*/ 16 h 95"/>
                <a:gd name="T48" fmla="*/ 18 w 94"/>
                <a:gd name="T49" fmla="*/ 9 h 95"/>
                <a:gd name="T50" fmla="*/ 9 w 94"/>
                <a:gd name="T51" fmla="*/ 19 h 95"/>
                <a:gd name="T52" fmla="*/ 16 w 94"/>
                <a:gd name="T53" fmla="*/ 29 h 95"/>
                <a:gd name="T54" fmla="*/ 12 w 94"/>
                <a:gd name="T55" fmla="*/ 38 h 95"/>
                <a:gd name="T56" fmla="*/ 0 w 94"/>
                <a:gd name="T57" fmla="*/ 41 h 95"/>
                <a:gd name="T58" fmla="*/ 0 w 94"/>
                <a:gd name="T59" fmla="*/ 54 h 95"/>
                <a:gd name="T60" fmla="*/ 12 w 94"/>
                <a:gd name="T61" fmla="*/ 56 h 95"/>
                <a:gd name="T62" fmla="*/ 16 w 94"/>
                <a:gd name="T63" fmla="*/ 66 h 95"/>
                <a:gd name="T64" fmla="*/ 9 w 94"/>
                <a:gd name="T65" fmla="*/ 76 h 95"/>
                <a:gd name="T66" fmla="*/ 18 w 94"/>
                <a:gd name="T67" fmla="*/ 86 h 95"/>
                <a:gd name="T68" fmla="*/ 29 w 94"/>
                <a:gd name="T69" fmla="*/ 78 h 95"/>
                <a:gd name="T70" fmla="*/ 38 w 94"/>
                <a:gd name="T71" fmla="*/ 82 h 95"/>
                <a:gd name="T72" fmla="*/ 40 w 94"/>
                <a:gd name="T73" fmla="*/ 95 h 95"/>
                <a:gd name="T74" fmla="*/ 54 w 94"/>
                <a:gd name="T75" fmla="*/ 95 h 95"/>
                <a:gd name="T76" fmla="*/ 72 w 94"/>
                <a:gd name="T77" fmla="*/ 44 h 95"/>
                <a:gd name="T78" fmla="*/ 50 w 94"/>
                <a:gd name="T79" fmla="*/ 72 h 95"/>
                <a:gd name="T80" fmla="*/ 22 w 94"/>
                <a:gd name="T81" fmla="*/ 51 h 95"/>
                <a:gd name="T82" fmla="*/ 44 w 94"/>
                <a:gd name="T83" fmla="*/ 22 h 95"/>
                <a:gd name="T84" fmla="*/ 55 w 94"/>
                <a:gd name="T85" fmla="*/ 24 h 95"/>
                <a:gd name="T86" fmla="*/ 55 w 94"/>
                <a:gd name="T87" fmla="*/ 24 h 95"/>
                <a:gd name="T88" fmla="*/ 65 w 94"/>
                <a:gd name="T89" fmla="*/ 30 h 95"/>
                <a:gd name="T90" fmla="*/ 69 w 94"/>
                <a:gd name="T91" fmla="*/ 35 h 95"/>
                <a:gd name="T92" fmla="*/ 72 w 94"/>
                <a:gd name="T93" fmla="*/ 4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4" h="95">
                  <a:moveTo>
                    <a:pt x="54" y="95"/>
                  </a:moveTo>
                  <a:cubicBezTo>
                    <a:pt x="56" y="82"/>
                    <a:pt x="56" y="82"/>
                    <a:pt x="56" y="82"/>
                  </a:cubicBezTo>
                  <a:cubicBezTo>
                    <a:pt x="65" y="78"/>
                    <a:pt x="65" y="78"/>
                    <a:pt x="65" y="78"/>
                  </a:cubicBezTo>
                  <a:cubicBezTo>
                    <a:pt x="75" y="86"/>
                    <a:pt x="75" y="86"/>
                    <a:pt x="75" y="86"/>
                  </a:cubicBezTo>
                  <a:cubicBezTo>
                    <a:pt x="85" y="76"/>
                    <a:pt x="85" y="76"/>
                    <a:pt x="85" y="76"/>
                  </a:cubicBezTo>
                  <a:cubicBezTo>
                    <a:pt x="78" y="66"/>
                    <a:pt x="78" y="66"/>
                    <a:pt x="78" y="66"/>
                  </a:cubicBezTo>
                  <a:cubicBezTo>
                    <a:pt x="82" y="56"/>
                    <a:pt x="82" y="56"/>
                    <a:pt x="82" y="56"/>
                  </a:cubicBezTo>
                  <a:cubicBezTo>
                    <a:pt x="94" y="54"/>
                    <a:pt x="94" y="54"/>
                    <a:pt x="94" y="54"/>
                  </a:cubicBezTo>
                  <a:cubicBezTo>
                    <a:pt x="94" y="41"/>
                    <a:pt x="94" y="41"/>
                    <a:pt x="94" y="41"/>
                  </a:cubicBezTo>
                  <a:cubicBezTo>
                    <a:pt x="82" y="38"/>
                    <a:pt x="82" y="38"/>
                    <a:pt x="82" y="38"/>
                  </a:cubicBezTo>
                  <a:cubicBezTo>
                    <a:pt x="81" y="37"/>
                    <a:pt x="81" y="37"/>
                    <a:pt x="81" y="37"/>
                  </a:cubicBezTo>
                  <a:cubicBezTo>
                    <a:pt x="81" y="37"/>
                    <a:pt x="81" y="37"/>
                    <a:pt x="81" y="37"/>
                  </a:cubicBezTo>
                  <a:cubicBezTo>
                    <a:pt x="80" y="34"/>
                    <a:pt x="80" y="34"/>
                    <a:pt x="80" y="34"/>
                  </a:cubicBezTo>
                  <a:cubicBezTo>
                    <a:pt x="79" y="32"/>
                    <a:pt x="79" y="32"/>
                    <a:pt x="79" y="32"/>
                  </a:cubicBezTo>
                  <a:cubicBezTo>
                    <a:pt x="79" y="32"/>
                    <a:pt x="79" y="32"/>
                    <a:pt x="79" y="32"/>
                  </a:cubicBezTo>
                  <a:cubicBezTo>
                    <a:pt x="78" y="29"/>
                    <a:pt x="78" y="29"/>
                    <a:pt x="78" y="29"/>
                  </a:cubicBezTo>
                  <a:cubicBezTo>
                    <a:pt x="85" y="19"/>
                    <a:pt x="85" y="19"/>
                    <a:pt x="85" y="19"/>
                  </a:cubicBezTo>
                  <a:cubicBezTo>
                    <a:pt x="75" y="9"/>
                    <a:pt x="75" y="9"/>
                    <a:pt x="75" y="9"/>
                  </a:cubicBezTo>
                  <a:cubicBezTo>
                    <a:pt x="65" y="16"/>
                    <a:pt x="65" y="16"/>
                    <a:pt x="65" y="16"/>
                  </a:cubicBezTo>
                  <a:cubicBezTo>
                    <a:pt x="56" y="13"/>
                    <a:pt x="56" y="13"/>
                    <a:pt x="56" y="13"/>
                  </a:cubicBezTo>
                  <a:cubicBezTo>
                    <a:pt x="54" y="0"/>
                    <a:pt x="54" y="0"/>
                    <a:pt x="54" y="0"/>
                  </a:cubicBezTo>
                  <a:cubicBezTo>
                    <a:pt x="40" y="0"/>
                    <a:pt x="40" y="0"/>
                    <a:pt x="40" y="0"/>
                  </a:cubicBezTo>
                  <a:cubicBezTo>
                    <a:pt x="38" y="13"/>
                    <a:pt x="38" y="13"/>
                    <a:pt x="38" y="13"/>
                  </a:cubicBezTo>
                  <a:cubicBezTo>
                    <a:pt x="29" y="16"/>
                    <a:pt x="29" y="16"/>
                    <a:pt x="29" y="16"/>
                  </a:cubicBezTo>
                  <a:cubicBezTo>
                    <a:pt x="18" y="9"/>
                    <a:pt x="18" y="9"/>
                    <a:pt x="18" y="9"/>
                  </a:cubicBezTo>
                  <a:cubicBezTo>
                    <a:pt x="9" y="19"/>
                    <a:pt x="9" y="19"/>
                    <a:pt x="9" y="19"/>
                  </a:cubicBezTo>
                  <a:cubicBezTo>
                    <a:pt x="16" y="29"/>
                    <a:pt x="16" y="29"/>
                    <a:pt x="16" y="29"/>
                  </a:cubicBezTo>
                  <a:cubicBezTo>
                    <a:pt x="12" y="38"/>
                    <a:pt x="12" y="38"/>
                    <a:pt x="12" y="38"/>
                  </a:cubicBezTo>
                  <a:cubicBezTo>
                    <a:pt x="0" y="41"/>
                    <a:pt x="0" y="41"/>
                    <a:pt x="0" y="41"/>
                  </a:cubicBezTo>
                  <a:cubicBezTo>
                    <a:pt x="0" y="54"/>
                    <a:pt x="0" y="54"/>
                    <a:pt x="0" y="54"/>
                  </a:cubicBezTo>
                  <a:cubicBezTo>
                    <a:pt x="12" y="56"/>
                    <a:pt x="12" y="56"/>
                    <a:pt x="12" y="56"/>
                  </a:cubicBezTo>
                  <a:cubicBezTo>
                    <a:pt x="16" y="66"/>
                    <a:pt x="16" y="66"/>
                    <a:pt x="16" y="66"/>
                  </a:cubicBezTo>
                  <a:cubicBezTo>
                    <a:pt x="9" y="76"/>
                    <a:pt x="9" y="76"/>
                    <a:pt x="9" y="76"/>
                  </a:cubicBezTo>
                  <a:cubicBezTo>
                    <a:pt x="18" y="86"/>
                    <a:pt x="18" y="86"/>
                    <a:pt x="18" y="86"/>
                  </a:cubicBezTo>
                  <a:cubicBezTo>
                    <a:pt x="29" y="78"/>
                    <a:pt x="29" y="78"/>
                    <a:pt x="29" y="78"/>
                  </a:cubicBezTo>
                  <a:cubicBezTo>
                    <a:pt x="38" y="82"/>
                    <a:pt x="38" y="82"/>
                    <a:pt x="38" y="82"/>
                  </a:cubicBezTo>
                  <a:cubicBezTo>
                    <a:pt x="40" y="95"/>
                    <a:pt x="40" y="95"/>
                    <a:pt x="40" y="95"/>
                  </a:cubicBezTo>
                  <a:cubicBezTo>
                    <a:pt x="54" y="95"/>
                    <a:pt x="54" y="95"/>
                    <a:pt x="54" y="95"/>
                  </a:cubicBezTo>
                  <a:close/>
                  <a:moveTo>
                    <a:pt x="72" y="44"/>
                  </a:moveTo>
                  <a:cubicBezTo>
                    <a:pt x="74" y="58"/>
                    <a:pt x="64" y="71"/>
                    <a:pt x="50" y="72"/>
                  </a:cubicBezTo>
                  <a:cubicBezTo>
                    <a:pt x="37" y="74"/>
                    <a:pt x="24" y="65"/>
                    <a:pt x="22" y="51"/>
                  </a:cubicBezTo>
                  <a:cubicBezTo>
                    <a:pt x="20" y="37"/>
                    <a:pt x="30" y="24"/>
                    <a:pt x="44" y="22"/>
                  </a:cubicBezTo>
                  <a:cubicBezTo>
                    <a:pt x="48" y="22"/>
                    <a:pt x="52" y="22"/>
                    <a:pt x="55" y="24"/>
                  </a:cubicBezTo>
                  <a:cubicBezTo>
                    <a:pt x="55" y="24"/>
                    <a:pt x="55" y="24"/>
                    <a:pt x="55" y="24"/>
                  </a:cubicBezTo>
                  <a:cubicBezTo>
                    <a:pt x="59" y="25"/>
                    <a:pt x="62" y="27"/>
                    <a:pt x="65" y="30"/>
                  </a:cubicBezTo>
                  <a:cubicBezTo>
                    <a:pt x="66" y="31"/>
                    <a:pt x="68" y="33"/>
                    <a:pt x="69" y="35"/>
                  </a:cubicBezTo>
                  <a:cubicBezTo>
                    <a:pt x="70" y="38"/>
                    <a:pt x="72" y="41"/>
                    <a:pt x="72" y="44"/>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5" name="Freeform 18"/>
            <p:cNvSpPr>
              <a:spLocks noEditPoints="1"/>
            </p:cNvSpPr>
            <p:nvPr/>
          </p:nvSpPr>
          <p:spPr bwMode="auto">
            <a:xfrm>
              <a:off x="4605608" y="1839720"/>
              <a:ext cx="280988" cy="327025"/>
            </a:xfrm>
            <a:custGeom>
              <a:avLst/>
              <a:gdLst>
                <a:gd name="T0" fmla="*/ 15 w 30"/>
                <a:gd name="T1" fmla="*/ 0 h 35"/>
                <a:gd name="T2" fmla="*/ 23 w 30"/>
                <a:gd name="T3" fmla="*/ 8 h 35"/>
                <a:gd name="T4" fmla="*/ 15 w 30"/>
                <a:gd name="T5" fmla="*/ 16 h 35"/>
                <a:gd name="T6" fmla="*/ 7 w 30"/>
                <a:gd name="T7" fmla="*/ 8 h 35"/>
                <a:gd name="T8" fmla="*/ 15 w 30"/>
                <a:gd name="T9" fmla="*/ 0 h 35"/>
                <a:gd name="T10" fmla="*/ 6 w 30"/>
                <a:gd name="T11" fmla="*/ 18 h 35"/>
                <a:gd name="T12" fmla="*/ 10 w 30"/>
                <a:gd name="T13" fmla="*/ 18 h 35"/>
                <a:gd name="T14" fmla="*/ 13 w 30"/>
                <a:gd name="T15" fmla="*/ 24 h 35"/>
                <a:gd name="T16" fmla="*/ 17 w 30"/>
                <a:gd name="T17" fmla="*/ 24 h 35"/>
                <a:gd name="T18" fmla="*/ 20 w 30"/>
                <a:gd name="T19" fmla="*/ 18 h 35"/>
                <a:gd name="T20" fmla="*/ 24 w 30"/>
                <a:gd name="T21" fmla="*/ 18 h 35"/>
                <a:gd name="T22" fmla="*/ 30 w 30"/>
                <a:gd name="T23" fmla="*/ 25 h 35"/>
                <a:gd name="T24" fmla="*/ 30 w 30"/>
                <a:gd name="T25" fmla="*/ 35 h 35"/>
                <a:gd name="T26" fmla="*/ 0 w 30"/>
                <a:gd name="T27" fmla="*/ 35 h 35"/>
                <a:gd name="T28" fmla="*/ 0 w 30"/>
                <a:gd name="T29" fmla="*/ 25 h 35"/>
                <a:gd name="T30" fmla="*/ 6 w 30"/>
                <a:gd name="T31"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35">
                  <a:moveTo>
                    <a:pt x="15" y="0"/>
                  </a:moveTo>
                  <a:cubicBezTo>
                    <a:pt x="20" y="0"/>
                    <a:pt x="23" y="3"/>
                    <a:pt x="23" y="8"/>
                  </a:cubicBezTo>
                  <a:cubicBezTo>
                    <a:pt x="23" y="13"/>
                    <a:pt x="20" y="16"/>
                    <a:pt x="15" y="16"/>
                  </a:cubicBezTo>
                  <a:cubicBezTo>
                    <a:pt x="10" y="16"/>
                    <a:pt x="7" y="13"/>
                    <a:pt x="7" y="8"/>
                  </a:cubicBezTo>
                  <a:cubicBezTo>
                    <a:pt x="7" y="3"/>
                    <a:pt x="10" y="0"/>
                    <a:pt x="15" y="0"/>
                  </a:cubicBezTo>
                  <a:close/>
                  <a:moveTo>
                    <a:pt x="6" y="18"/>
                  </a:moveTo>
                  <a:cubicBezTo>
                    <a:pt x="10" y="18"/>
                    <a:pt x="10" y="18"/>
                    <a:pt x="10" y="18"/>
                  </a:cubicBezTo>
                  <a:cubicBezTo>
                    <a:pt x="13" y="24"/>
                    <a:pt x="13" y="24"/>
                    <a:pt x="13" y="24"/>
                  </a:cubicBezTo>
                  <a:cubicBezTo>
                    <a:pt x="14" y="26"/>
                    <a:pt x="16" y="26"/>
                    <a:pt x="17" y="24"/>
                  </a:cubicBezTo>
                  <a:cubicBezTo>
                    <a:pt x="20" y="18"/>
                    <a:pt x="20" y="18"/>
                    <a:pt x="20" y="18"/>
                  </a:cubicBezTo>
                  <a:cubicBezTo>
                    <a:pt x="24" y="18"/>
                    <a:pt x="24" y="18"/>
                    <a:pt x="24" y="18"/>
                  </a:cubicBezTo>
                  <a:cubicBezTo>
                    <a:pt x="27" y="18"/>
                    <a:pt x="30" y="21"/>
                    <a:pt x="30" y="25"/>
                  </a:cubicBezTo>
                  <a:cubicBezTo>
                    <a:pt x="30" y="35"/>
                    <a:pt x="30" y="35"/>
                    <a:pt x="30" y="35"/>
                  </a:cubicBezTo>
                  <a:cubicBezTo>
                    <a:pt x="25" y="35"/>
                    <a:pt x="5" y="35"/>
                    <a:pt x="0" y="35"/>
                  </a:cubicBezTo>
                  <a:cubicBezTo>
                    <a:pt x="0" y="25"/>
                    <a:pt x="0" y="25"/>
                    <a:pt x="0" y="25"/>
                  </a:cubicBezTo>
                  <a:cubicBezTo>
                    <a:pt x="0" y="21"/>
                    <a:pt x="3" y="18"/>
                    <a:pt x="6" y="18"/>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grpSp>
        <p:nvGrpSpPr>
          <p:cNvPr id="136" name="组合 135"/>
          <p:cNvGrpSpPr/>
          <p:nvPr/>
        </p:nvGrpSpPr>
        <p:grpSpPr>
          <a:xfrm>
            <a:off x="5134441" y="3093235"/>
            <a:ext cx="1647190" cy="1649095"/>
            <a:chOff x="3381108" y="2279458"/>
            <a:chExt cx="1462088" cy="1463675"/>
          </a:xfrm>
          <a:solidFill>
            <a:srgbClr val="6AE7FF">
              <a:alpha val="50000"/>
            </a:srgbClr>
          </a:solidFill>
        </p:grpSpPr>
        <p:sp>
          <p:nvSpPr>
            <p:cNvPr id="137" name="Freeform 19"/>
            <p:cNvSpPr>
              <a:spLocks noEditPoints="1"/>
            </p:cNvSpPr>
            <p:nvPr/>
          </p:nvSpPr>
          <p:spPr bwMode="auto">
            <a:xfrm>
              <a:off x="3381108" y="2279458"/>
              <a:ext cx="1462088" cy="1463675"/>
            </a:xfrm>
            <a:custGeom>
              <a:avLst/>
              <a:gdLst>
                <a:gd name="T0" fmla="*/ 89 w 156"/>
                <a:gd name="T1" fmla="*/ 156 h 156"/>
                <a:gd name="T2" fmla="*/ 93 w 156"/>
                <a:gd name="T3" fmla="*/ 135 h 156"/>
                <a:gd name="T4" fmla="*/ 108 w 156"/>
                <a:gd name="T5" fmla="*/ 129 h 156"/>
                <a:gd name="T6" fmla="*/ 125 w 156"/>
                <a:gd name="T7" fmla="*/ 141 h 156"/>
                <a:gd name="T8" fmla="*/ 141 w 156"/>
                <a:gd name="T9" fmla="*/ 125 h 156"/>
                <a:gd name="T10" fmla="*/ 129 w 156"/>
                <a:gd name="T11" fmla="*/ 108 h 156"/>
                <a:gd name="T12" fmla="*/ 135 w 156"/>
                <a:gd name="T13" fmla="*/ 93 h 156"/>
                <a:gd name="T14" fmla="*/ 156 w 156"/>
                <a:gd name="T15" fmla="*/ 89 h 156"/>
                <a:gd name="T16" fmla="*/ 156 w 156"/>
                <a:gd name="T17" fmla="*/ 67 h 156"/>
                <a:gd name="T18" fmla="*/ 135 w 156"/>
                <a:gd name="T19" fmla="*/ 63 h 156"/>
                <a:gd name="T20" fmla="*/ 135 w 156"/>
                <a:gd name="T21" fmla="*/ 62 h 156"/>
                <a:gd name="T22" fmla="*/ 135 w 156"/>
                <a:gd name="T23" fmla="*/ 62 h 156"/>
                <a:gd name="T24" fmla="*/ 132 w 156"/>
                <a:gd name="T25" fmla="*/ 56 h 156"/>
                <a:gd name="T26" fmla="*/ 131 w 156"/>
                <a:gd name="T27" fmla="*/ 53 h 156"/>
                <a:gd name="T28" fmla="*/ 131 w 156"/>
                <a:gd name="T29" fmla="*/ 53 h 156"/>
                <a:gd name="T30" fmla="*/ 129 w 156"/>
                <a:gd name="T31" fmla="*/ 48 h 156"/>
                <a:gd name="T32" fmla="*/ 141 w 156"/>
                <a:gd name="T33" fmla="*/ 31 h 156"/>
                <a:gd name="T34" fmla="*/ 125 w 156"/>
                <a:gd name="T35" fmla="*/ 15 h 156"/>
                <a:gd name="T36" fmla="*/ 108 w 156"/>
                <a:gd name="T37" fmla="*/ 27 h 156"/>
                <a:gd name="T38" fmla="*/ 93 w 156"/>
                <a:gd name="T39" fmla="*/ 21 h 156"/>
                <a:gd name="T40" fmla="*/ 89 w 156"/>
                <a:gd name="T41" fmla="*/ 0 h 156"/>
                <a:gd name="T42" fmla="*/ 67 w 156"/>
                <a:gd name="T43" fmla="*/ 0 h 156"/>
                <a:gd name="T44" fmla="*/ 63 w 156"/>
                <a:gd name="T45" fmla="*/ 21 h 156"/>
                <a:gd name="T46" fmla="*/ 48 w 156"/>
                <a:gd name="T47" fmla="*/ 27 h 156"/>
                <a:gd name="T48" fmla="*/ 31 w 156"/>
                <a:gd name="T49" fmla="*/ 15 h 156"/>
                <a:gd name="T50" fmla="*/ 15 w 156"/>
                <a:gd name="T51" fmla="*/ 31 h 156"/>
                <a:gd name="T52" fmla="*/ 27 w 156"/>
                <a:gd name="T53" fmla="*/ 48 h 156"/>
                <a:gd name="T54" fmla="*/ 21 w 156"/>
                <a:gd name="T55" fmla="*/ 63 h 156"/>
                <a:gd name="T56" fmla="*/ 0 w 156"/>
                <a:gd name="T57" fmla="*/ 67 h 156"/>
                <a:gd name="T58" fmla="*/ 0 w 156"/>
                <a:gd name="T59" fmla="*/ 89 h 156"/>
                <a:gd name="T60" fmla="*/ 21 w 156"/>
                <a:gd name="T61" fmla="*/ 93 h 156"/>
                <a:gd name="T62" fmla="*/ 27 w 156"/>
                <a:gd name="T63" fmla="*/ 108 h 156"/>
                <a:gd name="T64" fmla="*/ 15 w 156"/>
                <a:gd name="T65" fmla="*/ 125 h 156"/>
                <a:gd name="T66" fmla="*/ 31 w 156"/>
                <a:gd name="T67" fmla="*/ 141 h 156"/>
                <a:gd name="T68" fmla="*/ 48 w 156"/>
                <a:gd name="T69" fmla="*/ 129 h 156"/>
                <a:gd name="T70" fmla="*/ 63 w 156"/>
                <a:gd name="T71" fmla="*/ 135 h 156"/>
                <a:gd name="T72" fmla="*/ 67 w 156"/>
                <a:gd name="T73" fmla="*/ 156 h 156"/>
                <a:gd name="T74" fmla="*/ 89 w 156"/>
                <a:gd name="T75" fmla="*/ 156 h 156"/>
                <a:gd name="T76" fmla="*/ 119 w 156"/>
                <a:gd name="T77" fmla="*/ 72 h 156"/>
                <a:gd name="T78" fmla="*/ 84 w 156"/>
                <a:gd name="T79" fmla="*/ 119 h 156"/>
                <a:gd name="T80" fmla="*/ 37 w 156"/>
                <a:gd name="T81" fmla="*/ 84 h 156"/>
                <a:gd name="T82" fmla="*/ 72 w 156"/>
                <a:gd name="T83" fmla="*/ 37 h 156"/>
                <a:gd name="T84" fmla="*/ 92 w 156"/>
                <a:gd name="T85" fmla="*/ 39 h 156"/>
                <a:gd name="T86" fmla="*/ 92 w 156"/>
                <a:gd name="T87" fmla="*/ 39 h 156"/>
                <a:gd name="T88" fmla="*/ 107 w 156"/>
                <a:gd name="T89" fmla="*/ 49 h 156"/>
                <a:gd name="T90" fmla="*/ 114 w 156"/>
                <a:gd name="T91" fmla="*/ 57 h 156"/>
                <a:gd name="T92" fmla="*/ 119 w 156"/>
                <a:gd name="T93" fmla="*/ 7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6" h="156">
                  <a:moveTo>
                    <a:pt x="89" y="156"/>
                  </a:moveTo>
                  <a:cubicBezTo>
                    <a:pt x="93" y="135"/>
                    <a:pt x="93" y="135"/>
                    <a:pt x="93" y="135"/>
                  </a:cubicBezTo>
                  <a:cubicBezTo>
                    <a:pt x="108" y="129"/>
                    <a:pt x="108" y="129"/>
                    <a:pt x="108" y="129"/>
                  </a:cubicBezTo>
                  <a:cubicBezTo>
                    <a:pt x="125" y="141"/>
                    <a:pt x="125" y="141"/>
                    <a:pt x="125" y="141"/>
                  </a:cubicBezTo>
                  <a:cubicBezTo>
                    <a:pt x="141" y="125"/>
                    <a:pt x="141" y="125"/>
                    <a:pt x="141" y="125"/>
                  </a:cubicBezTo>
                  <a:cubicBezTo>
                    <a:pt x="129" y="108"/>
                    <a:pt x="129" y="108"/>
                    <a:pt x="129" y="108"/>
                  </a:cubicBezTo>
                  <a:cubicBezTo>
                    <a:pt x="135" y="93"/>
                    <a:pt x="135" y="93"/>
                    <a:pt x="135" y="93"/>
                  </a:cubicBezTo>
                  <a:cubicBezTo>
                    <a:pt x="156" y="89"/>
                    <a:pt x="156" y="89"/>
                    <a:pt x="156" y="89"/>
                  </a:cubicBezTo>
                  <a:cubicBezTo>
                    <a:pt x="156" y="67"/>
                    <a:pt x="156" y="67"/>
                    <a:pt x="156" y="67"/>
                  </a:cubicBezTo>
                  <a:cubicBezTo>
                    <a:pt x="135" y="63"/>
                    <a:pt x="135" y="63"/>
                    <a:pt x="135" y="63"/>
                  </a:cubicBezTo>
                  <a:cubicBezTo>
                    <a:pt x="135" y="62"/>
                    <a:pt x="135" y="62"/>
                    <a:pt x="135" y="62"/>
                  </a:cubicBezTo>
                  <a:cubicBezTo>
                    <a:pt x="135" y="62"/>
                    <a:pt x="135" y="62"/>
                    <a:pt x="135" y="62"/>
                  </a:cubicBezTo>
                  <a:cubicBezTo>
                    <a:pt x="132" y="56"/>
                    <a:pt x="132" y="56"/>
                    <a:pt x="132" y="56"/>
                  </a:cubicBezTo>
                  <a:cubicBezTo>
                    <a:pt x="131" y="53"/>
                    <a:pt x="131" y="53"/>
                    <a:pt x="131" y="53"/>
                  </a:cubicBezTo>
                  <a:cubicBezTo>
                    <a:pt x="131" y="53"/>
                    <a:pt x="131" y="53"/>
                    <a:pt x="131" y="53"/>
                  </a:cubicBezTo>
                  <a:cubicBezTo>
                    <a:pt x="129" y="48"/>
                    <a:pt x="129" y="48"/>
                    <a:pt x="129" y="48"/>
                  </a:cubicBezTo>
                  <a:cubicBezTo>
                    <a:pt x="141" y="31"/>
                    <a:pt x="141" y="31"/>
                    <a:pt x="141" y="31"/>
                  </a:cubicBezTo>
                  <a:cubicBezTo>
                    <a:pt x="125" y="15"/>
                    <a:pt x="125" y="15"/>
                    <a:pt x="125" y="15"/>
                  </a:cubicBezTo>
                  <a:cubicBezTo>
                    <a:pt x="108" y="27"/>
                    <a:pt x="108" y="27"/>
                    <a:pt x="108" y="27"/>
                  </a:cubicBezTo>
                  <a:cubicBezTo>
                    <a:pt x="93" y="21"/>
                    <a:pt x="93" y="21"/>
                    <a:pt x="93" y="21"/>
                  </a:cubicBezTo>
                  <a:cubicBezTo>
                    <a:pt x="89" y="0"/>
                    <a:pt x="89" y="0"/>
                    <a:pt x="89" y="0"/>
                  </a:cubicBezTo>
                  <a:cubicBezTo>
                    <a:pt x="67" y="0"/>
                    <a:pt x="67" y="0"/>
                    <a:pt x="67" y="0"/>
                  </a:cubicBezTo>
                  <a:cubicBezTo>
                    <a:pt x="63" y="21"/>
                    <a:pt x="63" y="21"/>
                    <a:pt x="63" y="21"/>
                  </a:cubicBezTo>
                  <a:cubicBezTo>
                    <a:pt x="48" y="27"/>
                    <a:pt x="48" y="27"/>
                    <a:pt x="48" y="27"/>
                  </a:cubicBezTo>
                  <a:cubicBezTo>
                    <a:pt x="31" y="15"/>
                    <a:pt x="31" y="15"/>
                    <a:pt x="31" y="15"/>
                  </a:cubicBezTo>
                  <a:cubicBezTo>
                    <a:pt x="15" y="31"/>
                    <a:pt x="15" y="31"/>
                    <a:pt x="15" y="31"/>
                  </a:cubicBezTo>
                  <a:cubicBezTo>
                    <a:pt x="27" y="48"/>
                    <a:pt x="27" y="48"/>
                    <a:pt x="27" y="48"/>
                  </a:cubicBezTo>
                  <a:cubicBezTo>
                    <a:pt x="21" y="63"/>
                    <a:pt x="21" y="63"/>
                    <a:pt x="21" y="63"/>
                  </a:cubicBezTo>
                  <a:cubicBezTo>
                    <a:pt x="0" y="67"/>
                    <a:pt x="0" y="67"/>
                    <a:pt x="0" y="67"/>
                  </a:cubicBezTo>
                  <a:cubicBezTo>
                    <a:pt x="0" y="89"/>
                    <a:pt x="0" y="89"/>
                    <a:pt x="0" y="89"/>
                  </a:cubicBezTo>
                  <a:cubicBezTo>
                    <a:pt x="21" y="93"/>
                    <a:pt x="21" y="93"/>
                    <a:pt x="21" y="93"/>
                  </a:cubicBezTo>
                  <a:cubicBezTo>
                    <a:pt x="27" y="108"/>
                    <a:pt x="27" y="108"/>
                    <a:pt x="27" y="108"/>
                  </a:cubicBezTo>
                  <a:cubicBezTo>
                    <a:pt x="15" y="125"/>
                    <a:pt x="15" y="125"/>
                    <a:pt x="15" y="125"/>
                  </a:cubicBezTo>
                  <a:cubicBezTo>
                    <a:pt x="31" y="141"/>
                    <a:pt x="31" y="141"/>
                    <a:pt x="31" y="141"/>
                  </a:cubicBezTo>
                  <a:cubicBezTo>
                    <a:pt x="48" y="129"/>
                    <a:pt x="48" y="129"/>
                    <a:pt x="48" y="129"/>
                  </a:cubicBezTo>
                  <a:cubicBezTo>
                    <a:pt x="63" y="135"/>
                    <a:pt x="63" y="135"/>
                    <a:pt x="63" y="135"/>
                  </a:cubicBezTo>
                  <a:cubicBezTo>
                    <a:pt x="67" y="156"/>
                    <a:pt x="67" y="156"/>
                    <a:pt x="67" y="156"/>
                  </a:cubicBezTo>
                  <a:cubicBezTo>
                    <a:pt x="89" y="156"/>
                    <a:pt x="89" y="156"/>
                    <a:pt x="89" y="156"/>
                  </a:cubicBezTo>
                  <a:close/>
                  <a:moveTo>
                    <a:pt x="119" y="72"/>
                  </a:moveTo>
                  <a:cubicBezTo>
                    <a:pt x="122" y="95"/>
                    <a:pt x="106" y="116"/>
                    <a:pt x="84" y="119"/>
                  </a:cubicBezTo>
                  <a:cubicBezTo>
                    <a:pt x="61" y="122"/>
                    <a:pt x="40" y="106"/>
                    <a:pt x="37" y="84"/>
                  </a:cubicBezTo>
                  <a:cubicBezTo>
                    <a:pt x="34" y="61"/>
                    <a:pt x="50" y="40"/>
                    <a:pt x="72" y="37"/>
                  </a:cubicBezTo>
                  <a:cubicBezTo>
                    <a:pt x="79" y="36"/>
                    <a:pt x="86" y="37"/>
                    <a:pt x="92" y="39"/>
                  </a:cubicBezTo>
                  <a:cubicBezTo>
                    <a:pt x="92" y="39"/>
                    <a:pt x="92" y="39"/>
                    <a:pt x="92" y="39"/>
                  </a:cubicBezTo>
                  <a:cubicBezTo>
                    <a:pt x="98" y="41"/>
                    <a:pt x="103" y="44"/>
                    <a:pt x="107" y="49"/>
                  </a:cubicBezTo>
                  <a:cubicBezTo>
                    <a:pt x="110" y="51"/>
                    <a:pt x="112" y="54"/>
                    <a:pt x="114" y="57"/>
                  </a:cubicBezTo>
                  <a:cubicBezTo>
                    <a:pt x="117" y="62"/>
                    <a:pt x="119" y="67"/>
                    <a:pt x="119" y="72"/>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8" name="Freeform 20"/>
            <p:cNvSpPr>
              <a:spLocks noEditPoints="1"/>
            </p:cNvSpPr>
            <p:nvPr/>
          </p:nvSpPr>
          <p:spPr bwMode="auto">
            <a:xfrm>
              <a:off x="3877996" y="2720783"/>
              <a:ext cx="468313" cy="544512"/>
            </a:xfrm>
            <a:custGeom>
              <a:avLst/>
              <a:gdLst>
                <a:gd name="T0" fmla="*/ 25 w 50"/>
                <a:gd name="T1" fmla="*/ 0 h 58"/>
                <a:gd name="T2" fmla="*/ 39 w 50"/>
                <a:gd name="T3" fmla="*/ 14 h 58"/>
                <a:gd name="T4" fmla="*/ 25 w 50"/>
                <a:gd name="T5" fmla="*/ 28 h 58"/>
                <a:gd name="T6" fmla="*/ 11 w 50"/>
                <a:gd name="T7" fmla="*/ 14 h 58"/>
                <a:gd name="T8" fmla="*/ 25 w 50"/>
                <a:gd name="T9" fmla="*/ 0 h 58"/>
                <a:gd name="T10" fmla="*/ 10 w 50"/>
                <a:gd name="T11" fmla="*/ 31 h 58"/>
                <a:gd name="T12" fmla="*/ 16 w 50"/>
                <a:gd name="T13" fmla="*/ 31 h 58"/>
                <a:gd name="T14" fmla="*/ 22 w 50"/>
                <a:gd name="T15" fmla="*/ 40 h 58"/>
                <a:gd name="T16" fmla="*/ 28 w 50"/>
                <a:gd name="T17" fmla="*/ 40 h 58"/>
                <a:gd name="T18" fmla="*/ 34 w 50"/>
                <a:gd name="T19" fmla="*/ 31 h 58"/>
                <a:gd name="T20" fmla="*/ 40 w 50"/>
                <a:gd name="T21" fmla="*/ 31 h 58"/>
                <a:gd name="T22" fmla="*/ 50 w 50"/>
                <a:gd name="T23" fmla="*/ 41 h 58"/>
                <a:gd name="T24" fmla="*/ 50 w 50"/>
                <a:gd name="T25" fmla="*/ 58 h 58"/>
                <a:gd name="T26" fmla="*/ 0 w 50"/>
                <a:gd name="T27" fmla="*/ 58 h 58"/>
                <a:gd name="T28" fmla="*/ 0 w 50"/>
                <a:gd name="T29" fmla="*/ 41 h 58"/>
                <a:gd name="T30" fmla="*/ 10 w 50"/>
                <a:gd name="T31" fmla="*/ 3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58">
                  <a:moveTo>
                    <a:pt x="25" y="0"/>
                  </a:moveTo>
                  <a:cubicBezTo>
                    <a:pt x="33" y="0"/>
                    <a:pt x="39" y="6"/>
                    <a:pt x="39" y="14"/>
                  </a:cubicBezTo>
                  <a:cubicBezTo>
                    <a:pt x="39" y="21"/>
                    <a:pt x="33" y="28"/>
                    <a:pt x="25" y="28"/>
                  </a:cubicBezTo>
                  <a:cubicBezTo>
                    <a:pt x="17" y="28"/>
                    <a:pt x="11" y="21"/>
                    <a:pt x="11" y="14"/>
                  </a:cubicBezTo>
                  <a:cubicBezTo>
                    <a:pt x="11" y="6"/>
                    <a:pt x="17" y="0"/>
                    <a:pt x="25" y="0"/>
                  </a:cubicBezTo>
                  <a:close/>
                  <a:moveTo>
                    <a:pt x="10" y="31"/>
                  </a:moveTo>
                  <a:cubicBezTo>
                    <a:pt x="16" y="31"/>
                    <a:pt x="16" y="31"/>
                    <a:pt x="16" y="31"/>
                  </a:cubicBezTo>
                  <a:cubicBezTo>
                    <a:pt x="22" y="40"/>
                    <a:pt x="22" y="40"/>
                    <a:pt x="22" y="40"/>
                  </a:cubicBezTo>
                  <a:cubicBezTo>
                    <a:pt x="24" y="43"/>
                    <a:pt x="26" y="43"/>
                    <a:pt x="28" y="40"/>
                  </a:cubicBezTo>
                  <a:cubicBezTo>
                    <a:pt x="34" y="31"/>
                    <a:pt x="34" y="31"/>
                    <a:pt x="34" y="31"/>
                  </a:cubicBezTo>
                  <a:cubicBezTo>
                    <a:pt x="40" y="31"/>
                    <a:pt x="40" y="31"/>
                    <a:pt x="40" y="31"/>
                  </a:cubicBezTo>
                  <a:cubicBezTo>
                    <a:pt x="45" y="31"/>
                    <a:pt x="50" y="36"/>
                    <a:pt x="50" y="41"/>
                  </a:cubicBezTo>
                  <a:cubicBezTo>
                    <a:pt x="50" y="58"/>
                    <a:pt x="50" y="58"/>
                    <a:pt x="50" y="58"/>
                  </a:cubicBezTo>
                  <a:cubicBezTo>
                    <a:pt x="42" y="58"/>
                    <a:pt x="8" y="58"/>
                    <a:pt x="0" y="58"/>
                  </a:cubicBezTo>
                  <a:cubicBezTo>
                    <a:pt x="0" y="41"/>
                    <a:pt x="0" y="41"/>
                    <a:pt x="0" y="41"/>
                  </a:cubicBezTo>
                  <a:cubicBezTo>
                    <a:pt x="0" y="36"/>
                    <a:pt x="5" y="31"/>
                    <a:pt x="10" y="31"/>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sp>
        <p:nvSpPr>
          <p:cNvPr id="139" name="任意多边形 138"/>
          <p:cNvSpPr/>
          <p:nvPr/>
        </p:nvSpPr>
        <p:spPr>
          <a:xfrm>
            <a:off x="7050405" y="3002915"/>
            <a:ext cx="3189605" cy="255905"/>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40" name="任意多边形 139"/>
          <p:cNvSpPr/>
          <p:nvPr/>
        </p:nvSpPr>
        <p:spPr>
          <a:xfrm>
            <a:off x="7050405" y="5450840"/>
            <a:ext cx="3189605" cy="255905"/>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41" name="任意多边形 140"/>
          <p:cNvSpPr/>
          <p:nvPr/>
        </p:nvSpPr>
        <p:spPr>
          <a:xfrm flipH="1">
            <a:off x="2027238" y="4432778"/>
            <a:ext cx="3242945" cy="288290"/>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42" name="矩形 141"/>
          <p:cNvSpPr/>
          <p:nvPr/>
        </p:nvSpPr>
        <p:spPr>
          <a:xfrm>
            <a:off x="7460297" y="2131371"/>
            <a:ext cx="2955290" cy="313612"/>
          </a:xfrm>
          <a:prstGeom prst="rect">
            <a:avLst/>
          </a:prstGeom>
        </p:spPr>
        <p:txBody>
          <a:bodyPr wrap="square" lIns="68580" tIns="34290" rIns="68580" bIns="34290">
            <a:spAutoFit/>
          </a:bodyPr>
          <a:lstStyle/>
          <a:p>
            <a:pPr algn="l">
              <a:lnSpc>
                <a:spcPct val="150000"/>
              </a:lnSpc>
            </a:pPr>
            <a:r>
              <a:rPr lang="zh-CN" altLang="en-US" sz="1200" dirty="0">
                <a:solidFill>
                  <a:srgbClr val="10FBFE"/>
                </a:solidFill>
                <a:latin typeface="微软雅黑" panose="020B0503020204020204" charset="-122"/>
                <a:ea typeface="微软雅黑" panose="020B0503020204020204" charset="-122"/>
                <a:cs typeface="+mn-ea"/>
              </a:rPr>
              <a:t>防泄漏措施极其重要</a:t>
            </a:r>
          </a:p>
        </p:txBody>
      </p:sp>
      <p:sp>
        <p:nvSpPr>
          <p:cNvPr id="143" name="TextBox 54"/>
          <p:cNvSpPr txBox="1"/>
          <p:nvPr/>
        </p:nvSpPr>
        <p:spPr>
          <a:xfrm>
            <a:off x="7343140" y="1639570"/>
            <a:ext cx="3189605" cy="253916"/>
          </a:xfrm>
          <a:prstGeom prst="rect">
            <a:avLst/>
          </a:prstGeom>
          <a:noFill/>
        </p:spPr>
        <p:txBody>
          <a:bodyPr wrap="square" lIns="68580" tIns="34290" rIns="68580" bIns="34290" rtlCol="0">
            <a:spAutoFit/>
          </a:bodyPr>
          <a:lstStyle/>
          <a:p>
            <a:pPr algn="l">
              <a:spcBef>
                <a:spcPts val="0"/>
              </a:spcBef>
              <a:spcAft>
                <a:spcPts val="0"/>
              </a:spcAft>
              <a:defRPr/>
            </a:pPr>
            <a:r>
              <a:rPr lang="zh-CN" altLang="en-US" sz="1200" dirty="0">
                <a:solidFill>
                  <a:srgbClr val="10FBFE"/>
                </a:solidFill>
                <a:latin typeface="微软雅黑" panose="020B0503020204020204" charset="-122"/>
                <a:ea typeface="微软雅黑" panose="020B0503020204020204" charset="-122"/>
                <a:cs typeface="+mn-ea"/>
              </a:rPr>
              <a:t>用户个人数据的敏感性和特殊性</a:t>
            </a:r>
          </a:p>
        </p:txBody>
      </p:sp>
      <p:sp>
        <p:nvSpPr>
          <p:cNvPr id="144" name="矩形 143"/>
          <p:cNvSpPr/>
          <p:nvPr/>
        </p:nvSpPr>
        <p:spPr>
          <a:xfrm>
            <a:off x="7419319" y="4742330"/>
            <a:ext cx="2955290" cy="870751"/>
          </a:xfrm>
          <a:prstGeom prst="rect">
            <a:avLst/>
          </a:prstGeom>
        </p:spPr>
        <p:txBody>
          <a:bodyPr wrap="square" lIns="68580" tIns="34290" rIns="68580" bIns="34290">
            <a:spAutoFit/>
          </a:bodyPr>
          <a:lstStyle/>
          <a:p>
            <a:pP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依托于区块链具有去中心化、不可篡改性和自治性的特征，我们可以极大简化清算结算，交易追踪标记的流程。</a:t>
            </a:r>
            <a:r>
              <a:rPr sz="1200" dirty="0">
                <a:solidFill>
                  <a:srgbClr val="10FBFE"/>
                </a:solidFill>
                <a:latin typeface="微软雅黑" panose="020B0503020204020204" charset="-122"/>
                <a:ea typeface="微软雅黑" panose="020B0503020204020204" charset="-122"/>
                <a:cs typeface="+mn-ea"/>
                <a:sym typeface="+mn-lt"/>
              </a:rPr>
              <a:t>.</a:t>
            </a:r>
            <a:endParaRPr lang="zh-CN" altLang="en-US" sz="1100" dirty="0">
              <a:solidFill>
                <a:schemeClr val="bg1"/>
              </a:solidFill>
            </a:endParaRPr>
          </a:p>
        </p:txBody>
      </p:sp>
      <p:sp>
        <p:nvSpPr>
          <p:cNvPr id="145" name="TextBox 54"/>
          <p:cNvSpPr txBox="1"/>
          <p:nvPr/>
        </p:nvSpPr>
        <p:spPr>
          <a:xfrm>
            <a:off x="7551055" y="4449965"/>
            <a:ext cx="2336641" cy="253916"/>
          </a:xfrm>
          <a:prstGeom prst="rect">
            <a:avLst/>
          </a:prstGeom>
          <a:noFill/>
        </p:spPr>
        <p:txBody>
          <a:bodyPr wrap="square" lIns="68580" tIns="34290" rIns="68580" bIns="34290" rtlCol="0">
            <a:spAutoFit/>
          </a:bodyPr>
          <a:lstStyle/>
          <a:p>
            <a:pPr algn="l"/>
            <a:r>
              <a:rPr lang="zh-CN" altLang="en-US" sz="1200" dirty="0">
                <a:solidFill>
                  <a:srgbClr val="10FBFE"/>
                </a:solidFill>
                <a:latin typeface="微软雅黑" panose="020B0503020204020204" charset="-122"/>
                <a:ea typeface="微软雅黑" panose="020B0503020204020204" charset="-122"/>
                <a:cs typeface="+mn-ea"/>
              </a:rPr>
              <a:t>区块链更多用途</a:t>
            </a:r>
          </a:p>
        </p:txBody>
      </p:sp>
      <p:sp>
        <p:nvSpPr>
          <p:cNvPr id="5" name="矩形 4">
            <a:extLst>
              <a:ext uri="{FF2B5EF4-FFF2-40B4-BE49-F238E27FC236}">
                <a16:creationId xmlns:a16="http://schemas.microsoft.com/office/drawing/2014/main" id="{F76D1ACE-B832-207C-CAD3-FCDF77D524EE}"/>
              </a:ext>
            </a:extLst>
          </p:cNvPr>
          <p:cNvSpPr/>
          <p:nvPr/>
        </p:nvSpPr>
        <p:spPr>
          <a:xfrm>
            <a:off x="219074" y="5283486"/>
            <a:ext cx="5153026" cy="590611"/>
          </a:xfrm>
          <a:prstGeom prst="rect">
            <a:avLst/>
          </a:prstGeom>
        </p:spPr>
        <p:txBody>
          <a:bodyPr wrap="square" lIns="68580" tIns="34290" rIns="68580" bIns="34290">
            <a:spAutoFit/>
          </a:bodyPr>
          <a:lstStyle/>
          <a:p>
            <a:pPr>
              <a:lnSpc>
                <a:spcPct val="150000"/>
              </a:lnSpc>
            </a:pPr>
            <a:r>
              <a:rPr lang="zh-CN" altLang="en-US" sz="1200" dirty="0">
                <a:solidFill>
                  <a:srgbClr val="10FBFE"/>
                </a:solidFill>
                <a:latin typeface="微软雅黑" panose="020B0503020204020204" charset="-122"/>
                <a:ea typeface="微软雅黑" panose="020B0503020204020204" charset="-122"/>
                <a:cs typeface="+mn-ea"/>
              </a:rPr>
              <a:t>方法借鉴于 </a:t>
            </a:r>
            <a:r>
              <a:rPr lang="zh-CN" altLang="en-US" sz="1200" dirty="0">
                <a:solidFill>
                  <a:srgbClr val="10FBFE"/>
                </a:solidFill>
                <a:latin typeface="微软雅黑" panose="020B0503020204020204" charset="-122"/>
                <a:ea typeface="微软雅黑" panose="020B0503020204020204" charset="-122"/>
                <a:cs typeface="+mn-ea"/>
                <a:hlinkClick r:id="rId3">
                  <a:extLst>
                    <a:ext uri="{A12FA001-AC4F-418D-AE19-62706E023703}">
                      <ahyp:hlinkClr xmlns:ahyp="http://schemas.microsoft.com/office/drawing/2018/hyperlinkcolor" val="tx"/>
                    </a:ext>
                  </a:extLst>
                </a:hlinkClick>
              </a:rPr>
              <a:t>一种基于区块链与同态加密的数据隐私保护方法</a:t>
            </a:r>
            <a:r>
              <a:rPr lang="en-US" altLang="zh-CN" sz="1200" dirty="0">
                <a:solidFill>
                  <a:srgbClr val="10FBFE"/>
                </a:solidFill>
                <a:latin typeface="微软雅黑" panose="020B0503020204020204" charset="-122"/>
                <a:ea typeface="微软雅黑" panose="020B0503020204020204" charset="-122"/>
                <a:cs typeface="+mn-ea"/>
              </a:rPr>
              <a:t>[P]. </a:t>
            </a:r>
            <a:r>
              <a:rPr lang="zh-CN" altLang="en-US" sz="1200" dirty="0">
                <a:solidFill>
                  <a:srgbClr val="10FBFE"/>
                </a:solidFill>
                <a:latin typeface="微软雅黑" panose="020B0503020204020204" charset="-122"/>
                <a:ea typeface="微软雅黑" panose="020B0503020204020204" charset="-122"/>
                <a:cs typeface="+mn-ea"/>
              </a:rPr>
              <a:t>王理</a:t>
            </a:r>
            <a:r>
              <a:rPr lang="en-US" altLang="zh-CN" sz="1200" dirty="0">
                <a:solidFill>
                  <a:srgbClr val="10FBFE"/>
                </a:solidFill>
                <a:latin typeface="微软雅黑" panose="020B0503020204020204" charset="-122"/>
                <a:ea typeface="微软雅黑" panose="020B0503020204020204" charset="-122"/>
                <a:cs typeface="+mn-ea"/>
              </a:rPr>
              <a:t>,</a:t>
            </a:r>
            <a:r>
              <a:rPr lang="zh-CN" altLang="en-US" sz="1200" dirty="0">
                <a:solidFill>
                  <a:srgbClr val="10FBFE"/>
                </a:solidFill>
                <a:latin typeface="微软雅黑" panose="020B0503020204020204" charset="-122"/>
                <a:ea typeface="微软雅黑" panose="020B0503020204020204" charset="-122"/>
                <a:cs typeface="+mn-ea"/>
              </a:rPr>
              <a:t>张成康</a:t>
            </a:r>
            <a:r>
              <a:rPr lang="en-US" altLang="zh-CN" sz="1200" dirty="0">
                <a:solidFill>
                  <a:srgbClr val="10FBFE"/>
                </a:solidFill>
                <a:latin typeface="微软雅黑" panose="020B0503020204020204" charset="-122"/>
                <a:ea typeface="微软雅黑" panose="020B0503020204020204" charset="-122"/>
                <a:cs typeface="+mn-ea"/>
              </a:rPr>
              <a:t>,</a:t>
            </a:r>
            <a:r>
              <a:rPr lang="zh-CN" altLang="en-US" sz="1200" dirty="0">
                <a:solidFill>
                  <a:srgbClr val="10FBFE"/>
                </a:solidFill>
                <a:latin typeface="微软雅黑" panose="020B0503020204020204" charset="-122"/>
                <a:ea typeface="微软雅黑" panose="020B0503020204020204" charset="-122"/>
                <a:cs typeface="+mn-ea"/>
              </a:rPr>
              <a:t>孟艳丽</a:t>
            </a:r>
            <a:r>
              <a:rPr lang="en-US" altLang="zh-CN" sz="1200" dirty="0">
                <a:solidFill>
                  <a:srgbClr val="10FBFE"/>
                </a:solidFill>
                <a:latin typeface="微软雅黑" panose="020B0503020204020204" charset="-122"/>
                <a:ea typeface="微软雅黑" panose="020B0503020204020204" charset="-122"/>
                <a:cs typeface="+mn-ea"/>
              </a:rPr>
              <a:t>,</a:t>
            </a:r>
            <a:r>
              <a:rPr lang="zh-CN" altLang="en-US" sz="1200" dirty="0">
                <a:solidFill>
                  <a:srgbClr val="10FBFE"/>
                </a:solidFill>
                <a:latin typeface="微软雅黑" panose="020B0503020204020204" charset="-122"/>
                <a:ea typeface="微软雅黑" panose="020B0503020204020204" charset="-122"/>
                <a:cs typeface="+mn-ea"/>
              </a:rPr>
              <a:t>张方凯</a:t>
            </a:r>
            <a:r>
              <a:rPr lang="en-US" altLang="zh-CN" sz="1200" dirty="0">
                <a:solidFill>
                  <a:srgbClr val="10FBFE"/>
                </a:solidFill>
                <a:latin typeface="微软雅黑" panose="020B0503020204020204" charset="-122"/>
                <a:ea typeface="微软雅黑" panose="020B0503020204020204" charset="-122"/>
                <a:cs typeface="+mn-ea"/>
              </a:rPr>
              <a:t>,</a:t>
            </a:r>
            <a:r>
              <a:rPr lang="zh-CN" altLang="en-US" sz="1200" dirty="0">
                <a:solidFill>
                  <a:srgbClr val="10FBFE"/>
                </a:solidFill>
                <a:latin typeface="微软雅黑" panose="020B0503020204020204" charset="-122"/>
                <a:ea typeface="微软雅黑" panose="020B0503020204020204" charset="-122"/>
                <a:cs typeface="+mn-ea"/>
              </a:rPr>
              <a:t>李超</a:t>
            </a:r>
            <a:r>
              <a:rPr lang="en-US" altLang="zh-CN" sz="1200" dirty="0">
                <a:solidFill>
                  <a:srgbClr val="10FBFE"/>
                </a:solidFill>
                <a:latin typeface="微软雅黑" panose="020B0503020204020204" charset="-122"/>
                <a:ea typeface="微软雅黑" panose="020B0503020204020204" charset="-122"/>
                <a:cs typeface="+mn-ea"/>
              </a:rPr>
              <a:t>. </a:t>
            </a:r>
            <a:r>
              <a:rPr lang="zh-CN" altLang="en-US" sz="1200" dirty="0">
                <a:solidFill>
                  <a:srgbClr val="10FBFE"/>
                </a:solidFill>
                <a:latin typeface="微软雅黑" panose="020B0503020204020204" charset="-122"/>
                <a:ea typeface="微软雅黑" panose="020B0503020204020204" charset="-122"/>
                <a:cs typeface="+mn-ea"/>
              </a:rPr>
              <a:t>中国专利</a:t>
            </a:r>
            <a:r>
              <a:rPr lang="en-US" altLang="zh-CN" sz="1200" dirty="0">
                <a:solidFill>
                  <a:srgbClr val="10FBFE"/>
                </a:solidFill>
                <a:latin typeface="微软雅黑" panose="020B0503020204020204" charset="-122"/>
                <a:ea typeface="微软雅黑" panose="020B0503020204020204" charset="-122"/>
                <a:cs typeface="+mn-ea"/>
              </a:rPr>
              <a:t>:CN113313488A, 2021-08-27</a:t>
            </a:r>
            <a:endParaRPr lang="zh-CN" altLang="en-US" sz="1200" dirty="0">
              <a:solidFill>
                <a:srgbClr val="10FBFE"/>
              </a:solidFill>
              <a:latin typeface="微软雅黑" panose="020B0503020204020204" charset="-122"/>
              <a:ea typeface="微软雅黑" panose="020B0503020204020204" charset="-122"/>
              <a:cs typeface="+mn-ea"/>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35" presetClass="entr" presetSubtype="0" fill="hold" nodeType="afterEffect">
                                  <p:stCondLst>
                                    <p:cond delay="0"/>
                                  </p:stCondLst>
                                  <p:childTnLst>
                                    <p:set>
                                      <p:cBhvr>
                                        <p:cTn id="16" dur="1" fill="hold">
                                          <p:stCondLst>
                                            <p:cond delay="0"/>
                                          </p:stCondLst>
                                        </p:cTn>
                                        <p:tgtEl>
                                          <p:spTgt spid="136"/>
                                        </p:tgtEl>
                                        <p:attrNameLst>
                                          <p:attrName>style.visibility</p:attrName>
                                        </p:attrNameLst>
                                      </p:cBhvr>
                                      <p:to>
                                        <p:strVal val="visible"/>
                                      </p:to>
                                    </p:set>
                                    <p:animEffect transition="in" filter="fade">
                                      <p:cBhvr>
                                        <p:cTn id="17" dur="500"/>
                                        <p:tgtEl>
                                          <p:spTgt spid="136"/>
                                        </p:tgtEl>
                                      </p:cBhvr>
                                    </p:animEffect>
                                    <p:anim calcmode="lin" valueType="num">
                                      <p:cBhvr>
                                        <p:cTn id="18" dur="500" fill="hold"/>
                                        <p:tgtEl>
                                          <p:spTgt spid="136"/>
                                        </p:tgtEl>
                                        <p:attrNameLst>
                                          <p:attrName>style.rotation</p:attrName>
                                        </p:attrNameLst>
                                      </p:cBhvr>
                                      <p:tavLst>
                                        <p:tav tm="0">
                                          <p:val>
                                            <p:fltVal val="720"/>
                                          </p:val>
                                        </p:tav>
                                        <p:tav tm="100000">
                                          <p:val>
                                            <p:fltVal val="0"/>
                                          </p:val>
                                        </p:tav>
                                      </p:tavLst>
                                    </p:anim>
                                    <p:anim calcmode="lin" valueType="num">
                                      <p:cBhvr>
                                        <p:cTn id="19" dur="500" fill="hold"/>
                                        <p:tgtEl>
                                          <p:spTgt spid="136"/>
                                        </p:tgtEl>
                                        <p:attrNameLst>
                                          <p:attrName>ppt_h</p:attrName>
                                        </p:attrNameLst>
                                      </p:cBhvr>
                                      <p:tavLst>
                                        <p:tav tm="0">
                                          <p:val>
                                            <p:fltVal val="0"/>
                                          </p:val>
                                        </p:tav>
                                        <p:tav tm="100000">
                                          <p:val>
                                            <p:strVal val="#ppt_h"/>
                                          </p:val>
                                        </p:tav>
                                      </p:tavLst>
                                    </p:anim>
                                    <p:anim calcmode="lin" valueType="num">
                                      <p:cBhvr>
                                        <p:cTn id="20" dur="500" fill="hold"/>
                                        <p:tgtEl>
                                          <p:spTgt spid="136"/>
                                        </p:tgtEl>
                                        <p:attrNameLst>
                                          <p:attrName>ppt_w</p:attrName>
                                        </p:attrNameLst>
                                      </p:cBhvr>
                                      <p:tavLst>
                                        <p:tav tm="0">
                                          <p:val>
                                            <p:fltVal val="0"/>
                                          </p:val>
                                        </p:tav>
                                        <p:tav tm="100000">
                                          <p:val>
                                            <p:strVal val="#ppt_w"/>
                                          </p:val>
                                        </p:tav>
                                      </p:tavLst>
                                    </p:anim>
                                  </p:childTnLst>
                                </p:cTn>
                              </p:par>
                            </p:childTnLst>
                          </p:cTn>
                        </p:par>
                        <p:par>
                          <p:cTn id="21" fill="hold">
                            <p:stCondLst>
                              <p:cond delay="1500"/>
                            </p:stCondLst>
                            <p:childTnLst>
                              <p:par>
                                <p:cTn id="22" presetID="22" presetClass="entr" presetSubtype="2" fill="hold" grpId="0" nodeType="afterEffect">
                                  <p:stCondLst>
                                    <p:cond delay="0"/>
                                  </p:stCondLst>
                                  <p:childTnLst>
                                    <p:set>
                                      <p:cBhvr>
                                        <p:cTn id="23" dur="1" fill="hold">
                                          <p:stCondLst>
                                            <p:cond delay="0"/>
                                          </p:stCondLst>
                                        </p:cTn>
                                        <p:tgtEl>
                                          <p:spTgt spid="141"/>
                                        </p:tgtEl>
                                        <p:attrNameLst>
                                          <p:attrName>style.visibility</p:attrName>
                                        </p:attrNameLst>
                                      </p:cBhvr>
                                      <p:to>
                                        <p:strVal val="visible"/>
                                      </p:to>
                                    </p:set>
                                    <p:animEffect transition="in" filter="wipe(right)">
                                      <p:cBhvr>
                                        <p:cTn id="24" dur="500"/>
                                        <p:tgtEl>
                                          <p:spTgt spid="141"/>
                                        </p:tgtEl>
                                      </p:cBhvr>
                                    </p:animEffect>
                                  </p:childTnLst>
                                </p:cTn>
                              </p:par>
                            </p:childTnLst>
                          </p:cTn>
                        </p:par>
                        <p:par>
                          <p:cTn id="25" fill="hold">
                            <p:stCondLst>
                              <p:cond delay="2000"/>
                            </p:stCondLst>
                            <p:childTnLst>
                              <p:par>
                                <p:cTn id="26" presetID="2" presetClass="entr" presetSubtype="8" fill="hold" grpId="0" nodeType="afterEffect">
                                  <p:stCondLst>
                                    <p:cond delay="0"/>
                                  </p:stCondLst>
                                  <p:childTnLst>
                                    <p:set>
                                      <p:cBhvr>
                                        <p:cTn id="27" dur="1" fill="hold">
                                          <p:stCondLst>
                                            <p:cond delay="0"/>
                                          </p:stCondLst>
                                        </p:cTn>
                                        <p:tgtEl>
                                          <p:spTgt spid="129"/>
                                        </p:tgtEl>
                                        <p:attrNameLst>
                                          <p:attrName>style.visibility</p:attrName>
                                        </p:attrNameLst>
                                      </p:cBhvr>
                                      <p:to>
                                        <p:strVal val="visible"/>
                                      </p:to>
                                    </p:set>
                                    <p:anim calcmode="lin" valueType="num">
                                      <p:cBhvr additive="base">
                                        <p:cTn id="28" dur="500" fill="hold"/>
                                        <p:tgtEl>
                                          <p:spTgt spid="129"/>
                                        </p:tgtEl>
                                        <p:attrNameLst>
                                          <p:attrName>ppt_x</p:attrName>
                                        </p:attrNameLst>
                                      </p:cBhvr>
                                      <p:tavLst>
                                        <p:tav tm="0">
                                          <p:val>
                                            <p:strVal val="0-#ppt_w/2"/>
                                          </p:val>
                                        </p:tav>
                                        <p:tav tm="100000">
                                          <p:val>
                                            <p:strVal val="#ppt_x"/>
                                          </p:val>
                                        </p:tav>
                                      </p:tavLst>
                                    </p:anim>
                                    <p:anim calcmode="lin" valueType="num">
                                      <p:cBhvr additive="base">
                                        <p:cTn id="29" dur="500" fill="hold"/>
                                        <p:tgtEl>
                                          <p:spTgt spid="129"/>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128"/>
                                        </p:tgtEl>
                                        <p:attrNameLst>
                                          <p:attrName>style.visibility</p:attrName>
                                        </p:attrNameLst>
                                      </p:cBhvr>
                                      <p:to>
                                        <p:strVal val="visible"/>
                                      </p:to>
                                    </p:set>
                                    <p:anim calcmode="lin" valueType="num">
                                      <p:cBhvr additive="base">
                                        <p:cTn id="32" dur="500" fill="hold"/>
                                        <p:tgtEl>
                                          <p:spTgt spid="128"/>
                                        </p:tgtEl>
                                        <p:attrNameLst>
                                          <p:attrName>ppt_x</p:attrName>
                                        </p:attrNameLst>
                                      </p:cBhvr>
                                      <p:tavLst>
                                        <p:tav tm="0">
                                          <p:val>
                                            <p:strVal val="0-#ppt_w/2"/>
                                          </p:val>
                                        </p:tav>
                                        <p:tav tm="100000">
                                          <p:val>
                                            <p:strVal val="#ppt_x"/>
                                          </p:val>
                                        </p:tav>
                                      </p:tavLst>
                                    </p:anim>
                                    <p:anim calcmode="lin" valueType="num">
                                      <p:cBhvr additive="base">
                                        <p:cTn id="33" dur="500" fill="hold"/>
                                        <p:tgtEl>
                                          <p:spTgt spid="128"/>
                                        </p:tgtEl>
                                        <p:attrNameLst>
                                          <p:attrName>ppt_y</p:attrName>
                                        </p:attrNameLst>
                                      </p:cBhvr>
                                      <p:tavLst>
                                        <p:tav tm="0">
                                          <p:val>
                                            <p:strVal val="#ppt_y"/>
                                          </p:val>
                                        </p:tav>
                                        <p:tav tm="100000">
                                          <p:val>
                                            <p:strVal val="#ppt_y"/>
                                          </p:val>
                                        </p:tav>
                                      </p:tavLst>
                                    </p:anim>
                                  </p:childTnLst>
                                </p:cTn>
                              </p:par>
                            </p:childTnLst>
                          </p:cTn>
                        </p:par>
                        <p:par>
                          <p:cTn id="34" fill="hold">
                            <p:stCondLst>
                              <p:cond delay="2500"/>
                            </p:stCondLst>
                            <p:childTnLst>
                              <p:par>
                                <p:cTn id="35" presetID="35" presetClass="entr" presetSubtype="0" fill="hold" nodeType="afterEffect">
                                  <p:stCondLst>
                                    <p:cond delay="0"/>
                                  </p:stCondLst>
                                  <p:childTnLst>
                                    <p:set>
                                      <p:cBhvr>
                                        <p:cTn id="36" dur="1" fill="hold">
                                          <p:stCondLst>
                                            <p:cond delay="0"/>
                                          </p:stCondLst>
                                        </p:cTn>
                                        <p:tgtEl>
                                          <p:spTgt spid="133"/>
                                        </p:tgtEl>
                                        <p:attrNameLst>
                                          <p:attrName>style.visibility</p:attrName>
                                        </p:attrNameLst>
                                      </p:cBhvr>
                                      <p:to>
                                        <p:strVal val="visible"/>
                                      </p:to>
                                    </p:set>
                                    <p:animEffect transition="in" filter="fade">
                                      <p:cBhvr>
                                        <p:cTn id="37" dur="500"/>
                                        <p:tgtEl>
                                          <p:spTgt spid="133"/>
                                        </p:tgtEl>
                                      </p:cBhvr>
                                    </p:animEffect>
                                    <p:anim calcmode="lin" valueType="num">
                                      <p:cBhvr>
                                        <p:cTn id="38" dur="500" fill="hold"/>
                                        <p:tgtEl>
                                          <p:spTgt spid="133"/>
                                        </p:tgtEl>
                                        <p:attrNameLst>
                                          <p:attrName>style.rotation</p:attrName>
                                        </p:attrNameLst>
                                      </p:cBhvr>
                                      <p:tavLst>
                                        <p:tav tm="0">
                                          <p:val>
                                            <p:fltVal val="720"/>
                                          </p:val>
                                        </p:tav>
                                        <p:tav tm="100000">
                                          <p:val>
                                            <p:fltVal val="0"/>
                                          </p:val>
                                        </p:tav>
                                      </p:tavLst>
                                    </p:anim>
                                    <p:anim calcmode="lin" valueType="num">
                                      <p:cBhvr>
                                        <p:cTn id="39" dur="500" fill="hold"/>
                                        <p:tgtEl>
                                          <p:spTgt spid="133"/>
                                        </p:tgtEl>
                                        <p:attrNameLst>
                                          <p:attrName>ppt_h</p:attrName>
                                        </p:attrNameLst>
                                      </p:cBhvr>
                                      <p:tavLst>
                                        <p:tav tm="0">
                                          <p:val>
                                            <p:fltVal val="0"/>
                                          </p:val>
                                        </p:tav>
                                        <p:tav tm="100000">
                                          <p:val>
                                            <p:strVal val="#ppt_h"/>
                                          </p:val>
                                        </p:tav>
                                      </p:tavLst>
                                    </p:anim>
                                    <p:anim calcmode="lin" valueType="num">
                                      <p:cBhvr>
                                        <p:cTn id="40" dur="500" fill="hold"/>
                                        <p:tgtEl>
                                          <p:spTgt spid="133"/>
                                        </p:tgtEl>
                                        <p:attrNameLst>
                                          <p:attrName>ppt_w</p:attrName>
                                        </p:attrNameLst>
                                      </p:cBhvr>
                                      <p:tavLst>
                                        <p:tav tm="0">
                                          <p:val>
                                            <p:fltVal val="0"/>
                                          </p:val>
                                        </p:tav>
                                        <p:tav tm="100000">
                                          <p:val>
                                            <p:strVal val="#ppt_w"/>
                                          </p:val>
                                        </p:tav>
                                      </p:tavLst>
                                    </p:anim>
                                  </p:childTnLst>
                                </p:cTn>
                              </p:par>
                            </p:childTnLst>
                          </p:cTn>
                        </p:par>
                        <p:par>
                          <p:cTn id="41" fill="hold">
                            <p:stCondLst>
                              <p:cond delay="3000"/>
                            </p:stCondLst>
                            <p:childTnLst>
                              <p:par>
                                <p:cTn id="42" presetID="22" presetClass="entr" presetSubtype="8" fill="hold" grpId="0" nodeType="afterEffect">
                                  <p:stCondLst>
                                    <p:cond delay="0"/>
                                  </p:stCondLst>
                                  <p:childTnLst>
                                    <p:set>
                                      <p:cBhvr>
                                        <p:cTn id="43" dur="1" fill="hold">
                                          <p:stCondLst>
                                            <p:cond delay="0"/>
                                          </p:stCondLst>
                                        </p:cTn>
                                        <p:tgtEl>
                                          <p:spTgt spid="139"/>
                                        </p:tgtEl>
                                        <p:attrNameLst>
                                          <p:attrName>style.visibility</p:attrName>
                                        </p:attrNameLst>
                                      </p:cBhvr>
                                      <p:to>
                                        <p:strVal val="visible"/>
                                      </p:to>
                                    </p:set>
                                    <p:animEffect transition="in" filter="wipe(left)">
                                      <p:cBhvr>
                                        <p:cTn id="44" dur="500"/>
                                        <p:tgtEl>
                                          <p:spTgt spid="139"/>
                                        </p:tgtEl>
                                      </p:cBhvr>
                                    </p:animEffect>
                                  </p:childTnLst>
                                </p:cTn>
                              </p:par>
                            </p:childTnLst>
                          </p:cTn>
                        </p:par>
                        <p:par>
                          <p:cTn id="45" fill="hold">
                            <p:stCondLst>
                              <p:cond delay="3500"/>
                            </p:stCondLst>
                            <p:childTnLst>
                              <p:par>
                                <p:cTn id="46" presetID="2" presetClass="entr" presetSubtype="2" fill="hold" grpId="0" nodeType="afterEffect">
                                  <p:stCondLst>
                                    <p:cond delay="0"/>
                                  </p:stCondLst>
                                  <p:childTnLst>
                                    <p:set>
                                      <p:cBhvr>
                                        <p:cTn id="47" dur="1" fill="hold">
                                          <p:stCondLst>
                                            <p:cond delay="0"/>
                                          </p:stCondLst>
                                        </p:cTn>
                                        <p:tgtEl>
                                          <p:spTgt spid="143"/>
                                        </p:tgtEl>
                                        <p:attrNameLst>
                                          <p:attrName>style.visibility</p:attrName>
                                        </p:attrNameLst>
                                      </p:cBhvr>
                                      <p:to>
                                        <p:strVal val="visible"/>
                                      </p:to>
                                    </p:set>
                                    <p:anim calcmode="lin" valueType="num">
                                      <p:cBhvr additive="base">
                                        <p:cTn id="48" dur="500" fill="hold"/>
                                        <p:tgtEl>
                                          <p:spTgt spid="143"/>
                                        </p:tgtEl>
                                        <p:attrNameLst>
                                          <p:attrName>ppt_x</p:attrName>
                                        </p:attrNameLst>
                                      </p:cBhvr>
                                      <p:tavLst>
                                        <p:tav tm="0">
                                          <p:val>
                                            <p:strVal val="1+#ppt_w/2"/>
                                          </p:val>
                                        </p:tav>
                                        <p:tav tm="100000">
                                          <p:val>
                                            <p:strVal val="#ppt_x"/>
                                          </p:val>
                                        </p:tav>
                                      </p:tavLst>
                                    </p:anim>
                                    <p:anim calcmode="lin" valueType="num">
                                      <p:cBhvr additive="base">
                                        <p:cTn id="49" dur="500" fill="hold"/>
                                        <p:tgtEl>
                                          <p:spTgt spid="143"/>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stCondLst>
                                    <p:cond delay="0"/>
                                  </p:stCondLst>
                                  <p:childTnLst>
                                    <p:set>
                                      <p:cBhvr>
                                        <p:cTn id="51" dur="1" fill="hold">
                                          <p:stCondLst>
                                            <p:cond delay="0"/>
                                          </p:stCondLst>
                                        </p:cTn>
                                        <p:tgtEl>
                                          <p:spTgt spid="142"/>
                                        </p:tgtEl>
                                        <p:attrNameLst>
                                          <p:attrName>style.visibility</p:attrName>
                                        </p:attrNameLst>
                                      </p:cBhvr>
                                      <p:to>
                                        <p:strVal val="visible"/>
                                      </p:to>
                                    </p:set>
                                    <p:anim calcmode="lin" valueType="num">
                                      <p:cBhvr additive="base">
                                        <p:cTn id="52" dur="500" fill="hold"/>
                                        <p:tgtEl>
                                          <p:spTgt spid="142"/>
                                        </p:tgtEl>
                                        <p:attrNameLst>
                                          <p:attrName>ppt_x</p:attrName>
                                        </p:attrNameLst>
                                      </p:cBhvr>
                                      <p:tavLst>
                                        <p:tav tm="0">
                                          <p:val>
                                            <p:strVal val="1+#ppt_w/2"/>
                                          </p:val>
                                        </p:tav>
                                        <p:tav tm="100000">
                                          <p:val>
                                            <p:strVal val="#ppt_x"/>
                                          </p:val>
                                        </p:tav>
                                      </p:tavLst>
                                    </p:anim>
                                    <p:anim calcmode="lin" valueType="num">
                                      <p:cBhvr additive="base">
                                        <p:cTn id="53" dur="500" fill="hold"/>
                                        <p:tgtEl>
                                          <p:spTgt spid="142"/>
                                        </p:tgtEl>
                                        <p:attrNameLst>
                                          <p:attrName>ppt_y</p:attrName>
                                        </p:attrNameLst>
                                      </p:cBhvr>
                                      <p:tavLst>
                                        <p:tav tm="0">
                                          <p:val>
                                            <p:strVal val="#ppt_y"/>
                                          </p:val>
                                        </p:tav>
                                        <p:tav tm="100000">
                                          <p:val>
                                            <p:strVal val="#ppt_y"/>
                                          </p:val>
                                        </p:tav>
                                      </p:tavLst>
                                    </p:anim>
                                  </p:childTnLst>
                                </p:cTn>
                              </p:par>
                            </p:childTnLst>
                          </p:cTn>
                        </p:par>
                        <p:par>
                          <p:cTn id="54" fill="hold">
                            <p:stCondLst>
                              <p:cond delay="4000"/>
                            </p:stCondLst>
                            <p:childTnLst>
                              <p:par>
                                <p:cTn id="55" presetID="35" presetClass="entr" presetSubtype="0" fill="hold" nodeType="afterEffect">
                                  <p:stCondLst>
                                    <p:cond delay="0"/>
                                  </p:stCondLst>
                                  <p:childTnLst>
                                    <p:set>
                                      <p:cBhvr>
                                        <p:cTn id="56" dur="1" fill="hold">
                                          <p:stCondLst>
                                            <p:cond delay="0"/>
                                          </p:stCondLst>
                                        </p:cTn>
                                        <p:tgtEl>
                                          <p:spTgt spid="130"/>
                                        </p:tgtEl>
                                        <p:attrNameLst>
                                          <p:attrName>style.visibility</p:attrName>
                                        </p:attrNameLst>
                                      </p:cBhvr>
                                      <p:to>
                                        <p:strVal val="visible"/>
                                      </p:to>
                                    </p:set>
                                    <p:animEffect transition="in" filter="fade">
                                      <p:cBhvr>
                                        <p:cTn id="57" dur="500"/>
                                        <p:tgtEl>
                                          <p:spTgt spid="130"/>
                                        </p:tgtEl>
                                      </p:cBhvr>
                                    </p:animEffect>
                                    <p:anim calcmode="lin" valueType="num">
                                      <p:cBhvr>
                                        <p:cTn id="58" dur="500" fill="hold"/>
                                        <p:tgtEl>
                                          <p:spTgt spid="130"/>
                                        </p:tgtEl>
                                        <p:attrNameLst>
                                          <p:attrName>style.rotation</p:attrName>
                                        </p:attrNameLst>
                                      </p:cBhvr>
                                      <p:tavLst>
                                        <p:tav tm="0">
                                          <p:val>
                                            <p:fltVal val="720"/>
                                          </p:val>
                                        </p:tav>
                                        <p:tav tm="100000">
                                          <p:val>
                                            <p:fltVal val="0"/>
                                          </p:val>
                                        </p:tav>
                                      </p:tavLst>
                                    </p:anim>
                                    <p:anim calcmode="lin" valueType="num">
                                      <p:cBhvr>
                                        <p:cTn id="59" dur="500" fill="hold"/>
                                        <p:tgtEl>
                                          <p:spTgt spid="130"/>
                                        </p:tgtEl>
                                        <p:attrNameLst>
                                          <p:attrName>ppt_h</p:attrName>
                                        </p:attrNameLst>
                                      </p:cBhvr>
                                      <p:tavLst>
                                        <p:tav tm="0">
                                          <p:val>
                                            <p:fltVal val="0"/>
                                          </p:val>
                                        </p:tav>
                                        <p:tav tm="100000">
                                          <p:val>
                                            <p:strVal val="#ppt_h"/>
                                          </p:val>
                                        </p:tav>
                                      </p:tavLst>
                                    </p:anim>
                                    <p:anim calcmode="lin" valueType="num">
                                      <p:cBhvr>
                                        <p:cTn id="60" dur="500" fill="hold"/>
                                        <p:tgtEl>
                                          <p:spTgt spid="130"/>
                                        </p:tgtEl>
                                        <p:attrNameLst>
                                          <p:attrName>ppt_w</p:attrName>
                                        </p:attrNameLst>
                                      </p:cBhvr>
                                      <p:tavLst>
                                        <p:tav tm="0">
                                          <p:val>
                                            <p:fltVal val="0"/>
                                          </p:val>
                                        </p:tav>
                                        <p:tav tm="100000">
                                          <p:val>
                                            <p:strVal val="#ppt_w"/>
                                          </p:val>
                                        </p:tav>
                                      </p:tavLst>
                                    </p:anim>
                                  </p:childTnLst>
                                </p:cTn>
                              </p:par>
                            </p:childTnLst>
                          </p:cTn>
                        </p:par>
                        <p:par>
                          <p:cTn id="61" fill="hold">
                            <p:stCondLst>
                              <p:cond delay="4500"/>
                            </p:stCondLst>
                            <p:childTnLst>
                              <p:par>
                                <p:cTn id="62" presetID="22" presetClass="entr" presetSubtype="8" fill="hold" grpId="0" nodeType="afterEffect">
                                  <p:stCondLst>
                                    <p:cond delay="0"/>
                                  </p:stCondLst>
                                  <p:childTnLst>
                                    <p:set>
                                      <p:cBhvr>
                                        <p:cTn id="63" dur="1" fill="hold">
                                          <p:stCondLst>
                                            <p:cond delay="0"/>
                                          </p:stCondLst>
                                        </p:cTn>
                                        <p:tgtEl>
                                          <p:spTgt spid="140"/>
                                        </p:tgtEl>
                                        <p:attrNameLst>
                                          <p:attrName>style.visibility</p:attrName>
                                        </p:attrNameLst>
                                      </p:cBhvr>
                                      <p:to>
                                        <p:strVal val="visible"/>
                                      </p:to>
                                    </p:set>
                                    <p:animEffect transition="in" filter="wipe(left)">
                                      <p:cBhvr>
                                        <p:cTn id="64" dur="500"/>
                                        <p:tgtEl>
                                          <p:spTgt spid="140"/>
                                        </p:tgtEl>
                                      </p:cBhvr>
                                    </p:animEffect>
                                  </p:childTnLst>
                                </p:cTn>
                              </p:par>
                            </p:childTnLst>
                          </p:cTn>
                        </p:par>
                        <p:par>
                          <p:cTn id="65" fill="hold">
                            <p:stCondLst>
                              <p:cond delay="5000"/>
                            </p:stCondLst>
                            <p:childTnLst>
                              <p:par>
                                <p:cTn id="66" presetID="2" presetClass="entr" presetSubtype="2" fill="hold" grpId="0" nodeType="afterEffect">
                                  <p:stCondLst>
                                    <p:cond delay="0"/>
                                  </p:stCondLst>
                                  <p:childTnLst>
                                    <p:set>
                                      <p:cBhvr>
                                        <p:cTn id="67" dur="1" fill="hold">
                                          <p:stCondLst>
                                            <p:cond delay="0"/>
                                          </p:stCondLst>
                                        </p:cTn>
                                        <p:tgtEl>
                                          <p:spTgt spid="145"/>
                                        </p:tgtEl>
                                        <p:attrNameLst>
                                          <p:attrName>style.visibility</p:attrName>
                                        </p:attrNameLst>
                                      </p:cBhvr>
                                      <p:to>
                                        <p:strVal val="visible"/>
                                      </p:to>
                                    </p:set>
                                    <p:anim calcmode="lin" valueType="num">
                                      <p:cBhvr additive="base">
                                        <p:cTn id="68" dur="500" fill="hold"/>
                                        <p:tgtEl>
                                          <p:spTgt spid="145"/>
                                        </p:tgtEl>
                                        <p:attrNameLst>
                                          <p:attrName>ppt_x</p:attrName>
                                        </p:attrNameLst>
                                      </p:cBhvr>
                                      <p:tavLst>
                                        <p:tav tm="0">
                                          <p:val>
                                            <p:strVal val="1+#ppt_w/2"/>
                                          </p:val>
                                        </p:tav>
                                        <p:tav tm="100000">
                                          <p:val>
                                            <p:strVal val="#ppt_x"/>
                                          </p:val>
                                        </p:tav>
                                      </p:tavLst>
                                    </p:anim>
                                    <p:anim calcmode="lin" valueType="num">
                                      <p:cBhvr additive="base">
                                        <p:cTn id="69" dur="500" fill="hold"/>
                                        <p:tgtEl>
                                          <p:spTgt spid="145"/>
                                        </p:tgtEl>
                                        <p:attrNameLst>
                                          <p:attrName>ppt_y</p:attrName>
                                        </p:attrNameLst>
                                      </p:cBhvr>
                                      <p:tavLst>
                                        <p:tav tm="0">
                                          <p:val>
                                            <p:strVal val="#ppt_y"/>
                                          </p:val>
                                        </p:tav>
                                        <p:tav tm="100000">
                                          <p:val>
                                            <p:strVal val="#ppt_y"/>
                                          </p:val>
                                        </p:tav>
                                      </p:tavLst>
                                    </p:anim>
                                  </p:childTnLst>
                                </p:cTn>
                              </p:par>
                              <p:par>
                                <p:cTn id="70" presetID="2" presetClass="entr" presetSubtype="2" fill="hold" grpId="0" nodeType="withEffect">
                                  <p:stCondLst>
                                    <p:cond delay="0"/>
                                  </p:stCondLst>
                                  <p:childTnLst>
                                    <p:set>
                                      <p:cBhvr>
                                        <p:cTn id="71" dur="1" fill="hold">
                                          <p:stCondLst>
                                            <p:cond delay="0"/>
                                          </p:stCondLst>
                                        </p:cTn>
                                        <p:tgtEl>
                                          <p:spTgt spid="144"/>
                                        </p:tgtEl>
                                        <p:attrNameLst>
                                          <p:attrName>style.visibility</p:attrName>
                                        </p:attrNameLst>
                                      </p:cBhvr>
                                      <p:to>
                                        <p:strVal val="visible"/>
                                      </p:to>
                                    </p:set>
                                    <p:anim calcmode="lin" valueType="num">
                                      <p:cBhvr additive="base">
                                        <p:cTn id="72" dur="500" fill="hold"/>
                                        <p:tgtEl>
                                          <p:spTgt spid="144"/>
                                        </p:tgtEl>
                                        <p:attrNameLst>
                                          <p:attrName>ppt_x</p:attrName>
                                        </p:attrNameLst>
                                      </p:cBhvr>
                                      <p:tavLst>
                                        <p:tav tm="0">
                                          <p:val>
                                            <p:strVal val="1+#ppt_w/2"/>
                                          </p:val>
                                        </p:tav>
                                        <p:tav tm="100000">
                                          <p:val>
                                            <p:strVal val="#ppt_x"/>
                                          </p:val>
                                        </p:tav>
                                      </p:tavLst>
                                    </p:anim>
                                    <p:anim calcmode="lin" valueType="num">
                                      <p:cBhvr additive="base">
                                        <p:cTn id="73" dur="500" fill="hold"/>
                                        <p:tgtEl>
                                          <p:spTgt spid="144"/>
                                        </p:tgtEl>
                                        <p:attrNameLst>
                                          <p:attrName>ppt_y</p:attrName>
                                        </p:attrNameLst>
                                      </p:cBhvr>
                                      <p:tavLst>
                                        <p:tav tm="0">
                                          <p:val>
                                            <p:strVal val="#ppt_y"/>
                                          </p:val>
                                        </p:tav>
                                        <p:tav tm="100000">
                                          <p:val>
                                            <p:strVal val="#ppt_y"/>
                                          </p:val>
                                        </p:tav>
                                      </p:tavLst>
                                    </p:anim>
                                  </p:childTnLst>
                                </p:cTn>
                              </p:par>
                              <p:par>
                                <p:cTn id="74" presetID="2" presetClass="entr" presetSubtype="2" fill="hold" grpId="0" nodeType="withEffect">
                                  <p:stCondLst>
                                    <p:cond delay="0"/>
                                  </p:stCondLst>
                                  <p:childTnLst>
                                    <p:set>
                                      <p:cBhvr>
                                        <p:cTn id="75" dur="1" fill="hold">
                                          <p:stCondLst>
                                            <p:cond delay="0"/>
                                          </p:stCondLst>
                                        </p:cTn>
                                        <p:tgtEl>
                                          <p:spTgt spid="5"/>
                                        </p:tgtEl>
                                        <p:attrNameLst>
                                          <p:attrName>style.visibility</p:attrName>
                                        </p:attrNameLst>
                                      </p:cBhvr>
                                      <p:to>
                                        <p:strVal val="visible"/>
                                      </p:to>
                                    </p:set>
                                    <p:anim calcmode="lin" valueType="num">
                                      <p:cBhvr additive="base">
                                        <p:cTn id="76" dur="500" fill="hold"/>
                                        <p:tgtEl>
                                          <p:spTgt spid="5"/>
                                        </p:tgtEl>
                                        <p:attrNameLst>
                                          <p:attrName>ppt_x</p:attrName>
                                        </p:attrNameLst>
                                      </p:cBhvr>
                                      <p:tavLst>
                                        <p:tav tm="0">
                                          <p:val>
                                            <p:strVal val="1+#ppt_w/2"/>
                                          </p:val>
                                        </p:tav>
                                        <p:tav tm="100000">
                                          <p:val>
                                            <p:strVal val="#ppt_x"/>
                                          </p:val>
                                        </p:tav>
                                      </p:tavLst>
                                    </p:anim>
                                    <p:anim calcmode="lin" valueType="num">
                                      <p:cBhvr additive="base">
                                        <p:cTn id="77"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28" grpId="0"/>
      <p:bldP spid="129" grpId="0"/>
      <p:bldP spid="139" grpId="0" animBg="1"/>
      <p:bldP spid="140" grpId="0" animBg="1"/>
      <p:bldP spid="141" grpId="0" animBg="1"/>
      <p:bldP spid="142" grpId="0"/>
      <p:bldP spid="143" grpId="0"/>
      <p:bldP spid="144" grpId="0"/>
      <p:bldP spid="145" grpId="0"/>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5</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云计算是发动机</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30722" name="Oval 9"/>
          <p:cNvSpPr>
            <a:spLocks noChangeArrowheads="1"/>
          </p:cNvSpPr>
          <p:nvPr/>
        </p:nvSpPr>
        <p:spPr bwMode="auto">
          <a:xfrm>
            <a:off x="6832127" y="1908810"/>
            <a:ext cx="1504631" cy="1482724"/>
          </a:xfrm>
          <a:prstGeom prst="ellipse">
            <a:avLst/>
          </a:prstGeom>
          <a:noFill/>
          <a:ln w="12700">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nchor="ctr"/>
          <a:lstStyle/>
          <a:p>
            <a:pPr algn="ctr" eaLnBrk="1" hangingPunct="1"/>
            <a:endParaRPr lang="zh-CN" altLang="zh-CN">
              <a:solidFill>
                <a:schemeClr val="bg1"/>
              </a:solidFill>
              <a:latin typeface="宋体" panose="02010600030101010101" pitchFamily="2" charset="-122"/>
              <a:sym typeface="宋体" panose="02010600030101010101" pitchFamily="2" charset="-122"/>
            </a:endParaRPr>
          </a:p>
        </p:txBody>
      </p:sp>
      <p:sp>
        <p:nvSpPr>
          <p:cNvPr id="30836" name="TextBox 35"/>
          <p:cNvSpPr txBox="1">
            <a:spLocks noChangeArrowheads="1"/>
          </p:cNvSpPr>
          <p:nvPr/>
        </p:nvSpPr>
        <p:spPr bwMode="auto">
          <a:xfrm>
            <a:off x="1317351" y="2763211"/>
            <a:ext cx="4942205" cy="2001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我们采取云计算清除万达通应用过程中的算力障碍，使得我们能够处理用户在使用过程中的海量数据。我们在自己搭建的私有云的基础上，与阿里云、华为云和百度云达成合作，建立了完善的弹性算力机制，降低运营成本，提高效率，使得技术和资源能够得到以弹性灵活的方式得到充分利用。此外我们采取了微服务架构，系统中的各微服务独立部署，每个微服务只专注完成一件任务，如果需要增加某种功能并不会影响整体进程，为以后业务拓展和产品升级提供了空间。</a:t>
            </a:r>
            <a:endParaRPr lang="en-US" altLang="zh-CN" sz="1200" dirty="0">
              <a:solidFill>
                <a:schemeClr val="bg1"/>
              </a:solidFill>
              <a:ea typeface="微软雅黑" panose="020B0503020204020204" charset="-122"/>
            </a:endParaRPr>
          </a:p>
        </p:txBody>
      </p:sp>
      <p:sp>
        <p:nvSpPr>
          <p:cNvPr id="30831" name="文本框 13"/>
          <p:cNvSpPr txBox="1">
            <a:spLocks noChangeArrowheads="1"/>
          </p:cNvSpPr>
          <p:nvPr/>
        </p:nvSpPr>
        <p:spPr bwMode="auto">
          <a:xfrm>
            <a:off x="1220470" y="5514975"/>
            <a:ext cx="27051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endParaRPr lang="zh-CN" altLang="en-US" sz="1200" b="1">
              <a:latin typeface="微软雅黑" panose="020B0503020204020204" charset="-122"/>
              <a:ea typeface="微软雅黑" panose="020B0503020204020204" charset="-122"/>
            </a:endParaRPr>
          </a:p>
        </p:txBody>
      </p:sp>
      <p:sp>
        <p:nvSpPr>
          <p:cNvPr id="30832" name="文本框 14"/>
          <p:cNvSpPr txBox="1">
            <a:spLocks noChangeArrowheads="1"/>
          </p:cNvSpPr>
          <p:nvPr/>
        </p:nvSpPr>
        <p:spPr bwMode="auto">
          <a:xfrm>
            <a:off x="1309370" y="1724660"/>
            <a:ext cx="38233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b="1" dirty="0">
                <a:solidFill>
                  <a:srgbClr val="10FBFE"/>
                </a:solidFill>
                <a:latin typeface="微软雅黑" panose="020B0503020204020204" charset="-122"/>
                <a:ea typeface="微软雅黑" panose="020B0503020204020204" charset="-122"/>
                <a:sym typeface="+mn-ea"/>
              </a:rPr>
              <a:t>弹性算力机制</a:t>
            </a:r>
            <a:r>
              <a:rPr lang="en-US" altLang="zh-CN" b="1" dirty="0">
                <a:solidFill>
                  <a:srgbClr val="10FBFE"/>
                </a:solidFill>
                <a:latin typeface="微软雅黑" panose="020B0503020204020204" charset="-122"/>
                <a:ea typeface="微软雅黑" panose="020B0503020204020204" charset="-122"/>
                <a:sym typeface="+mn-ea"/>
              </a:rPr>
              <a:t>+</a:t>
            </a:r>
            <a:r>
              <a:rPr lang="zh-CN" altLang="en-US" b="1" dirty="0">
                <a:solidFill>
                  <a:srgbClr val="10FBFE"/>
                </a:solidFill>
                <a:latin typeface="微软雅黑" panose="020B0503020204020204" charset="-122"/>
                <a:ea typeface="微软雅黑" panose="020B0503020204020204" charset="-122"/>
                <a:sym typeface="+mn-ea"/>
              </a:rPr>
              <a:t>微服务架构</a:t>
            </a:r>
          </a:p>
        </p:txBody>
      </p:sp>
      <p:cxnSp>
        <p:nvCxnSpPr>
          <p:cNvPr id="46" name="直接连接符 45"/>
          <p:cNvCxnSpPr/>
          <p:nvPr/>
        </p:nvCxnSpPr>
        <p:spPr>
          <a:xfrm>
            <a:off x="1367199" y="2315188"/>
            <a:ext cx="4842510" cy="1270"/>
          </a:xfrm>
          <a:prstGeom prst="line">
            <a:avLst/>
          </a:prstGeom>
          <a:ln w="12700">
            <a:solidFill>
              <a:srgbClr val="6AE7FF"/>
            </a:solidFill>
            <a:headEnd type="oval" w="med" len="med"/>
          </a:ln>
        </p:spPr>
        <p:style>
          <a:lnRef idx="1">
            <a:schemeClr val="accent1"/>
          </a:lnRef>
          <a:fillRef idx="0">
            <a:schemeClr val="accent1"/>
          </a:fillRef>
          <a:effectRef idx="0">
            <a:schemeClr val="accent1"/>
          </a:effectRef>
          <a:fontRef idx="minor">
            <a:schemeClr val="tx1"/>
          </a:fontRef>
        </p:style>
      </p:cxnSp>
      <p:sp>
        <p:nvSpPr>
          <p:cNvPr id="25" name="Oval 9">
            <a:extLst>
              <a:ext uri="{FF2B5EF4-FFF2-40B4-BE49-F238E27FC236}">
                <a16:creationId xmlns:a16="http://schemas.microsoft.com/office/drawing/2014/main" id="{DE1D3171-CB7E-364D-23A8-ACF91EC73950}"/>
              </a:ext>
            </a:extLst>
          </p:cNvPr>
          <p:cNvSpPr>
            <a:spLocks noChangeArrowheads="1"/>
          </p:cNvSpPr>
          <p:nvPr/>
        </p:nvSpPr>
        <p:spPr bwMode="auto">
          <a:xfrm>
            <a:off x="6832127" y="4056222"/>
            <a:ext cx="1504631" cy="1482724"/>
          </a:xfrm>
          <a:prstGeom prst="ellipse">
            <a:avLst/>
          </a:prstGeom>
          <a:noFill/>
          <a:ln w="12700">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nchor="ctr"/>
          <a:lstStyle/>
          <a:p>
            <a:pPr algn="ctr" eaLnBrk="1" hangingPunct="1"/>
            <a:endParaRPr lang="zh-CN" altLang="zh-CN">
              <a:solidFill>
                <a:schemeClr val="bg1"/>
              </a:solidFill>
              <a:latin typeface="宋体" panose="02010600030101010101" pitchFamily="2" charset="-122"/>
              <a:sym typeface="宋体" panose="02010600030101010101" pitchFamily="2" charset="-122"/>
            </a:endParaRPr>
          </a:p>
        </p:txBody>
      </p:sp>
      <p:sp>
        <p:nvSpPr>
          <p:cNvPr id="26" name="Oval 9">
            <a:extLst>
              <a:ext uri="{FF2B5EF4-FFF2-40B4-BE49-F238E27FC236}">
                <a16:creationId xmlns:a16="http://schemas.microsoft.com/office/drawing/2014/main" id="{3B820B53-CA55-C2B2-A1D8-CA040F70EC18}"/>
              </a:ext>
            </a:extLst>
          </p:cNvPr>
          <p:cNvSpPr>
            <a:spLocks noChangeArrowheads="1"/>
          </p:cNvSpPr>
          <p:nvPr/>
        </p:nvSpPr>
        <p:spPr bwMode="auto">
          <a:xfrm>
            <a:off x="9672644" y="4073843"/>
            <a:ext cx="1504631" cy="1482724"/>
          </a:xfrm>
          <a:prstGeom prst="ellipse">
            <a:avLst/>
          </a:prstGeom>
          <a:noFill/>
          <a:ln w="12700">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nchor="ctr"/>
          <a:lstStyle/>
          <a:p>
            <a:pPr algn="ctr" eaLnBrk="1" hangingPunct="1"/>
            <a:endParaRPr lang="zh-CN" altLang="zh-CN">
              <a:solidFill>
                <a:schemeClr val="bg1"/>
              </a:solidFill>
              <a:latin typeface="宋体" panose="02010600030101010101" pitchFamily="2" charset="-122"/>
              <a:sym typeface="宋体" panose="02010600030101010101" pitchFamily="2" charset="-122"/>
            </a:endParaRPr>
          </a:p>
        </p:txBody>
      </p:sp>
      <p:sp>
        <p:nvSpPr>
          <p:cNvPr id="27" name="Oval 9">
            <a:extLst>
              <a:ext uri="{FF2B5EF4-FFF2-40B4-BE49-F238E27FC236}">
                <a16:creationId xmlns:a16="http://schemas.microsoft.com/office/drawing/2014/main" id="{505AE05C-CF4F-49CC-DA31-1B9632E19E44}"/>
              </a:ext>
            </a:extLst>
          </p:cNvPr>
          <p:cNvSpPr>
            <a:spLocks noChangeArrowheads="1"/>
          </p:cNvSpPr>
          <p:nvPr/>
        </p:nvSpPr>
        <p:spPr bwMode="auto">
          <a:xfrm>
            <a:off x="9672644" y="1946276"/>
            <a:ext cx="1504631" cy="1482724"/>
          </a:xfrm>
          <a:prstGeom prst="ellipse">
            <a:avLst/>
          </a:prstGeom>
          <a:noFill/>
          <a:ln w="12700">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nchor="ctr"/>
          <a:lstStyle/>
          <a:p>
            <a:pPr algn="ctr" eaLnBrk="1" hangingPunct="1"/>
            <a:endParaRPr lang="zh-CN" altLang="zh-CN">
              <a:solidFill>
                <a:schemeClr val="bg1"/>
              </a:solidFill>
              <a:latin typeface="宋体" panose="02010600030101010101" pitchFamily="2" charset="-122"/>
              <a:sym typeface="宋体" panose="02010600030101010101" pitchFamily="2" charset="-122"/>
            </a:endParaRPr>
          </a:p>
        </p:txBody>
      </p:sp>
      <p:pic>
        <p:nvPicPr>
          <p:cNvPr id="35" name="图片 34">
            <a:extLst>
              <a:ext uri="{FF2B5EF4-FFF2-40B4-BE49-F238E27FC236}">
                <a16:creationId xmlns:a16="http://schemas.microsoft.com/office/drawing/2014/main" id="{285F5B1D-D27F-3C52-CFB2-7DD250FB45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7770" y="2017553"/>
            <a:ext cx="1373981" cy="1373981"/>
          </a:xfrm>
          <a:prstGeom prst="rect">
            <a:avLst/>
          </a:prstGeom>
        </p:spPr>
      </p:pic>
      <p:pic>
        <p:nvPicPr>
          <p:cNvPr id="37" name="图片 36">
            <a:extLst>
              <a:ext uri="{FF2B5EF4-FFF2-40B4-BE49-F238E27FC236}">
                <a16:creationId xmlns:a16="http://schemas.microsoft.com/office/drawing/2014/main" id="{CC9B4796-3681-D279-E4A2-C018B00A55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17874" y="1814830"/>
            <a:ext cx="1614170" cy="1614170"/>
          </a:xfrm>
          <a:prstGeom prst="rect">
            <a:avLst/>
          </a:prstGeom>
        </p:spPr>
      </p:pic>
      <p:pic>
        <p:nvPicPr>
          <p:cNvPr id="39" name="图片 38">
            <a:extLst>
              <a:ext uri="{FF2B5EF4-FFF2-40B4-BE49-F238E27FC236}">
                <a16:creationId xmlns:a16="http://schemas.microsoft.com/office/drawing/2014/main" id="{C69F2CA2-1E93-07F1-0B23-15634C76C6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63265" y="4314191"/>
            <a:ext cx="1002027" cy="1002027"/>
          </a:xfrm>
          <a:prstGeom prst="rect">
            <a:avLst/>
          </a:prstGeom>
        </p:spPr>
      </p:pic>
      <p:pic>
        <p:nvPicPr>
          <p:cNvPr id="43" name="图片 42">
            <a:extLst>
              <a:ext uri="{FF2B5EF4-FFF2-40B4-BE49-F238E27FC236}">
                <a16:creationId xmlns:a16="http://schemas.microsoft.com/office/drawing/2014/main" id="{8AED17B6-D939-106C-A2EB-368C966B56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91783" y="4090194"/>
            <a:ext cx="1266351" cy="1266351"/>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47" presetClass="entr" presetSubtype="0" fill="hold" grpId="0" nodeType="afterEffect">
                                  <p:stCondLst>
                                    <p:cond delay="0"/>
                                  </p:stCondLst>
                                  <p:childTnLst>
                                    <p:set>
                                      <p:cBhvr>
                                        <p:cTn id="16" dur="1" fill="hold">
                                          <p:stCondLst>
                                            <p:cond delay="0"/>
                                          </p:stCondLst>
                                        </p:cTn>
                                        <p:tgtEl>
                                          <p:spTgt spid="30832"/>
                                        </p:tgtEl>
                                        <p:attrNameLst>
                                          <p:attrName>style.visibility</p:attrName>
                                        </p:attrNameLst>
                                      </p:cBhvr>
                                      <p:to>
                                        <p:strVal val="visible"/>
                                      </p:to>
                                    </p:set>
                                    <p:animEffect transition="in" filter="fade">
                                      <p:cBhvr>
                                        <p:cTn id="17" dur="500"/>
                                        <p:tgtEl>
                                          <p:spTgt spid="30832"/>
                                        </p:tgtEl>
                                      </p:cBhvr>
                                    </p:animEffect>
                                    <p:anim calcmode="lin" valueType="num">
                                      <p:cBhvr>
                                        <p:cTn id="18" dur="500" fill="hold"/>
                                        <p:tgtEl>
                                          <p:spTgt spid="30832"/>
                                        </p:tgtEl>
                                        <p:attrNameLst>
                                          <p:attrName>ppt_x</p:attrName>
                                        </p:attrNameLst>
                                      </p:cBhvr>
                                      <p:tavLst>
                                        <p:tav tm="0">
                                          <p:val>
                                            <p:strVal val="#ppt_x"/>
                                          </p:val>
                                        </p:tav>
                                        <p:tav tm="100000">
                                          <p:val>
                                            <p:strVal val="#ppt_x"/>
                                          </p:val>
                                        </p:tav>
                                      </p:tavLst>
                                    </p:anim>
                                    <p:anim calcmode="lin" valueType="num">
                                      <p:cBhvr>
                                        <p:cTn id="19" dur="500" fill="hold"/>
                                        <p:tgtEl>
                                          <p:spTgt spid="30832"/>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wipe(left)">
                                      <p:cBhvr>
                                        <p:cTn id="23" dur="500"/>
                                        <p:tgtEl>
                                          <p:spTgt spid="46"/>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0836"/>
                                        </p:tgtEl>
                                        <p:attrNameLst>
                                          <p:attrName>style.visibility</p:attrName>
                                        </p:attrNameLst>
                                      </p:cBhvr>
                                      <p:to>
                                        <p:strVal val="visible"/>
                                      </p:to>
                                    </p:set>
                                    <p:animEffect transition="in" filter="wipe(left)">
                                      <p:cBhvr>
                                        <p:cTn id="26" dur="500"/>
                                        <p:tgtEl>
                                          <p:spTgt spid="30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30836" grpId="0"/>
      <p:bldP spid="3083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6</a:t>
              </a:r>
            </a:p>
          </p:txBody>
        </p:sp>
      </p:grpSp>
      <p:sp>
        <p:nvSpPr>
          <p:cNvPr id="264" name="文本框 263"/>
          <p:cNvSpPr txBox="1"/>
          <p:nvPr/>
        </p:nvSpPr>
        <p:spPr>
          <a:xfrm>
            <a:off x="1038664" y="530894"/>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大数据是燃料</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6" name="任意多边形: 形状 1"/>
          <p:cNvSpPr/>
          <p:nvPr/>
        </p:nvSpPr>
        <p:spPr>
          <a:xfrm>
            <a:off x="0" y="2958986"/>
            <a:ext cx="12192000" cy="1347474"/>
          </a:xfrm>
          <a:custGeom>
            <a:avLst/>
            <a:gdLst>
              <a:gd name="connsiteX0" fmla="*/ 0 w 10898372"/>
              <a:gd name="connsiteY0" fmla="*/ 209517 h 1347474"/>
              <a:gd name="connsiteX1" fmla="*/ 2392326 w 10898372"/>
              <a:gd name="connsiteY1" fmla="*/ 1347201 h 1347474"/>
              <a:gd name="connsiteX2" fmla="*/ 4433777 w 10898372"/>
              <a:gd name="connsiteY2" fmla="*/ 326475 h 1347474"/>
              <a:gd name="connsiteX3" fmla="*/ 6996223 w 10898372"/>
              <a:gd name="connsiteY3" fmla="*/ 1272773 h 1347474"/>
              <a:gd name="connsiteX4" fmla="*/ 9399181 w 10898372"/>
              <a:gd name="connsiteY4" fmla="*/ 18131 h 1347474"/>
              <a:gd name="connsiteX5" fmla="*/ 10898372 w 10898372"/>
              <a:gd name="connsiteY5" fmla="*/ 645452 h 134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98372" h="1347474">
                <a:moveTo>
                  <a:pt x="0" y="209517"/>
                </a:moveTo>
                <a:cubicBezTo>
                  <a:pt x="826681" y="768612"/>
                  <a:pt x="1653363" y="1327708"/>
                  <a:pt x="2392326" y="1347201"/>
                </a:cubicBezTo>
                <a:cubicBezTo>
                  <a:pt x="3131289" y="1366694"/>
                  <a:pt x="3666461" y="338880"/>
                  <a:pt x="4433777" y="326475"/>
                </a:cubicBezTo>
                <a:cubicBezTo>
                  <a:pt x="5201093" y="314070"/>
                  <a:pt x="6168656" y="1324164"/>
                  <a:pt x="6996223" y="1272773"/>
                </a:cubicBezTo>
                <a:cubicBezTo>
                  <a:pt x="7823790" y="1221382"/>
                  <a:pt x="8748823" y="122684"/>
                  <a:pt x="9399181" y="18131"/>
                </a:cubicBezTo>
                <a:cubicBezTo>
                  <a:pt x="10049539" y="-86422"/>
                  <a:pt x="10473955" y="279515"/>
                  <a:pt x="10898372" y="645452"/>
                </a:cubicBezTo>
              </a:path>
            </a:pathLst>
          </a:custGeom>
          <a:noFill/>
          <a:ln>
            <a:solidFill>
              <a:srgbClr val="6AE7FF">
                <a:alpha val="61000"/>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991832" y="3742659"/>
            <a:ext cx="914400" cy="9144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椭圆 7"/>
          <p:cNvSpPr/>
          <p:nvPr/>
        </p:nvSpPr>
        <p:spPr>
          <a:xfrm>
            <a:off x="4423144" y="2739587"/>
            <a:ext cx="914400" cy="9144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6854456" y="3707148"/>
            <a:ext cx="914400" cy="914400"/>
            <a:chOff x="6854456" y="3707148"/>
            <a:chExt cx="914400" cy="914400"/>
          </a:xfrm>
        </p:grpSpPr>
        <p:sp>
          <p:nvSpPr>
            <p:cNvPr id="9" name="椭圆 8"/>
            <p:cNvSpPr/>
            <p:nvPr/>
          </p:nvSpPr>
          <p:spPr>
            <a:xfrm>
              <a:off x="6854456" y="3707148"/>
              <a:ext cx="914400" cy="9144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statistics-on-laptop_82095"/>
            <p:cNvSpPr>
              <a:spLocks noChangeAspect="1"/>
            </p:cNvSpPr>
            <p:nvPr/>
          </p:nvSpPr>
          <p:spPr bwMode="auto">
            <a:xfrm>
              <a:off x="7117527" y="4022204"/>
              <a:ext cx="388257" cy="280510"/>
            </a:xfrm>
            <a:custGeom>
              <a:avLst/>
              <a:gdLst>
                <a:gd name="connsiteX0" fmla="*/ 15875 w 331788"/>
                <a:gd name="connsiteY0" fmla="*/ 19464 h 239713"/>
                <a:gd name="connsiteX1" fmla="*/ 15875 w 331788"/>
                <a:gd name="connsiteY1" fmla="*/ 206376 h 239713"/>
                <a:gd name="connsiteX2" fmla="*/ 107950 w 331788"/>
                <a:gd name="connsiteY2" fmla="*/ 112713 h 239713"/>
                <a:gd name="connsiteX3" fmla="*/ 119063 w 331788"/>
                <a:gd name="connsiteY3" fmla="*/ 125413 h 239713"/>
                <a:gd name="connsiteX4" fmla="*/ 17463 w 331788"/>
                <a:gd name="connsiteY4" fmla="*/ 223838 h 239713"/>
                <a:gd name="connsiteX5" fmla="*/ 312738 w 331788"/>
                <a:gd name="connsiteY5" fmla="*/ 223838 h 239713"/>
                <a:gd name="connsiteX6" fmla="*/ 212725 w 331788"/>
                <a:gd name="connsiteY6" fmla="*/ 125413 h 239713"/>
                <a:gd name="connsiteX7" fmla="*/ 220844 w 331788"/>
                <a:gd name="connsiteY7" fmla="*/ 114588 h 239713"/>
                <a:gd name="connsiteX8" fmla="*/ 222484 w 331788"/>
                <a:gd name="connsiteY8" fmla="*/ 112947 h 239713"/>
                <a:gd name="connsiteX9" fmla="*/ 315913 w 331788"/>
                <a:gd name="connsiteY9" fmla="*/ 206376 h 239713"/>
                <a:gd name="connsiteX10" fmla="*/ 315913 w 331788"/>
                <a:gd name="connsiteY10" fmla="*/ 19464 h 239713"/>
                <a:gd name="connsiteX11" fmla="*/ 254806 w 331788"/>
                <a:gd name="connsiteY11" fmla="*/ 80606 h 239713"/>
                <a:gd name="connsiteX12" fmla="*/ 222484 w 331788"/>
                <a:gd name="connsiteY12" fmla="*/ 112947 h 239713"/>
                <a:gd name="connsiteX13" fmla="*/ 222250 w 331788"/>
                <a:gd name="connsiteY13" fmla="*/ 112713 h 239713"/>
                <a:gd name="connsiteX14" fmla="*/ 220844 w 331788"/>
                <a:gd name="connsiteY14" fmla="*/ 114588 h 239713"/>
                <a:gd name="connsiteX15" fmla="*/ 218878 w 331788"/>
                <a:gd name="connsiteY15" fmla="*/ 116556 h 239713"/>
                <a:gd name="connsiteX16" fmla="*/ 171067 w 331788"/>
                <a:gd name="connsiteY16" fmla="*/ 164394 h 239713"/>
                <a:gd name="connsiteX17" fmla="*/ 160721 w 331788"/>
                <a:gd name="connsiteY17" fmla="*/ 164394 h 239713"/>
                <a:gd name="connsiteX18" fmla="*/ 15875 w 331788"/>
                <a:gd name="connsiteY18" fmla="*/ 19464 h 239713"/>
                <a:gd name="connsiteX19" fmla="*/ 30101 w 331788"/>
                <a:gd name="connsiteY19" fmla="*/ 14288 h 239713"/>
                <a:gd name="connsiteX20" fmla="*/ 165894 w 331788"/>
                <a:gd name="connsiteY20" fmla="*/ 148866 h 239713"/>
                <a:gd name="connsiteX21" fmla="*/ 301687 w 331788"/>
                <a:gd name="connsiteY21" fmla="*/ 14288 h 239713"/>
                <a:gd name="connsiteX22" fmla="*/ 7776 w 331788"/>
                <a:gd name="connsiteY22" fmla="*/ 0 h 239713"/>
                <a:gd name="connsiteX23" fmla="*/ 324012 w 331788"/>
                <a:gd name="connsiteY23" fmla="*/ 0 h 239713"/>
                <a:gd name="connsiteX24" fmla="*/ 331788 w 331788"/>
                <a:gd name="connsiteY24" fmla="*/ 7733 h 239713"/>
                <a:gd name="connsiteX25" fmla="*/ 331788 w 331788"/>
                <a:gd name="connsiteY25" fmla="*/ 231980 h 239713"/>
                <a:gd name="connsiteX26" fmla="*/ 324012 w 331788"/>
                <a:gd name="connsiteY26" fmla="*/ 239713 h 239713"/>
                <a:gd name="connsiteX27" fmla="*/ 7776 w 331788"/>
                <a:gd name="connsiteY27" fmla="*/ 239713 h 239713"/>
                <a:gd name="connsiteX28" fmla="*/ 0 w 331788"/>
                <a:gd name="connsiteY28" fmla="*/ 231980 h 239713"/>
                <a:gd name="connsiteX29" fmla="*/ 0 w 331788"/>
                <a:gd name="connsiteY29" fmla="*/ 7733 h 239713"/>
                <a:gd name="connsiteX30" fmla="*/ 7776 w 331788"/>
                <a:gd name="connsiteY30" fmla="*/ 0 h 239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31788" h="239713">
                  <a:moveTo>
                    <a:pt x="15875" y="19464"/>
                  </a:moveTo>
                  <a:lnTo>
                    <a:pt x="15875" y="206376"/>
                  </a:lnTo>
                  <a:lnTo>
                    <a:pt x="107950" y="112713"/>
                  </a:lnTo>
                  <a:lnTo>
                    <a:pt x="119063" y="125413"/>
                  </a:lnTo>
                  <a:lnTo>
                    <a:pt x="17463" y="223838"/>
                  </a:lnTo>
                  <a:lnTo>
                    <a:pt x="312738" y="223838"/>
                  </a:lnTo>
                  <a:lnTo>
                    <a:pt x="212725" y="125413"/>
                  </a:lnTo>
                  <a:lnTo>
                    <a:pt x="220844" y="114588"/>
                  </a:lnTo>
                  <a:lnTo>
                    <a:pt x="222484" y="112947"/>
                  </a:lnTo>
                  <a:lnTo>
                    <a:pt x="315913" y="206376"/>
                  </a:lnTo>
                  <a:lnTo>
                    <a:pt x="315913" y="19464"/>
                  </a:lnTo>
                  <a:cubicBezTo>
                    <a:pt x="315913" y="19464"/>
                    <a:pt x="315913" y="19464"/>
                    <a:pt x="254806" y="80606"/>
                  </a:cubicBezTo>
                  <a:lnTo>
                    <a:pt x="222484" y="112947"/>
                  </a:lnTo>
                  <a:lnTo>
                    <a:pt x="222250" y="112713"/>
                  </a:lnTo>
                  <a:lnTo>
                    <a:pt x="220844" y="114588"/>
                  </a:lnTo>
                  <a:lnTo>
                    <a:pt x="218878" y="116556"/>
                  </a:lnTo>
                  <a:cubicBezTo>
                    <a:pt x="205015" y="130426"/>
                    <a:pt x="189173" y="146278"/>
                    <a:pt x="171067" y="164394"/>
                  </a:cubicBezTo>
                  <a:cubicBezTo>
                    <a:pt x="168481" y="168276"/>
                    <a:pt x="163308" y="168276"/>
                    <a:pt x="160721" y="164394"/>
                  </a:cubicBezTo>
                  <a:cubicBezTo>
                    <a:pt x="160721" y="164394"/>
                    <a:pt x="160721" y="164394"/>
                    <a:pt x="15875" y="19464"/>
                  </a:cubicBezTo>
                  <a:close/>
                  <a:moveTo>
                    <a:pt x="30101" y="14288"/>
                  </a:moveTo>
                  <a:cubicBezTo>
                    <a:pt x="30101" y="14288"/>
                    <a:pt x="30101" y="14288"/>
                    <a:pt x="165894" y="148866"/>
                  </a:cubicBezTo>
                  <a:cubicBezTo>
                    <a:pt x="165894" y="148866"/>
                    <a:pt x="165894" y="148866"/>
                    <a:pt x="301687" y="14288"/>
                  </a:cubicBezTo>
                  <a:close/>
                  <a:moveTo>
                    <a:pt x="7776" y="0"/>
                  </a:moveTo>
                  <a:cubicBezTo>
                    <a:pt x="7776" y="0"/>
                    <a:pt x="7776" y="0"/>
                    <a:pt x="324012" y="0"/>
                  </a:cubicBezTo>
                  <a:cubicBezTo>
                    <a:pt x="327900" y="0"/>
                    <a:pt x="331788" y="3866"/>
                    <a:pt x="331788" y="7733"/>
                  </a:cubicBezTo>
                  <a:cubicBezTo>
                    <a:pt x="331788" y="7733"/>
                    <a:pt x="331788" y="7733"/>
                    <a:pt x="331788" y="231980"/>
                  </a:cubicBezTo>
                  <a:cubicBezTo>
                    <a:pt x="331788" y="235847"/>
                    <a:pt x="327900" y="239713"/>
                    <a:pt x="324012" y="239713"/>
                  </a:cubicBezTo>
                  <a:cubicBezTo>
                    <a:pt x="324012" y="239713"/>
                    <a:pt x="324012" y="239713"/>
                    <a:pt x="7776" y="239713"/>
                  </a:cubicBezTo>
                  <a:cubicBezTo>
                    <a:pt x="3888" y="239713"/>
                    <a:pt x="0" y="235847"/>
                    <a:pt x="0" y="231980"/>
                  </a:cubicBezTo>
                  <a:cubicBezTo>
                    <a:pt x="0" y="231980"/>
                    <a:pt x="0" y="231980"/>
                    <a:pt x="0" y="7733"/>
                  </a:cubicBezTo>
                  <a:cubicBezTo>
                    <a:pt x="0" y="3866"/>
                    <a:pt x="3888" y="0"/>
                    <a:pt x="7776" y="0"/>
                  </a:cubicBezTo>
                  <a:close/>
                </a:path>
              </a:pathLst>
            </a:custGeom>
            <a:solidFill>
              <a:schemeClr val="bg1"/>
            </a:solidFill>
            <a:ln>
              <a:noFill/>
            </a:ln>
          </p:spPr>
          <p:txBody>
            <a:bodyPr/>
            <a:lstStyle/>
            <a:p>
              <a:endParaRPr lang="zh-CN" altLang="en-US"/>
            </a:p>
          </p:txBody>
        </p:sp>
      </p:grpSp>
      <p:grpSp>
        <p:nvGrpSpPr>
          <p:cNvPr id="36" name="组合 35"/>
          <p:cNvGrpSpPr/>
          <p:nvPr/>
        </p:nvGrpSpPr>
        <p:grpSpPr>
          <a:xfrm>
            <a:off x="9285768" y="2828259"/>
            <a:ext cx="914400" cy="914400"/>
            <a:chOff x="9285768" y="2828259"/>
            <a:chExt cx="914400" cy="914400"/>
          </a:xfrm>
        </p:grpSpPr>
        <p:sp>
          <p:nvSpPr>
            <p:cNvPr id="10" name="椭圆 9"/>
            <p:cNvSpPr/>
            <p:nvPr/>
          </p:nvSpPr>
          <p:spPr>
            <a:xfrm>
              <a:off x="9285768" y="2828259"/>
              <a:ext cx="914400" cy="9144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statistics-on-laptop_82095"/>
            <p:cNvSpPr>
              <a:spLocks noChangeAspect="1"/>
            </p:cNvSpPr>
            <p:nvPr/>
          </p:nvSpPr>
          <p:spPr bwMode="auto">
            <a:xfrm>
              <a:off x="9548839" y="3132031"/>
              <a:ext cx="388257" cy="305938"/>
            </a:xfrm>
            <a:custGeom>
              <a:avLst/>
              <a:gdLst>
                <a:gd name="connsiteX0" fmla="*/ 238459 w 328388"/>
                <a:gd name="connsiteY0" fmla="*/ 133350 h 258763"/>
                <a:gd name="connsiteX1" fmla="*/ 229503 w 328388"/>
                <a:gd name="connsiteY1" fmla="*/ 144992 h 258763"/>
                <a:gd name="connsiteX2" fmla="*/ 234621 w 328388"/>
                <a:gd name="connsiteY2" fmla="*/ 160514 h 258763"/>
                <a:gd name="connsiteX3" fmla="*/ 205193 w 328388"/>
                <a:gd name="connsiteY3" fmla="*/ 190265 h 258763"/>
                <a:gd name="connsiteX4" fmla="*/ 177045 w 328388"/>
                <a:gd name="connsiteY4" fmla="*/ 160514 h 258763"/>
                <a:gd name="connsiteX5" fmla="*/ 178324 w 328388"/>
                <a:gd name="connsiteY5" fmla="*/ 150166 h 258763"/>
                <a:gd name="connsiteX6" fmla="*/ 166808 w 328388"/>
                <a:gd name="connsiteY6" fmla="*/ 142405 h 258763"/>
                <a:gd name="connsiteX7" fmla="*/ 162970 w 328388"/>
                <a:gd name="connsiteY7" fmla="*/ 160514 h 258763"/>
                <a:gd name="connsiteX8" fmla="*/ 205193 w 328388"/>
                <a:gd name="connsiteY8" fmla="*/ 203200 h 258763"/>
                <a:gd name="connsiteX9" fmla="*/ 248695 w 328388"/>
                <a:gd name="connsiteY9" fmla="*/ 160514 h 258763"/>
                <a:gd name="connsiteX10" fmla="*/ 238459 w 328388"/>
                <a:gd name="connsiteY10" fmla="*/ 133350 h 258763"/>
                <a:gd name="connsiteX11" fmla="*/ 205629 w 328388"/>
                <a:gd name="connsiteY11" fmla="*/ 117475 h 258763"/>
                <a:gd name="connsiteX12" fmla="*/ 175670 w 328388"/>
                <a:gd name="connsiteY12" fmla="*/ 129084 h 258763"/>
                <a:gd name="connsiteX13" fmla="*/ 188696 w 328388"/>
                <a:gd name="connsiteY13" fmla="*/ 138113 h 258763"/>
                <a:gd name="connsiteX14" fmla="*/ 205629 w 328388"/>
                <a:gd name="connsiteY14" fmla="*/ 131664 h 258763"/>
                <a:gd name="connsiteX15" fmla="*/ 218655 w 328388"/>
                <a:gd name="connsiteY15" fmla="*/ 134244 h 258763"/>
                <a:gd name="connsiteX16" fmla="*/ 226470 w 328388"/>
                <a:gd name="connsiteY16" fmla="*/ 122635 h 258763"/>
                <a:gd name="connsiteX17" fmla="*/ 205629 w 328388"/>
                <a:gd name="connsiteY17" fmla="*/ 117475 h 258763"/>
                <a:gd name="connsiteX18" fmla="*/ 299177 w 328388"/>
                <a:gd name="connsiteY18" fmla="*/ 0 h 258763"/>
                <a:gd name="connsiteX19" fmla="*/ 312121 w 328388"/>
                <a:gd name="connsiteY19" fmla="*/ 2588 h 258763"/>
                <a:gd name="connsiteX20" fmla="*/ 325066 w 328388"/>
                <a:gd name="connsiteY20" fmla="*/ 41402 h 258763"/>
                <a:gd name="connsiteX21" fmla="*/ 299177 w 328388"/>
                <a:gd name="connsiteY21" fmla="*/ 58222 h 258763"/>
                <a:gd name="connsiteX22" fmla="*/ 292705 w 328388"/>
                <a:gd name="connsiteY22" fmla="*/ 56928 h 258763"/>
                <a:gd name="connsiteX23" fmla="*/ 247400 w 328388"/>
                <a:gd name="connsiteY23" fmla="*/ 119031 h 258763"/>
                <a:gd name="connsiteX24" fmla="*/ 262933 w 328388"/>
                <a:gd name="connsiteY24" fmla="*/ 159139 h 258763"/>
                <a:gd name="connsiteX25" fmla="*/ 251284 w 328388"/>
                <a:gd name="connsiteY25" fmla="*/ 195366 h 258763"/>
                <a:gd name="connsiteX26" fmla="*/ 275878 w 328388"/>
                <a:gd name="connsiteY26" fmla="*/ 217361 h 258763"/>
                <a:gd name="connsiteX27" fmla="*/ 304355 w 328388"/>
                <a:gd name="connsiteY27" fmla="*/ 244531 h 258763"/>
                <a:gd name="connsiteX28" fmla="*/ 305649 w 328388"/>
                <a:gd name="connsiteY28" fmla="*/ 256176 h 258763"/>
                <a:gd name="connsiteX29" fmla="*/ 299177 w 328388"/>
                <a:gd name="connsiteY29" fmla="*/ 258763 h 258763"/>
                <a:gd name="connsiteX30" fmla="*/ 294000 w 328388"/>
                <a:gd name="connsiteY30" fmla="*/ 256176 h 258763"/>
                <a:gd name="connsiteX31" fmla="*/ 240928 w 328388"/>
                <a:gd name="connsiteY31" fmla="*/ 205717 h 258763"/>
                <a:gd name="connsiteX32" fmla="*/ 204684 w 328388"/>
                <a:gd name="connsiteY32" fmla="*/ 217361 h 258763"/>
                <a:gd name="connsiteX33" fmla="*/ 146435 w 328388"/>
                <a:gd name="connsiteY33" fmla="*/ 159139 h 258763"/>
                <a:gd name="connsiteX34" fmla="*/ 154201 w 328388"/>
                <a:gd name="connsiteY34" fmla="*/ 131969 h 258763"/>
                <a:gd name="connsiteX35" fmla="*/ 119252 w 328388"/>
                <a:gd name="connsiteY35" fmla="*/ 107387 h 258763"/>
                <a:gd name="connsiteX36" fmla="*/ 98541 w 328388"/>
                <a:gd name="connsiteY36" fmla="*/ 116443 h 258763"/>
                <a:gd name="connsiteX37" fmla="*/ 85597 w 328388"/>
                <a:gd name="connsiteY37" fmla="*/ 113856 h 258763"/>
                <a:gd name="connsiteX38" fmla="*/ 49353 w 328388"/>
                <a:gd name="connsiteY38" fmla="*/ 160433 h 258763"/>
                <a:gd name="connsiteX39" fmla="*/ 54531 w 328388"/>
                <a:gd name="connsiteY39" fmla="*/ 194072 h 258763"/>
                <a:gd name="connsiteX40" fmla="*/ 28642 w 328388"/>
                <a:gd name="connsiteY40" fmla="*/ 209598 h 258763"/>
                <a:gd name="connsiteX41" fmla="*/ 15698 w 328388"/>
                <a:gd name="connsiteY41" fmla="*/ 207011 h 258763"/>
                <a:gd name="connsiteX42" fmla="*/ 2754 w 328388"/>
                <a:gd name="connsiteY42" fmla="*/ 168196 h 258763"/>
                <a:gd name="connsiteX43" fmla="*/ 28642 w 328388"/>
                <a:gd name="connsiteY43" fmla="*/ 151376 h 258763"/>
                <a:gd name="connsiteX44" fmla="*/ 36409 w 328388"/>
                <a:gd name="connsiteY44" fmla="*/ 152670 h 258763"/>
                <a:gd name="connsiteX45" fmla="*/ 73947 w 328388"/>
                <a:gd name="connsiteY45" fmla="*/ 103505 h 258763"/>
                <a:gd name="connsiteX46" fmla="*/ 72653 w 328388"/>
                <a:gd name="connsiteY46" fmla="*/ 75041 h 258763"/>
                <a:gd name="connsiteX47" fmla="*/ 98541 w 328388"/>
                <a:gd name="connsiteY47" fmla="*/ 58222 h 258763"/>
                <a:gd name="connsiteX48" fmla="*/ 111485 w 328388"/>
                <a:gd name="connsiteY48" fmla="*/ 62103 h 258763"/>
                <a:gd name="connsiteX49" fmla="*/ 125724 w 328388"/>
                <a:gd name="connsiteY49" fmla="*/ 94448 h 258763"/>
                <a:gd name="connsiteX50" fmla="*/ 163262 w 328388"/>
                <a:gd name="connsiteY50" fmla="*/ 119031 h 258763"/>
                <a:gd name="connsiteX51" fmla="*/ 204684 w 328388"/>
                <a:gd name="connsiteY51" fmla="*/ 100917 h 258763"/>
                <a:gd name="connsiteX52" fmla="*/ 234456 w 328388"/>
                <a:gd name="connsiteY52" fmla="*/ 109974 h 258763"/>
                <a:gd name="connsiteX53" fmla="*/ 279761 w 328388"/>
                <a:gd name="connsiteY53" fmla="*/ 49165 h 258763"/>
                <a:gd name="connsiteX54" fmla="*/ 273289 w 328388"/>
                <a:gd name="connsiteY54" fmla="*/ 15526 h 258763"/>
                <a:gd name="connsiteX55" fmla="*/ 299177 w 328388"/>
                <a:gd name="connsiteY55" fmla="*/ 0 h 25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28388" h="258763">
                  <a:moveTo>
                    <a:pt x="238459" y="133350"/>
                  </a:moveTo>
                  <a:cubicBezTo>
                    <a:pt x="238459" y="133350"/>
                    <a:pt x="238459" y="133350"/>
                    <a:pt x="229503" y="144992"/>
                  </a:cubicBezTo>
                  <a:cubicBezTo>
                    <a:pt x="232062" y="148872"/>
                    <a:pt x="234621" y="155340"/>
                    <a:pt x="234621" y="160514"/>
                  </a:cubicBezTo>
                  <a:cubicBezTo>
                    <a:pt x="234621" y="177330"/>
                    <a:pt x="221826" y="190265"/>
                    <a:pt x="205193" y="190265"/>
                  </a:cubicBezTo>
                  <a:cubicBezTo>
                    <a:pt x="189839" y="190265"/>
                    <a:pt x="177045" y="177330"/>
                    <a:pt x="177045" y="160514"/>
                  </a:cubicBezTo>
                  <a:cubicBezTo>
                    <a:pt x="177045" y="156633"/>
                    <a:pt x="178324" y="154046"/>
                    <a:pt x="178324" y="150166"/>
                  </a:cubicBezTo>
                  <a:cubicBezTo>
                    <a:pt x="178324" y="150166"/>
                    <a:pt x="178324" y="150166"/>
                    <a:pt x="166808" y="142405"/>
                  </a:cubicBezTo>
                  <a:cubicBezTo>
                    <a:pt x="164249" y="147579"/>
                    <a:pt x="162970" y="154046"/>
                    <a:pt x="162970" y="160514"/>
                  </a:cubicBezTo>
                  <a:cubicBezTo>
                    <a:pt x="162970" y="185091"/>
                    <a:pt x="182162" y="203200"/>
                    <a:pt x="205193" y="203200"/>
                  </a:cubicBezTo>
                  <a:cubicBezTo>
                    <a:pt x="229503" y="203200"/>
                    <a:pt x="248695" y="185091"/>
                    <a:pt x="248695" y="160514"/>
                  </a:cubicBezTo>
                  <a:cubicBezTo>
                    <a:pt x="248695" y="150166"/>
                    <a:pt x="244857" y="141111"/>
                    <a:pt x="238459" y="133350"/>
                  </a:cubicBezTo>
                  <a:close/>
                  <a:moveTo>
                    <a:pt x="205629" y="117475"/>
                  </a:moveTo>
                  <a:cubicBezTo>
                    <a:pt x="193906" y="117475"/>
                    <a:pt x="183486" y="122635"/>
                    <a:pt x="175670" y="129084"/>
                  </a:cubicBezTo>
                  <a:cubicBezTo>
                    <a:pt x="175670" y="129084"/>
                    <a:pt x="175670" y="129084"/>
                    <a:pt x="188696" y="138113"/>
                  </a:cubicBezTo>
                  <a:cubicBezTo>
                    <a:pt x="192604" y="134244"/>
                    <a:pt x="199116" y="131664"/>
                    <a:pt x="205629" y="131664"/>
                  </a:cubicBezTo>
                  <a:cubicBezTo>
                    <a:pt x="210839" y="131664"/>
                    <a:pt x="214747" y="132954"/>
                    <a:pt x="218655" y="134244"/>
                  </a:cubicBezTo>
                  <a:cubicBezTo>
                    <a:pt x="218655" y="134244"/>
                    <a:pt x="218655" y="134244"/>
                    <a:pt x="226470" y="122635"/>
                  </a:cubicBezTo>
                  <a:cubicBezTo>
                    <a:pt x="221260" y="120055"/>
                    <a:pt x="213445" y="117475"/>
                    <a:pt x="205629" y="117475"/>
                  </a:cubicBezTo>
                  <a:close/>
                  <a:moveTo>
                    <a:pt x="299177" y="0"/>
                  </a:moveTo>
                  <a:cubicBezTo>
                    <a:pt x="304355" y="0"/>
                    <a:pt x="308238" y="1294"/>
                    <a:pt x="312121" y="2588"/>
                  </a:cubicBezTo>
                  <a:cubicBezTo>
                    <a:pt x="326360" y="10350"/>
                    <a:pt x="332832" y="27170"/>
                    <a:pt x="325066" y="41402"/>
                  </a:cubicBezTo>
                  <a:cubicBezTo>
                    <a:pt x="321182" y="51752"/>
                    <a:pt x="310827" y="58222"/>
                    <a:pt x="299177" y="58222"/>
                  </a:cubicBezTo>
                  <a:cubicBezTo>
                    <a:pt x="297883" y="58222"/>
                    <a:pt x="295294" y="56928"/>
                    <a:pt x="292705" y="56928"/>
                  </a:cubicBezTo>
                  <a:cubicBezTo>
                    <a:pt x="292705" y="56928"/>
                    <a:pt x="292705" y="56928"/>
                    <a:pt x="247400" y="119031"/>
                  </a:cubicBezTo>
                  <a:cubicBezTo>
                    <a:pt x="257756" y="129382"/>
                    <a:pt x="262933" y="143614"/>
                    <a:pt x="262933" y="159139"/>
                  </a:cubicBezTo>
                  <a:cubicBezTo>
                    <a:pt x="262933" y="173371"/>
                    <a:pt x="259050" y="185016"/>
                    <a:pt x="251284" y="195366"/>
                  </a:cubicBezTo>
                  <a:cubicBezTo>
                    <a:pt x="251284" y="195366"/>
                    <a:pt x="251284" y="195366"/>
                    <a:pt x="275878" y="217361"/>
                  </a:cubicBezTo>
                  <a:cubicBezTo>
                    <a:pt x="275878" y="217361"/>
                    <a:pt x="275878" y="217361"/>
                    <a:pt x="304355" y="244531"/>
                  </a:cubicBezTo>
                  <a:cubicBezTo>
                    <a:pt x="308238" y="248413"/>
                    <a:pt x="308238" y="252294"/>
                    <a:pt x="305649" y="256176"/>
                  </a:cubicBezTo>
                  <a:cubicBezTo>
                    <a:pt x="304355" y="257469"/>
                    <a:pt x="301766" y="258763"/>
                    <a:pt x="299177" y="258763"/>
                  </a:cubicBezTo>
                  <a:cubicBezTo>
                    <a:pt x="297883" y="258763"/>
                    <a:pt x="296588" y="257469"/>
                    <a:pt x="294000" y="256176"/>
                  </a:cubicBezTo>
                  <a:cubicBezTo>
                    <a:pt x="294000" y="256176"/>
                    <a:pt x="294000" y="256176"/>
                    <a:pt x="240928" y="205717"/>
                  </a:cubicBezTo>
                  <a:cubicBezTo>
                    <a:pt x="230573" y="213480"/>
                    <a:pt x="218923" y="217361"/>
                    <a:pt x="204684" y="217361"/>
                  </a:cubicBezTo>
                  <a:cubicBezTo>
                    <a:pt x="172323" y="217361"/>
                    <a:pt x="146435" y="191485"/>
                    <a:pt x="146435" y="159139"/>
                  </a:cubicBezTo>
                  <a:cubicBezTo>
                    <a:pt x="146435" y="150083"/>
                    <a:pt x="149024" y="139732"/>
                    <a:pt x="154201" y="131969"/>
                  </a:cubicBezTo>
                  <a:cubicBezTo>
                    <a:pt x="154201" y="131969"/>
                    <a:pt x="154201" y="131969"/>
                    <a:pt x="119252" y="107387"/>
                  </a:cubicBezTo>
                  <a:cubicBezTo>
                    <a:pt x="114074" y="113856"/>
                    <a:pt x="106308" y="116443"/>
                    <a:pt x="98541" y="116443"/>
                  </a:cubicBezTo>
                  <a:cubicBezTo>
                    <a:pt x="93363" y="116443"/>
                    <a:pt x="89480" y="115149"/>
                    <a:pt x="85597" y="113856"/>
                  </a:cubicBezTo>
                  <a:cubicBezTo>
                    <a:pt x="85597" y="113856"/>
                    <a:pt x="85597" y="113856"/>
                    <a:pt x="49353" y="160433"/>
                  </a:cubicBezTo>
                  <a:cubicBezTo>
                    <a:pt x="58414" y="168196"/>
                    <a:pt x="61003" y="182428"/>
                    <a:pt x="54531" y="194072"/>
                  </a:cubicBezTo>
                  <a:cubicBezTo>
                    <a:pt x="50648" y="203129"/>
                    <a:pt x="40292" y="209598"/>
                    <a:pt x="28642" y="209598"/>
                  </a:cubicBezTo>
                  <a:cubicBezTo>
                    <a:pt x="24759" y="209598"/>
                    <a:pt x="20876" y="208304"/>
                    <a:pt x="15698" y="207011"/>
                  </a:cubicBezTo>
                  <a:cubicBezTo>
                    <a:pt x="1459" y="199248"/>
                    <a:pt x="-3718" y="182428"/>
                    <a:pt x="2754" y="168196"/>
                  </a:cubicBezTo>
                  <a:cubicBezTo>
                    <a:pt x="7932" y="157846"/>
                    <a:pt x="18287" y="151376"/>
                    <a:pt x="28642" y="151376"/>
                  </a:cubicBezTo>
                  <a:cubicBezTo>
                    <a:pt x="31231" y="151376"/>
                    <a:pt x="33820" y="152670"/>
                    <a:pt x="36409" y="152670"/>
                  </a:cubicBezTo>
                  <a:cubicBezTo>
                    <a:pt x="36409" y="152670"/>
                    <a:pt x="36409" y="152670"/>
                    <a:pt x="73947" y="103505"/>
                  </a:cubicBezTo>
                  <a:cubicBezTo>
                    <a:pt x="68769" y="95742"/>
                    <a:pt x="67475" y="84098"/>
                    <a:pt x="72653" y="75041"/>
                  </a:cubicBezTo>
                  <a:cubicBezTo>
                    <a:pt x="76536" y="64691"/>
                    <a:pt x="86891" y="58222"/>
                    <a:pt x="98541" y="58222"/>
                  </a:cubicBezTo>
                  <a:cubicBezTo>
                    <a:pt x="102424" y="58222"/>
                    <a:pt x="106308" y="59515"/>
                    <a:pt x="111485" y="62103"/>
                  </a:cubicBezTo>
                  <a:cubicBezTo>
                    <a:pt x="123135" y="67278"/>
                    <a:pt x="129607" y="81510"/>
                    <a:pt x="125724" y="94448"/>
                  </a:cubicBezTo>
                  <a:cubicBezTo>
                    <a:pt x="125724" y="94448"/>
                    <a:pt x="125724" y="94448"/>
                    <a:pt x="163262" y="119031"/>
                  </a:cubicBezTo>
                  <a:cubicBezTo>
                    <a:pt x="173618" y="108680"/>
                    <a:pt x="187857" y="100917"/>
                    <a:pt x="204684" y="100917"/>
                  </a:cubicBezTo>
                  <a:cubicBezTo>
                    <a:pt x="216334" y="100917"/>
                    <a:pt x="226690" y="104799"/>
                    <a:pt x="234456" y="109974"/>
                  </a:cubicBezTo>
                  <a:cubicBezTo>
                    <a:pt x="234456" y="109974"/>
                    <a:pt x="234456" y="109974"/>
                    <a:pt x="279761" y="49165"/>
                  </a:cubicBezTo>
                  <a:cubicBezTo>
                    <a:pt x="270700" y="41402"/>
                    <a:pt x="268111" y="27170"/>
                    <a:pt x="273289" y="15526"/>
                  </a:cubicBezTo>
                  <a:cubicBezTo>
                    <a:pt x="278466" y="6469"/>
                    <a:pt x="288822" y="0"/>
                    <a:pt x="299177" y="0"/>
                  </a:cubicBezTo>
                  <a:close/>
                </a:path>
              </a:pathLst>
            </a:custGeom>
            <a:solidFill>
              <a:schemeClr val="bg1"/>
            </a:solidFill>
            <a:ln>
              <a:noFill/>
            </a:ln>
          </p:spPr>
          <p:txBody>
            <a:bodyPr/>
            <a:lstStyle/>
            <a:p>
              <a:endParaRPr lang="zh-CN" altLang="en-US"/>
            </a:p>
          </p:txBody>
        </p:sp>
      </p:grpSp>
      <p:sp>
        <p:nvSpPr>
          <p:cNvPr id="13" name="矩形 12"/>
          <p:cNvSpPr/>
          <p:nvPr/>
        </p:nvSpPr>
        <p:spPr>
          <a:xfrm>
            <a:off x="1991832" y="4724967"/>
            <a:ext cx="3109229" cy="922020"/>
          </a:xfrm>
          <a:prstGeom prst="rect">
            <a:avLst/>
          </a:prstGeom>
        </p:spPr>
        <p:txBody>
          <a:bodyPr wrap="square">
            <a:spAutoFit/>
          </a:bodyPr>
          <a:lstStyle/>
          <a:p>
            <a:pPr algn="l">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得利于万达通设备是数据产生终端的属性，我们能获得大量用于训练模型以及机器学习的一手数据</a:t>
            </a:r>
            <a:r>
              <a:rPr sz="1200" dirty="0">
                <a:solidFill>
                  <a:srgbClr val="10FBFE"/>
                </a:solidFill>
                <a:latin typeface="微软雅黑" panose="020B0503020204020204" charset="-122"/>
                <a:ea typeface="微软雅黑" panose="020B0503020204020204" charset="-122"/>
                <a:cs typeface="+mn-ea"/>
                <a:sym typeface="+mn-lt"/>
              </a:rPr>
              <a:t>.</a:t>
            </a:r>
            <a:endParaRPr lang="zh-CN" altLang="en-US" sz="1400" dirty="0">
              <a:solidFill>
                <a:schemeClr val="tx1">
                  <a:lumMod val="50000"/>
                  <a:lumOff val="50000"/>
                </a:schemeClr>
              </a:solidFill>
            </a:endParaRPr>
          </a:p>
        </p:txBody>
      </p:sp>
      <p:sp>
        <p:nvSpPr>
          <p:cNvPr id="5" name="statistics-on-laptop_82095">
            <a:extLst>
              <a:ext uri="{FF2B5EF4-FFF2-40B4-BE49-F238E27FC236}">
                <a16:creationId xmlns:a16="http://schemas.microsoft.com/office/drawing/2014/main" id="{55CD6C07-A579-A6AC-2471-C70BEAF3E2F0}"/>
              </a:ext>
            </a:extLst>
          </p:cNvPr>
          <p:cNvSpPr>
            <a:spLocks noChangeAspect="1"/>
          </p:cNvSpPr>
          <p:nvPr/>
        </p:nvSpPr>
        <p:spPr bwMode="auto">
          <a:xfrm>
            <a:off x="2191469" y="3936941"/>
            <a:ext cx="612737" cy="593744"/>
          </a:xfrm>
          <a:custGeom>
            <a:avLst/>
            <a:gdLst>
              <a:gd name="connsiteX0" fmla="*/ 58918 w 323554"/>
              <a:gd name="connsiteY0" fmla="*/ 189699 h 313525"/>
              <a:gd name="connsiteX1" fmla="*/ 101421 w 323554"/>
              <a:gd name="connsiteY1" fmla="*/ 189699 h 313525"/>
              <a:gd name="connsiteX2" fmla="*/ 103997 w 323554"/>
              <a:gd name="connsiteY2" fmla="*/ 189699 h 313525"/>
              <a:gd name="connsiteX3" fmla="*/ 114301 w 323554"/>
              <a:gd name="connsiteY3" fmla="*/ 201731 h 313525"/>
              <a:gd name="connsiteX4" fmla="*/ 113013 w 323554"/>
              <a:gd name="connsiteY4" fmla="*/ 205741 h 313525"/>
              <a:gd name="connsiteX5" fmla="*/ 101421 w 323554"/>
              <a:gd name="connsiteY5" fmla="*/ 215099 h 313525"/>
              <a:gd name="connsiteX6" fmla="*/ 58918 w 323554"/>
              <a:gd name="connsiteY6" fmla="*/ 215099 h 313525"/>
              <a:gd name="connsiteX7" fmla="*/ 46038 w 323554"/>
              <a:gd name="connsiteY7" fmla="*/ 201731 h 313525"/>
              <a:gd name="connsiteX8" fmla="*/ 58918 w 323554"/>
              <a:gd name="connsiteY8" fmla="*/ 189699 h 313525"/>
              <a:gd name="connsiteX9" fmla="*/ 149225 w 323554"/>
              <a:gd name="connsiteY9" fmla="*/ 165887 h 313525"/>
              <a:gd name="connsiteX10" fmla="*/ 142875 w 323554"/>
              <a:gd name="connsiteY10" fmla="*/ 186525 h 313525"/>
              <a:gd name="connsiteX11" fmla="*/ 153988 w 323554"/>
              <a:gd name="connsiteY11" fmla="*/ 196050 h 313525"/>
              <a:gd name="connsiteX12" fmla="*/ 173038 w 323554"/>
              <a:gd name="connsiteY12" fmla="*/ 188112 h 313525"/>
              <a:gd name="connsiteX13" fmla="*/ 145188 w 323554"/>
              <a:gd name="connsiteY13" fmla="*/ 151599 h 313525"/>
              <a:gd name="connsiteX14" fmla="*/ 187326 w 323554"/>
              <a:gd name="connsiteY14" fmla="*/ 190104 h 313525"/>
              <a:gd name="connsiteX15" fmla="*/ 138803 w 323554"/>
              <a:gd name="connsiteY15" fmla="*/ 210640 h 313525"/>
              <a:gd name="connsiteX16" fmla="*/ 131142 w 323554"/>
              <a:gd name="connsiteY16" fmla="*/ 210640 h 313525"/>
              <a:gd name="connsiteX17" fmla="*/ 129865 w 323554"/>
              <a:gd name="connsiteY17" fmla="*/ 202939 h 313525"/>
              <a:gd name="connsiteX18" fmla="*/ 145188 w 323554"/>
              <a:gd name="connsiteY18" fmla="*/ 151599 h 313525"/>
              <a:gd name="connsiteX19" fmla="*/ 58982 w 323554"/>
              <a:gd name="connsiteY19" fmla="*/ 146837 h 313525"/>
              <a:gd name="connsiteX20" fmla="*/ 130176 w 323554"/>
              <a:gd name="connsiteY20" fmla="*/ 146837 h 313525"/>
              <a:gd name="connsiteX21" fmla="*/ 130176 w 323554"/>
              <a:gd name="connsiteY21" fmla="*/ 148186 h 313525"/>
              <a:gd name="connsiteX22" fmla="*/ 122409 w 323554"/>
              <a:gd name="connsiteY22" fmla="*/ 173825 h 313525"/>
              <a:gd name="connsiteX23" fmla="*/ 58982 w 323554"/>
              <a:gd name="connsiteY23" fmla="*/ 173825 h 313525"/>
              <a:gd name="connsiteX24" fmla="*/ 46038 w 323554"/>
              <a:gd name="connsiteY24" fmla="*/ 160331 h 313525"/>
              <a:gd name="connsiteX25" fmla="*/ 58982 w 323554"/>
              <a:gd name="connsiteY25" fmla="*/ 146837 h 313525"/>
              <a:gd name="connsiteX26" fmla="*/ 59011 w 323554"/>
              <a:gd name="connsiteY26" fmla="*/ 105562 h 313525"/>
              <a:gd name="connsiteX27" fmla="*/ 166688 w 323554"/>
              <a:gd name="connsiteY27" fmla="*/ 105562 h 313525"/>
              <a:gd name="connsiteX28" fmla="*/ 144634 w 323554"/>
              <a:gd name="connsiteY28" fmla="*/ 130962 h 313525"/>
              <a:gd name="connsiteX29" fmla="*/ 59011 w 323554"/>
              <a:gd name="connsiteY29" fmla="*/ 130962 h 313525"/>
              <a:gd name="connsiteX30" fmla="*/ 46038 w 323554"/>
              <a:gd name="connsiteY30" fmla="*/ 118930 h 313525"/>
              <a:gd name="connsiteX31" fmla="*/ 59011 w 323554"/>
              <a:gd name="connsiteY31" fmla="*/ 105562 h 313525"/>
              <a:gd name="connsiteX32" fmla="*/ 226883 w 323554"/>
              <a:gd name="connsiteY32" fmla="*/ 81749 h 313525"/>
              <a:gd name="connsiteX33" fmla="*/ 224292 w 323554"/>
              <a:gd name="connsiteY33" fmla="*/ 83037 h 313525"/>
              <a:gd name="connsiteX34" fmla="*/ 171159 w 323554"/>
              <a:gd name="connsiteY34" fmla="*/ 140996 h 313525"/>
              <a:gd name="connsiteX35" fmla="*/ 172455 w 323554"/>
              <a:gd name="connsiteY35" fmla="*/ 146148 h 313525"/>
              <a:gd name="connsiteX36" fmla="*/ 175047 w 323554"/>
              <a:gd name="connsiteY36" fmla="*/ 148724 h 313525"/>
              <a:gd name="connsiteX37" fmla="*/ 177639 w 323554"/>
              <a:gd name="connsiteY37" fmla="*/ 150012 h 313525"/>
              <a:gd name="connsiteX38" fmla="*/ 180230 w 323554"/>
              <a:gd name="connsiteY38" fmla="*/ 148724 h 313525"/>
              <a:gd name="connsiteX39" fmla="*/ 232067 w 323554"/>
              <a:gd name="connsiteY39" fmla="*/ 90765 h 313525"/>
              <a:gd name="connsiteX40" fmla="*/ 232067 w 323554"/>
              <a:gd name="connsiteY40" fmla="*/ 85613 h 313525"/>
              <a:gd name="connsiteX41" fmla="*/ 229475 w 323554"/>
              <a:gd name="connsiteY41" fmla="*/ 83037 h 313525"/>
              <a:gd name="connsiteX42" fmla="*/ 226883 w 323554"/>
              <a:gd name="connsiteY42" fmla="*/ 81749 h 313525"/>
              <a:gd name="connsiteX43" fmla="*/ 247254 w 323554"/>
              <a:gd name="connsiteY43" fmla="*/ 62303 h 313525"/>
              <a:gd name="connsiteX44" fmla="*/ 242491 w 323554"/>
              <a:gd name="connsiteY44" fmla="*/ 63493 h 313525"/>
              <a:gd name="connsiteX45" fmla="*/ 237729 w 323554"/>
              <a:gd name="connsiteY45" fmla="*/ 68256 h 313525"/>
              <a:gd name="connsiteX46" fmla="*/ 236538 w 323554"/>
              <a:gd name="connsiteY46" fmla="*/ 70637 h 313525"/>
              <a:gd name="connsiteX47" fmla="*/ 237729 w 323554"/>
              <a:gd name="connsiteY47" fmla="*/ 73019 h 313525"/>
              <a:gd name="connsiteX48" fmla="*/ 240110 w 323554"/>
              <a:gd name="connsiteY48" fmla="*/ 74209 h 313525"/>
              <a:gd name="connsiteX49" fmla="*/ 242491 w 323554"/>
              <a:gd name="connsiteY49" fmla="*/ 75400 h 313525"/>
              <a:gd name="connsiteX50" fmla="*/ 244873 w 323554"/>
              <a:gd name="connsiteY50" fmla="*/ 75400 h 313525"/>
              <a:gd name="connsiteX51" fmla="*/ 244873 w 323554"/>
              <a:gd name="connsiteY51" fmla="*/ 74209 h 313525"/>
              <a:gd name="connsiteX52" fmla="*/ 249635 w 323554"/>
              <a:gd name="connsiteY52" fmla="*/ 69447 h 313525"/>
              <a:gd name="connsiteX53" fmla="*/ 249635 w 323554"/>
              <a:gd name="connsiteY53" fmla="*/ 64684 h 313525"/>
              <a:gd name="connsiteX54" fmla="*/ 247254 w 323554"/>
              <a:gd name="connsiteY54" fmla="*/ 62303 h 313525"/>
              <a:gd name="connsiteX55" fmla="*/ 24647 w 323554"/>
              <a:gd name="connsiteY55" fmla="*/ 48412 h 313525"/>
              <a:gd name="connsiteX56" fmla="*/ 201069 w 323554"/>
              <a:gd name="connsiteY56" fmla="*/ 48412 h 313525"/>
              <a:gd name="connsiteX57" fmla="*/ 214041 w 323554"/>
              <a:gd name="connsiteY57" fmla="*/ 52292 h 313525"/>
              <a:gd name="connsiteX58" fmla="*/ 193285 w 323554"/>
              <a:gd name="connsiteY58" fmla="*/ 76863 h 313525"/>
              <a:gd name="connsiteX59" fmla="*/ 181610 w 323554"/>
              <a:gd name="connsiteY59" fmla="*/ 72983 h 313525"/>
              <a:gd name="connsiteX60" fmla="*/ 45403 w 323554"/>
              <a:gd name="connsiteY60" fmla="*/ 72983 h 313525"/>
              <a:gd name="connsiteX61" fmla="*/ 24647 w 323554"/>
              <a:gd name="connsiteY61" fmla="*/ 93675 h 313525"/>
              <a:gd name="connsiteX62" fmla="*/ 24647 w 323554"/>
              <a:gd name="connsiteY62" fmla="*/ 268262 h 313525"/>
              <a:gd name="connsiteX63" fmla="*/ 45403 w 323554"/>
              <a:gd name="connsiteY63" fmla="*/ 287660 h 313525"/>
              <a:gd name="connsiteX64" fmla="*/ 181610 w 323554"/>
              <a:gd name="connsiteY64" fmla="*/ 287660 h 313525"/>
              <a:gd name="connsiteX65" fmla="*/ 202366 w 323554"/>
              <a:gd name="connsiteY65" fmla="*/ 268262 h 313525"/>
              <a:gd name="connsiteX66" fmla="*/ 202366 w 323554"/>
              <a:gd name="connsiteY66" fmla="*/ 202307 h 313525"/>
              <a:gd name="connsiteX67" fmla="*/ 203663 w 323554"/>
              <a:gd name="connsiteY67" fmla="*/ 201014 h 313525"/>
              <a:gd name="connsiteX68" fmla="*/ 206258 w 323554"/>
              <a:gd name="connsiteY68" fmla="*/ 198427 h 313525"/>
              <a:gd name="connsiteX69" fmla="*/ 227013 w 323554"/>
              <a:gd name="connsiteY69" fmla="*/ 175149 h 313525"/>
              <a:gd name="connsiteX70" fmla="*/ 227013 w 323554"/>
              <a:gd name="connsiteY70" fmla="*/ 287660 h 313525"/>
              <a:gd name="connsiteX71" fmla="*/ 201069 w 323554"/>
              <a:gd name="connsiteY71" fmla="*/ 313525 h 313525"/>
              <a:gd name="connsiteX72" fmla="*/ 25944 w 323554"/>
              <a:gd name="connsiteY72" fmla="*/ 313525 h 313525"/>
              <a:gd name="connsiteX73" fmla="*/ 0 w 323554"/>
              <a:gd name="connsiteY73" fmla="*/ 287660 h 313525"/>
              <a:gd name="connsiteX74" fmla="*/ 0 w 323554"/>
              <a:gd name="connsiteY74" fmla="*/ 72983 h 313525"/>
              <a:gd name="connsiteX75" fmla="*/ 24647 w 323554"/>
              <a:gd name="connsiteY75" fmla="*/ 48412 h 313525"/>
              <a:gd name="connsiteX76" fmla="*/ 242888 w 323554"/>
              <a:gd name="connsiteY76" fmla="*/ 42062 h 313525"/>
              <a:gd name="connsiteX77" fmla="*/ 285751 w 323554"/>
              <a:gd name="connsiteY77" fmla="*/ 81750 h 313525"/>
              <a:gd name="connsiteX78" fmla="*/ 279401 w 323554"/>
              <a:gd name="connsiteY78" fmla="*/ 89687 h 313525"/>
              <a:gd name="connsiteX79" fmla="*/ 200026 w 323554"/>
              <a:gd name="connsiteY79" fmla="*/ 178587 h 313525"/>
              <a:gd name="connsiteX80" fmla="*/ 193676 w 323554"/>
              <a:gd name="connsiteY80" fmla="*/ 184937 h 313525"/>
              <a:gd name="connsiteX81" fmla="*/ 150813 w 323554"/>
              <a:gd name="connsiteY81" fmla="*/ 146837 h 313525"/>
              <a:gd name="connsiteX82" fmla="*/ 155576 w 323554"/>
              <a:gd name="connsiteY82" fmla="*/ 138899 h 313525"/>
              <a:gd name="connsiteX83" fmla="*/ 236538 w 323554"/>
              <a:gd name="connsiteY83" fmla="*/ 48412 h 313525"/>
              <a:gd name="connsiteX84" fmla="*/ 257175 w 323554"/>
              <a:gd name="connsiteY84" fmla="*/ 26187 h 313525"/>
              <a:gd name="connsiteX85" fmla="*/ 301625 w 323554"/>
              <a:gd name="connsiteY85" fmla="*/ 64287 h 313525"/>
              <a:gd name="connsiteX86" fmla="*/ 295275 w 323554"/>
              <a:gd name="connsiteY86" fmla="*/ 72225 h 313525"/>
              <a:gd name="connsiteX87" fmla="*/ 290513 w 323554"/>
              <a:gd name="connsiteY87" fmla="*/ 75400 h 313525"/>
              <a:gd name="connsiteX88" fmla="*/ 247650 w 323554"/>
              <a:gd name="connsiteY88" fmla="*/ 37300 h 313525"/>
              <a:gd name="connsiteX89" fmla="*/ 250825 w 323554"/>
              <a:gd name="connsiteY89" fmla="*/ 34125 h 313525"/>
              <a:gd name="connsiteX90" fmla="*/ 285750 w 323554"/>
              <a:gd name="connsiteY90" fmla="*/ 11899 h 313525"/>
              <a:gd name="connsiteX91" fmla="*/ 279400 w 323554"/>
              <a:gd name="connsiteY91" fmla="*/ 19837 h 313525"/>
              <a:gd name="connsiteX92" fmla="*/ 304800 w 323554"/>
              <a:gd name="connsiteY92" fmla="*/ 43649 h 313525"/>
              <a:gd name="connsiteX93" fmla="*/ 312738 w 323554"/>
              <a:gd name="connsiteY93" fmla="*/ 35712 h 313525"/>
              <a:gd name="connsiteX94" fmla="*/ 285265 w 323554"/>
              <a:gd name="connsiteY94" fmla="*/ 516 h 313525"/>
              <a:gd name="connsiteX95" fmla="*/ 294336 w 323554"/>
              <a:gd name="connsiteY95" fmla="*/ 3151 h 313525"/>
              <a:gd name="connsiteX96" fmla="*/ 318958 w 323554"/>
              <a:gd name="connsiteY96" fmla="*/ 25545 h 313525"/>
              <a:gd name="connsiteX97" fmla="*/ 320254 w 323554"/>
              <a:gd name="connsiteY97" fmla="*/ 43987 h 313525"/>
              <a:gd name="connsiteX98" fmla="*/ 305999 w 323554"/>
              <a:gd name="connsiteY98" fmla="*/ 61112 h 313525"/>
              <a:gd name="connsiteX99" fmla="*/ 261938 w 323554"/>
              <a:gd name="connsiteY99" fmla="*/ 20276 h 313525"/>
              <a:gd name="connsiteX100" fmla="*/ 276193 w 323554"/>
              <a:gd name="connsiteY100" fmla="*/ 4468 h 313525"/>
              <a:gd name="connsiteX101" fmla="*/ 285265 w 323554"/>
              <a:gd name="connsiteY101" fmla="*/ 516 h 31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323554" h="313525">
                <a:moveTo>
                  <a:pt x="58918" y="189699"/>
                </a:moveTo>
                <a:cubicBezTo>
                  <a:pt x="58918" y="189699"/>
                  <a:pt x="58918" y="189699"/>
                  <a:pt x="101421" y="189699"/>
                </a:cubicBezTo>
                <a:cubicBezTo>
                  <a:pt x="102709" y="189699"/>
                  <a:pt x="102709" y="189699"/>
                  <a:pt x="103997" y="189699"/>
                </a:cubicBezTo>
                <a:cubicBezTo>
                  <a:pt x="109149" y="189699"/>
                  <a:pt x="114301" y="195046"/>
                  <a:pt x="114301" y="201731"/>
                </a:cubicBezTo>
                <a:cubicBezTo>
                  <a:pt x="114301" y="203067"/>
                  <a:pt x="114301" y="204404"/>
                  <a:pt x="113013" y="205741"/>
                </a:cubicBezTo>
                <a:cubicBezTo>
                  <a:pt x="111725" y="211088"/>
                  <a:pt x="107861" y="215099"/>
                  <a:pt x="101421" y="215099"/>
                </a:cubicBezTo>
                <a:cubicBezTo>
                  <a:pt x="101421" y="215099"/>
                  <a:pt x="101421" y="215099"/>
                  <a:pt x="58918" y="215099"/>
                </a:cubicBezTo>
                <a:cubicBezTo>
                  <a:pt x="51190" y="215099"/>
                  <a:pt x="46038" y="209752"/>
                  <a:pt x="46038" y="201731"/>
                </a:cubicBezTo>
                <a:cubicBezTo>
                  <a:pt x="46038" y="195046"/>
                  <a:pt x="51190" y="189699"/>
                  <a:pt x="58918" y="189699"/>
                </a:cubicBezTo>
                <a:close/>
                <a:moveTo>
                  <a:pt x="149225" y="165887"/>
                </a:moveTo>
                <a:lnTo>
                  <a:pt x="142875" y="186525"/>
                </a:lnTo>
                <a:lnTo>
                  <a:pt x="153988" y="196050"/>
                </a:lnTo>
                <a:lnTo>
                  <a:pt x="173038" y="188112"/>
                </a:lnTo>
                <a:close/>
                <a:moveTo>
                  <a:pt x="145188" y="151599"/>
                </a:moveTo>
                <a:cubicBezTo>
                  <a:pt x="145188" y="151599"/>
                  <a:pt x="145188" y="151599"/>
                  <a:pt x="187326" y="190104"/>
                </a:cubicBezTo>
                <a:cubicBezTo>
                  <a:pt x="187326" y="190104"/>
                  <a:pt x="187326" y="190104"/>
                  <a:pt x="138803" y="210640"/>
                </a:cubicBezTo>
                <a:cubicBezTo>
                  <a:pt x="136249" y="211924"/>
                  <a:pt x="133696" y="211924"/>
                  <a:pt x="131142" y="210640"/>
                </a:cubicBezTo>
                <a:cubicBezTo>
                  <a:pt x="129865" y="208073"/>
                  <a:pt x="128588" y="205506"/>
                  <a:pt x="129865" y="202939"/>
                </a:cubicBezTo>
                <a:cubicBezTo>
                  <a:pt x="129865" y="202939"/>
                  <a:pt x="129865" y="202939"/>
                  <a:pt x="145188" y="151599"/>
                </a:cubicBezTo>
                <a:close/>
                <a:moveTo>
                  <a:pt x="58982" y="146837"/>
                </a:moveTo>
                <a:cubicBezTo>
                  <a:pt x="58982" y="146837"/>
                  <a:pt x="58982" y="146837"/>
                  <a:pt x="130176" y="146837"/>
                </a:cubicBezTo>
                <a:cubicBezTo>
                  <a:pt x="130176" y="148186"/>
                  <a:pt x="130176" y="148186"/>
                  <a:pt x="130176" y="148186"/>
                </a:cubicBezTo>
                <a:lnTo>
                  <a:pt x="122409" y="173825"/>
                </a:lnTo>
                <a:cubicBezTo>
                  <a:pt x="122409" y="173825"/>
                  <a:pt x="122409" y="173825"/>
                  <a:pt x="58982" y="173825"/>
                </a:cubicBezTo>
                <a:cubicBezTo>
                  <a:pt x="51216" y="173825"/>
                  <a:pt x="46038" y="167078"/>
                  <a:pt x="46038" y="160331"/>
                </a:cubicBezTo>
                <a:cubicBezTo>
                  <a:pt x="46038" y="153584"/>
                  <a:pt x="51216" y="146837"/>
                  <a:pt x="58982" y="146837"/>
                </a:cubicBezTo>
                <a:close/>
                <a:moveTo>
                  <a:pt x="59011" y="105562"/>
                </a:moveTo>
                <a:lnTo>
                  <a:pt x="166688" y="105562"/>
                </a:lnTo>
                <a:cubicBezTo>
                  <a:pt x="166688" y="105562"/>
                  <a:pt x="166688" y="105562"/>
                  <a:pt x="144634" y="130962"/>
                </a:cubicBezTo>
                <a:cubicBezTo>
                  <a:pt x="144634" y="130962"/>
                  <a:pt x="144634" y="130962"/>
                  <a:pt x="59011" y="130962"/>
                </a:cubicBezTo>
                <a:cubicBezTo>
                  <a:pt x="51227" y="130962"/>
                  <a:pt x="46038" y="125615"/>
                  <a:pt x="46038" y="118930"/>
                </a:cubicBezTo>
                <a:cubicBezTo>
                  <a:pt x="46038" y="110909"/>
                  <a:pt x="51227" y="105562"/>
                  <a:pt x="59011" y="105562"/>
                </a:cubicBezTo>
                <a:close/>
                <a:moveTo>
                  <a:pt x="226883" y="81749"/>
                </a:moveTo>
                <a:cubicBezTo>
                  <a:pt x="225587" y="81749"/>
                  <a:pt x="224292" y="83037"/>
                  <a:pt x="224292" y="83037"/>
                </a:cubicBezTo>
                <a:cubicBezTo>
                  <a:pt x="224292" y="83037"/>
                  <a:pt x="224292" y="83037"/>
                  <a:pt x="171159" y="140996"/>
                </a:cubicBezTo>
                <a:cubicBezTo>
                  <a:pt x="169863" y="142284"/>
                  <a:pt x="169863" y="144860"/>
                  <a:pt x="172455" y="146148"/>
                </a:cubicBezTo>
                <a:cubicBezTo>
                  <a:pt x="172455" y="146148"/>
                  <a:pt x="172455" y="146148"/>
                  <a:pt x="175047" y="148724"/>
                </a:cubicBezTo>
                <a:cubicBezTo>
                  <a:pt x="175047" y="148724"/>
                  <a:pt x="176343" y="150012"/>
                  <a:pt x="177639" y="150012"/>
                </a:cubicBezTo>
                <a:cubicBezTo>
                  <a:pt x="177639" y="150012"/>
                  <a:pt x="178934" y="148724"/>
                  <a:pt x="180230" y="148724"/>
                </a:cubicBezTo>
                <a:cubicBezTo>
                  <a:pt x="180230" y="148724"/>
                  <a:pt x="180230" y="148724"/>
                  <a:pt x="232067" y="90765"/>
                </a:cubicBezTo>
                <a:cubicBezTo>
                  <a:pt x="233363" y="89477"/>
                  <a:pt x="233363" y="86901"/>
                  <a:pt x="232067" y="85613"/>
                </a:cubicBezTo>
                <a:cubicBezTo>
                  <a:pt x="232067" y="85613"/>
                  <a:pt x="232067" y="85613"/>
                  <a:pt x="229475" y="83037"/>
                </a:cubicBezTo>
                <a:cubicBezTo>
                  <a:pt x="228179" y="81749"/>
                  <a:pt x="226883" y="81749"/>
                  <a:pt x="226883" y="81749"/>
                </a:cubicBezTo>
                <a:close/>
                <a:moveTo>
                  <a:pt x="247254" y="62303"/>
                </a:moveTo>
                <a:cubicBezTo>
                  <a:pt x="244873" y="61112"/>
                  <a:pt x="243682" y="62303"/>
                  <a:pt x="242491" y="63493"/>
                </a:cubicBezTo>
                <a:cubicBezTo>
                  <a:pt x="242491" y="63493"/>
                  <a:pt x="242491" y="63493"/>
                  <a:pt x="237729" y="68256"/>
                </a:cubicBezTo>
                <a:cubicBezTo>
                  <a:pt x="237729" y="68256"/>
                  <a:pt x="236538" y="69447"/>
                  <a:pt x="236538" y="70637"/>
                </a:cubicBezTo>
                <a:cubicBezTo>
                  <a:pt x="236538" y="70637"/>
                  <a:pt x="237729" y="71828"/>
                  <a:pt x="237729" y="73019"/>
                </a:cubicBezTo>
                <a:cubicBezTo>
                  <a:pt x="237729" y="73019"/>
                  <a:pt x="237729" y="73019"/>
                  <a:pt x="240110" y="74209"/>
                </a:cubicBezTo>
                <a:cubicBezTo>
                  <a:pt x="241301" y="75400"/>
                  <a:pt x="242491" y="75400"/>
                  <a:pt x="242491" y="75400"/>
                </a:cubicBezTo>
                <a:cubicBezTo>
                  <a:pt x="243682" y="75400"/>
                  <a:pt x="243682" y="75400"/>
                  <a:pt x="244873" y="75400"/>
                </a:cubicBezTo>
                <a:cubicBezTo>
                  <a:pt x="244873" y="74209"/>
                  <a:pt x="244873" y="74209"/>
                  <a:pt x="244873" y="74209"/>
                </a:cubicBezTo>
                <a:cubicBezTo>
                  <a:pt x="244873" y="74209"/>
                  <a:pt x="244873" y="74209"/>
                  <a:pt x="249635" y="69447"/>
                </a:cubicBezTo>
                <a:cubicBezTo>
                  <a:pt x="250826" y="68256"/>
                  <a:pt x="250826" y="65875"/>
                  <a:pt x="249635" y="64684"/>
                </a:cubicBezTo>
                <a:cubicBezTo>
                  <a:pt x="249635" y="64684"/>
                  <a:pt x="249635" y="64684"/>
                  <a:pt x="247254" y="62303"/>
                </a:cubicBezTo>
                <a:close/>
                <a:moveTo>
                  <a:pt x="24647" y="48412"/>
                </a:moveTo>
                <a:cubicBezTo>
                  <a:pt x="24647" y="48412"/>
                  <a:pt x="24647" y="48412"/>
                  <a:pt x="201069" y="48412"/>
                </a:cubicBezTo>
                <a:cubicBezTo>
                  <a:pt x="206258" y="48412"/>
                  <a:pt x="210149" y="49705"/>
                  <a:pt x="214041" y="52292"/>
                </a:cubicBezTo>
                <a:cubicBezTo>
                  <a:pt x="214041" y="52292"/>
                  <a:pt x="214041" y="52292"/>
                  <a:pt x="193285" y="76863"/>
                </a:cubicBezTo>
                <a:cubicBezTo>
                  <a:pt x="189394" y="74277"/>
                  <a:pt x="185502" y="72983"/>
                  <a:pt x="181610" y="72983"/>
                </a:cubicBezTo>
                <a:cubicBezTo>
                  <a:pt x="181610" y="72983"/>
                  <a:pt x="181610" y="72983"/>
                  <a:pt x="45403" y="72983"/>
                </a:cubicBezTo>
                <a:cubicBezTo>
                  <a:pt x="33728" y="72983"/>
                  <a:pt x="24647" y="82036"/>
                  <a:pt x="24647" y="93675"/>
                </a:cubicBezTo>
                <a:cubicBezTo>
                  <a:pt x="24647" y="93675"/>
                  <a:pt x="24647" y="93675"/>
                  <a:pt x="24647" y="268262"/>
                </a:cubicBezTo>
                <a:cubicBezTo>
                  <a:pt x="24647" y="278608"/>
                  <a:pt x="33728" y="287660"/>
                  <a:pt x="45403" y="287660"/>
                </a:cubicBezTo>
                <a:cubicBezTo>
                  <a:pt x="45403" y="287660"/>
                  <a:pt x="45403" y="287660"/>
                  <a:pt x="181610" y="287660"/>
                </a:cubicBezTo>
                <a:cubicBezTo>
                  <a:pt x="193285" y="287660"/>
                  <a:pt x="202366" y="278608"/>
                  <a:pt x="202366" y="268262"/>
                </a:cubicBezTo>
                <a:cubicBezTo>
                  <a:pt x="202366" y="268262"/>
                  <a:pt x="202366" y="268262"/>
                  <a:pt x="202366" y="202307"/>
                </a:cubicBezTo>
                <a:cubicBezTo>
                  <a:pt x="202366" y="202307"/>
                  <a:pt x="202366" y="201014"/>
                  <a:pt x="203663" y="201014"/>
                </a:cubicBezTo>
                <a:cubicBezTo>
                  <a:pt x="203663" y="199720"/>
                  <a:pt x="204960" y="199720"/>
                  <a:pt x="206258" y="198427"/>
                </a:cubicBezTo>
                <a:cubicBezTo>
                  <a:pt x="206258" y="198427"/>
                  <a:pt x="206258" y="198427"/>
                  <a:pt x="227013" y="175149"/>
                </a:cubicBezTo>
                <a:cubicBezTo>
                  <a:pt x="227013" y="175149"/>
                  <a:pt x="227013" y="175149"/>
                  <a:pt x="227013" y="287660"/>
                </a:cubicBezTo>
                <a:cubicBezTo>
                  <a:pt x="227013" y="301886"/>
                  <a:pt x="215338" y="313525"/>
                  <a:pt x="201069" y="313525"/>
                </a:cubicBezTo>
                <a:cubicBezTo>
                  <a:pt x="201069" y="313525"/>
                  <a:pt x="201069" y="313525"/>
                  <a:pt x="25944" y="313525"/>
                </a:cubicBezTo>
                <a:cubicBezTo>
                  <a:pt x="11675" y="313525"/>
                  <a:pt x="0" y="301886"/>
                  <a:pt x="0" y="287660"/>
                </a:cubicBezTo>
                <a:cubicBezTo>
                  <a:pt x="0" y="287660"/>
                  <a:pt x="0" y="287660"/>
                  <a:pt x="0" y="72983"/>
                </a:cubicBezTo>
                <a:cubicBezTo>
                  <a:pt x="0" y="60051"/>
                  <a:pt x="10378" y="48412"/>
                  <a:pt x="24647" y="48412"/>
                </a:cubicBezTo>
                <a:close/>
                <a:moveTo>
                  <a:pt x="242888" y="42062"/>
                </a:moveTo>
                <a:lnTo>
                  <a:pt x="285751" y="81750"/>
                </a:lnTo>
                <a:lnTo>
                  <a:pt x="279401" y="89687"/>
                </a:lnTo>
                <a:lnTo>
                  <a:pt x="200026" y="178587"/>
                </a:lnTo>
                <a:lnTo>
                  <a:pt x="193676" y="184937"/>
                </a:lnTo>
                <a:lnTo>
                  <a:pt x="150813" y="146837"/>
                </a:lnTo>
                <a:lnTo>
                  <a:pt x="155576" y="138899"/>
                </a:lnTo>
                <a:lnTo>
                  <a:pt x="236538" y="48412"/>
                </a:lnTo>
                <a:close/>
                <a:moveTo>
                  <a:pt x="257175" y="26187"/>
                </a:moveTo>
                <a:lnTo>
                  <a:pt x="301625" y="64287"/>
                </a:lnTo>
                <a:lnTo>
                  <a:pt x="295275" y="72225"/>
                </a:lnTo>
                <a:lnTo>
                  <a:pt x="290513" y="75400"/>
                </a:lnTo>
                <a:lnTo>
                  <a:pt x="247650" y="37300"/>
                </a:lnTo>
                <a:lnTo>
                  <a:pt x="250825" y="34125"/>
                </a:lnTo>
                <a:close/>
                <a:moveTo>
                  <a:pt x="285750" y="11899"/>
                </a:moveTo>
                <a:lnTo>
                  <a:pt x="279400" y="19837"/>
                </a:lnTo>
                <a:lnTo>
                  <a:pt x="304800" y="43649"/>
                </a:lnTo>
                <a:lnTo>
                  <a:pt x="312738" y="35712"/>
                </a:lnTo>
                <a:close/>
                <a:moveTo>
                  <a:pt x="285265" y="516"/>
                </a:moveTo>
                <a:cubicBezTo>
                  <a:pt x="289152" y="-801"/>
                  <a:pt x="291744" y="516"/>
                  <a:pt x="294336" y="3151"/>
                </a:cubicBezTo>
                <a:cubicBezTo>
                  <a:pt x="294336" y="3151"/>
                  <a:pt x="294336" y="3151"/>
                  <a:pt x="318958" y="25545"/>
                </a:cubicBezTo>
                <a:cubicBezTo>
                  <a:pt x="324142" y="30814"/>
                  <a:pt x="325438" y="38718"/>
                  <a:pt x="320254" y="43987"/>
                </a:cubicBezTo>
                <a:cubicBezTo>
                  <a:pt x="320254" y="43987"/>
                  <a:pt x="320254" y="43987"/>
                  <a:pt x="305999" y="61112"/>
                </a:cubicBezTo>
                <a:cubicBezTo>
                  <a:pt x="305999" y="61112"/>
                  <a:pt x="305999" y="61112"/>
                  <a:pt x="261938" y="20276"/>
                </a:cubicBezTo>
                <a:cubicBezTo>
                  <a:pt x="261938" y="20276"/>
                  <a:pt x="261938" y="20276"/>
                  <a:pt x="276193" y="4468"/>
                </a:cubicBezTo>
                <a:cubicBezTo>
                  <a:pt x="278785" y="1834"/>
                  <a:pt x="281377" y="516"/>
                  <a:pt x="285265" y="516"/>
                </a:cubicBezTo>
                <a:close/>
              </a:path>
            </a:pathLst>
          </a:custGeom>
          <a:solidFill>
            <a:schemeClr val="bg1"/>
          </a:solidFill>
          <a:ln>
            <a:noFill/>
          </a:ln>
        </p:spPr>
        <p:txBody>
          <a:bodyPr/>
          <a:lstStyle/>
          <a:p>
            <a:endParaRPr lang="zh-CN" altLang="en-US"/>
          </a:p>
        </p:txBody>
      </p:sp>
      <p:pic>
        <p:nvPicPr>
          <p:cNvPr id="26" name="图片 25">
            <a:extLst>
              <a:ext uri="{FF2B5EF4-FFF2-40B4-BE49-F238E27FC236}">
                <a16:creationId xmlns:a16="http://schemas.microsoft.com/office/drawing/2014/main" id="{F68DE7B5-602E-1BB8-815E-629777C6BF4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74484" y="2842267"/>
            <a:ext cx="811720" cy="811720"/>
          </a:xfrm>
          <a:prstGeom prst="rect">
            <a:avLst/>
          </a:prstGeom>
        </p:spPr>
      </p:pic>
      <p:sp>
        <p:nvSpPr>
          <p:cNvPr id="29" name="矩形 28">
            <a:extLst>
              <a:ext uri="{FF2B5EF4-FFF2-40B4-BE49-F238E27FC236}">
                <a16:creationId xmlns:a16="http://schemas.microsoft.com/office/drawing/2014/main" id="{BD3C395B-5492-FE68-5957-AB8A6CA0F5F0}"/>
              </a:ext>
            </a:extLst>
          </p:cNvPr>
          <p:cNvSpPr/>
          <p:nvPr/>
        </p:nvSpPr>
        <p:spPr>
          <a:xfrm>
            <a:off x="3569977" y="2088797"/>
            <a:ext cx="3109229" cy="616836"/>
          </a:xfrm>
          <a:prstGeom prst="rect">
            <a:avLst/>
          </a:prstGeom>
        </p:spPr>
        <p:txBody>
          <a:bodyPr wrap="square">
            <a:spAutoFit/>
          </a:bodyPr>
          <a:lstStyle/>
          <a:p>
            <a:pPr algn="l">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加工处理的数据，为万达通智能云平台提供基础</a:t>
            </a:r>
            <a:endParaRPr lang="zh-CN" altLang="en-US" sz="1400" dirty="0">
              <a:solidFill>
                <a:schemeClr val="tx1">
                  <a:lumMod val="50000"/>
                  <a:lumOff val="50000"/>
                </a:schemeClr>
              </a:solidFill>
            </a:endParaRPr>
          </a:p>
        </p:txBody>
      </p:sp>
      <p:sp>
        <p:nvSpPr>
          <p:cNvPr id="30" name="矩形 29">
            <a:extLst>
              <a:ext uri="{FF2B5EF4-FFF2-40B4-BE49-F238E27FC236}">
                <a16:creationId xmlns:a16="http://schemas.microsoft.com/office/drawing/2014/main" id="{0C10B72B-4438-BD3D-93DB-EEC3340327CF}"/>
              </a:ext>
            </a:extLst>
          </p:cNvPr>
          <p:cNvSpPr/>
          <p:nvPr/>
        </p:nvSpPr>
        <p:spPr>
          <a:xfrm>
            <a:off x="8540622" y="1784876"/>
            <a:ext cx="3109229" cy="1444691"/>
          </a:xfrm>
          <a:prstGeom prst="rect">
            <a:avLst/>
          </a:prstGeom>
        </p:spPr>
        <p:txBody>
          <a:bodyPr wrap="square">
            <a:spAutoFit/>
          </a:bodyPr>
          <a:lstStyle/>
          <a:p>
            <a:pPr algn="l">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在我们建立的智能平台上，通过无监督学习，万达通也在找出数据之间的关联性，发掘隐藏的价值，不断创新智能金融和智慧城市的产品和服务。</a:t>
            </a:r>
          </a:p>
          <a:p>
            <a:pPr algn="l">
              <a:lnSpc>
                <a:spcPct val="150000"/>
              </a:lnSpc>
            </a:pPr>
            <a:endParaRPr lang="zh-CN" altLang="en-US" sz="1200" dirty="0">
              <a:solidFill>
                <a:srgbClr val="10FBFE"/>
              </a:solidFill>
              <a:latin typeface="微软雅黑" panose="020B0503020204020204" charset="-122"/>
              <a:ea typeface="微软雅黑" panose="020B0503020204020204" charset="-122"/>
              <a:cs typeface="+mn-ea"/>
              <a:sym typeface="+mn-lt"/>
            </a:endParaRPr>
          </a:p>
        </p:txBody>
      </p:sp>
      <p:sp>
        <p:nvSpPr>
          <p:cNvPr id="31" name="矩形 30">
            <a:extLst>
              <a:ext uri="{FF2B5EF4-FFF2-40B4-BE49-F238E27FC236}">
                <a16:creationId xmlns:a16="http://schemas.microsoft.com/office/drawing/2014/main" id="{3A5BD832-91C7-9C2E-5DC2-B9E4EB8DB863}"/>
              </a:ext>
            </a:extLst>
          </p:cNvPr>
          <p:cNvSpPr/>
          <p:nvPr/>
        </p:nvSpPr>
        <p:spPr>
          <a:xfrm>
            <a:off x="6758066" y="4734945"/>
            <a:ext cx="3109229" cy="1724831"/>
          </a:xfrm>
          <a:prstGeom prst="rect">
            <a:avLst/>
          </a:prstGeom>
        </p:spPr>
        <p:txBody>
          <a:bodyPr wrap="square">
            <a:spAutoFit/>
          </a:bodyPr>
          <a:lstStyle/>
          <a:p>
            <a:pPr algn="l">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得益于我们在分布式计算和分布式储存的成功，我们能够很好利用大数据的大容量和多样性，为个人端提供个性化的服务，为机构端提供风险参考。同样得益于大数据的快速化，我们能完成秒级审批、实时风控服务进而提升了金融业务的处理速度</a:t>
            </a:r>
            <a:endParaRPr lang="zh-CN" altLang="en-US" sz="1400" dirty="0">
              <a:solidFill>
                <a:schemeClr val="tx1">
                  <a:lumMod val="50000"/>
                  <a:lumOff val="50000"/>
                </a:schemeClr>
              </a:solidFil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par>
                                <p:cTn id="18" presetID="23" presetClass="entr" presetSubtype="36" fill="hold" nodeType="withEffect">
                                  <p:stCondLst>
                                    <p:cond delay="500"/>
                                  </p:stCondLst>
                                  <p:childTnLst>
                                    <p:set>
                                      <p:cBhvr>
                                        <p:cTn id="19" dur="1" fill="hold">
                                          <p:stCondLst>
                                            <p:cond delay="0"/>
                                          </p:stCondLst>
                                        </p:cTn>
                                        <p:tgtEl>
                                          <p:spTgt spid="34"/>
                                        </p:tgtEl>
                                        <p:attrNameLst>
                                          <p:attrName>style.visibility</p:attrName>
                                        </p:attrNameLst>
                                      </p:cBhvr>
                                      <p:to>
                                        <p:strVal val="visible"/>
                                      </p:to>
                                    </p:set>
                                    <p:anim calcmode="lin" valueType="num">
                                      <p:cBhvr>
                                        <p:cTn id="20" dur="500" fill="hold"/>
                                        <p:tgtEl>
                                          <p:spTgt spid="34"/>
                                        </p:tgtEl>
                                        <p:attrNameLst>
                                          <p:attrName>ppt_w</p:attrName>
                                        </p:attrNameLst>
                                      </p:cBhvr>
                                      <p:tavLst>
                                        <p:tav tm="0">
                                          <p:val>
                                            <p:strVal val="(6*min(max(#ppt_w*#ppt_h,.3),1)-7.4)/-.7*#ppt_w"/>
                                          </p:val>
                                        </p:tav>
                                        <p:tav tm="100000">
                                          <p:val>
                                            <p:strVal val="#ppt_w"/>
                                          </p:val>
                                        </p:tav>
                                      </p:tavLst>
                                    </p:anim>
                                    <p:anim calcmode="lin" valueType="num">
                                      <p:cBhvr>
                                        <p:cTn id="21" dur="500" fill="hold"/>
                                        <p:tgtEl>
                                          <p:spTgt spid="34"/>
                                        </p:tgtEl>
                                        <p:attrNameLst>
                                          <p:attrName>ppt_h</p:attrName>
                                        </p:attrNameLst>
                                      </p:cBhvr>
                                      <p:tavLst>
                                        <p:tav tm="0">
                                          <p:val>
                                            <p:strVal val="(6*min(max(#ppt_w*#ppt_h,.3),1)-7.4)/-.7*#ppt_h"/>
                                          </p:val>
                                        </p:tav>
                                        <p:tav tm="100000">
                                          <p:val>
                                            <p:strVal val="#ppt_h"/>
                                          </p:val>
                                        </p:tav>
                                      </p:tavLst>
                                    </p:anim>
                                    <p:anim calcmode="lin" valueType="num">
                                      <p:cBhvr>
                                        <p:cTn id="22" dur="500" fill="hold"/>
                                        <p:tgtEl>
                                          <p:spTgt spid="34"/>
                                        </p:tgtEl>
                                        <p:attrNameLst>
                                          <p:attrName>ppt_x</p:attrName>
                                        </p:attrNameLst>
                                      </p:cBhvr>
                                      <p:tavLst>
                                        <p:tav tm="0">
                                          <p:val>
                                            <p:fltVal val="0.5"/>
                                          </p:val>
                                        </p:tav>
                                        <p:tav tm="100000">
                                          <p:val>
                                            <p:strVal val="#ppt_x"/>
                                          </p:val>
                                        </p:tav>
                                      </p:tavLst>
                                    </p:anim>
                                    <p:anim calcmode="lin" valueType="num">
                                      <p:cBhvr>
                                        <p:cTn id="23" dur="500" fill="hold"/>
                                        <p:tgtEl>
                                          <p:spTgt spid="34"/>
                                        </p:tgtEl>
                                        <p:attrNameLst>
                                          <p:attrName>ppt_y</p:attrName>
                                        </p:attrNameLst>
                                      </p:cBhvr>
                                      <p:tavLst>
                                        <p:tav tm="0">
                                          <p:val>
                                            <p:strVal val="1+(6*min(max(#ppt_w*#ppt_h,.3),1)-7.4)/-.7*#ppt_h/2"/>
                                          </p:val>
                                        </p:tav>
                                        <p:tav tm="100000">
                                          <p:val>
                                            <p:strVal val="#ppt_y"/>
                                          </p:val>
                                        </p:tav>
                                      </p:tavLst>
                                    </p:anim>
                                  </p:childTnLst>
                                </p:cTn>
                              </p:par>
                              <p:par>
                                <p:cTn id="24" presetID="23" presetClass="entr" presetSubtype="36" fill="hold" nodeType="withEffect">
                                  <p:stCondLst>
                                    <p:cond delay="750"/>
                                  </p:stCondLst>
                                  <p:childTnLst>
                                    <p:set>
                                      <p:cBhvr>
                                        <p:cTn id="25" dur="1" fill="hold">
                                          <p:stCondLst>
                                            <p:cond delay="0"/>
                                          </p:stCondLst>
                                        </p:cTn>
                                        <p:tgtEl>
                                          <p:spTgt spid="36"/>
                                        </p:tgtEl>
                                        <p:attrNameLst>
                                          <p:attrName>style.visibility</p:attrName>
                                        </p:attrNameLst>
                                      </p:cBhvr>
                                      <p:to>
                                        <p:strVal val="visible"/>
                                      </p:to>
                                    </p:set>
                                    <p:anim calcmode="lin" valueType="num">
                                      <p:cBhvr>
                                        <p:cTn id="26" dur="500" fill="hold"/>
                                        <p:tgtEl>
                                          <p:spTgt spid="36"/>
                                        </p:tgtEl>
                                        <p:attrNameLst>
                                          <p:attrName>ppt_w</p:attrName>
                                        </p:attrNameLst>
                                      </p:cBhvr>
                                      <p:tavLst>
                                        <p:tav tm="0">
                                          <p:val>
                                            <p:strVal val="(6*min(max(#ppt_w*#ppt_h,.3),1)-7.4)/-.7*#ppt_w"/>
                                          </p:val>
                                        </p:tav>
                                        <p:tav tm="100000">
                                          <p:val>
                                            <p:strVal val="#ppt_w"/>
                                          </p:val>
                                        </p:tav>
                                      </p:tavLst>
                                    </p:anim>
                                    <p:anim calcmode="lin" valueType="num">
                                      <p:cBhvr>
                                        <p:cTn id="27" dur="500" fill="hold"/>
                                        <p:tgtEl>
                                          <p:spTgt spid="36"/>
                                        </p:tgtEl>
                                        <p:attrNameLst>
                                          <p:attrName>ppt_h</p:attrName>
                                        </p:attrNameLst>
                                      </p:cBhvr>
                                      <p:tavLst>
                                        <p:tav tm="0">
                                          <p:val>
                                            <p:strVal val="(6*min(max(#ppt_w*#ppt_h,.3),1)-7.4)/-.7*#ppt_h"/>
                                          </p:val>
                                        </p:tav>
                                        <p:tav tm="100000">
                                          <p:val>
                                            <p:strVal val="#ppt_h"/>
                                          </p:val>
                                        </p:tav>
                                      </p:tavLst>
                                    </p:anim>
                                    <p:anim calcmode="lin" valueType="num">
                                      <p:cBhvr>
                                        <p:cTn id="28" dur="500" fill="hold"/>
                                        <p:tgtEl>
                                          <p:spTgt spid="36"/>
                                        </p:tgtEl>
                                        <p:attrNameLst>
                                          <p:attrName>ppt_x</p:attrName>
                                        </p:attrNameLst>
                                      </p:cBhvr>
                                      <p:tavLst>
                                        <p:tav tm="0">
                                          <p:val>
                                            <p:fltVal val="0.5"/>
                                          </p:val>
                                        </p:tav>
                                        <p:tav tm="100000">
                                          <p:val>
                                            <p:strVal val="#ppt_x"/>
                                          </p:val>
                                        </p:tav>
                                      </p:tavLst>
                                    </p:anim>
                                    <p:anim calcmode="lin" valueType="num">
                                      <p:cBhvr>
                                        <p:cTn id="29" dur="500" fill="hold"/>
                                        <p:tgtEl>
                                          <p:spTgt spid="36"/>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6"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组合 135"/>
          <p:cNvGrpSpPr/>
          <p:nvPr/>
        </p:nvGrpSpPr>
        <p:grpSpPr>
          <a:xfrm rot="10800000" flipH="1">
            <a:off x="856022" y="1246049"/>
            <a:ext cx="10491473" cy="4877076"/>
            <a:chOff x="850264" y="1552754"/>
            <a:chExt cx="10491473" cy="4877076"/>
          </a:xfrm>
        </p:grpSpPr>
        <p:grpSp>
          <p:nvGrpSpPr>
            <p:cNvPr id="135" name="组合 134"/>
            <p:cNvGrpSpPr/>
            <p:nvPr/>
          </p:nvGrpSpPr>
          <p:grpSpPr>
            <a:xfrm>
              <a:off x="850264" y="1552754"/>
              <a:ext cx="10491473" cy="4877076"/>
              <a:chOff x="850264" y="1552754"/>
              <a:chExt cx="10491473" cy="4877076"/>
            </a:xfrm>
          </p:grpSpPr>
          <p:sp>
            <p:nvSpPr>
              <p:cNvPr id="2" name="任意多边形 1"/>
              <p:cNvSpPr/>
              <p:nvPr/>
            </p:nvSpPr>
            <p:spPr>
              <a:xfrm>
                <a:off x="850264" y="1552754"/>
                <a:ext cx="10491473" cy="4877076"/>
              </a:xfrm>
              <a:custGeom>
                <a:avLst/>
                <a:gdLst>
                  <a:gd name="connsiteX0" fmla="*/ 7831355 w 10491473"/>
                  <a:gd name="connsiteY0" fmla="*/ 0 h 4877076"/>
                  <a:gd name="connsiteX1" fmla="*/ 9266735 w 10491473"/>
                  <a:gd name="connsiteY1" fmla="*/ 0 h 4877076"/>
                  <a:gd name="connsiteX2" fmla="*/ 9506378 w 10491473"/>
                  <a:gd name="connsiteY2" fmla="*/ 273194 h 4877076"/>
                  <a:gd name="connsiteX3" fmla="*/ 9724144 w 10491473"/>
                  <a:gd name="connsiteY3" fmla="*/ 273194 h 4877076"/>
                  <a:gd name="connsiteX4" fmla="*/ 10491473 w 10491473"/>
                  <a:gd name="connsiteY4" fmla="*/ 1040523 h 4877076"/>
                  <a:gd name="connsiteX5" fmla="*/ 10491473 w 10491473"/>
                  <a:gd name="connsiteY5" fmla="*/ 4877076 h 4877076"/>
                  <a:gd name="connsiteX6" fmla="*/ 10083708 w 10491473"/>
                  <a:gd name="connsiteY6" fmla="*/ 4877076 h 4877076"/>
                  <a:gd name="connsiteX7" fmla="*/ 9976858 w 10491473"/>
                  <a:gd name="connsiteY7" fmla="*/ 4718650 h 4877076"/>
                  <a:gd name="connsiteX8" fmla="*/ 9017366 w 10491473"/>
                  <a:gd name="connsiteY8" fmla="*/ 4718650 h 4877076"/>
                  <a:gd name="connsiteX9" fmla="*/ 8910516 w 10491473"/>
                  <a:gd name="connsiteY9" fmla="*/ 4877076 h 4877076"/>
                  <a:gd name="connsiteX10" fmla="*/ 767329 w 10491473"/>
                  <a:gd name="connsiteY10" fmla="*/ 4877076 h 4877076"/>
                  <a:gd name="connsiteX11" fmla="*/ 0 w 10491473"/>
                  <a:gd name="connsiteY11" fmla="*/ 4109747 h 4877076"/>
                  <a:gd name="connsiteX12" fmla="*/ 0 w 10491473"/>
                  <a:gd name="connsiteY12" fmla="*/ 3233529 h 4877076"/>
                  <a:gd name="connsiteX13" fmla="*/ 177598 w 10491473"/>
                  <a:gd name="connsiteY13" fmla="*/ 3068263 h 4877076"/>
                  <a:gd name="connsiteX14" fmla="*/ 177598 w 10491473"/>
                  <a:gd name="connsiteY14" fmla="*/ 2401062 h 4877076"/>
                  <a:gd name="connsiteX15" fmla="*/ 0 w 10491473"/>
                  <a:gd name="connsiteY15" fmla="*/ 2235796 h 4877076"/>
                  <a:gd name="connsiteX16" fmla="*/ 0 w 10491473"/>
                  <a:gd name="connsiteY16" fmla="*/ 273194 h 4877076"/>
                  <a:gd name="connsiteX17" fmla="*/ 433369 w 10491473"/>
                  <a:gd name="connsiteY17" fmla="*/ 273194 h 4877076"/>
                  <a:gd name="connsiteX18" fmla="*/ 673292 w 10491473"/>
                  <a:gd name="connsiteY18" fmla="*/ 1376 h 4877076"/>
                  <a:gd name="connsiteX19" fmla="*/ 2113993 w 10491473"/>
                  <a:gd name="connsiteY19" fmla="*/ 1376 h 4877076"/>
                  <a:gd name="connsiteX20" fmla="*/ 2353916 w 10491473"/>
                  <a:gd name="connsiteY20" fmla="*/ 273194 h 4877076"/>
                  <a:gd name="connsiteX21" fmla="*/ 7591712 w 10491473"/>
                  <a:gd name="connsiteY21" fmla="*/ 273194 h 4877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91473" h="4877076">
                    <a:moveTo>
                      <a:pt x="7831355" y="0"/>
                    </a:moveTo>
                    <a:lnTo>
                      <a:pt x="9266735" y="0"/>
                    </a:lnTo>
                    <a:lnTo>
                      <a:pt x="9506378" y="273194"/>
                    </a:lnTo>
                    <a:lnTo>
                      <a:pt x="9724144" y="273194"/>
                    </a:lnTo>
                    <a:lnTo>
                      <a:pt x="10491473" y="1040523"/>
                    </a:lnTo>
                    <a:lnTo>
                      <a:pt x="10491473" y="4877076"/>
                    </a:lnTo>
                    <a:lnTo>
                      <a:pt x="10083708" y="4877076"/>
                    </a:lnTo>
                    <a:lnTo>
                      <a:pt x="9976858" y="4718650"/>
                    </a:lnTo>
                    <a:lnTo>
                      <a:pt x="9017366" y="4718650"/>
                    </a:lnTo>
                    <a:lnTo>
                      <a:pt x="8910516" y="4877076"/>
                    </a:lnTo>
                    <a:lnTo>
                      <a:pt x="767329" y="4877076"/>
                    </a:lnTo>
                    <a:lnTo>
                      <a:pt x="0" y="4109747"/>
                    </a:lnTo>
                    <a:lnTo>
                      <a:pt x="0" y="3233529"/>
                    </a:lnTo>
                    <a:lnTo>
                      <a:pt x="177598" y="3068263"/>
                    </a:lnTo>
                    <a:lnTo>
                      <a:pt x="177598" y="2401062"/>
                    </a:lnTo>
                    <a:lnTo>
                      <a:pt x="0" y="2235796"/>
                    </a:lnTo>
                    <a:lnTo>
                      <a:pt x="0" y="273194"/>
                    </a:lnTo>
                    <a:lnTo>
                      <a:pt x="433369" y="273194"/>
                    </a:lnTo>
                    <a:lnTo>
                      <a:pt x="673292" y="1376"/>
                    </a:lnTo>
                    <a:lnTo>
                      <a:pt x="2113993" y="1376"/>
                    </a:lnTo>
                    <a:lnTo>
                      <a:pt x="2353916" y="273194"/>
                    </a:lnTo>
                    <a:lnTo>
                      <a:pt x="7591712" y="273194"/>
                    </a:lnTo>
                    <a:close/>
                  </a:path>
                </a:pathLst>
              </a:custGeom>
              <a:noFill/>
              <a:ln>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34" name="组合 133"/>
              <p:cNvGrpSpPr/>
              <p:nvPr/>
            </p:nvGrpSpPr>
            <p:grpSpPr>
              <a:xfrm flipH="1">
                <a:off x="8703444" y="1553441"/>
                <a:ext cx="1573211" cy="303301"/>
                <a:chOff x="8522049" y="1552754"/>
                <a:chExt cx="1547284" cy="303301"/>
              </a:xfrm>
            </p:grpSpPr>
            <p:sp>
              <p:nvSpPr>
                <p:cNvPr id="3" name="平行四边形 2"/>
                <p:cNvSpPr/>
                <p:nvPr/>
              </p:nvSpPr>
              <p:spPr>
                <a:xfrm>
                  <a:off x="9478425"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26" name="平行四边形 125"/>
                <p:cNvSpPr/>
                <p:nvPr/>
              </p:nvSpPr>
              <p:spPr>
                <a:xfrm>
                  <a:off x="9006937"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27" name="平行四边形 126"/>
                <p:cNvSpPr/>
                <p:nvPr/>
              </p:nvSpPr>
              <p:spPr>
                <a:xfrm>
                  <a:off x="8522049"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grpSp>
        </p:grpSp>
        <p:sp>
          <p:nvSpPr>
            <p:cNvPr id="118" name="平行四边形 117"/>
            <p:cNvSpPr/>
            <p:nvPr/>
          </p:nvSpPr>
          <p:spPr>
            <a:xfrm>
              <a:off x="1376073" y="1554130"/>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19" name="平行四边形 118"/>
            <p:cNvSpPr/>
            <p:nvPr/>
          </p:nvSpPr>
          <p:spPr>
            <a:xfrm>
              <a:off x="1860961" y="1555506"/>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20" name="平行四边形 119"/>
            <p:cNvSpPr/>
            <p:nvPr/>
          </p:nvSpPr>
          <p:spPr>
            <a:xfrm>
              <a:off x="2332449" y="1554130"/>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grpSp>
      <p:grpSp>
        <p:nvGrpSpPr>
          <p:cNvPr id="6" name="组合 5"/>
          <p:cNvGrpSpPr/>
          <p:nvPr/>
        </p:nvGrpSpPr>
        <p:grpSpPr>
          <a:xfrm>
            <a:off x="734695" y="810895"/>
            <a:ext cx="4598035" cy="262255"/>
            <a:chOff x="611" y="1760"/>
            <a:chExt cx="7241" cy="413"/>
          </a:xfrm>
          <a:solidFill>
            <a:srgbClr val="6AE7FF"/>
          </a:solidFill>
        </p:grpSpPr>
        <p:sp>
          <p:nvSpPr>
            <p:cNvPr id="4" name="矩形 3"/>
            <p:cNvSpPr/>
            <p:nvPr/>
          </p:nvSpPr>
          <p:spPr>
            <a:xfrm>
              <a:off x="5477" y="1760"/>
              <a:ext cx="2059" cy="1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平行四边形 4"/>
            <p:cNvSpPr/>
            <p:nvPr/>
          </p:nvSpPr>
          <p:spPr>
            <a:xfrm>
              <a:off x="611" y="1996"/>
              <a:ext cx="5169" cy="72"/>
            </a:xfrm>
            <a:prstGeom prst="parallelogram">
              <a:avLst>
                <a:gd name="adj" fmla="val 31755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279"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6548"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6820"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7428" y="1976"/>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p:nvPr/>
          </p:nvCxnSpPr>
          <p:spPr>
            <a:xfrm>
              <a:off x="3094" y="2173"/>
              <a:ext cx="4759" cy="0"/>
            </a:xfrm>
            <a:prstGeom prst="line">
              <a:avLst/>
            </a:prstGeom>
            <a:grpFill/>
            <a:ln>
              <a:solidFill>
                <a:srgbClr val="6AE7FF"/>
              </a:solidFill>
              <a:prstDash val="sysDash"/>
            </a:ln>
          </p:spPr>
          <p:style>
            <a:lnRef idx="1">
              <a:schemeClr val="accent1"/>
            </a:lnRef>
            <a:fillRef idx="0">
              <a:schemeClr val="accent1"/>
            </a:fillRef>
            <a:effectRef idx="0">
              <a:schemeClr val="accent1"/>
            </a:effectRef>
            <a:fontRef idx="minor">
              <a:schemeClr val="tx1"/>
            </a:fontRef>
          </p:style>
        </p:cxnSp>
      </p:grpSp>
      <p:sp>
        <p:nvSpPr>
          <p:cNvPr id="7" name="文本框 6"/>
          <p:cNvSpPr txBox="1"/>
          <p:nvPr/>
        </p:nvSpPr>
        <p:spPr>
          <a:xfrm>
            <a:off x="4257040" y="1583690"/>
            <a:ext cx="3678555" cy="1106805"/>
          </a:xfrm>
          <a:prstGeom prst="rect">
            <a:avLst/>
          </a:prstGeom>
          <a:noFill/>
        </p:spPr>
        <p:txBody>
          <a:bodyPr wrap="square" rtlCol="0">
            <a:spAutoFit/>
          </a:bodyPr>
          <a:lstStyle/>
          <a:p>
            <a:pPr algn="ctr"/>
            <a:r>
              <a:rPr lang="zh-CN" altLang="en-US" sz="6600" dirty="0">
                <a:solidFill>
                  <a:srgbClr val="10FBFE"/>
                </a:solidFill>
                <a:latin typeface="微软雅黑" panose="020B0503020204020204" charset="-122"/>
                <a:ea typeface="微软雅黑" panose="020B0503020204020204" charset="-122"/>
              </a:rPr>
              <a:t>结语</a:t>
            </a:r>
          </a:p>
        </p:txBody>
      </p:sp>
      <p:sp>
        <p:nvSpPr>
          <p:cNvPr id="8" name="文本框 7"/>
          <p:cNvSpPr txBox="1"/>
          <p:nvPr/>
        </p:nvSpPr>
        <p:spPr>
          <a:xfrm>
            <a:off x="3044983" y="2771419"/>
            <a:ext cx="7427755" cy="2441887"/>
          </a:xfrm>
          <a:prstGeom prst="rect">
            <a:avLst/>
          </a:prstGeom>
          <a:noFill/>
        </p:spPr>
        <p:txBody>
          <a:bodyPr wrap="square" rtlCol="0">
            <a:spAutoFit/>
          </a:bodyPr>
          <a:lstStyle/>
          <a:p>
            <a:pPr>
              <a:lnSpc>
                <a:spcPct val="200000"/>
              </a:lnSpc>
            </a:pPr>
            <a:r>
              <a:rPr lang="zh-CN" altLang="en-US" sz="2000" dirty="0">
                <a:solidFill>
                  <a:srgbClr val="10FBFE"/>
                </a:solidFill>
                <a:latin typeface="方正舒体" panose="02010601030101010101" pitchFamily="2" charset="-122"/>
                <a:ea typeface="方正舒体" panose="02010601030101010101" pitchFamily="2" charset="-122"/>
              </a:rPr>
              <a:t>好雨知时节，当春乃发生。随风潜入夜，润物细无声。</a:t>
            </a:r>
          </a:p>
          <a:p>
            <a:pPr>
              <a:lnSpc>
                <a:spcPct val="200000"/>
              </a:lnSpc>
            </a:pPr>
            <a:endParaRPr lang="zh-CN" altLang="en-US" sz="2000" dirty="0">
              <a:solidFill>
                <a:srgbClr val="10FBFE"/>
              </a:solidFill>
              <a:latin typeface="方正舒体" panose="02010601030101010101" pitchFamily="2" charset="-122"/>
              <a:ea typeface="方正舒体" panose="02010601030101010101" pitchFamily="2" charset="-122"/>
            </a:endParaRPr>
          </a:p>
          <a:p>
            <a:pPr>
              <a:lnSpc>
                <a:spcPct val="200000"/>
              </a:lnSpc>
            </a:pPr>
            <a:r>
              <a:rPr lang="zh-CN" altLang="en-US" sz="2000" dirty="0">
                <a:solidFill>
                  <a:srgbClr val="10FBFE"/>
                </a:solidFill>
                <a:latin typeface="方正舒体" panose="02010601030101010101" pitchFamily="2" charset="-122"/>
                <a:ea typeface="方正舒体" panose="02010601030101010101" pitchFamily="2" charset="-122"/>
              </a:rPr>
              <a:t>野径云俱黑，江船火独明。晓看红湿处，花重锦官城。</a:t>
            </a:r>
            <a:endParaRPr lang="en-US" altLang="zh-CN" sz="2000" dirty="0">
              <a:solidFill>
                <a:srgbClr val="10FBFE"/>
              </a:solidFill>
              <a:latin typeface="方正舒体" panose="02010601030101010101" pitchFamily="2" charset="-122"/>
              <a:ea typeface="方正舒体" panose="02010601030101010101" pitchFamily="2" charset="-122"/>
            </a:endParaRPr>
          </a:p>
          <a:p>
            <a:pPr>
              <a:lnSpc>
                <a:spcPct val="200000"/>
              </a:lnSpc>
            </a:pPr>
            <a:r>
              <a:rPr lang="en-US" sz="2000" dirty="0">
                <a:solidFill>
                  <a:srgbClr val="10FBFE"/>
                </a:solidFill>
                <a:latin typeface="方正舒体" panose="02010601030101010101" pitchFamily="2" charset="-122"/>
                <a:ea typeface="方正舒体" panose="02010601030101010101" pitchFamily="2" charset="-122"/>
              </a:rPr>
              <a:t>                                                                    </a:t>
            </a:r>
            <a:r>
              <a:rPr lang="en-US" altLang="zh-CN" sz="2000" dirty="0">
                <a:solidFill>
                  <a:srgbClr val="10FBFE"/>
                </a:solidFill>
                <a:latin typeface="方正舒体" panose="02010601030101010101" pitchFamily="2" charset="-122"/>
                <a:ea typeface="方正舒体" panose="02010601030101010101" pitchFamily="2" charset="-122"/>
              </a:rPr>
              <a:t>——《</a:t>
            </a:r>
            <a:r>
              <a:rPr lang="zh-CN" altLang="en-US" sz="2000" dirty="0">
                <a:solidFill>
                  <a:srgbClr val="10FBFE"/>
                </a:solidFill>
                <a:latin typeface="方正舒体" panose="02010601030101010101" pitchFamily="2" charset="-122"/>
                <a:ea typeface="方正舒体" panose="02010601030101010101" pitchFamily="2" charset="-122"/>
              </a:rPr>
              <a:t>春夜喜雨</a:t>
            </a:r>
            <a:r>
              <a:rPr lang="en-US" altLang="zh-CN" sz="2000" dirty="0">
                <a:solidFill>
                  <a:srgbClr val="10FBFE"/>
                </a:solidFill>
                <a:latin typeface="方正舒体" panose="02010601030101010101" pitchFamily="2" charset="-122"/>
                <a:ea typeface="方正舒体" panose="02010601030101010101" pitchFamily="2" charset="-122"/>
              </a:rPr>
              <a:t>》</a:t>
            </a:r>
            <a:r>
              <a:rPr lang="zh-CN" altLang="en-US" sz="2000" dirty="0">
                <a:solidFill>
                  <a:srgbClr val="10FBFE"/>
                </a:solidFill>
                <a:latin typeface="方正舒体" panose="02010601030101010101" pitchFamily="2" charset="-122"/>
                <a:ea typeface="方正舒体" panose="02010601030101010101" pitchFamily="2" charset="-122"/>
              </a:rPr>
              <a:t>杜甫</a:t>
            </a:r>
            <a:endParaRPr sz="2000" dirty="0">
              <a:solidFill>
                <a:srgbClr val="10FBFE"/>
              </a:solidFill>
              <a:latin typeface="方正舒体" panose="02010601030101010101" pitchFamily="2" charset="-122"/>
              <a:ea typeface="方正舒体" panose="02010601030101010101" pitchFamily="2"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wedge">
                                      <p:cBhvr>
                                        <p:cTn id="7" dur="500"/>
                                        <p:tgtEl>
                                          <p:spTgt spid="136"/>
                                        </p:tgtEl>
                                      </p:cBhvr>
                                    </p:animEffect>
                                  </p:childTnLst>
                                </p:cTn>
                              </p:par>
                            </p:childTnLst>
                          </p:cTn>
                        </p:par>
                        <p:par>
                          <p:cTn id="8" fill="hold">
                            <p:stCondLst>
                              <p:cond delay="500"/>
                            </p:stCondLst>
                            <p:childTnLst>
                              <p:par>
                                <p:cTn id="9" presetID="29"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ppt_x</p:attrName>
                                        </p:attrNameLst>
                                      </p:cBhvr>
                                      <p:tavLst>
                                        <p:tav tm="0">
                                          <p:val>
                                            <p:strVal val="#ppt_x-.2"/>
                                          </p:val>
                                        </p:tav>
                                        <p:tav tm="100000">
                                          <p:val>
                                            <p:strVal val="#ppt_x"/>
                                          </p:val>
                                        </p:tav>
                                      </p:tavLst>
                                    </p:anim>
                                    <p:anim calcmode="lin" valueType="num">
                                      <p:cBhvr>
                                        <p:cTn id="12" dur="5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13" dur="500"/>
                                        <p:tgtEl>
                                          <p:spTgt spid="6"/>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1500"/>
                            </p:stCondLst>
                            <p:childTnLst>
                              <p:par>
                                <p:cTn id="21" presetID="18" presetClass="entr" presetSubtype="6"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strips(downRight)">
                                      <p:cBhvr>
                                        <p:cTn id="23"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256405" y="929005"/>
            <a:ext cx="3679190" cy="706755"/>
          </a:xfrm>
          <a:prstGeom prst="rect">
            <a:avLst/>
          </a:prstGeom>
          <a:noFill/>
        </p:spPr>
        <p:txBody>
          <a:bodyPr wrap="square" rtlCol="0">
            <a:spAutoFit/>
          </a:bodyPr>
          <a:lstStyle/>
          <a:p>
            <a:pPr algn="ctr"/>
            <a:r>
              <a:rPr lang="zh-CN" altLang="en-US" sz="4000" b="1">
                <a:solidFill>
                  <a:srgbClr val="6AE7FF"/>
                </a:solidFill>
                <a:latin typeface="微软雅黑" panose="020B0503020204020204" charset="-122"/>
                <a:ea typeface="微软雅黑" panose="020B0503020204020204" charset="-122"/>
              </a:rPr>
              <a:t>目录 </a:t>
            </a:r>
            <a:r>
              <a:rPr lang="en-US" altLang="zh-CN" sz="4000" b="1">
                <a:solidFill>
                  <a:srgbClr val="6AE7FF"/>
                </a:solidFill>
                <a:latin typeface="微软雅黑" panose="020B0503020204020204" charset="-122"/>
                <a:ea typeface="微软雅黑" panose="020B0503020204020204" charset="-122"/>
              </a:rPr>
              <a:t>/ </a:t>
            </a:r>
            <a:r>
              <a:rPr lang="en-US" altLang="zh-CN" sz="2000">
                <a:solidFill>
                  <a:srgbClr val="6AE7FF"/>
                </a:solidFill>
                <a:latin typeface="微软雅黑" panose="020B0503020204020204" charset="-122"/>
                <a:ea typeface="微软雅黑" panose="020B0503020204020204" charset="-122"/>
              </a:rPr>
              <a:t>Contents</a:t>
            </a:r>
          </a:p>
        </p:txBody>
      </p:sp>
      <p:sp>
        <p:nvSpPr>
          <p:cNvPr id="8" name="文本框 7"/>
          <p:cNvSpPr txBox="1"/>
          <p:nvPr/>
        </p:nvSpPr>
        <p:spPr>
          <a:xfrm>
            <a:off x="1381125" y="2569210"/>
            <a:ext cx="819785" cy="706755"/>
          </a:xfrm>
          <a:prstGeom prst="rect">
            <a:avLst/>
          </a:prstGeom>
          <a:noFill/>
        </p:spPr>
        <p:txBody>
          <a:bodyPr wrap="square" rtlCol="0">
            <a:spAutoFit/>
          </a:bodyPr>
          <a:lstStyle/>
          <a:p>
            <a:pPr algn="r"/>
            <a:r>
              <a:rPr lang="en-US" altLang="zh-CN" sz="4000" b="1">
                <a:solidFill>
                  <a:srgbClr val="6AE7FF"/>
                </a:solidFill>
                <a:latin typeface="微软雅黑" panose="020B0503020204020204" charset="-122"/>
                <a:ea typeface="微软雅黑" panose="020B0503020204020204" charset="-122"/>
              </a:rPr>
              <a:t>01</a:t>
            </a:r>
          </a:p>
        </p:txBody>
      </p:sp>
      <p:sp>
        <p:nvSpPr>
          <p:cNvPr id="9" name="圆角矩形 8"/>
          <p:cNvSpPr/>
          <p:nvPr/>
        </p:nvSpPr>
        <p:spPr>
          <a:xfrm>
            <a:off x="2378710" y="2665730"/>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6AE7FF"/>
                </a:solidFill>
                <a:latin typeface="微软雅黑" panose="020B0503020204020204" charset="-122"/>
                <a:ea typeface="微软雅黑" panose="020B0503020204020204" charset="-122"/>
              </a:rPr>
              <a:t>研发背景</a:t>
            </a:r>
          </a:p>
        </p:txBody>
      </p:sp>
      <p:sp>
        <p:nvSpPr>
          <p:cNvPr id="10" name="文本框 9"/>
          <p:cNvSpPr txBox="1"/>
          <p:nvPr/>
        </p:nvSpPr>
        <p:spPr>
          <a:xfrm>
            <a:off x="6513830" y="2569210"/>
            <a:ext cx="819785" cy="706755"/>
          </a:xfrm>
          <a:prstGeom prst="rect">
            <a:avLst/>
          </a:prstGeom>
          <a:noFill/>
        </p:spPr>
        <p:txBody>
          <a:bodyPr wrap="square" rtlCol="0">
            <a:spAutoFit/>
          </a:bodyPr>
          <a:lstStyle/>
          <a:p>
            <a:pPr algn="r"/>
            <a:r>
              <a:rPr lang="en-US" altLang="zh-CN" sz="4000" b="1">
                <a:solidFill>
                  <a:srgbClr val="6AE7FF"/>
                </a:solidFill>
                <a:latin typeface="微软雅黑" panose="020B0503020204020204" charset="-122"/>
                <a:ea typeface="微软雅黑" panose="020B0503020204020204" charset="-122"/>
              </a:rPr>
              <a:t>02</a:t>
            </a:r>
          </a:p>
        </p:txBody>
      </p:sp>
      <p:sp>
        <p:nvSpPr>
          <p:cNvPr id="11" name="圆角矩形 10"/>
          <p:cNvSpPr/>
          <p:nvPr/>
        </p:nvSpPr>
        <p:spPr>
          <a:xfrm>
            <a:off x="7511415" y="2665730"/>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6AE7FF"/>
                </a:solidFill>
                <a:latin typeface="微软雅黑" panose="020B0503020204020204" charset="-122"/>
                <a:ea typeface="微软雅黑" panose="020B0503020204020204" charset="-122"/>
              </a:rPr>
              <a:t>产品概况</a:t>
            </a:r>
          </a:p>
        </p:txBody>
      </p:sp>
      <p:sp>
        <p:nvSpPr>
          <p:cNvPr id="12" name="文本框 11"/>
          <p:cNvSpPr txBox="1"/>
          <p:nvPr/>
        </p:nvSpPr>
        <p:spPr>
          <a:xfrm>
            <a:off x="1381125" y="4347845"/>
            <a:ext cx="819785" cy="706755"/>
          </a:xfrm>
          <a:prstGeom prst="rect">
            <a:avLst/>
          </a:prstGeom>
          <a:noFill/>
        </p:spPr>
        <p:txBody>
          <a:bodyPr wrap="square" rtlCol="0">
            <a:spAutoFit/>
          </a:bodyPr>
          <a:lstStyle/>
          <a:p>
            <a:pPr algn="r"/>
            <a:r>
              <a:rPr lang="en-US" altLang="zh-CN" sz="4000" b="1">
                <a:solidFill>
                  <a:srgbClr val="6AE7FF"/>
                </a:solidFill>
                <a:latin typeface="微软雅黑" panose="020B0503020204020204" charset="-122"/>
                <a:ea typeface="微软雅黑" panose="020B0503020204020204" charset="-122"/>
              </a:rPr>
              <a:t>03</a:t>
            </a:r>
          </a:p>
        </p:txBody>
      </p:sp>
      <p:sp>
        <p:nvSpPr>
          <p:cNvPr id="13" name="圆角矩形 12"/>
          <p:cNvSpPr/>
          <p:nvPr/>
        </p:nvSpPr>
        <p:spPr>
          <a:xfrm>
            <a:off x="2378710" y="4444365"/>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6AE7FF"/>
                </a:solidFill>
                <a:latin typeface="微软雅黑" panose="020B0503020204020204" charset="-122"/>
                <a:ea typeface="微软雅黑" panose="020B0503020204020204" charset="-122"/>
              </a:rPr>
              <a:t>应用场景</a:t>
            </a:r>
          </a:p>
        </p:txBody>
      </p:sp>
      <p:sp>
        <p:nvSpPr>
          <p:cNvPr id="32" name="文本框 31"/>
          <p:cNvSpPr txBox="1"/>
          <p:nvPr/>
        </p:nvSpPr>
        <p:spPr>
          <a:xfrm>
            <a:off x="6513830" y="4347845"/>
            <a:ext cx="819785" cy="706755"/>
          </a:xfrm>
          <a:prstGeom prst="rect">
            <a:avLst/>
          </a:prstGeom>
          <a:noFill/>
        </p:spPr>
        <p:txBody>
          <a:bodyPr wrap="square" rtlCol="0">
            <a:spAutoFit/>
          </a:bodyPr>
          <a:lstStyle/>
          <a:p>
            <a:pPr algn="r"/>
            <a:r>
              <a:rPr lang="en-US" altLang="zh-CN" sz="4000" b="1">
                <a:solidFill>
                  <a:srgbClr val="6AE7FF"/>
                </a:solidFill>
                <a:latin typeface="微软雅黑" panose="020B0503020204020204" charset="-122"/>
                <a:ea typeface="微软雅黑" panose="020B0503020204020204" charset="-122"/>
              </a:rPr>
              <a:t>04</a:t>
            </a:r>
          </a:p>
        </p:txBody>
      </p:sp>
      <p:sp>
        <p:nvSpPr>
          <p:cNvPr id="33" name="圆角矩形 32"/>
          <p:cNvSpPr/>
          <p:nvPr/>
        </p:nvSpPr>
        <p:spPr>
          <a:xfrm>
            <a:off x="7511415" y="4444365"/>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6AE7FF"/>
                </a:solidFill>
                <a:latin typeface="微软雅黑" panose="020B0503020204020204" charset="-122"/>
                <a:ea typeface="微软雅黑" panose="020B0503020204020204" charset="-122"/>
              </a:rPr>
              <a:t>技术分析</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par>
                          <p:cTn id="12" fill="hold">
                            <p:stCondLst>
                              <p:cond delay="11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par>
                          <p:cTn id="18" fill="hold">
                            <p:stCondLst>
                              <p:cond delay="1600"/>
                            </p:stCondLst>
                            <p:childTnLst>
                              <p:par>
                                <p:cTn id="19" presetID="29" presetClass="entr" presetSubtype="0" fill="hold" grpId="1"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ppt_x</p:attrName>
                                        </p:attrNameLst>
                                      </p:cBhvr>
                                      <p:tavLst>
                                        <p:tav tm="0">
                                          <p:val>
                                            <p:strVal val="#ppt_x-.2"/>
                                          </p:val>
                                        </p:tav>
                                        <p:tav tm="100000">
                                          <p:val>
                                            <p:strVal val="#ppt_x"/>
                                          </p:val>
                                        </p:tav>
                                      </p:tavLst>
                                    </p:anim>
                                    <p:anim calcmode="lin" valueType="num">
                                      <p:cBhvr>
                                        <p:cTn id="22" dur="5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23" dur="500"/>
                                        <p:tgtEl>
                                          <p:spTgt spid="9"/>
                                        </p:tgtEl>
                                      </p:cBhvr>
                                    </p:animEffect>
                                  </p:childTnLst>
                                </p:cTn>
                              </p:par>
                            </p:childTnLst>
                          </p:cTn>
                        </p:par>
                        <p:par>
                          <p:cTn id="24" fill="hold">
                            <p:stCondLst>
                              <p:cond delay="2100"/>
                            </p:stCondLst>
                            <p:childTnLst>
                              <p:par>
                                <p:cTn id="25" presetID="53" presetClass="entr" presetSubtype="16"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Effect transition="in" filter="fade">
                                      <p:cBhvr>
                                        <p:cTn id="29" dur="500"/>
                                        <p:tgtEl>
                                          <p:spTgt spid="10"/>
                                        </p:tgtEl>
                                      </p:cBhvr>
                                    </p:animEffect>
                                  </p:childTnLst>
                                </p:cTn>
                              </p:par>
                            </p:childTnLst>
                          </p:cTn>
                        </p:par>
                        <p:par>
                          <p:cTn id="30" fill="hold">
                            <p:stCondLst>
                              <p:cond delay="2600"/>
                            </p:stCondLst>
                            <p:childTnLst>
                              <p:par>
                                <p:cTn id="31" presetID="29" presetClass="entr" presetSubtype="0" fill="hold" grpId="1"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ppt_x</p:attrName>
                                        </p:attrNameLst>
                                      </p:cBhvr>
                                      <p:tavLst>
                                        <p:tav tm="0">
                                          <p:val>
                                            <p:strVal val="#ppt_x-.2"/>
                                          </p:val>
                                        </p:tav>
                                        <p:tav tm="100000">
                                          <p:val>
                                            <p:strVal val="#ppt_x"/>
                                          </p:val>
                                        </p:tav>
                                      </p:tavLst>
                                    </p:anim>
                                    <p:anim calcmode="lin" valueType="num">
                                      <p:cBhvr>
                                        <p:cTn id="34" dur="5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35" dur="500"/>
                                        <p:tgtEl>
                                          <p:spTgt spid="11"/>
                                        </p:tgtEl>
                                      </p:cBhvr>
                                    </p:animEffect>
                                  </p:childTnLst>
                                </p:cTn>
                              </p:par>
                            </p:childTnLst>
                          </p:cTn>
                        </p:par>
                        <p:par>
                          <p:cTn id="36" fill="hold">
                            <p:stCondLst>
                              <p:cond delay="3100"/>
                            </p:stCondLst>
                            <p:childTnLst>
                              <p:par>
                                <p:cTn id="37" presetID="53" presetClass="entr" presetSubtype="16"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p:cTn id="39" dur="500" fill="hold"/>
                                        <p:tgtEl>
                                          <p:spTgt spid="12"/>
                                        </p:tgtEl>
                                        <p:attrNameLst>
                                          <p:attrName>ppt_w</p:attrName>
                                        </p:attrNameLst>
                                      </p:cBhvr>
                                      <p:tavLst>
                                        <p:tav tm="0">
                                          <p:val>
                                            <p:fltVal val="0"/>
                                          </p:val>
                                        </p:tav>
                                        <p:tav tm="100000">
                                          <p:val>
                                            <p:strVal val="#ppt_w"/>
                                          </p:val>
                                        </p:tav>
                                      </p:tavLst>
                                    </p:anim>
                                    <p:anim calcmode="lin" valueType="num">
                                      <p:cBhvr>
                                        <p:cTn id="40" dur="500" fill="hold"/>
                                        <p:tgtEl>
                                          <p:spTgt spid="12"/>
                                        </p:tgtEl>
                                        <p:attrNameLst>
                                          <p:attrName>ppt_h</p:attrName>
                                        </p:attrNameLst>
                                      </p:cBhvr>
                                      <p:tavLst>
                                        <p:tav tm="0">
                                          <p:val>
                                            <p:fltVal val="0"/>
                                          </p:val>
                                        </p:tav>
                                        <p:tav tm="100000">
                                          <p:val>
                                            <p:strVal val="#ppt_h"/>
                                          </p:val>
                                        </p:tav>
                                      </p:tavLst>
                                    </p:anim>
                                    <p:animEffect transition="in" filter="fade">
                                      <p:cBhvr>
                                        <p:cTn id="41" dur="500"/>
                                        <p:tgtEl>
                                          <p:spTgt spid="12"/>
                                        </p:tgtEl>
                                      </p:cBhvr>
                                    </p:animEffect>
                                  </p:childTnLst>
                                </p:cTn>
                              </p:par>
                            </p:childTnLst>
                          </p:cTn>
                        </p:par>
                        <p:par>
                          <p:cTn id="42" fill="hold">
                            <p:stCondLst>
                              <p:cond delay="3600"/>
                            </p:stCondLst>
                            <p:childTnLst>
                              <p:par>
                                <p:cTn id="43" presetID="29" presetClass="entr" presetSubtype="0" fill="hold" grpId="1" nodeType="after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ppt_x</p:attrName>
                                        </p:attrNameLst>
                                      </p:cBhvr>
                                      <p:tavLst>
                                        <p:tav tm="0">
                                          <p:val>
                                            <p:strVal val="#ppt_x-.2"/>
                                          </p:val>
                                        </p:tav>
                                        <p:tav tm="100000">
                                          <p:val>
                                            <p:strVal val="#ppt_x"/>
                                          </p:val>
                                        </p:tav>
                                      </p:tavLst>
                                    </p:anim>
                                    <p:anim calcmode="lin" valueType="num">
                                      <p:cBhvr>
                                        <p:cTn id="46" dur="5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47" dur="500"/>
                                        <p:tgtEl>
                                          <p:spTgt spid="13"/>
                                        </p:tgtEl>
                                      </p:cBhvr>
                                    </p:animEffect>
                                  </p:childTnLst>
                                </p:cTn>
                              </p:par>
                            </p:childTnLst>
                          </p:cTn>
                        </p:par>
                        <p:par>
                          <p:cTn id="48" fill="hold">
                            <p:stCondLst>
                              <p:cond delay="4100"/>
                            </p:stCondLst>
                            <p:childTnLst>
                              <p:par>
                                <p:cTn id="49" presetID="53" presetClass="entr" presetSubtype="16" fill="hold" grpId="0" nodeType="afterEffect">
                                  <p:stCondLst>
                                    <p:cond delay="0"/>
                                  </p:stCondLst>
                                  <p:childTnLst>
                                    <p:set>
                                      <p:cBhvr>
                                        <p:cTn id="50" dur="1" fill="hold">
                                          <p:stCondLst>
                                            <p:cond delay="0"/>
                                          </p:stCondLst>
                                        </p:cTn>
                                        <p:tgtEl>
                                          <p:spTgt spid="32"/>
                                        </p:tgtEl>
                                        <p:attrNameLst>
                                          <p:attrName>style.visibility</p:attrName>
                                        </p:attrNameLst>
                                      </p:cBhvr>
                                      <p:to>
                                        <p:strVal val="visible"/>
                                      </p:to>
                                    </p:set>
                                    <p:anim calcmode="lin" valueType="num">
                                      <p:cBhvr>
                                        <p:cTn id="51" dur="500" fill="hold"/>
                                        <p:tgtEl>
                                          <p:spTgt spid="32"/>
                                        </p:tgtEl>
                                        <p:attrNameLst>
                                          <p:attrName>ppt_w</p:attrName>
                                        </p:attrNameLst>
                                      </p:cBhvr>
                                      <p:tavLst>
                                        <p:tav tm="0">
                                          <p:val>
                                            <p:fltVal val="0"/>
                                          </p:val>
                                        </p:tav>
                                        <p:tav tm="100000">
                                          <p:val>
                                            <p:strVal val="#ppt_w"/>
                                          </p:val>
                                        </p:tav>
                                      </p:tavLst>
                                    </p:anim>
                                    <p:anim calcmode="lin" valueType="num">
                                      <p:cBhvr>
                                        <p:cTn id="52" dur="500" fill="hold"/>
                                        <p:tgtEl>
                                          <p:spTgt spid="32"/>
                                        </p:tgtEl>
                                        <p:attrNameLst>
                                          <p:attrName>ppt_h</p:attrName>
                                        </p:attrNameLst>
                                      </p:cBhvr>
                                      <p:tavLst>
                                        <p:tav tm="0">
                                          <p:val>
                                            <p:fltVal val="0"/>
                                          </p:val>
                                        </p:tav>
                                        <p:tav tm="100000">
                                          <p:val>
                                            <p:strVal val="#ppt_h"/>
                                          </p:val>
                                        </p:tav>
                                      </p:tavLst>
                                    </p:anim>
                                    <p:animEffect transition="in" filter="fade">
                                      <p:cBhvr>
                                        <p:cTn id="53" dur="500"/>
                                        <p:tgtEl>
                                          <p:spTgt spid="32"/>
                                        </p:tgtEl>
                                      </p:cBhvr>
                                    </p:animEffect>
                                  </p:childTnLst>
                                </p:cTn>
                              </p:par>
                            </p:childTnLst>
                          </p:cTn>
                        </p:par>
                        <p:par>
                          <p:cTn id="54" fill="hold">
                            <p:stCondLst>
                              <p:cond delay="4600"/>
                            </p:stCondLst>
                            <p:childTnLst>
                              <p:par>
                                <p:cTn id="55" presetID="29" presetClass="entr" presetSubtype="0" fill="hold" grpId="1" nodeType="afterEffect">
                                  <p:stCondLst>
                                    <p:cond delay="0"/>
                                  </p:stCondLst>
                                  <p:childTnLst>
                                    <p:set>
                                      <p:cBhvr>
                                        <p:cTn id="56" dur="1" fill="hold">
                                          <p:stCondLst>
                                            <p:cond delay="0"/>
                                          </p:stCondLst>
                                        </p:cTn>
                                        <p:tgtEl>
                                          <p:spTgt spid="33"/>
                                        </p:tgtEl>
                                        <p:attrNameLst>
                                          <p:attrName>style.visibility</p:attrName>
                                        </p:attrNameLst>
                                      </p:cBhvr>
                                      <p:to>
                                        <p:strVal val="visible"/>
                                      </p:to>
                                    </p:set>
                                    <p:anim calcmode="lin" valueType="num">
                                      <p:cBhvr>
                                        <p:cTn id="57" dur="500" fill="hold"/>
                                        <p:tgtEl>
                                          <p:spTgt spid="33"/>
                                        </p:tgtEl>
                                        <p:attrNameLst>
                                          <p:attrName>ppt_x</p:attrName>
                                        </p:attrNameLst>
                                      </p:cBhvr>
                                      <p:tavLst>
                                        <p:tav tm="0">
                                          <p:val>
                                            <p:strVal val="#ppt_x-.2"/>
                                          </p:val>
                                        </p:tav>
                                        <p:tav tm="100000">
                                          <p:val>
                                            <p:strVal val="#ppt_x"/>
                                          </p:val>
                                        </p:tav>
                                      </p:tavLst>
                                    </p:anim>
                                    <p:anim calcmode="lin" valueType="num">
                                      <p:cBhvr>
                                        <p:cTn id="58" dur="500" fill="hold"/>
                                        <p:tgtEl>
                                          <p:spTgt spid="33"/>
                                        </p:tgtEl>
                                        <p:attrNameLst>
                                          <p:attrName>ppt_y</p:attrName>
                                        </p:attrNameLst>
                                      </p:cBhvr>
                                      <p:tavLst>
                                        <p:tav tm="0">
                                          <p:val>
                                            <p:strVal val="#ppt_y"/>
                                          </p:val>
                                        </p:tav>
                                        <p:tav tm="100000">
                                          <p:val>
                                            <p:strVal val="#ppt_y"/>
                                          </p:val>
                                        </p:tav>
                                      </p:tavLst>
                                    </p:anim>
                                    <p:animEffect transition="in" filter="wipe(right)" prLst="gradientSize: 0.1">
                                      <p:cBhvr>
                                        <p:cTn id="5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animBg="1"/>
      <p:bldP spid="9" grpId="1" animBg="1"/>
      <p:bldP spid="10" grpId="0"/>
      <p:bldP spid="11" grpId="0" animBg="1"/>
      <p:bldP spid="11" grpId="1" animBg="1"/>
      <p:bldP spid="12" grpId="0"/>
      <p:bldP spid="13" grpId="0" animBg="1"/>
      <p:bldP spid="13" grpId="1" animBg="1"/>
      <p:bldP spid="32" grpId="0"/>
      <p:bldP spid="33" grpId="0" animBg="1"/>
      <p:bldP spid="33"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a:solidFill>
                  <a:srgbClr val="6AE7FF"/>
                </a:solidFill>
              </a:rPr>
              <a:t>01</a:t>
            </a:r>
          </a:p>
        </p:txBody>
      </p:sp>
      <p:sp>
        <p:nvSpPr>
          <p:cNvPr id="4" name="文本框 3"/>
          <p:cNvSpPr txBox="1"/>
          <p:nvPr/>
        </p:nvSpPr>
        <p:spPr>
          <a:xfrm>
            <a:off x="4954415" y="2921168"/>
            <a:ext cx="3735705" cy="1015663"/>
          </a:xfrm>
          <a:prstGeom prst="rect">
            <a:avLst/>
          </a:prstGeom>
          <a:noFill/>
        </p:spPr>
        <p:txBody>
          <a:bodyPr wrap="square" rtlCol="0">
            <a:spAutoFit/>
          </a:bodyPr>
          <a:lstStyle/>
          <a:p>
            <a:pPr algn="l"/>
            <a:r>
              <a:rPr lang="zh-CN" altLang="en-US" sz="6000" dirty="0">
                <a:solidFill>
                  <a:srgbClr val="10FBFE"/>
                </a:solidFill>
                <a:latin typeface="微软雅黑" panose="020B0503020204020204" charset="-122"/>
                <a:ea typeface="微软雅黑" panose="020B0503020204020204" charset="-122"/>
              </a:rPr>
              <a:t>研发背景</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0FBFE"/>
                </a:solidFill>
                <a:effectLst/>
                <a:uLnTx/>
                <a:uFillTx/>
                <a:latin typeface="微软雅黑" panose="020B0503020204020204" charset="-122"/>
                <a:ea typeface="微软雅黑" panose="020B0503020204020204" charset="-122"/>
                <a:cs typeface="+mn-cs"/>
              </a:rPr>
              <a:t>研发背景</a:t>
            </a:r>
            <a:endParaRPr kumimoji="0" lang="zh-CN" altLang="en-US" sz="1600" b="1" i="0" u="none" strike="noStrike" kern="1200" cap="none" spc="0" normalizeH="0" baseline="0" noProof="0" dirty="0">
              <a:ln>
                <a:noFill/>
              </a:ln>
              <a:solidFill>
                <a:srgbClr val="10FBFE"/>
              </a:solidFill>
              <a:effectLst/>
              <a:uLnTx/>
              <a:uFillTx/>
              <a:latin typeface="微软雅黑" panose="020B0503020204020204" charset="-122"/>
              <a:ea typeface="微软雅黑" panose="020B0503020204020204" charset="-122"/>
              <a:cs typeface="+mn-cs"/>
              <a:sym typeface="+mn-ea"/>
            </a:endParaRPr>
          </a:p>
        </p:txBody>
      </p:sp>
      <p:grpSp>
        <p:nvGrpSpPr>
          <p:cNvPr id="14" name="组合 13"/>
          <p:cNvGrpSpPr/>
          <p:nvPr/>
        </p:nvGrpSpPr>
        <p:grpSpPr>
          <a:xfrm>
            <a:off x="885825" y="2011680"/>
            <a:ext cx="5735320" cy="3423920"/>
            <a:chOff x="1395" y="3168"/>
            <a:chExt cx="9032" cy="5392"/>
          </a:xfrm>
        </p:grpSpPr>
        <p:pic>
          <p:nvPicPr>
            <p:cNvPr id="5"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 y="3168"/>
              <a:ext cx="9032" cy="5392"/>
            </a:xfrm>
            <a:prstGeom prst="rect">
              <a:avLst/>
            </a:prstGeom>
          </p:spPr>
        </p:pic>
        <p:sp>
          <p:nvSpPr>
            <p:cNvPr id="6" name="矩形 5"/>
            <p:cNvSpPr/>
            <p:nvPr/>
          </p:nvSpPr>
          <p:spPr>
            <a:xfrm>
              <a:off x="2636" y="3587"/>
              <a:ext cx="6550" cy="4228"/>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3561" name="矩形 34"/>
          <p:cNvSpPr>
            <a:spLocks noChangeArrowheads="1"/>
          </p:cNvSpPr>
          <p:nvPr/>
        </p:nvSpPr>
        <p:spPr bwMode="auto">
          <a:xfrm>
            <a:off x="6621145" y="2090494"/>
            <a:ext cx="5239702"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lvl="0"/>
            <a:r>
              <a:rPr lang="zh-CN" altLang="en-US" b="1" dirty="0">
                <a:solidFill>
                  <a:srgbClr val="10FBFE"/>
                </a:solidFill>
                <a:latin typeface="微软雅黑" panose="020B0503020204020204" charset="-122"/>
                <a:ea typeface="微软雅黑" panose="020B0503020204020204" charset="-122"/>
                <a:sym typeface="+mn-ea"/>
              </a:rPr>
              <a:t>当前，全球信息技术呈加速发展趋势，信息技术在国民经济中的地位日益突出，信息资源也日益成为重要的生产要素。智慧城市正是在充分整合、挖掘、利用信息技术与信息资源的基础上，汇聚人类的智慧，赋予物以智能，从而实现对城市各领域的精准化管理，实现对城市资源的集约化利用。</a:t>
            </a:r>
            <a:endParaRPr kumimoji="0" lang="zh-CN" altLang="en-US" sz="1800" b="1" i="0" u="none" strike="noStrike" kern="1200" cap="none" spc="0" normalizeH="0" baseline="0" noProof="0" dirty="0">
              <a:ln>
                <a:noFill/>
              </a:ln>
              <a:solidFill>
                <a:srgbClr val="10FBFE"/>
              </a:solidFill>
              <a:effectLst/>
              <a:uLnTx/>
              <a:uFillTx/>
              <a:latin typeface="微软雅黑" panose="020B0503020204020204" charset="-122"/>
              <a:ea typeface="微软雅黑" panose="020B0503020204020204" charset="-122"/>
              <a:cs typeface="+mn-cs"/>
              <a:sym typeface="+mn-ea"/>
            </a:endParaRPr>
          </a:p>
        </p:txBody>
      </p:sp>
      <p:sp>
        <p:nvSpPr>
          <p:cNvPr id="15" name="矩形 34"/>
          <p:cNvSpPr>
            <a:spLocks noChangeArrowheads="1"/>
          </p:cNvSpPr>
          <p:nvPr/>
        </p:nvSpPr>
        <p:spPr bwMode="auto">
          <a:xfrm>
            <a:off x="6621145" y="4165145"/>
            <a:ext cx="523970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lvl="0"/>
            <a:r>
              <a:rPr lang="zh-CN" altLang="en-US" b="1" dirty="0">
                <a:solidFill>
                  <a:srgbClr val="10FBFE"/>
                </a:solidFill>
                <a:latin typeface="微软雅黑" panose="020B0503020204020204" charset="-122"/>
                <a:ea typeface="微软雅黑" panose="020B0503020204020204" charset="-122"/>
                <a:sym typeface="+mn-ea"/>
              </a:rPr>
              <a:t>目前世界上掀起了智慧城市建设高潮，全球大概</a:t>
            </a:r>
            <a:r>
              <a:rPr lang="en-US" altLang="zh-CN" b="1" dirty="0">
                <a:solidFill>
                  <a:srgbClr val="10FBFE"/>
                </a:solidFill>
                <a:latin typeface="微软雅黑" panose="020B0503020204020204" charset="-122"/>
                <a:ea typeface="微软雅黑" panose="020B0503020204020204" charset="-122"/>
                <a:sym typeface="+mn-ea"/>
              </a:rPr>
              <a:t>200</a:t>
            </a:r>
            <a:r>
              <a:rPr lang="zh-CN" altLang="en-US" b="1" dirty="0">
                <a:solidFill>
                  <a:srgbClr val="10FBFE"/>
                </a:solidFill>
                <a:latin typeface="微软雅黑" panose="020B0503020204020204" charset="-122"/>
                <a:ea typeface="微软雅黑" panose="020B0503020204020204" charset="-122"/>
                <a:sym typeface="+mn-ea"/>
              </a:rPr>
              <a:t>多个智慧城市建设项目正在实施中，各国、各地区智慧城市建设的目标有较大差异，但各国各城都在不断加速智慧城市的进程。</a:t>
            </a:r>
            <a:endParaRPr kumimoji="0" lang="zh-CN" altLang="en-US" sz="1800" b="1" i="0" u="none" strike="noStrike" kern="1200" cap="none" spc="0" normalizeH="0" baseline="0" noProof="0" dirty="0">
              <a:ln>
                <a:noFill/>
              </a:ln>
              <a:solidFill>
                <a:srgbClr val="10FBFE"/>
              </a:solidFill>
              <a:effectLst/>
              <a:uLnTx/>
              <a:uFillTx/>
              <a:latin typeface="微软雅黑" panose="020B0503020204020204" charset="-122"/>
              <a:ea typeface="微软雅黑" panose="020B0503020204020204" charset="-122"/>
              <a:cs typeface="+mn-cs"/>
              <a:sym typeface="+mn-ea"/>
            </a:endParaRPr>
          </a:p>
        </p:txBody>
      </p:sp>
    </p:spTree>
    <p:extLst>
      <p:ext uri="{BB962C8B-B14F-4D97-AF65-F5344CB8AC3E}">
        <p14:creationId xmlns:p14="http://schemas.microsoft.com/office/powerpoint/2010/main" val="132270714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52" presetClass="entr" presetSubtype="0"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Scale>
                                      <p:cBhvr>
                                        <p:cTn id="17" dur="5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500" decel="50000" fill="hold">
                                          <p:stCondLst>
                                            <p:cond delay="0"/>
                                          </p:stCondLst>
                                        </p:cTn>
                                        <p:tgtEl>
                                          <p:spTgt spid="14"/>
                                        </p:tgtEl>
                                        <p:attrNameLst>
                                          <p:attrName>ppt_x</p:attrName>
                                          <p:attrName>ppt_y</p:attrName>
                                        </p:attrNameLst>
                                      </p:cBhvr>
                                    </p:animMotion>
                                    <p:animEffect transition="in" filter="fade">
                                      <p:cBhvr>
                                        <p:cTn id="19" dur="500"/>
                                        <p:tgtEl>
                                          <p:spTgt spid="14"/>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23561"/>
                                        </p:tgtEl>
                                        <p:attrNameLst>
                                          <p:attrName>style.visibility</p:attrName>
                                        </p:attrNameLst>
                                      </p:cBhvr>
                                      <p:to>
                                        <p:strVal val="visible"/>
                                      </p:to>
                                    </p:set>
                                    <p:animEffect transition="in" filter="wipe(left)">
                                      <p:cBhvr>
                                        <p:cTn id="23" dur="500"/>
                                        <p:tgtEl>
                                          <p:spTgt spid="23561"/>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23561"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研发背景</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6" name="任意多边形: 形状 1"/>
          <p:cNvSpPr/>
          <p:nvPr/>
        </p:nvSpPr>
        <p:spPr>
          <a:xfrm>
            <a:off x="0" y="2958986"/>
            <a:ext cx="12192000" cy="1347474"/>
          </a:xfrm>
          <a:custGeom>
            <a:avLst/>
            <a:gdLst>
              <a:gd name="connsiteX0" fmla="*/ 0 w 10898372"/>
              <a:gd name="connsiteY0" fmla="*/ 209517 h 1347474"/>
              <a:gd name="connsiteX1" fmla="*/ 2392326 w 10898372"/>
              <a:gd name="connsiteY1" fmla="*/ 1347201 h 1347474"/>
              <a:gd name="connsiteX2" fmla="*/ 4433777 w 10898372"/>
              <a:gd name="connsiteY2" fmla="*/ 326475 h 1347474"/>
              <a:gd name="connsiteX3" fmla="*/ 6996223 w 10898372"/>
              <a:gd name="connsiteY3" fmla="*/ 1272773 h 1347474"/>
              <a:gd name="connsiteX4" fmla="*/ 9399181 w 10898372"/>
              <a:gd name="connsiteY4" fmla="*/ 18131 h 1347474"/>
              <a:gd name="connsiteX5" fmla="*/ 10898372 w 10898372"/>
              <a:gd name="connsiteY5" fmla="*/ 645452 h 134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98372" h="1347474">
                <a:moveTo>
                  <a:pt x="0" y="209517"/>
                </a:moveTo>
                <a:cubicBezTo>
                  <a:pt x="826681" y="768612"/>
                  <a:pt x="1653363" y="1327708"/>
                  <a:pt x="2392326" y="1347201"/>
                </a:cubicBezTo>
                <a:cubicBezTo>
                  <a:pt x="3131289" y="1366694"/>
                  <a:pt x="3666461" y="338880"/>
                  <a:pt x="4433777" y="326475"/>
                </a:cubicBezTo>
                <a:cubicBezTo>
                  <a:pt x="5201093" y="314070"/>
                  <a:pt x="6168656" y="1324164"/>
                  <a:pt x="6996223" y="1272773"/>
                </a:cubicBezTo>
                <a:cubicBezTo>
                  <a:pt x="7823790" y="1221382"/>
                  <a:pt x="8748823" y="122684"/>
                  <a:pt x="9399181" y="18131"/>
                </a:cubicBezTo>
                <a:cubicBezTo>
                  <a:pt x="10049539" y="-86422"/>
                  <a:pt x="10473955" y="279515"/>
                  <a:pt x="10898372" y="645452"/>
                </a:cubicBezTo>
              </a:path>
            </a:pathLst>
          </a:custGeom>
          <a:noFill/>
          <a:ln>
            <a:solidFill>
              <a:srgbClr val="6AE7FF">
                <a:alpha val="61000"/>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a:off x="1991832" y="3742659"/>
            <a:ext cx="914400" cy="914400"/>
            <a:chOff x="1991832" y="3742659"/>
            <a:chExt cx="914400" cy="914400"/>
          </a:xfrm>
        </p:grpSpPr>
        <p:sp>
          <p:nvSpPr>
            <p:cNvPr id="7" name="椭圆 6"/>
            <p:cNvSpPr/>
            <p:nvPr/>
          </p:nvSpPr>
          <p:spPr>
            <a:xfrm>
              <a:off x="1991832" y="3742659"/>
              <a:ext cx="914400" cy="9144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statistics-on-laptop_82095"/>
            <p:cNvSpPr>
              <a:spLocks noChangeAspect="1"/>
            </p:cNvSpPr>
            <p:nvPr/>
          </p:nvSpPr>
          <p:spPr bwMode="auto">
            <a:xfrm>
              <a:off x="2254903" y="3999630"/>
              <a:ext cx="388257" cy="388257"/>
            </a:xfrm>
            <a:custGeom>
              <a:avLst/>
              <a:gdLst>
                <a:gd name="connsiteX0" fmla="*/ 211137 w 331788"/>
                <a:gd name="connsiteY0" fmla="*/ 211138 h 331788"/>
                <a:gd name="connsiteX1" fmla="*/ 211137 w 331788"/>
                <a:gd name="connsiteY1" fmla="*/ 314326 h 331788"/>
                <a:gd name="connsiteX2" fmla="*/ 314325 w 331788"/>
                <a:gd name="connsiteY2" fmla="*/ 211138 h 331788"/>
                <a:gd name="connsiteX3" fmla="*/ 211137 w 331788"/>
                <a:gd name="connsiteY3" fmla="*/ 211138 h 331788"/>
                <a:gd name="connsiteX4" fmla="*/ 203047 w 331788"/>
                <a:gd name="connsiteY4" fmla="*/ 195263 h 331788"/>
                <a:gd name="connsiteX5" fmla="*/ 323713 w 331788"/>
                <a:gd name="connsiteY5" fmla="*/ 195263 h 331788"/>
                <a:gd name="connsiteX6" fmla="*/ 328903 w 331788"/>
                <a:gd name="connsiteY6" fmla="*/ 197858 h 331788"/>
                <a:gd name="connsiteX7" fmla="*/ 330200 w 331788"/>
                <a:gd name="connsiteY7" fmla="*/ 204345 h 331788"/>
                <a:gd name="connsiteX8" fmla="*/ 204344 w 331788"/>
                <a:gd name="connsiteY8" fmla="*/ 330201 h 331788"/>
                <a:gd name="connsiteX9" fmla="*/ 203047 w 331788"/>
                <a:gd name="connsiteY9" fmla="*/ 330201 h 331788"/>
                <a:gd name="connsiteX10" fmla="*/ 197857 w 331788"/>
                <a:gd name="connsiteY10" fmla="*/ 328904 h 331788"/>
                <a:gd name="connsiteX11" fmla="*/ 195262 w 331788"/>
                <a:gd name="connsiteY11" fmla="*/ 323714 h 331788"/>
                <a:gd name="connsiteX12" fmla="*/ 195262 w 331788"/>
                <a:gd name="connsiteY12" fmla="*/ 203048 h 331788"/>
                <a:gd name="connsiteX13" fmla="*/ 203047 w 331788"/>
                <a:gd name="connsiteY13" fmla="*/ 195263 h 331788"/>
                <a:gd name="connsiteX14" fmla="*/ 165894 w 331788"/>
                <a:gd name="connsiteY14" fmla="*/ 0 h 331788"/>
                <a:gd name="connsiteX15" fmla="*/ 331788 w 331788"/>
                <a:gd name="connsiteY15" fmla="*/ 165894 h 331788"/>
                <a:gd name="connsiteX16" fmla="*/ 316236 w 331788"/>
                <a:gd name="connsiteY16" fmla="*/ 181446 h 331788"/>
                <a:gd name="connsiteX17" fmla="*/ 181446 w 331788"/>
                <a:gd name="connsiteY17" fmla="*/ 181446 h 331788"/>
                <a:gd name="connsiteX18" fmla="*/ 181446 w 331788"/>
                <a:gd name="connsiteY18" fmla="*/ 316236 h 331788"/>
                <a:gd name="connsiteX19" fmla="*/ 165894 w 331788"/>
                <a:gd name="connsiteY19" fmla="*/ 331788 h 331788"/>
                <a:gd name="connsiteX20" fmla="*/ 0 w 331788"/>
                <a:gd name="connsiteY20" fmla="*/ 165894 h 331788"/>
                <a:gd name="connsiteX21" fmla="*/ 165894 w 331788"/>
                <a:gd name="connsiteY21"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1788" h="331788">
                  <a:moveTo>
                    <a:pt x="211137" y="211138"/>
                  </a:moveTo>
                  <a:cubicBezTo>
                    <a:pt x="211137" y="211138"/>
                    <a:pt x="211137" y="211138"/>
                    <a:pt x="211137" y="314326"/>
                  </a:cubicBezTo>
                  <a:cubicBezTo>
                    <a:pt x="262731" y="305297"/>
                    <a:pt x="305296" y="262732"/>
                    <a:pt x="314325" y="211138"/>
                  </a:cubicBezTo>
                  <a:cubicBezTo>
                    <a:pt x="314325" y="211138"/>
                    <a:pt x="314325" y="211138"/>
                    <a:pt x="211137" y="211138"/>
                  </a:cubicBezTo>
                  <a:close/>
                  <a:moveTo>
                    <a:pt x="203047" y="195263"/>
                  </a:moveTo>
                  <a:cubicBezTo>
                    <a:pt x="203047" y="195263"/>
                    <a:pt x="203047" y="195263"/>
                    <a:pt x="323713" y="195263"/>
                  </a:cubicBezTo>
                  <a:cubicBezTo>
                    <a:pt x="325010" y="195263"/>
                    <a:pt x="327605" y="196560"/>
                    <a:pt x="328903" y="197858"/>
                  </a:cubicBezTo>
                  <a:cubicBezTo>
                    <a:pt x="330200" y="199155"/>
                    <a:pt x="330200" y="201750"/>
                    <a:pt x="330200" y="204345"/>
                  </a:cubicBezTo>
                  <a:cubicBezTo>
                    <a:pt x="323713" y="270517"/>
                    <a:pt x="270516" y="323714"/>
                    <a:pt x="204344" y="330201"/>
                  </a:cubicBezTo>
                  <a:cubicBezTo>
                    <a:pt x="204344" y="330201"/>
                    <a:pt x="203047" y="330201"/>
                    <a:pt x="203047" y="330201"/>
                  </a:cubicBezTo>
                  <a:cubicBezTo>
                    <a:pt x="201749" y="330201"/>
                    <a:pt x="199154" y="330201"/>
                    <a:pt x="197857" y="328904"/>
                  </a:cubicBezTo>
                  <a:cubicBezTo>
                    <a:pt x="196559" y="327606"/>
                    <a:pt x="195262" y="325011"/>
                    <a:pt x="195262" y="323714"/>
                  </a:cubicBezTo>
                  <a:cubicBezTo>
                    <a:pt x="195262" y="323714"/>
                    <a:pt x="195262" y="323714"/>
                    <a:pt x="195262" y="203048"/>
                  </a:cubicBezTo>
                  <a:cubicBezTo>
                    <a:pt x="195262" y="199155"/>
                    <a:pt x="199154" y="195263"/>
                    <a:pt x="203047" y="195263"/>
                  </a:cubicBezTo>
                  <a:close/>
                  <a:moveTo>
                    <a:pt x="165894" y="0"/>
                  </a:moveTo>
                  <a:cubicBezTo>
                    <a:pt x="257914" y="0"/>
                    <a:pt x="331788" y="73874"/>
                    <a:pt x="331788" y="165894"/>
                  </a:cubicBezTo>
                  <a:cubicBezTo>
                    <a:pt x="331788" y="173670"/>
                    <a:pt x="325308" y="181446"/>
                    <a:pt x="316236" y="181446"/>
                  </a:cubicBezTo>
                  <a:cubicBezTo>
                    <a:pt x="316236" y="181446"/>
                    <a:pt x="316236" y="181446"/>
                    <a:pt x="181446" y="181446"/>
                  </a:cubicBezTo>
                  <a:cubicBezTo>
                    <a:pt x="181446" y="181446"/>
                    <a:pt x="181446" y="181446"/>
                    <a:pt x="181446" y="316236"/>
                  </a:cubicBezTo>
                  <a:cubicBezTo>
                    <a:pt x="181446" y="325308"/>
                    <a:pt x="173670" y="331788"/>
                    <a:pt x="165894" y="331788"/>
                  </a:cubicBezTo>
                  <a:cubicBezTo>
                    <a:pt x="73874" y="331788"/>
                    <a:pt x="0" y="257914"/>
                    <a:pt x="0" y="165894"/>
                  </a:cubicBezTo>
                  <a:cubicBezTo>
                    <a:pt x="0" y="73874"/>
                    <a:pt x="73874" y="0"/>
                    <a:pt x="165894" y="0"/>
                  </a:cubicBezTo>
                  <a:close/>
                </a:path>
              </a:pathLst>
            </a:custGeom>
            <a:solidFill>
              <a:schemeClr val="bg1"/>
            </a:solidFill>
            <a:ln>
              <a:noFill/>
            </a:ln>
          </p:spPr>
          <p:txBody>
            <a:bodyPr/>
            <a:lstStyle/>
            <a:p>
              <a:endParaRPr lang="zh-CN" altLang="en-US"/>
            </a:p>
          </p:txBody>
        </p:sp>
      </p:grpSp>
      <p:grpSp>
        <p:nvGrpSpPr>
          <p:cNvPr id="36" name="组合 35"/>
          <p:cNvGrpSpPr/>
          <p:nvPr/>
        </p:nvGrpSpPr>
        <p:grpSpPr>
          <a:xfrm>
            <a:off x="9285768" y="2828259"/>
            <a:ext cx="914400" cy="914400"/>
            <a:chOff x="9285768" y="2828259"/>
            <a:chExt cx="914400" cy="914400"/>
          </a:xfrm>
        </p:grpSpPr>
        <p:sp>
          <p:nvSpPr>
            <p:cNvPr id="10" name="椭圆 9"/>
            <p:cNvSpPr/>
            <p:nvPr/>
          </p:nvSpPr>
          <p:spPr>
            <a:xfrm>
              <a:off x="9285768" y="2828259"/>
              <a:ext cx="914400" cy="9144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statistics-on-laptop_82095"/>
            <p:cNvSpPr>
              <a:spLocks noChangeAspect="1"/>
            </p:cNvSpPr>
            <p:nvPr/>
          </p:nvSpPr>
          <p:spPr bwMode="auto">
            <a:xfrm>
              <a:off x="9548839" y="3132031"/>
              <a:ext cx="388257" cy="305938"/>
            </a:xfrm>
            <a:custGeom>
              <a:avLst/>
              <a:gdLst>
                <a:gd name="connsiteX0" fmla="*/ 238459 w 328388"/>
                <a:gd name="connsiteY0" fmla="*/ 133350 h 258763"/>
                <a:gd name="connsiteX1" fmla="*/ 229503 w 328388"/>
                <a:gd name="connsiteY1" fmla="*/ 144992 h 258763"/>
                <a:gd name="connsiteX2" fmla="*/ 234621 w 328388"/>
                <a:gd name="connsiteY2" fmla="*/ 160514 h 258763"/>
                <a:gd name="connsiteX3" fmla="*/ 205193 w 328388"/>
                <a:gd name="connsiteY3" fmla="*/ 190265 h 258763"/>
                <a:gd name="connsiteX4" fmla="*/ 177045 w 328388"/>
                <a:gd name="connsiteY4" fmla="*/ 160514 h 258763"/>
                <a:gd name="connsiteX5" fmla="*/ 178324 w 328388"/>
                <a:gd name="connsiteY5" fmla="*/ 150166 h 258763"/>
                <a:gd name="connsiteX6" fmla="*/ 166808 w 328388"/>
                <a:gd name="connsiteY6" fmla="*/ 142405 h 258763"/>
                <a:gd name="connsiteX7" fmla="*/ 162970 w 328388"/>
                <a:gd name="connsiteY7" fmla="*/ 160514 h 258763"/>
                <a:gd name="connsiteX8" fmla="*/ 205193 w 328388"/>
                <a:gd name="connsiteY8" fmla="*/ 203200 h 258763"/>
                <a:gd name="connsiteX9" fmla="*/ 248695 w 328388"/>
                <a:gd name="connsiteY9" fmla="*/ 160514 h 258763"/>
                <a:gd name="connsiteX10" fmla="*/ 238459 w 328388"/>
                <a:gd name="connsiteY10" fmla="*/ 133350 h 258763"/>
                <a:gd name="connsiteX11" fmla="*/ 205629 w 328388"/>
                <a:gd name="connsiteY11" fmla="*/ 117475 h 258763"/>
                <a:gd name="connsiteX12" fmla="*/ 175670 w 328388"/>
                <a:gd name="connsiteY12" fmla="*/ 129084 h 258763"/>
                <a:gd name="connsiteX13" fmla="*/ 188696 w 328388"/>
                <a:gd name="connsiteY13" fmla="*/ 138113 h 258763"/>
                <a:gd name="connsiteX14" fmla="*/ 205629 w 328388"/>
                <a:gd name="connsiteY14" fmla="*/ 131664 h 258763"/>
                <a:gd name="connsiteX15" fmla="*/ 218655 w 328388"/>
                <a:gd name="connsiteY15" fmla="*/ 134244 h 258763"/>
                <a:gd name="connsiteX16" fmla="*/ 226470 w 328388"/>
                <a:gd name="connsiteY16" fmla="*/ 122635 h 258763"/>
                <a:gd name="connsiteX17" fmla="*/ 205629 w 328388"/>
                <a:gd name="connsiteY17" fmla="*/ 117475 h 258763"/>
                <a:gd name="connsiteX18" fmla="*/ 299177 w 328388"/>
                <a:gd name="connsiteY18" fmla="*/ 0 h 258763"/>
                <a:gd name="connsiteX19" fmla="*/ 312121 w 328388"/>
                <a:gd name="connsiteY19" fmla="*/ 2588 h 258763"/>
                <a:gd name="connsiteX20" fmla="*/ 325066 w 328388"/>
                <a:gd name="connsiteY20" fmla="*/ 41402 h 258763"/>
                <a:gd name="connsiteX21" fmla="*/ 299177 w 328388"/>
                <a:gd name="connsiteY21" fmla="*/ 58222 h 258763"/>
                <a:gd name="connsiteX22" fmla="*/ 292705 w 328388"/>
                <a:gd name="connsiteY22" fmla="*/ 56928 h 258763"/>
                <a:gd name="connsiteX23" fmla="*/ 247400 w 328388"/>
                <a:gd name="connsiteY23" fmla="*/ 119031 h 258763"/>
                <a:gd name="connsiteX24" fmla="*/ 262933 w 328388"/>
                <a:gd name="connsiteY24" fmla="*/ 159139 h 258763"/>
                <a:gd name="connsiteX25" fmla="*/ 251284 w 328388"/>
                <a:gd name="connsiteY25" fmla="*/ 195366 h 258763"/>
                <a:gd name="connsiteX26" fmla="*/ 275878 w 328388"/>
                <a:gd name="connsiteY26" fmla="*/ 217361 h 258763"/>
                <a:gd name="connsiteX27" fmla="*/ 304355 w 328388"/>
                <a:gd name="connsiteY27" fmla="*/ 244531 h 258763"/>
                <a:gd name="connsiteX28" fmla="*/ 305649 w 328388"/>
                <a:gd name="connsiteY28" fmla="*/ 256176 h 258763"/>
                <a:gd name="connsiteX29" fmla="*/ 299177 w 328388"/>
                <a:gd name="connsiteY29" fmla="*/ 258763 h 258763"/>
                <a:gd name="connsiteX30" fmla="*/ 294000 w 328388"/>
                <a:gd name="connsiteY30" fmla="*/ 256176 h 258763"/>
                <a:gd name="connsiteX31" fmla="*/ 240928 w 328388"/>
                <a:gd name="connsiteY31" fmla="*/ 205717 h 258763"/>
                <a:gd name="connsiteX32" fmla="*/ 204684 w 328388"/>
                <a:gd name="connsiteY32" fmla="*/ 217361 h 258763"/>
                <a:gd name="connsiteX33" fmla="*/ 146435 w 328388"/>
                <a:gd name="connsiteY33" fmla="*/ 159139 h 258763"/>
                <a:gd name="connsiteX34" fmla="*/ 154201 w 328388"/>
                <a:gd name="connsiteY34" fmla="*/ 131969 h 258763"/>
                <a:gd name="connsiteX35" fmla="*/ 119252 w 328388"/>
                <a:gd name="connsiteY35" fmla="*/ 107387 h 258763"/>
                <a:gd name="connsiteX36" fmla="*/ 98541 w 328388"/>
                <a:gd name="connsiteY36" fmla="*/ 116443 h 258763"/>
                <a:gd name="connsiteX37" fmla="*/ 85597 w 328388"/>
                <a:gd name="connsiteY37" fmla="*/ 113856 h 258763"/>
                <a:gd name="connsiteX38" fmla="*/ 49353 w 328388"/>
                <a:gd name="connsiteY38" fmla="*/ 160433 h 258763"/>
                <a:gd name="connsiteX39" fmla="*/ 54531 w 328388"/>
                <a:gd name="connsiteY39" fmla="*/ 194072 h 258763"/>
                <a:gd name="connsiteX40" fmla="*/ 28642 w 328388"/>
                <a:gd name="connsiteY40" fmla="*/ 209598 h 258763"/>
                <a:gd name="connsiteX41" fmla="*/ 15698 w 328388"/>
                <a:gd name="connsiteY41" fmla="*/ 207011 h 258763"/>
                <a:gd name="connsiteX42" fmla="*/ 2754 w 328388"/>
                <a:gd name="connsiteY42" fmla="*/ 168196 h 258763"/>
                <a:gd name="connsiteX43" fmla="*/ 28642 w 328388"/>
                <a:gd name="connsiteY43" fmla="*/ 151376 h 258763"/>
                <a:gd name="connsiteX44" fmla="*/ 36409 w 328388"/>
                <a:gd name="connsiteY44" fmla="*/ 152670 h 258763"/>
                <a:gd name="connsiteX45" fmla="*/ 73947 w 328388"/>
                <a:gd name="connsiteY45" fmla="*/ 103505 h 258763"/>
                <a:gd name="connsiteX46" fmla="*/ 72653 w 328388"/>
                <a:gd name="connsiteY46" fmla="*/ 75041 h 258763"/>
                <a:gd name="connsiteX47" fmla="*/ 98541 w 328388"/>
                <a:gd name="connsiteY47" fmla="*/ 58222 h 258763"/>
                <a:gd name="connsiteX48" fmla="*/ 111485 w 328388"/>
                <a:gd name="connsiteY48" fmla="*/ 62103 h 258763"/>
                <a:gd name="connsiteX49" fmla="*/ 125724 w 328388"/>
                <a:gd name="connsiteY49" fmla="*/ 94448 h 258763"/>
                <a:gd name="connsiteX50" fmla="*/ 163262 w 328388"/>
                <a:gd name="connsiteY50" fmla="*/ 119031 h 258763"/>
                <a:gd name="connsiteX51" fmla="*/ 204684 w 328388"/>
                <a:gd name="connsiteY51" fmla="*/ 100917 h 258763"/>
                <a:gd name="connsiteX52" fmla="*/ 234456 w 328388"/>
                <a:gd name="connsiteY52" fmla="*/ 109974 h 258763"/>
                <a:gd name="connsiteX53" fmla="*/ 279761 w 328388"/>
                <a:gd name="connsiteY53" fmla="*/ 49165 h 258763"/>
                <a:gd name="connsiteX54" fmla="*/ 273289 w 328388"/>
                <a:gd name="connsiteY54" fmla="*/ 15526 h 258763"/>
                <a:gd name="connsiteX55" fmla="*/ 299177 w 328388"/>
                <a:gd name="connsiteY55" fmla="*/ 0 h 25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28388" h="258763">
                  <a:moveTo>
                    <a:pt x="238459" y="133350"/>
                  </a:moveTo>
                  <a:cubicBezTo>
                    <a:pt x="238459" y="133350"/>
                    <a:pt x="238459" y="133350"/>
                    <a:pt x="229503" y="144992"/>
                  </a:cubicBezTo>
                  <a:cubicBezTo>
                    <a:pt x="232062" y="148872"/>
                    <a:pt x="234621" y="155340"/>
                    <a:pt x="234621" y="160514"/>
                  </a:cubicBezTo>
                  <a:cubicBezTo>
                    <a:pt x="234621" y="177330"/>
                    <a:pt x="221826" y="190265"/>
                    <a:pt x="205193" y="190265"/>
                  </a:cubicBezTo>
                  <a:cubicBezTo>
                    <a:pt x="189839" y="190265"/>
                    <a:pt x="177045" y="177330"/>
                    <a:pt x="177045" y="160514"/>
                  </a:cubicBezTo>
                  <a:cubicBezTo>
                    <a:pt x="177045" y="156633"/>
                    <a:pt x="178324" y="154046"/>
                    <a:pt x="178324" y="150166"/>
                  </a:cubicBezTo>
                  <a:cubicBezTo>
                    <a:pt x="178324" y="150166"/>
                    <a:pt x="178324" y="150166"/>
                    <a:pt x="166808" y="142405"/>
                  </a:cubicBezTo>
                  <a:cubicBezTo>
                    <a:pt x="164249" y="147579"/>
                    <a:pt x="162970" y="154046"/>
                    <a:pt x="162970" y="160514"/>
                  </a:cubicBezTo>
                  <a:cubicBezTo>
                    <a:pt x="162970" y="185091"/>
                    <a:pt x="182162" y="203200"/>
                    <a:pt x="205193" y="203200"/>
                  </a:cubicBezTo>
                  <a:cubicBezTo>
                    <a:pt x="229503" y="203200"/>
                    <a:pt x="248695" y="185091"/>
                    <a:pt x="248695" y="160514"/>
                  </a:cubicBezTo>
                  <a:cubicBezTo>
                    <a:pt x="248695" y="150166"/>
                    <a:pt x="244857" y="141111"/>
                    <a:pt x="238459" y="133350"/>
                  </a:cubicBezTo>
                  <a:close/>
                  <a:moveTo>
                    <a:pt x="205629" y="117475"/>
                  </a:moveTo>
                  <a:cubicBezTo>
                    <a:pt x="193906" y="117475"/>
                    <a:pt x="183486" y="122635"/>
                    <a:pt x="175670" y="129084"/>
                  </a:cubicBezTo>
                  <a:cubicBezTo>
                    <a:pt x="175670" y="129084"/>
                    <a:pt x="175670" y="129084"/>
                    <a:pt x="188696" y="138113"/>
                  </a:cubicBezTo>
                  <a:cubicBezTo>
                    <a:pt x="192604" y="134244"/>
                    <a:pt x="199116" y="131664"/>
                    <a:pt x="205629" y="131664"/>
                  </a:cubicBezTo>
                  <a:cubicBezTo>
                    <a:pt x="210839" y="131664"/>
                    <a:pt x="214747" y="132954"/>
                    <a:pt x="218655" y="134244"/>
                  </a:cubicBezTo>
                  <a:cubicBezTo>
                    <a:pt x="218655" y="134244"/>
                    <a:pt x="218655" y="134244"/>
                    <a:pt x="226470" y="122635"/>
                  </a:cubicBezTo>
                  <a:cubicBezTo>
                    <a:pt x="221260" y="120055"/>
                    <a:pt x="213445" y="117475"/>
                    <a:pt x="205629" y="117475"/>
                  </a:cubicBezTo>
                  <a:close/>
                  <a:moveTo>
                    <a:pt x="299177" y="0"/>
                  </a:moveTo>
                  <a:cubicBezTo>
                    <a:pt x="304355" y="0"/>
                    <a:pt x="308238" y="1294"/>
                    <a:pt x="312121" y="2588"/>
                  </a:cubicBezTo>
                  <a:cubicBezTo>
                    <a:pt x="326360" y="10350"/>
                    <a:pt x="332832" y="27170"/>
                    <a:pt x="325066" y="41402"/>
                  </a:cubicBezTo>
                  <a:cubicBezTo>
                    <a:pt x="321182" y="51752"/>
                    <a:pt x="310827" y="58222"/>
                    <a:pt x="299177" y="58222"/>
                  </a:cubicBezTo>
                  <a:cubicBezTo>
                    <a:pt x="297883" y="58222"/>
                    <a:pt x="295294" y="56928"/>
                    <a:pt x="292705" y="56928"/>
                  </a:cubicBezTo>
                  <a:cubicBezTo>
                    <a:pt x="292705" y="56928"/>
                    <a:pt x="292705" y="56928"/>
                    <a:pt x="247400" y="119031"/>
                  </a:cubicBezTo>
                  <a:cubicBezTo>
                    <a:pt x="257756" y="129382"/>
                    <a:pt x="262933" y="143614"/>
                    <a:pt x="262933" y="159139"/>
                  </a:cubicBezTo>
                  <a:cubicBezTo>
                    <a:pt x="262933" y="173371"/>
                    <a:pt x="259050" y="185016"/>
                    <a:pt x="251284" y="195366"/>
                  </a:cubicBezTo>
                  <a:cubicBezTo>
                    <a:pt x="251284" y="195366"/>
                    <a:pt x="251284" y="195366"/>
                    <a:pt x="275878" y="217361"/>
                  </a:cubicBezTo>
                  <a:cubicBezTo>
                    <a:pt x="275878" y="217361"/>
                    <a:pt x="275878" y="217361"/>
                    <a:pt x="304355" y="244531"/>
                  </a:cubicBezTo>
                  <a:cubicBezTo>
                    <a:pt x="308238" y="248413"/>
                    <a:pt x="308238" y="252294"/>
                    <a:pt x="305649" y="256176"/>
                  </a:cubicBezTo>
                  <a:cubicBezTo>
                    <a:pt x="304355" y="257469"/>
                    <a:pt x="301766" y="258763"/>
                    <a:pt x="299177" y="258763"/>
                  </a:cubicBezTo>
                  <a:cubicBezTo>
                    <a:pt x="297883" y="258763"/>
                    <a:pt x="296588" y="257469"/>
                    <a:pt x="294000" y="256176"/>
                  </a:cubicBezTo>
                  <a:cubicBezTo>
                    <a:pt x="294000" y="256176"/>
                    <a:pt x="294000" y="256176"/>
                    <a:pt x="240928" y="205717"/>
                  </a:cubicBezTo>
                  <a:cubicBezTo>
                    <a:pt x="230573" y="213480"/>
                    <a:pt x="218923" y="217361"/>
                    <a:pt x="204684" y="217361"/>
                  </a:cubicBezTo>
                  <a:cubicBezTo>
                    <a:pt x="172323" y="217361"/>
                    <a:pt x="146435" y="191485"/>
                    <a:pt x="146435" y="159139"/>
                  </a:cubicBezTo>
                  <a:cubicBezTo>
                    <a:pt x="146435" y="150083"/>
                    <a:pt x="149024" y="139732"/>
                    <a:pt x="154201" y="131969"/>
                  </a:cubicBezTo>
                  <a:cubicBezTo>
                    <a:pt x="154201" y="131969"/>
                    <a:pt x="154201" y="131969"/>
                    <a:pt x="119252" y="107387"/>
                  </a:cubicBezTo>
                  <a:cubicBezTo>
                    <a:pt x="114074" y="113856"/>
                    <a:pt x="106308" y="116443"/>
                    <a:pt x="98541" y="116443"/>
                  </a:cubicBezTo>
                  <a:cubicBezTo>
                    <a:pt x="93363" y="116443"/>
                    <a:pt x="89480" y="115149"/>
                    <a:pt x="85597" y="113856"/>
                  </a:cubicBezTo>
                  <a:cubicBezTo>
                    <a:pt x="85597" y="113856"/>
                    <a:pt x="85597" y="113856"/>
                    <a:pt x="49353" y="160433"/>
                  </a:cubicBezTo>
                  <a:cubicBezTo>
                    <a:pt x="58414" y="168196"/>
                    <a:pt x="61003" y="182428"/>
                    <a:pt x="54531" y="194072"/>
                  </a:cubicBezTo>
                  <a:cubicBezTo>
                    <a:pt x="50648" y="203129"/>
                    <a:pt x="40292" y="209598"/>
                    <a:pt x="28642" y="209598"/>
                  </a:cubicBezTo>
                  <a:cubicBezTo>
                    <a:pt x="24759" y="209598"/>
                    <a:pt x="20876" y="208304"/>
                    <a:pt x="15698" y="207011"/>
                  </a:cubicBezTo>
                  <a:cubicBezTo>
                    <a:pt x="1459" y="199248"/>
                    <a:pt x="-3718" y="182428"/>
                    <a:pt x="2754" y="168196"/>
                  </a:cubicBezTo>
                  <a:cubicBezTo>
                    <a:pt x="7932" y="157846"/>
                    <a:pt x="18287" y="151376"/>
                    <a:pt x="28642" y="151376"/>
                  </a:cubicBezTo>
                  <a:cubicBezTo>
                    <a:pt x="31231" y="151376"/>
                    <a:pt x="33820" y="152670"/>
                    <a:pt x="36409" y="152670"/>
                  </a:cubicBezTo>
                  <a:cubicBezTo>
                    <a:pt x="36409" y="152670"/>
                    <a:pt x="36409" y="152670"/>
                    <a:pt x="73947" y="103505"/>
                  </a:cubicBezTo>
                  <a:cubicBezTo>
                    <a:pt x="68769" y="95742"/>
                    <a:pt x="67475" y="84098"/>
                    <a:pt x="72653" y="75041"/>
                  </a:cubicBezTo>
                  <a:cubicBezTo>
                    <a:pt x="76536" y="64691"/>
                    <a:pt x="86891" y="58222"/>
                    <a:pt x="98541" y="58222"/>
                  </a:cubicBezTo>
                  <a:cubicBezTo>
                    <a:pt x="102424" y="58222"/>
                    <a:pt x="106308" y="59515"/>
                    <a:pt x="111485" y="62103"/>
                  </a:cubicBezTo>
                  <a:cubicBezTo>
                    <a:pt x="123135" y="67278"/>
                    <a:pt x="129607" y="81510"/>
                    <a:pt x="125724" y="94448"/>
                  </a:cubicBezTo>
                  <a:cubicBezTo>
                    <a:pt x="125724" y="94448"/>
                    <a:pt x="125724" y="94448"/>
                    <a:pt x="163262" y="119031"/>
                  </a:cubicBezTo>
                  <a:cubicBezTo>
                    <a:pt x="173618" y="108680"/>
                    <a:pt x="187857" y="100917"/>
                    <a:pt x="204684" y="100917"/>
                  </a:cubicBezTo>
                  <a:cubicBezTo>
                    <a:pt x="216334" y="100917"/>
                    <a:pt x="226690" y="104799"/>
                    <a:pt x="234456" y="109974"/>
                  </a:cubicBezTo>
                  <a:cubicBezTo>
                    <a:pt x="234456" y="109974"/>
                    <a:pt x="234456" y="109974"/>
                    <a:pt x="279761" y="49165"/>
                  </a:cubicBezTo>
                  <a:cubicBezTo>
                    <a:pt x="270700" y="41402"/>
                    <a:pt x="268111" y="27170"/>
                    <a:pt x="273289" y="15526"/>
                  </a:cubicBezTo>
                  <a:cubicBezTo>
                    <a:pt x="278466" y="6469"/>
                    <a:pt x="288822" y="0"/>
                    <a:pt x="299177" y="0"/>
                  </a:cubicBezTo>
                  <a:close/>
                </a:path>
              </a:pathLst>
            </a:custGeom>
            <a:solidFill>
              <a:schemeClr val="bg1"/>
            </a:solidFill>
            <a:ln>
              <a:noFill/>
            </a:ln>
          </p:spPr>
          <p:txBody>
            <a:bodyPr/>
            <a:lstStyle/>
            <a:p>
              <a:endParaRPr lang="zh-CN" altLang="en-US"/>
            </a:p>
          </p:txBody>
        </p:sp>
      </p:grpSp>
      <p:sp>
        <p:nvSpPr>
          <p:cNvPr id="16" name="矩形 15"/>
          <p:cNvSpPr/>
          <p:nvPr/>
        </p:nvSpPr>
        <p:spPr>
          <a:xfrm>
            <a:off x="657279" y="1945939"/>
            <a:ext cx="3109229" cy="923330"/>
          </a:xfrm>
          <a:prstGeom prst="rect">
            <a:avLst/>
          </a:prstGeom>
        </p:spPr>
        <p:txBody>
          <a:bodyPr wrap="square">
            <a:spAutoFit/>
          </a:bodyPr>
          <a:lstStyle/>
          <a:p>
            <a:pPr algn="just">
              <a:lnSpc>
                <a:spcPct val="150000"/>
              </a:lnSpc>
            </a:pPr>
            <a:r>
              <a:rPr lang="zh-CN" altLang="en-US" dirty="0">
                <a:solidFill>
                  <a:srgbClr val="10FBFE"/>
                </a:solidFill>
                <a:latin typeface="微软雅黑" panose="020B0503020204020204" charset="-122"/>
                <a:ea typeface="微软雅黑" panose="020B0503020204020204" charset="-122"/>
                <a:cs typeface="+mn-ea"/>
                <a:sym typeface="+mn-lt"/>
              </a:rPr>
              <a:t>一、智慧城市尚未实现真正的</a:t>
            </a:r>
            <a:r>
              <a:rPr lang="zh-CN" altLang="en-US" b="1" u="sng" dirty="0">
                <a:solidFill>
                  <a:srgbClr val="10FBFE"/>
                </a:solidFill>
                <a:latin typeface="微软雅黑" panose="020B0503020204020204" charset="-122"/>
                <a:ea typeface="微软雅黑" panose="020B0503020204020204" charset="-122"/>
                <a:cs typeface="+mn-ea"/>
                <a:sym typeface="+mn-lt"/>
              </a:rPr>
              <a:t>智能“全面化”</a:t>
            </a:r>
            <a:r>
              <a:rPr lang="zh-CN" altLang="en-US" dirty="0">
                <a:solidFill>
                  <a:srgbClr val="10FBFE"/>
                </a:solidFill>
                <a:latin typeface="微软雅黑" panose="020B0503020204020204" charset="-122"/>
                <a:ea typeface="微软雅黑" panose="020B0503020204020204" charset="-122"/>
                <a:cs typeface="+mn-ea"/>
                <a:sym typeface="+mn-lt"/>
              </a:rPr>
              <a:t>。</a:t>
            </a:r>
            <a:endParaRPr dirty="0">
              <a:solidFill>
                <a:srgbClr val="10FBFE"/>
              </a:solidFill>
              <a:latin typeface="微软雅黑" panose="020B0503020204020204" charset="-122"/>
              <a:ea typeface="微软雅黑" panose="020B0503020204020204" charset="-122"/>
              <a:cs typeface="+mn-ea"/>
              <a:sym typeface="+mn-lt"/>
            </a:endParaRPr>
          </a:p>
        </p:txBody>
      </p:sp>
      <p:sp>
        <p:nvSpPr>
          <p:cNvPr id="19" name="矩形 18"/>
          <p:cNvSpPr/>
          <p:nvPr/>
        </p:nvSpPr>
        <p:spPr>
          <a:xfrm>
            <a:off x="8293860" y="4838943"/>
            <a:ext cx="3109229" cy="923330"/>
          </a:xfrm>
          <a:prstGeom prst="rect">
            <a:avLst/>
          </a:prstGeom>
        </p:spPr>
        <p:txBody>
          <a:bodyPr wrap="square">
            <a:spAutoFit/>
          </a:bodyPr>
          <a:lstStyle/>
          <a:p>
            <a:pPr algn="just">
              <a:lnSpc>
                <a:spcPct val="150000"/>
              </a:lnSpc>
            </a:pPr>
            <a:r>
              <a:rPr lang="zh-CN" altLang="en-US" dirty="0">
                <a:solidFill>
                  <a:srgbClr val="10FBFE"/>
                </a:solidFill>
                <a:latin typeface="微软雅黑" panose="020B0503020204020204" charset="-122"/>
                <a:ea typeface="微软雅黑" panose="020B0503020204020204" charset="-122"/>
                <a:cs typeface="+mn-ea"/>
                <a:sym typeface="+mn-lt"/>
              </a:rPr>
              <a:t>二、智慧城市尚未实现真正的</a:t>
            </a:r>
            <a:r>
              <a:rPr lang="zh-CN" altLang="en-US" b="1" u="sng" dirty="0">
                <a:solidFill>
                  <a:srgbClr val="10FBFE"/>
                </a:solidFill>
                <a:latin typeface="微软雅黑" panose="020B0503020204020204" charset="-122"/>
                <a:ea typeface="微软雅黑" panose="020B0503020204020204" charset="-122"/>
                <a:cs typeface="+mn-ea"/>
                <a:sym typeface="+mn-lt"/>
              </a:rPr>
              <a:t>便捷“完全化”</a:t>
            </a:r>
            <a:r>
              <a:rPr lang="zh-CN" altLang="en-US" dirty="0">
                <a:solidFill>
                  <a:srgbClr val="10FBFE"/>
                </a:solidFill>
                <a:latin typeface="微软雅黑" panose="020B0503020204020204" charset="-122"/>
                <a:ea typeface="微软雅黑" panose="020B0503020204020204" charset="-122"/>
                <a:cs typeface="+mn-ea"/>
                <a:sym typeface="+mn-lt"/>
              </a:rPr>
              <a:t>。</a:t>
            </a:r>
            <a:endParaRPr lang="zh-CN" altLang="en-US" sz="2000" dirty="0">
              <a:solidFill>
                <a:schemeClr val="tx1">
                  <a:lumMod val="50000"/>
                  <a:lumOff val="50000"/>
                </a:schemeClr>
              </a:solidFill>
            </a:endParaRPr>
          </a:p>
        </p:txBody>
      </p:sp>
      <p:sp>
        <p:nvSpPr>
          <p:cNvPr id="23" name="矩形 22"/>
          <p:cNvSpPr/>
          <p:nvPr/>
        </p:nvSpPr>
        <p:spPr>
          <a:xfrm>
            <a:off x="3832302" y="4146445"/>
            <a:ext cx="4175701" cy="1384995"/>
          </a:xfrm>
          <a:prstGeom prst="rect">
            <a:avLst/>
          </a:prstGeom>
        </p:spPr>
        <p:txBody>
          <a:bodyPr wrap="square">
            <a:spAutoFit/>
          </a:bodyPr>
          <a:lstStyle/>
          <a:p>
            <a:pPr algn="just">
              <a:lnSpc>
                <a:spcPct val="100000"/>
              </a:lnSpc>
            </a:pPr>
            <a:r>
              <a:rPr lang="zh-CN" altLang="en-US" sz="2000" b="1" dirty="0">
                <a:solidFill>
                  <a:srgbClr val="10FBFE"/>
                </a:solidFill>
                <a:latin typeface="微软雅黑" panose="020B0503020204020204" charset="-122"/>
                <a:ea typeface="微软雅黑" panose="020B0503020204020204" charset="-122"/>
                <a:sym typeface="+mn-ea"/>
              </a:rPr>
              <a:t>但是，当下的智慧城市仍然存在一些短板和漏洞，目前大致存在两个较大问题</a:t>
            </a:r>
          </a:p>
          <a:p>
            <a:pPr algn="just">
              <a:lnSpc>
                <a:spcPct val="100000"/>
              </a:lnSpc>
            </a:pPr>
            <a:endParaRPr lang="zh-CN" altLang="en-US" sz="2400" b="1" dirty="0">
              <a:solidFill>
                <a:schemeClr val="tx1">
                  <a:lumMod val="65000"/>
                  <a:lumOff val="35000"/>
                </a:schemeClr>
              </a:solidFill>
            </a:endParaRPr>
          </a:p>
        </p:txBody>
      </p:sp>
      <p:sp>
        <p:nvSpPr>
          <p:cNvPr id="17" name="矩形 16"/>
          <p:cNvSpPr/>
          <p:nvPr/>
        </p:nvSpPr>
        <p:spPr>
          <a:xfrm>
            <a:off x="3832303" y="2661645"/>
            <a:ext cx="4175701" cy="1631216"/>
          </a:xfrm>
          <a:prstGeom prst="rect">
            <a:avLst/>
          </a:prstGeom>
        </p:spPr>
        <p:txBody>
          <a:bodyPr wrap="square">
            <a:spAutoFit/>
          </a:bodyPr>
          <a:lstStyle/>
          <a:p>
            <a:pPr algn="just">
              <a:lnSpc>
                <a:spcPct val="100000"/>
              </a:lnSpc>
            </a:pPr>
            <a:r>
              <a:rPr lang="zh-CN" altLang="en-US" sz="2000" b="1" dirty="0">
                <a:solidFill>
                  <a:srgbClr val="10FBFE"/>
                </a:solidFill>
                <a:latin typeface="微软雅黑" panose="020B0503020204020204" charset="-122"/>
                <a:ea typeface="微软雅黑" panose="020B0503020204020204" charset="-122"/>
                <a:sym typeface="+mn-ea"/>
              </a:rPr>
              <a:t>而成都作为走在时代前沿的新兴城市，吸引着数不胜数的新市民进入，如何加快这部分群体适应新城市的进程，让其更为便利地享受到智慧城市的福利呢？</a:t>
            </a:r>
            <a:endParaRPr lang="zh-CN" altLang="en-US" sz="2400" b="1" dirty="0">
              <a:solidFill>
                <a:schemeClr val="tx1">
                  <a:lumMod val="65000"/>
                  <a:lumOff val="35000"/>
                </a:schemeClr>
              </a:solidFill>
            </a:endParaRPr>
          </a:p>
        </p:txBody>
      </p:sp>
    </p:spTree>
    <p:extLst>
      <p:ext uri="{BB962C8B-B14F-4D97-AF65-F5344CB8AC3E}">
        <p14:creationId xmlns:p14="http://schemas.microsoft.com/office/powerpoint/2010/main" val="14007042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1500"/>
                            </p:stCondLst>
                            <p:childTnLst>
                              <p:par>
                                <p:cTn id="19" presetID="23" presetClass="entr" presetSubtype="36" fill="hold"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p:cTn id="21" dur="500" fill="hold"/>
                                        <p:tgtEl>
                                          <p:spTgt spid="33"/>
                                        </p:tgtEl>
                                        <p:attrNameLst>
                                          <p:attrName>ppt_w</p:attrName>
                                        </p:attrNameLst>
                                      </p:cBhvr>
                                      <p:tavLst>
                                        <p:tav tm="0">
                                          <p:val>
                                            <p:strVal val="(6*min(max(#ppt_w*#ppt_h,.3),1)-7.4)/-.7*#ppt_w"/>
                                          </p:val>
                                        </p:tav>
                                        <p:tav tm="100000">
                                          <p:val>
                                            <p:strVal val="#ppt_w"/>
                                          </p:val>
                                        </p:tav>
                                      </p:tavLst>
                                    </p:anim>
                                    <p:anim calcmode="lin" valueType="num">
                                      <p:cBhvr>
                                        <p:cTn id="22" dur="500" fill="hold"/>
                                        <p:tgtEl>
                                          <p:spTgt spid="33"/>
                                        </p:tgtEl>
                                        <p:attrNameLst>
                                          <p:attrName>ppt_h</p:attrName>
                                        </p:attrNameLst>
                                      </p:cBhvr>
                                      <p:tavLst>
                                        <p:tav tm="0">
                                          <p:val>
                                            <p:strVal val="(6*min(max(#ppt_w*#ppt_h,.3),1)-7.4)/-.7*#ppt_h"/>
                                          </p:val>
                                        </p:tav>
                                        <p:tav tm="100000">
                                          <p:val>
                                            <p:strVal val="#ppt_h"/>
                                          </p:val>
                                        </p:tav>
                                      </p:tavLst>
                                    </p:anim>
                                    <p:anim calcmode="lin" valueType="num">
                                      <p:cBhvr>
                                        <p:cTn id="23" dur="500" fill="hold"/>
                                        <p:tgtEl>
                                          <p:spTgt spid="33"/>
                                        </p:tgtEl>
                                        <p:attrNameLst>
                                          <p:attrName>ppt_x</p:attrName>
                                        </p:attrNameLst>
                                      </p:cBhvr>
                                      <p:tavLst>
                                        <p:tav tm="0">
                                          <p:val>
                                            <p:fltVal val="0.5"/>
                                          </p:val>
                                        </p:tav>
                                        <p:tav tm="100000">
                                          <p:val>
                                            <p:strVal val="#ppt_x"/>
                                          </p:val>
                                        </p:tav>
                                      </p:tavLst>
                                    </p:anim>
                                    <p:anim calcmode="lin" valueType="num">
                                      <p:cBhvr>
                                        <p:cTn id="24" dur="500" fill="hold"/>
                                        <p:tgtEl>
                                          <p:spTgt spid="33"/>
                                        </p:tgtEl>
                                        <p:attrNameLst>
                                          <p:attrName>ppt_y</p:attrName>
                                        </p:attrNameLst>
                                      </p:cBhvr>
                                      <p:tavLst>
                                        <p:tav tm="0">
                                          <p:val>
                                            <p:strVal val="1+(6*min(max(#ppt_w*#ppt_h,.3),1)-7.4)/-.7*#ppt_h/2"/>
                                          </p:val>
                                        </p:tav>
                                        <p:tav tm="100000">
                                          <p:val>
                                            <p:strVal val="#ppt_y"/>
                                          </p:val>
                                        </p:tav>
                                      </p:tavLst>
                                    </p:anim>
                                  </p:childTnLst>
                                </p:cTn>
                              </p:par>
                              <p:par>
                                <p:cTn id="25" presetID="23" presetClass="entr" presetSubtype="36" fill="hold" nodeType="withEffect">
                                  <p:stCondLst>
                                    <p:cond delay="750"/>
                                  </p:stCondLst>
                                  <p:childTnLst>
                                    <p:set>
                                      <p:cBhvr>
                                        <p:cTn id="26" dur="1" fill="hold">
                                          <p:stCondLst>
                                            <p:cond delay="0"/>
                                          </p:stCondLst>
                                        </p:cTn>
                                        <p:tgtEl>
                                          <p:spTgt spid="36"/>
                                        </p:tgtEl>
                                        <p:attrNameLst>
                                          <p:attrName>style.visibility</p:attrName>
                                        </p:attrNameLst>
                                      </p:cBhvr>
                                      <p:to>
                                        <p:strVal val="visible"/>
                                      </p:to>
                                    </p:set>
                                    <p:anim calcmode="lin" valueType="num">
                                      <p:cBhvr>
                                        <p:cTn id="27" dur="500" fill="hold"/>
                                        <p:tgtEl>
                                          <p:spTgt spid="36"/>
                                        </p:tgtEl>
                                        <p:attrNameLst>
                                          <p:attrName>ppt_w</p:attrName>
                                        </p:attrNameLst>
                                      </p:cBhvr>
                                      <p:tavLst>
                                        <p:tav tm="0">
                                          <p:val>
                                            <p:strVal val="(6*min(max(#ppt_w*#ppt_h,.3),1)-7.4)/-.7*#ppt_w"/>
                                          </p:val>
                                        </p:tav>
                                        <p:tav tm="100000">
                                          <p:val>
                                            <p:strVal val="#ppt_w"/>
                                          </p:val>
                                        </p:tav>
                                      </p:tavLst>
                                    </p:anim>
                                    <p:anim calcmode="lin" valueType="num">
                                      <p:cBhvr>
                                        <p:cTn id="28" dur="500" fill="hold"/>
                                        <p:tgtEl>
                                          <p:spTgt spid="36"/>
                                        </p:tgtEl>
                                        <p:attrNameLst>
                                          <p:attrName>ppt_h</p:attrName>
                                        </p:attrNameLst>
                                      </p:cBhvr>
                                      <p:tavLst>
                                        <p:tav tm="0">
                                          <p:val>
                                            <p:strVal val="(6*min(max(#ppt_w*#ppt_h,.3),1)-7.4)/-.7*#ppt_h"/>
                                          </p:val>
                                        </p:tav>
                                        <p:tav tm="100000">
                                          <p:val>
                                            <p:strVal val="#ppt_h"/>
                                          </p:val>
                                        </p:tav>
                                      </p:tavLst>
                                    </p:anim>
                                    <p:anim calcmode="lin" valueType="num">
                                      <p:cBhvr>
                                        <p:cTn id="29" dur="500" fill="hold"/>
                                        <p:tgtEl>
                                          <p:spTgt spid="36"/>
                                        </p:tgtEl>
                                        <p:attrNameLst>
                                          <p:attrName>ppt_x</p:attrName>
                                        </p:attrNameLst>
                                      </p:cBhvr>
                                      <p:tavLst>
                                        <p:tav tm="0">
                                          <p:val>
                                            <p:fltVal val="0.5"/>
                                          </p:val>
                                        </p:tav>
                                        <p:tav tm="100000">
                                          <p:val>
                                            <p:strVal val="#ppt_x"/>
                                          </p:val>
                                        </p:tav>
                                      </p:tavLst>
                                    </p:anim>
                                    <p:anim calcmode="lin" valueType="num">
                                      <p:cBhvr>
                                        <p:cTn id="30" dur="500" fill="hold"/>
                                        <p:tgtEl>
                                          <p:spTgt spid="36"/>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6"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0FBFE"/>
                </a:solidFill>
                <a:effectLst/>
                <a:uLnTx/>
                <a:uFillTx/>
                <a:latin typeface="微软雅黑" panose="020B0503020204020204" charset="-122"/>
                <a:ea typeface="微软雅黑" panose="020B0503020204020204" charset="-122"/>
                <a:cs typeface="+mn-cs"/>
              </a:rPr>
              <a:t>研发背景</a:t>
            </a:r>
            <a:endParaRPr kumimoji="0" lang="zh-CN" altLang="en-US" sz="1600" b="1" i="0" u="none" strike="noStrike" kern="1200" cap="none" spc="0" normalizeH="0" baseline="0" noProof="0" dirty="0">
              <a:ln>
                <a:noFill/>
              </a:ln>
              <a:solidFill>
                <a:srgbClr val="10FBFE"/>
              </a:solidFill>
              <a:effectLst/>
              <a:uLnTx/>
              <a:uFillTx/>
              <a:latin typeface="微软雅黑" panose="020B0503020204020204" charset="-122"/>
              <a:ea typeface="微软雅黑" panose="020B0503020204020204" charset="-122"/>
              <a:cs typeface="+mn-cs"/>
              <a:sym typeface="+mn-ea"/>
            </a:endParaRPr>
          </a:p>
        </p:txBody>
      </p:sp>
      <p:grpSp>
        <p:nvGrpSpPr>
          <p:cNvPr id="49" name="组合 48"/>
          <p:cNvGrpSpPr/>
          <p:nvPr/>
        </p:nvGrpSpPr>
        <p:grpSpPr>
          <a:xfrm>
            <a:off x="1539385" y="2848297"/>
            <a:ext cx="9582096" cy="1712913"/>
            <a:chOff x="695324" y="1564620"/>
            <a:chExt cx="9582096" cy="1712913"/>
          </a:xfrm>
        </p:grpSpPr>
        <p:sp>
          <p:nvSpPr>
            <p:cNvPr id="46" name="任意多边形: 形状 45"/>
            <p:cNvSpPr/>
            <p:nvPr/>
          </p:nvSpPr>
          <p:spPr bwMode="auto">
            <a:xfrm>
              <a:off x="695324" y="1801157"/>
              <a:ext cx="8276838" cy="1181100"/>
            </a:xfrm>
            <a:custGeom>
              <a:avLst/>
              <a:gdLst>
                <a:gd name="connsiteX0" fmla="*/ 0 w 8276838"/>
                <a:gd name="connsiteY0" fmla="*/ 0 h 1181100"/>
                <a:gd name="connsiteX1" fmla="*/ 2394337 w 8276838"/>
                <a:gd name="connsiteY1" fmla="*/ 0 h 1181100"/>
                <a:gd name="connsiteX2" fmla="*/ 4990475 w 8276838"/>
                <a:gd name="connsiteY2" fmla="*/ 0 h 1181100"/>
                <a:gd name="connsiteX3" fmla="*/ 7384812 w 8276838"/>
                <a:gd name="connsiteY3" fmla="*/ 0 h 1181100"/>
                <a:gd name="connsiteX4" fmla="*/ 7875801 w 8276838"/>
                <a:gd name="connsiteY4" fmla="*/ 584200 h 1181100"/>
                <a:gd name="connsiteX5" fmla="*/ 8269342 w 8276838"/>
                <a:gd name="connsiteY5" fmla="*/ 471488 h 1181100"/>
                <a:gd name="connsiteX6" fmla="*/ 8276838 w 8276838"/>
                <a:gd name="connsiteY6" fmla="*/ 477838 h 1181100"/>
                <a:gd name="connsiteX7" fmla="*/ 7883297 w 8276838"/>
                <a:gd name="connsiteY7" fmla="*/ 590550 h 1181100"/>
                <a:gd name="connsiteX8" fmla="*/ 8276838 w 8276838"/>
                <a:gd name="connsiteY8" fmla="*/ 703263 h 1181100"/>
                <a:gd name="connsiteX9" fmla="*/ 8269342 w 8276838"/>
                <a:gd name="connsiteY9" fmla="*/ 709613 h 1181100"/>
                <a:gd name="connsiteX10" fmla="*/ 7875801 w 8276838"/>
                <a:gd name="connsiteY10" fmla="*/ 596900 h 1181100"/>
                <a:gd name="connsiteX11" fmla="*/ 7384812 w 8276838"/>
                <a:gd name="connsiteY11" fmla="*/ 1181100 h 1181100"/>
                <a:gd name="connsiteX12" fmla="*/ 4990475 w 8276838"/>
                <a:gd name="connsiteY12" fmla="*/ 1181100 h 1181100"/>
                <a:gd name="connsiteX13" fmla="*/ 2394337 w 8276838"/>
                <a:gd name="connsiteY13" fmla="*/ 1181100 h 1181100"/>
                <a:gd name="connsiteX14" fmla="*/ 0 w 8276838"/>
                <a:gd name="connsiteY14" fmla="*/ 1181100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276838" h="1181100">
                  <a:moveTo>
                    <a:pt x="0" y="0"/>
                  </a:moveTo>
                  <a:lnTo>
                    <a:pt x="2394337" y="0"/>
                  </a:lnTo>
                  <a:lnTo>
                    <a:pt x="4990475" y="0"/>
                  </a:lnTo>
                  <a:lnTo>
                    <a:pt x="7384812" y="0"/>
                  </a:lnTo>
                  <a:lnTo>
                    <a:pt x="7875801" y="584200"/>
                  </a:lnTo>
                  <a:lnTo>
                    <a:pt x="8269342" y="471488"/>
                  </a:lnTo>
                  <a:lnTo>
                    <a:pt x="8276838" y="477838"/>
                  </a:lnTo>
                  <a:lnTo>
                    <a:pt x="7883297" y="590550"/>
                  </a:lnTo>
                  <a:lnTo>
                    <a:pt x="8276838" y="703263"/>
                  </a:lnTo>
                  <a:lnTo>
                    <a:pt x="8269342" y="709613"/>
                  </a:lnTo>
                  <a:lnTo>
                    <a:pt x="7875801" y="596900"/>
                  </a:lnTo>
                  <a:lnTo>
                    <a:pt x="7384812" y="1181100"/>
                  </a:lnTo>
                  <a:lnTo>
                    <a:pt x="4990475" y="1181100"/>
                  </a:lnTo>
                  <a:lnTo>
                    <a:pt x="2394337" y="1181100"/>
                  </a:lnTo>
                  <a:lnTo>
                    <a:pt x="0" y="1181100"/>
                  </a:lnTo>
                  <a:close/>
                </a:path>
              </a:pathLst>
            </a:custGeom>
            <a:solidFill>
              <a:srgbClr val="6AE7FF">
                <a:alpha val="70000"/>
              </a:srgbClr>
            </a:solidFill>
            <a:ln>
              <a:noFill/>
            </a:ln>
          </p:spPr>
          <p:txBody>
            <a:bodyPr wrap="square"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10" name="Group 4"/>
            <p:cNvGrpSpPr/>
            <p:nvPr/>
          </p:nvGrpSpPr>
          <p:grpSpPr>
            <a:xfrm>
              <a:off x="8931220" y="1564620"/>
              <a:ext cx="1346200" cy="1712913"/>
              <a:chOff x="5494338" y="769938"/>
              <a:chExt cx="1346200" cy="1712913"/>
            </a:xfrm>
            <a:solidFill>
              <a:schemeClr val="accent4"/>
            </a:solidFill>
          </p:grpSpPr>
          <p:sp>
            <p:nvSpPr>
              <p:cNvPr id="41" name="Freeform: Shape 6"/>
              <p:cNvSpPr/>
              <p:nvPr/>
            </p:nvSpPr>
            <p:spPr bwMode="auto">
              <a:xfrm>
                <a:off x="5494338" y="769938"/>
                <a:ext cx="1346200" cy="1712913"/>
              </a:xfrm>
              <a:custGeom>
                <a:avLst/>
                <a:gdLst>
                  <a:gd name="T0" fmla="*/ 598 w 598"/>
                  <a:gd name="T1" fmla="*/ 377 h 760"/>
                  <a:gd name="T2" fmla="*/ 594 w 598"/>
                  <a:gd name="T3" fmla="*/ 374 h 760"/>
                  <a:gd name="T4" fmla="*/ 593 w 598"/>
                  <a:gd name="T5" fmla="*/ 374 h 760"/>
                  <a:gd name="T6" fmla="*/ 588 w 598"/>
                  <a:gd name="T7" fmla="*/ 371 h 760"/>
                  <a:gd name="T8" fmla="*/ 585 w 598"/>
                  <a:gd name="T9" fmla="*/ 372 h 760"/>
                  <a:gd name="T10" fmla="*/ 582 w 598"/>
                  <a:gd name="T11" fmla="*/ 369 h 760"/>
                  <a:gd name="T12" fmla="*/ 592 w 598"/>
                  <a:gd name="T13" fmla="*/ 320 h 760"/>
                  <a:gd name="T14" fmla="*/ 569 w 598"/>
                  <a:gd name="T15" fmla="*/ 308 h 760"/>
                  <a:gd name="T16" fmla="*/ 566 w 598"/>
                  <a:gd name="T17" fmla="*/ 360 h 760"/>
                  <a:gd name="T18" fmla="*/ 561 w 598"/>
                  <a:gd name="T19" fmla="*/ 361 h 760"/>
                  <a:gd name="T20" fmla="*/ 547 w 598"/>
                  <a:gd name="T21" fmla="*/ 331 h 760"/>
                  <a:gd name="T22" fmla="*/ 446 w 598"/>
                  <a:gd name="T23" fmla="*/ 332 h 760"/>
                  <a:gd name="T24" fmla="*/ 445 w 598"/>
                  <a:gd name="T25" fmla="*/ 325 h 760"/>
                  <a:gd name="T26" fmla="*/ 455 w 598"/>
                  <a:gd name="T27" fmla="*/ 316 h 760"/>
                  <a:gd name="T28" fmla="*/ 470 w 598"/>
                  <a:gd name="T29" fmla="*/ 316 h 760"/>
                  <a:gd name="T30" fmla="*/ 492 w 598"/>
                  <a:gd name="T31" fmla="*/ 304 h 760"/>
                  <a:gd name="T32" fmla="*/ 467 w 598"/>
                  <a:gd name="T33" fmla="*/ 296 h 760"/>
                  <a:gd name="T34" fmla="*/ 444 w 598"/>
                  <a:gd name="T35" fmla="*/ 298 h 760"/>
                  <a:gd name="T36" fmla="*/ 428 w 598"/>
                  <a:gd name="T37" fmla="*/ 8 h 760"/>
                  <a:gd name="T38" fmla="*/ 347 w 598"/>
                  <a:gd name="T39" fmla="*/ 4 h 760"/>
                  <a:gd name="T40" fmla="*/ 332 w 598"/>
                  <a:gd name="T41" fmla="*/ 47 h 760"/>
                  <a:gd name="T42" fmla="*/ 342 w 598"/>
                  <a:gd name="T43" fmla="*/ 47 h 760"/>
                  <a:gd name="T44" fmla="*/ 337 w 598"/>
                  <a:gd name="T45" fmla="*/ 96 h 760"/>
                  <a:gd name="T46" fmla="*/ 324 w 598"/>
                  <a:gd name="T47" fmla="*/ 105 h 760"/>
                  <a:gd name="T48" fmla="*/ 287 w 598"/>
                  <a:gd name="T49" fmla="*/ 341 h 760"/>
                  <a:gd name="T50" fmla="*/ 213 w 598"/>
                  <a:gd name="T51" fmla="*/ 351 h 760"/>
                  <a:gd name="T52" fmla="*/ 85 w 598"/>
                  <a:gd name="T53" fmla="*/ 368 h 760"/>
                  <a:gd name="T54" fmla="*/ 64 w 598"/>
                  <a:gd name="T55" fmla="*/ 241 h 760"/>
                  <a:gd name="T56" fmla="*/ 9 w 598"/>
                  <a:gd name="T57" fmla="*/ 241 h 760"/>
                  <a:gd name="T58" fmla="*/ 0 w 598"/>
                  <a:gd name="T59" fmla="*/ 376 h 760"/>
                  <a:gd name="T60" fmla="*/ 4 w 598"/>
                  <a:gd name="T61" fmla="*/ 377 h 760"/>
                  <a:gd name="T62" fmla="*/ 4 w 598"/>
                  <a:gd name="T63" fmla="*/ 382 h 760"/>
                  <a:gd name="T64" fmla="*/ 0 w 598"/>
                  <a:gd name="T65" fmla="*/ 384 h 760"/>
                  <a:gd name="T66" fmla="*/ 9 w 598"/>
                  <a:gd name="T67" fmla="*/ 518 h 760"/>
                  <a:gd name="T68" fmla="*/ 64 w 598"/>
                  <a:gd name="T69" fmla="*/ 518 h 760"/>
                  <a:gd name="T70" fmla="*/ 85 w 598"/>
                  <a:gd name="T71" fmla="*/ 391 h 760"/>
                  <a:gd name="T72" fmla="*/ 213 w 598"/>
                  <a:gd name="T73" fmla="*/ 408 h 760"/>
                  <a:gd name="T74" fmla="*/ 287 w 598"/>
                  <a:gd name="T75" fmla="*/ 418 h 760"/>
                  <a:gd name="T76" fmla="*/ 324 w 598"/>
                  <a:gd name="T77" fmla="*/ 654 h 760"/>
                  <a:gd name="T78" fmla="*/ 337 w 598"/>
                  <a:gd name="T79" fmla="*/ 663 h 760"/>
                  <a:gd name="T80" fmla="*/ 342 w 598"/>
                  <a:gd name="T81" fmla="*/ 712 h 760"/>
                  <a:gd name="T82" fmla="*/ 332 w 598"/>
                  <a:gd name="T83" fmla="*/ 712 h 760"/>
                  <a:gd name="T84" fmla="*/ 347 w 598"/>
                  <a:gd name="T85" fmla="*/ 755 h 760"/>
                  <a:gd name="T86" fmla="*/ 428 w 598"/>
                  <a:gd name="T87" fmla="*/ 752 h 760"/>
                  <a:gd name="T88" fmla="*/ 444 w 598"/>
                  <a:gd name="T89" fmla="*/ 461 h 760"/>
                  <a:gd name="T90" fmla="*/ 467 w 598"/>
                  <a:gd name="T91" fmla="*/ 463 h 760"/>
                  <a:gd name="T92" fmla="*/ 492 w 598"/>
                  <a:gd name="T93" fmla="*/ 455 h 760"/>
                  <a:gd name="T94" fmla="*/ 470 w 598"/>
                  <a:gd name="T95" fmla="*/ 443 h 760"/>
                  <a:gd name="T96" fmla="*/ 455 w 598"/>
                  <a:gd name="T97" fmla="*/ 443 h 760"/>
                  <a:gd name="T98" fmla="*/ 445 w 598"/>
                  <a:gd name="T99" fmla="*/ 434 h 760"/>
                  <a:gd name="T100" fmla="*/ 446 w 598"/>
                  <a:gd name="T101" fmla="*/ 427 h 760"/>
                  <a:gd name="T102" fmla="*/ 547 w 598"/>
                  <a:gd name="T103" fmla="*/ 429 h 760"/>
                  <a:gd name="T104" fmla="*/ 561 w 598"/>
                  <a:gd name="T105" fmla="*/ 398 h 760"/>
                  <a:gd name="T106" fmla="*/ 566 w 598"/>
                  <a:gd name="T107" fmla="*/ 400 h 760"/>
                  <a:gd name="T108" fmla="*/ 569 w 598"/>
                  <a:gd name="T109" fmla="*/ 452 h 760"/>
                  <a:gd name="T110" fmla="*/ 592 w 598"/>
                  <a:gd name="T111" fmla="*/ 439 h 760"/>
                  <a:gd name="T112" fmla="*/ 582 w 598"/>
                  <a:gd name="T113" fmla="*/ 390 h 760"/>
                  <a:gd name="T114" fmla="*/ 585 w 598"/>
                  <a:gd name="T115" fmla="*/ 387 h 760"/>
                  <a:gd name="T116" fmla="*/ 588 w 598"/>
                  <a:gd name="T117" fmla="*/ 388 h 760"/>
                  <a:gd name="T118" fmla="*/ 593 w 598"/>
                  <a:gd name="T119" fmla="*/ 385 h 760"/>
                  <a:gd name="T120" fmla="*/ 594 w 598"/>
                  <a:gd name="T121" fmla="*/ 385 h 760"/>
                  <a:gd name="T122" fmla="*/ 598 w 598"/>
                  <a:gd name="T123" fmla="*/ 382 h 760"/>
                  <a:gd name="T124" fmla="*/ 598 w 598"/>
                  <a:gd name="T125" fmla="*/ 377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8" h="760">
                    <a:moveTo>
                      <a:pt x="598" y="377"/>
                    </a:moveTo>
                    <a:cubicBezTo>
                      <a:pt x="598" y="375"/>
                      <a:pt x="596" y="374"/>
                      <a:pt x="594" y="374"/>
                    </a:cubicBezTo>
                    <a:cubicBezTo>
                      <a:pt x="594" y="374"/>
                      <a:pt x="593" y="374"/>
                      <a:pt x="593" y="374"/>
                    </a:cubicBezTo>
                    <a:cubicBezTo>
                      <a:pt x="592" y="372"/>
                      <a:pt x="590" y="371"/>
                      <a:pt x="588" y="371"/>
                    </a:cubicBezTo>
                    <a:cubicBezTo>
                      <a:pt x="587" y="371"/>
                      <a:pt x="586" y="372"/>
                      <a:pt x="585" y="372"/>
                    </a:cubicBezTo>
                    <a:cubicBezTo>
                      <a:pt x="584" y="371"/>
                      <a:pt x="583" y="370"/>
                      <a:pt x="582" y="369"/>
                    </a:cubicBezTo>
                    <a:cubicBezTo>
                      <a:pt x="588" y="356"/>
                      <a:pt x="598" y="329"/>
                      <a:pt x="592" y="320"/>
                    </a:cubicBezTo>
                    <a:cubicBezTo>
                      <a:pt x="584" y="307"/>
                      <a:pt x="579" y="301"/>
                      <a:pt x="569" y="308"/>
                    </a:cubicBezTo>
                    <a:cubicBezTo>
                      <a:pt x="563" y="312"/>
                      <a:pt x="564" y="341"/>
                      <a:pt x="566" y="360"/>
                    </a:cubicBezTo>
                    <a:cubicBezTo>
                      <a:pt x="564" y="360"/>
                      <a:pt x="563" y="360"/>
                      <a:pt x="561" y="361"/>
                    </a:cubicBezTo>
                    <a:cubicBezTo>
                      <a:pt x="562" y="347"/>
                      <a:pt x="559" y="330"/>
                      <a:pt x="547" y="331"/>
                    </a:cubicBezTo>
                    <a:cubicBezTo>
                      <a:pt x="526" y="331"/>
                      <a:pt x="446" y="332"/>
                      <a:pt x="446" y="332"/>
                    </a:cubicBezTo>
                    <a:cubicBezTo>
                      <a:pt x="446" y="332"/>
                      <a:pt x="446" y="330"/>
                      <a:pt x="445" y="325"/>
                    </a:cubicBezTo>
                    <a:cubicBezTo>
                      <a:pt x="455" y="316"/>
                      <a:pt x="455" y="316"/>
                      <a:pt x="455" y="316"/>
                    </a:cubicBezTo>
                    <a:cubicBezTo>
                      <a:pt x="470" y="316"/>
                      <a:pt x="470" y="316"/>
                      <a:pt x="470" y="316"/>
                    </a:cubicBezTo>
                    <a:cubicBezTo>
                      <a:pt x="479" y="316"/>
                      <a:pt x="492" y="311"/>
                      <a:pt x="492" y="304"/>
                    </a:cubicBezTo>
                    <a:cubicBezTo>
                      <a:pt x="492" y="297"/>
                      <a:pt x="481" y="296"/>
                      <a:pt x="467" y="296"/>
                    </a:cubicBezTo>
                    <a:cubicBezTo>
                      <a:pt x="460" y="296"/>
                      <a:pt x="451" y="297"/>
                      <a:pt x="444" y="298"/>
                    </a:cubicBezTo>
                    <a:cubicBezTo>
                      <a:pt x="441" y="216"/>
                      <a:pt x="431" y="13"/>
                      <a:pt x="428" y="8"/>
                    </a:cubicBezTo>
                    <a:cubicBezTo>
                      <a:pt x="423" y="0"/>
                      <a:pt x="355" y="0"/>
                      <a:pt x="347" y="4"/>
                    </a:cubicBezTo>
                    <a:cubicBezTo>
                      <a:pt x="339" y="8"/>
                      <a:pt x="332" y="47"/>
                      <a:pt x="332" y="47"/>
                    </a:cubicBezTo>
                    <a:cubicBezTo>
                      <a:pt x="342" y="47"/>
                      <a:pt x="342" y="47"/>
                      <a:pt x="342" y="47"/>
                    </a:cubicBezTo>
                    <a:cubicBezTo>
                      <a:pt x="337" y="96"/>
                      <a:pt x="337" y="96"/>
                      <a:pt x="337" y="96"/>
                    </a:cubicBezTo>
                    <a:cubicBezTo>
                      <a:pt x="324" y="105"/>
                      <a:pt x="324" y="105"/>
                      <a:pt x="324" y="105"/>
                    </a:cubicBezTo>
                    <a:cubicBezTo>
                      <a:pt x="287" y="341"/>
                      <a:pt x="287" y="341"/>
                      <a:pt x="287" y="341"/>
                    </a:cubicBezTo>
                    <a:cubicBezTo>
                      <a:pt x="287" y="341"/>
                      <a:pt x="258" y="344"/>
                      <a:pt x="213" y="351"/>
                    </a:cubicBezTo>
                    <a:cubicBezTo>
                      <a:pt x="191" y="355"/>
                      <a:pt x="136" y="362"/>
                      <a:pt x="85" y="368"/>
                    </a:cubicBezTo>
                    <a:cubicBezTo>
                      <a:pt x="64" y="241"/>
                      <a:pt x="64" y="241"/>
                      <a:pt x="64" y="241"/>
                    </a:cubicBezTo>
                    <a:cubicBezTo>
                      <a:pt x="9" y="241"/>
                      <a:pt x="9" y="241"/>
                      <a:pt x="9" y="241"/>
                    </a:cubicBezTo>
                    <a:cubicBezTo>
                      <a:pt x="0" y="376"/>
                      <a:pt x="0" y="376"/>
                      <a:pt x="0" y="376"/>
                    </a:cubicBezTo>
                    <a:cubicBezTo>
                      <a:pt x="4" y="377"/>
                      <a:pt x="4" y="377"/>
                      <a:pt x="4" y="377"/>
                    </a:cubicBezTo>
                    <a:cubicBezTo>
                      <a:pt x="4" y="382"/>
                      <a:pt x="4" y="382"/>
                      <a:pt x="4" y="382"/>
                    </a:cubicBezTo>
                    <a:cubicBezTo>
                      <a:pt x="0" y="384"/>
                      <a:pt x="0" y="384"/>
                      <a:pt x="0" y="384"/>
                    </a:cubicBezTo>
                    <a:cubicBezTo>
                      <a:pt x="9" y="518"/>
                      <a:pt x="9" y="518"/>
                      <a:pt x="9" y="518"/>
                    </a:cubicBezTo>
                    <a:cubicBezTo>
                      <a:pt x="64" y="518"/>
                      <a:pt x="64" y="518"/>
                      <a:pt x="64" y="518"/>
                    </a:cubicBezTo>
                    <a:cubicBezTo>
                      <a:pt x="85" y="391"/>
                      <a:pt x="85" y="391"/>
                      <a:pt x="85" y="391"/>
                    </a:cubicBezTo>
                    <a:cubicBezTo>
                      <a:pt x="136" y="397"/>
                      <a:pt x="191" y="404"/>
                      <a:pt x="213" y="408"/>
                    </a:cubicBezTo>
                    <a:cubicBezTo>
                      <a:pt x="258" y="416"/>
                      <a:pt x="287" y="418"/>
                      <a:pt x="287" y="418"/>
                    </a:cubicBezTo>
                    <a:cubicBezTo>
                      <a:pt x="324" y="654"/>
                      <a:pt x="324" y="654"/>
                      <a:pt x="324" y="654"/>
                    </a:cubicBezTo>
                    <a:cubicBezTo>
                      <a:pt x="337" y="663"/>
                      <a:pt x="337" y="663"/>
                      <a:pt x="337" y="663"/>
                    </a:cubicBezTo>
                    <a:cubicBezTo>
                      <a:pt x="342" y="712"/>
                      <a:pt x="342" y="712"/>
                      <a:pt x="342" y="712"/>
                    </a:cubicBezTo>
                    <a:cubicBezTo>
                      <a:pt x="332" y="712"/>
                      <a:pt x="332" y="712"/>
                      <a:pt x="332" y="712"/>
                    </a:cubicBezTo>
                    <a:cubicBezTo>
                      <a:pt x="332" y="712"/>
                      <a:pt x="339" y="751"/>
                      <a:pt x="347" y="755"/>
                    </a:cubicBezTo>
                    <a:cubicBezTo>
                      <a:pt x="355" y="760"/>
                      <a:pt x="423" y="759"/>
                      <a:pt x="428" y="752"/>
                    </a:cubicBezTo>
                    <a:cubicBezTo>
                      <a:pt x="431" y="746"/>
                      <a:pt x="441" y="543"/>
                      <a:pt x="444" y="461"/>
                    </a:cubicBezTo>
                    <a:cubicBezTo>
                      <a:pt x="451" y="462"/>
                      <a:pt x="460" y="463"/>
                      <a:pt x="467" y="463"/>
                    </a:cubicBezTo>
                    <a:cubicBezTo>
                      <a:pt x="481" y="463"/>
                      <a:pt x="492" y="463"/>
                      <a:pt x="492" y="455"/>
                    </a:cubicBezTo>
                    <a:cubicBezTo>
                      <a:pt x="492" y="448"/>
                      <a:pt x="479" y="443"/>
                      <a:pt x="470" y="443"/>
                    </a:cubicBezTo>
                    <a:cubicBezTo>
                      <a:pt x="462" y="443"/>
                      <a:pt x="455" y="443"/>
                      <a:pt x="455" y="443"/>
                    </a:cubicBezTo>
                    <a:cubicBezTo>
                      <a:pt x="445" y="434"/>
                      <a:pt x="445" y="434"/>
                      <a:pt x="445" y="434"/>
                    </a:cubicBezTo>
                    <a:cubicBezTo>
                      <a:pt x="446" y="430"/>
                      <a:pt x="446" y="427"/>
                      <a:pt x="446" y="427"/>
                    </a:cubicBezTo>
                    <a:cubicBezTo>
                      <a:pt x="446" y="427"/>
                      <a:pt x="526" y="428"/>
                      <a:pt x="547" y="429"/>
                    </a:cubicBezTo>
                    <a:cubicBezTo>
                      <a:pt x="559" y="429"/>
                      <a:pt x="562" y="412"/>
                      <a:pt x="561" y="398"/>
                    </a:cubicBezTo>
                    <a:cubicBezTo>
                      <a:pt x="563" y="399"/>
                      <a:pt x="564" y="399"/>
                      <a:pt x="566" y="400"/>
                    </a:cubicBezTo>
                    <a:cubicBezTo>
                      <a:pt x="564" y="418"/>
                      <a:pt x="563" y="447"/>
                      <a:pt x="569" y="452"/>
                    </a:cubicBezTo>
                    <a:cubicBezTo>
                      <a:pt x="579" y="458"/>
                      <a:pt x="584" y="452"/>
                      <a:pt x="592" y="439"/>
                    </a:cubicBezTo>
                    <a:cubicBezTo>
                      <a:pt x="598" y="430"/>
                      <a:pt x="588" y="404"/>
                      <a:pt x="582" y="390"/>
                    </a:cubicBezTo>
                    <a:cubicBezTo>
                      <a:pt x="583" y="390"/>
                      <a:pt x="584" y="388"/>
                      <a:pt x="585" y="387"/>
                    </a:cubicBezTo>
                    <a:cubicBezTo>
                      <a:pt x="586" y="388"/>
                      <a:pt x="587" y="388"/>
                      <a:pt x="588" y="388"/>
                    </a:cubicBezTo>
                    <a:cubicBezTo>
                      <a:pt x="590" y="388"/>
                      <a:pt x="592" y="387"/>
                      <a:pt x="593" y="385"/>
                    </a:cubicBezTo>
                    <a:cubicBezTo>
                      <a:pt x="593" y="385"/>
                      <a:pt x="594" y="385"/>
                      <a:pt x="594" y="385"/>
                    </a:cubicBezTo>
                    <a:cubicBezTo>
                      <a:pt x="596" y="385"/>
                      <a:pt x="598" y="384"/>
                      <a:pt x="598" y="382"/>
                    </a:cubicBezTo>
                    <a:lnTo>
                      <a:pt x="598" y="377"/>
                    </a:lnTo>
                    <a:close/>
                  </a:path>
                </a:pathLst>
              </a:custGeom>
              <a:solidFill>
                <a:srgbClr val="6AE7FF">
                  <a:alpha val="70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2" name="Oval 7"/>
              <p:cNvSpPr/>
              <p:nvPr/>
            </p:nvSpPr>
            <p:spPr bwMode="auto">
              <a:xfrm>
                <a:off x="6167438" y="1479551"/>
                <a:ext cx="290512" cy="290513"/>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sp>
        <p:nvSpPr>
          <p:cNvPr id="66" name="statistics-on-laptop_82095"/>
          <p:cNvSpPr>
            <a:spLocks noChangeAspect="1"/>
          </p:cNvSpPr>
          <p:nvPr/>
        </p:nvSpPr>
        <p:spPr bwMode="auto">
          <a:xfrm>
            <a:off x="1857826" y="3285172"/>
            <a:ext cx="798009" cy="798006"/>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6" name="矩形 55"/>
          <p:cNvSpPr/>
          <p:nvPr/>
        </p:nvSpPr>
        <p:spPr>
          <a:xfrm>
            <a:off x="2948355" y="3418049"/>
            <a:ext cx="5417956" cy="430374"/>
          </a:xfrm>
          <a:prstGeom prst="rect">
            <a:avLst/>
          </a:prstGeom>
        </p:spPr>
        <p:txBody>
          <a:bodyPr wrap="square">
            <a:spAutoFit/>
          </a:bodyPr>
          <a:lstStyle/>
          <a:p>
            <a:pPr lvl="0" algn="just">
              <a:lnSpc>
                <a:spcPct val="120000"/>
              </a:lnSpc>
            </a:pPr>
            <a:r>
              <a:rPr lang="zh-CN" altLang="en-US" sz="2000" b="1" dirty="0">
                <a:solidFill>
                  <a:prstClr val="white"/>
                </a:solidFill>
                <a:latin typeface="微软雅黑" panose="020B0503020204020204" charset="-122"/>
                <a:ea typeface="微软雅黑" panose="020B0503020204020204" charset="-122"/>
                <a:sym typeface="+mn-ea"/>
              </a:rPr>
              <a:t>一、智慧城市尚未实现真正的智能“全面化”。</a:t>
            </a:r>
          </a:p>
        </p:txBody>
      </p:sp>
    </p:spTree>
    <p:extLst>
      <p:ext uri="{BB962C8B-B14F-4D97-AF65-F5344CB8AC3E}">
        <p14:creationId xmlns:p14="http://schemas.microsoft.com/office/powerpoint/2010/main" val="396912452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additive="base">
                                        <p:cTn id="17" dur="500" fill="hold"/>
                                        <p:tgtEl>
                                          <p:spTgt spid="49"/>
                                        </p:tgtEl>
                                        <p:attrNameLst>
                                          <p:attrName>ppt_x</p:attrName>
                                        </p:attrNameLst>
                                      </p:cBhvr>
                                      <p:tavLst>
                                        <p:tav tm="0">
                                          <p:val>
                                            <p:strVal val="1+#ppt_w/2"/>
                                          </p:val>
                                        </p:tav>
                                        <p:tav tm="100000">
                                          <p:val>
                                            <p:strVal val="#ppt_x"/>
                                          </p:val>
                                        </p:tav>
                                      </p:tavLst>
                                    </p:anim>
                                    <p:anim calcmode="lin" valueType="num">
                                      <p:cBhvr additive="base">
                                        <p:cTn id="18" dur="500" fill="hold"/>
                                        <p:tgtEl>
                                          <p:spTgt spid="49"/>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53" presetClass="entr" presetSubtype="16" fill="hold" grpId="0" nodeType="afterEffect">
                                  <p:stCondLst>
                                    <p:cond delay="0"/>
                                  </p:stCondLst>
                                  <p:childTnLst>
                                    <p:set>
                                      <p:cBhvr>
                                        <p:cTn id="21" dur="1" fill="hold">
                                          <p:stCondLst>
                                            <p:cond delay="0"/>
                                          </p:stCondLst>
                                        </p:cTn>
                                        <p:tgtEl>
                                          <p:spTgt spid="66"/>
                                        </p:tgtEl>
                                        <p:attrNameLst>
                                          <p:attrName>style.visibility</p:attrName>
                                        </p:attrNameLst>
                                      </p:cBhvr>
                                      <p:to>
                                        <p:strVal val="visible"/>
                                      </p:to>
                                    </p:set>
                                    <p:anim calcmode="lin" valueType="num">
                                      <p:cBhvr>
                                        <p:cTn id="22" dur="500" fill="hold"/>
                                        <p:tgtEl>
                                          <p:spTgt spid="66"/>
                                        </p:tgtEl>
                                        <p:attrNameLst>
                                          <p:attrName>ppt_w</p:attrName>
                                        </p:attrNameLst>
                                      </p:cBhvr>
                                      <p:tavLst>
                                        <p:tav tm="0">
                                          <p:val>
                                            <p:fltVal val="0"/>
                                          </p:val>
                                        </p:tav>
                                        <p:tav tm="100000">
                                          <p:val>
                                            <p:strVal val="#ppt_w"/>
                                          </p:val>
                                        </p:tav>
                                      </p:tavLst>
                                    </p:anim>
                                    <p:anim calcmode="lin" valueType="num">
                                      <p:cBhvr>
                                        <p:cTn id="23" dur="500" fill="hold"/>
                                        <p:tgtEl>
                                          <p:spTgt spid="66"/>
                                        </p:tgtEl>
                                        <p:attrNameLst>
                                          <p:attrName>ppt_h</p:attrName>
                                        </p:attrNameLst>
                                      </p:cBhvr>
                                      <p:tavLst>
                                        <p:tav tm="0">
                                          <p:val>
                                            <p:fltVal val="0"/>
                                          </p:val>
                                        </p:tav>
                                        <p:tav tm="100000">
                                          <p:val>
                                            <p:strVal val="#ppt_h"/>
                                          </p:val>
                                        </p:tav>
                                      </p:tavLst>
                                    </p:anim>
                                    <p:animEffect transition="in" filter="fade">
                                      <p:cBhvr>
                                        <p:cTn id="24"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6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研发背景</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9" name="组合 8"/>
          <p:cNvGrpSpPr/>
          <p:nvPr/>
        </p:nvGrpSpPr>
        <p:grpSpPr>
          <a:xfrm>
            <a:off x="7131368" y="533617"/>
            <a:ext cx="3949065" cy="1730441"/>
            <a:chOff x="6762750" y="1238250"/>
            <a:chExt cx="5265420" cy="2307255"/>
          </a:xfrm>
        </p:grpSpPr>
        <p:sp>
          <p:nvSpPr>
            <p:cNvPr id="8198" name="矩形 16"/>
            <p:cNvSpPr>
              <a:spLocks noChangeArrowheads="1"/>
            </p:cNvSpPr>
            <p:nvPr/>
          </p:nvSpPr>
          <p:spPr bwMode="auto">
            <a:xfrm>
              <a:off x="7373197" y="1619250"/>
              <a:ext cx="4654973" cy="1926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以中国“一卡通”为例，为推动智慧交通、智慧医疗、智慧旅游发展，分别推出公交卡、医疗卡、旅游卡，方便了城市居民生活，但这种智能化和便利性仅体现在某行业内和某特定地区，很少有跨地区、跨行业使用的智能卡。</a:t>
              </a:r>
              <a:endParaRPr lang="en-US" altLang="zh-CN" sz="1200" dirty="0">
                <a:solidFill>
                  <a:schemeClr val="bg1"/>
                </a:solidFill>
                <a:latin typeface="微软雅黑" panose="020B0503020204020204" charset="-122"/>
                <a:ea typeface="微软雅黑" panose="020B0503020204020204" charset="-122"/>
              </a:endParaRPr>
            </a:p>
          </p:txBody>
        </p:sp>
        <p:grpSp>
          <p:nvGrpSpPr>
            <p:cNvPr id="8204" name="组合 16"/>
            <p:cNvGrpSpPr/>
            <p:nvPr/>
          </p:nvGrpSpPr>
          <p:grpSpPr bwMode="auto">
            <a:xfrm>
              <a:off x="6762750" y="1238250"/>
              <a:ext cx="571500" cy="428625"/>
              <a:chOff x="3000364" y="642924"/>
              <a:chExt cx="428628" cy="321471"/>
            </a:xfrm>
          </p:grpSpPr>
          <p:sp>
            <p:nvSpPr>
              <p:cNvPr id="15" name="等腰三角形 14"/>
              <p:cNvSpPr/>
              <p:nvPr/>
            </p:nvSpPr>
            <p:spPr>
              <a:xfrm rot="5400000">
                <a:off x="3125380" y="660784"/>
                <a:ext cx="321471" cy="285752"/>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等腰三角形 15"/>
              <p:cNvSpPr/>
              <p:nvPr/>
            </p:nvSpPr>
            <p:spPr>
              <a:xfrm rot="5400000">
                <a:off x="2982504" y="696503"/>
                <a:ext cx="250033" cy="214314"/>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5" name="组合 4"/>
          <p:cNvGrpSpPr/>
          <p:nvPr/>
        </p:nvGrpSpPr>
        <p:grpSpPr>
          <a:xfrm>
            <a:off x="4631055" y="2224405"/>
            <a:ext cx="2928938" cy="3003947"/>
            <a:chOff x="4000500" y="1714500"/>
            <a:chExt cx="3905250" cy="4005263"/>
          </a:xfrm>
        </p:grpSpPr>
        <p:grpSp>
          <p:nvGrpSpPr>
            <p:cNvPr id="8194" name="组合 4"/>
            <p:cNvGrpSpPr/>
            <p:nvPr/>
          </p:nvGrpSpPr>
          <p:grpSpPr bwMode="auto">
            <a:xfrm>
              <a:off x="4000500" y="1714500"/>
              <a:ext cx="3905250" cy="4005263"/>
              <a:chOff x="857223" y="954920"/>
              <a:chExt cx="3357586" cy="3406892"/>
            </a:xfrm>
          </p:grpSpPr>
          <p:sp>
            <p:nvSpPr>
              <p:cNvPr id="6" name="椭圆 5"/>
              <p:cNvSpPr/>
              <p:nvPr/>
            </p:nvSpPr>
            <p:spPr>
              <a:xfrm rot="1906325">
                <a:off x="2063770" y="954920"/>
                <a:ext cx="1029114" cy="3356929"/>
              </a:xfrm>
              <a:prstGeom prst="ellipse">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椭圆 6"/>
              <p:cNvSpPr/>
              <p:nvPr/>
            </p:nvSpPr>
            <p:spPr>
              <a:xfrm rot="19526860">
                <a:off x="2108811" y="1004883"/>
                <a:ext cx="1030478" cy="3356929"/>
              </a:xfrm>
              <a:prstGeom prst="ellipse">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椭圆 7"/>
              <p:cNvSpPr/>
              <p:nvPr/>
            </p:nvSpPr>
            <p:spPr>
              <a:xfrm rot="16200000">
                <a:off x="2035717" y="964719"/>
                <a:ext cx="1000598" cy="3357586"/>
              </a:xfrm>
              <a:prstGeom prst="ellipse">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2" name="椭圆 11"/>
            <p:cNvSpPr/>
            <p:nvPr/>
          </p:nvSpPr>
          <p:spPr>
            <a:xfrm>
              <a:off x="6191250" y="2286000"/>
              <a:ext cx="190500" cy="1905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椭圆 12"/>
            <p:cNvSpPr/>
            <p:nvPr/>
          </p:nvSpPr>
          <p:spPr>
            <a:xfrm>
              <a:off x="7143750" y="4762500"/>
              <a:ext cx="190500" cy="1905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椭圆 13"/>
            <p:cNvSpPr/>
            <p:nvPr/>
          </p:nvSpPr>
          <p:spPr>
            <a:xfrm>
              <a:off x="4270375" y="3933825"/>
              <a:ext cx="190500" cy="1905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7" name="组合 16"/>
          <p:cNvGrpSpPr/>
          <p:nvPr/>
        </p:nvGrpSpPr>
        <p:grpSpPr>
          <a:xfrm>
            <a:off x="7487756" y="3093340"/>
            <a:ext cx="4504951" cy="3115435"/>
            <a:chOff x="6762750" y="1238250"/>
            <a:chExt cx="4859867" cy="4153914"/>
          </a:xfrm>
        </p:grpSpPr>
        <p:sp>
          <p:nvSpPr>
            <p:cNvPr id="18" name="矩形 16"/>
            <p:cNvSpPr>
              <a:spLocks noChangeArrowheads="1"/>
            </p:cNvSpPr>
            <p:nvPr/>
          </p:nvSpPr>
          <p:spPr bwMode="auto">
            <a:xfrm>
              <a:off x="7373197" y="1619250"/>
              <a:ext cx="4249420" cy="3772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目前，全国许多地方都在推行“城市一卡通”和“市民卡”，但是这些“一卡通”其实是“交通一卡通”“医保一卡通”，虽然少数城市一卡通根据地方特点，拓展了诸如公园、电影院、停车场、图书馆等场所应用的功能，但这个“通”远远不是“通天下”的“通”，而是“本地通”“行业通”的“通”。也造成了目前“一事一卡、一人多卡”的现象，智慧城市最关键的“全面智能化”没有得到体现。</a:t>
              </a:r>
              <a:endParaRPr lang="en-US" altLang="zh-CN" sz="1200" dirty="0">
                <a:solidFill>
                  <a:schemeClr val="bg1"/>
                </a:solidFill>
                <a:latin typeface="微软雅黑" panose="020B0503020204020204" charset="-122"/>
                <a:ea typeface="微软雅黑" panose="020B0503020204020204" charset="-122"/>
              </a:endParaRPr>
            </a:p>
          </p:txBody>
        </p:sp>
        <p:grpSp>
          <p:nvGrpSpPr>
            <p:cNvPr id="24" name="组合 16"/>
            <p:cNvGrpSpPr/>
            <p:nvPr/>
          </p:nvGrpSpPr>
          <p:grpSpPr bwMode="auto">
            <a:xfrm>
              <a:off x="6762750" y="1238250"/>
              <a:ext cx="571500" cy="428625"/>
              <a:chOff x="3000364" y="642924"/>
              <a:chExt cx="428628" cy="321471"/>
            </a:xfrm>
          </p:grpSpPr>
          <p:sp>
            <p:nvSpPr>
              <p:cNvPr id="25" name="等腰三角形 24"/>
              <p:cNvSpPr/>
              <p:nvPr/>
            </p:nvSpPr>
            <p:spPr>
              <a:xfrm rot="5400000">
                <a:off x="3125380" y="660784"/>
                <a:ext cx="321471" cy="285752"/>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等腰三角形 25"/>
              <p:cNvSpPr/>
              <p:nvPr/>
            </p:nvSpPr>
            <p:spPr>
              <a:xfrm rot="5400000">
                <a:off x="2982504" y="696503"/>
                <a:ext cx="250033" cy="214314"/>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pic>
        <p:nvPicPr>
          <p:cNvPr id="1026" name="Picture 2" descr="查看源图像"/>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771025">
            <a:off x="369200" y="1251561"/>
            <a:ext cx="2133507" cy="13512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8" name="Picture 4" descr="查看源图像"/>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519913">
            <a:off x="1210252" y="4709525"/>
            <a:ext cx="2490910" cy="12116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30" name="Picture 6" descr="查看源图像"/>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1865" y="2842566"/>
            <a:ext cx="3176710" cy="12689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35" presetClass="entr" presetSubtype="0"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2000"/>
                                        <p:tgtEl>
                                          <p:spTgt spid="5"/>
                                        </p:tgtEl>
                                      </p:cBhvr>
                                    </p:animEffect>
                                    <p:anim calcmode="lin" valueType="num">
                                      <p:cBhvr>
                                        <p:cTn id="18" dur="2000" fill="hold"/>
                                        <p:tgtEl>
                                          <p:spTgt spid="5"/>
                                        </p:tgtEl>
                                        <p:attrNameLst>
                                          <p:attrName>style.rotation</p:attrName>
                                        </p:attrNameLst>
                                      </p:cBhvr>
                                      <p:tavLst>
                                        <p:tav tm="0">
                                          <p:val>
                                            <p:fltVal val="720"/>
                                          </p:val>
                                        </p:tav>
                                        <p:tav tm="100000">
                                          <p:val>
                                            <p:fltVal val="0"/>
                                          </p:val>
                                        </p:tav>
                                      </p:tavLst>
                                    </p:anim>
                                    <p:anim calcmode="lin" valueType="num">
                                      <p:cBhvr>
                                        <p:cTn id="19" dur="2000" fill="hold"/>
                                        <p:tgtEl>
                                          <p:spTgt spid="5"/>
                                        </p:tgtEl>
                                        <p:attrNameLst>
                                          <p:attrName>ppt_h</p:attrName>
                                        </p:attrNameLst>
                                      </p:cBhvr>
                                      <p:tavLst>
                                        <p:tav tm="0">
                                          <p:val>
                                            <p:fltVal val="0"/>
                                          </p:val>
                                        </p:tav>
                                        <p:tav tm="100000">
                                          <p:val>
                                            <p:strVal val="#ppt_h"/>
                                          </p:val>
                                        </p:tav>
                                      </p:tavLst>
                                    </p:anim>
                                    <p:anim calcmode="lin" valueType="num">
                                      <p:cBhvr>
                                        <p:cTn id="20" dur="2000" fill="hold"/>
                                        <p:tgtEl>
                                          <p:spTgt spid="5"/>
                                        </p:tgtEl>
                                        <p:attrNameLst>
                                          <p:attrName>ppt_w</p:attrName>
                                        </p:attrNameLst>
                                      </p:cBhvr>
                                      <p:tavLst>
                                        <p:tav tm="0">
                                          <p:val>
                                            <p:fltVal val="0"/>
                                          </p:val>
                                        </p:tav>
                                        <p:tav tm="100000">
                                          <p:val>
                                            <p:strVal val="#ppt_w"/>
                                          </p:val>
                                        </p:tav>
                                      </p:tavLst>
                                    </p:anim>
                                  </p:childTnLst>
                                </p:cTn>
                              </p:par>
                            </p:childTnLst>
                          </p:cTn>
                        </p:par>
                        <p:par>
                          <p:cTn id="21" fill="hold">
                            <p:stCondLst>
                              <p:cond delay="3000"/>
                            </p:stCondLst>
                            <p:childTnLst>
                              <p:par>
                                <p:cTn id="22" presetID="22" presetClass="entr" presetSubtype="8"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childTnLst>
                          </p:cTn>
                        </p:par>
                        <p:par>
                          <p:cTn id="25" fill="hold">
                            <p:stCondLst>
                              <p:cond delay="3500"/>
                            </p:stCondLst>
                            <p:childTnLst>
                              <p:par>
                                <p:cTn id="26" presetID="22" presetClass="entr" presetSubtype="8"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left)">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026"/>
                                        </p:tgtEl>
                                        <p:attrNameLst>
                                          <p:attrName>style.visibility</p:attrName>
                                        </p:attrNameLst>
                                      </p:cBhvr>
                                      <p:to>
                                        <p:strVal val="visible"/>
                                      </p:to>
                                    </p:set>
                                    <p:animEffect transition="in" filter="fade">
                                      <p:cBhvr>
                                        <p:cTn id="33" dur="1000"/>
                                        <p:tgtEl>
                                          <p:spTgt spid="1026"/>
                                        </p:tgtEl>
                                      </p:cBhvr>
                                    </p:animEffect>
                                    <p:anim calcmode="lin" valueType="num">
                                      <p:cBhvr>
                                        <p:cTn id="34" dur="1000" fill="hold"/>
                                        <p:tgtEl>
                                          <p:spTgt spid="1026"/>
                                        </p:tgtEl>
                                        <p:attrNameLst>
                                          <p:attrName>ppt_x</p:attrName>
                                        </p:attrNameLst>
                                      </p:cBhvr>
                                      <p:tavLst>
                                        <p:tav tm="0">
                                          <p:val>
                                            <p:strVal val="#ppt_x"/>
                                          </p:val>
                                        </p:tav>
                                        <p:tav tm="100000">
                                          <p:val>
                                            <p:strVal val="#ppt_x"/>
                                          </p:val>
                                        </p:tav>
                                      </p:tavLst>
                                    </p:anim>
                                    <p:anim calcmode="lin" valueType="num">
                                      <p:cBhvr>
                                        <p:cTn id="35"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030"/>
                                        </p:tgtEl>
                                        <p:attrNameLst>
                                          <p:attrName>style.visibility</p:attrName>
                                        </p:attrNameLst>
                                      </p:cBhvr>
                                      <p:to>
                                        <p:strVal val="visible"/>
                                      </p:to>
                                    </p:set>
                                    <p:animEffect transition="in" filter="fade">
                                      <p:cBhvr>
                                        <p:cTn id="40" dur="1000"/>
                                        <p:tgtEl>
                                          <p:spTgt spid="1030"/>
                                        </p:tgtEl>
                                      </p:cBhvr>
                                    </p:animEffect>
                                    <p:anim calcmode="lin" valueType="num">
                                      <p:cBhvr>
                                        <p:cTn id="41" dur="1000" fill="hold"/>
                                        <p:tgtEl>
                                          <p:spTgt spid="1030"/>
                                        </p:tgtEl>
                                        <p:attrNameLst>
                                          <p:attrName>ppt_x</p:attrName>
                                        </p:attrNameLst>
                                      </p:cBhvr>
                                      <p:tavLst>
                                        <p:tav tm="0">
                                          <p:val>
                                            <p:strVal val="#ppt_x"/>
                                          </p:val>
                                        </p:tav>
                                        <p:tav tm="100000">
                                          <p:val>
                                            <p:strVal val="#ppt_x"/>
                                          </p:val>
                                        </p:tav>
                                      </p:tavLst>
                                    </p:anim>
                                    <p:anim calcmode="lin" valueType="num">
                                      <p:cBhvr>
                                        <p:cTn id="42" dur="1000" fill="hold"/>
                                        <p:tgtEl>
                                          <p:spTgt spid="1030"/>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028"/>
                                        </p:tgtEl>
                                        <p:attrNameLst>
                                          <p:attrName>style.visibility</p:attrName>
                                        </p:attrNameLst>
                                      </p:cBhvr>
                                      <p:to>
                                        <p:strVal val="visible"/>
                                      </p:to>
                                    </p:set>
                                    <p:animEffect transition="in" filter="fade">
                                      <p:cBhvr>
                                        <p:cTn id="47" dur="1000"/>
                                        <p:tgtEl>
                                          <p:spTgt spid="1028"/>
                                        </p:tgtEl>
                                      </p:cBhvr>
                                    </p:animEffect>
                                    <p:anim calcmode="lin" valueType="num">
                                      <p:cBhvr>
                                        <p:cTn id="48" dur="1000" fill="hold"/>
                                        <p:tgtEl>
                                          <p:spTgt spid="1028"/>
                                        </p:tgtEl>
                                        <p:attrNameLst>
                                          <p:attrName>ppt_x</p:attrName>
                                        </p:attrNameLst>
                                      </p:cBhvr>
                                      <p:tavLst>
                                        <p:tav tm="0">
                                          <p:val>
                                            <p:strVal val="#ppt_x"/>
                                          </p:val>
                                        </p:tav>
                                        <p:tav tm="100000">
                                          <p:val>
                                            <p:strVal val="#ppt_x"/>
                                          </p:val>
                                        </p:tav>
                                      </p:tavLst>
                                    </p:anim>
                                    <p:anim calcmode="lin" valueType="num">
                                      <p:cBhvr>
                                        <p:cTn id="49"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3407</Words>
  <Application>Microsoft Office PowerPoint</Application>
  <PresentationFormat>宽屏</PresentationFormat>
  <Paragraphs>250</Paragraphs>
  <Slides>37</Slides>
  <Notes>37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37</vt:i4>
      </vt:variant>
    </vt:vector>
  </HeadingPairs>
  <TitlesOfParts>
    <vt:vector size="45" baseType="lpstr">
      <vt:lpstr>等线</vt:lpstr>
      <vt:lpstr>方正舒体</vt:lpstr>
      <vt:lpstr>宋体</vt:lpstr>
      <vt:lpstr>微软雅黑</vt:lpstr>
      <vt:lpstr>Arial</vt:lpstr>
      <vt:lpstr>Calibri</vt:lpstr>
      <vt:lpstr>Open Sans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刘 蝉鑫</cp:lastModifiedBy>
  <cp:revision>28</cp:revision>
  <dcterms:created xsi:type="dcterms:W3CDTF">2017-07-15T13:06:00Z</dcterms:created>
  <dcterms:modified xsi:type="dcterms:W3CDTF">2022-11-06T12:33:32Z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2052-10.1.0.6489</vt:lpwstr>
  </property>
</Properties>
</file>