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8" r:id="rId4"/>
    <p:sldId id="299" r:id="rId5"/>
    <p:sldId id="282" r:id="rId6"/>
    <p:sldId id="260" r:id="rId7"/>
    <p:sldId id="263" r:id="rId8"/>
    <p:sldId id="300" r:id="rId9"/>
    <p:sldId id="301" r:id="rId10"/>
    <p:sldId id="302" r:id="rId11"/>
    <p:sldId id="303" r:id="rId12"/>
    <p:sldId id="304" r:id="rId13"/>
    <p:sldId id="306" r:id="rId14"/>
    <p:sldId id="305" r:id="rId15"/>
    <p:sldId id="283" r:id="rId16"/>
    <p:sldId id="284" r:id="rId17"/>
    <p:sldId id="307" r:id="rId18"/>
    <p:sldId id="308" r:id="rId19"/>
    <p:sldId id="309" r:id="rId20"/>
    <p:sldId id="310" r:id="rId21"/>
    <p:sldId id="311" r:id="rId22"/>
  </p:sldIdLst>
  <p:sldSz cx="12192000" cy="6858000"/>
  <p:notesSz cx="6858000" cy="9144000"/>
  <p:embeddedFontLst>
    <p:embeddedFont>
      <p:font typeface="汉仪雅酷黑简" panose="02010600030101010101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微软雅黑" panose="020B0503020204020204" pitchFamily="34" charset="-122"/>
      <p:regular r:id="rId30"/>
      <p:bold r:id="rId31"/>
    </p:embeddedFont>
  </p:embeddedFontLst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7E3"/>
    <a:srgbClr val="45536B"/>
    <a:srgbClr val="CEC1B6"/>
    <a:srgbClr val="3C485E"/>
    <a:srgbClr val="B0BCD4"/>
    <a:srgbClr val="FDFDFD"/>
    <a:srgbClr val="2E384C"/>
    <a:srgbClr val="BEC9DD"/>
    <a:srgbClr val="FBE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8" autoAdjust="0"/>
  </p:normalViewPr>
  <p:slideViewPr>
    <p:cSldViewPr snapToGrid="0">
      <p:cViewPr varScale="1">
        <p:scale>
          <a:sx n="78" d="100"/>
          <a:sy n="7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reeform 26"/>
          <p:cNvSpPr/>
          <p:nvPr userDrawn="1"/>
        </p:nvSpPr>
        <p:spPr bwMode="auto">
          <a:xfrm rot="5400000" flipH="1">
            <a:off x="10597866" y="-565434"/>
            <a:ext cx="1028704" cy="2159564"/>
          </a:xfrm>
          <a:custGeom>
            <a:avLst/>
            <a:gdLst>
              <a:gd name="T0" fmla="*/ 27 w 497"/>
              <a:gd name="T1" fmla="*/ 0 h 937"/>
              <a:gd name="T2" fmla="*/ 3 w 497"/>
              <a:gd name="T3" fmla="*/ 127 h 937"/>
              <a:gd name="T4" fmla="*/ 157 w 497"/>
              <a:gd name="T5" fmla="*/ 342 h 937"/>
              <a:gd name="T6" fmla="*/ 335 w 497"/>
              <a:gd name="T7" fmla="*/ 420 h 937"/>
              <a:gd name="T8" fmla="*/ 371 w 497"/>
              <a:gd name="T9" fmla="*/ 563 h 937"/>
              <a:gd name="T10" fmla="*/ 356 w 497"/>
              <a:gd name="T11" fmla="*/ 713 h 937"/>
              <a:gd name="T12" fmla="*/ 455 w 497"/>
              <a:gd name="T13" fmla="*/ 910 h 937"/>
              <a:gd name="T14" fmla="*/ 497 w 497"/>
              <a:gd name="T15" fmla="*/ 937 h 937"/>
              <a:gd name="T16" fmla="*/ 497 w 497"/>
              <a:gd name="T17" fmla="*/ 0 h 937"/>
              <a:gd name="T18" fmla="*/ 27 w 497"/>
              <a:gd name="T19" fmla="*/ 0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937">
                <a:moveTo>
                  <a:pt x="27" y="0"/>
                </a:moveTo>
                <a:cubicBezTo>
                  <a:pt x="9" y="40"/>
                  <a:pt x="0" y="84"/>
                  <a:pt x="3" y="127"/>
                </a:cubicBezTo>
                <a:cubicBezTo>
                  <a:pt x="10" y="220"/>
                  <a:pt x="72" y="306"/>
                  <a:pt x="157" y="342"/>
                </a:cubicBezTo>
                <a:cubicBezTo>
                  <a:pt x="217" y="367"/>
                  <a:pt x="291" y="371"/>
                  <a:pt x="335" y="420"/>
                </a:cubicBezTo>
                <a:cubicBezTo>
                  <a:pt x="368" y="458"/>
                  <a:pt x="375" y="512"/>
                  <a:pt x="371" y="563"/>
                </a:cubicBezTo>
                <a:cubicBezTo>
                  <a:pt x="367" y="613"/>
                  <a:pt x="355" y="663"/>
                  <a:pt x="356" y="713"/>
                </a:cubicBezTo>
                <a:cubicBezTo>
                  <a:pt x="359" y="789"/>
                  <a:pt x="396" y="862"/>
                  <a:pt x="455" y="910"/>
                </a:cubicBezTo>
                <a:cubicBezTo>
                  <a:pt x="468" y="920"/>
                  <a:pt x="482" y="929"/>
                  <a:pt x="497" y="937"/>
                </a:cubicBezTo>
                <a:cubicBezTo>
                  <a:pt x="497" y="0"/>
                  <a:pt x="497" y="0"/>
                  <a:pt x="497" y="0"/>
                </a:cubicBezTo>
                <a:lnTo>
                  <a:pt x="27" y="0"/>
                </a:lnTo>
                <a:close/>
              </a:path>
            </a:pathLst>
          </a:custGeom>
          <a:solidFill>
            <a:srgbClr val="45536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26"/>
          <p:cNvSpPr/>
          <p:nvPr userDrawn="1"/>
        </p:nvSpPr>
        <p:spPr bwMode="auto">
          <a:xfrm rot="16200000" flipH="1">
            <a:off x="565430" y="5263866"/>
            <a:ext cx="1028704" cy="2159564"/>
          </a:xfrm>
          <a:custGeom>
            <a:avLst/>
            <a:gdLst>
              <a:gd name="T0" fmla="*/ 27 w 497"/>
              <a:gd name="T1" fmla="*/ 0 h 937"/>
              <a:gd name="T2" fmla="*/ 3 w 497"/>
              <a:gd name="T3" fmla="*/ 127 h 937"/>
              <a:gd name="T4" fmla="*/ 157 w 497"/>
              <a:gd name="T5" fmla="*/ 342 h 937"/>
              <a:gd name="T6" fmla="*/ 335 w 497"/>
              <a:gd name="T7" fmla="*/ 420 h 937"/>
              <a:gd name="T8" fmla="*/ 371 w 497"/>
              <a:gd name="T9" fmla="*/ 563 h 937"/>
              <a:gd name="T10" fmla="*/ 356 w 497"/>
              <a:gd name="T11" fmla="*/ 713 h 937"/>
              <a:gd name="T12" fmla="*/ 455 w 497"/>
              <a:gd name="T13" fmla="*/ 910 h 937"/>
              <a:gd name="T14" fmla="*/ 497 w 497"/>
              <a:gd name="T15" fmla="*/ 937 h 937"/>
              <a:gd name="T16" fmla="*/ 497 w 497"/>
              <a:gd name="T17" fmla="*/ 0 h 937"/>
              <a:gd name="T18" fmla="*/ 27 w 497"/>
              <a:gd name="T19" fmla="*/ 0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937">
                <a:moveTo>
                  <a:pt x="27" y="0"/>
                </a:moveTo>
                <a:cubicBezTo>
                  <a:pt x="9" y="40"/>
                  <a:pt x="0" y="84"/>
                  <a:pt x="3" y="127"/>
                </a:cubicBezTo>
                <a:cubicBezTo>
                  <a:pt x="10" y="220"/>
                  <a:pt x="72" y="306"/>
                  <a:pt x="157" y="342"/>
                </a:cubicBezTo>
                <a:cubicBezTo>
                  <a:pt x="217" y="367"/>
                  <a:pt x="291" y="371"/>
                  <a:pt x="335" y="420"/>
                </a:cubicBezTo>
                <a:cubicBezTo>
                  <a:pt x="368" y="458"/>
                  <a:pt x="375" y="512"/>
                  <a:pt x="371" y="563"/>
                </a:cubicBezTo>
                <a:cubicBezTo>
                  <a:pt x="367" y="613"/>
                  <a:pt x="355" y="663"/>
                  <a:pt x="356" y="713"/>
                </a:cubicBezTo>
                <a:cubicBezTo>
                  <a:pt x="359" y="789"/>
                  <a:pt x="396" y="862"/>
                  <a:pt x="455" y="910"/>
                </a:cubicBezTo>
                <a:cubicBezTo>
                  <a:pt x="468" y="920"/>
                  <a:pt x="482" y="929"/>
                  <a:pt x="497" y="937"/>
                </a:cubicBezTo>
                <a:cubicBezTo>
                  <a:pt x="497" y="0"/>
                  <a:pt x="497" y="0"/>
                  <a:pt x="497" y="0"/>
                </a:cubicBezTo>
                <a:lnTo>
                  <a:pt x="27" y="0"/>
                </a:lnTo>
                <a:close/>
              </a:path>
            </a:pathLst>
          </a:custGeom>
          <a:solidFill>
            <a:srgbClr val="45536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 userDrawn="1"/>
        </p:nvSpPr>
        <p:spPr bwMode="auto">
          <a:xfrm rot="16200000">
            <a:off x="2668010" y="-2675240"/>
            <a:ext cx="6865230" cy="12201250"/>
          </a:xfrm>
          <a:prstGeom prst="rect">
            <a:avLst/>
          </a:prstGeom>
          <a:solidFill>
            <a:srgbClr val="3C4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auto">
          <a:xfrm rot="16200000">
            <a:off x="2668010" y="-2675240"/>
            <a:ext cx="6865230" cy="1220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6"/>
          <p:cNvSpPr/>
          <p:nvPr userDrawn="1"/>
        </p:nvSpPr>
        <p:spPr bwMode="auto">
          <a:xfrm rot="16200000">
            <a:off x="6262111" y="918859"/>
            <a:ext cx="6865230" cy="5013049"/>
          </a:xfrm>
          <a:custGeom>
            <a:avLst/>
            <a:gdLst>
              <a:gd name="T0" fmla="*/ 670 w 882"/>
              <a:gd name="T1" fmla="*/ 188 h 664"/>
              <a:gd name="T2" fmla="*/ 607 w 882"/>
              <a:gd name="T3" fmla="*/ 324 h 664"/>
              <a:gd name="T4" fmla="*/ 449 w 882"/>
              <a:gd name="T5" fmla="*/ 429 h 664"/>
              <a:gd name="T6" fmla="*/ 264 w 882"/>
              <a:gd name="T7" fmla="*/ 385 h 664"/>
              <a:gd name="T8" fmla="*/ 146 w 882"/>
              <a:gd name="T9" fmla="*/ 297 h 664"/>
              <a:gd name="T10" fmla="*/ 0 w 882"/>
              <a:gd name="T11" fmla="*/ 347 h 664"/>
              <a:gd name="T12" fmla="*/ 0 w 882"/>
              <a:gd name="T13" fmla="*/ 664 h 664"/>
              <a:gd name="T14" fmla="*/ 882 w 882"/>
              <a:gd name="T15" fmla="*/ 664 h 664"/>
              <a:gd name="T16" fmla="*/ 882 w 882"/>
              <a:gd name="T17" fmla="*/ 0 h 664"/>
              <a:gd name="T18" fmla="*/ 670 w 882"/>
              <a:gd name="T19" fmla="*/ 188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2" h="664">
                <a:moveTo>
                  <a:pt x="670" y="188"/>
                </a:moveTo>
                <a:cubicBezTo>
                  <a:pt x="648" y="233"/>
                  <a:pt x="635" y="282"/>
                  <a:pt x="607" y="324"/>
                </a:cubicBezTo>
                <a:cubicBezTo>
                  <a:pt x="572" y="379"/>
                  <a:pt x="513" y="418"/>
                  <a:pt x="449" y="429"/>
                </a:cubicBezTo>
                <a:cubicBezTo>
                  <a:pt x="385" y="441"/>
                  <a:pt x="316" y="424"/>
                  <a:pt x="264" y="385"/>
                </a:cubicBezTo>
                <a:cubicBezTo>
                  <a:pt x="225" y="355"/>
                  <a:pt x="193" y="312"/>
                  <a:pt x="146" y="297"/>
                </a:cubicBezTo>
                <a:cubicBezTo>
                  <a:pt x="94" y="281"/>
                  <a:pt x="37" y="306"/>
                  <a:pt x="0" y="347"/>
                </a:cubicBezTo>
                <a:cubicBezTo>
                  <a:pt x="0" y="664"/>
                  <a:pt x="0" y="664"/>
                  <a:pt x="0" y="664"/>
                </a:cubicBezTo>
                <a:cubicBezTo>
                  <a:pt x="882" y="664"/>
                  <a:pt x="882" y="664"/>
                  <a:pt x="882" y="664"/>
                </a:cubicBezTo>
                <a:cubicBezTo>
                  <a:pt x="882" y="0"/>
                  <a:pt x="882" y="0"/>
                  <a:pt x="882" y="0"/>
                </a:cubicBezTo>
                <a:cubicBezTo>
                  <a:pt x="791" y="33"/>
                  <a:pt x="713" y="101"/>
                  <a:pt x="670" y="188"/>
                </a:cubicBezTo>
                <a:close/>
              </a:path>
            </a:pathLst>
          </a:custGeom>
          <a:solidFill>
            <a:srgbClr val="EC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7"/>
          <p:cNvSpPr/>
          <p:nvPr userDrawn="1"/>
        </p:nvSpPr>
        <p:spPr bwMode="auto">
          <a:xfrm rot="16200000">
            <a:off x="9547216" y="149293"/>
            <a:ext cx="1896716" cy="2394988"/>
          </a:xfrm>
          <a:custGeom>
            <a:avLst/>
            <a:gdLst>
              <a:gd name="T0" fmla="*/ 15 w 201"/>
              <a:gd name="T1" fmla="*/ 86 h 203"/>
              <a:gd name="T2" fmla="*/ 47 w 201"/>
              <a:gd name="T3" fmla="*/ 189 h 203"/>
              <a:gd name="T4" fmla="*/ 136 w 201"/>
              <a:gd name="T5" fmla="*/ 192 h 203"/>
              <a:gd name="T6" fmla="*/ 188 w 201"/>
              <a:gd name="T7" fmla="*/ 165 h 203"/>
              <a:gd name="T8" fmla="*/ 195 w 201"/>
              <a:gd name="T9" fmla="*/ 135 h 203"/>
              <a:gd name="T10" fmla="*/ 200 w 201"/>
              <a:gd name="T11" fmla="*/ 63 h 203"/>
              <a:gd name="T12" fmla="*/ 197 w 201"/>
              <a:gd name="T13" fmla="*/ 31 h 203"/>
              <a:gd name="T14" fmla="*/ 105 w 201"/>
              <a:gd name="T15" fmla="*/ 18 h 203"/>
              <a:gd name="T16" fmla="*/ 15 w 201"/>
              <a:gd name="T17" fmla="*/ 86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203">
                <a:moveTo>
                  <a:pt x="15" y="86"/>
                </a:moveTo>
                <a:cubicBezTo>
                  <a:pt x="0" y="122"/>
                  <a:pt x="12" y="171"/>
                  <a:pt x="47" y="189"/>
                </a:cubicBezTo>
                <a:cubicBezTo>
                  <a:pt x="74" y="203"/>
                  <a:pt x="106" y="198"/>
                  <a:pt x="136" y="192"/>
                </a:cubicBezTo>
                <a:cubicBezTo>
                  <a:pt x="155" y="189"/>
                  <a:pt x="178" y="183"/>
                  <a:pt x="188" y="165"/>
                </a:cubicBezTo>
                <a:cubicBezTo>
                  <a:pt x="193" y="156"/>
                  <a:pt x="194" y="145"/>
                  <a:pt x="195" y="135"/>
                </a:cubicBezTo>
                <a:cubicBezTo>
                  <a:pt x="197" y="111"/>
                  <a:pt x="198" y="87"/>
                  <a:pt x="200" y="63"/>
                </a:cubicBezTo>
                <a:cubicBezTo>
                  <a:pt x="201" y="52"/>
                  <a:pt x="201" y="41"/>
                  <a:pt x="197" y="31"/>
                </a:cubicBezTo>
                <a:cubicBezTo>
                  <a:pt x="181" y="0"/>
                  <a:pt x="131" y="12"/>
                  <a:pt x="105" y="18"/>
                </a:cubicBezTo>
                <a:cubicBezTo>
                  <a:pt x="68" y="27"/>
                  <a:pt x="31" y="50"/>
                  <a:pt x="15" y="86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8"/>
          <p:cNvSpPr/>
          <p:nvPr userDrawn="1"/>
        </p:nvSpPr>
        <p:spPr bwMode="auto">
          <a:xfrm rot="16200000">
            <a:off x="-463781" y="1386065"/>
            <a:ext cx="5935716" cy="5008155"/>
          </a:xfrm>
          <a:custGeom>
            <a:avLst/>
            <a:gdLst>
              <a:gd name="T0" fmla="*/ 697 w 763"/>
              <a:gd name="T1" fmla="*/ 0 h 514"/>
              <a:gd name="T2" fmla="*/ 0 w 763"/>
              <a:gd name="T3" fmla="*/ 0 h 514"/>
              <a:gd name="T4" fmla="*/ 0 w 763"/>
              <a:gd name="T5" fmla="*/ 514 h 514"/>
              <a:gd name="T6" fmla="*/ 249 w 763"/>
              <a:gd name="T7" fmla="*/ 422 h 514"/>
              <a:gd name="T8" fmla="*/ 318 w 763"/>
              <a:gd name="T9" fmla="*/ 429 h 514"/>
              <a:gd name="T10" fmla="*/ 516 w 763"/>
              <a:gd name="T11" fmla="*/ 475 h 514"/>
              <a:gd name="T12" fmla="*/ 518 w 763"/>
              <a:gd name="T13" fmla="*/ 475 h 514"/>
              <a:gd name="T14" fmla="*/ 756 w 763"/>
              <a:gd name="T15" fmla="*/ 231 h 514"/>
              <a:gd name="T16" fmla="*/ 697 w 763"/>
              <a:gd name="T17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514">
                <a:moveTo>
                  <a:pt x="69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14"/>
                  <a:pt x="0" y="514"/>
                  <a:pt x="0" y="514"/>
                </a:cubicBezTo>
                <a:cubicBezTo>
                  <a:pt x="68" y="456"/>
                  <a:pt x="159" y="422"/>
                  <a:pt x="249" y="422"/>
                </a:cubicBezTo>
                <a:cubicBezTo>
                  <a:pt x="272" y="422"/>
                  <a:pt x="295" y="424"/>
                  <a:pt x="318" y="429"/>
                </a:cubicBezTo>
                <a:cubicBezTo>
                  <a:pt x="385" y="443"/>
                  <a:pt x="448" y="475"/>
                  <a:pt x="516" y="475"/>
                </a:cubicBezTo>
                <a:cubicBezTo>
                  <a:pt x="517" y="475"/>
                  <a:pt x="517" y="475"/>
                  <a:pt x="518" y="475"/>
                </a:cubicBezTo>
                <a:cubicBezTo>
                  <a:pt x="642" y="473"/>
                  <a:pt x="745" y="355"/>
                  <a:pt x="756" y="231"/>
                </a:cubicBezTo>
                <a:cubicBezTo>
                  <a:pt x="763" y="150"/>
                  <a:pt x="739" y="71"/>
                  <a:pt x="697" y="0"/>
                </a:cubicBezTo>
              </a:path>
            </a:pathLst>
          </a:custGeom>
          <a:solidFill>
            <a:srgbClr val="2E38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 bwMode="auto">
          <a:xfrm rot="16200000">
            <a:off x="8041575" y="3148124"/>
            <a:ext cx="1509424" cy="5910329"/>
          </a:xfrm>
          <a:custGeom>
            <a:avLst/>
            <a:gdLst>
              <a:gd name="connsiteX0" fmla="*/ 1509424 w 1509424"/>
              <a:gd name="connsiteY0" fmla="*/ 1549556 h 5910329"/>
              <a:gd name="connsiteX1" fmla="*/ 1502722 w 1509424"/>
              <a:gd name="connsiteY1" fmla="*/ 1634231 h 5910329"/>
              <a:gd name="connsiteX2" fmla="*/ 946399 w 1509424"/>
              <a:gd name="connsiteY2" fmla="*/ 3005969 h 5910329"/>
              <a:gd name="connsiteX3" fmla="*/ 644779 w 1509424"/>
              <a:gd name="connsiteY3" fmla="*/ 3353137 h 5910329"/>
              <a:gd name="connsiteX4" fmla="*/ 537536 w 1509424"/>
              <a:gd name="connsiteY4" fmla="*/ 3683371 h 5910329"/>
              <a:gd name="connsiteX5" fmla="*/ 557644 w 1509424"/>
              <a:gd name="connsiteY5" fmla="*/ 3801915 h 5910329"/>
              <a:gd name="connsiteX6" fmla="*/ 651481 w 1509424"/>
              <a:gd name="connsiteY6" fmla="*/ 3962799 h 5910329"/>
              <a:gd name="connsiteX7" fmla="*/ 792238 w 1509424"/>
              <a:gd name="connsiteY7" fmla="*/ 4081343 h 5910329"/>
              <a:gd name="connsiteX8" fmla="*/ 1127372 w 1509424"/>
              <a:gd name="connsiteY8" fmla="*/ 4293031 h 5910329"/>
              <a:gd name="connsiteX9" fmla="*/ 1361965 w 1509424"/>
              <a:gd name="connsiteY9" fmla="*/ 4919629 h 5910329"/>
              <a:gd name="connsiteX10" fmla="*/ 1281533 w 1509424"/>
              <a:gd name="connsiteY10" fmla="*/ 5334537 h 5910329"/>
              <a:gd name="connsiteX11" fmla="*/ 966507 w 1509424"/>
              <a:gd name="connsiteY11" fmla="*/ 5732511 h 5910329"/>
              <a:gd name="connsiteX12" fmla="*/ 537536 w 1509424"/>
              <a:gd name="connsiteY12" fmla="*/ 5901861 h 5910329"/>
              <a:gd name="connsiteX13" fmla="*/ 443698 w 1509424"/>
              <a:gd name="connsiteY13" fmla="*/ 5910329 h 5910329"/>
              <a:gd name="connsiteX14" fmla="*/ 48240 w 1509424"/>
              <a:gd name="connsiteY14" fmla="*/ 5835179 h 5910329"/>
              <a:gd name="connsiteX15" fmla="*/ 0 w 1509424"/>
              <a:gd name="connsiteY15" fmla="*/ 5815415 h 5910329"/>
              <a:gd name="connsiteX16" fmla="*/ 0 w 1509424"/>
              <a:gd name="connsiteY16" fmla="*/ 5740867 h 5910329"/>
              <a:gd name="connsiteX17" fmla="*/ 61646 w 1509424"/>
              <a:gd name="connsiteY17" fmla="*/ 5768497 h 5910329"/>
              <a:gd name="connsiteX18" fmla="*/ 443698 w 1509424"/>
              <a:gd name="connsiteY18" fmla="*/ 5842589 h 5910329"/>
              <a:gd name="connsiteX19" fmla="*/ 530833 w 1509424"/>
              <a:gd name="connsiteY19" fmla="*/ 5834121 h 5910329"/>
              <a:gd name="connsiteX20" fmla="*/ 939697 w 1509424"/>
              <a:gd name="connsiteY20" fmla="*/ 5681705 h 5910329"/>
              <a:gd name="connsiteX21" fmla="*/ 1234614 w 1509424"/>
              <a:gd name="connsiteY21" fmla="*/ 5309135 h 5910329"/>
              <a:gd name="connsiteX22" fmla="*/ 1308344 w 1509424"/>
              <a:gd name="connsiteY22" fmla="*/ 4919629 h 5910329"/>
              <a:gd name="connsiteX23" fmla="*/ 1100561 w 1509424"/>
              <a:gd name="connsiteY23" fmla="*/ 4343837 h 5910329"/>
              <a:gd name="connsiteX24" fmla="*/ 859264 w 1509424"/>
              <a:gd name="connsiteY24" fmla="*/ 4191421 h 5910329"/>
              <a:gd name="connsiteX25" fmla="*/ 611265 w 1509424"/>
              <a:gd name="connsiteY25" fmla="*/ 4013603 h 5910329"/>
              <a:gd name="connsiteX26" fmla="*/ 504022 w 1509424"/>
              <a:gd name="connsiteY26" fmla="*/ 3827319 h 5910329"/>
              <a:gd name="connsiteX27" fmla="*/ 483914 w 1509424"/>
              <a:gd name="connsiteY27" fmla="*/ 3683371 h 5910329"/>
              <a:gd name="connsiteX28" fmla="*/ 604563 w 1509424"/>
              <a:gd name="connsiteY28" fmla="*/ 3310799 h 5910329"/>
              <a:gd name="connsiteX29" fmla="*/ 912886 w 1509424"/>
              <a:gd name="connsiteY29" fmla="*/ 2955163 h 5910329"/>
              <a:gd name="connsiteX30" fmla="*/ 1449100 w 1509424"/>
              <a:gd name="connsiteY30" fmla="*/ 1625764 h 5910329"/>
              <a:gd name="connsiteX31" fmla="*/ 1455803 w 1509424"/>
              <a:gd name="connsiteY31" fmla="*/ 1549556 h 5910329"/>
              <a:gd name="connsiteX32" fmla="*/ 966507 w 1509424"/>
              <a:gd name="connsiteY32" fmla="*/ 304830 h 5910329"/>
              <a:gd name="connsiteX33" fmla="*/ 369969 w 1509424"/>
              <a:gd name="connsiteY33" fmla="*/ 67740 h 5910329"/>
              <a:gd name="connsiteX34" fmla="*/ 86781 w 1509424"/>
              <a:gd name="connsiteY34" fmla="*/ 118545 h 5910329"/>
              <a:gd name="connsiteX35" fmla="*/ 1 w 1509424"/>
              <a:gd name="connsiteY35" fmla="*/ 160442 h 5910329"/>
              <a:gd name="connsiteX36" fmla="*/ 1 w 1509424"/>
              <a:gd name="connsiteY36" fmla="*/ 86746 h 5910329"/>
              <a:gd name="connsiteX37" fmla="*/ 73375 w 1509424"/>
              <a:gd name="connsiteY37" fmla="*/ 51863 h 5910329"/>
              <a:gd name="connsiteX38" fmla="*/ 369969 w 1509424"/>
              <a:gd name="connsiteY38" fmla="*/ 0 h 5910329"/>
              <a:gd name="connsiteX39" fmla="*/ 993318 w 1509424"/>
              <a:gd name="connsiteY39" fmla="*/ 245558 h 5910329"/>
              <a:gd name="connsiteX40" fmla="*/ 1509424 w 1509424"/>
              <a:gd name="connsiteY40" fmla="*/ 1549556 h 591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509424" h="5910329">
                <a:moveTo>
                  <a:pt x="1509424" y="1549556"/>
                </a:moveTo>
                <a:cubicBezTo>
                  <a:pt x="1509424" y="1574958"/>
                  <a:pt x="1509424" y="1600361"/>
                  <a:pt x="1502722" y="1634231"/>
                </a:cubicBezTo>
                <a:cubicBezTo>
                  <a:pt x="1482614" y="2159217"/>
                  <a:pt x="1268128" y="2658801"/>
                  <a:pt x="946399" y="3005969"/>
                </a:cubicBezTo>
                <a:cubicBezTo>
                  <a:pt x="845859" y="3124515"/>
                  <a:pt x="725211" y="3217657"/>
                  <a:pt x="644779" y="3353137"/>
                </a:cubicBezTo>
                <a:cubicBezTo>
                  <a:pt x="584455" y="3446279"/>
                  <a:pt x="537536" y="3573293"/>
                  <a:pt x="537536" y="3683371"/>
                </a:cubicBezTo>
                <a:cubicBezTo>
                  <a:pt x="537536" y="3725707"/>
                  <a:pt x="544239" y="3768045"/>
                  <a:pt x="557644" y="3801915"/>
                </a:cubicBezTo>
                <a:cubicBezTo>
                  <a:pt x="577752" y="3869655"/>
                  <a:pt x="604563" y="3920461"/>
                  <a:pt x="651481" y="3962799"/>
                </a:cubicBezTo>
                <a:cubicBezTo>
                  <a:pt x="691697" y="4005137"/>
                  <a:pt x="738616" y="4047473"/>
                  <a:pt x="792238" y="4081343"/>
                </a:cubicBezTo>
                <a:cubicBezTo>
                  <a:pt x="899481" y="4140617"/>
                  <a:pt x="1026831" y="4199889"/>
                  <a:pt x="1127372" y="4293031"/>
                </a:cubicBezTo>
                <a:cubicBezTo>
                  <a:pt x="1288236" y="4436979"/>
                  <a:pt x="1361965" y="4682537"/>
                  <a:pt x="1361965" y="4919629"/>
                </a:cubicBezTo>
                <a:cubicBezTo>
                  <a:pt x="1361965" y="5063577"/>
                  <a:pt x="1335155" y="5215991"/>
                  <a:pt x="1281533" y="5334537"/>
                </a:cubicBezTo>
                <a:cubicBezTo>
                  <a:pt x="1207804" y="5503887"/>
                  <a:pt x="1100561" y="5639367"/>
                  <a:pt x="966507" y="5732511"/>
                </a:cubicBezTo>
                <a:cubicBezTo>
                  <a:pt x="832454" y="5834121"/>
                  <a:pt x="684995" y="5884925"/>
                  <a:pt x="537536" y="5901861"/>
                </a:cubicBezTo>
                <a:cubicBezTo>
                  <a:pt x="504022" y="5901861"/>
                  <a:pt x="470509" y="5910329"/>
                  <a:pt x="443698" y="5910329"/>
                </a:cubicBezTo>
                <a:cubicBezTo>
                  <a:pt x="309645" y="5910329"/>
                  <a:pt x="177267" y="5882809"/>
                  <a:pt x="48240" y="5835179"/>
                </a:cubicBezTo>
                <a:lnTo>
                  <a:pt x="0" y="5815415"/>
                </a:lnTo>
                <a:lnTo>
                  <a:pt x="0" y="5740867"/>
                </a:lnTo>
                <a:lnTo>
                  <a:pt x="61646" y="5768497"/>
                </a:lnTo>
                <a:cubicBezTo>
                  <a:pt x="187321" y="5815069"/>
                  <a:pt x="316348" y="5842589"/>
                  <a:pt x="443698" y="5842589"/>
                </a:cubicBezTo>
                <a:cubicBezTo>
                  <a:pt x="470509" y="5842589"/>
                  <a:pt x="504022" y="5834121"/>
                  <a:pt x="530833" y="5834121"/>
                </a:cubicBezTo>
                <a:cubicBezTo>
                  <a:pt x="671589" y="5817185"/>
                  <a:pt x="819048" y="5766381"/>
                  <a:pt x="939697" y="5681705"/>
                </a:cubicBezTo>
                <a:cubicBezTo>
                  <a:pt x="1067048" y="5588563"/>
                  <a:pt x="1167588" y="5461549"/>
                  <a:pt x="1234614" y="5309135"/>
                </a:cubicBezTo>
                <a:cubicBezTo>
                  <a:pt x="1288236" y="5190589"/>
                  <a:pt x="1308344" y="5055109"/>
                  <a:pt x="1308344" y="4919629"/>
                </a:cubicBezTo>
                <a:cubicBezTo>
                  <a:pt x="1308344" y="4699473"/>
                  <a:pt x="1241317" y="4479317"/>
                  <a:pt x="1100561" y="4343837"/>
                </a:cubicBezTo>
                <a:cubicBezTo>
                  <a:pt x="1026831" y="4284565"/>
                  <a:pt x="939697" y="4233759"/>
                  <a:pt x="859264" y="4191421"/>
                </a:cubicBezTo>
                <a:cubicBezTo>
                  <a:pt x="772130" y="4140617"/>
                  <a:pt x="684995" y="4089811"/>
                  <a:pt x="611265" y="4013603"/>
                </a:cubicBezTo>
                <a:cubicBezTo>
                  <a:pt x="564347" y="3971267"/>
                  <a:pt x="530833" y="3903525"/>
                  <a:pt x="504022" y="3827319"/>
                </a:cubicBezTo>
                <a:cubicBezTo>
                  <a:pt x="490617" y="3784981"/>
                  <a:pt x="483914" y="3734175"/>
                  <a:pt x="483914" y="3683371"/>
                </a:cubicBezTo>
                <a:cubicBezTo>
                  <a:pt x="483914" y="3547891"/>
                  <a:pt x="537536" y="3412409"/>
                  <a:pt x="604563" y="3310799"/>
                </a:cubicBezTo>
                <a:cubicBezTo>
                  <a:pt x="691697" y="3166851"/>
                  <a:pt x="812346" y="3065241"/>
                  <a:pt x="912886" y="2955163"/>
                </a:cubicBezTo>
                <a:cubicBezTo>
                  <a:pt x="1221209" y="2624931"/>
                  <a:pt x="1428992" y="2133815"/>
                  <a:pt x="1449100" y="1625764"/>
                </a:cubicBezTo>
                <a:cubicBezTo>
                  <a:pt x="1455803" y="1600361"/>
                  <a:pt x="1455803" y="1574958"/>
                  <a:pt x="1455803" y="1549556"/>
                </a:cubicBezTo>
                <a:cubicBezTo>
                  <a:pt x="1455803" y="1066907"/>
                  <a:pt x="1274830" y="575791"/>
                  <a:pt x="966507" y="304830"/>
                </a:cubicBezTo>
                <a:cubicBezTo>
                  <a:pt x="792238" y="152415"/>
                  <a:pt x="577752" y="67740"/>
                  <a:pt x="369969" y="67740"/>
                </a:cubicBezTo>
                <a:cubicBezTo>
                  <a:pt x="272780" y="67740"/>
                  <a:pt x="177267" y="84675"/>
                  <a:pt x="86781" y="118545"/>
                </a:cubicBezTo>
                <a:lnTo>
                  <a:pt x="1" y="160442"/>
                </a:lnTo>
                <a:lnTo>
                  <a:pt x="1" y="86746"/>
                </a:lnTo>
                <a:lnTo>
                  <a:pt x="73375" y="51863"/>
                </a:lnTo>
                <a:cubicBezTo>
                  <a:pt x="168888" y="16935"/>
                  <a:pt x="269429" y="0"/>
                  <a:pt x="369969" y="0"/>
                </a:cubicBezTo>
                <a:cubicBezTo>
                  <a:pt x="591157" y="0"/>
                  <a:pt x="812346" y="84675"/>
                  <a:pt x="993318" y="245558"/>
                </a:cubicBezTo>
                <a:cubicBezTo>
                  <a:pt x="1321749" y="541921"/>
                  <a:pt x="1509424" y="1049972"/>
                  <a:pt x="1509424" y="1549556"/>
                </a:cubicBezTo>
                <a:close/>
              </a:path>
            </a:pathLst>
          </a:custGeom>
          <a:solidFill>
            <a:srgbClr val="EEC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 bwMode="auto">
          <a:xfrm rot="16200000">
            <a:off x="200203" y="-207436"/>
            <a:ext cx="2708036" cy="3108444"/>
          </a:xfrm>
          <a:custGeom>
            <a:avLst/>
            <a:gdLst>
              <a:gd name="connsiteX0" fmla="*/ 2708036 w 2708036"/>
              <a:gd name="connsiteY0" fmla="*/ 2918627 h 3108444"/>
              <a:gd name="connsiteX1" fmla="*/ 2708036 w 2708036"/>
              <a:gd name="connsiteY1" fmla="*/ 2988950 h 3108444"/>
              <a:gd name="connsiteX2" fmla="*/ 2509314 w 2708036"/>
              <a:gd name="connsiteY2" fmla="*/ 3034307 h 3108444"/>
              <a:gd name="connsiteX3" fmla="*/ 1837146 w 2708036"/>
              <a:gd name="connsiteY3" fmla="*/ 3108444 h 3108444"/>
              <a:gd name="connsiteX4" fmla="*/ 1367802 w 2708036"/>
              <a:gd name="connsiteY4" fmla="*/ 3057607 h 3108444"/>
              <a:gd name="connsiteX5" fmla="*/ 529688 w 2708036"/>
              <a:gd name="connsiteY5" fmla="*/ 2591603 h 3108444"/>
              <a:gd name="connsiteX6" fmla="*/ 33525 w 2708036"/>
              <a:gd name="connsiteY6" fmla="*/ 1659596 h 3108444"/>
              <a:gd name="connsiteX7" fmla="*/ 0 w 2708036"/>
              <a:gd name="connsiteY7" fmla="*/ 1286793 h 3108444"/>
              <a:gd name="connsiteX8" fmla="*/ 160918 w 2708036"/>
              <a:gd name="connsiteY8" fmla="*/ 380205 h 3108444"/>
              <a:gd name="connsiteX9" fmla="*/ 240958 w 2708036"/>
              <a:gd name="connsiteY9" fmla="*/ 159647 h 3108444"/>
              <a:gd name="connsiteX10" fmla="*/ 305754 w 2708036"/>
              <a:gd name="connsiteY10" fmla="*/ 0 h 3108444"/>
              <a:gd name="connsiteX11" fmla="*/ 365902 w 2708036"/>
              <a:gd name="connsiteY11" fmla="*/ 0 h 3108444"/>
              <a:gd name="connsiteX12" fmla="*/ 287893 w 2708036"/>
              <a:gd name="connsiteY12" fmla="*/ 189964 h 3108444"/>
              <a:gd name="connsiteX13" fmla="*/ 207853 w 2708036"/>
              <a:gd name="connsiteY13" fmla="*/ 405623 h 3108444"/>
              <a:gd name="connsiteX14" fmla="*/ 53640 w 2708036"/>
              <a:gd name="connsiteY14" fmla="*/ 1286793 h 3108444"/>
              <a:gd name="connsiteX15" fmla="*/ 87164 w 2708036"/>
              <a:gd name="connsiteY15" fmla="*/ 1642651 h 3108444"/>
              <a:gd name="connsiteX16" fmla="*/ 563213 w 2708036"/>
              <a:gd name="connsiteY16" fmla="*/ 2540767 h 3108444"/>
              <a:gd name="connsiteX17" fmla="*/ 1381212 w 2708036"/>
              <a:gd name="connsiteY17" fmla="*/ 2989825 h 3108444"/>
              <a:gd name="connsiteX18" fmla="*/ 1837146 w 2708036"/>
              <a:gd name="connsiteY18" fmla="*/ 3040661 h 3108444"/>
              <a:gd name="connsiteX19" fmla="*/ 2500095 w 2708036"/>
              <a:gd name="connsiteY19" fmla="*/ 2966524 h 3108444"/>
              <a:gd name="connsiteX20" fmla="*/ 2708036 w 2708036"/>
              <a:gd name="connsiteY20" fmla="*/ 2918627 h 3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8036" h="3108444">
                <a:moveTo>
                  <a:pt x="2708036" y="2918627"/>
                </a:moveTo>
                <a:lnTo>
                  <a:pt x="2708036" y="2988950"/>
                </a:lnTo>
                <a:lnTo>
                  <a:pt x="2509314" y="3034307"/>
                </a:lnTo>
                <a:cubicBezTo>
                  <a:pt x="2286375" y="3078789"/>
                  <a:pt x="2061760" y="3108444"/>
                  <a:pt x="1837146" y="3108444"/>
                </a:cubicBezTo>
                <a:cubicBezTo>
                  <a:pt x="1682933" y="3108444"/>
                  <a:pt x="1528720" y="3091498"/>
                  <a:pt x="1367802" y="3057607"/>
                </a:cubicBezTo>
                <a:cubicBezTo>
                  <a:pt x="1066081" y="2989825"/>
                  <a:pt x="771065" y="2828842"/>
                  <a:pt x="529688" y="2591603"/>
                </a:cubicBezTo>
                <a:cubicBezTo>
                  <a:pt x="288312" y="2354365"/>
                  <a:pt x="100574" y="2040872"/>
                  <a:pt x="33525" y="1659596"/>
                </a:cubicBezTo>
                <a:cubicBezTo>
                  <a:pt x="6705" y="1540977"/>
                  <a:pt x="0" y="1413885"/>
                  <a:pt x="0" y="1286793"/>
                </a:cubicBezTo>
                <a:cubicBezTo>
                  <a:pt x="0" y="981773"/>
                  <a:pt x="60345" y="668280"/>
                  <a:pt x="160918" y="380205"/>
                </a:cubicBezTo>
                <a:cubicBezTo>
                  <a:pt x="186062" y="306068"/>
                  <a:pt x="212881" y="232461"/>
                  <a:pt x="240958" y="159647"/>
                </a:cubicBezTo>
                <a:lnTo>
                  <a:pt x="305754" y="0"/>
                </a:lnTo>
                <a:lnTo>
                  <a:pt x="365902" y="0"/>
                </a:lnTo>
                <a:lnTo>
                  <a:pt x="287893" y="189964"/>
                </a:lnTo>
                <a:cubicBezTo>
                  <a:pt x="259816" y="261586"/>
                  <a:pt x="232996" y="333604"/>
                  <a:pt x="207853" y="405623"/>
                </a:cubicBezTo>
                <a:cubicBezTo>
                  <a:pt x="113984" y="693698"/>
                  <a:pt x="53640" y="990246"/>
                  <a:pt x="53640" y="1286793"/>
                </a:cubicBezTo>
                <a:cubicBezTo>
                  <a:pt x="53640" y="1405412"/>
                  <a:pt x="60345" y="1524032"/>
                  <a:pt x="87164" y="1642651"/>
                </a:cubicBezTo>
                <a:cubicBezTo>
                  <a:pt x="154213" y="2006981"/>
                  <a:pt x="328541" y="2312001"/>
                  <a:pt x="563213" y="2540767"/>
                </a:cubicBezTo>
                <a:cubicBezTo>
                  <a:pt x="797885" y="2769532"/>
                  <a:pt x="1086196" y="2930515"/>
                  <a:pt x="1381212" y="2989825"/>
                </a:cubicBezTo>
                <a:cubicBezTo>
                  <a:pt x="1528720" y="3023716"/>
                  <a:pt x="1682933" y="3040661"/>
                  <a:pt x="1837146" y="3040661"/>
                </a:cubicBezTo>
                <a:cubicBezTo>
                  <a:pt x="2058408" y="3040661"/>
                  <a:pt x="2279670" y="3011006"/>
                  <a:pt x="2500095" y="2966524"/>
                </a:cubicBezTo>
                <a:lnTo>
                  <a:pt x="2708036" y="2918627"/>
                </a:lnTo>
                <a:close/>
              </a:path>
            </a:pathLst>
          </a:custGeom>
          <a:solidFill>
            <a:srgbClr val="EEC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 userDrawn="1"/>
        </p:nvSpPr>
        <p:spPr bwMode="auto">
          <a:xfrm rot="16200000">
            <a:off x="2668010" y="-2668011"/>
            <a:ext cx="6865230" cy="12201250"/>
          </a:xfrm>
          <a:prstGeom prst="rect">
            <a:avLst/>
          </a:pr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23"/>
          <p:cNvSpPr>
            <a:spLocks noChangeArrowheads="1"/>
          </p:cNvSpPr>
          <p:nvPr userDrawn="1"/>
        </p:nvSpPr>
        <p:spPr bwMode="auto">
          <a:xfrm rot="16200000">
            <a:off x="2671669" y="-2664352"/>
            <a:ext cx="6857911" cy="1220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任意多边形 22"/>
          <p:cNvSpPr/>
          <p:nvPr userDrawn="1"/>
        </p:nvSpPr>
        <p:spPr bwMode="auto">
          <a:xfrm rot="16200000">
            <a:off x="4733606" y="-602416"/>
            <a:ext cx="6886940" cy="8048350"/>
          </a:xfrm>
          <a:custGeom>
            <a:avLst/>
            <a:gdLst>
              <a:gd name="connsiteX0" fmla="*/ 6886940 w 6886940"/>
              <a:gd name="connsiteY0" fmla="*/ 5056779 h 8048350"/>
              <a:gd name="connsiteX1" fmla="*/ 6886940 w 6886940"/>
              <a:gd name="connsiteY1" fmla="*/ 8048350 h 8048350"/>
              <a:gd name="connsiteX2" fmla="*/ 6872264 w 6886940"/>
              <a:gd name="connsiteY2" fmla="*/ 8048350 h 8048350"/>
              <a:gd name="connsiteX3" fmla="*/ 0 w 6886940"/>
              <a:gd name="connsiteY3" fmla="*/ 8048350 h 8048350"/>
              <a:gd name="connsiteX4" fmla="*/ 0 w 6886940"/>
              <a:gd name="connsiteY4" fmla="*/ 635680 h 8048350"/>
              <a:gd name="connsiteX5" fmla="*/ 2047396 w 6886940"/>
              <a:gd name="connsiteY5" fmla="*/ 0 h 8048350"/>
              <a:gd name="connsiteX6" fmla="*/ 4199057 w 6886940"/>
              <a:gd name="connsiteY6" fmla="*/ 721874 h 8048350"/>
              <a:gd name="connsiteX7" fmla="*/ 6094794 w 6886940"/>
              <a:gd name="connsiteY7" fmla="*/ 3286140 h 8048350"/>
              <a:gd name="connsiteX8" fmla="*/ 6768966 w 6886940"/>
              <a:gd name="connsiteY8" fmla="*/ 4795879 h 8048350"/>
              <a:gd name="connsiteX9" fmla="*/ 6886940 w 6886940"/>
              <a:gd name="connsiteY9" fmla="*/ 5056779 h 80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86940" h="8048350">
                <a:moveTo>
                  <a:pt x="6886940" y="5056779"/>
                </a:moveTo>
                <a:lnTo>
                  <a:pt x="6886940" y="8048350"/>
                </a:lnTo>
                <a:lnTo>
                  <a:pt x="6872264" y="8048350"/>
                </a:lnTo>
                <a:cubicBezTo>
                  <a:pt x="5714981" y="8048350"/>
                  <a:pt x="3657588" y="8048350"/>
                  <a:pt x="0" y="8048350"/>
                </a:cubicBezTo>
                <a:cubicBezTo>
                  <a:pt x="0" y="8048350"/>
                  <a:pt x="0" y="8048350"/>
                  <a:pt x="0" y="635680"/>
                </a:cubicBezTo>
                <a:cubicBezTo>
                  <a:pt x="616114" y="215485"/>
                  <a:pt x="1327016" y="0"/>
                  <a:pt x="2047396" y="0"/>
                </a:cubicBezTo>
                <a:cubicBezTo>
                  <a:pt x="2805691" y="0"/>
                  <a:pt x="3563985" y="237033"/>
                  <a:pt x="4199057" y="721874"/>
                </a:cubicBezTo>
                <a:cubicBezTo>
                  <a:pt x="5033181" y="1336005"/>
                  <a:pt x="5620860" y="2294911"/>
                  <a:pt x="6094794" y="3286140"/>
                </a:cubicBezTo>
                <a:cubicBezTo>
                  <a:pt x="6331761" y="3781755"/>
                  <a:pt x="6547401" y="4290837"/>
                  <a:pt x="6768966" y="4795879"/>
                </a:cubicBezTo>
                <a:lnTo>
                  <a:pt x="6886940" y="5056779"/>
                </a:lnTo>
                <a:close/>
              </a:path>
            </a:pathLst>
          </a:custGeom>
          <a:solidFill>
            <a:srgbClr val="ECE7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5" name="Freeform 25"/>
          <p:cNvSpPr/>
          <p:nvPr userDrawn="1"/>
        </p:nvSpPr>
        <p:spPr bwMode="auto">
          <a:xfrm rot="16200000">
            <a:off x="9503929" y="4167907"/>
            <a:ext cx="2496429" cy="2898213"/>
          </a:xfrm>
          <a:custGeom>
            <a:avLst/>
            <a:gdLst>
              <a:gd name="T0" fmla="*/ 184 w 414"/>
              <a:gd name="T1" fmla="*/ 16 h 373"/>
              <a:gd name="T2" fmla="*/ 0 w 414"/>
              <a:gd name="T3" fmla="*/ 30 h 373"/>
              <a:gd name="T4" fmla="*/ 0 w 414"/>
              <a:gd name="T5" fmla="*/ 373 h 373"/>
              <a:gd name="T6" fmla="*/ 414 w 414"/>
              <a:gd name="T7" fmla="*/ 373 h 373"/>
              <a:gd name="T8" fmla="*/ 368 w 414"/>
              <a:gd name="T9" fmla="*/ 174 h 373"/>
              <a:gd name="T10" fmla="*/ 184 w 414"/>
              <a:gd name="T11" fmla="*/ 1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4" h="373">
                <a:moveTo>
                  <a:pt x="184" y="16"/>
                </a:moveTo>
                <a:cubicBezTo>
                  <a:pt x="124" y="0"/>
                  <a:pt x="58" y="5"/>
                  <a:pt x="0" y="30"/>
                </a:cubicBezTo>
                <a:cubicBezTo>
                  <a:pt x="0" y="373"/>
                  <a:pt x="0" y="373"/>
                  <a:pt x="0" y="373"/>
                </a:cubicBezTo>
                <a:cubicBezTo>
                  <a:pt x="414" y="373"/>
                  <a:pt x="414" y="373"/>
                  <a:pt x="414" y="373"/>
                </a:cubicBezTo>
                <a:cubicBezTo>
                  <a:pt x="400" y="306"/>
                  <a:pt x="396" y="236"/>
                  <a:pt x="368" y="174"/>
                </a:cubicBezTo>
                <a:cubicBezTo>
                  <a:pt x="335" y="98"/>
                  <a:pt x="265" y="38"/>
                  <a:pt x="184" y="16"/>
                </a:cubicBezTo>
                <a:close/>
              </a:path>
            </a:pathLst>
          </a:custGeom>
          <a:solidFill>
            <a:srgbClr val="45536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6"/>
          <p:cNvSpPr/>
          <p:nvPr userDrawn="1"/>
        </p:nvSpPr>
        <p:spPr bwMode="auto">
          <a:xfrm rot="16200000">
            <a:off x="2128121" y="-2128126"/>
            <a:ext cx="3871757" cy="8128001"/>
          </a:xfrm>
          <a:custGeom>
            <a:avLst/>
            <a:gdLst>
              <a:gd name="T0" fmla="*/ 27 w 497"/>
              <a:gd name="T1" fmla="*/ 0 h 937"/>
              <a:gd name="T2" fmla="*/ 3 w 497"/>
              <a:gd name="T3" fmla="*/ 127 h 937"/>
              <a:gd name="T4" fmla="*/ 157 w 497"/>
              <a:gd name="T5" fmla="*/ 342 h 937"/>
              <a:gd name="T6" fmla="*/ 335 w 497"/>
              <a:gd name="T7" fmla="*/ 420 h 937"/>
              <a:gd name="T8" fmla="*/ 371 w 497"/>
              <a:gd name="T9" fmla="*/ 563 h 937"/>
              <a:gd name="T10" fmla="*/ 356 w 497"/>
              <a:gd name="T11" fmla="*/ 713 h 937"/>
              <a:gd name="T12" fmla="*/ 455 w 497"/>
              <a:gd name="T13" fmla="*/ 910 h 937"/>
              <a:gd name="T14" fmla="*/ 497 w 497"/>
              <a:gd name="T15" fmla="*/ 937 h 937"/>
              <a:gd name="T16" fmla="*/ 497 w 497"/>
              <a:gd name="T17" fmla="*/ 0 h 937"/>
              <a:gd name="T18" fmla="*/ 27 w 497"/>
              <a:gd name="T19" fmla="*/ 0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937">
                <a:moveTo>
                  <a:pt x="27" y="0"/>
                </a:moveTo>
                <a:cubicBezTo>
                  <a:pt x="9" y="40"/>
                  <a:pt x="0" y="84"/>
                  <a:pt x="3" y="127"/>
                </a:cubicBezTo>
                <a:cubicBezTo>
                  <a:pt x="10" y="220"/>
                  <a:pt x="72" y="306"/>
                  <a:pt x="157" y="342"/>
                </a:cubicBezTo>
                <a:cubicBezTo>
                  <a:pt x="217" y="367"/>
                  <a:pt x="291" y="371"/>
                  <a:pt x="335" y="420"/>
                </a:cubicBezTo>
                <a:cubicBezTo>
                  <a:pt x="368" y="458"/>
                  <a:pt x="375" y="512"/>
                  <a:pt x="371" y="563"/>
                </a:cubicBezTo>
                <a:cubicBezTo>
                  <a:pt x="367" y="613"/>
                  <a:pt x="355" y="663"/>
                  <a:pt x="356" y="713"/>
                </a:cubicBezTo>
                <a:cubicBezTo>
                  <a:pt x="359" y="789"/>
                  <a:pt x="396" y="862"/>
                  <a:pt x="455" y="910"/>
                </a:cubicBezTo>
                <a:cubicBezTo>
                  <a:pt x="468" y="920"/>
                  <a:pt x="482" y="929"/>
                  <a:pt x="497" y="937"/>
                </a:cubicBezTo>
                <a:cubicBezTo>
                  <a:pt x="497" y="0"/>
                  <a:pt x="497" y="0"/>
                  <a:pt x="497" y="0"/>
                </a:cubicBezTo>
                <a:lnTo>
                  <a:pt x="27" y="0"/>
                </a:lnTo>
                <a:close/>
              </a:path>
            </a:pathLst>
          </a:custGeom>
          <a:solidFill>
            <a:srgbClr val="2E38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39"/>
          <p:cNvSpPr/>
          <p:nvPr userDrawn="1"/>
        </p:nvSpPr>
        <p:spPr bwMode="auto">
          <a:xfrm rot="16200000">
            <a:off x="27225" y="-98211"/>
            <a:ext cx="4309726" cy="4437101"/>
          </a:xfrm>
          <a:custGeom>
            <a:avLst/>
            <a:gdLst>
              <a:gd name="T0" fmla="*/ 604 w 605"/>
              <a:gd name="T1" fmla="*/ 483 h 493"/>
              <a:gd name="T2" fmla="*/ 586 w 605"/>
              <a:gd name="T3" fmla="*/ 485 h 493"/>
              <a:gd name="T4" fmla="*/ 506 w 605"/>
              <a:gd name="T5" fmla="*/ 458 h 493"/>
              <a:gd name="T6" fmla="*/ 431 w 605"/>
              <a:gd name="T7" fmla="*/ 412 h 493"/>
              <a:gd name="T8" fmla="*/ 281 w 605"/>
              <a:gd name="T9" fmla="*/ 375 h 493"/>
              <a:gd name="T10" fmla="*/ 228 w 605"/>
              <a:gd name="T11" fmla="*/ 379 h 493"/>
              <a:gd name="T12" fmla="*/ 141 w 605"/>
              <a:gd name="T13" fmla="*/ 388 h 493"/>
              <a:gd name="T14" fmla="*/ 93 w 605"/>
              <a:gd name="T15" fmla="*/ 382 h 493"/>
              <a:gd name="T16" fmla="*/ 51 w 605"/>
              <a:gd name="T17" fmla="*/ 357 h 493"/>
              <a:gd name="T18" fmla="*/ 8 w 605"/>
              <a:gd name="T19" fmla="*/ 247 h 493"/>
              <a:gd name="T20" fmla="*/ 14 w 605"/>
              <a:gd name="T21" fmla="*/ 198 h 493"/>
              <a:gd name="T22" fmla="*/ 124 w 605"/>
              <a:gd name="T23" fmla="*/ 5 h 493"/>
              <a:gd name="T24" fmla="*/ 118 w 605"/>
              <a:gd name="T25" fmla="*/ 0 h 493"/>
              <a:gd name="T26" fmla="*/ 6 w 605"/>
              <a:gd name="T27" fmla="*/ 196 h 493"/>
              <a:gd name="T28" fmla="*/ 0 w 605"/>
              <a:gd name="T29" fmla="*/ 247 h 493"/>
              <a:gd name="T30" fmla="*/ 45 w 605"/>
              <a:gd name="T31" fmla="*/ 363 h 493"/>
              <a:gd name="T32" fmla="*/ 91 w 605"/>
              <a:gd name="T33" fmla="*/ 389 h 493"/>
              <a:gd name="T34" fmla="*/ 141 w 605"/>
              <a:gd name="T35" fmla="*/ 396 h 493"/>
              <a:gd name="T36" fmla="*/ 229 w 605"/>
              <a:gd name="T37" fmla="*/ 387 h 493"/>
              <a:gd name="T38" fmla="*/ 281 w 605"/>
              <a:gd name="T39" fmla="*/ 383 h 493"/>
              <a:gd name="T40" fmla="*/ 427 w 605"/>
              <a:gd name="T41" fmla="*/ 419 h 493"/>
              <a:gd name="T42" fmla="*/ 502 w 605"/>
              <a:gd name="T43" fmla="*/ 465 h 493"/>
              <a:gd name="T44" fmla="*/ 586 w 605"/>
              <a:gd name="T45" fmla="*/ 493 h 493"/>
              <a:gd name="T46" fmla="*/ 605 w 605"/>
              <a:gd name="T47" fmla="*/ 491 h 493"/>
              <a:gd name="T48" fmla="*/ 604 w 605"/>
              <a:gd name="T49" fmla="*/ 48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5" h="493">
                <a:moveTo>
                  <a:pt x="604" y="483"/>
                </a:moveTo>
                <a:cubicBezTo>
                  <a:pt x="598" y="484"/>
                  <a:pt x="592" y="485"/>
                  <a:pt x="586" y="485"/>
                </a:cubicBezTo>
                <a:cubicBezTo>
                  <a:pt x="558" y="485"/>
                  <a:pt x="532" y="473"/>
                  <a:pt x="506" y="458"/>
                </a:cubicBezTo>
                <a:cubicBezTo>
                  <a:pt x="480" y="444"/>
                  <a:pt x="455" y="425"/>
                  <a:pt x="431" y="412"/>
                </a:cubicBezTo>
                <a:cubicBezTo>
                  <a:pt x="384" y="386"/>
                  <a:pt x="333" y="375"/>
                  <a:pt x="281" y="375"/>
                </a:cubicBezTo>
                <a:cubicBezTo>
                  <a:pt x="264" y="375"/>
                  <a:pt x="246" y="376"/>
                  <a:pt x="228" y="379"/>
                </a:cubicBezTo>
                <a:cubicBezTo>
                  <a:pt x="200" y="383"/>
                  <a:pt x="170" y="388"/>
                  <a:pt x="141" y="388"/>
                </a:cubicBezTo>
                <a:cubicBezTo>
                  <a:pt x="125" y="388"/>
                  <a:pt x="109" y="386"/>
                  <a:pt x="93" y="382"/>
                </a:cubicBezTo>
                <a:cubicBezTo>
                  <a:pt x="78" y="377"/>
                  <a:pt x="64" y="369"/>
                  <a:pt x="51" y="357"/>
                </a:cubicBezTo>
                <a:cubicBezTo>
                  <a:pt x="21" y="329"/>
                  <a:pt x="8" y="288"/>
                  <a:pt x="8" y="247"/>
                </a:cubicBezTo>
                <a:cubicBezTo>
                  <a:pt x="8" y="231"/>
                  <a:pt x="10" y="214"/>
                  <a:pt x="14" y="198"/>
                </a:cubicBezTo>
                <a:cubicBezTo>
                  <a:pt x="32" y="126"/>
                  <a:pt x="82" y="66"/>
                  <a:pt x="124" y="5"/>
                </a:cubicBezTo>
                <a:cubicBezTo>
                  <a:pt x="118" y="0"/>
                  <a:pt x="118" y="0"/>
                  <a:pt x="118" y="0"/>
                </a:cubicBezTo>
                <a:cubicBezTo>
                  <a:pt x="76" y="61"/>
                  <a:pt x="25" y="121"/>
                  <a:pt x="6" y="196"/>
                </a:cubicBezTo>
                <a:cubicBezTo>
                  <a:pt x="2" y="213"/>
                  <a:pt x="0" y="230"/>
                  <a:pt x="0" y="247"/>
                </a:cubicBezTo>
                <a:cubicBezTo>
                  <a:pt x="0" y="290"/>
                  <a:pt x="13" y="333"/>
                  <a:pt x="45" y="363"/>
                </a:cubicBezTo>
                <a:cubicBezTo>
                  <a:pt x="59" y="376"/>
                  <a:pt x="75" y="384"/>
                  <a:pt x="91" y="389"/>
                </a:cubicBezTo>
                <a:cubicBezTo>
                  <a:pt x="107" y="394"/>
                  <a:pt x="124" y="396"/>
                  <a:pt x="141" y="396"/>
                </a:cubicBezTo>
                <a:cubicBezTo>
                  <a:pt x="171" y="396"/>
                  <a:pt x="201" y="391"/>
                  <a:pt x="229" y="387"/>
                </a:cubicBezTo>
                <a:cubicBezTo>
                  <a:pt x="247" y="384"/>
                  <a:pt x="264" y="383"/>
                  <a:pt x="281" y="383"/>
                </a:cubicBezTo>
                <a:cubicBezTo>
                  <a:pt x="332" y="383"/>
                  <a:pt x="381" y="394"/>
                  <a:pt x="427" y="419"/>
                </a:cubicBezTo>
                <a:cubicBezTo>
                  <a:pt x="451" y="432"/>
                  <a:pt x="476" y="450"/>
                  <a:pt x="502" y="465"/>
                </a:cubicBezTo>
                <a:cubicBezTo>
                  <a:pt x="528" y="481"/>
                  <a:pt x="556" y="493"/>
                  <a:pt x="586" y="493"/>
                </a:cubicBezTo>
                <a:cubicBezTo>
                  <a:pt x="593" y="493"/>
                  <a:pt x="599" y="492"/>
                  <a:pt x="605" y="491"/>
                </a:cubicBezTo>
                <a:cubicBezTo>
                  <a:pt x="604" y="483"/>
                  <a:pt x="604" y="483"/>
                  <a:pt x="604" y="483"/>
                </a:cubicBezTo>
                <a:close/>
              </a:path>
            </a:pathLst>
          </a:custGeom>
          <a:solidFill>
            <a:srgbClr val="EEC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 bwMode="auto">
          <a:xfrm rot="16200000">
            <a:off x="9401442" y="4067442"/>
            <a:ext cx="3064297" cy="2516819"/>
          </a:xfrm>
          <a:custGeom>
            <a:avLst/>
            <a:gdLst>
              <a:gd name="connsiteX0" fmla="*/ 3064297 w 3064297"/>
              <a:gd name="connsiteY0" fmla="*/ 2516819 h 2516819"/>
              <a:gd name="connsiteX1" fmla="*/ 2997766 w 3064297"/>
              <a:gd name="connsiteY1" fmla="*/ 2516819 h 2516819"/>
              <a:gd name="connsiteX2" fmla="*/ 2981999 w 3064297"/>
              <a:gd name="connsiteY2" fmla="*/ 2483023 h 2516819"/>
              <a:gd name="connsiteX3" fmla="*/ 2908276 w 3064297"/>
              <a:gd name="connsiteY3" fmla="*/ 2297349 h 2516819"/>
              <a:gd name="connsiteX4" fmla="*/ 2551911 w 3064297"/>
              <a:gd name="connsiteY4" fmla="*/ 1207234 h 2516819"/>
              <a:gd name="connsiteX5" fmla="*/ 2003110 w 3064297"/>
              <a:gd name="connsiteY5" fmla="*/ 315322 h 2516819"/>
              <a:gd name="connsiteX6" fmla="*/ 1318891 w 3064297"/>
              <a:gd name="connsiteY6" fmla="*/ 72074 h 2516819"/>
              <a:gd name="connsiteX7" fmla="*/ 449362 w 3064297"/>
              <a:gd name="connsiteY7" fmla="*/ 324332 h 2516819"/>
              <a:gd name="connsiteX8" fmla="*/ 52016 w 3064297"/>
              <a:gd name="connsiteY8" fmla="*/ 583347 h 2516819"/>
              <a:gd name="connsiteX9" fmla="*/ 0 w 3064297"/>
              <a:gd name="connsiteY9" fmla="*/ 625662 h 2516819"/>
              <a:gd name="connsiteX10" fmla="*/ 0 w 3064297"/>
              <a:gd name="connsiteY10" fmla="*/ 541789 h 2516819"/>
              <a:gd name="connsiteX11" fmla="*/ 20834 w 3064297"/>
              <a:gd name="connsiteY11" fmla="*/ 524787 h 2516819"/>
              <a:gd name="connsiteX12" fmla="*/ 427980 w 3064297"/>
              <a:gd name="connsiteY12" fmla="*/ 261267 h 2516819"/>
              <a:gd name="connsiteX13" fmla="*/ 1318891 w 3064297"/>
              <a:gd name="connsiteY13" fmla="*/ 0 h 2516819"/>
              <a:gd name="connsiteX14" fmla="*/ 2031619 w 3064297"/>
              <a:gd name="connsiteY14" fmla="*/ 252258 h 2516819"/>
              <a:gd name="connsiteX15" fmla="*/ 2608930 w 3064297"/>
              <a:gd name="connsiteY15" fmla="*/ 1180207 h 2516819"/>
              <a:gd name="connsiteX16" fmla="*/ 2958167 w 3064297"/>
              <a:gd name="connsiteY16" fmla="*/ 2261312 h 2516819"/>
              <a:gd name="connsiteX17" fmla="*/ 3031778 w 3064297"/>
              <a:gd name="connsiteY17" fmla="*/ 2446846 h 2516819"/>
              <a:gd name="connsiteX18" fmla="*/ 3064297 w 3064297"/>
              <a:gd name="connsiteY18" fmla="*/ 2516819 h 251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64297" h="2516819">
                <a:moveTo>
                  <a:pt x="3064297" y="2516819"/>
                </a:moveTo>
                <a:lnTo>
                  <a:pt x="2997766" y="2516819"/>
                </a:lnTo>
                <a:lnTo>
                  <a:pt x="2981999" y="2483023"/>
                </a:lnTo>
                <a:cubicBezTo>
                  <a:pt x="2955940" y="2422352"/>
                  <a:pt x="2931440" y="2360413"/>
                  <a:pt x="2908276" y="2297349"/>
                </a:cubicBezTo>
                <a:cubicBezTo>
                  <a:pt x="2787112" y="1954999"/>
                  <a:pt x="2687330" y="1567603"/>
                  <a:pt x="2551911" y="1207234"/>
                </a:cubicBezTo>
                <a:cubicBezTo>
                  <a:pt x="2423620" y="855875"/>
                  <a:pt x="2259693" y="531543"/>
                  <a:pt x="2003110" y="315322"/>
                </a:cubicBezTo>
                <a:cubicBezTo>
                  <a:pt x="1796419" y="144147"/>
                  <a:pt x="1561219" y="72074"/>
                  <a:pt x="1318891" y="72074"/>
                </a:cubicBezTo>
                <a:cubicBezTo>
                  <a:pt x="1033799" y="72074"/>
                  <a:pt x="734453" y="171175"/>
                  <a:pt x="449362" y="324332"/>
                </a:cubicBezTo>
                <a:cubicBezTo>
                  <a:pt x="310380" y="400910"/>
                  <a:pt x="176743" y="488750"/>
                  <a:pt x="52016" y="583347"/>
                </a:cubicBezTo>
                <a:lnTo>
                  <a:pt x="0" y="625662"/>
                </a:lnTo>
                <a:lnTo>
                  <a:pt x="0" y="541789"/>
                </a:lnTo>
                <a:lnTo>
                  <a:pt x="20834" y="524787"/>
                </a:lnTo>
                <a:cubicBezTo>
                  <a:pt x="148234" y="427938"/>
                  <a:pt x="285435" y="337845"/>
                  <a:pt x="427980" y="261267"/>
                </a:cubicBezTo>
                <a:cubicBezTo>
                  <a:pt x="713071" y="99101"/>
                  <a:pt x="1019545" y="0"/>
                  <a:pt x="1318891" y="0"/>
                </a:cubicBezTo>
                <a:cubicBezTo>
                  <a:pt x="1575473" y="0"/>
                  <a:pt x="1817801" y="72074"/>
                  <a:pt x="2031619" y="252258"/>
                </a:cubicBezTo>
                <a:cubicBezTo>
                  <a:pt x="2302456" y="477488"/>
                  <a:pt x="2473511" y="819838"/>
                  <a:pt x="2608930" y="1180207"/>
                </a:cubicBezTo>
                <a:cubicBezTo>
                  <a:pt x="2737221" y="1540575"/>
                  <a:pt x="2837003" y="1927971"/>
                  <a:pt x="2958167" y="2261312"/>
                </a:cubicBezTo>
                <a:cubicBezTo>
                  <a:pt x="2981331" y="2324377"/>
                  <a:pt x="3005831" y="2386315"/>
                  <a:pt x="3031778" y="2446846"/>
                </a:cubicBezTo>
                <a:lnTo>
                  <a:pt x="3064297" y="2516819"/>
                </a:lnTo>
                <a:close/>
              </a:path>
            </a:pathLst>
          </a:custGeom>
          <a:solidFill>
            <a:srgbClr val="EEC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 bwMode="auto">
          <a:xfrm rot="16200000">
            <a:off x="-1118099" y="2550476"/>
            <a:ext cx="5142037" cy="3051534"/>
          </a:xfrm>
          <a:custGeom>
            <a:avLst/>
            <a:gdLst>
              <a:gd name="connsiteX0" fmla="*/ 5142037 w 5142037"/>
              <a:gd name="connsiteY0" fmla="*/ 63596 h 3051534"/>
              <a:gd name="connsiteX1" fmla="*/ 5135640 w 5142037"/>
              <a:gd name="connsiteY1" fmla="*/ 158090 h 3051534"/>
              <a:gd name="connsiteX2" fmla="*/ 4962191 w 5142037"/>
              <a:gd name="connsiteY2" fmla="*/ 639112 h 3051534"/>
              <a:gd name="connsiteX3" fmla="*/ 4099511 w 5142037"/>
              <a:gd name="connsiteY3" fmla="*/ 1251219 h 3051534"/>
              <a:gd name="connsiteX4" fmla="*/ 3151277 w 5142037"/>
              <a:gd name="connsiteY4" fmla="*/ 1593279 h 3051534"/>
              <a:gd name="connsiteX5" fmla="*/ 2131746 w 5142037"/>
              <a:gd name="connsiteY5" fmla="*/ 2547446 h 3051534"/>
              <a:gd name="connsiteX6" fmla="*/ 1140734 w 5142037"/>
              <a:gd name="connsiteY6" fmla="*/ 3051534 h 3051534"/>
              <a:gd name="connsiteX7" fmla="*/ 926846 w 5142037"/>
              <a:gd name="connsiteY7" fmla="*/ 3024529 h 3051534"/>
              <a:gd name="connsiteX8" fmla="*/ 349350 w 5142037"/>
              <a:gd name="connsiteY8" fmla="*/ 2556447 h 3051534"/>
              <a:gd name="connsiteX9" fmla="*/ 42778 w 5142037"/>
              <a:gd name="connsiteY9" fmla="*/ 1755307 h 3051534"/>
              <a:gd name="connsiteX10" fmla="*/ 0 w 5142037"/>
              <a:gd name="connsiteY10" fmla="*/ 1170205 h 3051534"/>
              <a:gd name="connsiteX11" fmla="*/ 99814 w 5142037"/>
              <a:gd name="connsiteY11" fmla="*/ 0 h 3051534"/>
              <a:gd name="connsiteX12" fmla="*/ 156851 w 5142037"/>
              <a:gd name="connsiteY12" fmla="*/ 18004 h 3051534"/>
              <a:gd name="connsiteX13" fmla="*/ 57037 w 5142037"/>
              <a:gd name="connsiteY13" fmla="*/ 1170205 h 3051534"/>
              <a:gd name="connsiteX14" fmla="*/ 99814 w 5142037"/>
              <a:gd name="connsiteY14" fmla="*/ 1737304 h 3051534"/>
              <a:gd name="connsiteX15" fmla="*/ 392127 w 5142037"/>
              <a:gd name="connsiteY15" fmla="*/ 2511439 h 3051534"/>
              <a:gd name="connsiteX16" fmla="*/ 941105 w 5142037"/>
              <a:gd name="connsiteY16" fmla="*/ 2952516 h 3051534"/>
              <a:gd name="connsiteX17" fmla="*/ 1140734 w 5142037"/>
              <a:gd name="connsiteY17" fmla="*/ 2979521 h 3051534"/>
              <a:gd name="connsiteX18" fmla="*/ 2096098 w 5142037"/>
              <a:gd name="connsiteY18" fmla="*/ 2484435 h 3051534"/>
              <a:gd name="connsiteX19" fmla="*/ 3129888 w 5142037"/>
              <a:gd name="connsiteY19" fmla="*/ 1530268 h 3051534"/>
              <a:gd name="connsiteX20" fmla="*/ 4085252 w 5142037"/>
              <a:gd name="connsiteY20" fmla="*/ 1179206 h 3051534"/>
              <a:gd name="connsiteX21" fmla="*/ 4919414 w 5142037"/>
              <a:gd name="connsiteY21" fmla="*/ 594104 h 3051534"/>
              <a:gd name="connsiteX22" fmla="*/ 5078827 w 5142037"/>
              <a:gd name="connsiteY22" fmla="*/ 145995 h 3051534"/>
              <a:gd name="connsiteX23" fmla="*/ 5084704 w 5142037"/>
              <a:gd name="connsiteY23" fmla="*/ 63596 h 3051534"/>
              <a:gd name="connsiteX24" fmla="*/ 5142037 w 5142037"/>
              <a:gd name="connsiteY24" fmla="*/ 63596 h 305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42037" h="3051534">
                <a:moveTo>
                  <a:pt x="5142037" y="63596"/>
                </a:moveTo>
                <a:lnTo>
                  <a:pt x="5135640" y="158090"/>
                </a:lnTo>
                <a:cubicBezTo>
                  <a:pt x="5111912" y="333621"/>
                  <a:pt x="5053093" y="504089"/>
                  <a:pt x="4962191" y="639112"/>
                </a:cubicBezTo>
                <a:cubicBezTo>
                  <a:pt x="4748304" y="972170"/>
                  <a:pt x="4420343" y="1143200"/>
                  <a:pt x="4099511" y="1251219"/>
                </a:cubicBezTo>
                <a:cubicBezTo>
                  <a:pt x="3778680" y="1359238"/>
                  <a:pt x="3450719" y="1422249"/>
                  <a:pt x="3151277" y="1593279"/>
                </a:cubicBezTo>
                <a:cubicBezTo>
                  <a:pt x="2773409" y="1818318"/>
                  <a:pt x="2473966" y="2214387"/>
                  <a:pt x="2131746" y="2547446"/>
                </a:cubicBezTo>
                <a:cubicBezTo>
                  <a:pt x="1846563" y="2817493"/>
                  <a:pt x="1497213" y="3051534"/>
                  <a:pt x="1140734" y="3051534"/>
                </a:cubicBezTo>
                <a:cubicBezTo>
                  <a:pt x="1069438" y="3051534"/>
                  <a:pt x="998142" y="3042532"/>
                  <a:pt x="926846" y="3024529"/>
                </a:cubicBezTo>
                <a:cubicBezTo>
                  <a:pt x="691570" y="2961518"/>
                  <a:pt x="499071" y="2790488"/>
                  <a:pt x="349350" y="2556447"/>
                </a:cubicBezTo>
                <a:cubicBezTo>
                  <a:pt x="199629" y="2331408"/>
                  <a:pt x="92685" y="2043358"/>
                  <a:pt x="42778" y="1755307"/>
                </a:cubicBezTo>
                <a:cubicBezTo>
                  <a:pt x="7130" y="1557273"/>
                  <a:pt x="0" y="1368240"/>
                  <a:pt x="0" y="1170205"/>
                </a:cubicBezTo>
                <a:cubicBezTo>
                  <a:pt x="0" y="774136"/>
                  <a:pt x="49907" y="387068"/>
                  <a:pt x="99814" y="0"/>
                </a:cubicBezTo>
                <a:cubicBezTo>
                  <a:pt x="99814" y="0"/>
                  <a:pt x="99814" y="0"/>
                  <a:pt x="156851" y="18004"/>
                </a:cubicBezTo>
                <a:cubicBezTo>
                  <a:pt x="106944" y="396070"/>
                  <a:pt x="57037" y="783137"/>
                  <a:pt x="57037" y="1170205"/>
                </a:cubicBezTo>
                <a:cubicBezTo>
                  <a:pt x="57037" y="1359238"/>
                  <a:pt x="64167" y="1548271"/>
                  <a:pt x="99814" y="1737304"/>
                </a:cubicBezTo>
                <a:cubicBezTo>
                  <a:pt x="142592" y="2016353"/>
                  <a:pt x="249536" y="2295402"/>
                  <a:pt x="392127" y="2511439"/>
                </a:cubicBezTo>
                <a:cubicBezTo>
                  <a:pt x="534719" y="2727477"/>
                  <a:pt x="720088" y="2898507"/>
                  <a:pt x="941105" y="2952516"/>
                </a:cubicBezTo>
                <a:cubicBezTo>
                  <a:pt x="1005272" y="2970519"/>
                  <a:pt x="1069438" y="2979521"/>
                  <a:pt x="1140734" y="2979521"/>
                </a:cubicBezTo>
                <a:cubicBezTo>
                  <a:pt x="1475824" y="2979521"/>
                  <a:pt x="1818044" y="2754482"/>
                  <a:pt x="2096098" y="2484435"/>
                </a:cubicBezTo>
                <a:cubicBezTo>
                  <a:pt x="2431189" y="2160378"/>
                  <a:pt x="2737761" y="1764309"/>
                  <a:pt x="3129888" y="1530268"/>
                </a:cubicBezTo>
                <a:cubicBezTo>
                  <a:pt x="3436460" y="1350236"/>
                  <a:pt x="3764421" y="1287225"/>
                  <a:pt x="4085252" y="1179206"/>
                </a:cubicBezTo>
                <a:cubicBezTo>
                  <a:pt x="4398954" y="1071188"/>
                  <a:pt x="4719785" y="909159"/>
                  <a:pt x="4919414" y="594104"/>
                </a:cubicBezTo>
                <a:cubicBezTo>
                  <a:pt x="4999621" y="472583"/>
                  <a:pt x="5055767" y="310555"/>
                  <a:pt x="5078827" y="145995"/>
                </a:cubicBezTo>
                <a:lnTo>
                  <a:pt x="5084704" y="63596"/>
                </a:lnTo>
                <a:lnTo>
                  <a:pt x="5142037" y="63596"/>
                </a:lnTo>
                <a:close/>
              </a:path>
            </a:pathLst>
          </a:custGeom>
          <a:solidFill>
            <a:srgbClr val="EEC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 userDrawn="1"/>
        </p:nvSpPr>
        <p:spPr bwMode="auto">
          <a:xfrm rot="16200000">
            <a:off x="2671670" y="-2671581"/>
            <a:ext cx="6857911" cy="12201250"/>
          </a:xfrm>
          <a:prstGeom prst="rect">
            <a:avLst/>
          </a:pr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 bwMode="auto">
          <a:xfrm rot="16200000">
            <a:off x="3897220" y="-1446033"/>
            <a:ext cx="6857914" cy="9750151"/>
          </a:xfrm>
          <a:custGeom>
            <a:avLst/>
            <a:gdLst>
              <a:gd name="connsiteX0" fmla="*/ 6839854 w 6839854"/>
              <a:gd name="connsiteY0" fmla="*/ 197973 h 9750151"/>
              <a:gd name="connsiteX1" fmla="*/ 6839854 w 6839854"/>
              <a:gd name="connsiteY1" fmla="*/ 9750151 h 9750151"/>
              <a:gd name="connsiteX2" fmla="*/ 38015 w 6839854"/>
              <a:gd name="connsiteY2" fmla="*/ 9750151 h 9750151"/>
              <a:gd name="connsiteX3" fmla="*/ 0 w 6839854"/>
              <a:gd name="connsiteY3" fmla="*/ 9750151 h 9750151"/>
              <a:gd name="connsiteX4" fmla="*/ 0 w 6839854"/>
              <a:gd name="connsiteY4" fmla="*/ 5352997 h 9750151"/>
              <a:gd name="connsiteX5" fmla="*/ 19694 w 6839854"/>
              <a:gd name="connsiteY5" fmla="*/ 5322834 h 9750151"/>
              <a:gd name="connsiteX6" fmla="*/ 1710951 w 6839854"/>
              <a:gd name="connsiteY6" fmla="*/ 2239565 h 9750151"/>
              <a:gd name="connsiteX7" fmla="*/ 5632503 w 6839854"/>
              <a:gd name="connsiteY7" fmla="*/ 0 h 9750151"/>
              <a:gd name="connsiteX8" fmla="*/ 6839854 w 6839854"/>
              <a:gd name="connsiteY8" fmla="*/ 197973 h 975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39854" h="9750151">
                <a:moveTo>
                  <a:pt x="6839854" y="197973"/>
                </a:moveTo>
                <a:cubicBezTo>
                  <a:pt x="6839854" y="197973"/>
                  <a:pt x="6839854" y="197973"/>
                  <a:pt x="6839854" y="9750151"/>
                </a:cubicBezTo>
                <a:cubicBezTo>
                  <a:pt x="6839854" y="9750151"/>
                  <a:pt x="6839854" y="9750151"/>
                  <a:pt x="38015" y="9750151"/>
                </a:cubicBezTo>
                <a:lnTo>
                  <a:pt x="0" y="9750151"/>
                </a:lnTo>
                <a:lnTo>
                  <a:pt x="0" y="5352997"/>
                </a:lnTo>
                <a:lnTo>
                  <a:pt x="19694" y="5322834"/>
                </a:lnTo>
                <a:cubicBezTo>
                  <a:pt x="628196" y="4350757"/>
                  <a:pt x="1072178" y="3176842"/>
                  <a:pt x="1710951" y="2239565"/>
                </a:cubicBezTo>
                <a:cubicBezTo>
                  <a:pt x="2693679" y="791891"/>
                  <a:pt x="4172450" y="0"/>
                  <a:pt x="5632503" y="0"/>
                </a:cubicBezTo>
                <a:cubicBezTo>
                  <a:pt x="6044312" y="0"/>
                  <a:pt x="6446763" y="61867"/>
                  <a:pt x="6839854" y="197973"/>
                </a:cubicBezTo>
                <a:close/>
              </a:path>
            </a:pathLst>
          </a:custGeom>
          <a:solidFill>
            <a:srgbClr val="ECE7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4" name="Freeform 9"/>
          <p:cNvSpPr/>
          <p:nvPr userDrawn="1"/>
        </p:nvSpPr>
        <p:spPr bwMode="auto">
          <a:xfrm flipH="1">
            <a:off x="8627643" y="84"/>
            <a:ext cx="3564357" cy="3566946"/>
          </a:xfrm>
          <a:custGeom>
            <a:avLst/>
            <a:gdLst>
              <a:gd name="T0" fmla="*/ 52 w 458"/>
              <a:gd name="T1" fmla="*/ 317 h 366"/>
              <a:gd name="T2" fmla="*/ 263 w 458"/>
              <a:gd name="T3" fmla="*/ 244 h 366"/>
              <a:gd name="T4" fmla="*/ 439 w 458"/>
              <a:gd name="T5" fmla="*/ 118 h 366"/>
              <a:gd name="T6" fmla="*/ 456 w 458"/>
              <a:gd name="T7" fmla="*/ 24 h 366"/>
              <a:gd name="T8" fmla="*/ 458 w 458"/>
              <a:gd name="T9" fmla="*/ 0 h 366"/>
              <a:gd name="T10" fmla="*/ 0 w 458"/>
              <a:gd name="T11" fmla="*/ 0 h 366"/>
              <a:gd name="T12" fmla="*/ 0 w 458"/>
              <a:gd name="T13" fmla="*/ 366 h 366"/>
              <a:gd name="T14" fmla="*/ 52 w 458"/>
              <a:gd name="T15" fmla="*/ 317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366">
                <a:moveTo>
                  <a:pt x="52" y="317"/>
                </a:moveTo>
                <a:cubicBezTo>
                  <a:pt x="114" y="275"/>
                  <a:pt x="191" y="264"/>
                  <a:pt x="263" y="244"/>
                </a:cubicBezTo>
                <a:cubicBezTo>
                  <a:pt x="336" y="225"/>
                  <a:pt x="411" y="187"/>
                  <a:pt x="439" y="118"/>
                </a:cubicBezTo>
                <a:cubicBezTo>
                  <a:pt x="451" y="88"/>
                  <a:pt x="453" y="56"/>
                  <a:pt x="456" y="24"/>
                </a:cubicBezTo>
                <a:cubicBezTo>
                  <a:pt x="456" y="16"/>
                  <a:pt x="457" y="8"/>
                  <a:pt x="45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6"/>
                  <a:pt x="0" y="366"/>
                  <a:pt x="0" y="366"/>
                </a:cubicBezTo>
                <a:cubicBezTo>
                  <a:pt x="15" y="347"/>
                  <a:pt x="32" y="330"/>
                  <a:pt x="52" y="317"/>
                </a:cubicBezTo>
                <a:close/>
              </a:path>
            </a:pathLst>
          </a:custGeom>
          <a:solidFill>
            <a:srgbClr val="45536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auto">
          <a:xfrm rot="16200000">
            <a:off x="2671670" y="-2671581"/>
            <a:ext cx="6857911" cy="1220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9"/>
          <p:cNvSpPr/>
          <p:nvPr userDrawn="1"/>
        </p:nvSpPr>
        <p:spPr bwMode="auto">
          <a:xfrm rot="16200000">
            <a:off x="1295" y="3292348"/>
            <a:ext cx="3564357" cy="3566946"/>
          </a:xfrm>
          <a:custGeom>
            <a:avLst/>
            <a:gdLst>
              <a:gd name="T0" fmla="*/ 52 w 458"/>
              <a:gd name="T1" fmla="*/ 317 h 366"/>
              <a:gd name="T2" fmla="*/ 263 w 458"/>
              <a:gd name="T3" fmla="*/ 244 h 366"/>
              <a:gd name="T4" fmla="*/ 439 w 458"/>
              <a:gd name="T5" fmla="*/ 118 h 366"/>
              <a:gd name="T6" fmla="*/ 456 w 458"/>
              <a:gd name="T7" fmla="*/ 24 h 366"/>
              <a:gd name="T8" fmla="*/ 458 w 458"/>
              <a:gd name="T9" fmla="*/ 0 h 366"/>
              <a:gd name="T10" fmla="*/ 0 w 458"/>
              <a:gd name="T11" fmla="*/ 0 h 366"/>
              <a:gd name="T12" fmla="*/ 0 w 458"/>
              <a:gd name="T13" fmla="*/ 366 h 366"/>
              <a:gd name="T14" fmla="*/ 52 w 458"/>
              <a:gd name="T15" fmla="*/ 317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366">
                <a:moveTo>
                  <a:pt x="52" y="317"/>
                </a:moveTo>
                <a:cubicBezTo>
                  <a:pt x="114" y="275"/>
                  <a:pt x="191" y="264"/>
                  <a:pt x="263" y="244"/>
                </a:cubicBezTo>
                <a:cubicBezTo>
                  <a:pt x="336" y="225"/>
                  <a:pt x="411" y="187"/>
                  <a:pt x="439" y="118"/>
                </a:cubicBezTo>
                <a:cubicBezTo>
                  <a:pt x="451" y="88"/>
                  <a:pt x="453" y="56"/>
                  <a:pt x="456" y="24"/>
                </a:cubicBezTo>
                <a:cubicBezTo>
                  <a:pt x="456" y="16"/>
                  <a:pt x="457" y="8"/>
                  <a:pt x="45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6"/>
                  <a:pt x="0" y="366"/>
                  <a:pt x="0" y="366"/>
                </a:cubicBezTo>
                <a:cubicBezTo>
                  <a:pt x="15" y="347"/>
                  <a:pt x="32" y="330"/>
                  <a:pt x="52" y="317"/>
                </a:cubicBezTo>
                <a:close/>
              </a:path>
            </a:pathLst>
          </a:custGeom>
          <a:solidFill>
            <a:srgbClr val="2E384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8"/>
          <p:cNvSpPr/>
          <p:nvPr userDrawn="1"/>
        </p:nvSpPr>
        <p:spPr bwMode="auto">
          <a:xfrm rot="16200000">
            <a:off x="-1267999" y="2967347"/>
            <a:ext cx="4424464" cy="2086841"/>
          </a:xfrm>
          <a:custGeom>
            <a:avLst/>
            <a:gdLst>
              <a:gd name="T0" fmla="*/ 0 w 605"/>
              <a:gd name="T1" fmla="*/ 2 h 226"/>
              <a:gd name="T2" fmla="*/ 200 w 605"/>
              <a:gd name="T3" fmla="*/ 214 h 226"/>
              <a:gd name="T4" fmla="*/ 287 w 605"/>
              <a:gd name="T5" fmla="*/ 226 h 226"/>
              <a:gd name="T6" fmla="*/ 490 w 605"/>
              <a:gd name="T7" fmla="*/ 150 h 226"/>
              <a:gd name="T8" fmla="*/ 605 w 605"/>
              <a:gd name="T9" fmla="*/ 14 h 226"/>
              <a:gd name="T10" fmla="*/ 599 w 605"/>
              <a:gd name="T11" fmla="*/ 9 h 226"/>
              <a:gd name="T12" fmla="*/ 485 w 605"/>
              <a:gd name="T13" fmla="*/ 144 h 226"/>
              <a:gd name="T14" fmla="*/ 287 w 605"/>
              <a:gd name="T15" fmla="*/ 218 h 226"/>
              <a:gd name="T16" fmla="*/ 203 w 605"/>
              <a:gd name="T17" fmla="*/ 206 h 226"/>
              <a:gd name="T18" fmla="*/ 8 w 605"/>
              <a:gd name="T19" fmla="*/ 0 h 226"/>
              <a:gd name="T20" fmla="*/ 0 w 605"/>
              <a:gd name="T21" fmla="*/ 2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5" h="226">
                <a:moveTo>
                  <a:pt x="0" y="2"/>
                </a:moveTo>
                <a:cubicBezTo>
                  <a:pt x="26" y="101"/>
                  <a:pt x="101" y="184"/>
                  <a:pt x="200" y="214"/>
                </a:cubicBezTo>
                <a:cubicBezTo>
                  <a:pt x="229" y="222"/>
                  <a:pt x="258" y="226"/>
                  <a:pt x="287" y="226"/>
                </a:cubicBezTo>
                <a:cubicBezTo>
                  <a:pt x="361" y="226"/>
                  <a:pt x="435" y="200"/>
                  <a:pt x="490" y="150"/>
                </a:cubicBezTo>
                <a:cubicBezTo>
                  <a:pt x="535" y="110"/>
                  <a:pt x="568" y="59"/>
                  <a:pt x="605" y="14"/>
                </a:cubicBezTo>
                <a:cubicBezTo>
                  <a:pt x="599" y="9"/>
                  <a:pt x="599" y="9"/>
                  <a:pt x="599" y="9"/>
                </a:cubicBezTo>
                <a:cubicBezTo>
                  <a:pt x="561" y="55"/>
                  <a:pt x="529" y="105"/>
                  <a:pt x="485" y="144"/>
                </a:cubicBezTo>
                <a:cubicBezTo>
                  <a:pt x="431" y="193"/>
                  <a:pt x="359" y="218"/>
                  <a:pt x="287" y="218"/>
                </a:cubicBezTo>
                <a:cubicBezTo>
                  <a:pt x="259" y="218"/>
                  <a:pt x="230" y="214"/>
                  <a:pt x="203" y="206"/>
                </a:cubicBezTo>
                <a:cubicBezTo>
                  <a:pt x="107" y="178"/>
                  <a:pt x="33" y="96"/>
                  <a:pt x="8" y="0"/>
                </a:cubicBezTo>
                <a:cubicBezTo>
                  <a:pt x="0" y="2"/>
                  <a:pt x="0" y="2"/>
                  <a:pt x="0" y="2"/>
                </a:cubicBezTo>
                <a:close/>
              </a:path>
            </a:pathLst>
          </a:custGeom>
          <a:solidFill>
            <a:srgbClr val="EEC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任意多边形 23"/>
          <p:cNvSpPr/>
          <p:nvPr userDrawn="1"/>
        </p:nvSpPr>
        <p:spPr bwMode="auto">
          <a:xfrm rot="16200000">
            <a:off x="9537201" y="-286662"/>
            <a:ext cx="2382654" cy="2926948"/>
          </a:xfrm>
          <a:custGeom>
            <a:avLst/>
            <a:gdLst>
              <a:gd name="connsiteX0" fmla="*/ 2382654 w 2382654"/>
              <a:gd name="connsiteY0" fmla="*/ 7593 h 2926948"/>
              <a:gd name="connsiteX1" fmla="*/ 2382654 w 2382654"/>
              <a:gd name="connsiteY1" fmla="*/ 85699 h 2926948"/>
              <a:gd name="connsiteX2" fmla="*/ 2348443 w 2382654"/>
              <a:gd name="connsiteY2" fmla="*/ 81690 h 2926948"/>
              <a:gd name="connsiteX3" fmla="*/ 2258471 w 2382654"/>
              <a:gd name="connsiteY3" fmla="*/ 78380 h 2926948"/>
              <a:gd name="connsiteX4" fmla="*/ 1398299 w 2382654"/>
              <a:gd name="connsiteY4" fmla="*/ 342914 h 2926948"/>
              <a:gd name="connsiteX5" fmla="*/ 396156 w 2382654"/>
              <a:gd name="connsiteY5" fmla="*/ 1518624 h 2926948"/>
              <a:gd name="connsiteX6" fmla="*/ 67214 w 2382654"/>
              <a:gd name="connsiteY6" fmla="*/ 2912924 h 2926948"/>
              <a:gd name="connsiteX7" fmla="*/ 66877 w 2382654"/>
              <a:gd name="connsiteY7" fmla="*/ 2926948 h 2926948"/>
              <a:gd name="connsiteX8" fmla="*/ 0 w 2382654"/>
              <a:gd name="connsiteY8" fmla="*/ 2926948 h 2926948"/>
              <a:gd name="connsiteX9" fmla="*/ 421 w 2382654"/>
              <a:gd name="connsiteY9" fmla="*/ 2909230 h 2926948"/>
              <a:gd name="connsiteX10" fmla="*/ 337698 w 2382654"/>
              <a:gd name="connsiteY10" fmla="*/ 1479434 h 2926948"/>
              <a:gd name="connsiteX11" fmla="*/ 1364894 w 2382654"/>
              <a:gd name="connsiteY11" fmla="*/ 274332 h 2926948"/>
              <a:gd name="connsiteX12" fmla="*/ 2258471 w 2382654"/>
              <a:gd name="connsiteY12" fmla="*/ 0 h 2926948"/>
              <a:gd name="connsiteX13" fmla="*/ 2351966 w 2382654"/>
              <a:gd name="connsiteY13" fmla="*/ 3751 h 2926948"/>
              <a:gd name="connsiteX14" fmla="*/ 2382654 w 2382654"/>
              <a:gd name="connsiteY14" fmla="*/ 7593 h 292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2654" h="2926948">
                <a:moveTo>
                  <a:pt x="2382654" y="7593"/>
                </a:moveTo>
                <a:lnTo>
                  <a:pt x="2382654" y="85699"/>
                </a:lnTo>
                <a:lnTo>
                  <a:pt x="2348443" y="81690"/>
                </a:lnTo>
                <a:cubicBezTo>
                  <a:pt x="2318756" y="79452"/>
                  <a:pt x="2288744" y="78380"/>
                  <a:pt x="2258471" y="78380"/>
                </a:cubicBezTo>
                <a:cubicBezTo>
                  <a:pt x="1957828" y="78380"/>
                  <a:pt x="1648834" y="195950"/>
                  <a:pt x="1398299" y="342914"/>
                </a:cubicBezTo>
                <a:cubicBezTo>
                  <a:pt x="947335" y="617246"/>
                  <a:pt x="613287" y="1028744"/>
                  <a:pt x="396156" y="1518624"/>
                </a:cubicBezTo>
                <a:cubicBezTo>
                  <a:pt x="198859" y="1938696"/>
                  <a:pt x="91077" y="2418776"/>
                  <a:pt x="67214" y="2912924"/>
                </a:cubicBezTo>
                <a:lnTo>
                  <a:pt x="66877" y="2926948"/>
                </a:lnTo>
                <a:lnTo>
                  <a:pt x="0" y="2926948"/>
                </a:lnTo>
                <a:lnTo>
                  <a:pt x="421" y="2909230"/>
                </a:lnTo>
                <a:cubicBezTo>
                  <a:pt x="24397" y="2406376"/>
                  <a:pt x="133094" y="1916650"/>
                  <a:pt x="337698" y="1479434"/>
                </a:cubicBezTo>
                <a:cubicBezTo>
                  <a:pt x="563180" y="979758"/>
                  <a:pt x="905579" y="558462"/>
                  <a:pt x="1364894" y="274332"/>
                </a:cubicBezTo>
                <a:cubicBezTo>
                  <a:pt x="1623781" y="117570"/>
                  <a:pt x="1949477" y="0"/>
                  <a:pt x="2258471" y="0"/>
                </a:cubicBezTo>
                <a:cubicBezTo>
                  <a:pt x="2289788" y="0"/>
                  <a:pt x="2320974" y="1225"/>
                  <a:pt x="2351966" y="3751"/>
                </a:cubicBezTo>
                <a:lnTo>
                  <a:pt x="2382654" y="7593"/>
                </a:lnTo>
                <a:close/>
              </a:path>
            </a:pathLst>
          </a:custGeom>
          <a:solidFill>
            <a:srgbClr val="EEC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5" name="任意多边形 24"/>
          <p:cNvSpPr/>
          <p:nvPr userDrawn="1"/>
        </p:nvSpPr>
        <p:spPr bwMode="auto">
          <a:xfrm rot="16200000">
            <a:off x="9136878" y="-957473"/>
            <a:ext cx="2112166" cy="3998081"/>
          </a:xfrm>
          <a:custGeom>
            <a:avLst/>
            <a:gdLst>
              <a:gd name="connsiteX0" fmla="*/ 2112166 w 2112166"/>
              <a:gd name="connsiteY0" fmla="*/ 140110 h 3998081"/>
              <a:gd name="connsiteX1" fmla="*/ 2112166 w 2112166"/>
              <a:gd name="connsiteY1" fmla="*/ 227874 h 3998081"/>
              <a:gd name="connsiteX2" fmla="*/ 2031400 w 2112166"/>
              <a:gd name="connsiteY2" fmla="*/ 178718 h 3998081"/>
              <a:gd name="connsiteX3" fmla="*/ 1670935 w 2112166"/>
              <a:gd name="connsiteY3" fmla="*/ 78342 h 3998081"/>
              <a:gd name="connsiteX4" fmla="*/ 1360857 w 2112166"/>
              <a:gd name="connsiteY4" fmla="*/ 156684 h 3998081"/>
              <a:gd name="connsiteX5" fmla="*/ 872486 w 2112166"/>
              <a:gd name="connsiteY5" fmla="*/ 616945 h 3998081"/>
              <a:gd name="connsiteX6" fmla="*/ 608920 w 2112166"/>
              <a:gd name="connsiteY6" fmla="*/ 1302440 h 3998081"/>
              <a:gd name="connsiteX7" fmla="*/ 376362 w 2112166"/>
              <a:gd name="connsiteY7" fmla="*/ 2869285 h 3998081"/>
              <a:gd name="connsiteX8" fmla="*/ 95733 w 2112166"/>
              <a:gd name="connsiteY8" fmla="*/ 3945057 h 3998081"/>
              <a:gd name="connsiteX9" fmla="*/ 70999 w 2112166"/>
              <a:gd name="connsiteY9" fmla="*/ 3998081 h 3998081"/>
              <a:gd name="connsiteX10" fmla="*/ 0 w 2112166"/>
              <a:gd name="connsiteY10" fmla="*/ 3998081 h 3998081"/>
              <a:gd name="connsiteX11" fmla="*/ 40909 w 2112166"/>
              <a:gd name="connsiteY11" fmla="*/ 3910208 h 3998081"/>
              <a:gd name="connsiteX12" fmla="*/ 314346 w 2112166"/>
              <a:gd name="connsiteY12" fmla="*/ 2859492 h 3998081"/>
              <a:gd name="connsiteX13" fmla="*/ 469385 w 2112166"/>
              <a:gd name="connsiteY13" fmla="*/ 1674565 h 3998081"/>
              <a:gd name="connsiteX14" fmla="*/ 825974 w 2112166"/>
              <a:gd name="connsiteY14" fmla="*/ 567981 h 3998081"/>
              <a:gd name="connsiteX15" fmla="*/ 1337602 w 2112166"/>
              <a:gd name="connsiteY15" fmla="*/ 88135 h 3998081"/>
              <a:gd name="connsiteX16" fmla="*/ 1670935 w 2112166"/>
              <a:gd name="connsiteY16" fmla="*/ 0 h 3998081"/>
              <a:gd name="connsiteX17" fmla="*/ 2053687 w 2112166"/>
              <a:gd name="connsiteY17" fmla="*/ 105272 h 3998081"/>
              <a:gd name="connsiteX18" fmla="*/ 2112166 w 2112166"/>
              <a:gd name="connsiteY18" fmla="*/ 140110 h 399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12166" h="3998081">
                <a:moveTo>
                  <a:pt x="2112166" y="140110"/>
                </a:moveTo>
                <a:lnTo>
                  <a:pt x="2112166" y="227874"/>
                </a:lnTo>
                <a:lnTo>
                  <a:pt x="2031400" y="178718"/>
                </a:lnTo>
                <a:cubicBezTo>
                  <a:pt x="1915121" y="115065"/>
                  <a:pt x="1794966" y="78342"/>
                  <a:pt x="1670935" y="78342"/>
                </a:cubicBezTo>
                <a:cubicBezTo>
                  <a:pt x="1570160" y="78342"/>
                  <a:pt x="1461633" y="107720"/>
                  <a:pt x="1360857" y="156684"/>
                </a:cubicBezTo>
                <a:cubicBezTo>
                  <a:pt x="1151555" y="264405"/>
                  <a:pt x="988765" y="421089"/>
                  <a:pt x="872486" y="616945"/>
                </a:cubicBezTo>
                <a:cubicBezTo>
                  <a:pt x="748455" y="812800"/>
                  <a:pt x="670935" y="1047827"/>
                  <a:pt x="608920" y="1302440"/>
                </a:cubicBezTo>
                <a:cubicBezTo>
                  <a:pt x="484889" y="1811664"/>
                  <a:pt x="446129" y="2389438"/>
                  <a:pt x="376362" y="2869285"/>
                </a:cubicBezTo>
                <a:cubicBezTo>
                  <a:pt x="323067" y="3248755"/>
                  <a:pt x="236463" y="3612924"/>
                  <a:pt x="95733" y="3945057"/>
                </a:cubicBezTo>
                <a:lnTo>
                  <a:pt x="70999" y="3998081"/>
                </a:lnTo>
                <a:lnTo>
                  <a:pt x="0" y="3998081"/>
                </a:lnTo>
                <a:lnTo>
                  <a:pt x="40909" y="3910208"/>
                </a:lnTo>
                <a:cubicBezTo>
                  <a:pt x="177476" y="3587065"/>
                  <a:pt x="261051" y="3232842"/>
                  <a:pt x="314346" y="2859492"/>
                </a:cubicBezTo>
                <a:cubicBezTo>
                  <a:pt x="368610" y="2497159"/>
                  <a:pt x="399618" y="2085862"/>
                  <a:pt x="469385" y="1674565"/>
                </a:cubicBezTo>
                <a:cubicBezTo>
                  <a:pt x="531401" y="1273061"/>
                  <a:pt x="632176" y="881350"/>
                  <a:pt x="825974" y="567981"/>
                </a:cubicBezTo>
                <a:cubicBezTo>
                  <a:pt x="950005" y="362332"/>
                  <a:pt x="1112796" y="195855"/>
                  <a:pt x="1337602" y="88135"/>
                </a:cubicBezTo>
                <a:cubicBezTo>
                  <a:pt x="1446129" y="29378"/>
                  <a:pt x="1562408" y="0"/>
                  <a:pt x="1670935" y="0"/>
                </a:cubicBezTo>
                <a:cubicBezTo>
                  <a:pt x="1802718" y="0"/>
                  <a:pt x="1930625" y="39171"/>
                  <a:pt x="2053687" y="105272"/>
                </a:cubicBezTo>
                <a:lnTo>
                  <a:pt x="2112166" y="140110"/>
                </a:lnTo>
                <a:close/>
              </a:path>
            </a:pathLst>
          </a:custGeom>
          <a:solidFill>
            <a:srgbClr val="EEC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93AB-3DCF-4107-BC5D-F305BE432148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1FE6-2CD8-41D1-A65C-721D8774C2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文本框 1085"/>
          <p:cNvSpPr txBox="1"/>
          <p:nvPr/>
        </p:nvSpPr>
        <p:spPr>
          <a:xfrm>
            <a:off x="3864609" y="2548623"/>
            <a:ext cx="4462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汉仪雅酷黑简" panose="00020600040101010101" charset="-122"/>
              </a:rPr>
              <a:t>8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汉仪雅酷黑简" panose="00020600040101010101" charset="-122"/>
              </a:rPr>
              <a:t>万！胡了！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2948943" y="4124242"/>
            <a:ext cx="676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cap="all" dirty="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8"/>
              </a:rPr>
              <a:t>汇报</a:t>
            </a:r>
            <a:r>
              <a:rPr lang="zh-CN" altLang="en-US" sz="2400" cap="all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8"/>
              </a:rPr>
              <a:t>小组：平平安安组</a:t>
            </a:r>
            <a:r>
              <a:rPr lang="en-US" altLang="zh-CN" sz="2400" cap="all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8"/>
              </a:rPr>
              <a:t>            </a:t>
            </a:r>
            <a:r>
              <a:rPr lang="zh-CN" altLang="en-US" sz="2400" cap="all" dirty="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8"/>
              </a:rPr>
              <a:t>日期： </a:t>
            </a:r>
            <a:r>
              <a:rPr lang="en-US" altLang="zh-CN" sz="2400" cap="all" dirty="0">
                <a:solidFill>
                  <a:schemeClr val="bg1"/>
                </a:solidFill>
                <a:latin typeface="Arial" panose="020B0604020202020204" pitchFamily="34" charset="0"/>
                <a:ea typeface="汉仪旗黑-55简" panose="00020600040101010101" charset="-128"/>
              </a:rPr>
              <a:t>2022.5.10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" grpId="0"/>
      <p:bldP spid="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75956" y="41124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随机森林模型</a:t>
            </a:r>
          </a:p>
        </p:txBody>
      </p:sp>
      <p:sp>
        <p:nvSpPr>
          <p:cNvPr id="51" name="Docer Falling Dust PPT demo 7"/>
          <p:cNvSpPr/>
          <p:nvPr/>
        </p:nvSpPr>
        <p:spPr>
          <a:xfrm>
            <a:off x="374784" y="1181074"/>
            <a:ext cx="1823695" cy="182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Docer Falling Dust PPT demo 5"/>
          <p:cNvGrpSpPr/>
          <p:nvPr/>
        </p:nvGrpSpPr>
        <p:grpSpPr>
          <a:xfrm>
            <a:off x="1027155" y="1838260"/>
            <a:ext cx="521492" cy="466234"/>
            <a:chOff x="6407816" y="5548538"/>
            <a:chExt cx="455102" cy="406879"/>
          </a:xfrm>
        </p:grpSpPr>
        <p:sp>
          <p:nvSpPr>
            <p:cNvPr id="84" name="Docer Falling Dust PPT demo"/>
            <p:cNvSpPr/>
            <p:nvPr/>
          </p:nvSpPr>
          <p:spPr bwMode="auto">
            <a:xfrm>
              <a:off x="6407816" y="5617858"/>
              <a:ext cx="455102" cy="319475"/>
            </a:xfrm>
            <a:custGeom>
              <a:avLst/>
              <a:gdLst>
                <a:gd name="T0" fmla="*/ 145 w 157"/>
                <a:gd name="T1" fmla="*/ 110 h 110"/>
                <a:gd name="T2" fmla="*/ 12 w 157"/>
                <a:gd name="T3" fmla="*/ 110 h 110"/>
                <a:gd name="T4" fmla="*/ 0 w 157"/>
                <a:gd name="T5" fmla="*/ 97 h 110"/>
                <a:gd name="T6" fmla="*/ 0 w 157"/>
                <a:gd name="T7" fmla="*/ 13 h 110"/>
                <a:gd name="T8" fmla="*/ 12 w 157"/>
                <a:gd name="T9" fmla="*/ 0 h 110"/>
                <a:gd name="T10" fmla="*/ 18 w 157"/>
                <a:gd name="T11" fmla="*/ 0 h 110"/>
                <a:gd name="T12" fmla="*/ 22 w 157"/>
                <a:gd name="T13" fmla="*/ 4 h 110"/>
                <a:gd name="T14" fmla="*/ 18 w 157"/>
                <a:gd name="T15" fmla="*/ 8 h 110"/>
                <a:gd name="T16" fmla="*/ 12 w 157"/>
                <a:gd name="T17" fmla="*/ 8 h 110"/>
                <a:gd name="T18" fmla="*/ 8 w 157"/>
                <a:gd name="T19" fmla="*/ 13 h 110"/>
                <a:gd name="T20" fmla="*/ 8 w 157"/>
                <a:gd name="T21" fmla="*/ 97 h 110"/>
                <a:gd name="T22" fmla="*/ 12 w 157"/>
                <a:gd name="T23" fmla="*/ 102 h 110"/>
                <a:gd name="T24" fmla="*/ 145 w 157"/>
                <a:gd name="T25" fmla="*/ 102 h 110"/>
                <a:gd name="T26" fmla="*/ 149 w 157"/>
                <a:gd name="T27" fmla="*/ 97 h 110"/>
                <a:gd name="T28" fmla="*/ 149 w 157"/>
                <a:gd name="T29" fmla="*/ 13 h 110"/>
                <a:gd name="T30" fmla="*/ 145 w 157"/>
                <a:gd name="T31" fmla="*/ 8 h 110"/>
                <a:gd name="T32" fmla="*/ 139 w 157"/>
                <a:gd name="T33" fmla="*/ 8 h 110"/>
                <a:gd name="T34" fmla="*/ 135 w 157"/>
                <a:gd name="T35" fmla="*/ 4 h 110"/>
                <a:gd name="T36" fmla="*/ 139 w 157"/>
                <a:gd name="T37" fmla="*/ 0 h 110"/>
                <a:gd name="T38" fmla="*/ 145 w 157"/>
                <a:gd name="T39" fmla="*/ 0 h 110"/>
                <a:gd name="T40" fmla="*/ 157 w 157"/>
                <a:gd name="T41" fmla="*/ 13 h 110"/>
                <a:gd name="T42" fmla="*/ 157 w 157"/>
                <a:gd name="T43" fmla="*/ 97 h 110"/>
                <a:gd name="T44" fmla="*/ 145 w 157"/>
                <a:gd name="T4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0">
                  <a:moveTo>
                    <a:pt x="145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5" y="110"/>
                    <a:pt x="0" y="104"/>
                    <a:pt x="0" y="9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100"/>
                    <a:pt x="10" y="102"/>
                    <a:pt x="12" y="102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7" y="102"/>
                    <a:pt x="149" y="100"/>
                    <a:pt x="149" y="97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9" y="10"/>
                    <a:pt x="147" y="8"/>
                    <a:pt x="145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7" y="8"/>
                    <a:pt x="135" y="6"/>
                    <a:pt x="135" y="4"/>
                  </a:cubicBezTo>
                  <a:cubicBezTo>
                    <a:pt x="135" y="2"/>
                    <a:pt x="137" y="0"/>
                    <a:pt x="13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2" y="0"/>
                    <a:pt x="157" y="6"/>
                    <a:pt x="157" y="13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104"/>
                    <a:pt x="152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Docer Falling Dust PPT demo"/>
            <p:cNvSpPr/>
            <p:nvPr/>
          </p:nvSpPr>
          <p:spPr bwMode="auto">
            <a:xfrm>
              <a:off x="6448504" y="5548538"/>
              <a:ext cx="200426" cy="388795"/>
            </a:xfrm>
            <a:custGeom>
              <a:avLst/>
              <a:gdLst>
                <a:gd name="T0" fmla="*/ 65 w 69"/>
                <a:gd name="T1" fmla="*/ 134 h 134"/>
                <a:gd name="T2" fmla="*/ 62 w 69"/>
                <a:gd name="T3" fmla="*/ 132 h 134"/>
                <a:gd name="T4" fmla="*/ 4 w 69"/>
                <a:gd name="T5" fmla="*/ 111 h 134"/>
                <a:gd name="T6" fmla="*/ 0 w 69"/>
                <a:gd name="T7" fmla="*/ 107 h 134"/>
                <a:gd name="T8" fmla="*/ 0 w 69"/>
                <a:gd name="T9" fmla="*/ 4 h 134"/>
                <a:gd name="T10" fmla="*/ 4 w 69"/>
                <a:gd name="T11" fmla="*/ 0 h 134"/>
                <a:gd name="T12" fmla="*/ 68 w 69"/>
                <a:gd name="T13" fmla="*/ 25 h 134"/>
                <a:gd name="T14" fmla="*/ 67 w 69"/>
                <a:gd name="T15" fmla="*/ 30 h 134"/>
                <a:gd name="T16" fmla="*/ 62 w 69"/>
                <a:gd name="T17" fmla="*/ 30 h 134"/>
                <a:gd name="T18" fmla="*/ 8 w 69"/>
                <a:gd name="T19" fmla="*/ 9 h 134"/>
                <a:gd name="T20" fmla="*/ 8 w 69"/>
                <a:gd name="T21" fmla="*/ 103 h 134"/>
                <a:gd name="T22" fmla="*/ 68 w 69"/>
                <a:gd name="T23" fmla="*/ 127 h 134"/>
                <a:gd name="T24" fmla="*/ 67 w 69"/>
                <a:gd name="T25" fmla="*/ 133 h 134"/>
                <a:gd name="T26" fmla="*/ 6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65" y="134"/>
                  </a:moveTo>
                  <a:cubicBezTo>
                    <a:pt x="64" y="134"/>
                    <a:pt x="62" y="133"/>
                    <a:pt x="62" y="132"/>
                  </a:cubicBezTo>
                  <a:cubicBezTo>
                    <a:pt x="61" y="132"/>
                    <a:pt x="41" y="111"/>
                    <a:pt x="4" y="111"/>
                  </a:cubicBezTo>
                  <a:cubicBezTo>
                    <a:pt x="2" y="111"/>
                    <a:pt x="0" y="109"/>
                    <a:pt x="0" y="10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5" y="0"/>
                    <a:pt x="67" y="24"/>
                    <a:pt x="68" y="25"/>
                  </a:cubicBezTo>
                  <a:cubicBezTo>
                    <a:pt x="69" y="26"/>
                    <a:pt x="69" y="29"/>
                    <a:pt x="67" y="30"/>
                  </a:cubicBezTo>
                  <a:cubicBezTo>
                    <a:pt x="66" y="32"/>
                    <a:pt x="63" y="32"/>
                    <a:pt x="62" y="30"/>
                  </a:cubicBezTo>
                  <a:cubicBezTo>
                    <a:pt x="61" y="30"/>
                    <a:pt x="43" y="10"/>
                    <a:pt x="8" y="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46" y="104"/>
                    <a:pt x="67" y="126"/>
                    <a:pt x="68" y="127"/>
                  </a:cubicBezTo>
                  <a:cubicBezTo>
                    <a:pt x="69" y="129"/>
                    <a:pt x="69" y="131"/>
                    <a:pt x="67" y="133"/>
                  </a:cubicBezTo>
                  <a:cubicBezTo>
                    <a:pt x="67" y="133"/>
                    <a:pt x="66" y="134"/>
                    <a:pt x="6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Docer Falling Dust PPT demo"/>
            <p:cNvSpPr/>
            <p:nvPr/>
          </p:nvSpPr>
          <p:spPr bwMode="auto">
            <a:xfrm>
              <a:off x="6621805" y="5548538"/>
              <a:ext cx="200426" cy="388795"/>
            </a:xfrm>
            <a:custGeom>
              <a:avLst/>
              <a:gdLst>
                <a:gd name="T0" fmla="*/ 5 w 69"/>
                <a:gd name="T1" fmla="*/ 134 h 134"/>
                <a:gd name="T2" fmla="*/ 2 w 69"/>
                <a:gd name="T3" fmla="*/ 133 h 134"/>
                <a:gd name="T4" fmla="*/ 2 w 69"/>
                <a:gd name="T5" fmla="*/ 127 h 134"/>
                <a:gd name="T6" fmla="*/ 61 w 69"/>
                <a:gd name="T7" fmla="*/ 103 h 134"/>
                <a:gd name="T8" fmla="*/ 61 w 69"/>
                <a:gd name="T9" fmla="*/ 9 h 134"/>
                <a:gd name="T10" fmla="*/ 8 w 69"/>
                <a:gd name="T11" fmla="*/ 30 h 134"/>
                <a:gd name="T12" fmla="*/ 2 w 69"/>
                <a:gd name="T13" fmla="*/ 30 h 134"/>
                <a:gd name="T14" fmla="*/ 2 w 69"/>
                <a:gd name="T15" fmla="*/ 25 h 134"/>
                <a:gd name="T16" fmla="*/ 65 w 69"/>
                <a:gd name="T17" fmla="*/ 0 h 134"/>
                <a:gd name="T18" fmla="*/ 69 w 69"/>
                <a:gd name="T19" fmla="*/ 4 h 134"/>
                <a:gd name="T20" fmla="*/ 69 w 69"/>
                <a:gd name="T21" fmla="*/ 107 h 134"/>
                <a:gd name="T22" fmla="*/ 65 w 69"/>
                <a:gd name="T23" fmla="*/ 111 h 134"/>
                <a:gd name="T24" fmla="*/ 8 w 69"/>
                <a:gd name="T25" fmla="*/ 132 h 134"/>
                <a:gd name="T26" fmla="*/ 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5" y="134"/>
                  </a:moveTo>
                  <a:cubicBezTo>
                    <a:pt x="4" y="134"/>
                    <a:pt x="3" y="133"/>
                    <a:pt x="2" y="133"/>
                  </a:cubicBezTo>
                  <a:cubicBezTo>
                    <a:pt x="0" y="131"/>
                    <a:pt x="0" y="129"/>
                    <a:pt x="2" y="127"/>
                  </a:cubicBezTo>
                  <a:cubicBezTo>
                    <a:pt x="3" y="126"/>
                    <a:pt x="23" y="104"/>
                    <a:pt x="61" y="10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26" y="10"/>
                    <a:pt x="8" y="30"/>
                    <a:pt x="8" y="30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3" y="24"/>
                    <a:pt x="24" y="0"/>
                    <a:pt x="65" y="0"/>
                  </a:cubicBezTo>
                  <a:cubicBezTo>
                    <a:pt x="68" y="0"/>
                    <a:pt x="69" y="2"/>
                    <a:pt x="69" y="4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9" y="109"/>
                    <a:pt x="68" y="111"/>
                    <a:pt x="65" y="111"/>
                  </a:cubicBezTo>
                  <a:cubicBezTo>
                    <a:pt x="28" y="111"/>
                    <a:pt x="8" y="132"/>
                    <a:pt x="8" y="132"/>
                  </a:cubicBezTo>
                  <a:cubicBezTo>
                    <a:pt x="7" y="133"/>
                    <a:pt x="6" y="134"/>
                    <a:pt x="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Docer Falling Dust PPT demo"/>
            <p:cNvSpPr/>
            <p:nvPr/>
          </p:nvSpPr>
          <p:spPr bwMode="auto">
            <a:xfrm>
              <a:off x="6662492" y="5626900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5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Docer Falling Dust PPT demo"/>
            <p:cNvSpPr/>
            <p:nvPr/>
          </p:nvSpPr>
          <p:spPr bwMode="auto">
            <a:xfrm>
              <a:off x="6662492" y="5702248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Docer Falling Dust PPT demo"/>
            <p:cNvSpPr/>
            <p:nvPr/>
          </p:nvSpPr>
          <p:spPr bwMode="auto">
            <a:xfrm>
              <a:off x="6662492" y="5777596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Docer Falling Dust PPT demo"/>
            <p:cNvSpPr/>
            <p:nvPr/>
          </p:nvSpPr>
          <p:spPr bwMode="auto">
            <a:xfrm>
              <a:off x="6492206" y="5626900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Docer Falling Dust PPT demo"/>
            <p:cNvSpPr/>
            <p:nvPr/>
          </p:nvSpPr>
          <p:spPr bwMode="auto">
            <a:xfrm>
              <a:off x="6492206" y="5702248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Docer Falling Dust PPT demo"/>
            <p:cNvSpPr/>
            <p:nvPr/>
          </p:nvSpPr>
          <p:spPr bwMode="auto">
            <a:xfrm>
              <a:off x="6492206" y="5777596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Docer Falling Dust PPT demo"/>
            <p:cNvSpPr/>
            <p:nvPr/>
          </p:nvSpPr>
          <p:spPr bwMode="auto">
            <a:xfrm>
              <a:off x="6624819" y="5614845"/>
              <a:ext cx="24111" cy="311940"/>
            </a:xfrm>
            <a:custGeom>
              <a:avLst/>
              <a:gdLst>
                <a:gd name="T0" fmla="*/ 4 w 8"/>
                <a:gd name="T1" fmla="*/ 107 h 107"/>
                <a:gd name="T2" fmla="*/ 0 w 8"/>
                <a:gd name="T3" fmla="*/ 103 h 107"/>
                <a:gd name="T4" fmla="*/ 0 w 8"/>
                <a:gd name="T5" fmla="*/ 4 h 107"/>
                <a:gd name="T6" fmla="*/ 4 w 8"/>
                <a:gd name="T7" fmla="*/ 0 h 107"/>
                <a:gd name="T8" fmla="*/ 8 w 8"/>
                <a:gd name="T9" fmla="*/ 4 h 107"/>
                <a:gd name="T10" fmla="*/ 8 w 8"/>
                <a:gd name="T11" fmla="*/ 103 h 107"/>
                <a:gd name="T12" fmla="*/ 4 w 8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7">
                  <a:moveTo>
                    <a:pt x="4" y="107"/>
                  </a:moveTo>
                  <a:cubicBezTo>
                    <a:pt x="1" y="107"/>
                    <a:pt x="0" y="105"/>
                    <a:pt x="0" y="10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Docer Falling Dust PPT demo"/>
            <p:cNvSpPr/>
            <p:nvPr/>
          </p:nvSpPr>
          <p:spPr bwMode="auto">
            <a:xfrm>
              <a:off x="6605228" y="5914729"/>
              <a:ext cx="60278" cy="40688"/>
            </a:xfrm>
            <a:custGeom>
              <a:avLst/>
              <a:gdLst>
                <a:gd name="T0" fmla="*/ 13 w 21"/>
                <a:gd name="T1" fmla="*/ 14 h 14"/>
                <a:gd name="T2" fmla="*/ 8 w 21"/>
                <a:gd name="T3" fmla="*/ 14 h 14"/>
                <a:gd name="T4" fmla="*/ 0 w 21"/>
                <a:gd name="T5" fmla="*/ 7 h 14"/>
                <a:gd name="T6" fmla="*/ 8 w 21"/>
                <a:gd name="T7" fmla="*/ 0 h 14"/>
                <a:gd name="T8" fmla="*/ 13 w 21"/>
                <a:gd name="T9" fmla="*/ 0 h 14"/>
                <a:gd name="T10" fmla="*/ 21 w 21"/>
                <a:gd name="T11" fmla="*/ 7 h 14"/>
                <a:gd name="T12" fmla="*/ 13 w 21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4">
                  <a:moveTo>
                    <a:pt x="13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3"/>
                    <a:pt x="21" y="7"/>
                  </a:cubicBezTo>
                  <a:cubicBezTo>
                    <a:pt x="21" y="11"/>
                    <a:pt x="17" y="14"/>
                    <a:pt x="1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93315" y="1593215"/>
            <a:ext cx="87515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随机森林就是通过集成学习的思想将多棵树集成的一种算法，它的基本单元是决策树，而它的本质属于机器学习的一大分支——集成学习（Ensemble Learning）方法。</a:t>
            </a:r>
          </a:p>
        </p:txBody>
      </p:sp>
      <p:pic>
        <p:nvPicPr>
          <p:cNvPr id="5" name="图片 5" descr="屏幕截图 2022-05-10 1038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90" y="3018790"/>
            <a:ext cx="4546600" cy="3438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82240" y="2846070"/>
            <a:ext cx="37490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一个随机森林会长出许多分类树，对于树的每个输出，称之为该树为该类的“投票”。树是这么生长起来的：</a:t>
            </a:r>
          </a:p>
          <a:p>
            <a:r>
              <a:rPr lang="zh-CN" altLang="en-US" sz="2000"/>
              <a:t>1. 每棵树行的随机样本从训练数据中抽取。</a:t>
            </a:r>
          </a:p>
          <a:p>
            <a:r>
              <a:rPr lang="zh-CN" altLang="en-US" sz="2000"/>
              <a:t>2. 从步骤1选出样本后，利用特征子集在选出的树上进行拆分。</a:t>
            </a:r>
          </a:p>
          <a:p>
            <a:r>
              <a:rPr lang="zh-CN" altLang="en-US" sz="2000"/>
              <a:t>3. 每棵树都按照参数指定的最大范围生长，直到它对类进行投票。</a:t>
            </a:r>
          </a:p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75956" y="41124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随机森林模型</a:t>
            </a:r>
          </a:p>
        </p:txBody>
      </p:sp>
      <p:sp>
        <p:nvSpPr>
          <p:cNvPr id="55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6" descr="屏幕截图 2022-05-10 1028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162050"/>
            <a:ext cx="6152515" cy="4790440"/>
          </a:xfrm>
          <a:prstGeom prst="rect">
            <a:avLst/>
          </a:prstGeom>
        </p:spPr>
      </p:pic>
      <p:pic>
        <p:nvPicPr>
          <p:cNvPr id="7" name="图片 7" descr="屏幕截图 2022-05-10 1030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05" y="1701165"/>
            <a:ext cx="4915535" cy="373507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7008495" y="1569720"/>
            <a:ext cx="2403475" cy="84963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75715" y="411480"/>
            <a:ext cx="6522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梯度提升回归模型</a:t>
            </a:r>
          </a:p>
          <a:p>
            <a:pPr algn="l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Gradient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oosting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egression</a:t>
            </a:r>
          </a:p>
        </p:txBody>
      </p:sp>
      <p:sp>
        <p:nvSpPr>
          <p:cNvPr id="51" name="Docer Falling Dust PPT demo 7"/>
          <p:cNvSpPr/>
          <p:nvPr/>
        </p:nvSpPr>
        <p:spPr>
          <a:xfrm>
            <a:off x="277629" y="1757019"/>
            <a:ext cx="1823695" cy="182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Docer Falling Dust PPT demo 5"/>
          <p:cNvGrpSpPr/>
          <p:nvPr/>
        </p:nvGrpSpPr>
        <p:grpSpPr>
          <a:xfrm>
            <a:off x="933175" y="2332925"/>
            <a:ext cx="521492" cy="466234"/>
            <a:chOff x="6407816" y="5548538"/>
            <a:chExt cx="455102" cy="406879"/>
          </a:xfrm>
        </p:grpSpPr>
        <p:sp>
          <p:nvSpPr>
            <p:cNvPr id="84" name="Docer Falling Dust PPT demo"/>
            <p:cNvSpPr/>
            <p:nvPr/>
          </p:nvSpPr>
          <p:spPr bwMode="auto">
            <a:xfrm>
              <a:off x="6407816" y="5617858"/>
              <a:ext cx="455102" cy="319475"/>
            </a:xfrm>
            <a:custGeom>
              <a:avLst/>
              <a:gdLst>
                <a:gd name="T0" fmla="*/ 145 w 157"/>
                <a:gd name="T1" fmla="*/ 110 h 110"/>
                <a:gd name="T2" fmla="*/ 12 w 157"/>
                <a:gd name="T3" fmla="*/ 110 h 110"/>
                <a:gd name="T4" fmla="*/ 0 w 157"/>
                <a:gd name="T5" fmla="*/ 97 h 110"/>
                <a:gd name="T6" fmla="*/ 0 w 157"/>
                <a:gd name="T7" fmla="*/ 13 h 110"/>
                <a:gd name="T8" fmla="*/ 12 w 157"/>
                <a:gd name="T9" fmla="*/ 0 h 110"/>
                <a:gd name="T10" fmla="*/ 18 w 157"/>
                <a:gd name="T11" fmla="*/ 0 h 110"/>
                <a:gd name="T12" fmla="*/ 22 w 157"/>
                <a:gd name="T13" fmla="*/ 4 h 110"/>
                <a:gd name="T14" fmla="*/ 18 w 157"/>
                <a:gd name="T15" fmla="*/ 8 h 110"/>
                <a:gd name="T16" fmla="*/ 12 w 157"/>
                <a:gd name="T17" fmla="*/ 8 h 110"/>
                <a:gd name="T18" fmla="*/ 8 w 157"/>
                <a:gd name="T19" fmla="*/ 13 h 110"/>
                <a:gd name="T20" fmla="*/ 8 w 157"/>
                <a:gd name="T21" fmla="*/ 97 h 110"/>
                <a:gd name="T22" fmla="*/ 12 w 157"/>
                <a:gd name="T23" fmla="*/ 102 h 110"/>
                <a:gd name="T24" fmla="*/ 145 w 157"/>
                <a:gd name="T25" fmla="*/ 102 h 110"/>
                <a:gd name="T26" fmla="*/ 149 w 157"/>
                <a:gd name="T27" fmla="*/ 97 h 110"/>
                <a:gd name="T28" fmla="*/ 149 w 157"/>
                <a:gd name="T29" fmla="*/ 13 h 110"/>
                <a:gd name="T30" fmla="*/ 145 w 157"/>
                <a:gd name="T31" fmla="*/ 8 h 110"/>
                <a:gd name="T32" fmla="*/ 139 w 157"/>
                <a:gd name="T33" fmla="*/ 8 h 110"/>
                <a:gd name="T34" fmla="*/ 135 w 157"/>
                <a:gd name="T35" fmla="*/ 4 h 110"/>
                <a:gd name="T36" fmla="*/ 139 w 157"/>
                <a:gd name="T37" fmla="*/ 0 h 110"/>
                <a:gd name="T38" fmla="*/ 145 w 157"/>
                <a:gd name="T39" fmla="*/ 0 h 110"/>
                <a:gd name="T40" fmla="*/ 157 w 157"/>
                <a:gd name="T41" fmla="*/ 13 h 110"/>
                <a:gd name="T42" fmla="*/ 157 w 157"/>
                <a:gd name="T43" fmla="*/ 97 h 110"/>
                <a:gd name="T44" fmla="*/ 145 w 157"/>
                <a:gd name="T4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0">
                  <a:moveTo>
                    <a:pt x="145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5" y="110"/>
                    <a:pt x="0" y="104"/>
                    <a:pt x="0" y="9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100"/>
                    <a:pt x="10" y="102"/>
                    <a:pt x="12" y="102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7" y="102"/>
                    <a:pt x="149" y="100"/>
                    <a:pt x="149" y="97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9" y="10"/>
                    <a:pt x="147" y="8"/>
                    <a:pt x="145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7" y="8"/>
                    <a:pt x="135" y="6"/>
                    <a:pt x="135" y="4"/>
                  </a:cubicBezTo>
                  <a:cubicBezTo>
                    <a:pt x="135" y="2"/>
                    <a:pt x="137" y="0"/>
                    <a:pt x="13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2" y="0"/>
                    <a:pt x="157" y="6"/>
                    <a:pt x="157" y="13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104"/>
                    <a:pt x="152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Docer Falling Dust PPT demo"/>
            <p:cNvSpPr/>
            <p:nvPr/>
          </p:nvSpPr>
          <p:spPr bwMode="auto">
            <a:xfrm>
              <a:off x="6448504" y="5548538"/>
              <a:ext cx="200426" cy="388795"/>
            </a:xfrm>
            <a:custGeom>
              <a:avLst/>
              <a:gdLst>
                <a:gd name="T0" fmla="*/ 65 w 69"/>
                <a:gd name="T1" fmla="*/ 134 h 134"/>
                <a:gd name="T2" fmla="*/ 62 w 69"/>
                <a:gd name="T3" fmla="*/ 132 h 134"/>
                <a:gd name="T4" fmla="*/ 4 w 69"/>
                <a:gd name="T5" fmla="*/ 111 h 134"/>
                <a:gd name="T6" fmla="*/ 0 w 69"/>
                <a:gd name="T7" fmla="*/ 107 h 134"/>
                <a:gd name="T8" fmla="*/ 0 w 69"/>
                <a:gd name="T9" fmla="*/ 4 h 134"/>
                <a:gd name="T10" fmla="*/ 4 w 69"/>
                <a:gd name="T11" fmla="*/ 0 h 134"/>
                <a:gd name="T12" fmla="*/ 68 w 69"/>
                <a:gd name="T13" fmla="*/ 25 h 134"/>
                <a:gd name="T14" fmla="*/ 67 w 69"/>
                <a:gd name="T15" fmla="*/ 30 h 134"/>
                <a:gd name="T16" fmla="*/ 62 w 69"/>
                <a:gd name="T17" fmla="*/ 30 h 134"/>
                <a:gd name="T18" fmla="*/ 8 w 69"/>
                <a:gd name="T19" fmla="*/ 9 h 134"/>
                <a:gd name="T20" fmla="*/ 8 w 69"/>
                <a:gd name="T21" fmla="*/ 103 h 134"/>
                <a:gd name="T22" fmla="*/ 68 w 69"/>
                <a:gd name="T23" fmla="*/ 127 h 134"/>
                <a:gd name="T24" fmla="*/ 67 w 69"/>
                <a:gd name="T25" fmla="*/ 133 h 134"/>
                <a:gd name="T26" fmla="*/ 6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65" y="134"/>
                  </a:moveTo>
                  <a:cubicBezTo>
                    <a:pt x="64" y="134"/>
                    <a:pt x="62" y="133"/>
                    <a:pt x="62" y="132"/>
                  </a:cubicBezTo>
                  <a:cubicBezTo>
                    <a:pt x="61" y="132"/>
                    <a:pt x="41" y="111"/>
                    <a:pt x="4" y="111"/>
                  </a:cubicBezTo>
                  <a:cubicBezTo>
                    <a:pt x="2" y="111"/>
                    <a:pt x="0" y="109"/>
                    <a:pt x="0" y="10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5" y="0"/>
                    <a:pt x="67" y="24"/>
                    <a:pt x="68" y="25"/>
                  </a:cubicBezTo>
                  <a:cubicBezTo>
                    <a:pt x="69" y="26"/>
                    <a:pt x="69" y="29"/>
                    <a:pt x="67" y="30"/>
                  </a:cubicBezTo>
                  <a:cubicBezTo>
                    <a:pt x="66" y="32"/>
                    <a:pt x="63" y="32"/>
                    <a:pt x="62" y="30"/>
                  </a:cubicBezTo>
                  <a:cubicBezTo>
                    <a:pt x="61" y="30"/>
                    <a:pt x="43" y="10"/>
                    <a:pt x="8" y="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46" y="104"/>
                    <a:pt x="67" y="126"/>
                    <a:pt x="68" y="127"/>
                  </a:cubicBezTo>
                  <a:cubicBezTo>
                    <a:pt x="69" y="129"/>
                    <a:pt x="69" y="131"/>
                    <a:pt x="67" y="133"/>
                  </a:cubicBezTo>
                  <a:cubicBezTo>
                    <a:pt x="67" y="133"/>
                    <a:pt x="66" y="134"/>
                    <a:pt x="6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Docer Falling Dust PPT demo"/>
            <p:cNvSpPr/>
            <p:nvPr/>
          </p:nvSpPr>
          <p:spPr bwMode="auto">
            <a:xfrm>
              <a:off x="6621805" y="5548538"/>
              <a:ext cx="200426" cy="388795"/>
            </a:xfrm>
            <a:custGeom>
              <a:avLst/>
              <a:gdLst>
                <a:gd name="T0" fmla="*/ 5 w 69"/>
                <a:gd name="T1" fmla="*/ 134 h 134"/>
                <a:gd name="T2" fmla="*/ 2 w 69"/>
                <a:gd name="T3" fmla="*/ 133 h 134"/>
                <a:gd name="T4" fmla="*/ 2 w 69"/>
                <a:gd name="T5" fmla="*/ 127 h 134"/>
                <a:gd name="T6" fmla="*/ 61 w 69"/>
                <a:gd name="T7" fmla="*/ 103 h 134"/>
                <a:gd name="T8" fmla="*/ 61 w 69"/>
                <a:gd name="T9" fmla="*/ 9 h 134"/>
                <a:gd name="T10" fmla="*/ 8 w 69"/>
                <a:gd name="T11" fmla="*/ 30 h 134"/>
                <a:gd name="T12" fmla="*/ 2 w 69"/>
                <a:gd name="T13" fmla="*/ 30 h 134"/>
                <a:gd name="T14" fmla="*/ 2 w 69"/>
                <a:gd name="T15" fmla="*/ 25 h 134"/>
                <a:gd name="T16" fmla="*/ 65 w 69"/>
                <a:gd name="T17" fmla="*/ 0 h 134"/>
                <a:gd name="T18" fmla="*/ 69 w 69"/>
                <a:gd name="T19" fmla="*/ 4 h 134"/>
                <a:gd name="T20" fmla="*/ 69 w 69"/>
                <a:gd name="T21" fmla="*/ 107 h 134"/>
                <a:gd name="T22" fmla="*/ 65 w 69"/>
                <a:gd name="T23" fmla="*/ 111 h 134"/>
                <a:gd name="T24" fmla="*/ 8 w 69"/>
                <a:gd name="T25" fmla="*/ 132 h 134"/>
                <a:gd name="T26" fmla="*/ 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5" y="134"/>
                  </a:moveTo>
                  <a:cubicBezTo>
                    <a:pt x="4" y="134"/>
                    <a:pt x="3" y="133"/>
                    <a:pt x="2" y="133"/>
                  </a:cubicBezTo>
                  <a:cubicBezTo>
                    <a:pt x="0" y="131"/>
                    <a:pt x="0" y="129"/>
                    <a:pt x="2" y="127"/>
                  </a:cubicBezTo>
                  <a:cubicBezTo>
                    <a:pt x="3" y="126"/>
                    <a:pt x="23" y="104"/>
                    <a:pt x="61" y="10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26" y="10"/>
                    <a:pt x="8" y="30"/>
                    <a:pt x="8" y="30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3" y="24"/>
                    <a:pt x="24" y="0"/>
                    <a:pt x="65" y="0"/>
                  </a:cubicBezTo>
                  <a:cubicBezTo>
                    <a:pt x="68" y="0"/>
                    <a:pt x="69" y="2"/>
                    <a:pt x="69" y="4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9" y="109"/>
                    <a:pt x="68" y="111"/>
                    <a:pt x="65" y="111"/>
                  </a:cubicBezTo>
                  <a:cubicBezTo>
                    <a:pt x="28" y="111"/>
                    <a:pt x="8" y="132"/>
                    <a:pt x="8" y="132"/>
                  </a:cubicBezTo>
                  <a:cubicBezTo>
                    <a:pt x="7" y="133"/>
                    <a:pt x="6" y="134"/>
                    <a:pt x="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Docer Falling Dust PPT demo"/>
            <p:cNvSpPr/>
            <p:nvPr/>
          </p:nvSpPr>
          <p:spPr bwMode="auto">
            <a:xfrm>
              <a:off x="6662492" y="5626900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5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Docer Falling Dust PPT demo"/>
            <p:cNvSpPr/>
            <p:nvPr/>
          </p:nvSpPr>
          <p:spPr bwMode="auto">
            <a:xfrm>
              <a:off x="6662492" y="5702248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Docer Falling Dust PPT demo"/>
            <p:cNvSpPr/>
            <p:nvPr/>
          </p:nvSpPr>
          <p:spPr bwMode="auto">
            <a:xfrm>
              <a:off x="6662492" y="5777596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Docer Falling Dust PPT demo"/>
            <p:cNvSpPr/>
            <p:nvPr/>
          </p:nvSpPr>
          <p:spPr bwMode="auto">
            <a:xfrm>
              <a:off x="6492206" y="5626900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Docer Falling Dust PPT demo"/>
            <p:cNvSpPr/>
            <p:nvPr/>
          </p:nvSpPr>
          <p:spPr bwMode="auto">
            <a:xfrm>
              <a:off x="6492206" y="5702248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Docer Falling Dust PPT demo"/>
            <p:cNvSpPr/>
            <p:nvPr/>
          </p:nvSpPr>
          <p:spPr bwMode="auto">
            <a:xfrm>
              <a:off x="6492206" y="5777596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Docer Falling Dust PPT demo"/>
            <p:cNvSpPr/>
            <p:nvPr/>
          </p:nvSpPr>
          <p:spPr bwMode="auto">
            <a:xfrm>
              <a:off x="6624819" y="5614845"/>
              <a:ext cx="24111" cy="311940"/>
            </a:xfrm>
            <a:custGeom>
              <a:avLst/>
              <a:gdLst>
                <a:gd name="T0" fmla="*/ 4 w 8"/>
                <a:gd name="T1" fmla="*/ 107 h 107"/>
                <a:gd name="T2" fmla="*/ 0 w 8"/>
                <a:gd name="T3" fmla="*/ 103 h 107"/>
                <a:gd name="T4" fmla="*/ 0 w 8"/>
                <a:gd name="T5" fmla="*/ 4 h 107"/>
                <a:gd name="T6" fmla="*/ 4 w 8"/>
                <a:gd name="T7" fmla="*/ 0 h 107"/>
                <a:gd name="T8" fmla="*/ 8 w 8"/>
                <a:gd name="T9" fmla="*/ 4 h 107"/>
                <a:gd name="T10" fmla="*/ 8 w 8"/>
                <a:gd name="T11" fmla="*/ 103 h 107"/>
                <a:gd name="T12" fmla="*/ 4 w 8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7">
                  <a:moveTo>
                    <a:pt x="4" y="107"/>
                  </a:moveTo>
                  <a:cubicBezTo>
                    <a:pt x="1" y="107"/>
                    <a:pt x="0" y="105"/>
                    <a:pt x="0" y="10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Docer Falling Dust PPT demo"/>
            <p:cNvSpPr/>
            <p:nvPr/>
          </p:nvSpPr>
          <p:spPr bwMode="auto">
            <a:xfrm>
              <a:off x="6605228" y="5914729"/>
              <a:ext cx="60278" cy="40688"/>
            </a:xfrm>
            <a:custGeom>
              <a:avLst/>
              <a:gdLst>
                <a:gd name="T0" fmla="*/ 13 w 21"/>
                <a:gd name="T1" fmla="*/ 14 h 14"/>
                <a:gd name="T2" fmla="*/ 8 w 21"/>
                <a:gd name="T3" fmla="*/ 14 h 14"/>
                <a:gd name="T4" fmla="*/ 0 w 21"/>
                <a:gd name="T5" fmla="*/ 7 h 14"/>
                <a:gd name="T6" fmla="*/ 8 w 21"/>
                <a:gd name="T7" fmla="*/ 0 h 14"/>
                <a:gd name="T8" fmla="*/ 13 w 21"/>
                <a:gd name="T9" fmla="*/ 0 h 14"/>
                <a:gd name="T10" fmla="*/ 21 w 21"/>
                <a:gd name="T11" fmla="*/ 7 h 14"/>
                <a:gd name="T12" fmla="*/ 13 w 21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4">
                  <a:moveTo>
                    <a:pt x="13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3"/>
                    <a:pt x="21" y="7"/>
                  </a:cubicBezTo>
                  <a:cubicBezTo>
                    <a:pt x="21" y="11"/>
                    <a:pt x="17" y="14"/>
                    <a:pt x="1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89835" y="1812290"/>
            <a:ext cx="87039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它像随机森林算法一样建立多棵树，但不是独立地建立它们，而是采取平均结果，每棵树都建立在前一棵树的输出上，试图逐步减少模型中的损失（错误）。 </a:t>
            </a:r>
          </a:p>
          <a:p>
            <a:r>
              <a:rPr lang="zh-CN" altLang="en-US" sz="2000"/>
              <a:t>在训练开始之前，模型代表的分布与真实分布之间存在一定的差异，我们以一个函数去表示误差，这就是损失函数，又被称为误差函数。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30" y="3674745"/>
            <a:ext cx="25336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75715" y="411480"/>
            <a:ext cx="6522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梯度提升回归模型</a:t>
            </a:r>
          </a:p>
          <a:p>
            <a:pPr algn="l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Gradient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oosting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egression</a:t>
            </a:r>
          </a:p>
        </p:txBody>
      </p:sp>
      <p:sp>
        <p:nvSpPr>
          <p:cNvPr id="51" name="Docer Falling Dust PPT demo 7"/>
          <p:cNvSpPr/>
          <p:nvPr/>
        </p:nvSpPr>
        <p:spPr>
          <a:xfrm>
            <a:off x="283979" y="1543024"/>
            <a:ext cx="1823695" cy="182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Docer Falling Dust PPT demo 5"/>
          <p:cNvGrpSpPr/>
          <p:nvPr/>
        </p:nvGrpSpPr>
        <p:grpSpPr>
          <a:xfrm>
            <a:off x="933175" y="2163380"/>
            <a:ext cx="521492" cy="466234"/>
            <a:chOff x="6407816" y="5548538"/>
            <a:chExt cx="455102" cy="406879"/>
          </a:xfrm>
        </p:grpSpPr>
        <p:sp>
          <p:nvSpPr>
            <p:cNvPr id="84" name="Docer Falling Dust PPT demo"/>
            <p:cNvSpPr/>
            <p:nvPr/>
          </p:nvSpPr>
          <p:spPr bwMode="auto">
            <a:xfrm>
              <a:off x="6407816" y="5617858"/>
              <a:ext cx="455102" cy="319475"/>
            </a:xfrm>
            <a:custGeom>
              <a:avLst/>
              <a:gdLst>
                <a:gd name="T0" fmla="*/ 145 w 157"/>
                <a:gd name="T1" fmla="*/ 110 h 110"/>
                <a:gd name="T2" fmla="*/ 12 w 157"/>
                <a:gd name="T3" fmla="*/ 110 h 110"/>
                <a:gd name="T4" fmla="*/ 0 w 157"/>
                <a:gd name="T5" fmla="*/ 97 h 110"/>
                <a:gd name="T6" fmla="*/ 0 w 157"/>
                <a:gd name="T7" fmla="*/ 13 h 110"/>
                <a:gd name="T8" fmla="*/ 12 w 157"/>
                <a:gd name="T9" fmla="*/ 0 h 110"/>
                <a:gd name="T10" fmla="*/ 18 w 157"/>
                <a:gd name="T11" fmla="*/ 0 h 110"/>
                <a:gd name="T12" fmla="*/ 22 w 157"/>
                <a:gd name="T13" fmla="*/ 4 h 110"/>
                <a:gd name="T14" fmla="*/ 18 w 157"/>
                <a:gd name="T15" fmla="*/ 8 h 110"/>
                <a:gd name="T16" fmla="*/ 12 w 157"/>
                <a:gd name="T17" fmla="*/ 8 h 110"/>
                <a:gd name="T18" fmla="*/ 8 w 157"/>
                <a:gd name="T19" fmla="*/ 13 h 110"/>
                <a:gd name="T20" fmla="*/ 8 w 157"/>
                <a:gd name="T21" fmla="*/ 97 h 110"/>
                <a:gd name="T22" fmla="*/ 12 w 157"/>
                <a:gd name="T23" fmla="*/ 102 h 110"/>
                <a:gd name="T24" fmla="*/ 145 w 157"/>
                <a:gd name="T25" fmla="*/ 102 h 110"/>
                <a:gd name="T26" fmla="*/ 149 w 157"/>
                <a:gd name="T27" fmla="*/ 97 h 110"/>
                <a:gd name="T28" fmla="*/ 149 w 157"/>
                <a:gd name="T29" fmla="*/ 13 h 110"/>
                <a:gd name="T30" fmla="*/ 145 w 157"/>
                <a:gd name="T31" fmla="*/ 8 h 110"/>
                <a:gd name="T32" fmla="*/ 139 w 157"/>
                <a:gd name="T33" fmla="*/ 8 h 110"/>
                <a:gd name="T34" fmla="*/ 135 w 157"/>
                <a:gd name="T35" fmla="*/ 4 h 110"/>
                <a:gd name="T36" fmla="*/ 139 w 157"/>
                <a:gd name="T37" fmla="*/ 0 h 110"/>
                <a:gd name="T38" fmla="*/ 145 w 157"/>
                <a:gd name="T39" fmla="*/ 0 h 110"/>
                <a:gd name="T40" fmla="*/ 157 w 157"/>
                <a:gd name="T41" fmla="*/ 13 h 110"/>
                <a:gd name="T42" fmla="*/ 157 w 157"/>
                <a:gd name="T43" fmla="*/ 97 h 110"/>
                <a:gd name="T44" fmla="*/ 145 w 157"/>
                <a:gd name="T4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0">
                  <a:moveTo>
                    <a:pt x="145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5" y="110"/>
                    <a:pt x="0" y="104"/>
                    <a:pt x="0" y="9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100"/>
                    <a:pt x="10" y="102"/>
                    <a:pt x="12" y="102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7" y="102"/>
                    <a:pt x="149" y="100"/>
                    <a:pt x="149" y="97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9" y="10"/>
                    <a:pt x="147" y="8"/>
                    <a:pt x="145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7" y="8"/>
                    <a:pt x="135" y="6"/>
                    <a:pt x="135" y="4"/>
                  </a:cubicBezTo>
                  <a:cubicBezTo>
                    <a:pt x="135" y="2"/>
                    <a:pt x="137" y="0"/>
                    <a:pt x="13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2" y="0"/>
                    <a:pt x="157" y="6"/>
                    <a:pt x="157" y="13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104"/>
                    <a:pt x="152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Docer Falling Dust PPT demo"/>
            <p:cNvSpPr/>
            <p:nvPr/>
          </p:nvSpPr>
          <p:spPr bwMode="auto">
            <a:xfrm>
              <a:off x="6448504" y="5548538"/>
              <a:ext cx="200426" cy="388795"/>
            </a:xfrm>
            <a:custGeom>
              <a:avLst/>
              <a:gdLst>
                <a:gd name="T0" fmla="*/ 65 w 69"/>
                <a:gd name="T1" fmla="*/ 134 h 134"/>
                <a:gd name="T2" fmla="*/ 62 w 69"/>
                <a:gd name="T3" fmla="*/ 132 h 134"/>
                <a:gd name="T4" fmla="*/ 4 w 69"/>
                <a:gd name="T5" fmla="*/ 111 h 134"/>
                <a:gd name="T6" fmla="*/ 0 w 69"/>
                <a:gd name="T7" fmla="*/ 107 h 134"/>
                <a:gd name="T8" fmla="*/ 0 w 69"/>
                <a:gd name="T9" fmla="*/ 4 h 134"/>
                <a:gd name="T10" fmla="*/ 4 w 69"/>
                <a:gd name="T11" fmla="*/ 0 h 134"/>
                <a:gd name="T12" fmla="*/ 68 w 69"/>
                <a:gd name="T13" fmla="*/ 25 h 134"/>
                <a:gd name="T14" fmla="*/ 67 w 69"/>
                <a:gd name="T15" fmla="*/ 30 h 134"/>
                <a:gd name="T16" fmla="*/ 62 w 69"/>
                <a:gd name="T17" fmla="*/ 30 h 134"/>
                <a:gd name="T18" fmla="*/ 8 w 69"/>
                <a:gd name="T19" fmla="*/ 9 h 134"/>
                <a:gd name="T20" fmla="*/ 8 w 69"/>
                <a:gd name="T21" fmla="*/ 103 h 134"/>
                <a:gd name="T22" fmla="*/ 68 w 69"/>
                <a:gd name="T23" fmla="*/ 127 h 134"/>
                <a:gd name="T24" fmla="*/ 67 w 69"/>
                <a:gd name="T25" fmla="*/ 133 h 134"/>
                <a:gd name="T26" fmla="*/ 6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65" y="134"/>
                  </a:moveTo>
                  <a:cubicBezTo>
                    <a:pt x="64" y="134"/>
                    <a:pt x="62" y="133"/>
                    <a:pt x="62" y="132"/>
                  </a:cubicBezTo>
                  <a:cubicBezTo>
                    <a:pt x="61" y="132"/>
                    <a:pt x="41" y="111"/>
                    <a:pt x="4" y="111"/>
                  </a:cubicBezTo>
                  <a:cubicBezTo>
                    <a:pt x="2" y="111"/>
                    <a:pt x="0" y="109"/>
                    <a:pt x="0" y="10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5" y="0"/>
                    <a:pt x="67" y="24"/>
                    <a:pt x="68" y="25"/>
                  </a:cubicBezTo>
                  <a:cubicBezTo>
                    <a:pt x="69" y="26"/>
                    <a:pt x="69" y="29"/>
                    <a:pt x="67" y="30"/>
                  </a:cubicBezTo>
                  <a:cubicBezTo>
                    <a:pt x="66" y="32"/>
                    <a:pt x="63" y="32"/>
                    <a:pt x="62" y="30"/>
                  </a:cubicBezTo>
                  <a:cubicBezTo>
                    <a:pt x="61" y="30"/>
                    <a:pt x="43" y="10"/>
                    <a:pt x="8" y="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46" y="104"/>
                    <a:pt x="67" y="126"/>
                    <a:pt x="68" y="127"/>
                  </a:cubicBezTo>
                  <a:cubicBezTo>
                    <a:pt x="69" y="129"/>
                    <a:pt x="69" y="131"/>
                    <a:pt x="67" y="133"/>
                  </a:cubicBezTo>
                  <a:cubicBezTo>
                    <a:pt x="67" y="133"/>
                    <a:pt x="66" y="134"/>
                    <a:pt x="6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Docer Falling Dust PPT demo"/>
            <p:cNvSpPr/>
            <p:nvPr/>
          </p:nvSpPr>
          <p:spPr bwMode="auto">
            <a:xfrm>
              <a:off x="6621805" y="5548538"/>
              <a:ext cx="200426" cy="388795"/>
            </a:xfrm>
            <a:custGeom>
              <a:avLst/>
              <a:gdLst>
                <a:gd name="T0" fmla="*/ 5 w 69"/>
                <a:gd name="T1" fmla="*/ 134 h 134"/>
                <a:gd name="T2" fmla="*/ 2 w 69"/>
                <a:gd name="T3" fmla="*/ 133 h 134"/>
                <a:gd name="T4" fmla="*/ 2 w 69"/>
                <a:gd name="T5" fmla="*/ 127 h 134"/>
                <a:gd name="T6" fmla="*/ 61 w 69"/>
                <a:gd name="T7" fmla="*/ 103 h 134"/>
                <a:gd name="T8" fmla="*/ 61 w 69"/>
                <a:gd name="T9" fmla="*/ 9 h 134"/>
                <a:gd name="T10" fmla="*/ 8 w 69"/>
                <a:gd name="T11" fmla="*/ 30 h 134"/>
                <a:gd name="T12" fmla="*/ 2 w 69"/>
                <a:gd name="T13" fmla="*/ 30 h 134"/>
                <a:gd name="T14" fmla="*/ 2 w 69"/>
                <a:gd name="T15" fmla="*/ 25 h 134"/>
                <a:gd name="T16" fmla="*/ 65 w 69"/>
                <a:gd name="T17" fmla="*/ 0 h 134"/>
                <a:gd name="T18" fmla="*/ 69 w 69"/>
                <a:gd name="T19" fmla="*/ 4 h 134"/>
                <a:gd name="T20" fmla="*/ 69 w 69"/>
                <a:gd name="T21" fmla="*/ 107 h 134"/>
                <a:gd name="T22" fmla="*/ 65 w 69"/>
                <a:gd name="T23" fmla="*/ 111 h 134"/>
                <a:gd name="T24" fmla="*/ 8 w 69"/>
                <a:gd name="T25" fmla="*/ 132 h 134"/>
                <a:gd name="T26" fmla="*/ 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5" y="134"/>
                  </a:moveTo>
                  <a:cubicBezTo>
                    <a:pt x="4" y="134"/>
                    <a:pt x="3" y="133"/>
                    <a:pt x="2" y="133"/>
                  </a:cubicBezTo>
                  <a:cubicBezTo>
                    <a:pt x="0" y="131"/>
                    <a:pt x="0" y="129"/>
                    <a:pt x="2" y="127"/>
                  </a:cubicBezTo>
                  <a:cubicBezTo>
                    <a:pt x="3" y="126"/>
                    <a:pt x="23" y="104"/>
                    <a:pt x="61" y="10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26" y="10"/>
                    <a:pt x="8" y="30"/>
                    <a:pt x="8" y="30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3" y="24"/>
                    <a:pt x="24" y="0"/>
                    <a:pt x="65" y="0"/>
                  </a:cubicBezTo>
                  <a:cubicBezTo>
                    <a:pt x="68" y="0"/>
                    <a:pt x="69" y="2"/>
                    <a:pt x="69" y="4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9" y="109"/>
                    <a:pt x="68" y="111"/>
                    <a:pt x="65" y="111"/>
                  </a:cubicBezTo>
                  <a:cubicBezTo>
                    <a:pt x="28" y="111"/>
                    <a:pt x="8" y="132"/>
                    <a:pt x="8" y="132"/>
                  </a:cubicBezTo>
                  <a:cubicBezTo>
                    <a:pt x="7" y="133"/>
                    <a:pt x="6" y="134"/>
                    <a:pt x="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Docer Falling Dust PPT demo"/>
            <p:cNvSpPr/>
            <p:nvPr/>
          </p:nvSpPr>
          <p:spPr bwMode="auto">
            <a:xfrm>
              <a:off x="6662492" y="5626900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5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Docer Falling Dust PPT demo"/>
            <p:cNvSpPr/>
            <p:nvPr/>
          </p:nvSpPr>
          <p:spPr bwMode="auto">
            <a:xfrm>
              <a:off x="6662492" y="5702248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Docer Falling Dust PPT demo"/>
            <p:cNvSpPr/>
            <p:nvPr/>
          </p:nvSpPr>
          <p:spPr bwMode="auto">
            <a:xfrm>
              <a:off x="6662492" y="5777596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Docer Falling Dust PPT demo"/>
            <p:cNvSpPr/>
            <p:nvPr/>
          </p:nvSpPr>
          <p:spPr bwMode="auto">
            <a:xfrm>
              <a:off x="6492206" y="5626900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Docer Falling Dust PPT demo"/>
            <p:cNvSpPr/>
            <p:nvPr/>
          </p:nvSpPr>
          <p:spPr bwMode="auto">
            <a:xfrm>
              <a:off x="6492206" y="5702248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Docer Falling Dust PPT demo"/>
            <p:cNvSpPr/>
            <p:nvPr/>
          </p:nvSpPr>
          <p:spPr bwMode="auto">
            <a:xfrm>
              <a:off x="6492206" y="5777596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Docer Falling Dust PPT demo"/>
            <p:cNvSpPr/>
            <p:nvPr/>
          </p:nvSpPr>
          <p:spPr bwMode="auto">
            <a:xfrm>
              <a:off x="6624819" y="5614845"/>
              <a:ext cx="24111" cy="311940"/>
            </a:xfrm>
            <a:custGeom>
              <a:avLst/>
              <a:gdLst>
                <a:gd name="T0" fmla="*/ 4 w 8"/>
                <a:gd name="T1" fmla="*/ 107 h 107"/>
                <a:gd name="T2" fmla="*/ 0 w 8"/>
                <a:gd name="T3" fmla="*/ 103 h 107"/>
                <a:gd name="T4" fmla="*/ 0 w 8"/>
                <a:gd name="T5" fmla="*/ 4 h 107"/>
                <a:gd name="T6" fmla="*/ 4 w 8"/>
                <a:gd name="T7" fmla="*/ 0 h 107"/>
                <a:gd name="T8" fmla="*/ 8 w 8"/>
                <a:gd name="T9" fmla="*/ 4 h 107"/>
                <a:gd name="T10" fmla="*/ 8 w 8"/>
                <a:gd name="T11" fmla="*/ 103 h 107"/>
                <a:gd name="T12" fmla="*/ 4 w 8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7">
                  <a:moveTo>
                    <a:pt x="4" y="107"/>
                  </a:moveTo>
                  <a:cubicBezTo>
                    <a:pt x="1" y="107"/>
                    <a:pt x="0" y="105"/>
                    <a:pt x="0" y="10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Docer Falling Dust PPT demo"/>
            <p:cNvSpPr/>
            <p:nvPr/>
          </p:nvSpPr>
          <p:spPr bwMode="auto">
            <a:xfrm>
              <a:off x="6605228" y="5914729"/>
              <a:ext cx="60278" cy="40688"/>
            </a:xfrm>
            <a:custGeom>
              <a:avLst/>
              <a:gdLst>
                <a:gd name="T0" fmla="*/ 13 w 21"/>
                <a:gd name="T1" fmla="*/ 14 h 14"/>
                <a:gd name="T2" fmla="*/ 8 w 21"/>
                <a:gd name="T3" fmla="*/ 14 h 14"/>
                <a:gd name="T4" fmla="*/ 0 w 21"/>
                <a:gd name="T5" fmla="*/ 7 h 14"/>
                <a:gd name="T6" fmla="*/ 8 w 21"/>
                <a:gd name="T7" fmla="*/ 0 h 14"/>
                <a:gd name="T8" fmla="*/ 13 w 21"/>
                <a:gd name="T9" fmla="*/ 0 h 14"/>
                <a:gd name="T10" fmla="*/ 21 w 21"/>
                <a:gd name="T11" fmla="*/ 7 h 14"/>
                <a:gd name="T12" fmla="*/ 13 w 21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4">
                  <a:moveTo>
                    <a:pt x="13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3"/>
                    <a:pt x="21" y="7"/>
                  </a:cubicBezTo>
                  <a:cubicBezTo>
                    <a:pt x="21" y="11"/>
                    <a:pt x="17" y="14"/>
                    <a:pt x="1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52370" y="1642745"/>
            <a:ext cx="87039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虽然梯度也不知道最低点在哪，但它却能像导数一样为我们指出向下的方向，顺着它的指引，我们总会找到最低点。</a:t>
            </a:r>
          </a:p>
          <a:p>
            <a:r>
              <a:rPr lang="zh-CN" altLang="en-US" sz="2000"/>
              <a:t>在迭代的时候选择梯度下降的方向来保证最后的结果最好。</a:t>
            </a:r>
          </a:p>
          <a:p>
            <a:r>
              <a:rPr lang="zh-CN" altLang="en-US" sz="2000"/>
              <a:t>至于梯度下降就是沿着梯度所指引的方向，一步一步向下走，去寻找损失函数最小值的过程，然后我们就找到了接近正确的模型。</a:t>
            </a: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90" y="3511550"/>
            <a:ext cx="326961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75715" y="411480"/>
            <a:ext cx="6522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梯度提升回归模型</a:t>
            </a:r>
          </a:p>
          <a:p>
            <a:pPr algn="l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Gradient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oosting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egression</a:t>
            </a:r>
          </a:p>
        </p:txBody>
      </p:sp>
      <p:sp>
        <p:nvSpPr>
          <p:cNvPr id="55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10" descr="屏幕截图 2022-05-10 1105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8" y="1364615"/>
            <a:ext cx="5172075" cy="4476750"/>
          </a:xfrm>
          <a:prstGeom prst="rect">
            <a:avLst/>
          </a:prstGeom>
        </p:spPr>
      </p:pic>
      <p:pic>
        <p:nvPicPr>
          <p:cNvPr id="11" name="图片 11" descr="屏幕截图 2022-05-10 111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35" y="1438910"/>
            <a:ext cx="5567045" cy="419989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464935" y="1255395"/>
            <a:ext cx="2391410" cy="97980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270623" y="2886689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选择最优模型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360412" y="3914742"/>
            <a:ext cx="3797085" cy="80940"/>
            <a:chOff x="8681725" y="6562822"/>
            <a:chExt cx="3510275" cy="295179"/>
          </a:xfrm>
        </p:grpSpPr>
        <p:sp>
          <p:nvSpPr>
            <p:cNvPr id="32" name="矩形 31"/>
            <p:cNvSpPr/>
            <p:nvPr/>
          </p:nvSpPr>
          <p:spPr>
            <a:xfrm>
              <a:off x="8681725" y="6562822"/>
              <a:ext cx="2799075" cy="2951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392925" y="6562822"/>
              <a:ext cx="2799075" cy="2951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Freeform 27"/>
          <p:cNvSpPr/>
          <p:nvPr/>
        </p:nvSpPr>
        <p:spPr bwMode="auto">
          <a:xfrm rot="16200000">
            <a:off x="1982397" y="2280284"/>
            <a:ext cx="3180883" cy="3018958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129249" y="2886666"/>
            <a:ext cx="15240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  <a:latin typeface="汉仪雅酷黑简" panose="00020600040101010101" charset="-122"/>
                <a:ea typeface="汉仪雅酷黑简" panose="00020600040101010101" charset="-122"/>
                <a:cs typeface="+mn-ea"/>
                <a:sym typeface="+mn-lt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270623" y="2924789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尝试精进模型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0242" y="3876007"/>
            <a:ext cx="3797085" cy="80940"/>
            <a:chOff x="8681725" y="6562822"/>
            <a:chExt cx="3510275" cy="295179"/>
          </a:xfrm>
        </p:grpSpPr>
        <p:sp>
          <p:nvSpPr>
            <p:cNvPr id="32" name="矩形 31"/>
            <p:cNvSpPr/>
            <p:nvPr/>
          </p:nvSpPr>
          <p:spPr>
            <a:xfrm>
              <a:off x="8681725" y="6562822"/>
              <a:ext cx="2799075" cy="2951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392925" y="6562822"/>
              <a:ext cx="2799075" cy="2951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Freeform 27"/>
          <p:cNvSpPr/>
          <p:nvPr/>
        </p:nvSpPr>
        <p:spPr bwMode="auto">
          <a:xfrm rot="16200000">
            <a:off x="1982397" y="2280284"/>
            <a:ext cx="3180883" cy="3018958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078449" y="2924766"/>
            <a:ext cx="15240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  <a:latin typeface="汉仪雅酷黑简" panose="00020600040101010101" charset="-122"/>
                <a:ea typeface="汉仪雅酷黑简" panose="00020600040101010101" charset="-122"/>
                <a:cs typeface="+mn-ea"/>
                <a:sym typeface="+mn-lt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5956" y="411249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汉仪雅酷黑简" panose="00020600040101010101" charset="-122"/>
                <a:ea typeface="汉仪雅酷黑简" panose="00020600040101010101" charset="-122"/>
                <a:cs typeface="+mn-ea"/>
                <a:sym typeface="+mn-lt"/>
              </a:rPr>
              <a:t>数据筛选</a:t>
            </a:r>
          </a:p>
        </p:txBody>
      </p:sp>
      <p:sp>
        <p:nvSpPr>
          <p:cNvPr id="3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40678" y="1364188"/>
            <a:ext cx="38606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是否国际金卡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是否美元卡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是否国际普卡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是否国际银卡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是否国际钻石卡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是否金普卡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是否标准白金卡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是否豪华白金卡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是否白金理财卡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是否钻石卡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是否无限卡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持有活期产品标志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是否商务卡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持有定期存款标志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个贷标识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是否全额还款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0651" y="2841515"/>
            <a:ext cx="539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分类特征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55406" y="394692"/>
            <a:ext cx="609702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客户持有的全部产品数量（24种产品）	</a:t>
            </a:r>
            <a:endParaRPr lang="en-US" altLang="zh-CN" dirty="0"/>
          </a:p>
          <a:p>
            <a:r>
              <a:rPr lang="zh-CN" altLang="en-US" dirty="0"/>
              <a:t>客户持有帐户数量	</a:t>
            </a:r>
            <a:endParaRPr lang="en-US" altLang="zh-CN" dirty="0"/>
          </a:p>
          <a:p>
            <a:r>
              <a:rPr lang="zh-CN" altLang="en-US" dirty="0"/>
              <a:t>资产总额	</a:t>
            </a:r>
            <a:endParaRPr lang="en-US" altLang="zh-CN" dirty="0"/>
          </a:p>
          <a:p>
            <a:r>
              <a:rPr lang="zh-CN" altLang="en-US" dirty="0"/>
              <a:t>最近3个月客户AUM平均值	3个月存款月日均金额	</a:t>
            </a:r>
            <a:endParaRPr lang="en-US" altLang="zh-CN" dirty="0"/>
          </a:p>
          <a:p>
            <a:r>
              <a:rPr lang="zh-CN" altLang="en-US" dirty="0"/>
              <a:t>3个月理财月日均金额	</a:t>
            </a:r>
            <a:endParaRPr lang="en-US" altLang="zh-CN" dirty="0"/>
          </a:p>
          <a:p>
            <a:r>
              <a:rPr lang="zh-CN" altLang="en-US" dirty="0"/>
              <a:t>最近3个月客户月平均资产总计	</a:t>
            </a:r>
            <a:endParaRPr lang="en-US" altLang="zh-CN" dirty="0"/>
          </a:p>
          <a:p>
            <a:r>
              <a:rPr lang="zh-CN" altLang="en-US" dirty="0"/>
              <a:t>最近3个月客户月平均负债总计	</a:t>
            </a:r>
            <a:endParaRPr lang="en-US" altLang="zh-CN" dirty="0"/>
          </a:p>
          <a:p>
            <a:r>
              <a:rPr lang="zh-CN" altLang="en-US" dirty="0"/>
              <a:t>最近三个月月均借记卡消费金额	</a:t>
            </a:r>
            <a:endParaRPr lang="en-US" altLang="zh-CN" dirty="0"/>
          </a:p>
          <a:p>
            <a:r>
              <a:rPr lang="zh-CN" altLang="en-US" dirty="0"/>
              <a:t>最近三个月内账户借方月均交易金额	</a:t>
            </a:r>
            <a:endParaRPr lang="en-US" altLang="zh-CN" dirty="0"/>
          </a:p>
          <a:p>
            <a:r>
              <a:rPr lang="zh-CN" altLang="en-US" dirty="0"/>
              <a:t>最近三个月内账户贷方月均交易金额	</a:t>
            </a:r>
            <a:endParaRPr lang="en-US" altLang="zh-CN" dirty="0"/>
          </a:p>
          <a:p>
            <a:r>
              <a:rPr lang="zh-CN" altLang="en-US" dirty="0"/>
              <a:t>最近三个月活期存款月日均余额		</a:t>
            </a:r>
            <a:endParaRPr lang="en-US" altLang="zh-CN" dirty="0"/>
          </a:p>
          <a:p>
            <a:r>
              <a:rPr lang="zh-CN" altLang="en-US" dirty="0"/>
              <a:t>最近三个月储蓄卡月均取现金额	</a:t>
            </a:r>
            <a:endParaRPr lang="en-US" altLang="zh-CN" dirty="0"/>
          </a:p>
          <a:p>
            <a:r>
              <a:rPr lang="zh-CN" altLang="en-US" dirty="0"/>
              <a:t>三个月内柜台购买理财月均金额	</a:t>
            </a:r>
            <a:endParaRPr lang="en-US" altLang="zh-CN" dirty="0"/>
          </a:p>
          <a:p>
            <a:r>
              <a:rPr lang="zh-CN" altLang="en-US" dirty="0"/>
              <a:t>三个月内网银购买理财月均金额	</a:t>
            </a:r>
            <a:endParaRPr lang="en-US" altLang="zh-CN" dirty="0"/>
          </a:p>
          <a:p>
            <a:r>
              <a:rPr lang="zh-CN" altLang="en-US" dirty="0"/>
              <a:t>三个月内电话购买理财月均金额	</a:t>
            </a:r>
            <a:endParaRPr lang="en-US" altLang="zh-CN" dirty="0"/>
          </a:p>
          <a:p>
            <a:r>
              <a:rPr lang="zh-CN" altLang="en-US" dirty="0"/>
              <a:t>柜面三个月月均交易金额	</a:t>
            </a:r>
            <a:endParaRPr lang="en-US" altLang="zh-CN" dirty="0"/>
          </a:p>
          <a:p>
            <a:r>
              <a:rPr lang="zh-CN" altLang="en-US" dirty="0"/>
              <a:t>手机银行三个月月均交易金额	</a:t>
            </a:r>
            <a:endParaRPr lang="en-US" altLang="zh-CN" dirty="0"/>
          </a:p>
          <a:p>
            <a:r>
              <a:rPr lang="zh-CN" altLang="en-US" dirty="0"/>
              <a:t>网络银行三个月月均交易金额	</a:t>
            </a:r>
            <a:endParaRPr lang="en-US" altLang="zh-CN" dirty="0"/>
          </a:p>
          <a:p>
            <a:r>
              <a:rPr lang="zh-CN" altLang="en-US" dirty="0"/>
              <a:t>自助设备三个月月均交易金额	</a:t>
            </a:r>
            <a:endParaRPr lang="en-US" altLang="zh-CN" dirty="0"/>
          </a:p>
          <a:p>
            <a:r>
              <a:rPr lang="zh-CN" altLang="en-US" dirty="0"/>
              <a:t>乐收银POS三个月借方月均交易金额	</a:t>
            </a:r>
            <a:endParaRPr lang="en-US" altLang="zh-CN" dirty="0"/>
          </a:p>
          <a:p>
            <a:r>
              <a:rPr lang="zh-CN" altLang="en-US" dirty="0"/>
              <a:t>本行POS三个月借方月均交易金额	</a:t>
            </a:r>
            <a:endParaRPr lang="en-US" altLang="zh-CN" dirty="0"/>
          </a:p>
          <a:p>
            <a:r>
              <a:rPr lang="zh-CN" altLang="en-US" dirty="0"/>
              <a:t>他行POS三个月借方月均交易金额	</a:t>
            </a:r>
            <a:endParaRPr lang="en-US" altLang="zh-CN" dirty="0"/>
          </a:p>
          <a:p>
            <a:r>
              <a:rPr lang="zh-CN" altLang="en-US" dirty="0"/>
              <a:t>其它三个月月均交易金额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21003" y="2841516"/>
            <a:ext cx="539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数字特征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1310516" y="1542275"/>
            <a:ext cx="670858" cy="4168140"/>
          </a:xfrm>
          <a:prstGeom prst="leftBrac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6384548" y="560100"/>
            <a:ext cx="610612" cy="6092160"/>
          </a:xfrm>
          <a:prstGeom prst="leftBrac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17 Docer Falling Dust PPT demo"/>
          <p:cNvSpPr/>
          <p:nvPr/>
        </p:nvSpPr>
        <p:spPr>
          <a:xfrm>
            <a:off x="1796773" y="1971305"/>
            <a:ext cx="1916609" cy="890651"/>
          </a:xfrm>
          <a:custGeom>
            <a:avLst/>
            <a:gdLst>
              <a:gd name="connsiteX0" fmla="*/ 0 w 1916609"/>
              <a:gd name="connsiteY0" fmla="*/ 0 h 890651"/>
              <a:gd name="connsiteX1" fmla="*/ 1916609 w 1916609"/>
              <a:gd name="connsiteY1" fmla="*/ 0 h 890651"/>
              <a:gd name="connsiteX2" fmla="*/ 1915240 w 1916609"/>
              <a:gd name="connsiteY2" fmla="*/ 27098 h 890651"/>
              <a:gd name="connsiteX3" fmla="*/ 958304 w 1916609"/>
              <a:gd name="connsiteY3" fmla="*/ 890651 h 890651"/>
              <a:gd name="connsiteX4" fmla="*/ 1368 w 1916609"/>
              <a:gd name="connsiteY4" fmla="*/ 27098 h 890651"/>
              <a:gd name="connsiteX5" fmla="*/ 0 w 1916609"/>
              <a:gd name="connsiteY5" fmla="*/ 0 h 89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6609" h="890651">
                <a:moveTo>
                  <a:pt x="0" y="0"/>
                </a:moveTo>
                <a:lnTo>
                  <a:pt x="1916609" y="0"/>
                </a:lnTo>
                <a:lnTo>
                  <a:pt x="1915240" y="27098"/>
                </a:lnTo>
                <a:cubicBezTo>
                  <a:pt x="1865981" y="512143"/>
                  <a:pt x="1456345" y="890651"/>
                  <a:pt x="958304" y="890651"/>
                </a:cubicBezTo>
                <a:cubicBezTo>
                  <a:pt x="460263" y="890651"/>
                  <a:pt x="50627" y="512143"/>
                  <a:pt x="1368" y="27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EC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1275956" y="41124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数据实践</a:t>
            </a:r>
          </a:p>
        </p:txBody>
      </p:sp>
      <p:sp>
        <p:nvSpPr>
          <p:cNvPr id="28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7" y="2483371"/>
            <a:ext cx="5232848" cy="284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0" y="2483372"/>
            <a:ext cx="5331813" cy="2842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07087" y="1882088"/>
            <a:ext cx="756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以元为单位，分布过于杂乱难以绘制有效图形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5956" y="41124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数据筛选</a:t>
            </a:r>
          </a:p>
        </p:txBody>
      </p:sp>
      <p:sp>
        <p:nvSpPr>
          <p:cNvPr id="3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02" y="1795879"/>
            <a:ext cx="6074589" cy="38538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8191" y="1142948"/>
            <a:ext cx="335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以元为单位，偏差过大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-714595"/>
            <a:ext cx="1011376" cy="508000"/>
          </a:xfrm>
          <a:prstGeom prst="rect">
            <a:avLst/>
          </a:prstGeom>
          <a:solidFill>
            <a:srgbClr val="2E3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18780" y="-714595"/>
            <a:ext cx="1011376" cy="508000"/>
          </a:xfrm>
          <a:prstGeom prst="rect">
            <a:avLst/>
          </a:prstGeom>
          <a:solidFill>
            <a:srgbClr val="3C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354695" y="-714595"/>
            <a:ext cx="1011376" cy="508000"/>
          </a:xfrm>
          <a:prstGeom prst="rect">
            <a:avLst/>
          </a:prstGeom>
          <a:solidFill>
            <a:srgbClr val="455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709390" y="-714595"/>
            <a:ext cx="1011376" cy="508000"/>
          </a:xfrm>
          <a:prstGeom prst="rect">
            <a:avLst/>
          </a:prstGeom>
          <a:solidFill>
            <a:srgbClr val="B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064085" y="-714595"/>
            <a:ext cx="1011376" cy="508000"/>
          </a:xfrm>
          <a:prstGeom prst="rect">
            <a:avLst/>
          </a:prstGeom>
          <a:solidFill>
            <a:srgbClr val="EC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27"/>
          <p:cNvSpPr/>
          <p:nvPr/>
        </p:nvSpPr>
        <p:spPr bwMode="auto">
          <a:xfrm rot="16200000">
            <a:off x="1401082" y="1133733"/>
            <a:ext cx="3388806" cy="3216297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EC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421737" y="1684477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atin typeface="汉仪雅酷黑简" panose="00020600040101010101" charset="-122"/>
                <a:ea typeface="汉仪雅酷黑简" panose="00020600040101010101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5976" y="2721194"/>
            <a:ext cx="2673127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汉仪文黑-85W" panose="00020600040101010101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5946322" y="2144773"/>
            <a:ext cx="648000" cy="647700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965372" y="3079202"/>
            <a:ext cx="648000" cy="64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46322" y="4013631"/>
            <a:ext cx="648000" cy="64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946322" y="4916613"/>
            <a:ext cx="648000" cy="64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52" descr="7b0a20202020227461726765744d6f64756c65223a202270726f636573734f6e6c696e65466f6e7473220a7d0a"/>
          <p:cNvSpPr txBox="1"/>
          <p:nvPr/>
        </p:nvSpPr>
        <p:spPr>
          <a:xfrm>
            <a:off x="6751163" y="2204689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提出预测目标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751163" y="311068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建立不同模型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751163" y="4048421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选择最佳模型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751163" y="495471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尝试精进模型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5956" y="41124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数据调整</a:t>
            </a:r>
          </a:p>
        </p:txBody>
      </p:sp>
      <p:sp>
        <p:nvSpPr>
          <p:cNvPr id="3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0396" y="2276362"/>
            <a:ext cx="6077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以万元为单位</a:t>
            </a:r>
            <a:endParaRPr lang="en-US" altLang="zh-CN" sz="2800" b="1" dirty="0"/>
          </a:p>
          <a:p>
            <a:r>
              <a:rPr lang="en-US" altLang="zh-CN" sz="2800" b="1" dirty="0"/>
              <a:t>2.</a:t>
            </a:r>
            <a:r>
              <a:rPr lang="zh-CN" altLang="en-US" sz="2800" b="1" dirty="0"/>
              <a:t>删除离群值</a:t>
            </a:r>
            <a:endParaRPr lang="en-US" altLang="zh-CN" sz="2800" b="1" dirty="0"/>
          </a:p>
          <a:p>
            <a:r>
              <a:rPr lang="en-US" altLang="zh-CN" sz="2800" b="1" dirty="0"/>
              <a:t>3.</a:t>
            </a:r>
            <a:r>
              <a:rPr lang="zh-CN" altLang="en-US" sz="2800" b="1" dirty="0"/>
              <a:t>存款金额仅保留一万元以上的客户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5956" y="411249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再实践</a:t>
            </a:r>
          </a:p>
        </p:txBody>
      </p:sp>
      <p:sp>
        <p:nvSpPr>
          <p:cNvPr id="3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55" y="1086950"/>
            <a:ext cx="5353549" cy="25452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950"/>
            <a:ext cx="5538815" cy="25431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48" y="3515506"/>
            <a:ext cx="4463274" cy="3168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270623" y="2933679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提出预测目标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314057" y="3957287"/>
            <a:ext cx="3797085" cy="80940"/>
            <a:chOff x="8681725" y="6562822"/>
            <a:chExt cx="3510275" cy="295179"/>
          </a:xfrm>
        </p:grpSpPr>
        <p:sp>
          <p:nvSpPr>
            <p:cNvPr id="32" name="矩形 31"/>
            <p:cNvSpPr/>
            <p:nvPr/>
          </p:nvSpPr>
          <p:spPr>
            <a:xfrm>
              <a:off x="8681725" y="6562822"/>
              <a:ext cx="2799075" cy="2951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392925" y="6562822"/>
              <a:ext cx="2799075" cy="2951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Freeform 27"/>
          <p:cNvSpPr/>
          <p:nvPr/>
        </p:nvSpPr>
        <p:spPr bwMode="auto">
          <a:xfrm rot="16200000">
            <a:off x="1982397" y="2280284"/>
            <a:ext cx="3180883" cy="3018958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053049" y="2873966"/>
            <a:ext cx="152654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汉仪雅酷黑简" panose="00020600040101010101" charset="-122"/>
                <a:ea typeface="汉仪雅酷黑简" panose="00020600040101010101" charset="-122"/>
                <a:cs typeface="+mn-ea"/>
                <a:sym typeface="+mn-lt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17 Docer Falling Dust PPT demo"/>
          <p:cNvSpPr/>
          <p:nvPr/>
        </p:nvSpPr>
        <p:spPr>
          <a:xfrm>
            <a:off x="1796773" y="1971305"/>
            <a:ext cx="1916609" cy="890651"/>
          </a:xfrm>
          <a:custGeom>
            <a:avLst/>
            <a:gdLst>
              <a:gd name="connsiteX0" fmla="*/ 0 w 1916609"/>
              <a:gd name="connsiteY0" fmla="*/ 0 h 890651"/>
              <a:gd name="connsiteX1" fmla="*/ 1916609 w 1916609"/>
              <a:gd name="connsiteY1" fmla="*/ 0 h 890651"/>
              <a:gd name="connsiteX2" fmla="*/ 1915240 w 1916609"/>
              <a:gd name="connsiteY2" fmla="*/ 27098 h 890651"/>
              <a:gd name="connsiteX3" fmla="*/ 958304 w 1916609"/>
              <a:gd name="connsiteY3" fmla="*/ 890651 h 890651"/>
              <a:gd name="connsiteX4" fmla="*/ 1368 w 1916609"/>
              <a:gd name="connsiteY4" fmla="*/ 27098 h 890651"/>
              <a:gd name="connsiteX5" fmla="*/ 0 w 1916609"/>
              <a:gd name="connsiteY5" fmla="*/ 0 h 89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6609" h="890651">
                <a:moveTo>
                  <a:pt x="0" y="0"/>
                </a:moveTo>
                <a:lnTo>
                  <a:pt x="1916609" y="0"/>
                </a:lnTo>
                <a:lnTo>
                  <a:pt x="1915240" y="27098"/>
                </a:lnTo>
                <a:cubicBezTo>
                  <a:pt x="1865981" y="512143"/>
                  <a:pt x="1456345" y="890651"/>
                  <a:pt x="958304" y="890651"/>
                </a:cubicBezTo>
                <a:cubicBezTo>
                  <a:pt x="460263" y="890651"/>
                  <a:pt x="50627" y="512143"/>
                  <a:pt x="1368" y="27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EC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1275956" y="41124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预测目标</a:t>
            </a:r>
          </a:p>
        </p:txBody>
      </p:sp>
      <p:sp>
        <p:nvSpPr>
          <p:cNvPr id="28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31620" y="1492885"/>
            <a:ext cx="7710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利用各个理财项目的数据，训练出最合适的模型来预测客户存款总额，以此来精准定位目标客户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513330"/>
            <a:ext cx="3881755" cy="975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3837940"/>
            <a:ext cx="10031095" cy="1106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226808" y="3013689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建立不同模型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0242" y="3966812"/>
            <a:ext cx="3797085" cy="80940"/>
            <a:chOff x="8681725" y="6562822"/>
            <a:chExt cx="3510275" cy="295179"/>
          </a:xfrm>
        </p:grpSpPr>
        <p:sp>
          <p:nvSpPr>
            <p:cNvPr id="32" name="矩形 31"/>
            <p:cNvSpPr/>
            <p:nvPr/>
          </p:nvSpPr>
          <p:spPr>
            <a:xfrm>
              <a:off x="8681725" y="6562822"/>
              <a:ext cx="2799075" cy="2951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392925" y="6562822"/>
              <a:ext cx="2799075" cy="2951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Freeform 27"/>
          <p:cNvSpPr/>
          <p:nvPr/>
        </p:nvSpPr>
        <p:spPr bwMode="auto">
          <a:xfrm rot="16200000">
            <a:off x="1982397" y="2280284"/>
            <a:ext cx="3180883" cy="3018958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078449" y="2899366"/>
            <a:ext cx="15240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  <a:latin typeface="汉仪雅酷黑简" panose="00020600040101010101" charset="-122"/>
                <a:ea typeface="汉仪雅酷黑简" panose="00020600040101010101" charset="-122"/>
                <a:cs typeface="+mn-ea"/>
                <a:sym typeface="+mn-lt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Docer Falling Dust PPT demo 13"/>
          <p:cNvSpPr/>
          <p:nvPr/>
        </p:nvSpPr>
        <p:spPr>
          <a:xfrm>
            <a:off x="1450735" y="1788976"/>
            <a:ext cx="3907329" cy="3907322"/>
          </a:xfrm>
          <a:prstGeom prst="ellipse">
            <a:avLst/>
          </a:prstGeom>
          <a:blipFill>
            <a:blip r:embed="rId2"/>
            <a:srcRect/>
            <a:stretch>
              <a:fillRect r="-452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Docer Falling Dust PPT demo 11"/>
          <p:cNvSpPr/>
          <p:nvPr/>
        </p:nvSpPr>
        <p:spPr>
          <a:xfrm>
            <a:off x="7527141" y="1642144"/>
            <a:ext cx="2359797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线性回归模型</a:t>
            </a:r>
          </a:p>
        </p:txBody>
      </p:sp>
      <p:sp>
        <p:nvSpPr>
          <p:cNvPr id="679" name="Docer Falling Dust PPT demo 10"/>
          <p:cNvSpPr/>
          <p:nvPr/>
        </p:nvSpPr>
        <p:spPr>
          <a:xfrm>
            <a:off x="6129294" y="1327431"/>
            <a:ext cx="1153822" cy="11538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Docer Falling Dust PPT demo 9"/>
          <p:cNvSpPr/>
          <p:nvPr/>
        </p:nvSpPr>
        <p:spPr>
          <a:xfrm>
            <a:off x="6129294" y="3037603"/>
            <a:ext cx="1153822" cy="11538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Docer Falling Dust PPT demo 8"/>
          <p:cNvSpPr/>
          <p:nvPr/>
        </p:nvSpPr>
        <p:spPr>
          <a:xfrm>
            <a:off x="6129294" y="4754903"/>
            <a:ext cx="1153822" cy="1153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3" name="Docer Falling Dust PPT demo 6"/>
          <p:cNvSpPr/>
          <p:nvPr/>
        </p:nvSpPr>
        <p:spPr>
          <a:xfrm>
            <a:off x="7527141" y="3231212"/>
            <a:ext cx="2359797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随机森林模型</a:t>
            </a:r>
          </a:p>
        </p:txBody>
      </p:sp>
      <p:sp>
        <p:nvSpPr>
          <p:cNvPr id="685" name="Docer Falling Dust PPT demo 4"/>
          <p:cNvSpPr/>
          <p:nvPr/>
        </p:nvSpPr>
        <p:spPr>
          <a:xfrm>
            <a:off x="7527290" y="4999355"/>
            <a:ext cx="431228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梯度提升回归模型</a:t>
            </a:r>
          </a:p>
        </p:txBody>
      </p:sp>
      <p:grpSp>
        <p:nvGrpSpPr>
          <p:cNvPr id="686" name="Docer Falling Dust PPT demo 3"/>
          <p:cNvGrpSpPr/>
          <p:nvPr/>
        </p:nvGrpSpPr>
        <p:grpSpPr>
          <a:xfrm>
            <a:off x="6428497" y="1706507"/>
            <a:ext cx="555413" cy="395670"/>
            <a:chOff x="5272681" y="4393600"/>
            <a:chExt cx="555413" cy="395670"/>
          </a:xfrm>
        </p:grpSpPr>
        <p:sp>
          <p:nvSpPr>
            <p:cNvPr id="687" name="Docer Falling Dust PPT demo"/>
            <p:cNvSpPr>
              <a:spLocks noEditPoints="1"/>
            </p:cNvSpPr>
            <p:nvPr/>
          </p:nvSpPr>
          <p:spPr bwMode="auto">
            <a:xfrm>
              <a:off x="5455771" y="4442751"/>
              <a:ext cx="372323" cy="291223"/>
            </a:xfrm>
            <a:custGeom>
              <a:avLst/>
              <a:gdLst>
                <a:gd name="T0" fmla="*/ 116 w 128"/>
                <a:gd name="T1" fmla="*/ 100 h 100"/>
                <a:gd name="T2" fmla="*/ 12 w 128"/>
                <a:gd name="T3" fmla="*/ 100 h 100"/>
                <a:gd name="T4" fmla="*/ 0 w 128"/>
                <a:gd name="T5" fmla="*/ 88 h 100"/>
                <a:gd name="T6" fmla="*/ 0 w 128"/>
                <a:gd name="T7" fmla="*/ 12 h 100"/>
                <a:gd name="T8" fmla="*/ 12 w 128"/>
                <a:gd name="T9" fmla="*/ 0 h 100"/>
                <a:gd name="T10" fmla="*/ 116 w 128"/>
                <a:gd name="T11" fmla="*/ 0 h 100"/>
                <a:gd name="T12" fmla="*/ 128 w 128"/>
                <a:gd name="T13" fmla="*/ 12 h 100"/>
                <a:gd name="T14" fmla="*/ 128 w 128"/>
                <a:gd name="T15" fmla="*/ 88 h 100"/>
                <a:gd name="T16" fmla="*/ 116 w 128"/>
                <a:gd name="T17" fmla="*/ 100 h 100"/>
                <a:gd name="T18" fmla="*/ 12 w 128"/>
                <a:gd name="T19" fmla="*/ 8 h 100"/>
                <a:gd name="T20" fmla="*/ 8 w 128"/>
                <a:gd name="T21" fmla="*/ 12 h 100"/>
                <a:gd name="T22" fmla="*/ 8 w 128"/>
                <a:gd name="T23" fmla="*/ 88 h 100"/>
                <a:gd name="T24" fmla="*/ 12 w 128"/>
                <a:gd name="T25" fmla="*/ 92 h 100"/>
                <a:gd name="T26" fmla="*/ 116 w 128"/>
                <a:gd name="T27" fmla="*/ 92 h 100"/>
                <a:gd name="T28" fmla="*/ 120 w 128"/>
                <a:gd name="T29" fmla="*/ 88 h 100"/>
                <a:gd name="T30" fmla="*/ 120 w 128"/>
                <a:gd name="T31" fmla="*/ 12 h 100"/>
                <a:gd name="T32" fmla="*/ 116 w 128"/>
                <a:gd name="T33" fmla="*/ 8 h 100"/>
                <a:gd name="T34" fmla="*/ 12 w 128"/>
                <a:gd name="T35" fmla="*/ 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00">
                  <a:moveTo>
                    <a:pt x="116" y="100"/>
                  </a:moveTo>
                  <a:cubicBezTo>
                    <a:pt x="12" y="100"/>
                    <a:pt x="12" y="100"/>
                    <a:pt x="12" y="100"/>
                  </a:cubicBezTo>
                  <a:cubicBezTo>
                    <a:pt x="5" y="100"/>
                    <a:pt x="0" y="94"/>
                    <a:pt x="0" y="8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3" y="0"/>
                    <a:pt x="128" y="5"/>
                    <a:pt x="128" y="12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94"/>
                    <a:pt x="123" y="100"/>
                    <a:pt x="116" y="10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90"/>
                    <a:pt x="10" y="92"/>
                    <a:pt x="12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8" y="92"/>
                    <a:pt x="120" y="90"/>
                    <a:pt x="120" y="8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0"/>
                    <a:pt x="118" y="8"/>
                    <a:pt x="116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Docer Falling Dust PPT demo"/>
            <p:cNvSpPr>
              <a:spLocks noEditPoints="1"/>
            </p:cNvSpPr>
            <p:nvPr/>
          </p:nvSpPr>
          <p:spPr bwMode="auto">
            <a:xfrm>
              <a:off x="5490177" y="4478386"/>
              <a:ext cx="302282" cy="208894"/>
            </a:xfrm>
            <a:custGeom>
              <a:avLst/>
              <a:gdLst>
                <a:gd name="T0" fmla="*/ 100 w 104"/>
                <a:gd name="T1" fmla="*/ 72 h 72"/>
                <a:gd name="T2" fmla="*/ 4 w 104"/>
                <a:gd name="T3" fmla="*/ 72 h 72"/>
                <a:gd name="T4" fmla="*/ 0 w 104"/>
                <a:gd name="T5" fmla="*/ 68 h 72"/>
                <a:gd name="T6" fmla="*/ 0 w 104"/>
                <a:gd name="T7" fmla="*/ 4 h 72"/>
                <a:gd name="T8" fmla="*/ 4 w 104"/>
                <a:gd name="T9" fmla="*/ 0 h 72"/>
                <a:gd name="T10" fmla="*/ 100 w 104"/>
                <a:gd name="T11" fmla="*/ 0 h 72"/>
                <a:gd name="T12" fmla="*/ 104 w 104"/>
                <a:gd name="T13" fmla="*/ 4 h 72"/>
                <a:gd name="T14" fmla="*/ 104 w 104"/>
                <a:gd name="T15" fmla="*/ 68 h 72"/>
                <a:gd name="T16" fmla="*/ 100 w 104"/>
                <a:gd name="T17" fmla="*/ 72 h 72"/>
                <a:gd name="T18" fmla="*/ 8 w 104"/>
                <a:gd name="T19" fmla="*/ 64 h 72"/>
                <a:gd name="T20" fmla="*/ 96 w 104"/>
                <a:gd name="T21" fmla="*/ 64 h 72"/>
                <a:gd name="T22" fmla="*/ 96 w 104"/>
                <a:gd name="T23" fmla="*/ 8 h 72"/>
                <a:gd name="T24" fmla="*/ 8 w 104"/>
                <a:gd name="T25" fmla="*/ 8 h 72"/>
                <a:gd name="T26" fmla="*/ 8 w 104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72">
                  <a:moveTo>
                    <a:pt x="100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70"/>
                    <a:pt x="102" y="72"/>
                    <a:pt x="100" y="72"/>
                  </a:cubicBezTo>
                  <a:close/>
                  <a:moveTo>
                    <a:pt x="8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Docer Falling Dust PPT demo"/>
            <p:cNvSpPr/>
            <p:nvPr/>
          </p:nvSpPr>
          <p:spPr bwMode="auto">
            <a:xfrm>
              <a:off x="5557760" y="4765923"/>
              <a:ext cx="170802" cy="23347"/>
            </a:xfrm>
            <a:custGeom>
              <a:avLst/>
              <a:gdLst>
                <a:gd name="T0" fmla="*/ 55 w 59"/>
                <a:gd name="T1" fmla="*/ 8 h 8"/>
                <a:gd name="T2" fmla="*/ 4 w 59"/>
                <a:gd name="T3" fmla="*/ 8 h 8"/>
                <a:gd name="T4" fmla="*/ 0 w 59"/>
                <a:gd name="T5" fmla="*/ 4 h 8"/>
                <a:gd name="T6" fmla="*/ 4 w 59"/>
                <a:gd name="T7" fmla="*/ 0 h 8"/>
                <a:gd name="T8" fmla="*/ 55 w 59"/>
                <a:gd name="T9" fmla="*/ 0 h 8"/>
                <a:gd name="T10" fmla="*/ 59 w 59"/>
                <a:gd name="T11" fmla="*/ 4 h 8"/>
                <a:gd name="T12" fmla="*/ 55 w 5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8">
                  <a:moveTo>
                    <a:pt x="5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2"/>
                    <a:pt x="59" y="4"/>
                  </a:cubicBezTo>
                  <a:cubicBezTo>
                    <a:pt x="59" y="6"/>
                    <a:pt x="57" y="8"/>
                    <a:pt x="5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Docer Falling Dust PPT demo"/>
            <p:cNvSpPr/>
            <p:nvPr/>
          </p:nvSpPr>
          <p:spPr bwMode="auto">
            <a:xfrm>
              <a:off x="5577421" y="4708170"/>
              <a:ext cx="52838" cy="81100"/>
            </a:xfrm>
            <a:custGeom>
              <a:avLst/>
              <a:gdLst>
                <a:gd name="T0" fmla="*/ 5 w 18"/>
                <a:gd name="T1" fmla="*/ 28 h 28"/>
                <a:gd name="T2" fmla="*/ 3 w 18"/>
                <a:gd name="T3" fmla="*/ 28 h 28"/>
                <a:gd name="T4" fmla="*/ 1 w 18"/>
                <a:gd name="T5" fmla="*/ 22 h 28"/>
                <a:gd name="T6" fmla="*/ 10 w 18"/>
                <a:gd name="T7" fmla="*/ 3 h 28"/>
                <a:gd name="T8" fmla="*/ 15 w 18"/>
                <a:gd name="T9" fmla="*/ 1 h 28"/>
                <a:gd name="T10" fmla="*/ 17 w 18"/>
                <a:gd name="T11" fmla="*/ 7 h 28"/>
                <a:gd name="T12" fmla="*/ 8 w 18"/>
                <a:gd name="T13" fmla="*/ 26 h 28"/>
                <a:gd name="T14" fmla="*/ 5 w 1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8">
                  <a:moveTo>
                    <a:pt x="5" y="28"/>
                  </a:moveTo>
                  <a:cubicBezTo>
                    <a:pt x="4" y="28"/>
                    <a:pt x="4" y="28"/>
                    <a:pt x="3" y="28"/>
                  </a:cubicBezTo>
                  <a:cubicBezTo>
                    <a:pt x="1" y="27"/>
                    <a:pt x="0" y="24"/>
                    <a:pt x="1" y="2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1"/>
                    <a:pt x="13" y="0"/>
                    <a:pt x="15" y="1"/>
                  </a:cubicBezTo>
                  <a:cubicBezTo>
                    <a:pt x="17" y="2"/>
                    <a:pt x="18" y="5"/>
                    <a:pt x="17" y="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6" y="28"/>
                    <a:pt x="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Docer Falling Dust PPT demo"/>
            <p:cNvSpPr/>
            <p:nvPr/>
          </p:nvSpPr>
          <p:spPr bwMode="auto">
            <a:xfrm>
              <a:off x="5653606" y="4708170"/>
              <a:ext cx="51609" cy="81100"/>
            </a:xfrm>
            <a:custGeom>
              <a:avLst/>
              <a:gdLst>
                <a:gd name="T0" fmla="*/ 13 w 18"/>
                <a:gd name="T1" fmla="*/ 28 h 28"/>
                <a:gd name="T2" fmla="*/ 10 w 18"/>
                <a:gd name="T3" fmla="*/ 26 h 28"/>
                <a:gd name="T4" fmla="*/ 1 w 18"/>
                <a:gd name="T5" fmla="*/ 7 h 28"/>
                <a:gd name="T6" fmla="*/ 3 w 18"/>
                <a:gd name="T7" fmla="*/ 1 h 28"/>
                <a:gd name="T8" fmla="*/ 8 w 18"/>
                <a:gd name="T9" fmla="*/ 3 h 28"/>
                <a:gd name="T10" fmla="*/ 17 w 18"/>
                <a:gd name="T11" fmla="*/ 22 h 28"/>
                <a:gd name="T12" fmla="*/ 15 w 18"/>
                <a:gd name="T13" fmla="*/ 28 h 28"/>
                <a:gd name="T14" fmla="*/ 13 w 18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8">
                  <a:moveTo>
                    <a:pt x="13" y="28"/>
                  </a:moveTo>
                  <a:cubicBezTo>
                    <a:pt x="12" y="28"/>
                    <a:pt x="10" y="27"/>
                    <a:pt x="10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4"/>
                    <a:pt x="17" y="27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Docer Falling Dust PPT demo"/>
            <p:cNvSpPr>
              <a:spLocks noEditPoints="1"/>
            </p:cNvSpPr>
            <p:nvPr/>
          </p:nvSpPr>
          <p:spPr bwMode="auto">
            <a:xfrm>
              <a:off x="5272681" y="4393600"/>
              <a:ext cx="162200" cy="395670"/>
            </a:xfrm>
            <a:custGeom>
              <a:avLst/>
              <a:gdLst>
                <a:gd name="T0" fmla="*/ 44 w 56"/>
                <a:gd name="T1" fmla="*/ 136 h 136"/>
                <a:gd name="T2" fmla="*/ 12 w 56"/>
                <a:gd name="T3" fmla="*/ 136 h 136"/>
                <a:gd name="T4" fmla="*/ 0 w 56"/>
                <a:gd name="T5" fmla="*/ 124 h 136"/>
                <a:gd name="T6" fmla="*/ 0 w 56"/>
                <a:gd name="T7" fmla="*/ 12 h 136"/>
                <a:gd name="T8" fmla="*/ 12 w 56"/>
                <a:gd name="T9" fmla="*/ 0 h 136"/>
                <a:gd name="T10" fmla="*/ 44 w 56"/>
                <a:gd name="T11" fmla="*/ 0 h 136"/>
                <a:gd name="T12" fmla="*/ 56 w 56"/>
                <a:gd name="T13" fmla="*/ 12 h 136"/>
                <a:gd name="T14" fmla="*/ 56 w 56"/>
                <a:gd name="T15" fmla="*/ 124 h 136"/>
                <a:gd name="T16" fmla="*/ 44 w 56"/>
                <a:gd name="T17" fmla="*/ 136 h 136"/>
                <a:gd name="T18" fmla="*/ 12 w 56"/>
                <a:gd name="T19" fmla="*/ 8 h 136"/>
                <a:gd name="T20" fmla="*/ 8 w 56"/>
                <a:gd name="T21" fmla="*/ 12 h 136"/>
                <a:gd name="T22" fmla="*/ 8 w 56"/>
                <a:gd name="T23" fmla="*/ 124 h 136"/>
                <a:gd name="T24" fmla="*/ 12 w 56"/>
                <a:gd name="T25" fmla="*/ 128 h 136"/>
                <a:gd name="T26" fmla="*/ 44 w 56"/>
                <a:gd name="T27" fmla="*/ 128 h 136"/>
                <a:gd name="T28" fmla="*/ 48 w 56"/>
                <a:gd name="T29" fmla="*/ 124 h 136"/>
                <a:gd name="T30" fmla="*/ 48 w 56"/>
                <a:gd name="T31" fmla="*/ 12 h 136"/>
                <a:gd name="T32" fmla="*/ 44 w 56"/>
                <a:gd name="T33" fmla="*/ 8 h 136"/>
                <a:gd name="T34" fmla="*/ 12 w 56"/>
                <a:gd name="T35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36">
                  <a:moveTo>
                    <a:pt x="44" y="136"/>
                  </a:moveTo>
                  <a:cubicBezTo>
                    <a:pt x="12" y="136"/>
                    <a:pt x="12" y="136"/>
                    <a:pt x="12" y="136"/>
                  </a:cubicBezTo>
                  <a:cubicBezTo>
                    <a:pt x="5" y="136"/>
                    <a:pt x="0" y="131"/>
                    <a:pt x="0" y="1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5"/>
                    <a:pt x="56" y="12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31"/>
                    <a:pt x="51" y="136"/>
                    <a:pt x="44" y="136"/>
                  </a:cubicBezTo>
                  <a:close/>
                  <a:moveTo>
                    <a:pt x="12" y="8"/>
                  </a:moveTo>
                  <a:cubicBezTo>
                    <a:pt x="9" y="8"/>
                    <a:pt x="8" y="10"/>
                    <a:pt x="8" y="12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6"/>
                    <a:pt x="9" y="128"/>
                    <a:pt x="12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6" y="128"/>
                    <a:pt x="48" y="126"/>
                    <a:pt x="48" y="12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0"/>
                    <a:pt x="46" y="8"/>
                    <a:pt x="4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Docer Falling Dust PPT demo"/>
            <p:cNvSpPr>
              <a:spLocks noEditPoints="1"/>
            </p:cNvSpPr>
            <p:nvPr/>
          </p:nvSpPr>
          <p:spPr bwMode="auto">
            <a:xfrm>
              <a:off x="5313231" y="4434150"/>
              <a:ext cx="81100" cy="154827"/>
            </a:xfrm>
            <a:custGeom>
              <a:avLst/>
              <a:gdLst>
                <a:gd name="T0" fmla="*/ 24 w 28"/>
                <a:gd name="T1" fmla="*/ 53 h 53"/>
                <a:gd name="T2" fmla="*/ 4 w 28"/>
                <a:gd name="T3" fmla="*/ 53 h 53"/>
                <a:gd name="T4" fmla="*/ 0 w 28"/>
                <a:gd name="T5" fmla="*/ 49 h 53"/>
                <a:gd name="T6" fmla="*/ 0 w 28"/>
                <a:gd name="T7" fmla="*/ 4 h 53"/>
                <a:gd name="T8" fmla="*/ 4 w 28"/>
                <a:gd name="T9" fmla="*/ 0 h 53"/>
                <a:gd name="T10" fmla="*/ 24 w 28"/>
                <a:gd name="T11" fmla="*/ 0 h 53"/>
                <a:gd name="T12" fmla="*/ 28 w 28"/>
                <a:gd name="T13" fmla="*/ 4 h 53"/>
                <a:gd name="T14" fmla="*/ 28 w 28"/>
                <a:gd name="T15" fmla="*/ 49 h 53"/>
                <a:gd name="T16" fmla="*/ 24 w 28"/>
                <a:gd name="T17" fmla="*/ 53 h 53"/>
                <a:gd name="T18" fmla="*/ 8 w 28"/>
                <a:gd name="T19" fmla="*/ 45 h 53"/>
                <a:gd name="T20" fmla="*/ 20 w 28"/>
                <a:gd name="T21" fmla="*/ 45 h 53"/>
                <a:gd name="T22" fmla="*/ 20 w 28"/>
                <a:gd name="T23" fmla="*/ 8 h 53"/>
                <a:gd name="T24" fmla="*/ 8 w 28"/>
                <a:gd name="T25" fmla="*/ 8 h 53"/>
                <a:gd name="T26" fmla="*/ 8 w 28"/>
                <a:gd name="T2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3">
                  <a:moveTo>
                    <a:pt x="24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8" y="2"/>
                    <a:pt x="28" y="4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1"/>
                    <a:pt x="27" y="53"/>
                    <a:pt x="24" y="53"/>
                  </a:cubicBezTo>
                  <a:close/>
                  <a:moveTo>
                    <a:pt x="8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Docer Falling Dust PPT demo"/>
            <p:cNvSpPr>
              <a:spLocks noEditPoints="1"/>
            </p:cNvSpPr>
            <p:nvPr/>
          </p:nvSpPr>
          <p:spPr bwMode="auto">
            <a:xfrm>
              <a:off x="5321833" y="4652874"/>
              <a:ext cx="63897" cy="63897"/>
            </a:xfrm>
            <a:custGeom>
              <a:avLst/>
              <a:gdLst>
                <a:gd name="T0" fmla="*/ 11 w 22"/>
                <a:gd name="T1" fmla="*/ 22 h 22"/>
                <a:gd name="T2" fmla="*/ 0 w 22"/>
                <a:gd name="T3" fmla="*/ 11 h 22"/>
                <a:gd name="T4" fmla="*/ 11 w 22"/>
                <a:gd name="T5" fmla="*/ 0 h 22"/>
                <a:gd name="T6" fmla="*/ 22 w 22"/>
                <a:gd name="T7" fmla="*/ 11 h 22"/>
                <a:gd name="T8" fmla="*/ 11 w 22"/>
                <a:gd name="T9" fmla="*/ 22 h 22"/>
                <a:gd name="T10" fmla="*/ 11 w 22"/>
                <a:gd name="T11" fmla="*/ 8 h 22"/>
                <a:gd name="T12" fmla="*/ 8 w 22"/>
                <a:gd name="T13" fmla="*/ 11 h 22"/>
                <a:gd name="T14" fmla="*/ 11 w 22"/>
                <a:gd name="T15" fmla="*/ 14 h 22"/>
                <a:gd name="T16" fmla="*/ 14 w 22"/>
                <a:gd name="T17" fmla="*/ 11 h 22"/>
                <a:gd name="T18" fmla="*/ 11 w 22"/>
                <a:gd name="T1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  <a:moveTo>
                    <a:pt x="11" y="8"/>
                  </a:moveTo>
                  <a:cubicBezTo>
                    <a:pt x="9" y="8"/>
                    <a:pt x="8" y="9"/>
                    <a:pt x="8" y="11"/>
                  </a:cubicBezTo>
                  <a:cubicBezTo>
                    <a:pt x="8" y="13"/>
                    <a:pt x="9" y="14"/>
                    <a:pt x="11" y="14"/>
                  </a:cubicBezTo>
                  <a:cubicBezTo>
                    <a:pt x="13" y="14"/>
                    <a:pt x="14" y="13"/>
                    <a:pt x="14" y="11"/>
                  </a:cubicBezTo>
                  <a:cubicBezTo>
                    <a:pt x="14" y="9"/>
                    <a:pt x="13" y="8"/>
                    <a:pt x="1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5" name="Docer Falling Dust PPT demo 2"/>
          <p:cNvGrpSpPr/>
          <p:nvPr/>
        </p:nvGrpSpPr>
        <p:grpSpPr>
          <a:xfrm>
            <a:off x="6509598" y="5136436"/>
            <a:ext cx="393213" cy="390755"/>
            <a:chOff x="4190118" y="2069959"/>
            <a:chExt cx="393213" cy="390755"/>
          </a:xfrm>
        </p:grpSpPr>
        <p:sp>
          <p:nvSpPr>
            <p:cNvPr id="696" name="Docer Falling Dust PPT demo"/>
            <p:cNvSpPr>
              <a:spLocks noEditPoints="1"/>
            </p:cNvSpPr>
            <p:nvPr/>
          </p:nvSpPr>
          <p:spPr bwMode="auto">
            <a:xfrm>
              <a:off x="4190118" y="2069959"/>
              <a:ext cx="393213" cy="390755"/>
            </a:xfrm>
            <a:custGeom>
              <a:avLst/>
              <a:gdLst>
                <a:gd name="T0" fmla="*/ 131 w 135"/>
                <a:gd name="T1" fmla="*/ 134 h 134"/>
                <a:gd name="T2" fmla="*/ 4 w 135"/>
                <a:gd name="T3" fmla="*/ 134 h 134"/>
                <a:gd name="T4" fmla="*/ 0 w 135"/>
                <a:gd name="T5" fmla="*/ 130 h 134"/>
                <a:gd name="T6" fmla="*/ 0 w 135"/>
                <a:gd name="T7" fmla="*/ 4 h 134"/>
                <a:gd name="T8" fmla="*/ 4 w 135"/>
                <a:gd name="T9" fmla="*/ 0 h 134"/>
                <a:gd name="T10" fmla="*/ 107 w 135"/>
                <a:gd name="T11" fmla="*/ 0 h 134"/>
                <a:gd name="T12" fmla="*/ 110 w 135"/>
                <a:gd name="T13" fmla="*/ 1 h 134"/>
                <a:gd name="T14" fmla="*/ 134 w 135"/>
                <a:gd name="T15" fmla="*/ 25 h 134"/>
                <a:gd name="T16" fmla="*/ 135 w 135"/>
                <a:gd name="T17" fmla="*/ 27 h 134"/>
                <a:gd name="T18" fmla="*/ 135 w 135"/>
                <a:gd name="T19" fmla="*/ 130 h 134"/>
                <a:gd name="T20" fmla="*/ 131 w 135"/>
                <a:gd name="T21" fmla="*/ 134 h 134"/>
                <a:gd name="T22" fmla="*/ 8 w 135"/>
                <a:gd name="T23" fmla="*/ 126 h 134"/>
                <a:gd name="T24" fmla="*/ 127 w 135"/>
                <a:gd name="T25" fmla="*/ 126 h 134"/>
                <a:gd name="T26" fmla="*/ 127 w 135"/>
                <a:gd name="T27" fmla="*/ 29 h 134"/>
                <a:gd name="T28" fmla="*/ 105 w 135"/>
                <a:gd name="T29" fmla="*/ 8 h 134"/>
                <a:gd name="T30" fmla="*/ 8 w 135"/>
                <a:gd name="T31" fmla="*/ 8 h 134"/>
                <a:gd name="T32" fmla="*/ 8 w 135"/>
                <a:gd name="T3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34">
                  <a:moveTo>
                    <a:pt x="131" y="134"/>
                  </a:moveTo>
                  <a:cubicBezTo>
                    <a:pt x="4" y="134"/>
                    <a:pt x="4" y="134"/>
                    <a:pt x="4" y="134"/>
                  </a:cubicBezTo>
                  <a:cubicBezTo>
                    <a:pt x="2" y="134"/>
                    <a:pt x="0" y="133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9" y="0"/>
                    <a:pt x="110" y="1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34" y="25"/>
                    <a:pt x="135" y="26"/>
                    <a:pt x="135" y="27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3"/>
                    <a:pt x="133" y="134"/>
                    <a:pt x="131" y="134"/>
                  </a:cubicBezTo>
                  <a:close/>
                  <a:moveTo>
                    <a:pt x="8" y="126"/>
                  </a:moveTo>
                  <a:cubicBezTo>
                    <a:pt x="127" y="126"/>
                    <a:pt x="127" y="126"/>
                    <a:pt x="127" y="126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Docer Falling Dust PPT demo"/>
            <p:cNvSpPr>
              <a:spLocks noEditPoints="1"/>
            </p:cNvSpPr>
            <p:nvPr/>
          </p:nvSpPr>
          <p:spPr bwMode="auto">
            <a:xfrm>
              <a:off x="4260159" y="2069959"/>
              <a:ext cx="253131" cy="206437"/>
            </a:xfrm>
            <a:custGeom>
              <a:avLst/>
              <a:gdLst>
                <a:gd name="T0" fmla="*/ 71 w 87"/>
                <a:gd name="T1" fmla="*/ 71 h 71"/>
                <a:gd name="T2" fmla="*/ 16 w 87"/>
                <a:gd name="T3" fmla="*/ 71 h 71"/>
                <a:gd name="T4" fmla="*/ 0 w 87"/>
                <a:gd name="T5" fmla="*/ 55 h 71"/>
                <a:gd name="T6" fmla="*/ 0 w 87"/>
                <a:gd name="T7" fmla="*/ 4 h 71"/>
                <a:gd name="T8" fmla="*/ 16 w 87"/>
                <a:gd name="T9" fmla="*/ 0 h 71"/>
                <a:gd name="T10" fmla="*/ 71 w 87"/>
                <a:gd name="T11" fmla="*/ 0 h 71"/>
                <a:gd name="T12" fmla="*/ 87 w 87"/>
                <a:gd name="T13" fmla="*/ 4 h 71"/>
                <a:gd name="T14" fmla="*/ 87 w 87"/>
                <a:gd name="T15" fmla="*/ 55 h 71"/>
                <a:gd name="T16" fmla="*/ 71 w 87"/>
                <a:gd name="T17" fmla="*/ 71 h 71"/>
                <a:gd name="T18" fmla="*/ 8 w 87"/>
                <a:gd name="T19" fmla="*/ 8 h 71"/>
                <a:gd name="T20" fmla="*/ 8 w 87"/>
                <a:gd name="T21" fmla="*/ 55 h 71"/>
                <a:gd name="T22" fmla="*/ 16 w 87"/>
                <a:gd name="T23" fmla="*/ 63 h 71"/>
                <a:gd name="T24" fmla="*/ 71 w 87"/>
                <a:gd name="T25" fmla="*/ 63 h 71"/>
                <a:gd name="T26" fmla="*/ 79 w 87"/>
                <a:gd name="T27" fmla="*/ 55 h 71"/>
                <a:gd name="T28" fmla="*/ 79 w 87"/>
                <a:gd name="T29" fmla="*/ 8 h 71"/>
                <a:gd name="T30" fmla="*/ 71 w 87"/>
                <a:gd name="T31" fmla="*/ 8 h 71"/>
                <a:gd name="T32" fmla="*/ 16 w 87"/>
                <a:gd name="T33" fmla="*/ 8 h 71"/>
                <a:gd name="T34" fmla="*/ 8 w 87"/>
                <a:gd name="T35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1">
                  <a:moveTo>
                    <a:pt x="71" y="71"/>
                  </a:moveTo>
                  <a:cubicBezTo>
                    <a:pt x="16" y="71"/>
                    <a:pt x="16" y="71"/>
                    <a:pt x="16" y="71"/>
                  </a:cubicBezTo>
                  <a:cubicBezTo>
                    <a:pt x="7" y="71"/>
                    <a:pt x="0" y="64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1" y="0"/>
                    <a:pt x="1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4" y="0"/>
                    <a:pt x="87" y="0"/>
                    <a:pt x="87" y="4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4"/>
                    <a:pt x="80" y="71"/>
                    <a:pt x="71" y="71"/>
                  </a:cubicBezTo>
                  <a:close/>
                  <a:moveTo>
                    <a:pt x="8" y="8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8" y="59"/>
                    <a:pt x="11" y="63"/>
                    <a:pt x="16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5" y="63"/>
                    <a:pt x="79" y="59"/>
                    <a:pt x="79" y="55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7" y="8"/>
                    <a:pt x="74" y="8"/>
                    <a:pt x="71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10" y="8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Docer Falling Dust PPT demo"/>
            <p:cNvSpPr/>
            <p:nvPr/>
          </p:nvSpPr>
          <p:spPr bwMode="auto">
            <a:xfrm>
              <a:off x="4428503" y="2137542"/>
              <a:ext cx="23347" cy="43008"/>
            </a:xfrm>
            <a:custGeom>
              <a:avLst/>
              <a:gdLst>
                <a:gd name="T0" fmla="*/ 4 w 8"/>
                <a:gd name="T1" fmla="*/ 15 h 15"/>
                <a:gd name="T2" fmla="*/ 0 w 8"/>
                <a:gd name="T3" fmla="*/ 11 h 15"/>
                <a:gd name="T4" fmla="*/ 0 w 8"/>
                <a:gd name="T5" fmla="*/ 4 h 15"/>
                <a:gd name="T6" fmla="*/ 4 w 8"/>
                <a:gd name="T7" fmla="*/ 0 h 15"/>
                <a:gd name="T8" fmla="*/ 8 w 8"/>
                <a:gd name="T9" fmla="*/ 4 h 15"/>
                <a:gd name="T10" fmla="*/ 8 w 8"/>
                <a:gd name="T11" fmla="*/ 11 h 15"/>
                <a:gd name="T12" fmla="*/ 4 w 8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5">
                  <a:moveTo>
                    <a:pt x="4" y="15"/>
                  </a:moveTo>
                  <a:cubicBezTo>
                    <a:pt x="1" y="15"/>
                    <a:pt x="0" y="13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6" y="15"/>
                    <a:pt x="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Docer Falling Dust PPT demo"/>
            <p:cNvSpPr/>
            <p:nvPr/>
          </p:nvSpPr>
          <p:spPr bwMode="auto">
            <a:xfrm>
              <a:off x="4283506" y="2369783"/>
              <a:ext cx="206437" cy="23347"/>
            </a:xfrm>
            <a:custGeom>
              <a:avLst/>
              <a:gdLst>
                <a:gd name="T0" fmla="*/ 67 w 71"/>
                <a:gd name="T1" fmla="*/ 8 h 8"/>
                <a:gd name="T2" fmla="*/ 4 w 71"/>
                <a:gd name="T3" fmla="*/ 8 h 8"/>
                <a:gd name="T4" fmla="*/ 0 w 71"/>
                <a:gd name="T5" fmla="*/ 4 h 8"/>
                <a:gd name="T6" fmla="*/ 4 w 71"/>
                <a:gd name="T7" fmla="*/ 0 h 8"/>
                <a:gd name="T8" fmla="*/ 67 w 71"/>
                <a:gd name="T9" fmla="*/ 0 h 8"/>
                <a:gd name="T10" fmla="*/ 71 w 71"/>
                <a:gd name="T11" fmla="*/ 4 h 8"/>
                <a:gd name="T12" fmla="*/ 67 w 7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8">
                  <a:moveTo>
                    <a:pt x="6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7"/>
                    <a:pt x="69" y="8"/>
                    <a:pt x="6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Docer Falling Dust PPT demo"/>
            <p:cNvSpPr/>
            <p:nvPr/>
          </p:nvSpPr>
          <p:spPr bwMode="auto">
            <a:xfrm>
              <a:off x="4283506" y="2314488"/>
              <a:ext cx="206437" cy="23347"/>
            </a:xfrm>
            <a:custGeom>
              <a:avLst/>
              <a:gdLst>
                <a:gd name="T0" fmla="*/ 67 w 71"/>
                <a:gd name="T1" fmla="*/ 8 h 8"/>
                <a:gd name="T2" fmla="*/ 4 w 71"/>
                <a:gd name="T3" fmla="*/ 8 h 8"/>
                <a:gd name="T4" fmla="*/ 0 w 71"/>
                <a:gd name="T5" fmla="*/ 4 h 8"/>
                <a:gd name="T6" fmla="*/ 4 w 71"/>
                <a:gd name="T7" fmla="*/ 0 h 8"/>
                <a:gd name="T8" fmla="*/ 67 w 71"/>
                <a:gd name="T9" fmla="*/ 0 h 8"/>
                <a:gd name="T10" fmla="*/ 71 w 71"/>
                <a:gd name="T11" fmla="*/ 4 h 8"/>
                <a:gd name="T12" fmla="*/ 67 w 7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8">
                  <a:moveTo>
                    <a:pt x="6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9" y="0"/>
                    <a:pt x="71" y="2"/>
                    <a:pt x="71" y="4"/>
                  </a:cubicBezTo>
                  <a:cubicBezTo>
                    <a:pt x="71" y="6"/>
                    <a:pt x="69" y="8"/>
                    <a:pt x="6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01" name="Docer Falling Dust PPT demo 1"/>
          <p:cNvGrpSpPr/>
          <p:nvPr/>
        </p:nvGrpSpPr>
        <p:grpSpPr>
          <a:xfrm>
            <a:off x="6525949" y="3432134"/>
            <a:ext cx="394441" cy="383382"/>
            <a:chOff x="5351324" y="5563408"/>
            <a:chExt cx="394441" cy="383382"/>
          </a:xfrm>
        </p:grpSpPr>
        <p:sp>
          <p:nvSpPr>
            <p:cNvPr id="702" name="Docer Falling Dust PPT demo"/>
            <p:cNvSpPr/>
            <p:nvPr/>
          </p:nvSpPr>
          <p:spPr bwMode="auto">
            <a:xfrm>
              <a:off x="5351324" y="5725608"/>
              <a:ext cx="92159" cy="221182"/>
            </a:xfrm>
            <a:custGeom>
              <a:avLst/>
              <a:gdLst>
                <a:gd name="T0" fmla="*/ 28 w 32"/>
                <a:gd name="T1" fmla="*/ 76 h 76"/>
                <a:gd name="T2" fmla="*/ 12 w 32"/>
                <a:gd name="T3" fmla="*/ 76 h 76"/>
                <a:gd name="T4" fmla="*/ 0 w 32"/>
                <a:gd name="T5" fmla="*/ 64 h 76"/>
                <a:gd name="T6" fmla="*/ 0 w 32"/>
                <a:gd name="T7" fmla="*/ 12 h 76"/>
                <a:gd name="T8" fmla="*/ 12 w 32"/>
                <a:gd name="T9" fmla="*/ 0 h 76"/>
                <a:gd name="T10" fmla="*/ 28 w 32"/>
                <a:gd name="T11" fmla="*/ 0 h 76"/>
                <a:gd name="T12" fmla="*/ 32 w 32"/>
                <a:gd name="T13" fmla="*/ 4 h 76"/>
                <a:gd name="T14" fmla="*/ 28 w 32"/>
                <a:gd name="T15" fmla="*/ 8 h 76"/>
                <a:gd name="T16" fmla="*/ 12 w 32"/>
                <a:gd name="T17" fmla="*/ 8 h 76"/>
                <a:gd name="T18" fmla="*/ 8 w 32"/>
                <a:gd name="T19" fmla="*/ 12 h 76"/>
                <a:gd name="T20" fmla="*/ 8 w 32"/>
                <a:gd name="T21" fmla="*/ 64 h 76"/>
                <a:gd name="T22" fmla="*/ 12 w 32"/>
                <a:gd name="T23" fmla="*/ 68 h 76"/>
                <a:gd name="T24" fmla="*/ 28 w 32"/>
                <a:gd name="T25" fmla="*/ 68 h 76"/>
                <a:gd name="T26" fmla="*/ 32 w 32"/>
                <a:gd name="T27" fmla="*/ 72 h 76"/>
                <a:gd name="T28" fmla="*/ 28 w 32"/>
                <a:gd name="T2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76">
                  <a:moveTo>
                    <a:pt x="28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6" y="76"/>
                    <a:pt x="0" y="71"/>
                    <a:pt x="0" y="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2" y="2"/>
                    <a:pt x="32" y="4"/>
                  </a:cubicBezTo>
                  <a:cubicBezTo>
                    <a:pt x="32" y="6"/>
                    <a:pt x="31" y="8"/>
                    <a:pt x="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10" y="68"/>
                    <a:pt x="12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1" y="68"/>
                    <a:pt x="32" y="70"/>
                    <a:pt x="32" y="72"/>
                  </a:cubicBezTo>
                  <a:cubicBezTo>
                    <a:pt x="32" y="74"/>
                    <a:pt x="31" y="76"/>
                    <a:pt x="2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Docer Falling Dust PPT demo"/>
            <p:cNvSpPr/>
            <p:nvPr/>
          </p:nvSpPr>
          <p:spPr bwMode="auto">
            <a:xfrm>
              <a:off x="5653606" y="5725608"/>
              <a:ext cx="92159" cy="221182"/>
            </a:xfrm>
            <a:custGeom>
              <a:avLst/>
              <a:gdLst>
                <a:gd name="T0" fmla="*/ 20 w 32"/>
                <a:gd name="T1" fmla="*/ 76 h 76"/>
                <a:gd name="T2" fmla="*/ 4 w 32"/>
                <a:gd name="T3" fmla="*/ 76 h 76"/>
                <a:gd name="T4" fmla="*/ 0 w 32"/>
                <a:gd name="T5" fmla="*/ 72 h 76"/>
                <a:gd name="T6" fmla="*/ 4 w 32"/>
                <a:gd name="T7" fmla="*/ 68 h 76"/>
                <a:gd name="T8" fmla="*/ 20 w 32"/>
                <a:gd name="T9" fmla="*/ 68 h 76"/>
                <a:gd name="T10" fmla="*/ 24 w 32"/>
                <a:gd name="T11" fmla="*/ 64 h 76"/>
                <a:gd name="T12" fmla="*/ 24 w 32"/>
                <a:gd name="T13" fmla="*/ 12 h 76"/>
                <a:gd name="T14" fmla="*/ 20 w 32"/>
                <a:gd name="T15" fmla="*/ 8 h 76"/>
                <a:gd name="T16" fmla="*/ 4 w 32"/>
                <a:gd name="T17" fmla="*/ 8 h 76"/>
                <a:gd name="T18" fmla="*/ 0 w 32"/>
                <a:gd name="T19" fmla="*/ 4 h 76"/>
                <a:gd name="T20" fmla="*/ 4 w 32"/>
                <a:gd name="T21" fmla="*/ 0 h 76"/>
                <a:gd name="T22" fmla="*/ 20 w 32"/>
                <a:gd name="T23" fmla="*/ 0 h 76"/>
                <a:gd name="T24" fmla="*/ 32 w 32"/>
                <a:gd name="T25" fmla="*/ 12 h 76"/>
                <a:gd name="T26" fmla="*/ 32 w 32"/>
                <a:gd name="T27" fmla="*/ 64 h 76"/>
                <a:gd name="T28" fmla="*/ 20 w 32"/>
                <a:gd name="T2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76">
                  <a:moveTo>
                    <a:pt x="20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3" y="68"/>
                    <a:pt x="24" y="66"/>
                    <a:pt x="24" y="6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32" y="5"/>
                    <a:pt x="32" y="12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71"/>
                    <a:pt x="27" y="76"/>
                    <a:pt x="20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Docer Falling Dust PPT demo"/>
            <p:cNvSpPr>
              <a:spLocks noEditPoints="1"/>
            </p:cNvSpPr>
            <p:nvPr/>
          </p:nvSpPr>
          <p:spPr bwMode="auto">
            <a:xfrm>
              <a:off x="5420136" y="5563408"/>
              <a:ext cx="256817" cy="206437"/>
            </a:xfrm>
            <a:custGeom>
              <a:avLst/>
              <a:gdLst>
                <a:gd name="T0" fmla="*/ 84 w 88"/>
                <a:gd name="T1" fmla="*/ 71 h 71"/>
                <a:gd name="T2" fmla="*/ 4 w 88"/>
                <a:gd name="T3" fmla="*/ 71 h 71"/>
                <a:gd name="T4" fmla="*/ 0 w 88"/>
                <a:gd name="T5" fmla="*/ 67 h 71"/>
                <a:gd name="T6" fmla="*/ 0 w 88"/>
                <a:gd name="T7" fmla="*/ 4 h 71"/>
                <a:gd name="T8" fmla="*/ 4 w 88"/>
                <a:gd name="T9" fmla="*/ 0 h 71"/>
                <a:gd name="T10" fmla="*/ 84 w 88"/>
                <a:gd name="T11" fmla="*/ 0 h 71"/>
                <a:gd name="T12" fmla="*/ 88 w 88"/>
                <a:gd name="T13" fmla="*/ 4 h 71"/>
                <a:gd name="T14" fmla="*/ 88 w 88"/>
                <a:gd name="T15" fmla="*/ 67 h 71"/>
                <a:gd name="T16" fmla="*/ 84 w 88"/>
                <a:gd name="T17" fmla="*/ 71 h 71"/>
                <a:gd name="T18" fmla="*/ 8 w 88"/>
                <a:gd name="T19" fmla="*/ 63 h 71"/>
                <a:gd name="T20" fmla="*/ 80 w 88"/>
                <a:gd name="T21" fmla="*/ 63 h 71"/>
                <a:gd name="T22" fmla="*/ 80 w 88"/>
                <a:gd name="T23" fmla="*/ 8 h 71"/>
                <a:gd name="T24" fmla="*/ 8 w 88"/>
                <a:gd name="T25" fmla="*/ 8 h 71"/>
                <a:gd name="T26" fmla="*/ 8 w 88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71">
                  <a:moveTo>
                    <a:pt x="84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69"/>
                    <a:pt x="0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88" y="2"/>
                    <a:pt x="88" y="4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8" y="69"/>
                    <a:pt x="87" y="71"/>
                    <a:pt x="84" y="71"/>
                  </a:cubicBezTo>
                  <a:close/>
                  <a:moveTo>
                    <a:pt x="8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Docer Falling Dust PPT demo"/>
            <p:cNvSpPr>
              <a:spLocks noEditPoints="1"/>
            </p:cNvSpPr>
            <p:nvPr/>
          </p:nvSpPr>
          <p:spPr bwMode="auto">
            <a:xfrm>
              <a:off x="5420136" y="5874291"/>
              <a:ext cx="256817" cy="72499"/>
            </a:xfrm>
            <a:custGeom>
              <a:avLst/>
              <a:gdLst>
                <a:gd name="T0" fmla="*/ 84 w 88"/>
                <a:gd name="T1" fmla="*/ 25 h 25"/>
                <a:gd name="T2" fmla="*/ 84 w 88"/>
                <a:gd name="T3" fmla="*/ 25 h 25"/>
                <a:gd name="T4" fmla="*/ 4 w 88"/>
                <a:gd name="T5" fmla="*/ 25 h 25"/>
                <a:gd name="T6" fmla="*/ 1 w 88"/>
                <a:gd name="T7" fmla="*/ 23 h 25"/>
                <a:gd name="T8" fmla="*/ 0 w 88"/>
                <a:gd name="T9" fmla="*/ 20 h 25"/>
                <a:gd name="T10" fmla="*/ 4 w 88"/>
                <a:gd name="T11" fmla="*/ 3 h 25"/>
                <a:gd name="T12" fmla="*/ 8 w 88"/>
                <a:gd name="T13" fmla="*/ 0 h 25"/>
                <a:gd name="T14" fmla="*/ 80 w 88"/>
                <a:gd name="T15" fmla="*/ 0 h 25"/>
                <a:gd name="T16" fmla="*/ 84 w 88"/>
                <a:gd name="T17" fmla="*/ 3 h 25"/>
                <a:gd name="T18" fmla="*/ 88 w 88"/>
                <a:gd name="T19" fmla="*/ 19 h 25"/>
                <a:gd name="T20" fmla="*/ 88 w 88"/>
                <a:gd name="T21" fmla="*/ 21 h 25"/>
                <a:gd name="T22" fmla="*/ 84 w 88"/>
                <a:gd name="T23" fmla="*/ 25 h 25"/>
                <a:gd name="T24" fmla="*/ 9 w 88"/>
                <a:gd name="T25" fmla="*/ 17 h 25"/>
                <a:gd name="T26" fmla="*/ 79 w 88"/>
                <a:gd name="T27" fmla="*/ 17 h 25"/>
                <a:gd name="T28" fmla="*/ 77 w 88"/>
                <a:gd name="T29" fmla="*/ 8 h 25"/>
                <a:gd name="T30" fmla="*/ 12 w 88"/>
                <a:gd name="T31" fmla="*/ 8 h 25"/>
                <a:gd name="T32" fmla="*/ 9 w 88"/>
                <a:gd name="T3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25">
                  <a:moveTo>
                    <a:pt x="84" y="25"/>
                  </a:moveTo>
                  <a:cubicBezTo>
                    <a:pt x="84" y="25"/>
                    <a:pt x="84" y="25"/>
                    <a:pt x="8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0" y="23"/>
                    <a:pt x="0" y="21"/>
                    <a:pt x="0" y="2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1"/>
                    <a:pt x="84" y="3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3"/>
                    <a:pt x="87" y="25"/>
                    <a:pt x="84" y="25"/>
                  </a:cubicBezTo>
                  <a:close/>
                  <a:moveTo>
                    <a:pt x="9" y="17"/>
                  </a:moveTo>
                  <a:cubicBezTo>
                    <a:pt x="79" y="17"/>
                    <a:pt x="79" y="17"/>
                    <a:pt x="79" y="17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12" y="8"/>
                    <a:pt x="12" y="8"/>
                    <a:pt x="12" y="8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Docer Falling Dust PPT demo"/>
            <p:cNvSpPr>
              <a:spLocks noEditPoints="1"/>
            </p:cNvSpPr>
            <p:nvPr/>
          </p:nvSpPr>
          <p:spPr bwMode="auto">
            <a:xfrm>
              <a:off x="5615513" y="5780903"/>
              <a:ext cx="61439" cy="61439"/>
            </a:xfrm>
            <a:custGeom>
              <a:avLst/>
              <a:gdLst>
                <a:gd name="T0" fmla="*/ 11 w 21"/>
                <a:gd name="T1" fmla="*/ 21 h 21"/>
                <a:gd name="T2" fmla="*/ 0 w 21"/>
                <a:gd name="T3" fmla="*/ 11 h 21"/>
                <a:gd name="T4" fmla="*/ 11 w 21"/>
                <a:gd name="T5" fmla="*/ 0 h 21"/>
                <a:gd name="T6" fmla="*/ 21 w 21"/>
                <a:gd name="T7" fmla="*/ 11 h 21"/>
                <a:gd name="T8" fmla="*/ 11 w 21"/>
                <a:gd name="T9" fmla="*/ 21 h 21"/>
                <a:gd name="T10" fmla="*/ 11 w 21"/>
                <a:gd name="T11" fmla="*/ 8 h 21"/>
                <a:gd name="T12" fmla="*/ 8 w 21"/>
                <a:gd name="T13" fmla="*/ 11 h 21"/>
                <a:gd name="T14" fmla="*/ 11 w 21"/>
                <a:gd name="T15" fmla="*/ 13 h 21"/>
                <a:gd name="T16" fmla="*/ 13 w 21"/>
                <a:gd name="T17" fmla="*/ 11 h 21"/>
                <a:gd name="T18" fmla="*/ 11 w 21"/>
                <a:gd name="T1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ubicBezTo>
                    <a:pt x="21" y="17"/>
                    <a:pt x="17" y="21"/>
                    <a:pt x="11" y="21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2"/>
                    <a:pt x="9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10"/>
                    <a:pt x="12" y="8"/>
                    <a:pt x="1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Docer Falling Dust PPT demo"/>
            <p:cNvSpPr/>
            <p:nvPr/>
          </p:nvSpPr>
          <p:spPr bwMode="auto">
            <a:xfrm>
              <a:off x="5475431" y="5627305"/>
              <a:ext cx="146226" cy="23347"/>
            </a:xfrm>
            <a:custGeom>
              <a:avLst/>
              <a:gdLst>
                <a:gd name="T0" fmla="*/ 46 w 50"/>
                <a:gd name="T1" fmla="*/ 8 h 8"/>
                <a:gd name="T2" fmla="*/ 4 w 50"/>
                <a:gd name="T3" fmla="*/ 8 h 8"/>
                <a:gd name="T4" fmla="*/ 0 w 50"/>
                <a:gd name="T5" fmla="*/ 4 h 8"/>
                <a:gd name="T6" fmla="*/ 4 w 50"/>
                <a:gd name="T7" fmla="*/ 0 h 8"/>
                <a:gd name="T8" fmla="*/ 46 w 50"/>
                <a:gd name="T9" fmla="*/ 0 h 8"/>
                <a:gd name="T10" fmla="*/ 50 w 50"/>
                <a:gd name="T11" fmla="*/ 4 h 8"/>
                <a:gd name="T12" fmla="*/ 46 w 5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8">
                  <a:moveTo>
                    <a:pt x="4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0" y="2"/>
                    <a:pt x="50" y="4"/>
                  </a:cubicBezTo>
                  <a:cubicBezTo>
                    <a:pt x="50" y="6"/>
                    <a:pt x="49" y="8"/>
                    <a:pt x="4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Docer Falling Dust PPT demo"/>
            <p:cNvSpPr/>
            <p:nvPr/>
          </p:nvSpPr>
          <p:spPr bwMode="auto">
            <a:xfrm>
              <a:off x="5475431" y="5682600"/>
              <a:ext cx="146226" cy="23347"/>
            </a:xfrm>
            <a:custGeom>
              <a:avLst/>
              <a:gdLst>
                <a:gd name="T0" fmla="*/ 46 w 50"/>
                <a:gd name="T1" fmla="*/ 8 h 8"/>
                <a:gd name="T2" fmla="*/ 4 w 50"/>
                <a:gd name="T3" fmla="*/ 8 h 8"/>
                <a:gd name="T4" fmla="*/ 0 w 50"/>
                <a:gd name="T5" fmla="*/ 4 h 8"/>
                <a:gd name="T6" fmla="*/ 4 w 50"/>
                <a:gd name="T7" fmla="*/ 0 h 8"/>
                <a:gd name="T8" fmla="*/ 46 w 50"/>
                <a:gd name="T9" fmla="*/ 0 h 8"/>
                <a:gd name="T10" fmla="*/ 50 w 50"/>
                <a:gd name="T11" fmla="*/ 4 h 8"/>
                <a:gd name="T12" fmla="*/ 46 w 5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8">
                  <a:moveTo>
                    <a:pt x="4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0" y="2"/>
                    <a:pt x="50" y="4"/>
                  </a:cubicBezTo>
                  <a:cubicBezTo>
                    <a:pt x="50" y="6"/>
                    <a:pt x="49" y="8"/>
                    <a:pt x="4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1275956" y="41124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建立模型</a:t>
            </a:r>
          </a:p>
        </p:txBody>
      </p:sp>
      <p:sp>
        <p:nvSpPr>
          <p:cNvPr id="38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animBg="1"/>
      <p:bldP spid="678" grpId="0"/>
      <p:bldP spid="679" grpId="0" animBg="1"/>
      <p:bldP spid="680" grpId="0" animBg="1"/>
      <p:bldP spid="681" grpId="0" animBg="1"/>
      <p:bldP spid="683" grpId="0"/>
      <p:bldP spid="6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75956" y="41124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线性回归模型</a:t>
            </a:r>
          </a:p>
        </p:txBody>
      </p:sp>
      <p:sp>
        <p:nvSpPr>
          <p:cNvPr id="51" name="Docer Falling Dust PPT demo 7"/>
          <p:cNvSpPr/>
          <p:nvPr/>
        </p:nvSpPr>
        <p:spPr>
          <a:xfrm>
            <a:off x="276994" y="1989429"/>
            <a:ext cx="1823695" cy="182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Docer Falling Dust PPT demo 5"/>
          <p:cNvGrpSpPr/>
          <p:nvPr/>
        </p:nvGrpSpPr>
        <p:grpSpPr>
          <a:xfrm>
            <a:off x="926825" y="2678365"/>
            <a:ext cx="521492" cy="466234"/>
            <a:chOff x="6407816" y="5548538"/>
            <a:chExt cx="455102" cy="406879"/>
          </a:xfrm>
        </p:grpSpPr>
        <p:sp>
          <p:nvSpPr>
            <p:cNvPr id="84" name="Docer Falling Dust PPT demo"/>
            <p:cNvSpPr/>
            <p:nvPr/>
          </p:nvSpPr>
          <p:spPr bwMode="auto">
            <a:xfrm>
              <a:off x="6407816" y="5617858"/>
              <a:ext cx="455102" cy="319475"/>
            </a:xfrm>
            <a:custGeom>
              <a:avLst/>
              <a:gdLst>
                <a:gd name="T0" fmla="*/ 145 w 157"/>
                <a:gd name="T1" fmla="*/ 110 h 110"/>
                <a:gd name="T2" fmla="*/ 12 w 157"/>
                <a:gd name="T3" fmla="*/ 110 h 110"/>
                <a:gd name="T4" fmla="*/ 0 w 157"/>
                <a:gd name="T5" fmla="*/ 97 h 110"/>
                <a:gd name="T6" fmla="*/ 0 w 157"/>
                <a:gd name="T7" fmla="*/ 13 h 110"/>
                <a:gd name="T8" fmla="*/ 12 w 157"/>
                <a:gd name="T9" fmla="*/ 0 h 110"/>
                <a:gd name="T10" fmla="*/ 18 w 157"/>
                <a:gd name="T11" fmla="*/ 0 h 110"/>
                <a:gd name="T12" fmla="*/ 22 w 157"/>
                <a:gd name="T13" fmla="*/ 4 h 110"/>
                <a:gd name="T14" fmla="*/ 18 w 157"/>
                <a:gd name="T15" fmla="*/ 8 h 110"/>
                <a:gd name="T16" fmla="*/ 12 w 157"/>
                <a:gd name="T17" fmla="*/ 8 h 110"/>
                <a:gd name="T18" fmla="*/ 8 w 157"/>
                <a:gd name="T19" fmla="*/ 13 h 110"/>
                <a:gd name="T20" fmla="*/ 8 w 157"/>
                <a:gd name="T21" fmla="*/ 97 h 110"/>
                <a:gd name="T22" fmla="*/ 12 w 157"/>
                <a:gd name="T23" fmla="*/ 102 h 110"/>
                <a:gd name="T24" fmla="*/ 145 w 157"/>
                <a:gd name="T25" fmla="*/ 102 h 110"/>
                <a:gd name="T26" fmla="*/ 149 w 157"/>
                <a:gd name="T27" fmla="*/ 97 h 110"/>
                <a:gd name="T28" fmla="*/ 149 w 157"/>
                <a:gd name="T29" fmla="*/ 13 h 110"/>
                <a:gd name="T30" fmla="*/ 145 w 157"/>
                <a:gd name="T31" fmla="*/ 8 h 110"/>
                <a:gd name="T32" fmla="*/ 139 w 157"/>
                <a:gd name="T33" fmla="*/ 8 h 110"/>
                <a:gd name="T34" fmla="*/ 135 w 157"/>
                <a:gd name="T35" fmla="*/ 4 h 110"/>
                <a:gd name="T36" fmla="*/ 139 w 157"/>
                <a:gd name="T37" fmla="*/ 0 h 110"/>
                <a:gd name="T38" fmla="*/ 145 w 157"/>
                <a:gd name="T39" fmla="*/ 0 h 110"/>
                <a:gd name="T40" fmla="*/ 157 w 157"/>
                <a:gd name="T41" fmla="*/ 13 h 110"/>
                <a:gd name="T42" fmla="*/ 157 w 157"/>
                <a:gd name="T43" fmla="*/ 97 h 110"/>
                <a:gd name="T44" fmla="*/ 145 w 157"/>
                <a:gd name="T4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0">
                  <a:moveTo>
                    <a:pt x="145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5" y="110"/>
                    <a:pt x="0" y="104"/>
                    <a:pt x="0" y="9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100"/>
                    <a:pt x="10" y="102"/>
                    <a:pt x="12" y="102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7" y="102"/>
                    <a:pt x="149" y="100"/>
                    <a:pt x="149" y="97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9" y="10"/>
                    <a:pt x="147" y="8"/>
                    <a:pt x="145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7" y="8"/>
                    <a:pt x="135" y="6"/>
                    <a:pt x="135" y="4"/>
                  </a:cubicBezTo>
                  <a:cubicBezTo>
                    <a:pt x="135" y="2"/>
                    <a:pt x="137" y="0"/>
                    <a:pt x="13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2" y="0"/>
                    <a:pt x="157" y="6"/>
                    <a:pt x="157" y="13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104"/>
                    <a:pt x="152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Docer Falling Dust PPT demo"/>
            <p:cNvSpPr/>
            <p:nvPr/>
          </p:nvSpPr>
          <p:spPr bwMode="auto">
            <a:xfrm>
              <a:off x="6448504" y="5548538"/>
              <a:ext cx="200426" cy="388795"/>
            </a:xfrm>
            <a:custGeom>
              <a:avLst/>
              <a:gdLst>
                <a:gd name="T0" fmla="*/ 65 w 69"/>
                <a:gd name="T1" fmla="*/ 134 h 134"/>
                <a:gd name="T2" fmla="*/ 62 w 69"/>
                <a:gd name="T3" fmla="*/ 132 h 134"/>
                <a:gd name="T4" fmla="*/ 4 w 69"/>
                <a:gd name="T5" fmla="*/ 111 h 134"/>
                <a:gd name="T6" fmla="*/ 0 w 69"/>
                <a:gd name="T7" fmla="*/ 107 h 134"/>
                <a:gd name="T8" fmla="*/ 0 w 69"/>
                <a:gd name="T9" fmla="*/ 4 h 134"/>
                <a:gd name="T10" fmla="*/ 4 w 69"/>
                <a:gd name="T11" fmla="*/ 0 h 134"/>
                <a:gd name="T12" fmla="*/ 68 w 69"/>
                <a:gd name="T13" fmla="*/ 25 h 134"/>
                <a:gd name="T14" fmla="*/ 67 w 69"/>
                <a:gd name="T15" fmla="*/ 30 h 134"/>
                <a:gd name="T16" fmla="*/ 62 w 69"/>
                <a:gd name="T17" fmla="*/ 30 h 134"/>
                <a:gd name="T18" fmla="*/ 8 w 69"/>
                <a:gd name="T19" fmla="*/ 9 h 134"/>
                <a:gd name="T20" fmla="*/ 8 w 69"/>
                <a:gd name="T21" fmla="*/ 103 h 134"/>
                <a:gd name="T22" fmla="*/ 68 w 69"/>
                <a:gd name="T23" fmla="*/ 127 h 134"/>
                <a:gd name="T24" fmla="*/ 67 w 69"/>
                <a:gd name="T25" fmla="*/ 133 h 134"/>
                <a:gd name="T26" fmla="*/ 6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65" y="134"/>
                  </a:moveTo>
                  <a:cubicBezTo>
                    <a:pt x="64" y="134"/>
                    <a:pt x="62" y="133"/>
                    <a:pt x="62" y="132"/>
                  </a:cubicBezTo>
                  <a:cubicBezTo>
                    <a:pt x="61" y="132"/>
                    <a:pt x="41" y="111"/>
                    <a:pt x="4" y="111"/>
                  </a:cubicBezTo>
                  <a:cubicBezTo>
                    <a:pt x="2" y="111"/>
                    <a:pt x="0" y="109"/>
                    <a:pt x="0" y="10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5" y="0"/>
                    <a:pt x="67" y="24"/>
                    <a:pt x="68" y="25"/>
                  </a:cubicBezTo>
                  <a:cubicBezTo>
                    <a:pt x="69" y="26"/>
                    <a:pt x="69" y="29"/>
                    <a:pt x="67" y="30"/>
                  </a:cubicBezTo>
                  <a:cubicBezTo>
                    <a:pt x="66" y="32"/>
                    <a:pt x="63" y="32"/>
                    <a:pt x="62" y="30"/>
                  </a:cubicBezTo>
                  <a:cubicBezTo>
                    <a:pt x="61" y="30"/>
                    <a:pt x="43" y="10"/>
                    <a:pt x="8" y="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46" y="104"/>
                    <a:pt x="67" y="126"/>
                    <a:pt x="68" y="127"/>
                  </a:cubicBezTo>
                  <a:cubicBezTo>
                    <a:pt x="69" y="129"/>
                    <a:pt x="69" y="131"/>
                    <a:pt x="67" y="133"/>
                  </a:cubicBezTo>
                  <a:cubicBezTo>
                    <a:pt x="67" y="133"/>
                    <a:pt x="66" y="134"/>
                    <a:pt x="6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Docer Falling Dust PPT demo"/>
            <p:cNvSpPr/>
            <p:nvPr/>
          </p:nvSpPr>
          <p:spPr bwMode="auto">
            <a:xfrm>
              <a:off x="6621805" y="5548538"/>
              <a:ext cx="200426" cy="388795"/>
            </a:xfrm>
            <a:custGeom>
              <a:avLst/>
              <a:gdLst>
                <a:gd name="T0" fmla="*/ 5 w 69"/>
                <a:gd name="T1" fmla="*/ 134 h 134"/>
                <a:gd name="T2" fmla="*/ 2 w 69"/>
                <a:gd name="T3" fmla="*/ 133 h 134"/>
                <a:gd name="T4" fmla="*/ 2 w 69"/>
                <a:gd name="T5" fmla="*/ 127 h 134"/>
                <a:gd name="T6" fmla="*/ 61 w 69"/>
                <a:gd name="T7" fmla="*/ 103 h 134"/>
                <a:gd name="T8" fmla="*/ 61 w 69"/>
                <a:gd name="T9" fmla="*/ 9 h 134"/>
                <a:gd name="T10" fmla="*/ 8 w 69"/>
                <a:gd name="T11" fmla="*/ 30 h 134"/>
                <a:gd name="T12" fmla="*/ 2 w 69"/>
                <a:gd name="T13" fmla="*/ 30 h 134"/>
                <a:gd name="T14" fmla="*/ 2 w 69"/>
                <a:gd name="T15" fmla="*/ 25 h 134"/>
                <a:gd name="T16" fmla="*/ 65 w 69"/>
                <a:gd name="T17" fmla="*/ 0 h 134"/>
                <a:gd name="T18" fmla="*/ 69 w 69"/>
                <a:gd name="T19" fmla="*/ 4 h 134"/>
                <a:gd name="T20" fmla="*/ 69 w 69"/>
                <a:gd name="T21" fmla="*/ 107 h 134"/>
                <a:gd name="T22" fmla="*/ 65 w 69"/>
                <a:gd name="T23" fmla="*/ 111 h 134"/>
                <a:gd name="T24" fmla="*/ 8 w 69"/>
                <a:gd name="T25" fmla="*/ 132 h 134"/>
                <a:gd name="T26" fmla="*/ 5 w 69"/>
                <a:gd name="T2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34">
                  <a:moveTo>
                    <a:pt x="5" y="134"/>
                  </a:moveTo>
                  <a:cubicBezTo>
                    <a:pt x="4" y="134"/>
                    <a:pt x="3" y="133"/>
                    <a:pt x="2" y="133"/>
                  </a:cubicBezTo>
                  <a:cubicBezTo>
                    <a:pt x="0" y="131"/>
                    <a:pt x="0" y="129"/>
                    <a:pt x="2" y="127"/>
                  </a:cubicBezTo>
                  <a:cubicBezTo>
                    <a:pt x="3" y="126"/>
                    <a:pt x="23" y="104"/>
                    <a:pt x="61" y="10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26" y="10"/>
                    <a:pt x="8" y="30"/>
                    <a:pt x="8" y="30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3" y="24"/>
                    <a:pt x="24" y="0"/>
                    <a:pt x="65" y="0"/>
                  </a:cubicBezTo>
                  <a:cubicBezTo>
                    <a:pt x="68" y="0"/>
                    <a:pt x="69" y="2"/>
                    <a:pt x="69" y="4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9" y="109"/>
                    <a:pt x="68" y="111"/>
                    <a:pt x="65" y="111"/>
                  </a:cubicBezTo>
                  <a:cubicBezTo>
                    <a:pt x="28" y="111"/>
                    <a:pt x="8" y="132"/>
                    <a:pt x="8" y="132"/>
                  </a:cubicBezTo>
                  <a:cubicBezTo>
                    <a:pt x="7" y="133"/>
                    <a:pt x="6" y="134"/>
                    <a:pt x="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Docer Falling Dust PPT demo"/>
            <p:cNvSpPr/>
            <p:nvPr/>
          </p:nvSpPr>
          <p:spPr bwMode="auto">
            <a:xfrm>
              <a:off x="6662492" y="5626900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5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Docer Falling Dust PPT demo"/>
            <p:cNvSpPr/>
            <p:nvPr/>
          </p:nvSpPr>
          <p:spPr bwMode="auto">
            <a:xfrm>
              <a:off x="6662492" y="5702248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Docer Falling Dust PPT demo"/>
            <p:cNvSpPr/>
            <p:nvPr/>
          </p:nvSpPr>
          <p:spPr bwMode="auto">
            <a:xfrm>
              <a:off x="6662492" y="5777596"/>
              <a:ext cx="119050" cy="55757"/>
            </a:xfrm>
            <a:custGeom>
              <a:avLst/>
              <a:gdLst>
                <a:gd name="T0" fmla="*/ 5 w 41"/>
                <a:gd name="T1" fmla="*/ 19 h 19"/>
                <a:gd name="T2" fmla="*/ 1 w 41"/>
                <a:gd name="T3" fmla="*/ 17 h 19"/>
                <a:gd name="T4" fmla="*/ 3 w 41"/>
                <a:gd name="T5" fmla="*/ 12 h 19"/>
                <a:gd name="T6" fmla="*/ 36 w 41"/>
                <a:gd name="T7" fmla="*/ 0 h 19"/>
                <a:gd name="T8" fmla="*/ 40 w 41"/>
                <a:gd name="T9" fmla="*/ 3 h 19"/>
                <a:gd name="T10" fmla="*/ 37 w 41"/>
                <a:gd name="T11" fmla="*/ 8 h 19"/>
                <a:gd name="T12" fmla="*/ 7 w 41"/>
                <a:gd name="T13" fmla="*/ 19 h 19"/>
                <a:gd name="T14" fmla="*/ 5 w 4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9">
                  <a:moveTo>
                    <a:pt x="5" y="19"/>
                  </a:moveTo>
                  <a:cubicBezTo>
                    <a:pt x="3" y="19"/>
                    <a:pt x="2" y="19"/>
                    <a:pt x="1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13" y="6"/>
                    <a:pt x="24" y="2"/>
                    <a:pt x="36" y="0"/>
                  </a:cubicBezTo>
                  <a:cubicBezTo>
                    <a:pt x="38" y="0"/>
                    <a:pt x="40" y="1"/>
                    <a:pt x="40" y="3"/>
                  </a:cubicBezTo>
                  <a:cubicBezTo>
                    <a:pt x="41" y="6"/>
                    <a:pt x="39" y="8"/>
                    <a:pt x="37" y="8"/>
                  </a:cubicBezTo>
                  <a:cubicBezTo>
                    <a:pt x="26" y="10"/>
                    <a:pt x="16" y="13"/>
                    <a:pt x="7" y="19"/>
                  </a:cubicBezTo>
                  <a:cubicBezTo>
                    <a:pt x="6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Docer Falling Dust PPT demo"/>
            <p:cNvSpPr/>
            <p:nvPr/>
          </p:nvSpPr>
          <p:spPr bwMode="auto">
            <a:xfrm>
              <a:off x="6492206" y="5626900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Docer Falling Dust PPT demo"/>
            <p:cNvSpPr/>
            <p:nvPr/>
          </p:nvSpPr>
          <p:spPr bwMode="auto">
            <a:xfrm>
              <a:off x="6492206" y="5702248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Docer Falling Dust PPT demo"/>
            <p:cNvSpPr/>
            <p:nvPr/>
          </p:nvSpPr>
          <p:spPr bwMode="auto">
            <a:xfrm>
              <a:off x="6492206" y="5777596"/>
              <a:ext cx="116036" cy="55757"/>
            </a:xfrm>
            <a:custGeom>
              <a:avLst/>
              <a:gdLst>
                <a:gd name="T0" fmla="*/ 35 w 40"/>
                <a:gd name="T1" fmla="*/ 19 h 19"/>
                <a:gd name="T2" fmla="*/ 33 w 40"/>
                <a:gd name="T3" fmla="*/ 19 h 19"/>
                <a:gd name="T4" fmla="*/ 3 w 40"/>
                <a:gd name="T5" fmla="*/ 8 h 19"/>
                <a:gd name="T6" fmla="*/ 0 w 40"/>
                <a:gd name="T7" fmla="*/ 3 h 19"/>
                <a:gd name="T8" fmla="*/ 5 w 40"/>
                <a:gd name="T9" fmla="*/ 0 h 19"/>
                <a:gd name="T10" fmla="*/ 38 w 40"/>
                <a:gd name="T11" fmla="*/ 12 h 19"/>
                <a:gd name="T12" fmla="*/ 39 w 40"/>
                <a:gd name="T13" fmla="*/ 17 h 19"/>
                <a:gd name="T14" fmla="*/ 35 w 4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">
                  <a:moveTo>
                    <a:pt x="35" y="19"/>
                  </a:moveTo>
                  <a:cubicBezTo>
                    <a:pt x="35" y="19"/>
                    <a:pt x="34" y="19"/>
                    <a:pt x="33" y="19"/>
                  </a:cubicBezTo>
                  <a:cubicBezTo>
                    <a:pt x="24" y="13"/>
                    <a:pt x="14" y="10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6" y="2"/>
                    <a:pt x="28" y="6"/>
                    <a:pt x="38" y="12"/>
                  </a:cubicBezTo>
                  <a:cubicBezTo>
                    <a:pt x="39" y="13"/>
                    <a:pt x="40" y="15"/>
                    <a:pt x="39" y="17"/>
                  </a:cubicBezTo>
                  <a:cubicBezTo>
                    <a:pt x="38" y="19"/>
                    <a:pt x="37" y="19"/>
                    <a:pt x="3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Docer Falling Dust PPT demo"/>
            <p:cNvSpPr/>
            <p:nvPr/>
          </p:nvSpPr>
          <p:spPr bwMode="auto">
            <a:xfrm>
              <a:off x="6624819" y="5614845"/>
              <a:ext cx="24111" cy="311940"/>
            </a:xfrm>
            <a:custGeom>
              <a:avLst/>
              <a:gdLst>
                <a:gd name="T0" fmla="*/ 4 w 8"/>
                <a:gd name="T1" fmla="*/ 107 h 107"/>
                <a:gd name="T2" fmla="*/ 0 w 8"/>
                <a:gd name="T3" fmla="*/ 103 h 107"/>
                <a:gd name="T4" fmla="*/ 0 w 8"/>
                <a:gd name="T5" fmla="*/ 4 h 107"/>
                <a:gd name="T6" fmla="*/ 4 w 8"/>
                <a:gd name="T7" fmla="*/ 0 h 107"/>
                <a:gd name="T8" fmla="*/ 8 w 8"/>
                <a:gd name="T9" fmla="*/ 4 h 107"/>
                <a:gd name="T10" fmla="*/ 8 w 8"/>
                <a:gd name="T11" fmla="*/ 103 h 107"/>
                <a:gd name="T12" fmla="*/ 4 w 8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7">
                  <a:moveTo>
                    <a:pt x="4" y="107"/>
                  </a:moveTo>
                  <a:cubicBezTo>
                    <a:pt x="1" y="107"/>
                    <a:pt x="0" y="105"/>
                    <a:pt x="0" y="10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Docer Falling Dust PPT demo"/>
            <p:cNvSpPr/>
            <p:nvPr/>
          </p:nvSpPr>
          <p:spPr bwMode="auto">
            <a:xfrm>
              <a:off x="6605228" y="5914729"/>
              <a:ext cx="60278" cy="40688"/>
            </a:xfrm>
            <a:custGeom>
              <a:avLst/>
              <a:gdLst>
                <a:gd name="T0" fmla="*/ 13 w 21"/>
                <a:gd name="T1" fmla="*/ 14 h 14"/>
                <a:gd name="T2" fmla="*/ 8 w 21"/>
                <a:gd name="T3" fmla="*/ 14 h 14"/>
                <a:gd name="T4" fmla="*/ 0 w 21"/>
                <a:gd name="T5" fmla="*/ 7 h 14"/>
                <a:gd name="T6" fmla="*/ 8 w 21"/>
                <a:gd name="T7" fmla="*/ 0 h 14"/>
                <a:gd name="T8" fmla="*/ 13 w 21"/>
                <a:gd name="T9" fmla="*/ 0 h 14"/>
                <a:gd name="T10" fmla="*/ 21 w 21"/>
                <a:gd name="T11" fmla="*/ 7 h 14"/>
                <a:gd name="T12" fmla="*/ 13 w 21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4">
                  <a:moveTo>
                    <a:pt x="13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3"/>
                    <a:pt x="21" y="7"/>
                  </a:cubicBezTo>
                  <a:cubicBezTo>
                    <a:pt x="21" y="11"/>
                    <a:pt x="17" y="14"/>
                    <a:pt x="1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89835" y="2038350"/>
            <a:ext cx="87039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回归模型是一种预测性的建模技术，它研究的是因变量（目标）和自变量（预测器）之间的关系。这种技术通常用于预测分析，时间序列模型以及发现变量之间的因果关系。他有很多种类，这里我们使用的是大家最熟悉的线性回归。</a:t>
            </a:r>
          </a:p>
          <a:p>
            <a:r>
              <a:rPr lang="zh-CN" altLang="en-US" sz="2000"/>
              <a:t>在这种技术中，因变量是连续的，自变量可以是连续的也可以是离散的，回归线的性质是线性的。</a:t>
            </a:r>
          </a:p>
          <a:p>
            <a:r>
              <a:rPr lang="zh-CN" altLang="en-US" sz="2000"/>
              <a:t>线性回归使用最佳的拟合直线（也就是回归线）在因变量（Y）和一个或多个自变量（X）之间建立一种关系。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75956" y="41124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线性回归模型</a:t>
            </a:r>
          </a:p>
        </p:txBody>
      </p:sp>
      <p:sp>
        <p:nvSpPr>
          <p:cNvPr id="55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屏幕截图 2022-05-10 0946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485265"/>
            <a:ext cx="6810375" cy="4310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19085" y="1024890"/>
            <a:ext cx="267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训练回归模型</a:t>
            </a:r>
          </a:p>
        </p:txBody>
      </p:sp>
      <p:cxnSp>
        <p:nvCxnSpPr>
          <p:cNvPr id="11" name="直接箭头连接符 10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382260" y="1362075"/>
            <a:ext cx="2192020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928360" y="3811270"/>
            <a:ext cx="229870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377555" y="3572510"/>
            <a:ext cx="2681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评估模型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75956" y="41124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线性回归模型</a:t>
            </a:r>
          </a:p>
        </p:txBody>
      </p:sp>
      <p:sp>
        <p:nvSpPr>
          <p:cNvPr id="55" name="Freeform 27"/>
          <p:cNvSpPr/>
          <p:nvPr/>
        </p:nvSpPr>
        <p:spPr bwMode="auto">
          <a:xfrm rot="16200000">
            <a:off x="440257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CEC1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27"/>
          <p:cNvSpPr/>
          <p:nvPr/>
        </p:nvSpPr>
        <p:spPr bwMode="auto">
          <a:xfrm rot="16200000">
            <a:off x="656441" y="437413"/>
            <a:ext cx="528968" cy="502041"/>
          </a:xfrm>
          <a:custGeom>
            <a:avLst/>
            <a:gdLst>
              <a:gd name="T0" fmla="*/ 119 w 203"/>
              <a:gd name="T1" fmla="*/ 217 h 219"/>
              <a:gd name="T2" fmla="*/ 168 w 203"/>
              <a:gd name="T3" fmla="*/ 205 h 219"/>
              <a:gd name="T4" fmla="*/ 196 w 203"/>
              <a:gd name="T5" fmla="*/ 146 h 219"/>
              <a:gd name="T6" fmla="*/ 70 w 203"/>
              <a:gd name="T7" fmla="*/ 50 h 219"/>
              <a:gd name="T8" fmla="*/ 119 w 203"/>
              <a:gd name="T9" fmla="*/ 21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19">
                <a:moveTo>
                  <a:pt x="119" y="217"/>
                </a:moveTo>
                <a:cubicBezTo>
                  <a:pt x="136" y="219"/>
                  <a:pt x="154" y="216"/>
                  <a:pt x="168" y="205"/>
                </a:cubicBezTo>
                <a:cubicBezTo>
                  <a:pt x="186" y="192"/>
                  <a:pt x="193" y="169"/>
                  <a:pt x="196" y="146"/>
                </a:cubicBezTo>
                <a:cubicBezTo>
                  <a:pt x="203" y="79"/>
                  <a:pt x="138" y="0"/>
                  <a:pt x="70" y="50"/>
                </a:cubicBezTo>
                <a:cubicBezTo>
                  <a:pt x="0" y="102"/>
                  <a:pt x="35" y="208"/>
                  <a:pt x="119" y="217"/>
                </a:cubicBezTo>
                <a:close/>
              </a:path>
            </a:pathLst>
          </a:custGeom>
          <a:solidFill>
            <a:srgbClr val="3C48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3" descr="屏幕截图 2022-05-10 0947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2760" y="1081405"/>
            <a:ext cx="5148580" cy="3052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91030" y="4583430"/>
            <a:ext cx="7130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将每个预测值与其对应的实际值相比较，通过可视化的散点图（将预测值与实际标签进行比较）来获得更好的效果，叠加一条趋势线，以获得对预测标签与真实标签的一致性的总体感觉。</a:t>
            </a:r>
          </a:p>
        </p:txBody>
      </p:sp>
      <p:pic>
        <p:nvPicPr>
          <p:cNvPr id="5" name="图片 4" descr="屏幕截图 2022-05-10 0947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l="-17679"/>
          <a:stretch>
            <a:fillRect/>
          </a:stretch>
        </p:blipFill>
        <p:spPr>
          <a:xfrm>
            <a:off x="5118100" y="1064260"/>
            <a:ext cx="6348730" cy="308737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65265" y="3246755"/>
            <a:ext cx="2303145" cy="1104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NCwiaGRpZCI6IjczYzE5MTZlMWEwZGRkNjRlNDYzZTBhZmQ5MWZhNzIwIiwidXNlckNvdW50Ijo0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807,&quot;width&quot;:810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19,&quot;width&quot;:7236}"/>
</p:tagLst>
</file>

<file path=ppt/theme/theme1.xml><?xml version="1.0" encoding="utf-8"?>
<a:theme xmlns:a="http://schemas.openxmlformats.org/drawingml/2006/main" name="Office 主题">
  <a:themeElements>
    <a:clrScheme name="自定义 3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536B"/>
      </a:accent1>
      <a:accent2>
        <a:srgbClr val="7186B1"/>
      </a:accent2>
      <a:accent3>
        <a:srgbClr val="45536B"/>
      </a:accent3>
      <a:accent4>
        <a:srgbClr val="7186B1"/>
      </a:accent4>
      <a:accent5>
        <a:srgbClr val="45536B"/>
      </a:accent5>
      <a:accent6>
        <a:srgbClr val="7186B1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宽屏</PresentationFormat>
  <Paragraphs>104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微软雅黑</vt:lpstr>
      <vt:lpstr>Calibri</vt:lpstr>
      <vt:lpstr>汉仪雅酷黑简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lastModifiedBy>贾 绍越</cp:lastModifiedBy>
  <cp:revision>18</cp:revision>
  <dcterms:created xsi:type="dcterms:W3CDTF">2022-05-10T05:27:00Z</dcterms:created>
  <dcterms:modified xsi:type="dcterms:W3CDTF">2022-05-11T11:40:27Z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E72B15B3E4504763A25F33980CC8FE32</vt:lpwstr>
  </property>
  <property fmtid="{D5CDD505-2E9C-101B-9397-08002B2CF9AE}" pid="3" name="KSOProductBuildVer">
    <vt:lpwstr>2052-11.1.0.11636</vt:lpwstr>
  </property>
  <property fmtid="{D5CDD505-2E9C-101B-9397-08002B2CF9AE}" pid="4" name="KSOTemplateUUID">
    <vt:lpwstr>v1.0_mb_d9uMBzzUolW4WRToRp8Vog==</vt:lpwstr>
  </property>
</Properties>
</file>