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4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F1EC-E8CD-4A31-8157-B71607FFE3B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0ADA-637F-437A-BAD8-56CF454B1A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Histogram VEGF-A Noortje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53200" cy="385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7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AEGS Type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78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Intraplaque </a:t>
            </a:r>
            <a:r>
              <a:rPr lang="nl-NL" dirty="0" err="1" smtClean="0"/>
              <a:t>vessels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00201"/>
              </p:ext>
            </p:extLst>
          </p:nvPr>
        </p:nvGraphicFramePr>
        <p:xfrm>
          <a:off x="1572426" y="5157192"/>
          <a:ext cx="5486401" cy="1303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731"/>
                <a:gridCol w="653945"/>
                <a:gridCol w="653945"/>
                <a:gridCol w="653945"/>
                <a:gridCol w="653945"/>
                <a:gridCol w="653945"/>
                <a:gridCol w="653945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Intraplaque vessels quantified (average number per 3 hotspots).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,110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,890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556792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68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Vessel</a:t>
            </a:r>
            <a:r>
              <a:rPr lang="nl-NL" dirty="0" smtClean="0"/>
              <a:t> density_Log10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662695"/>
              </p:ext>
            </p:extLst>
          </p:nvPr>
        </p:nvGraphicFramePr>
        <p:xfrm>
          <a:off x="2195736" y="5301208"/>
          <a:ext cx="5286375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885"/>
                <a:gridCol w="653415"/>
                <a:gridCol w="653415"/>
                <a:gridCol w="653415"/>
                <a:gridCol w="653415"/>
                <a:gridCol w="653415"/>
                <a:gridCol w="653415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Vessel_density_LG10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,074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10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Vessel</a:t>
            </a:r>
            <a:r>
              <a:rPr lang="nl-NL" dirty="0" smtClean="0"/>
              <a:t> density_Ln10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74360"/>
              </p:ext>
            </p:extLst>
          </p:nvPr>
        </p:nvGraphicFramePr>
        <p:xfrm>
          <a:off x="2051720" y="5301208"/>
          <a:ext cx="5133973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573"/>
                <a:gridCol w="653900"/>
                <a:gridCol w="653900"/>
                <a:gridCol w="653900"/>
                <a:gridCol w="653900"/>
                <a:gridCol w="653900"/>
                <a:gridCol w="65390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Vessel_density_Ln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,074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523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5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Interleukin6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9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LG10_IL6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73929"/>
              </p:ext>
            </p:extLst>
          </p:nvPr>
        </p:nvGraphicFramePr>
        <p:xfrm>
          <a:off x="2627784" y="5229200"/>
          <a:ext cx="4619623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739"/>
                <a:gridCol w="654314"/>
                <a:gridCol w="654314"/>
                <a:gridCol w="654314"/>
                <a:gridCol w="654314"/>
                <a:gridCol w="654314"/>
                <a:gridCol w="654314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Tests of </a:t>
                      </a:r>
                      <a:r>
                        <a:rPr lang="nl-NL" sz="1100" dirty="0" err="1">
                          <a:effectLst/>
                        </a:rPr>
                        <a:t>Normality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IL6_Lg10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321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,978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321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0198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94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Ln_IL6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00802"/>
              </p:ext>
            </p:extLst>
          </p:nvPr>
        </p:nvGraphicFramePr>
        <p:xfrm>
          <a:off x="2195736" y="5373216"/>
          <a:ext cx="4476752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536"/>
                <a:gridCol w="639536"/>
                <a:gridCol w="639536"/>
                <a:gridCol w="639536"/>
                <a:gridCol w="639536"/>
                <a:gridCol w="639536"/>
                <a:gridCol w="639536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IL6_Ln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321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,978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321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64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53129"/>
              </p:ext>
            </p:extLst>
          </p:nvPr>
        </p:nvGraphicFramePr>
        <p:xfrm>
          <a:off x="683566" y="4899744"/>
          <a:ext cx="8078691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111"/>
                <a:gridCol w="962930"/>
                <a:gridCol w="962930"/>
                <a:gridCol w="962930"/>
                <a:gridCol w="962930"/>
                <a:gridCol w="962930"/>
                <a:gridCol w="96293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Tests of </a:t>
                      </a:r>
                      <a:r>
                        <a:rPr lang="nl-NL" sz="1100" dirty="0" err="1">
                          <a:effectLst/>
                        </a:rPr>
                        <a:t>Normality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Monocyte chemotactic protein 1, MCP-1 (Chemokine (C-C motif) ligand 2, CCL2). Entrez Gene: 6347. Measured at the WKZ. Recalculated Luminex. [pg/mL]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,120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406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,857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406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39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Log10_MCP1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204535"/>
              </p:ext>
            </p:extLst>
          </p:nvPr>
        </p:nvGraphicFramePr>
        <p:xfrm>
          <a:off x="1763688" y="5373216"/>
          <a:ext cx="4772025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447"/>
                <a:gridCol w="653763"/>
                <a:gridCol w="653763"/>
                <a:gridCol w="653763"/>
                <a:gridCol w="653763"/>
                <a:gridCol w="653763"/>
                <a:gridCol w="653763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MCP1_Lg10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Afbeelding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82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Ln_MCP1</a:t>
            </a:r>
            <a:endParaRPr lang="nl-NL" dirty="0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365253"/>
              </p:ext>
            </p:extLst>
          </p:nvPr>
        </p:nvGraphicFramePr>
        <p:xfrm>
          <a:off x="1907704" y="5445224"/>
          <a:ext cx="4638675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349"/>
                <a:gridCol w="654221"/>
                <a:gridCol w="654221"/>
                <a:gridCol w="654221"/>
                <a:gridCol w="654221"/>
                <a:gridCol w="654221"/>
                <a:gridCol w="654221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MCP1_Ln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66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Histogram Log10_VEGFA Noortje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17382"/>
              </p:ext>
            </p:extLst>
          </p:nvPr>
        </p:nvGraphicFramePr>
        <p:xfrm>
          <a:off x="1907704" y="5085184"/>
          <a:ext cx="4838701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459"/>
                <a:gridCol w="653707"/>
                <a:gridCol w="653707"/>
                <a:gridCol w="653707"/>
                <a:gridCol w="653707"/>
                <a:gridCol w="653707"/>
                <a:gridCol w="653707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Tests of </a:t>
                      </a:r>
                      <a:r>
                        <a:rPr lang="nl-NL" sz="1100" dirty="0" err="1">
                          <a:effectLst/>
                        </a:rPr>
                        <a:t>Normality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,051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953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,972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953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61" y="1412776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11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VEGFA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65814"/>
              </p:ext>
            </p:extLst>
          </p:nvPr>
        </p:nvGraphicFramePr>
        <p:xfrm>
          <a:off x="539554" y="4971752"/>
          <a:ext cx="8136901" cy="1378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78"/>
                <a:gridCol w="767283"/>
                <a:gridCol w="969868"/>
                <a:gridCol w="969868"/>
                <a:gridCol w="969868"/>
                <a:gridCol w="969868"/>
                <a:gridCol w="969868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Vascular endothelial growth factor A, VEGFA. Entrez Gene: 7422. Bender MedSystems; cat.nr.: BMS S277-2. Recalculated ELISA. [ng/mL]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,140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383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,772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383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412776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77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Log10_VEGFA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70474"/>
              </p:ext>
            </p:extLst>
          </p:nvPr>
        </p:nvGraphicFramePr>
        <p:xfrm>
          <a:off x="1763688" y="5221825"/>
          <a:ext cx="4819649" cy="107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127"/>
                <a:gridCol w="653587"/>
                <a:gridCol w="653587"/>
                <a:gridCol w="653587"/>
                <a:gridCol w="653587"/>
                <a:gridCol w="653587"/>
                <a:gridCol w="653587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,019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,200</a:t>
                      </a:r>
                      <a:r>
                        <a:rPr lang="nl-NL" sz="900" baseline="30000">
                          <a:effectLst/>
                        </a:rPr>
                        <a:t>*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*. This is a lower bound of the true significance.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81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Ln_VEGFA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81135"/>
              </p:ext>
            </p:extLst>
          </p:nvPr>
        </p:nvGraphicFramePr>
        <p:xfrm>
          <a:off x="2051720" y="5373216"/>
          <a:ext cx="4686300" cy="107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6"/>
                <a:gridCol w="654124"/>
                <a:gridCol w="654124"/>
                <a:gridCol w="654124"/>
                <a:gridCol w="654124"/>
                <a:gridCol w="654124"/>
                <a:gridCol w="654124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,019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,200</a:t>
                      </a:r>
                      <a:r>
                        <a:rPr lang="nl-NL" sz="900" baseline="30000">
                          <a:effectLst/>
                        </a:rPr>
                        <a:t>*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343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*. This is a lower bound of the true significance.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86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IL6 plaque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607874"/>
              </p:ext>
            </p:extLst>
          </p:nvPr>
        </p:nvGraphicFramePr>
        <p:xfrm>
          <a:off x="899590" y="5094995"/>
          <a:ext cx="7416827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87"/>
                <a:gridCol w="884040"/>
                <a:gridCol w="884040"/>
                <a:gridCol w="884040"/>
                <a:gridCol w="884040"/>
                <a:gridCol w="884040"/>
                <a:gridCol w="88404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Interleuking 6 (IL6; Entrez Gene: 3569) concentration in plaque [pg/ug], measured by Luminex at the WKZ.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,413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,165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,000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Log10_IL6 plaque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70574"/>
              </p:ext>
            </p:extLst>
          </p:nvPr>
        </p:nvGraphicFramePr>
        <p:xfrm>
          <a:off x="1691680" y="5373216"/>
          <a:ext cx="5133973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573"/>
                <a:gridCol w="653900"/>
                <a:gridCol w="653900"/>
                <a:gridCol w="653900"/>
                <a:gridCol w="653900"/>
                <a:gridCol w="653900"/>
                <a:gridCol w="65390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IL6_Plaque_Log10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73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Ln_IL6 plaque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016432"/>
              </p:ext>
            </p:extLst>
          </p:nvPr>
        </p:nvGraphicFramePr>
        <p:xfrm>
          <a:off x="1691680" y="5301208"/>
          <a:ext cx="4933950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890"/>
                <a:gridCol w="654510"/>
                <a:gridCol w="654510"/>
                <a:gridCol w="654510"/>
                <a:gridCol w="654510"/>
                <a:gridCol w="654510"/>
                <a:gridCol w="65451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IL6_Plaque_Ln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473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05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VEGFA Plasma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18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Log10_VEGFA Plasma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99623"/>
              </p:ext>
            </p:extLst>
          </p:nvPr>
        </p:nvGraphicFramePr>
        <p:xfrm>
          <a:off x="1475656" y="5301208"/>
          <a:ext cx="5381624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6040"/>
                <a:gridCol w="654264"/>
                <a:gridCol w="654264"/>
                <a:gridCol w="654264"/>
                <a:gridCol w="654264"/>
                <a:gridCol w="654264"/>
                <a:gridCol w="654264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VEGFA_Plasma_Log10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288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288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44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Ln_VEGFA</a:t>
            </a:r>
            <a:r>
              <a:rPr lang="nl-NL" dirty="0" smtClean="0"/>
              <a:t> Plasma</a:t>
            </a:r>
            <a:endParaRPr lang="nl-NL" dirty="0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95901"/>
              </p:ext>
            </p:extLst>
          </p:nvPr>
        </p:nvGraphicFramePr>
        <p:xfrm>
          <a:off x="1547664" y="5301208"/>
          <a:ext cx="5172075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659"/>
                <a:gridCol w="653736"/>
                <a:gridCol w="653736"/>
                <a:gridCol w="653736"/>
                <a:gridCol w="653736"/>
                <a:gridCol w="653736"/>
                <a:gridCol w="653736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VEGFA_Plasma_Ln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288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,969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288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44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 Plaque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5723"/>
              </p:ext>
            </p:extLst>
          </p:nvPr>
        </p:nvGraphicFramePr>
        <p:xfrm>
          <a:off x="539554" y="4941168"/>
          <a:ext cx="8136901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7693"/>
                <a:gridCol w="969868"/>
                <a:gridCol w="969868"/>
                <a:gridCol w="969868"/>
                <a:gridCol w="969868"/>
                <a:gridCol w="969868"/>
                <a:gridCol w="969868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Tests of </a:t>
                      </a:r>
                      <a:r>
                        <a:rPr lang="nl-NL" sz="1100" dirty="0" err="1">
                          <a:effectLst/>
                        </a:rPr>
                        <a:t>Normality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Monocyte chemotactic protein 1 (a.k.a. CCL2; Entrez Gene: 6347) concentration in plaque [pg/ug], measured by Luminex at the WKZ.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,300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,506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,000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0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Histogram </a:t>
            </a:r>
            <a:r>
              <a:rPr lang="nl-NL" dirty="0" err="1" smtClean="0"/>
              <a:t>Ln_VEGFA</a:t>
            </a:r>
            <a:r>
              <a:rPr lang="nl-NL" dirty="0" smtClean="0"/>
              <a:t> Noortje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57018"/>
              </p:ext>
            </p:extLst>
          </p:nvPr>
        </p:nvGraphicFramePr>
        <p:xfrm>
          <a:off x="1907704" y="5301208"/>
          <a:ext cx="4686300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6"/>
                <a:gridCol w="654124"/>
                <a:gridCol w="654124"/>
                <a:gridCol w="654124"/>
                <a:gridCol w="654124"/>
                <a:gridCol w="654124"/>
                <a:gridCol w="654124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Tests of </a:t>
                      </a:r>
                      <a:r>
                        <a:rPr lang="nl-NL" sz="1100" dirty="0" err="1">
                          <a:effectLst/>
                        </a:rPr>
                        <a:t>Normality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,051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953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,972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953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570459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49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Log10_MCP1 Plaque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94227"/>
              </p:ext>
            </p:extLst>
          </p:nvPr>
        </p:nvGraphicFramePr>
        <p:xfrm>
          <a:off x="1475656" y="5301208"/>
          <a:ext cx="5334001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433"/>
                <a:gridCol w="654428"/>
                <a:gridCol w="654428"/>
                <a:gridCol w="654428"/>
                <a:gridCol w="654428"/>
                <a:gridCol w="654428"/>
                <a:gridCol w="654428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MCP1_Plasma_Log10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,032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,012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67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Ln_MCP1 Plaque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78087"/>
              </p:ext>
            </p:extLst>
          </p:nvPr>
        </p:nvGraphicFramePr>
        <p:xfrm>
          <a:off x="1763688" y="5373216"/>
          <a:ext cx="5124449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043"/>
                <a:gridCol w="653901"/>
                <a:gridCol w="653901"/>
                <a:gridCol w="653901"/>
                <a:gridCol w="653901"/>
                <a:gridCol w="653901"/>
                <a:gridCol w="653901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MCP1_Plasma_Ln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,043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,032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487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,012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Afbeelding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60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AEGS Type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858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Vessel</a:t>
            </a:r>
            <a:r>
              <a:rPr lang="nl-NL" dirty="0" smtClean="0"/>
              <a:t> </a:t>
            </a:r>
            <a:r>
              <a:rPr lang="nl-NL" dirty="0" err="1" smtClean="0"/>
              <a:t>density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817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Interleukin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639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6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90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IL6 Plaque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393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 Plasma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02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 Plaque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02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Intraplaque </a:t>
            </a:r>
            <a:r>
              <a:rPr lang="nl-NL" dirty="0" err="1" smtClean="0"/>
              <a:t>vessel</a:t>
            </a:r>
            <a:r>
              <a:rPr lang="nl-NL" dirty="0" smtClean="0"/>
              <a:t> </a:t>
            </a:r>
            <a:r>
              <a:rPr lang="nl-NL" dirty="0" err="1" smtClean="0"/>
              <a:t>density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05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AExoS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181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Intraplaque </a:t>
            </a:r>
            <a:r>
              <a:rPr lang="nl-NL" dirty="0" err="1" smtClean="0"/>
              <a:t>vessel</a:t>
            </a:r>
            <a:r>
              <a:rPr lang="nl-NL" dirty="0" smtClean="0"/>
              <a:t> </a:t>
            </a:r>
            <a:r>
              <a:rPr lang="nl-NL" dirty="0" err="1" smtClean="0"/>
              <a:t>density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501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IL6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70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86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60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IL6 Plaque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3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 Plasma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034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MCP1 Plaque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4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Log10_Intraplaque </a:t>
            </a:r>
            <a:r>
              <a:rPr lang="nl-NL" dirty="0" err="1"/>
              <a:t>vessel</a:t>
            </a:r>
            <a:r>
              <a:rPr lang="nl-NL" dirty="0"/>
              <a:t> </a:t>
            </a:r>
            <a:r>
              <a:rPr lang="nl-NL" dirty="0" err="1"/>
              <a:t>density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30127"/>
              </p:ext>
            </p:extLst>
          </p:nvPr>
        </p:nvGraphicFramePr>
        <p:xfrm>
          <a:off x="1590670" y="5301208"/>
          <a:ext cx="5286375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885"/>
                <a:gridCol w="653415"/>
                <a:gridCol w="653415"/>
                <a:gridCol w="653415"/>
                <a:gridCol w="653415"/>
                <a:gridCol w="653415"/>
                <a:gridCol w="653415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Vessel_density_LG10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,074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861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,955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861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3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Ln_Intraplaque</a:t>
            </a:r>
            <a:r>
              <a:rPr lang="nl-NL" dirty="0" smtClean="0"/>
              <a:t> </a:t>
            </a:r>
            <a:r>
              <a:rPr lang="nl-NL" dirty="0" err="1"/>
              <a:t>vessel</a:t>
            </a:r>
            <a:r>
              <a:rPr lang="nl-NL" dirty="0"/>
              <a:t> </a:t>
            </a:r>
            <a:r>
              <a:rPr lang="nl-NL" dirty="0" err="1"/>
              <a:t>density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16800"/>
              </p:ext>
            </p:extLst>
          </p:nvPr>
        </p:nvGraphicFramePr>
        <p:xfrm>
          <a:off x="1585912" y="5445224"/>
          <a:ext cx="5133973" cy="89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573"/>
                <a:gridCol w="653900"/>
                <a:gridCol w="653900"/>
                <a:gridCol w="653900"/>
                <a:gridCol w="653900"/>
                <a:gridCol w="653900"/>
                <a:gridCol w="65390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Vessel_density_Ln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,074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861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,955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861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VEGFA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Lg10_VEGFA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2124076" y="3253581"/>
          <a:ext cx="4895848" cy="107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868"/>
                <a:gridCol w="653330"/>
                <a:gridCol w="653330"/>
                <a:gridCol w="653330"/>
                <a:gridCol w="653330"/>
                <a:gridCol w="653330"/>
                <a:gridCol w="65333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VEGFAII_LG10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,033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,200</a:t>
                      </a:r>
                      <a:r>
                        <a:rPr lang="nl-NL" sz="900" baseline="30000">
                          <a:effectLst/>
                        </a:rPr>
                        <a:t>*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*. This is a lower bound of the true significance.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972175" cy="3514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55654"/>
              </p:ext>
            </p:extLst>
          </p:nvPr>
        </p:nvGraphicFramePr>
        <p:xfrm>
          <a:off x="1763688" y="5229200"/>
          <a:ext cx="4895848" cy="107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868"/>
                <a:gridCol w="653330"/>
                <a:gridCol w="653330"/>
                <a:gridCol w="653330"/>
                <a:gridCol w="653330"/>
                <a:gridCol w="653330"/>
                <a:gridCol w="653330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VEGFAII_LG10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,033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,200</a:t>
                      </a:r>
                      <a:r>
                        <a:rPr lang="nl-NL" sz="900" baseline="30000">
                          <a:effectLst/>
                        </a:rPr>
                        <a:t>*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*. This is a lower bound of the true significance.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Ln_VEGFA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219447"/>
              </p:ext>
            </p:extLst>
          </p:nvPr>
        </p:nvGraphicFramePr>
        <p:xfrm>
          <a:off x="1979712" y="5301208"/>
          <a:ext cx="4743452" cy="107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34"/>
                <a:gridCol w="653853"/>
                <a:gridCol w="653853"/>
                <a:gridCol w="653853"/>
                <a:gridCol w="653853"/>
                <a:gridCol w="653853"/>
                <a:gridCol w="653853"/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Tests of Normality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Kolmogorov-Smirnov</a:t>
                      </a:r>
                      <a:r>
                        <a:rPr lang="nl-NL" sz="900" baseline="30000">
                          <a:effectLst/>
                        </a:rPr>
                        <a:t>a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Shapiro-Wilk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Statistic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df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Sig.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VEGFAII_Ln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,033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,200</a:t>
                      </a:r>
                      <a:r>
                        <a:rPr lang="nl-NL" sz="900" baseline="30000">
                          <a:effectLst/>
                        </a:rPr>
                        <a:t>*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,990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530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,001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>
                          <a:effectLst/>
                        </a:rPr>
                        <a:t>*. This is a lower bound of the true significance.</a:t>
                      </a:r>
                      <a:endParaRPr lang="nl-NL" sz="110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nl-NL" sz="900" dirty="0">
                          <a:effectLst/>
                        </a:rPr>
                        <a:t>a. </a:t>
                      </a:r>
                      <a:r>
                        <a:rPr lang="nl-NL" sz="900" dirty="0" err="1">
                          <a:effectLst/>
                        </a:rPr>
                        <a:t>Lilliefors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Significance</a:t>
                      </a:r>
                      <a:r>
                        <a:rPr lang="nl-NL" sz="900" dirty="0">
                          <a:effectLst/>
                        </a:rPr>
                        <a:t> </a:t>
                      </a:r>
                      <a:r>
                        <a:rPr lang="nl-NL" sz="900" dirty="0" err="1">
                          <a:effectLst/>
                        </a:rPr>
                        <a:t>Correction</a:t>
                      </a:r>
                      <a:endParaRPr lang="nl-NL" sz="1100" dirty="0">
                        <a:effectLst/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71637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299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D45AB83C-635E-4910-A038-61E8DE8F121B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</TotalTime>
  <Words>1013</Words>
  <Application>Microsoft Office PowerPoint</Application>
  <PresentationFormat>Diavoorstelling (4:3)</PresentationFormat>
  <Paragraphs>520</Paragraphs>
  <Slides>47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48" baseType="lpstr">
      <vt:lpstr>blank</vt:lpstr>
      <vt:lpstr>Histogram VEGF-A Noortje</vt:lpstr>
      <vt:lpstr>Histogram Log10_VEGFA Noortje</vt:lpstr>
      <vt:lpstr>Histogram Ln_VEGFA Noortje</vt:lpstr>
      <vt:lpstr>Intraplaque vessel density</vt:lpstr>
      <vt:lpstr>Log10_Intraplaque vessel density</vt:lpstr>
      <vt:lpstr>Ln_Intraplaque vessel density</vt:lpstr>
      <vt:lpstr>VEGFA</vt:lpstr>
      <vt:lpstr>Lg10_VEGFA</vt:lpstr>
      <vt:lpstr>Ln_VEGFA</vt:lpstr>
      <vt:lpstr>AEGS Type 1</vt:lpstr>
      <vt:lpstr>Intraplaque vessels</vt:lpstr>
      <vt:lpstr>Vessel density_Log10</vt:lpstr>
      <vt:lpstr>Vessel density_Ln10</vt:lpstr>
      <vt:lpstr>Interleukin6</vt:lpstr>
      <vt:lpstr>LG10_IL6</vt:lpstr>
      <vt:lpstr>Ln_IL6</vt:lpstr>
      <vt:lpstr>MCP1</vt:lpstr>
      <vt:lpstr>Log10_MCP1</vt:lpstr>
      <vt:lpstr>Ln_MCP1</vt:lpstr>
      <vt:lpstr>VEGFA</vt:lpstr>
      <vt:lpstr>Log10_VEGFA</vt:lpstr>
      <vt:lpstr>Ln_VEGFA</vt:lpstr>
      <vt:lpstr>IL6 plaque</vt:lpstr>
      <vt:lpstr>Log10_IL6 plaque</vt:lpstr>
      <vt:lpstr>Ln_IL6 plaque</vt:lpstr>
      <vt:lpstr>VEGFA Plasma</vt:lpstr>
      <vt:lpstr>Log10_VEGFA Plasma</vt:lpstr>
      <vt:lpstr>Ln_VEGFA Plasma</vt:lpstr>
      <vt:lpstr>MCP1 Plaque</vt:lpstr>
      <vt:lpstr>Log10_MCP1 Plaque</vt:lpstr>
      <vt:lpstr>Ln_MCP1 Plaque</vt:lpstr>
      <vt:lpstr>AEGS Type 2</vt:lpstr>
      <vt:lpstr>Vessel density</vt:lpstr>
      <vt:lpstr>Interleukin</vt:lpstr>
      <vt:lpstr>MCP1</vt:lpstr>
      <vt:lpstr>VEGFA</vt:lpstr>
      <vt:lpstr>IL6 Plaque</vt:lpstr>
      <vt:lpstr>VEGF Plasma</vt:lpstr>
      <vt:lpstr>MCP1 Plaque</vt:lpstr>
      <vt:lpstr>AExoS</vt:lpstr>
      <vt:lpstr>Intraplaque vessel density</vt:lpstr>
      <vt:lpstr>IL6</vt:lpstr>
      <vt:lpstr>MCP1</vt:lpstr>
      <vt:lpstr>VEGFA</vt:lpstr>
      <vt:lpstr>IL6 Plaque</vt:lpstr>
      <vt:lpstr>VEGF Plasma</vt:lpstr>
      <vt:lpstr>MCP1 Plaque</vt:lpstr>
    </vt:vector>
  </TitlesOfParts>
  <Company>UMC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Keulen, D. van</dc:creator>
  <cp:lastModifiedBy>Keulen, D. van</cp:lastModifiedBy>
  <cp:revision>11</cp:revision>
  <dcterms:created xsi:type="dcterms:W3CDTF">2018-09-18T09:39:44Z</dcterms:created>
  <dcterms:modified xsi:type="dcterms:W3CDTF">2018-09-18T11:59:11Z</dcterms:modified>
</cp:coreProperties>
</file>