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FF"/>
    <a:srgbClr val="0862FF"/>
    <a:srgbClr val="848484"/>
    <a:srgbClr val="FFA300"/>
    <a:srgbClr val="FFB541"/>
    <a:srgbClr val="FFCF3D"/>
    <a:srgbClr val="FFDF7D"/>
    <a:srgbClr val="3D9EF1"/>
    <a:srgbClr val="1172E0"/>
    <a:srgbClr val="145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0" y="-112"/>
      </p:cViewPr>
      <p:guideLst>
        <p:guide orient="horz" pos="224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17-3-12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153CE-173F-444D-9B0E-99EC967B5032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10B9-1519-C445-99D9-FA5016527A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08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David </a:t>
            </a:r>
            <a:r>
              <a:rPr kumimoji="1" lang="en-US" altLang="zh-CN" dirty="0" err="1" smtClean="0"/>
              <a:t>Heinemeier</a:t>
            </a:r>
            <a:r>
              <a:rPr kumimoji="1" lang="en-US" altLang="zh-CN" dirty="0" smtClean="0"/>
              <a:t> Hansson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0B9-1519-C445-99D9-FA5016527AF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69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0B9-1519-C445-99D9-FA5016527AF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0B9-1519-C445-99D9-FA5016527A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10B9-1519-C445-99D9-FA5016527A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357A-8CB9-E746-861E-15F63460574B}" type="datetimeFigureOut">
              <a:rPr kumimoji="1" lang="zh-CN" altLang="en-US" smtClean="0"/>
              <a:t>17-3-12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7FDB-EAA7-364E-9A8A-A78C24C91D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44308" y="4730534"/>
            <a:ext cx="2889250" cy="668655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旺链团队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739614" y="2618679"/>
            <a:ext cx="7814788" cy="147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高可信众筹平台</a:t>
            </a:r>
          </a:p>
          <a:p>
            <a:pPr algn="ctr"/>
            <a:r>
              <a:rPr kumimoji="1" lang="en-US" altLang="zh-CN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High Credible Crowd </a:t>
            </a:r>
            <a:r>
              <a:rPr kumimoji="1" lang="en-US" altLang="zh-CN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Funding</a:t>
            </a:r>
            <a:r>
              <a:rPr kumimoji="1" lang="zh-CN" altLang="en-US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 </a:t>
            </a:r>
            <a:r>
              <a:rPr kumimoji="1" lang="en-US" altLang="zh-CN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Platform </a:t>
            </a:r>
          </a:p>
          <a:p>
            <a:pPr algn="ctr"/>
            <a:r>
              <a:rPr kumimoji="1" lang="en-US" altLang="zh-CN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Based on Fabric</a:t>
            </a:r>
            <a:endParaRPr kumimoji="1" lang="en-US" altLang="zh-CN" sz="2400" dirty="0" smtClean="0">
              <a:solidFill>
                <a:srgbClr val="3D9EF1"/>
              </a:solidFill>
              <a:latin typeface="冬青黑体简体中文 W3" panose="020B0300000000000000" charset="-122"/>
              <a:ea typeface="冬青黑体简体中文 W3" panose="020B0300000000000000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588935" y="5484914"/>
            <a:ext cx="5888990" cy="74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刘涛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 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|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冯翔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 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|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吴寿鹤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 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|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孙伟伟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 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+mn-ea"/>
              </a:rPr>
              <a:t>|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钱凯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0380" y="2049780"/>
            <a:ext cx="900000" cy="34055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筹资人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Creator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91450" y="2050415"/>
            <a:ext cx="900000" cy="34048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投资人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Backer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6535" y="2123440"/>
            <a:ext cx="1381760" cy="4718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项目匹配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Matching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6535" y="2962275"/>
            <a:ext cx="1381760" cy="4718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资金筹集</a:t>
            </a: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Funding</a:t>
            </a:r>
          </a:p>
        </p:txBody>
      </p:sp>
      <p:sp>
        <p:nvSpPr>
          <p:cNvPr id="8" name="矩形 7"/>
          <p:cNvSpPr/>
          <p:nvPr/>
        </p:nvSpPr>
        <p:spPr>
          <a:xfrm>
            <a:off x="2609850" y="3849370"/>
            <a:ext cx="1423670" cy="4718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筹资成功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Success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8295" y="4321175"/>
            <a:ext cx="1367790" cy="4718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筹资失败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Failed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9690" y="4983480"/>
            <a:ext cx="1423670" cy="4718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Operation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燕尾形箭头 14"/>
          <p:cNvSpPr/>
          <p:nvPr/>
        </p:nvSpPr>
        <p:spPr>
          <a:xfrm rot="5400000">
            <a:off x="4613910" y="2674620"/>
            <a:ext cx="323215" cy="251460"/>
          </a:xfrm>
          <a:prstGeom prst="notchedRightArrow">
            <a:avLst/>
          </a:prstGeom>
          <a:gradFill>
            <a:gsLst>
              <a:gs pos="0">
                <a:srgbClr val="FFA100"/>
              </a:gs>
              <a:gs pos="100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燕尾形箭头 15"/>
          <p:cNvSpPr/>
          <p:nvPr/>
        </p:nvSpPr>
        <p:spPr>
          <a:xfrm rot="7915139">
            <a:off x="3562433" y="3519994"/>
            <a:ext cx="418665" cy="251217"/>
          </a:xfrm>
          <a:prstGeom prst="notchedRightArrow">
            <a:avLst/>
          </a:prstGeom>
          <a:gradFill>
            <a:gsLst>
              <a:gs pos="0">
                <a:srgbClr val="FFA100"/>
              </a:gs>
              <a:gs pos="100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 rot="2915814">
            <a:off x="5309235" y="3638550"/>
            <a:ext cx="721360" cy="226060"/>
          </a:xfrm>
          <a:prstGeom prst="notchedRightArrow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856012" y="2352408"/>
            <a:ext cx="2051382" cy="13956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02000" y="1976078"/>
            <a:ext cx="7416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发布项目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Initialize</a:t>
            </a:r>
            <a:endParaRPr kumimoji="1" lang="en-US" altLang="zh-CN" sz="1100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5428487" y="2366364"/>
            <a:ext cx="2064234" cy="3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982259" y="1976091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选择项目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Make Choice</a:t>
            </a:r>
            <a:endParaRPr kumimoji="1" lang="en-US" altLang="zh-CN" sz="1100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1856012" y="3198757"/>
            <a:ext cx="2051382" cy="13956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62306" y="2804714"/>
            <a:ext cx="10210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设置筹资目标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 Target</a:t>
            </a:r>
          </a:p>
        </p:txBody>
      </p:sp>
      <p:cxnSp>
        <p:nvCxnSpPr>
          <p:cNvPr id="31" name="直线箭头连接符 30"/>
          <p:cNvCxnSpPr/>
          <p:nvPr/>
        </p:nvCxnSpPr>
        <p:spPr>
          <a:xfrm flipH="1" flipV="1">
            <a:off x="5428487" y="3198754"/>
            <a:ext cx="2064234" cy="3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139767" y="2804714"/>
            <a:ext cx="7416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投资项目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Invest</a:t>
            </a:r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1856105" y="4085590"/>
            <a:ext cx="763905" cy="1143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</p:cNvCxnSpPr>
          <p:nvPr/>
        </p:nvCxnSpPr>
        <p:spPr>
          <a:xfrm flipV="1">
            <a:off x="4033520" y="4081145"/>
            <a:ext cx="3446780" cy="1397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8381" y="3679800"/>
            <a:ext cx="7416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确认投资</a:t>
            </a:r>
          </a:p>
          <a:p>
            <a:pPr algn="l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Confirm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966110" y="3688950"/>
            <a:ext cx="59690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通知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Notify</a:t>
            </a:r>
          </a:p>
        </p:txBody>
      </p:sp>
      <p:cxnSp>
        <p:nvCxnSpPr>
          <p:cNvPr id="41" name="直线箭头连接符 40"/>
          <p:cNvCxnSpPr>
            <a:endCxn id="10" idx="1"/>
          </p:cNvCxnSpPr>
          <p:nvPr/>
        </p:nvCxnSpPr>
        <p:spPr>
          <a:xfrm>
            <a:off x="1884680" y="5229225"/>
            <a:ext cx="715010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558444" y="4797135"/>
            <a:ext cx="106172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运营项目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Run business</a:t>
            </a:r>
          </a:p>
        </p:txBody>
      </p:sp>
      <p:cxnSp>
        <p:nvCxnSpPr>
          <p:cNvPr id="46" name="直线箭头连接符 45"/>
          <p:cNvCxnSpPr/>
          <p:nvPr/>
        </p:nvCxnSpPr>
        <p:spPr>
          <a:xfrm flipH="1">
            <a:off x="4017010" y="5219700"/>
            <a:ext cx="3475990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74212" y="4809498"/>
            <a:ext cx="2191385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查看进展，获取回报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Know progress and get return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515110" y="1870710"/>
            <a:ext cx="6146165" cy="3741420"/>
          </a:xfrm>
          <a:prstGeom prst="roundRect">
            <a:avLst>
              <a:gd name="adj" fmla="val 7157"/>
            </a:avLst>
          </a:prstGeom>
          <a:noFill/>
          <a:ln>
            <a:solidFill>
              <a:srgbClr val="FFA1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87525" y="5749290"/>
            <a:ext cx="5601335" cy="828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监管平台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Supervise Platform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38115" y="1292356"/>
            <a:ext cx="1941195" cy="535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众筹平台</a:t>
            </a: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Crowd funding Platform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4" name="直线箭头连接符 53"/>
          <p:cNvCxnSpPr>
            <a:stCxn id="9" idx="1"/>
          </p:cNvCxnSpPr>
          <p:nvPr/>
        </p:nvCxnSpPr>
        <p:spPr>
          <a:xfrm flipH="1">
            <a:off x="1884680" y="4566920"/>
            <a:ext cx="352361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099007" y="4175543"/>
            <a:ext cx="7416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项目撤消</a:t>
            </a:r>
          </a:p>
          <a:p>
            <a:pPr algn="ctr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Recall</a:t>
            </a:r>
          </a:p>
        </p:txBody>
      </p:sp>
      <p:cxnSp>
        <p:nvCxnSpPr>
          <p:cNvPr id="60" name="直线箭头连接符 59"/>
          <p:cNvCxnSpPr>
            <a:stCxn id="9" idx="3"/>
          </p:cNvCxnSpPr>
          <p:nvPr/>
        </p:nvCxnSpPr>
        <p:spPr>
          <a:xfrm>
            <a:off x="6775920" y="4567160"/>
            <a:ext cx="72000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37898" y="4118374"/>
            <a:ext cx="831215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取消投资</a:t>
            </a:r>
          </a:p>
          <a:p>
            <a:pPr algn="l"/>
            <a:r>
              <a:rPr kumimoji="1"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Withdraw</a:t>
            </a:r>
          </a:p>
        </p:txBody>
      </p:sp>
      <p:sp>
        <p:nvSpPr>
          <p:cNvPr id="64" name="标题 1"/>
          <p:cNvSpPr>
            <a:spLocks noGrp="1"/>
          </p:cNvSpPr>
          <p:nvPr>
            <p:ph type="title"/>
          </p:nvPr>
        </p:nvSpPr>
        <p:spPr>
          <a:xfrm>
            <a:off x="2922270" y="149860"/>
            <a:ext cx="5295900" cy="7524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As-Is</a:t>
            </a:r>
            <a:b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</a:br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All processes 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centralized platform</a:t>
            </a:r>
          </a:p>
        </p:txBody>
      </p:sp>
      <p:sp>
        <p:nvSpPr>
          <p:cNvPr id="65" name="燕尾形箭头 64"/>
          <p:cNvSpPr/>
          <p:nvPr/>
        </p:nvSpPr>
        <p:spPr>
          <a:xfrm rot="5400000">
            <a:off x="3745394" y="5686918"/>
            <a:ext cx="324000" cy="251217"/>
          </a:xfrm>
          <a:prstGeom prst="notchedRightArrow">
            <a:avLst/>
          </a:prstGeom>
          <a:gradFill>
            <a:gsLst>
              <a:gs pos="0">
                <a:srgbClr val="FFA100"/>
              </a:gs>
              <a:gs pos="100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燕尾形箭头 65"/>
          <p:cNvSpPr/>
          <p:nvPr/>
        </p:nvSpPr>
        <p:spPr>
          <a:xfrm rot="5400000">
            <a:off x="4987387" y="5686918"/>
            <a:ext cx="324000" cy="251217"/>
          </a:xfrm>
          <a:prstGeom prst="notchedRightArrow">
            <a:avLst/>
          </a:prstGeom>
          <a:gradFill>
            <a:gsLst>
              <a:gs pos="0">
                <a:srgbClr val="FFA100"/>
              </a:gs>
              <a:gs pos="100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" y="299720"/>
            <a:ext cx="1899285" cy="476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2599690" y="400050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065" y="930910"/>
            <a:ext cx="9144000" cy="18000"/>
          </a:xfrm>
          <a:prstGeom prst="rect">
            <a:avLst/>
          </a:prstGeom>
          <a:solidFill>
            <a:srgbClr val="FFA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 rot="5400000">
            <a:off x="3035935" y="4526915"/>
            <a:ext cx="570865" cy="251460"/>
          </a:xfrm>
          <a:prstGeom prst="notchedRightArrow">
            <a:avLst/>
          </a:prstGeom>
          <a:gradFill>
            <a:gsLst>
              <a:gs pos="0">
                <a:srgbClr val="FFA100"/>
              </a:gs>
              <a:gs pos="100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 1"/>
          <p:cNvSpPr>
            <a:spLocks noGrp="1"/>
          </p:cNvSpPr>
          <p:nvPr/>
        </p:nvSpPr>
        <p:spPr>
          <a:xfrm>
            <a:off x="2922270" y="149860"/>
            <a:ext cx="52959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As-Is</a:t>
            </a:r>
          </a:p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Problem and Risks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" y="299720"/>
            <a:ext cx="1899285" cy="476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2599690" y="400050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065" y="930910"/>
            <a:ext cx="9144000" cy="18000"/>
          </a:xfrm>
          <a:prstGeom prst="rect">
            <a:avLst/>
          </a:prstGeom>
          <a:solidFill>
            <a:srgbClr val="FFA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7855" y="1753235"/>
            <a:ext cx="3963670" cy="1908000"/>
          </a:xfrm>
          <a:prstGeom prst="roundRect">
            <a:avLst>
              <a:gd name="adj" fmla="val 1077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中心化平台的系统性风险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Centralized platform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 risk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1230" y="1753235"/>
            <a:ext cx="3963670" cy="1908000"/>
          </a:xfrm>
          <a:prstGeom prst="roundRect">
            <a:avLst>
              <a:gd name="adj" fmla="val 10772"/>
            </a:avLst>
          </a:prstGeom>
          <a:gradFill>
            <a:gsLst>
              <a:gs pos="0">
                <a:srgbClr val="103C95"/>
              </a:gs>
              <a:gs pos="100000">
                <a:srgbClr val="1172E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过程数据透明度和可信度不高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transparency &amp; reliable risk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7855" y="3851275"/>
            <a:ext cx="3963670" cy="1908000"/>
          </a:xfrm>
          <a:prstGeom prst="roundRect">
            <a:avLst>
              <a:gd name="adj" fmla="val 10772"/>
            </a:avLst>
          </a:prstGeom>
          <a:gradFill>
            <a:gsLst>
              <a:gs pos="0">
                <a:srgbClr val="103C95"/>
              </a:gs>
              <a:gs pos="100000">
                <a:srgbClr val="1172E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资金去向缺乏完善管理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Fund allocation risk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61230" y="3851275"/>
            <a:ext cx="3963670" cy="1908000"/>
          </a:xfrm>
          <a:prstGeom prst="roundRect">
            <a:avLst>
              <a:gd name="adj" fmla="val 1077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监管机构只能事后监管</a:t>
            </a:r>
          </a:p>
          <a:p>
            <a:pPr algn="ctr">
              <a:lnSpc>
                <a:spcPct val="100000"/>
              </a:lnSpc>
            </a:pPr>
            <a:r>
              <a:rPr kumimoji="1"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Supervisor can only read report &amp; history data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687705" y="1886585"/>
            <a:ext cx="7768590" cy="2233295"/>
          </a:xfrm>
          <a:prstGeom prst="roundRect">
            <a:avLst>
              <a:gd name="adj" fmla="val 400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99610" y="5290820"/>
            <a:ext cx="3649345" cy="7950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28370" y="2007870"/>
            <a:ext cx="1188085" cy="19646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筹资人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Creator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21225" y="4704715"/>
            <a:ext cx="8934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Peer 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03520" y="2720975"/>
            <a:ext cx="75184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Member</a:t>
            </a:r>
          </a:p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ship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02030" y="3578860"/>
            <a:ext cx="101473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Application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928370" y="4229735"/>
            <a:ext cx="1188000" cy="18561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投资人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Backer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281045" y="2007235"/>
            <a:ext cx="1188000" cy="196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kumimoji="1" lang="zh-CN" altLang="en-US" sz="8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5089FF"/>
                </a:solidFill>
                <a:latin typeface="微软雅黑" panose="020B0503020204020204" charset="-122"/>
                <a:ea typeface="微软雅黑" panose="020B0503020204020204" charset="-122"/>
              </a:rPr>
              <a:t>众筹平台</a:t>
            </a:r>
          </a:p>
          <a:p>
            <a:pPr algn="ctr"/>
            <a:r>
              <a:rPr kumimoji="1" lang="en-US" altLang="zh-CN" sz="1400" b="1" dirty="0" smtClean="0">
                <a:solidFill>
                  <a:srgbClr val="5089FF"/>
                </a:solidFill>
                <a:latin typeface="微软雅黑" panose="020B0503020204020204" charset="-122"/>
                <a:ea typeface="微软雅黑" panose="020B0503020204020204" charset="-122"/>
              </a:rPr>
              <a:t>Platform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27095" y="3578860"/>
            <a:ext cx="8934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Peer Node</a:t>
            </a:r>
            <a:endParaRPr kumimoji="1"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88990" y="4704715"/>
            <a:ext cx="8934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Peer Node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112000" y="4728845"/>
            <a:ext cx="8934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Peer Node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16254" y="5772862"/>
            <a:ext cx="64960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Project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54351" y="5776672"/>
            <a:ext cx="9569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36642" y="5558613"/>
            <a:ext cx="710565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5089FF"/>
                </a:solidFill>
                <a:latin typeface="微软雅黑" panose="020B0503020204020204" charset="-122"/>
                <a:ea typeface="微软雅黑" panose="020B0503020204020204" charset="-122"/>
              </a:rPr>
              <a:t>Ledger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01094" y="5760255"/>
            <a:ext cx="659130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Invoice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967220" y="1995805"/>
            <a:ext cx="1188000" cy="1965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sz="8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1200" b="1" dirty="0" smtClean="0">
                <a:solidFill>
                  <a:srgbClr val="5089FF"/>
                </a:solidFill>
                <a:latin typeface="微软雅黑" panose="020B0503020204020204" charset="-122"/>
                <a:ea typeface="微软雅黑" panose="020B0503020204020204" charset="-122"/>
              </a:rPr>
              <a:t>监管机构</a:t>
            </a:r>
          </a:p>
          <a:p>
            <a:pPr algn="ctr"/>
            <a:r>
              <a:rPr kumimoji="1" lang="en-US" altLang="zh-CN" sz="1200" b="1" dirty="0" smtClean="0">
                <a:solidFill>
                  <a:srgbClr val="5089FF"/>
                </a:solidFill>
                <a:latin typeface="微软雅黑" panose="020B0503020204020204" charset="-122"/>
                <a:ea typeface="微软雅黑" panose="020B0503020204020204" charset="-122"/>
              </a:rPr>
              <a:t>Supervisor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928550" y="1281768"/>
            <a:ext cx="177482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信息审核，项目风控</a:t>
            </a:r>
          </a:p>
          <a:p>
            <a:pPr algn="ctr"/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roject Approval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104485" y="1281768"/>
            <a:ext cx="792480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申请进件</a:t>
            </a:r>
          </a:p>
          <a:p>
            <a:pPr algn="ctr"/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762586" y="6110436"/>
            <a:ext cx="319913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项目资产、交易、资金去向存证上链</a:t>
            </a:r>
          </a:p>
          <a:p>
            <a:pPr algn="ctr"/>
            <a:r>
              <a:rPr kumimoji="1" lang="en-US" altLang="zh-CN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Asset</a:t>
            </a:r>
            <a:r>
              <a:rPr kumimoji="1" lang="zh-CN" altLang="en-US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1" lang="en-US" altLang="zh-CN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kumimoji="1" lang="zh-CN" altLang="en-US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1" lang="en-US" altLang="zh-CN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E-Doc Storage</a:t>
            </a:r>
            <a:r>
              <a:rPr kumimoji="1" lang="zh-CN" altLang="en-US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 Chain</a:t>
            </a: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4485640" y="2665730"/>
            <a:ext cx="953770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34200" y="1281836"/>
            <a:ext cx="1490980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实时监管</a:t>
            </a:r>
          </a:p>
          <a:p>
            <a:pPr algn="ctr"/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Real time monitor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528561" y="2394820"/>
            <a:ext cx="730250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egister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972810" y="3681730"/>
            <a:ext cx="91440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Project</a:t>
            </a:r>
          </a:p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ChainCode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302169" y="1282099"/>
            <a:ext cx="1218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筹资规则</a:t>
            </a:r>
          </a:p>
          <a:p>
            <a:pPr algn="ctr"/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Funding Rules</a:t>
            </a: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4468495" y="3599180"/>
            <a:ext cx="1483995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528561" y="3313838"/>
            <a:ext cx="112585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Create Project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167685" y="5427423"/>
            <a:ext cx="124015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Browse Projects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67685" y="4887131"/>
            <a:ext cx="139509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Invest Transaction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2167685" y="4421965"/>
            <a:ext cx="760730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 Apply</a:t>
            </a: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2116455" y="2455545"/>
            <a:ext cx="1075690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>
            <a:off x="2120265" y="3025140"/>
            <a:ext cx="1072515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2112010" y="3527425"/>
            <a:ext cx="1056005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964873" y="2702560"/>
            <a:ext cx="930275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Service Fee</a:t>
            </a:r>
          </a:p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ChainCode</a:t>
            </a:r>
          </a:p>
        </p:txBody>
      </p:sp>
      <p:sp>
        <p:nvSpPr>
          <p:cNvPr id="97" name="下箭头 96"/>
          <p:cNvSpPr/>
          <p:nvPr/>
        </p:nvSpPr>
        <p:spPr>
          <a:xfrm>
            <a:off x="6080125" y="4994275"/>
            <a:ext cx="342265" cy="296545"/>
          </a:xfrm>
          <a:prstGeom prst="downArrow">
            <a:avLst/>
          </a:prstGeom>
          <a:solidFill>
            <a:srgbClr val="FFA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348" y="5685790"/>
            <a:ext cx="101473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Application</a:t>
            </a:r>
          </a:p>
        </p:txBody>
      </p:sp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5128260"/>
            <a:ext cx="367665" cy="557530"/>
          </a:xfrm>
          <a:prstGeom prst="rect">
            <a:avLst/>
          </a:prstGeom>
        </p:spPr>
      </p:pic>
      <p:pic>
        <p:nvPicPr>
          <p:cNvPr id="5" name="图片 4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988310"/>
            <a:ext cx="367665" cy="55753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2070735" y="2184400"/>
            <a:ext cx="1319530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 Apply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070735" y="2720975"/>
            <a:ext cx="1235710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Project Request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2070735" y="3237230"/>
            <a:ext cx="1426210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Spent Request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77075" y="3566160"/>
            <a:ext cx="893445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Peer Node</a:t>
            </a: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2120265" y="3972560"/>
            <a:ext cx="1755140" cy="720725"/>
          </a:xfrm>
          <a:prstGeom prst="bentConnector3">
            <a:avLst>
              <a:gd name="adj1" fmla="val 99963"/>
            </a:avLst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103120" y="5702300"/>
            <a:ext cx="2374265" cy="0"/>
          </a:xfrm>
          <a:prstGeom prst="straightConnector1">
            <a:avLst/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8" idx="3"/>
          </p:cNvCxnSpPr>
          <p:nvPr/>
        </p:nvCxnSpPr>
        <p:spPr>
          <a:xfrm flipV="1">
            <a:off x="2116455" y="4573905"/>
            <a:ext cx="2360930" cy="584200"/>
          </a:xfrm>
          <a:prstGeom prst="bentConnector3">
            <a:avLst>
              <a:gd name="adj1" fmla="val 89295"/>
            </a:avLst>
          </a:prstGeom>
          <a:ln w="19050">
            <a:solidFill>
              <a:srgbClr val="FFA1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499610" y="4229735"/>
            <a:ext cx="3649345" cy="760095"/>
          </a:xfrm>
          <a:prstGeom prst="rect">
            <a:avLst/>
          </a:prstGeom>
          <a:noFill/>
          <a:ln w="19050">
            <a:solidFill>
              <a:srgbClr val="FFA1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55" name="图片 54" descr="未标题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0" y="5447030"/>
            <a:ext cx="415290" cy="313055"/>
          </a:xfrm>
          <a:prstGeom prst="rect">
            <a:avLst/>
          </a:prstGeom>
        </p:spPr>
      </p:pic>
      <p:pic>
        <p:nvPicPr>
          <p:cNvPr id="58" name="图片 57" descr="未标题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15" y="5447030"/>
            <a:ext cx="415290" cy="313055"/>
          </a:xfrm>
          <a:prstGeom prst="rect">
            <a:avLst/>
          </a:prstGeom>
        </p:spPr>
      </p:pic>
      <p:pic>
        <p:nvPicPr>
          <p:cNvPr id="59" name="图片 58" descr="未标题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5" y="5447030"/>
            <a:ext cx="415290" cy="3130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" y="299720"/>
            <a:ext cx="1899285" cy="476250"/>
          </a:xfrm>
          <a:prstGeom prst="rect">
            <a:avLst/>
          </a:prstGeom>
        </p:spPr>
      </p:pic>
      <p:cxnSp>
        <p:nvCxnSpPr>
          <p:cNvPr id="70" name="直接连接符 69"/>
          <p:cNvCxnSpPr/>
          <p:nvPr/>
        </p:nvCxnSpPr>
        <p:spPr>
          <a:xfrm>
            <a:off x="2599690" y="400050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2065" y="930910"/>
            <a:ext cx="9144000" cy="18000"/>
          </a:xfrm>
          <a:prstGeom prst="rect">
            <a:avLst/>
          </a:prstGeom>
          <a:solidFill>
            <a:srgbClr val="FFA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8" name="图片 77" descr="未标题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80" y="2929255"/>
            <a:ext cx="805815" cy="675640"/>
          </a:xfrm>
          <a:prstGeom prst="rect">
            <a:avLst/>
          </a:prstGeom>
        </p:spPr>
      </p:pic>
      <p:pic>
        <p:nvPicPr>
          <p:cNvPr id="82" name="图片 81" descr="未标题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545" y="2929255"/>
            <a:ext cx="805815" cy="675640"/>
          </a:xfrm>
          <a:prstGeom prst="rect">
            <a:avLst/>
          </a:prstGeom>
        </p:spPr>
      </p:pic>
      <p:pic>
        <p:nvPicPr>
          <p:cNvPr id="83" name="图片 82" descr="未标题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4229735"/>
            <a:ext cx="651510" cy="546100"/>
          </a:xfrm>
          <a:prstGeom prst="rect">
            <a:avLst/>
          </a:prstGeom>
        </p:spPr>
      </p:pic>
      <p:pic>
        <p:nvPicPr>
          <p:cNvPr id="84" name="图片 83" descr="未标题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640" y="4229735"/>
            <a:ext cx="651510" cy="546100"/>
          </a:xfrm>
          <a:prstGeom prst="rect">
            <a:avLst/>
          </a:prstGeom>
        </p:spPr>
      </p:pic>
      <p:pic>
        <p:nvPicPr>
          <p:cNvPr id="95" name="图片 94" descr="未标题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80" y="4229735"/>
            <a:ext cx="651510" cy="546100"/>
          </a:xfrm>
          <a:prstGeom prst="rect">
            <a:avLst/>
          </a:prstGeom>
        </p:spPr>
      </p:pic>
      <p:pic>
        <p:nvPicPr>
          <p:cNvPr id="98" name="图片 97" descr="未标题-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070" y="2382520"/>
            <a:ext cx="818515" cy="369570"/>
          </a:xfrm>
          <a:prstGeom prst="rect">
            <a:avLst/>
          </a:prstGeom>
        </p:spPr>
      </p:pic>
      <p:pic>
        <p:nvPicPr>
          <p:cNvPr id="100" name="图片 99" descr="未标题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685" y="2117090"/>
            <a:ext cx="407670" cy="635000"/>
          </a:xfrm>
          <a:prstGeom prst="rect">
            <a:avLst/>
          </a:prstGeom>
        </p:spPr>
      </p:pic>
      <p:pic>
        <p:nvPicPr>
          <p:cNvPr id="101" name="图片 100" descr="未标题-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070" y="3371850"/>
            <a:ext cx="818515" cy="369570"/>
          </a:xfrm>
          <a:prstGeom prst="rect">
            <a:avLst/>
          </a:prstGeom>
        </p:spPr>
      </p:pic>
      <p:sp>
        <p:nvSpPr>
          <p:cNvPr id="102" name="标题 1"/>
          <p:cNvSpPr>
            <a:spLocks noGrp="1"/>
          </p:cNvSpPr>
          <p:nvPr/>
        </p:nvSpPr>
        <p:spPr>
          <a:xfrm>
            <a:off x="2922270" y="149860"/>
            <a:ext cx="57899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To-Be</a:t>
            </a:r>
          </a:p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High Credible Crowd funding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Platform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66710" cy="452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A100"/>
              </a:buClr>
              <a:buFont typeface="Wingdings" panose="05000000000000000000" charset="0"/>
              <a:buChar char="u"/>
            </a:pPr>
            <a:r>
              <a:rPr kumimoji="1"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建立基于</a:t>
            </a:r>
            <a:r>
              <a:rPr kumimoji="1"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Fabric</a:t>
            </a:r>
            <a:r>
              <a:rPr kumimoji="1"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的区块链众筹联盟链，众筹平台回归到纯信息中介，避免资金沉淀。</a:t>
            </a:r>
            <a:r>
              <a:rPr kumimoji="1"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Build alliance chain, crowd-funding company can work as pure information media, no self-financing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8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FFA100"/>
              </a:buClr>
              <a:buFont typeface="Wingdings" panose="05000000000000000000" charset="0"/>
              <a:buChar char="u"/>
            </a:pPr>
            <a:r>
              <a:rPr kumimoji="1"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项目信息，筹资交易，资金去向全程可追溯。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kumimoji="1"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Project, transaction, spent proof are storage on Chain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8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FFA100"/>
              </a:buClr>
              <a:buFont typeface="Wingdings" panose="05000000000000000000" charset="0"/>
              <a:buChar char="u"/>
            </a:pPr>
            <a:r>
              <a:rPr kumimoji="1"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交易加电子单据存证，相互验证，双重信任。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kumimoji="1"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Transaction and E-Doc can prove mutually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8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FFA100"/>
              </a:buClr>
              <a:buFont typeface="Wingdings" panose="05000000000000000000" charset="0"/>
              <a:buChar char="u"/>
            </a:pPr>
            <a:r>
              <a:rPr kumimoji="1"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监管机构实时查看数据。</a:t>
            </a:r>
            <a:endParaRPr kumimoji="1" lang="zh-CN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kumimoji="1"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Real time monitor for supervisor organization</a:t>
            </a:r>
            <a:endParaRPr kumimoji="1" lang="zh-CN" altLang="en-US" sz="1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标题 1"/>
          <p:cNvSpPr>
            <a:spLocks noGrp="1"/>
          </p:cNvSpPr>
          <p:nvPr/>
        </p:nvSpPr>
        <p:spPr>
          <a:xfrm>
            <a:off x="2922270" y="149860"/>
            <a:ext cx="63487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dirty="0" smtClean="0"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To-Be, </a:t>
            </a:r>
          </a:p>
          <a:p>
            <a:pPr algn="l"/>
            <a:r>
              <a:rPr kumimoji="1" lang="en-US" altLang="zh-CN" sz="2000" dirty="0" smtClean="0">
                <a:latin typeface="冬青黑体简体中文 W6" panose="020B0600000000000000" charset="-122"/>
                <a:ea typeface="冬青黑体简体中文 W6" panose="020B0600000000000000" charset="-122"/>
                <a:sym typeface="+mn-ea"/>
              </a:rPr>
              <a:t>Reengineering of the industry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" y="299720"/>
            <a:ext cx="1899285" cy="476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2599690" y="400050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065" y="930910"/>
            <a:ext cx="9144000" cy="18000"/>
          </a:xfrm>
          <a:prstGeom prst="rect">
            <a:avLst/>
          </a:prstGeom>
          <a:solidFill>
            <a:srgbClr val="FFA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1820" y="2543175"/>
            <a:ext cx="3110230" cy="668655"/>
          </a:xfrm>
        </p:spPr>
        <p:txBody>
          <a:bodyPr>
            <a:normAutofit fontScale="90000"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冬青黑体简体中文 W6" panose="020B0600000000000000" charset="-122"/>
                <a:ea typeface="冬青黑体简体中文 W6" panose="020B0600000000000000" charset="-122"/>
              </a:rPr>
              <a:t>THANKS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643188" y="3501390"/>
            <a:ext cx="4086860" cy="74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2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高可信众筹平台</a:t>
            </a:r>
          </a:p>
          <a:p>
            <a:pPr algn="ctr"/>
            <a:r>
              <a:rPr kumimoji="1" lang="en-US" altLang="zh-CN" sz="1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High Credible Crowd funding</a:t>
            </a:r>
            <a:r>
              <a:rPr kumimoji="1" lang="zh-CN" altLang="en-US" sz="1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 </a:t>
            </a:r>
            <a:r>
              <a:rPr kumimoji="1" lang="en-US" altLang="zh-CN" sz="1400" dirty="0" smtClean="0">
                <a:solidFill>
                  <a:srgbClr val="3D9EF1"/>
                </a:solidFill>
                <a:latin typeface="冬青黑体简体中文 W3" panose="020B0300000000000000" charset="-122"/>
                <a:ea typeface="冬青黑体简体中文 W3" panose="020B0300000000000000" charset="-122"/>
              </a:rPr>
              <a:t>Platform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313</Words>
  <Application>Microsoft Macintosh PowerPoint</Application>
  <PresentationFormat>全屏显示(4:3)</PresentationFormat>
  <Paragraphs>121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旺链团队</vt:lpstr>
      <vt:lpstr>As-Is All processes in centralized platform</vt:lpstr>
      <vt:lpstr>PowerPoint 演示文稿</vt:lpstr>
      <vt:lpstr>PowerPoint 演示文稿</vt:lpstr>
      <vt:lpstr>PowerPoint 演示文稿</vt:lpstr>
      <vt:lpstr>THANKS</vt:lpstr>
    </vt:vector>
  </TitlesOfParts>
  <Company>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旺链团队 交易+存证高可信众筹平台</dc:title>
  <dc:creator>刘 涛</dc:creator>
  <cp:lastModifiedBy>刘 涛</cp:lastModifiedBy>
  <cp:revision>55</cp:revision>
  <dcterms:created xsi:type="dcterms:W3CDTF">2017-03-10T09:57:00Z</dcterms:created>
  <dcterms:modified xsi:type="dcterms:W3CDTF">2017-03-12T03:03:02Z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