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3" r:id="rId2"/>
  </p:sldIdLst>
  <p:sldSz cx="9906000" cy="17610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9999"/>
    <a:srgbClr val="99FF99"/>
    <a:srgbClr val="CC99FF"/>
    <a:srgbClr val="D5F9DE"/>
    <a:srgbClr val="DFEFE2"/>
    <a:srgbClr val="E7E6E6"/>
    <a:srgbClr val="FF66FF"/>
    <a:srgbClr val="FFFFFF"/>
    <a:srgbClr val="47BB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358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4T02:05:23.089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882031"/>
            <a:ext cx="8420100" cy="6130937"/>
          </a:xfrm>
        </p:spPr>
        <p:txBody>
          <a:bodyPr anchor="b"/>
          <a:lstStyle>
            <a:lvl1pPr algn="ctr">
              <a:defRPr sz="6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9249400"/>
            <a:ext cx="7429500" cy="4251706"/>
          </a:xfrm>
        </p:spPr>
        <p:txBody>
          <a:bodyPr/>
          <a:lstStyle>
            <a:lvl1pPr marL="0" indent="0" algn="ctr">
              <a:buNone/>
              <a:defRPr sz="2600"/>
            </a:lvl1pPr>
            <a:lvl2pPr marL="495285" indent="0" algn="ctr">
              <a:buNone/>
              <a:defRPr sz="2167"/>
            </a:lvl2pPr>
            <a:lvl3pPr marL="990570" indent="0" algn="ctr">
              <a:buNone/>
              <a:defRPr sz="1950"/>
            </a:lvl3pPr>
            <a:lvl4pPr marL="1485854" indent="0" algn="ctr">
              <a:buNone/>
              <a:defRPr sz="1733"/>
            </a:lvl4pPr>
            <a:lvl5pPr marL="1981139" indent="0" algn="ctr">
              <a:buNone/>
              <a:defRPr sz="1733"/>
            </a:lvl5pPr>
            <a:lvl6pPr marL="2476424" indent="0" algn="ctr">
              <a:buNone/>
              <a:defRPr sz="1733"/>
            </a:lvl6pPr>
            <a:lvl7pPr marL="2971709" indent="0" algn="ctr">
              <a:buNone/>
              <a:defRPr sz="1733"/>
            </a:lvl7pPr>
            <a:lvl8pPr marL="3466993" indent="0" algn="ctr">
              <a:buNone/>
              <a:defRPr sz="1733"/>
            </a:lvl8pPr>
            <a:lvl9pPr marL="3962278" indent="0" algn="ctr">
              <a:buNone/>
              <a:defRPr sz="17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18B6-E8C8-4592-9DFB-A5083CF27937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DA04-67E6-4940-8F3C-D6658E599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93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18B6-E8C8-4592-9DFB-A5083CF27937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DA04-67E6-4940-8F3C-D6658E599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67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937577"/>
            <a:ext cx="2135981" cy="1492377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937577"/>
            <a:ext cx="6284119" cy="1492377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18B6-E8C8-4592-9DFB-A5083CF27937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DA04-67E6-4940-8F3C-D6658E599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1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18B6-E8C8-4592-9DFB-A5083CF27937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DA04-67E6-4940-8F3C-D6658E599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27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4390310"/>
            <a:ext cx="8543925" cy="7325327"/>
          </a:xfrm>
        </p:spPr>
        <p:txBody>
          <a:bodyPr anchor="b"/>
          <a:lstStyle>
            <a:lvl1pPr>
              <a:defRPr sz="6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11784938"/>
            <a:ext cx="8543925" cy="3852216"/>
          </a:xfrm>
        </p:spPr>
        <p:txBody>
          <a:bodyPr/>
          <a:lstStyle>
            <a:lvl1pPr marL="0" indent="0">
              <a:buNone/>
              <a:defRPr sz="2600">
                <a:solidFill>
                  <a:schemeClr val="tx1"/>
                </a:solidFill>
              </a:defRPr>
            </a:lvl1pPr>
            <a:lvl2pPr marL="495285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18B6-E8C8-4592-9DFB-A5083CF27937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DA04-67E6-4940-8F3C-D6658E599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47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4687884"/>
            <a:ext cx="4210050" cy="111734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4687884"/>
            <a:ext cx="4210050" cy="111734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18B6-E8C8-4592-9DFB-A5083CF27937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DA04-67E6-4940-8F3C-D6658E599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06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937580"/>
            <a:ext cx="8543925" cy="34038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4316931"/>
            <a:ext cx="4190702" cy="2115661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6432592"/>
            <a:ext cx="4190702" cy="946137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4316931"/>
            <a:ext cx="4211340" cy="2115661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6432592"/>
            <a:ext cx="4211340" cy="946137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18B6-E8C8-4592-9DFB-A5083CF27937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DA04-67E6-4940-8F3C-D6658E599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41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18B6-E8C8-4592-9DFB-A5083CF27937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DA04-67E6-4940-8F3C-D6658E599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58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18B6-E8C8-4592-9DFB-A5083CF27937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DA04-67E6-4940-8F3C-D6658E599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19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1174009"/>
            <a:ext cx="3194943" cy="4109032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2535538"/>
            <a:ext cx="5014913" cy="12514612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5283041"/>
            <a:ext cx="3194943" cy="9787488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18B6-E8C8-4592-9DFB-A5083CF27937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DA04-67E6-4940-8F3C-D6658E599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8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1174009"/>
            <a:ext cx="3194943" cy="4109032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2535538"/>
            <a:ext cx="5014913" cy="12514612"/>
          </a:xfrm>
        </p:spPr>
        <p:txBody>
          <a:bodyPr anchor="t"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5283041"/>
            <a:ext cx="3194943" cy="9787488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18B6-E8C8-4592-9DFB-A5083CF27937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DA04-67E6-4940-8F3C-D6658E599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94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937580"/>
            <a:ext cx="8543925" cy="3403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4687884"/>
            <a:ext cx="8543925" cy="11173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16321993"/>
            <a:ext cx="2228850" cy="9375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F18B6-E8C8-4592-9DFB-A5083CF27937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16321993"/>
            <a:ext cx="3343275" cy="9375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16321993"/>
            <a:ext cx="2228850" cy="9375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7DA04-67E6-4940-8F3C-D6658E599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78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90570" rtl="0" eaLnBrk="1" latinLnBrk="0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2" indent="-247642" algn="l" defTabSz="99057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2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E26C373-1E42-E7E6-10D2-C753B5D047CE}"/>
              </a:ext>
            </a:extLst>
          </p:cNvPr>
          <p:cNvSpPr/>
          <p:nvPr/>
        </p:nvSpPr>
        <p:spPr>
          <a:xfrm>
            <a:off x="276225" y="165337"/>
            <a:ext cx="9291534" cy="363214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3ABD74-7012-B945-0C6B-B52080AEB3FA}"/>
              </a:ext>
            </a:extLst>
          </p:cNvPr>
          <p:cNvSpPr/>
          <p:nvPr/>
        </p:nvSpPr>
        <p:spPr>
          <a:xfrm>
            <a:off x="276225" y="3799941"/>
            <a:ext cx="9296400" cy="36127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D3ACD5-2A26-082F-3548-A3856C0F521D}"/>
              </a:ext>
            </a:extLst>
          </p:cNvPr>
          <p:cNvSpPr/>
          <p:nvPr/>
        </p:nvSpPr>
        <p:spPr>
          <a:xfrm>
            <a:off x="2790368" y="611453"/>
            <a:ext cx="5382081" cy="573285"/>
          </a:xfrm>
          <a:prstGeom prst="rect">
            <a:avLst/>
          </a:prstGeom>
          <a:solidFill>
            <a:srgbClr val="99FF99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hot coding for every SNP  and Scanning SNP markers in the whole genome by quantile regression 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菱形 6">
                <a:extLst>
                  <a:ext uri="{FF2B5EF4-FFF2-40B4-BE49-F238E27FC236}">
                    <a16:creationId xmlns:a16="http://schemas.microsoft.com/office/drawing/2014/main" id="{FE5EB458-48EC-6E4E-4346-A14C6D944D35}"/>
                  </a:ext>
                </a:extLst>
              </p:cNvPr>
              <p:cNvSpPr/>
              <p:nvPr/>
            </p:nvSpPr>
            <p:spPr>
              <a:xfrm>
                <a:off x="4523239" y="1566831"/>
                <a:ext cx="1629988" cy="865693"/>
              </a:xfrm>
              <a:prstGeom prst="diamond">
                <a:avLst/>
              </a:prstGeom>
              <a:solidFill>
                <a:srgbClr val="99FF99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&lt;0.01 or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&gt;0.1?</a:t>
                </a: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菱形 6">
                <a:extLst>
                  <a:ext uri="{FF2B5EF4-FFF2-40B4-BE49-F238E27FC236}">
                    <a16:creationId xmlns:a16="http://schemas.microsoft.com/office/drawing/2014/main" id="{FE5EB458-48EC-6E4E-4346-A14C6D944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239" y="1566831"/>
                <a:ext cx="1629988" cy="865693"/>
              </a:xfrm>
              <a:prstGeom prst="diamond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7B01344-83E0-487A-E445-D5244865E5FD}"/>
                  </a:ext>
                </a:extLst>
              </p:cNvPr>
              <p:cNvSpPr/>
              <p:nvPr/>
            </p:nvSpPr>
            <p:spPr>
              <a:xfrm>
                <a:off x="2572324" y="2588773"/>
                <a:ext cx="2663827" cy="847385"/>
              </a:xfrm>
              <a:prstGeom prst="rect">
                <a:avLst/>
              </a:prstGeom>
              <a:solidFill>
                <a:srgbClr val="99FF99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1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𝒄𝒂𝒖𝒄𝒉𝒚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1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7B01344-83E0-487A-E445-D5244865E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324" y="2588773"/>
                <a:ext cx="2663827" cy="8473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570CE80-DFBF-66C4-1507-884AFBE360BB}"/>
                  </a:ext>
                </a:extLst>
              </p:cNvPr>
              <p:cNvSpPr/>
              <p:nvPr/>
            </p:nvSpPr>
            <p:spPr>
              <a:xfrm>
                <a:off x="5359628" y="2528284"/>
                <a:ext cx="2984333" cy="890054"/>
              </a:xfrm>
              <a:prstGeom prst="rect">
                <a:avLst/>
              </a:prstGeom>
              <a:solidFill>
                <a:srgbClr val="99FF99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𝒎𝒊𝒏</m:t>
                        </m:r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⁡(</m:t>
                        </m:r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𝒄𝒂𝒖𝒄𝒉𝒚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𝒄𝒂𝒖𝒄𝒉𝒚</m:t>
                        </m:r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𝒄𝒐𝒎𝒃𝒊𝒏𝒂𝒕𝒊𝒐𝒏</m:t>
                        </m:r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⁡(</m:t>
                        </m:r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570CE80-DFBF-66C4-1507-884AFBE36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628" y="2528284"/>
                <a:ext cx="2984333" cy="890054"/>
              </a:xfrm>
              <a:prstGeom prst="rect">
                <a:avLst/>
              </a:prstGeom>
              <a:blipFill>
                <a:blip r:embed="rId4"/>
                <a:stretch>
                  <a:fillRect t="-5298" b="-9934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0070400-BD30-537C-EC8C-95C4961C76D6}"/>
                  </a:ext>
                </a:extLst>
              </p:cNvPr>
              <p:cNvSpPr/>
              <p:nvPr/>
            </p:nvSpPr>
            <p:spPr>
              <a:xfrm>
                <a:off x="2819983" y="3822454"/>
                <a:ext cx="5523978" cy="428688"/>
              </a:xfrm>
              <a:prstGeom prst="rect">
                <a:avLst/>
              </a:prstGeom>
              <a:solidFill>
                <a:srgbClr val="FF9999"/>
              </a:solidFill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Selction one SNP in every K bp region by relaxing </a:t>
                </a:r>
                <a:r>
                  <a:rPr lang="en-US" altLang="zh-CN" sz="1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altLang="zh-CN" sz="1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  <a:r>
                  <a:rPr lang="en-US" altLang="zh-CN" sz="1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𝑐𝑎𝑢𝑐h𝑦</m:t>
                        </m:r>
                      </m:sub>
                    </m:sSub>
                  </m:oMath>
                </a14:m>
                <a:r>
                  <a:rPr lang="en-US" altLang="zh-CN" sz="1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value</a:t>
                </a:r>
                <a:endPara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0070400-BD30-537C-EC8C-95C4961C76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983" y="3822454"/>
                <a:ext cx="5523978" cy="428688"/>
              </a:xfrm>
              <a:prstGeom prst="rect">
                <a:avLst/>
              </a:prstGeom>
              <a:blipFill>
                <a:blip r:embed="rId5"/>
                <a:stretch>
                  <a:fillRect l="-110" t="-10667" r="-659" b="-22667"/>
                </a:stretch>
              </a:blipFill>
              <a:ln w="28575"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菱形 10">
            <a:extLst>
              <a:ext uri="{FF2B5EF4-FFF2-40B4-BE49-F238E27FC236}">
                <a16:creationId xmlns:a16="http://schemas.microsoft.com/office/drawing/2014/main" id="{57243739-DDF9-4B89-ED21-A16A2B7B7F86}"/>
              </a:ext>
            </a:extLst>
          </p:cNvPr>
          <p:cNvSpPr/>
          <p:nvPr/>
        </p:nvSpPr>
        <p:spPr>
          <a:xfrm>
            <a:off x="4609922" y="4472935"/>
            <a:ext cx="1967089" cy="911923"/>
          </a:xfrm>
          <a:prstGeom prst="diamond">
            <a:avLst/>
          </a:prstGeom>
          <a:solidFill>
            <a:srgbClr val="FF9999"/>
          </a:solidFill>
          <a:ln w="28575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exiting Bi-allele locus?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7CAFD7C-7B6C-FF4B-C355-F4DE6D2383B8}"/>
              </a:ext>
            </a:extLst>
          </p:cNvPr>
          <p:cNvSpPr/>
          <p:nvPr/>
        </p:nvSpPr>
        <p:spPr>
          <a:xfrm>
            <a:off x="2572322" y="6858405"/>
            <a:ext cx="6505001" cy="365382"/>
          </a:xfrm>
          <a:prstGeom prst="rect">
            <a:avLst/>
          </a:prstGeom>
          <a:solidFill>
            <a:srgbClr val="FF9999"/>
          </a:solidFill>
          <a:ln w="28575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Multiple-locus model and hypothesis test for candidate markers 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7CDFE1A-8299-3984-BC8F-4142C482D1B7}"/>
              </a:ext>
            </a:extLst>
          </p:cNvPr>
          <p:cNvCxnSpPr>
            <a:cxnSpLocks/>
            <a:stCxn id="11" idx="1"/>
            <a:endCxn id="97" idx="0"/>
          </p:cNvCxnSpPr>
          <p:nvPr/>
        </p:nvCxnSpPr>
        <p:spPr>
          <a:xfrm flipH="1">
            <a:off x="3958782" y="4928897"/>
            <a:ext cx="651140" cy="491497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510145C-04F2-55C3-C07C-6FCF28AFB431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6577011" y="4930311"/>
            <a:ext cx="837426" cy="454547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E2A063AE-FEED-FDC2-3AC2-E80D74CB0DD4}"/>
              </a:ext>
            </a:extLst>
          </p:cNvPr>
          <p:cNvSpPr/>
          <p:nvPr/>
        </p:nvSpPr>
        <p:spPr>
          <a:xfrm rot="16200000">
            <a:off x="4837678" y="2854079"/>
            <a:ext cx="270367" cy="1499707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4FD4F4B-7212-109D-FF28-B14D3A6C5ACB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581972" y="4251142"/>
            <a:ext cx="11495" cy="221793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9382891-9245-6EC8-0B43-E3ED99B841F3}"/>
              </a:ext>
            </a:extLst>
          </p:cNvPr>
          <p:cNvCxnSpPr>
            <a:cxnSpLocks/>
          </p:cNvCxnSpPr>
          <p:nvPr/>
        </p:nvCxnSpPr>
        <p:spPr>
          <a:xfrm>
            <a:off x="5344608" y="1213280"/>
            <a:ext cx="0" cy="36378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E81465BB-D79B-F672-B46A-AD79E99061A7}"/>
              </a:ext>
            </a:extLst>
          </p:cNvPr>
          <p:cNvSpPr/>
          <p:nvPr/>
        </p:nvSpPr>
        <p:spPr>
          <a:xfrm>
            <a:off x="3179297" y="4726667"/>
            <a:ext cx="894739" cy="284447"/>
          </a:xfrm>
          <a:prstGeom prst="rect">
            <a:avLst/>
          </a:prstGeom>
          <a:solidFill>
            <a:srgbClr val="FF9999"/>
          </a:solidFill>
          <a:ln w="28575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E4D9B5B-E751-C684-DE85-1AC4C1E7ED0D}"/>
              </a:ext>
            </a:extLst>
          </p:cNvPr>
          <p:cNvSpPr/>
          <p:nvPr/>
        </p:nvSpPr>
        <p:spPr>
          <a:xfrm>
            <a:off x="7192525" y="4644896"/>
            <a:ext cx="608462" cy="325743"/>
          </a:xfrm>
          <a:prstGeom prst="rect">
            <a:avLst/>
          </a:prstGeom>
          <a:solidFill>
            <a:srgbClr val="FF9999"/>
          </a:solidFill>
          <a:ln w="28575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E2A11F0D-E84C-B4BF-DF5D-E78A9B33B2AA}"/>
              </a:ext>
            </a:extLst>
          </p:cNvPr>
          <p:cNvSpPr/>
          <p:nvPr/>
        </p:nvSpPr>
        <p:spPr>
          <a:xfrm>
            <a:off x="2176798" y="952712"/>
            <a:ext cx="354488" cy="1948308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9DDEC6A2-EEAE-BCC8-309A-926C34CE8567}"/>
              </a:ext>
            </a:extLst>
          </p:cNvPr>
          <p:cNvSpPr/>
          <p:nvPr/>
        </p:nvSpPr>
        <p:spPr>
          <a:xfrm>
            <a:off x="2254151" y="4251141"/>
            <a:ext cx="175320" cy="2864033"/>
          </a:xfrm>
          <a:prstGeom prst="leftBrac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4CC33E19-7FCD-6709-F3D0-1DD82AE77C2D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3904239" y="1999677"/>
            <a:ext cx="619001" cy="589095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08F2D8A9-C87E-76D5-076A-D5260FF45C87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6153227" y="1999678"/>
            <a:ext cx="698568" cy="528606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EA1E6B8F-8ECA-5F97-F8DE-F8D7DF8F4094}"/>
              </a:ext>
            </a:extLst>
          </p:cNvPr>
          <p:cNvSpPr/>
          <p:nvPr/>
        </p:nvSpPr>
        <p:spPr>
          <a:xfrm>
            <a:off x="3875348" y="1644532"/>
            <a:ext cx="543161" cy="288480"/>
          </a:xfrm>
          <a:prstGeom prst="rect">
            <a:avLst/>
          </a:prstGeom>
          <a:solidFill>
            <a:srgbClr val="99FF99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1163264-2A78-DFFB-4E7B-6288F8C319AA}"/>
              </a:ext>
            </a:extLst>
          </p:cNvPr>
          <p:cNvSpPr/>
          <p:nvPr/>
        </p:nvSpPr>
        <p:spPr>
          <a:xfrm>
            <a:off x="6200276" y="1650679"/>
            <a:ext cx="519281" cy="284000"/>
          </a:xfrm>
          <a:prstGeom prst="rect">
            <a:avLst/>
          </a:prstGeom>
          <a:solidFill>
            <a:srgbClr val="99FF99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571A8C8-C862-61C9-1AAC-EF2B7D1CFE8B}"/>
              </a:ext>
            </a:extLst>
          </p:cNvPr>
          <p:cNvSpPr txBox="1"/>
          <p:nvPr/>
        </p:nvSpPr>
        <p:spPr>
          <a:xfrm rot="10800000">
            <a:off x="1431000" y="796922"/>
            <a:ext cx="615553" cy="2151476"/>
          </a:xfrm>
          <a:prstGeom prst="rect">
            <a:avLst/>
          </a:prstGeom>
          <a:solidFill>
            <a:srgbClr val="99FF99"/>
          </a:solidFill>
          <a:ln w="28575">
            <a:solidFill>
              <a:srgbClr val="00B050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Step1:Scanning potential  association locus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9F3666F-4319-0446-FBBF-7FD0FE4E3310}"/>
              </a:ext>
            </a:extLst>
          </p:cNvPr>
          <p:cNvSpPr txBox="1"/>
          <p:nvPr/>
        </p:nvSpPr>
        <p:spPr>
          <a:xfrm rot="16200000">
            <a:off x="657659" y="5237003"/>
            <a:ext cx="2138240" cy="738664"/>
          </a:xfrm>
          <a:prstGeom prst="rect">
            <a:avLst/>
          </a:prstGeom>
          <a:solidFill>
            <a:srgbClr val="FF9999"/>
          </a:solidFill>
          <a:ln w="28575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Step2:Multiple locus model and hypothesis test for markers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D0001AC9-D3D5-7840-C443-F9152C53E7B2}"/>
                  </a:ext>
                </a:extLst>
              </p14:cNvPr>
              <p14:cNvContentPartPr/>
              <p14:nvPr/>
            </p14:nvContentPartPr>
            <p14:xfrm>
              <a:off x="-3585581" y="6269715"/>
              <a:ext cx="360" cy="360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D0001AC9-D3D5-7840-C443-F9152C53E7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3594581" y="6215715"/>
                <a:ext cx="18000" cy="1080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矩形 44">
            <a:extLst>
              <a:ext uri="{FF2B5EF4-FFF2-40B4-BE49-F238E27FC236}">
                <a16:creationId xmlns:a16="http://schemas.microsoft.com/office/drawing/2014/main" id="{09DEC9D2-7471-8B08-277D-EB485E0166D7}"/>
              </a:ext>
            </a:extLst>
          </p:cNvPr>
          <p:cNvSpPr/>
          <p:nvPr/>
        </p:nvSpPr>
        <p:spPr>
          <a:xfrm>
            <a:off x="261938" y="7412728"/>
            <a:ext cx="9324974" cy="25039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266813E-E9D0-5C4A-753C-71D6A562808A}"/>
              </a:ext>
            </a:extLst>
          </p:cNvPr>
          <p:cNvSpPr txBox="1"/>
          <p:nvPr/>
        </p:nvSpPr>
        <p:spPr>
          <a:xfrm rot="16200000">
            <a:off x="719797" y="8500322"/>
            <a:ext cx="2013961" cy="307777"/>
          </a:xfrm>
          <a:prstGeom prst="rect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Step3:Gene Mining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2BDDE3D-61AD-334B-E0CB-73601C0B10BA}"/>
              </a:ext>
            </a:extLst>
          </p:cNvPr>
          <p:cNvSpPr/>
          <p:nvPr/>
        </p:nvSpPr>
        <p:spPr>
          <a:xfrm>
            <a:off x="2429472" y="8200238"/>
            <a:ext cx="6819304" cy="979120"/>
          </a:xfrm>
          <a:prstGeom prst="rect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Narrow down candidate regions through LD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右大括号 49">
            <a:extLst>
              <a:ext uri="{FF2B5EF4-FFF2-40B4-BE49-F238E27FC236}">
                <a16:creationId xmlns:a16="http://schemas.microsoft.com/office/drawing/2014/main" id="{7D35400D-8A89-567B-EE4A-28C39F9D5197}"/>
              </a:ext>
            </a:extLst>
          </p:cNvPr>
          <p:cNvSpPr/>
          <p:nvPr/>
        </p:nvSpPr>
        <p:spPr>
          <a:xfrm rot="5400000">
            <a:off x="5060823" y="5995162"/>
            <a:ext cx="676538" cy="3603615"/>
          </a:xfrm>
          <a:prstGeom prst="rightBrace">
            <a:avLst>
              <a:gd name="adj1" fmla="val 8333"/>
              <a:gd name="adj2" fmla="val 52499"/>
            </a:avLst>
          </a:prstGeom>
          <a:ln w="28575">
            <a:solidFill>
              <a:srgbClr val="CC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3FF26CC4-79C5-EA8C-1724-06573CCBCEE1}"/>
              </a:ext>
            </a:extLst>
          </p:cNvPr>
          <p:cNvSpPr/>
          <p:nvPr/>
        </p:nvSpPr>
        <p:spPr>
          <a:xfrm>
            <a:off x="2669290" y="5420394"/>
            <a:ext cx="2578983" cy="488245"/>
          </a:xfrm>
          <a:prstGeom prst="rect">
            <a:avLst/>
          </a:prstGeom>
          <a:solidFill>
            <a:srgbClr val="FF9999"/>
          </a:solidFill>
          <a:ln w="28575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Additive and dominance encoding for markers 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50AD49DD-37B6-5906-F443-0ABBAA4ADF11}"/>
              </a:ext>
            </a:extLst>
          </p:cNvPr>
          <p:cNvSpPr/>
          <p:nvPr/>
        </p:nvSpPr>
        <p:spPr>
          <a:xfrm>
            <a:off x="5836471" y="5384858"/>
            <a:ext cx="3155931" cy="533559"/>
          </a:xfrm>
          <a:prstGeom prst="rect">
            <a:avLst/>
          </a:prstGeom>
          <a:solidFill>
            <a:srgbClr val="FF9999"/>
          </a:solidFill>
          <a:ln w="28575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Effects encoding for marker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FFD5EFF4-0674-D3AB-BA90-4DC84BB20CD3}"/>
              </a:ext>
            </a:extLst>
          </p:cNvPr>
          <p:cNvSpPr/>
          <p:nvPr/>
        </p:nvSpPr>
        <p:spPr>
          <a:xfrm>
            <a:off x="2572323" y="6230915"/>
            <a:ext cx="6504999" cy="365382"/>
          </a:xfrm>
          <a:prstGeom prst="rect">
            <a:avLst/>
          </a:prstGeom>
          <a:solidFill>
            <a:srgbClr val="FF9999"/>
          </a:solidFill>
          <a:ln w="28575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group variable selection models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1EB9326E-91E0-56ED-CF74-2D333CE9A934}"/>
              </a:ext>
            </a:extLst>
          </p:cNvPr>
          <p:cNvCxnSpPr>
            <a:cxnSpLocks/>
          </p:cNvCxnSpPr>
          <p:nvPr/>
        </p:nvCxnSpPr>
        <p:spPr>
          <a:xfrm>
            <a:off x="3793906" y="5908639"/>
            <a:ext cx="0" cy="271503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5F7167D8-B39E-A2C5-E599-69BE908C81AE}"/>
              </a:ext>
            </a:extLst>
          </p:cNvPr>
          <p:cNvCxnSpPr>
            <a:cxnSpLocks/>
          </p:cNvCxnSpPr>
          <p:nvPr/>
        </p:nvCxnSpPr>
        <p:spPr>
          <a:xfrm>
            <a:off x="7484074" y="5943605"/>
            <a:ext cx="0" cy="236537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F3E70566-6E50-BA84-B909-548E7EF3AFF7}"/>
              </a:ext>
            </a:extLst>
          </p:cNvPr>
          <p:cNvCxnSpPr>
            <a:cxnSpLocks/>
          </p:cNvCxnSpPr>
          <p:nvPr/>
        </p:nvCxnSpPr>
        <p:spPr>
          <a:xfrm>
            <a:off x="5699328" y="6596297"/>
            <a:ext cx="0" cy="262108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18DF7F4B-54B9-5560-9A36-5CB6E8750A50}"/>
                  </a:ext>
                </a:extLst>
              </p:cNvPr>
              <p:cNvSpPr/>
              <p:nvPr/>
            </p:nvSpPr>
            <p:spPr>
              <a:xfrm>
                <a:off x="8423671" y="1018486"/>
                <a:ext cx="1049928" cy="142716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en-US" altLang="zh-CN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1200" b="1" dirty="0">
                    <a:solidFill>
                      <a:schemeClr val="tx1"/>
                    </a:solidFill>
                  </a:rPr>
                  <a:t>,</a:t>
                </a:r>
                <a:r>
                  <a:rPr lang="en-US" altLang="zh-CN" sz="12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12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altLang="zh-CN" sz="12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 correspond to the four weights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18DF7F4B-54B9-5560-9A36-5CB6E8750A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671" y="1018486"/>
                <a:ext cx="1049928" cy="14271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14EDCE1-CBF3-D34F-4CDE-6CACA8054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817487"/>
              </p:ext>
            </p:extLst>
          </p:nvPr>
        </p:nvGraphicFramePr>
        <p:xfrm>
          <a:off x="1812780" y="11416708"/>
          <a:ext cx="6075069" cy="1424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023">
                  <a:extLst>
                    <a:ext uri="{9D8B030D-6E8A-4147-A177-3AD203B41FA5}">
                      <a16:colId xmlns:a16="http://schemas.microsoft.com/office/drawing/2014/main" val="2231073815"/>
                    </a:ext>
                  </a:extLst>
                </a:gridCol>
                <a:gridCol w="2025023">
                  <a:extLst>
                    <a:ext uri="{9D8B030D-6E8A-4147-A177-3AD203B41FA5}">
                      <a16:colId xmlns:a16="http://schemas.microsoft.com/office/drawing/2014/main" val="980771931"/>
                    </a:ext>
                  </a:extLst>
                </a:gridCol>
                <a:gridCol w="2025023">
                  <a:extLst>
                    <a:ext uri="{9D8B030D-6E8A-4147-A177-3AD203B41FA5}">
                      <a16:colId xmlns:a16="http://schemas.microsoft.com/office/drawing/2014/main" val="4099481730"/>
                    </a:ext>
                  </a:extLst>
                </a:gridCol>
              </a:tblGrid>
              <a:tr h="258862">
                <a:tc gridSpan="3">
                  <a:txBody>
                    <a:bodyPr/>
                    <a:lstStyle/>
                    <a:p>
                      <a:pPr marL="0" marR="0" lvl="0" indent="0" algn="ctr" defTabSz="990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Additive-dominance encoding for SNP marker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7" marR="51437" marT="25718" marB="25718"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320759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7" marR="51437" marT="25718" marB="25718"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320759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7" marR="51437" marT="25718" marB="25718"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165705"/>
                  </a:ext>
                </a:extLst>
              </a:tr>
              <a:tr h="258862">
                <a:tc>
                  <a:txBody>
                    <a:bodyPr/>
                    <a:lstStyle/>
                    <a:p>
                      <a:pPr marL="0" algn="ctr" defTabSz="99057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AA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7" marR="51437" marT="25718" marB="25718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320759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7" marR="51437" marT="25718" marB="25718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320759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7" marR="51437" marT="25718" marB="25718"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914065"/>
                  </a:ext>
                </a:extLst>
              </a:tr>
              <a:tr h="258862">
                <a:tc>
                  <a:txBody>
                    <a:bodyPr/>
                    <a:lstStyle/>
                    <a:p>
                      <a:pPr marL="0" algn="ctr" defTabSz="99057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Aa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7" marR="51437" marT="25718" marB="25718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320759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7" marR="51437" marT="25718" marB="25718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320759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7" marR="51437" marT="25718" marB="25718"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642252"/>
                  </a:ext>
                </a:extLst>
              </a:tr>
              <a:tr h="258862">
                <a:tc>
                  <a:txBody>
                    <a:bodyPr/>
                    <a:lstStyle/>
                    <a:p>
                      <a:pPr marL="0" algn="ctr" defTabSz="99057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aa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7" marR="51437" marT="25718" marB="2571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320759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7" marR="51437" marT="25718" marB="2571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320759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7" marR="51437" marT="25718" marB="2571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910992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B349202E-7503-5D71-6047-CDCACF9F4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373591"/>
              </p:ext>
            </p:extLst>
          </p:nvPr>
        </p:nvGraphicFramePr>
        <p:xfrm>
          <a:off x="1812780" y="12849323"/>
          <a:ext cx="6098454" cy="1432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818">
                  <a:extLst>
                    <a:ext uri="{9D8B030D-6E8A-4147-A177-3AD203B41FA5}">
                      <a16:colId xmlns:a16="http://schemas.microsoft.com/office/drawing/2014/main" val="2231073815"/>
                    </a:ext>
                  </a:extLst>
                </a:gridCol>
                <a:gridCol w="2032818">
                  <a:extLst>
                    <a:ext uri="{9D8B030D-6E8A-4147-A177-3AD203B41FA5}">
                      <a16:colId xmlns:a16="http://schemas.microsoft.com/office/drawing/2014/main" val="980771931"/>
                    </a:ext>
                  </a:extLst>
                </a:gridCol>
                <a:gridCol w="2032818">
                  <a:extLst>
                    <a:ext uri="{9D8B030D-6E8A-4147-A177-3AD203B41FA5}">
                      <a16:colId xmlns:a16="http://schemas.microsoft.com/office/drawing/2014/main" val="4099481730"/>
                    </a:ext>
                  </a:extLst>
                </a:gridCol>
              </a:tblGrid>
              <a:tr h="358246">
                <a:tc gridSpan="3">
                  <a:txBody>
                    <a:bodyPr/>
                    <a:lstStyle/>
                    <a:p>
                      <a:pPr marL="0" marR="0" lvl="0" indent="0" algn="ctr" defTabSz="990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Effects model Encoding for SNP marker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7" marR="51437" marT="25718" marB="25718"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7" marR="51437" marT="25718" marB="25718"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7" marR="51437" marT="25718" marB="25718"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099539"/>
                  </a:ext>
                </a:extLst>
              </a:tr>
              <a:tr h="3582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7" marR="51437" marT="25718" marB="25718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7" marR="51437" marT="25718" marB="25718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7" marR="51437" marT="25718" marB="25718"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914065"/>
                  </a:ext>
                </a:extLst>
              </a:tr>
              <a:tr h="3582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7" marR="51437" marT="25718" marB="25718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7" marR="51437" marT="25718" marB="25718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7" marR="51437" marT="25718" marB="25718"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642252"/>
                  </a:ext>
                </a:extLst>
              </a:tr>
              <a:tr h="3582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7" marR="51437" marT="25718" marB="2571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7" marR="51437" marT="25718" marB="2571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7" marR="51437" marT="25718" marB="2571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910992"/>
                  </a:ext>
                </a:extLst>
              </a:tr>
            </a:tbl>
          </a:graphicData>
        </a:graphic>
      </p:graphicFrame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7166B3FD-F0A4-3683-D71F-F9E8902EF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636610"/>
              </p:ext>
            </p:extLst>
          </p:nvPr>
        </p:nvGraphicFramePr>
        <p:xfrm>
          <a:off x="1801088" y="9991764"/>
          <a:ext cx="6098454" cy="1424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271">
                  <a:extLst>
                    <a:ext uri="{9D8B030D-6E8A-4147-A177-3AD203B41FA5}">
                      <a16:colId xmlns:a16="http://schemas.microsoft.com/office/drawing/2014/main" val="2231073815"/>
                    </a:ext>
                  </a:extLst>
                </a:gridCol>
                <a:gridCol w="1146985">
                  <a:extLst>
                    <a:ext uri="{9D8B030D-6E8A-4147-A177-3AD203B41FA5}">
                      <a16:colId xmlns:a16="http://schemas.microsoft.com/office/drawing/2014/main" val="980771931"/>
                    </a:ext>
                  </a:extLst>
                </a:gridCol>
                <a:gridCol w="1172927">
                  <a:extLst>
                    <a:ext uri="{9D8B030D-6E8A-4147-A177-3AD203B41FA5}">
                      <a16:colId xmlns:a16="http://schemas.microsoft.com/office/drawing/2014/main" val="4099481730"/>
                    </a:ext>
                  </a:extLst>
                </a:gridCol>
                <a:gridCol w="1889271">
                  <a:extLst>
                    <a:ext uri="{9D8B030D-6E8A-4147-A177-3AD203B41FA5}">
                      <a16:colId xmlns:a16="http://schemas.microsoft.com/office/drawing/2014/main" val="2954478348"/>
                    </a:ext>
                  </a:extLst>
                </a:gridCol>
              </a:tblGrid>
              <a:tr h="352672">
                <a:tc gridSpan="4">
                  <a:txBody>
                    <a:bodyPr/>
                    <a:lstStyle/>
                    <a:p>
                      <a:pPr marL="0" marR="0" lvl="0" indent="0" algn="ctr" defTabSz="990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One-hot encoding for SNP marker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7" marR="51437" marT="25718" marB="25718"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5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7" marR="51437" marT="25718" marB="25718"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5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7" marR="51437" marT="25718" marB="25718"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5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7" marR="51437" marT="25718" marB="25718"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02673"/>
                  </a:ext>
                </a:extLst>
              </a:tr>
              <a:tr h="190057">
                <a:tc>
                  <a:txBody>
                    <a:bodyPr/>
                    <a:lstStyle/>
                    <a:p>
                      <a:pPr marL="0" algn="ctr" defTabSz="99057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AA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7" marR="51437" marT="25718" marB="25718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7" marR="51437" marT="25718" marB="25718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7" marR="51437" marT="25718" marB="25718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7" marR="51437" marT="25718" marB="25718"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914065"/>
                  </a:ext>
                </a:extLst>
              </a:tr>
              <a:tr h="190057">
                <a:tc>
                  <a:txBody>
                    <a:bodyPr/>
                    <a:lstStyle/>
                    <a:p>
                      <a:pPr marL="0" algn="ctr" defTabSz="99057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Aa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7" marR="51437" marT="25718" marB="25718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7" marR="51437" marT="25718" marB="25718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7" marR="51437" marT="25718" marB="25718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7" marR="51437" marT="25718" marB="25718"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642252"/>
                  </a:ext>
                </a:extLst>
              </a:tr>
              <a:tr h="190057">
                <a:tc>
                  <a:txBody>
                    <a:bodyPr/>
                    <a:lstStyle/>
                    <a:p>
                      <a:pPr marL="0" algn="ctr" defTabSz="99057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aa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7" marR="51437" marT="25718" marB="2571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7" marR="51437" marT="25718" marB="2571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7" marR="51437" marT="25718" marB="2571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7" marR="51437" marT="25718" marB="2571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910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021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1377</TotalTime>
  <Words>185</Words>
  <Application>Microsoft Office PowerPoint</Application>
  <PresentationFormat>自定义</PresentationFormat>
  <Paragraphs>54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267</cp:revision>
  <dcterms:created xsi:type="dcterms:W3CDTF">2023-12-17T03:46:15Z</dcterms:created>
  <dcterms:modified xsi:type="dcterms:W3CDTF">2024-02-17T08:52:23Z</dcterms:modified>
</cp:coreProperties>
</file>