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4"/>
  </p:notesMasterIdLst>
  <p:sldIdLst>
    <p:sldId id="256" r:id="rId2"/>
    <p:sldId id="257" r:id="rId3"/>
    <p:sldId id="258" r:id="rId4"/>
    <p:sldId id="259" r:id="rId5"/>
    <p:sldId id="260" r:id="rId6"/>
    <p:sldId id="261" r:id="rId7"/>
    <p:sldId id="262" r:id="rId8"/>
    <p:sldId id="263" r:id="rId9"/>
    <p:sldId id="265" r:id="rId10"/>
    <p:sldId id="311" r:id="rId11"/>
    <p:sldId id="266" r:id="rId12"/>
    <p:sldId id="267"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268" r:id="rId40"/>
    <p:sldId id="271" r:id="rId41"/>
    <p:sldId id="313" r:id="rId42"/>
    <p:sldId id="31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A5DD9-AE57-4472-9BB1-DFB8CA039A6B}"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6F73-EBE8-4D28-9EC7-7BAF8B853C60}" type="slidenum">
              <a:rPr lang="zh-CN" altLang="en-US" smtClean="0"/>
              <a:t>‹#›</a:t>
            </a:fld>
            <a:endParaRPr lang="zh-CN" altLang="en-US"/>
          </a:p>
        </p:txBody>
      </p:sp>
    </p:spTree>
    <p:extLst>
      <p:ext uri="{BB962C8B-B14F-4D97-AF65-F5344CB8AC3E}">
        <p14:creationId xmlns:p14="http://schemas.microsoft.com/office/powerpoint/2010/main" val="188179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WHAT</a:t>
            </a:r>
            <a:r>
              <a:rPr lang="zh-CN" altLang="en-US" dirty="0"/>
              <a:t>）</a:t>
            </a:r>
          </a:p>
        </p:txBody>
      </p:sp>
      <p:sp>
        <p:nvSpPr>
          <p:cNvPr id="4" name="灯片编号占位符 3"/>
          <p:cNvSpPr>
            <a:spLocks noGrp="1"/>
          </p:cNvSpPr>
          <p:nvPr>
            <p:ph type="sldNum" sz="quarter" idx="5"/>
          </p:nvPr>
        </p:nvSpPr>
        <p:spPr/>
        <p:txBody>
          <a:bodyPr/>
          <a:lstStyle/>
          <a:p>
            <a:fld id="{850F6F73-EBE8-4D28-9EC7-7BAF8B853C60}" type="slidenum">
              <a:rPr lang="zh-CN" altLang="en-US" smtClean="0"/>
              <a:t>4</a:t>
            </a:fld>
            <a:endParaRPr lang="zh-CN" altLang="en-US"/>
          </a:p>
        </p:txBody>
      </p:sp>
    </p:spTree>
    <p:extLst>
      <p:ext uri="{BB962C8B-B14F-4D97-AF65-F5344CB8AC3E}">
        <p14:creationId xmlns:p14="http://schemas.microsoft.com/office/powerpoint/2010/main" val="45808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74805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159456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2956735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234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47288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425777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2977237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906523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69396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369848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163328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120151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26597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310154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402275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270112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5C6BB3-8BBF-4716-914E-CCFAFEA0B79E}"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14125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5C6BB3-8BBF-4716-914E-CCFAFEA0B79E}" type="datetimeFigureOut">
              <a:rPr lang="zh-CN" altLang="en-US" smtClean="0"/>
              <a:t>2019/6/5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D4B8BA-C700-4A72-BC88-7DCFC3BA4F9C}" type="slidenum">
              <a:rPr lang="zh-CN" altLang="en-US" smtClean="0"/>
              <a:t>‹#›</a:t>
            </a:fld>
            <a:endParaRPr lang="zh-CN" altLang="en-US"/>
          </a:p>
        </p:txBody>
      </p:sp>
    </p:spTree>
    <p:extLst>
      <p:ext uri="{BB962C8B-B14F-4D97-AF65-F5344CB8AC3E}">
        <p14:creationId xmlns:p14="http://schemas.microsoft.com/office/powerpoint/2010/main" val="71678127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hyperlink" Target="https://www.refactoring.com/catalog/index.html?filter=tags-basi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martinfowler.com/articles/refactoring-2nd-changes.html" TargetMode="Externa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40.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1.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3.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4.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5.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6.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7.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8.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9.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213A8-C982-4F76-B8D1-BA78EBD6CAA6}"/>
              </a:ext>
            </a:extLst>
          </p:cNvPr>
          <p:cNvSpPr>
            <a:spLocks noGrp="1"/>
          </p:cNvSpPr>
          <p:nvPr>
            <p:ph type="ctrTitle"/>
          </p:nvPr>
        </p:nvSpPr>
        <p:spPr>
          <a:xfrm>
            <a:off x="1154955" y="1049784"/>
            <a:ext cx="8825658" cy="1348381"/>
          </a:xfrm>
        </p:spPr>
        <p:txBody>
          <a:bodyPr/>
          <a:lstStyle/>
          <a:p>
            <a:r>
              <a:rPr lang="zh-CN" altLang="en-US" dirty="0"/>
              <a:t>重构</a:t>
            </a:r>
            <a:r>
              <a:rPr lang="en-US" altLang="zh-CN" dirty="0"/>
              <a:t>——</a:t>
            </a:r>
            <a:endParaRPr lang="zh-CN" altLang="en-US" dirty="0"/>
          </a:p>
        </p:txBody>
      </p:sp>
      <p:sp>
        <p:nvSpPr>
          <p:cNvPr id="3" name="副标题 2">
            <a:extLst>
              <a:ext uri="{FF2B5EF4-FFF2-40B4-BE49-F238E27FC236}">
                <a16:creationId xmlns:a16="http://schemas.microsoft.com/office/drawing/2014/main" id="{9CD2FBE5-DB97-4E8D-B1AC-D2D6A9730A24}"/>
              </a:ext>
            </a:extLst>
          </p:cNvPr>
          <p:cNvSpPr>
            <a:spLocks noGrp="1"/>
          </p:cNvSpPr>
          <p:nvPr>
            <p:ph type="subTitle" idx="1"/>
          </p:nvPr>
        </p:nvSpPr>
        <p:spPr>
          <a:xfrm>
            <a:off x="1154955" y="2398165"/>
            <a:ext cx="8825658" cy="861420"/>
          </a:xfrm>
        </p:spPr>
        <p:txBody>
          <a:bodyPr>
            <a:normAutofit/>
          </a:bodyPr>
          <a:lstStyle/>
          <a:p>
            <a:r>
              <a:rPr lang="zh-CN" altLang="en-US" sz="4400" dirty="0"/>
              <a:t>改善既有代码的设计</a:t>
            </a:r>
          </a:p>
        </p:txBody>
      </p:sp>
    </p:spTree>
    <p:extLst>
      <p:ext uri="{BB962C8B-B14F-4D97-AF65-F5344CB8AC3E}">
        <p14:creationId xmlns:p14="http://schemas.microsoft.com/office/powerpoint/2010/main" val="926993467"/>
      </p:ext>
    </p:extLst>
  </p:cSld>
  <p:clrMapOvr>
    <a:masterClrMapping/>
  </p:clrMapOvr>
  <mc:AlternateContent xmlns:mc="http://schemas.openxmlformats.org/markup-compatibility/2006" xmlns:p14="http://schemas.microsoft.com/office/powerpoint/2010/main">
    <mc:Choice Requires="p14">
      <p:transition spd="slow" p14:dur="2000" advTm="12593"/>
    </mc:Choice>
    <mc:Fallback xmlns="">
      <p:transition spd="slow" advTm="125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BA83D-4547-4DDF-A26E-729E8766D0C8}"/>
              </a:ext>
            </a:extLst>
          </p:cNvPr>
          <p:cNvSpPr>
            <a:spLocks noGrp="1"/>
          </p:cNvSpPr>
          <p:nvPr>
            <p:ph type="title"/>
          </p:nvPr>
        </p:nvSpPr>
        <p:spPr/>
        <p:txBody>
          <a:bodyPr/>
          <a:lstStyle/>
          <a:p>
            <a:r>
              <a:rPr lang="zh-CN" altLang="zh-CN" dirty="0"/>
              <a:t>重构技巧</a:t>
            </a:r>
            <a:endParaRPr lang="zh-CN" altLang="en-US" dirty="0"/>
          </a:p>
        </p:txBody>
      </p:sp>
      <p:sp>
        <p:nvSpPr>
          <p:cNvPr id="3" name="内容占位符 2">
            <a:extLst>
              <a:ext uri="{FF2B5EF4-FFF2-40B4-BE49-F238E27FC236}">
                <a16:creationId xmlns:a16="http://schemas.microsoft.com/office/drawing/2014/main" id="{86937CE5-25E8-4558-9261-F1D76C1092AC}"/>
              </a:ext>
            </a:extLst>
          </p:cNvPr>
          <p:cNvSpPr>
            <a:spLocks noGrp="1"/>
          </p:cNvSpPr>
          <p:nvPr>
            <p:ph idx="1"/>
          </p:nvPr>
        </p:nvSpPr>
        <p:spPr/>
        <p:txBody>
          <a:bodyPr/>
          <a:lstStyle/>
          <a:p>
            <a:r>
              <a:rPr lang="en-US" altLang="zh-CN" dirty="0">
                <a:hlinkClick r:id="rId2"/>
              </a:rPr>
              <a:t>https://www.refactoring.com/catalog/index.html</a:t>
            </a:r>
            <a:endParaRPr lang="zh-CN" altLang="en-US" dirty="0"/>
          </a:p>
        </p:txBody>
      </p:sp>
      <p:sp>
        <p:nvSpPr>
          <p:cNvPr id="4" name="矩形 3">
            <a:hlinkClick r:id="rId3" action="ppaction://hlinksldjump"/>
            <a:extLst>
              <a:ext uri="{FF2B5EF4-FFF2-40B4-BE49-F238E27FC236}">
                <a16:creationId xmlns:a16="http://schemas.microsoft.com/office/drawing/2014/main" id="{D251547C-9D9E-4F55-BFF2-1328D7A6E372}"/>
              </a:ext>
            </a:extLst>
          </p:cNvPr>
          <p:cNvSpPr/>
          <p:nvPr/>
        </p:nvSpPr>
        <p:spPr>
          <a:xfrm>
            <a:off x="10415016" y="0"/>
            <a:ext cx="713232"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090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E2F01-B088-4D25-81AE-E8AB25CE753F}"/>
              </a:ext>
            </a:extLst>
          </p:cNvPr>
          <p:cNvSpPr>
            <a:spLocks noGrp="1"/>
          </p:cNvSpPr>
          <p:nvPr>
            <p:ph type="title"/>
          </p:nvPr>
        </p:nvSpPr>
        <p:spPr/>
        <p:txBody>
          <a:bodyPr/>
          <a:lstStyle/>
          <a:p>
            <a:r>
              <a:rPr lang="en-US" altLang="zh-CN" b="1" dirty="0"/>
              <a:t>Change Function Declaration</a:t>
            </a:r>
            <a:endParaRPr lang="zh-CN" altLang="en-US" dirty="0"/>
          </a:p>
        </p:txBody>
      </p:sp>
      <p:pic>
        <p:nvPicPr>
          <p:cNvPr id="7" name="内容占位符 6">
            <a:extLst>
              <a:ext uri="{FF2B5EF4-FFF2-40B4-BE49-F238E27FC236}">
                <a16:creationId xmlns:a16="http://schemas.microsoft.com/office/drawing/2014/main" id="{AAE7E389-F286-400D-8607-8AFC58DD1DA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2184" y="2263807"/>
            <a:ext cx="1720538" cy="2198465"/>
          </a:xfrm>
        </p:spPr>
      </p:pic>
      <p:sp>
        <p:nvSpPr>
          <p:cNvPr id="8" name="文本框 7">
            <a:extLst>
              <a:ext uri="{FF2B5EF4-FFF2-40B4-BE49-F238E27FC236}">
                <a16:creationId xmlns:a16="http://schemas.microsoft.com/office/drawing/2014/main" id="{ECD30A7D-565C-4A6C-B723-2FB2DD3680E7}"/>
              </a:ext>
            </a:extLst>
          </p:cNvPr>
          <p:cNvSpPr txBox="1"/>
          <p:nvPr/>
        </p:nvSpPr>
        <p:spPr>
          <a:xfrm>
            <a:off x="1165860" y="2103120"/>
            <a:ext cx="4663440" cy="369332"/>
          </a:xfrm>
          <a:prstGeom prst="rect">
            <a:avLst/>
          </a:prstGeom>
          <a:noFill/>
        </p:spPr>
        <p:txBody>
          <a:bodyPr wrap="square" rtlCol="0">
            <a:spAutoFit/>
          </a:bodyPr>
          <a:lstStyle/>
          <a:p>
            <a:r>
              <a:rPr lang="en-US" altLang="zh-CN" dirty="0"/>
              <a:t>function </a:t>
            </a:r>
            <a:r>
              <a:rPr lang="en-US" altLang="zh-CN" dirty="0" err="1"/>
              <a:t>circum</a:t>
            </a:r>
            <a:r>
              <a:rPr lang="en-US" altLang="zh-CN" dirty="0"/>
              <a:t>(radius){…}</a:t>
            </a:r>
          </a:p>
        </p:txBody>
      </p:sp>
      <p:sp>
        <p:nvSpPr>
          <p:cNvPr id="11" name="文本框 10">
            <a:extLst>
              <a:ext uri="{FF2B5EF4-FFF2-40B4-BE49-F238E27FC236}">
                <a16:creationId xmlns:a16="http://schemas.microsoft.com/office/drawing/2014/main" id="{D283C7EA-8CDC-41AD-B845-603407810DC1}"/>
              </a:ext>
            </a:extLst>
          </p:cNvPr>
          <p:cNvSpPr txBox="1"/>
          <p:nvPr/>
        </p:nvSpPr>
        <p:spPr>
          <a:xfrm>
            <a:off x="1165860" y="4471416"/>
            <a:ext cx="4892040" cy="369332"/>
          </a:xfrm>
          <a:prstGeom prst="rect">
            <a:avLst/>
          </a:prstGeom>
          <a:noFill/>
        </p:spPr>
        <p:txBody>
          <a:bodyPr wrap="square" rtlCol="0">
            <a:spAutoFit/>
          </a:bodyPr>
          <a:lstStyle/>
          <a:p>
            <a:r>
              <a:rPr lang="en-US" altLang="zh-CN" dirty="0"/>
              <a:t>function circumference(radius){…}</a:t>
            </a:r>
            <a:endParaRPr lang="zh-CN" altLang="en-US" dirty="0"/>
          </a:p>
        </p:txBody>
      </p:sp>
      <p:sp>
        <p:nvSpPr>
          <p:cNvPr id="12" name="矩形 11">
            <a:hlinkClick r:id="rId4" action="ppaction://hlinksldjump"/>
            <a:extLst>
              <a:ext uri="{FF2B5EF4-FFF2-40B4-BE49-F238E27FC236}">
                <a16:creationId xmlns:a16="http://schemas.microsoft.com/office/drawing/2014/main" id="{E106929C-A8B6-471E-AB60-0161011C08A7}"/>
              </a:ext>
            </a:extLst>
          </p:cNvPr>
          <p:cNvSpPr/>
          <p:nvPr/>
        </p:nvSpPr>
        <p:spPr>
          <a:xfrm>
            <a:off x="10415016" y="0"/>
            <a:ext cx="722376" cy="117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530809"/>
      </p:ext>
    </p:extLst>
  </p:cSld>
  <p:clrMapOvr>
    <a:masterClrMapping/>
  </p:clrMapOvr>
  <mc:AlternateContent xmlns:mc="http://schemas.openxmlformats.org/markup-compatibility/2006" xmlns:p14="http://schemas.microsoft.com/office/powerpoint/2010/main">
    <mc:Choice Requires="p14">
      <p:transition spd="slow" p14:dur="2000" advTm="31"/>
    </mc:Choice>
    <mc:Fallback xmlns="">
      <p:transition spd="slow" advTm="3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342BA-0B70-4CEE-AA58-021C0A8B5981}"/>
              </a:ext>
            </a:extLst>
          </p:cNvPr>
          <p:cNvSpPr>
            <a:spLocks noGrp="1"/>
          </p:cNvSpPr>
          <p:nvPr>
            <p:ph type="title"/>
          </p:nvPr>
        </p:nvSpPr>
        <p:spPr/>
        <p:txBody>
          <a:bodyPr/>
          <a:lstStyle/>
          <a:p>
            <a:r>
              <a:rPr lang="en-US" altLang="zh-CN" b="1" dirty="0"/>
              <a:t>Combine Functions into Class</a:t>
            </a:r>
            <a:br>
              <a:rPr lang="en-US" altLang="zh-CN" b="1" dirty="0"/>
            </a:br>
            <a:endParaRPr lang="zh-CN" altLang="en-US" dirty="0"/>
          </a:p>
        </p:txBody>
      </p:sp>
      <p:pic>
        <p:nvPicPr>
          <p:cNvPr id="5" name="内容占位符 4">
            <a:extLst>
              <a:ext uri="{FF2B5EF4-FFF2-40B4-BE49-F238E27FC236}">
                <a16:creationId xmlns:a16="http://schemas.microsoft.com/office/drawing/2014/main" id="{44A37A0F-134A-4BBC-9808-1E4C78C54D3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0678" y="3209330"/>
            <a:ext cx="1895475" cy="952500"/>
          </a:xfrm>
        </p:spPr>
      </p:pic>
      <p:sp>
        <p:nvSpPr>
          <p:cNvPr id="6" name="文本框 5">
            <a:extLst>
              <a:ext uri="{FF2B5EF4-FFF2-40B4-BE49-F238E27FC236}">
                <a16:creationId xmlns:a16="http://schemas.microsoft.com/office/drawing/2014/main" id="{FBC5FF05-3C62-43B0-8E41-F9049444F3B3}"/>
              </a:ext>
            </a:extLst>
          </p:cNvPr>
          <p:cNvSpPr txBox="1"/>
          <p:nvPr/>
        </p:nvSpPr>
        <p:spPr>
          <a:xfrm>
            <a:off x="1289304" y="2286000"/>
            <a:ext cx="5342382" cy="923330"/>
          </a:xfrm>
          <a:prstGeom prst="rect">
            <a:avLst/>
          </a:prstGeom>
          <a:noFill/>
        </p:spPr>
        <p:txBody>
          <a:bodyPr wrap="square" rtlCol="0">
            <a:spAutoFit/>
          </a:bodyPr>
          <a:lstStyle/>
          <a:p>
            <a:r>
              <a:rPr lang="en-US" altLang="zh-CN" dirty="0"/>
              <a:t>function base(</a:t>
            </a:r>
            <a:r>
              <a:rPr lang="en-US" altLang="zh-CN" dirty="0" err="1"/>
              <a:t>aReading</a:t>
            </a:r>
            <a:r>
              <a:rPr lang="en-US" altLang="zh-CN" dirty="0"/>
              <a:t>) {...}</a:t>
            </a:r>
          </a:p>
          <a:p>
            <a:r>
              <a:rPr lang="en-US" altLang="zh-CN" dirty="0"/>
              <a:t>function </a:t>
            </a:r>
            <a:r>
              <a:rPr lang="en-US" altLang="zh-CN" dirty="0" err="1"/>
              <a:t>taxableCharge</a:t>
            </a:r>
            <a:r>
              <a:rPr lang="en-US" altLang="zh-CN" dirty="0"/>
              <a:t>(</a:t>
            </a:r>
            <a:r>
              <a:rPr lang="en-US" altLang="zh-CN" dirty="0" err="1"/>
              <a:t>aReading</a:t>
            </a:r>
            <a:r>
              <a:rPr lang="en-US" altLang="zh-CN" dirty="0"/>
              <a:t>) {...}</a:t>
            </a:r>
          </a:p>
          <a:p>
            <a:r>
              <a:rPr lang="en-US" altLang="zh-CN" dirty="0"/>
              <a:t>function </a:t>
            </a:r>
            <a:r>
              <a:rPr lang="en-US" altLang="zh-CN" dirty="0" err="1"/>
              <a:t>calculateBaseCharge</a:t>
            </a:r>
            <a:r>
              <a:rPr lang="en-US" altLang="zh-CN" dirty="0"/>
              <a:t>(</a:t>
            </a:r>
            <a:r>
              <a:rPr lang="en-US" altLang="zh-CN" dirty="0" err="1"/>
              <a:t>aReading</a:t>
            </a:r>
            <a:r>
              <a:rPr lang="en-US" altLang="zh-CN" dirty="0"/>
              <a:t>) {...}</a:t>
            </a:r>
            <a:endParaRPr lang="zh-CN" altLang="en-US" dirty="0"/>
          </a:p>
        </p:txBody>
      </p:sp>
      <p:sp>
        <p:nvSpPr>
          <p:cNvPr id="13" name="文本框 12">
            <a:extLst>
              <a:ext uri="{FF2B5EF4-FFF2-40B4-BE49-F238E27FC236}">
                <a16:creationId xmlns:a16="http://schemas.microsoft.com/office/drawing/2014/main" id="{928C3B24-C260-4FD4-9DC0-6FC5055BE87C}"/>
              </a:ext>
            </a:extLst>
          </p:cNvPr>
          <p:cNvSpPr txBox="1"/>
          <p:nvPr/>
        </p:nvSpPr>
        <p:spPr>
          <a:xfrm>
            <a:off x="1289304" y="4544568"/>
            <a:ext cx="4572000" cy="1536192"/>
          </a:xfrm>
          <a:prstGeom prst="rect">
            <a:avLst/>
          </a:prstGeom>
          <a:noFill/>
        </p:spPr>
        <p:txBody>
          <a:bodyPr wrap="square" rtlCol="0">
            <a:spAutoFit/>
          </a:bodyPr>
          <a:lstStyle/>
          <a:p>
            <a:r>
              <a:rPr lang="en-US" altLang="zh-CN" dirty="0"/>
              <a:t>class Reading {</a:t>
            </a:r>
          </a:p>
          <a:p>
            <a:r>
              <a:rPr lang="en-US" altLang="zh-CN" dirty="0"/>
              <a:t>  base() {...}</a:t>
            </a:r>
          </a:p>
          <a:p>
            <a:r>
              <a:rPr lang="en-US" altLang="zh-CN" dirty="0"/>
              <a:t>  </a:t>
            </a:r>
            <a:r>
              <a:rPr lang="en-US" altLang="zh-CN" dirty="0" err="1"/>
              <a:t>taxableCharge</a:t>
            </a:r>
            <a:r>
              <a:rPr lang="en-US" altLang="zh-CN" dirty="0"/>
              <a:t>() {...}</a:t>
            </a:r>
          </a:p>
          <a:p>
            <a:r>
              <a:rPr lang="en-US" altLang="zh-CN" dirty="0"/>
              <a:t>  </a:t>
            </a:r>
            <a:r>
              <a:rPr lang="en-US" altLang="zh-CN" dirty="0" err="1"/>
              <a:t>calculateBaseCharge</a:t>
            </a:r>
            <a:r>
              <a:rPr lang="en-US" altLang="zh-CN" dirty="0"/>
              <a:t>() {...}</a:t>
            </a:r>
          </a:p>
          <a:p>
            <a:r>
              <a:rPr lang="en-US" altLang="zh-CN" dirty="0"/>
              <a:t>}</a:t>
            </a:r>
            <a:endParaRPr lang="zh-CN" altLang="en-US" dirty="0"/>
          </a:p>
        </p:txBody>
      </p:sp>
      <p:sp>
        <p:nvSpPr>
          <p:cNvPr id="14" name="矩形 13">
            <a:hlinkClick r:id="rId4" action="ppaction://hlinksldjump"/>
            <a:extLst>
              <a:ext uri="{FF2B5EF4-FFF2-40B4-BE49-F238E27FC236}">
                <a16:creationId xmlns:a16="http://schemas.microsoft.com/office/drawing/2014/main" id="{EA8E2B9D-2C47-4B24-A22B-630DCD01A709}"/>
              </a:ext>
            </a:extLst>
          </p:cNvPr>
          <p:cNvSpPr/>
          <p:nvPr/>
        </p:nvSpPr>
        <p:spPr>
          <a:xfrm>
            <a:off x="10442448" y="0"/>
            <a:ext cx="704088" cy="116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653950"/>
      </p:ext>
    </p:extLst>
  </p:cSld>
  <p:clrMapOvr>
    <a:masterClrMapping/>
  </p:clrMapOvr>
  <mc:AlternateContent xmlns:mc="http://schemas.openxmlformats.org/markup-compatibility/2006" xmlns:p14="http://schemas.microsoft.com/office/powerpoint/2010/main">
    <mc:Choice Requires="p14">
      <p:transition spd="slow" p14:dur="2000" advTm="50"/>
    </mc:Choice>
    <mc:Fallback xmlns="">
      <p:transition spd="slow" advTm="5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Combine Functions into Transform</a:t>
            </a:r>
            <a:br>
              <a:rPr lang="en-US" altLang="zh-CN" b="1" dirty="0"/>
            </a:br>
            <a:endParaRPr lang="zh-CN" altLang="en-US" dirty="0"/>
          </a:p>
        </p:txBody>
      </p:sp>
      <p:pic>
        <p:nvPicPr>
          <p:cNvPr id="6" name="内容占位符 5">
            <a:extLst>
              <a:ext uri="{FF2B5EF4-FFF2-40B4-BE49-F238E27FC236}">
                <a16:creationId xmlns:a16="http://schemas.microsoft.com/office/drawing/2014/main" id="{7971B5EC-7DBD-4BB5-9798-D50C0E43285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6660" y="2464213"/>
            <a:ext cx="2238375" cy="156210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09AD804-CFCC-4E74-8344-06AEEEF89D1F}"/>
              </a:ext>
            </a:extLst>
          </p:cNvPr>
          <p:cNvSpPr txBox="1"/>
          <p:nvPr/>
        </p:nvSpPr>
        <p:spPr>
          <a:xfrm>
            <a:off x="1380744" y="2221992"/>
            <a:ext cx="4956048" cy="646331"/>
          </a:xfrm>
          <a:prstGeom prst="rect">
            <a:avLst/>
          </a:prstGeom>
          <a:noFill/>
        </p:spPr>
        <p:txBody>
          <a:bodyPr wrap="square" rtlCol="0">
            <a:spAutoFit/>
          </a:bodyPr>
          <a:lstStyle/>
          <a:p>
            <a:r>
              <a:rPr lang="en-US" altLang="zh-CN" dirty="0"/>
              <a:t>function base(</a:t>
            </a:r>
            <a:r>
              <a:rPr lang="en-US" altLang="zh-CN" dirty="0" err="1"/>
              <a:t>aReading</a:t>
            </a:r>
            <a:r>
              <a:rPr lang="en-US" altLang="zh-CN" dirty="0"/>
              <a:t>) {...}</a:t>
            </a:r>
          </a:p>
          <a:p>
            <a:r>
              <a:rPr lang="en-US" altLang="zh-CN" dirty="0"/>
              <a:t>function </a:t>
            </a:r>
            <a:r>
              <a:rPr lang="en-US" altLang="zh-CN" dirty="0" err="1"/>
              <a:t>taxableCharge</a:t>
            </a:r>
            <a:r>
              <a:rPr lang="en-US" altLang="zh-CN" dirty="0"/>
              <a:t>(</a:t>
            </a:r>
            <a:r>
              <a:rPr lang="en-US" altLang="zh-CN" dirty="0" err="1"/>
              <a:t>aReading</a:t>
            </a:r>
            <a:r>
              <a:rPr lang="en-US" altLang="zh-CN" dirty="0"/>
              <a:t>) {...}</a:t>
            </a:r>
            <a:endParaRPr lang="zh-CN" altLang="en-US" dirty="0"/>
          </a:p>
        </p:txBody>
      </p:sp>
      <p:sp>
        <p:nvSpPr>
          <p:cNvPr id="8" name="文本框 7">
            <a:extLst>
              <a:ext uri="{FF2B5EF4-FFF2-40B4-BE49-F238E27FC236}">
                <a16:creationId xmlns:a16="http://schemas.microsoft.com/office/drawing/2014/main" id="{F81B0D1F-D25A-46CB-B453-4DD087ABB650}"/>
              </a:ext>
            </a:extLst>
          </p:cNvPr>
          <p:cNvSpPr txBox="1"/>
          <p:nvPr/>
        </p:nvSpPr>
        <p:spPr>
          <a:xfrm>
            <a:off x="1380744" y="4026313"/>
            <a:ext cx="6473951" cy="1754326"/>
          </a:xfrm>
          <a:prstGeom prst="rect">
            <a:avLst/>
          </a:prstGeom>
          <a:noFill/>
        </p:spPr>
        <p:txBody>
          <a:bodyPr wrap="square" rtlCol="0">
            <a:spAutoFit/>
          </a:bodyPr>
          <a:lstStyle/>
          <a:p>
            <a:r>
              <a:rPr lang="en-US" altLang="zh-CN"/>
              <a:t>function enrichReading(argReading) {</a:t>
            </a:r>
          </a:p>
          <a:p>
            <a:r>
              <a:rPr lang="en-US" altLang="zh-CN"/>
              <a:t>  const aReading = _.cloneDeep(argReading);</a:t>
            </a:r>
          </a:p>
          <a:p>
            <a:r>
              <a:rPr lang="en-US" altLang="zh-CN"/>
              <a:t>  aReading.baseCharge = base(aReading);</a:t>
            </a:r>
          </a:p>
          <a:p>
            <a:r>
              <a:rPr lang="en-US" altLang="zh-CN"/>
              <a:t>  aReading.taxableCharge = taxableCharge(aReading);</a:t>
            </a:r>
          </a:p>
          <a:p>
            <a:r>
              <a:rPr lang="en-US" altLang="zh-CN"/>
              <a:t>  return aReading;</a:t>
            </a:r>
          </a:p>
          <a:p>
            <a:r>
              <a:rPr lang="en-US" altLang="zh-CN"/>
              <a:t>}</a:t>
            </a:r>
            <a:endParaRPr lang="en-US" altLang="zh-CN" dirty="0"/>
          </a:p>
        </p:txBody>
      </p:sp>
    </p:spTree>
    <p:extLst>
      <p:ext uri="{BB962C8B-B14F-4D97-AF65-F5344CB8AC3E}">
        <p14:creationId xmlns:p14="http://schemas.microsoft.com/office/powerpoint/2010/main" val="1002213188"/>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Encapsulate Variable</a:t>
            </a:r>
            <a:br>
              <a:rPr lang="en-US" altLang="zh-CN" b="1" dirty="0"/>
            </a:br>
            <a:endParaRPr lang="zh-CN" altLang="en-US" dirty="0"/>
          </a:p>
        </p:txBody>
      </p:sp>
      <p:pic>
        <p:nvPicPr>
          <p:cNvPr id="6" name="内容占位符 5">
            <a:extLst>
              <a:ext uri="{FF2B5EF4-FFF2-40B4-BE49-F238E27FC236}">
                <a16:creationId xmlns:a16="http://schemas.microsoft.com/office/drawing/2014/main" id="{A872FD53-FC8D-4624-945B-1B4B37EB2E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8523" y="2345245"/>
            <a:ext cx="2194645" cy="140053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0AD1E03-538A-4E18-868A-59D9D62E0458}"/>
              </a:ext>
            </a:extLst>
          </p:cNvPr>
          <p:cNvSpPr txBox="1"/>
          <p:nvPr/>
        </p:nvSpPr>
        <p:spPr>
          <a:xfrm>
            <a:off x="1490472" y="2414016"/>
            <a:ext cx="5212080" cy="646331"/>
          </a:xfrm>
          <a:prstGeom prst="rect">
            <a:avLst/>
          </a:prstGeom>
          <a:noFill/>
        </p:spPr>
        <p:txBody>
          <a:bodyPr wrap="square" rtlCol="0">
            <a:spAutoFit/>
          </a:bodyPr>
          <a:lstStyle/>
          <a:p>
            <a:r>
              <a:rPr lang="en-US" altLang="zh-CN" dirty="0"/>
              <a:t>let </a:t>
            </a:r>
            <a:r>
              <a:rPr lang="en-US" altLang="zh-CN" dirty="0" err="1"/>
              <a:t>defaultOwner</a:t>
            </a:r>
            <a:r>
              <a:rPr lang="en-US" altLang="zh-CN" dirty="0"/>
              <a:t> = {</a:t>
            </a:r>
            <a:r>
              <a:rPr lang="en-US" altLang="zh-CN" dirty="0" err="1"/>
              <a:t>firstName</a:t>
            </a:r>
            <a:r>
              <a:rPr lang="en-US" altLang="zh-CN" dirty="0"/>
              <a:t>: "Martin", </a:t>
            </a:r>
            <a:r>
              <a:rPr lang="en-US" altLang="zh-CN" dirty="0" err="1"/>
              <a:t>lastName</a:t>
            </a:r>
            <a:r>
              <a:rPr lang="en-US" altLang="zh-CN" dirty="0"/>
              <a:t>: "Fowler"};</a:t>
            </a:r>
            <a:endParaRPr lang="zh-CN" altLang="en-US" dirty="0"/>
          </a:p>
        </p:txBody>
      </p:sp>
      <p:sp>
        <p:nvSpPr>
          <p:cNvPr id="12" name="文本框 11">
            <a:extLst>
              <a:ext uri="{FF2B5EF4-FFF2-40B4-BE49-F238E27FC236}">
                <a16:creationId xmlns:a16="http://schemas.microsoft.com/office/drawing/2014/main" id="{A2A9CCB1-C9A6-44F1-8642-04E993BBFCFD}"/>
              </a:ext>
            </a:extLst>
          </p:cNvPr>
          <p:cNvSpPr txBox="1"/>
          <p:nvPr/>
        </p:nvSpPr>
        <p:spPr>
          <a:xfrm>
            <a:off x="1627632" y="4443984"/>
            <a:ext cx="7589520" cy="923330"/>
          </a:xfrm>
          <a:prstGeom prst="rect">
            <a:avLst/>
          </a:prstGeom>
          <a:noFill/>
        </p:spPr>
        <p:txBody>
          <a:bodyPr wrap="square" rtlCol="0">
            <a:spAutoFit/>
          </a:bodyPr>
          <a:lstStyle/>
          <a:p>
            <a:r>
              <a:rPr lang="en-US" altLang="zh-CN" dirty="0"/>
              <a:t>let </a:t>
            </a:r>
            <a:r>
              <a:rPr lang="en-US" altLang="zh-CN" dirty="0" err="1"/>
              <a:t>defaultOwnerData</a:t>
            </a:r>
            <a:r>
              <a:rPr lang="en-US" altLang="zh-CN" dirty="0"/>
              <a:t> = {</a:t>
            </a:r>
            <a:r>
              <a:rPr lang="en-US" altLang="zh-CN" dirty="0" err="1"/>
              <a:t>firstName</a:t>
            </a:r>
            <a:r>
              <a:rPr lang="en-US" altLang="zh-CN" dirty="0"/>
              <a:t>: "Martin", </a:t>
            </a:r>
            <a:r>
              <a:rPr lang="en-US" altLang="zh-CN" dirty="0" err="1"/>
              <a:t>lastName</a:t>
            </a:r>
            <a:r>
              <a:rPr lang="en-US" altLang="zh-CN" dirty="0"/>
              <a:t>: "Fowler"};</a:t>
            </a:r>
          </a:p>
          <a:p>
            <a:r>
              <a:rPr lang="en-US" altLang="zh-CN" dirty="0"/>
              <a:t>export function </a:t>
            </a:r>
            <a:r>
              <a:rPr lang="en-US" altLang="zh-CN" dirty="0" err="1"/>
              <a:t>defaultOwner</a:t>
            </a:r>
            <a:r>
              <a:rPr lang="en-US" altLang="zh-CN" dirty="0"/>
              <a:t>()       {return </a:t>
            </a:r>
            <a:r>
              <a:rPr lang="en-US" altLang="zh-CN" dirty="0" err="1"/>
              <a:t>defaultOwnerData</a:t>
            </a:r>
            <a:r>
              <a:rPr lang="en-US" altLang="zh-CN" dirty="0"/>
              <a:t>;}</a:t>
            </a:r>
          </a:p>
          <a:p>
            <a:r>
              <a:rPr lang="en-US" altLang="zh-CN" dirty="0"/>
              <a:t>export function </a:t>
            </a:r>
            <a:r>
              <a:rPr lang="en-US" altLang="zh-CN" dirty="0" err="1"/>
              <a:t>setDefaultOwner</a:t>
            </a:r>
            <a:r>
              <a:rPr lang="en-US" altLang="zh-CN" dirty="0"/>
              <a:t>(</a:t>
            </a:r>
            <a:r>
              <a:rPr lang="en-US" altLang="zh-CN" dirty="0" err="1"/>
              <a:t>arg</a:t>
            </a:r>
            <a:r>
              <a:rPr lang="en-US" altLang="zh-CN" dirty="0"/>
              <a:t>) {</a:t>
            </a:r>
            <a:r>
              <a:rPr lang="en-US" altLang="zh-CN" dirty="0" err="1"/>
              <a:t>defaultOwnerData</a:t>
            </a:r>
            <a:r>
              <a:rPr lang="en-US" altLang="zh-CN" dirty="0"/>
              <a:t> = </a:t>
            </a:r>
            <a:r>
              <a:rPr lang="en-US" altLang="zh-CN" dirty="0" err="1"/>
              <a:t>arg</a:t>
            </a:r>
            <a:r>
              <a:rPr lang="en-US" altLang="zh-CN" dirty="0"/>
              <a:t>;}</a:t>
            </a:r>
            <a:endParaRPr lang="zh-CN" altLang="en-US" dirty="0"/>
          </a:p>
        </p:txBody>
      </p:sp>
    </p:spTree>
    <p:extLst>
      <p:ext uri="{BB962C8B-B14F-4D97-AF65-F5344CB8AC3E}">
        <p14:creationId xmlns:p14="http://schemas.microsoft.com/office/powerpoint/2010/main" val="2828791825"/>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Extract Function</a:t>
            </a:r>
            <a:br>
              <a:rPr lang="en-US" altLang="zh-CN" b="1" dirty="0"/>
            </a:br>
            <a:endParaRPr lang="zh-CN" altLang="en-US" dirty="0"/>
          </a:p>
        </p:txBody>
      </p:sp>
      <p:pic>
        <p:nvPicPr>
          <p:cNvPr id="6" name="内容占位符 5">
            <a:extLst>
              <a:ext uri="{FF2B5EF4-FFF2-40B4-BE49-F238E27FC236}">
                <a16:creationId xmlns:a16="http://schemas.microsoft.com/office/drawing/2014/main" id="{1744C532-B845-4568-A472-A908544FA40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7720" y="3995678"/>
            <a:ext cx="1981200" cy="12858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BF06C0D-66CE-406F-821A-2A6FCFEA5AC2}"/>
              </a:ext>
            </a:extLst>
          </p:cNvPr>
          <p:cNvSpPr txBox="1"/>
          <p:nvPr/>
        </p:nvSpPr>
        <p:spPr>
          <a:xfrm>
            <a:off x="960120" y="1475595"/>
            <a:ext cx="6089904" cy="2308324"/>
          </a:xfrm>
          <a:prstGeom prst="rect">
            <a:avLst/>
          </a:prstGeom>
          <a:noFill/>
        </p:spPr>
        <p:txBody>
          <a:bodyPr wrap="square" rtlCol="0">
            <a:spAutoFit/>
          </a:bodyPr>
          <a:lstStyle/>
          <a:p>
            <a:r>
              <a:rPr lang="en-US" altLang="zh-CN" dirty="0"/>
              <a:t>function </a:t>
            </a:r>
            <a:r>
              <a:rPr lang="en-US" altLang="zh-CN" dirty="0" err="1"/>
              <a:t>printOwing</a:t>
            </a:r>
            <a:r>
              <a:rPr lang="en-US" altLang="zh-CN" dirty="0"/>
              <a:t>(invoice) {</a:t>
            </a:r>
          </a:p>
          <a:p>
            <a:r>
              <a:rPr lang="en-US" altLang="zh-CN" dirty="0"/>
              <a:t>  </a:t>
            </a:r>
            <a:r>
              <a:rPr lang="en-US" altLang="zh-CN" dirty="0" err="1"/>
              <a:t>printBanner</a:t>
            </a:r>
            <a:r>
              <a:rPr lang="en-US" altLang="zh-CN" dirty="0"/>
              <a:t>();</a:t>
            </a:r>
          </a:p>
          <a:p>
            <a:r>
              <a:rPr lang="en-US" altLang="zh-CN" dirty="0"/>
              <a:t>  let outstanding  = </a:t>
            </a:r>
            <a:r>
              <a:rPr lang="en-US" altLang="zh-CN" dirty="0" err="1"/>
              <a:t>calculateOutstanding</a:t>
            </a:r>
            <a:r>
              <a:rPr lang="en-US" altLang="zh-CN" dirty="0"/>
              <a:t>();</a:t>
            </a:r>
          </a:p>
          <a:p>
            <a:endParaRPr lang="en-US" altLang="zh-CN" dirty="0"/>
          </a:p>
          <a:p>
            <a:r>
              <a:rPr lang="en-US" altLang="zh-CN" dirty="0"/>
              <a:t>  //print details</a:t>
            </a:r>
          </a:p>
          <a:p>
            <a:r>
              <a:rPr lang="en-US" altLang="zh-CN" dirty="0"/>
              <a:t>  console.log(`name: ${</a:t>
            </a:r>
            <a:r>
              <a:rPr lang="en-US" altLang="zh-CN" dirty="0" err="1"/>
              <a:t>invoice.customer</a:t>
            </a:r>
            <a:r>
              <a:rPr lang="en-US" altLang="zh-CN" dirty="0"/>
              <a:t>}`);</a:t>
            </a:r>
          </a:p>
          <a:p>
            <a:r>
              <a:rPr lang="en-US" altLang="zh-CN" dirty="0"/>
              <a:t>  console.log(`amount: ${outstanding}`);  </a:t>
            </a:r>
          </a:p>
          <a:p>
            <a:r>
              <a:rPr lang="en-US" altLang="zh-CN" dirty="0"/>
              <a:t>}</a:t>
            </a:r>
            <a:endParaRPr lang="zh-CN" altLang="en-US" dirty="0"/>
          </a:p>
        </p:txBody>
      </p:sp>
      <p:sp>
        <p:nvSpPr>
          <p:cNvPr id="9" name="文本框 8">
            <a:extLst>
              <a:ext uri="{FF2B5EF4-FFF2-40B4-BE49-F238E27FC236}">
                <a16:creationId xmlns:a16="http://schemas.microsoft.com/office/drawing/2014/main" id="{8F0CC810-E7EF-4D1A-802C-2F67768ADBD7}"/>
              </a:ext>
            </a:extLst>
          </p:cNvPr>
          <p:cNvSpPr txBox="1"/>
          <p:nvPr/>
        </p:nvSpPr>
        <p:spPr>
          <a:xfrm>
            <a:off x="5056632" y="3995678"/>
            <a:ext cx="5852160" cy="2862322"/>
          </a:xfrm>
          <a:prstGeom prst="rect">
            <a:avLst/>
          </a:prstGeom>
          <a:noFill/>
        </p:spPr>
        <p:txBody>
          <a:bodyPr wrap="square" rtlCol="0">
            <a:spAutoFit/>
          </a:bodyPr>
          <a:lstStyle/>
          <a:p>
            <a:r>
              <a:rPr lang="en-US" altLang="zh-CN" dirty="0"/>
              <a:t>function </a:t>
            </a:r>
            <a:r>
              <a:rPr lang="en-US" altLang="zh-CN" dirty="0" err="1"/>
              <a:t>printOwing</a:t>
            </a:r>
            <a:r>
              <a:rPr lang="en-US" altLang="zh-CN" dirty="0"/>
              <a:t>(invoice) {</a:t>
            </a:r>
          </a:p>
          <a:p>
            <a:r>
              <a:rPr lang="en-US" altLang="zh-CN" dirty="0"/>
              <a:t>  </a:t>
            </a:r>
            <a:r>
              <a:rPr lang="en-US" altLang="zh-CN" dirty="0" err="1"/>
              <a:t>printBanner</a:t>
            </a:r>
            <a:r>
              <a:rPr lang="en-US" altLang="zh-CN" dirty="0"/>
              <a:t>();</a:t>
            </a:r>
          </a:p>
          <a:p>
            <a:r>
              <a:rPr lang="en-US" altLang="zh-CN" dirty="0"/>
              <a:t>  let outstanding  = </a:t>
            </a:r>
            <a:r>
              <a:rPr lang="en-US" altLang="zh-CN" dirty="0" err="1"/>
              <a:t>calculateOutstanding</a:t>
            </a:r>
            <a:r>
              <a:rPr lang="en-US" altLang="zh-CN" dirty="0"/>
              <a:t>();</a:t>
            </a:r>
          </a:p>
          <a:p>
            <a:r>
              <a:rPr lang="en-US" altLang="zh-CN" dirty="0"/>
              <a:t>  </a:t>
            </a:r>
            <a:r>
              <a:rPr lang="en-US" altLang="zh-CN" dirty="0" err="1"/>
              <a:t>printDetails</a:t>
            </a:r>
            <a:r>
              <a:rPr lang="en-US" altLang="zh-CN" dirty="0"/>
              <a:t>(outstanding);</a:t>
            </a:r>
          </a:p>
          <a:p>
            <a:endParaRPr lang="en-US" altLang="zh-CN" dirty="0"/>
          </a:p>
          <a:p>
            <a:r>
              <a:rPr lang="en-US" altLang="zh-CN" dirty="0"/>
              <a:t>  function </a:t>
            </a:r>
            <a:r>
              <a:rPr lang="en-US" altLang="zh-CN" dirty="0" err="1"/>
              <a:t>printDetails</a:t>
            </a:r>
            <a:r>
              <a:rPr lang="en-US" altLang="zh-CN" dirty="0"/>
              <a:t>(outstanding) {</a:t>
            </a:r>
          </a:p>
          <a:p>
            <a:r>
              <a:rPr lang="en-US" altLang="zh-CN" dirty="0"/>
              <a:t>    console.log(`name: ${</a:t>
            </a:r>
            <a:r>
              <a:rPr lang="en-US" altLang="zh-CN" dirty="0" err="1"/>
              <a:t>invoice.customer</a:t>
            </a:r>
            <a:r>
              <a:rPr lang="en-US" altLang="zh-CN" dirty="0"/>
              <a:t>}`);</a:t>
            </a:r>
          </a:p>
          <a:p>
            <a:r>
              <a:rPr lang="en-US" altLang="zh-CN" dirty="0"/>
              <a:t>    console.log(`amount: ${outstanding}`);</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702059557"/>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Extract Variable</a:t>
            </a:r>
            <a:br>
              <a:rPr lang="en-US" altLang="zh-CN" b="1" dirty="0"/>
            </a:br>
            <a:endParaRPr lang="zh-CN" altLang="en-US" dirty="0"/>
          </a:p>
        </p:txBody>
      </p:sp>
      <p:pic>
        <p:nvPicPr>
          <p:cNvPr id="6" name="内容占位符 5">
            <a:extLst>
              <a:ext uri="{FF2B5EF4-FFF2-40B4-BE49-F238E27FC236}">
                <a16:creationId xmlns:a16="http://schemas.microsoft.com/office/drawing/2014/main" id="{A236BFB6-08A0-4280-A24E-B27B98AA840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5008" y="3253778"/>
            <a:ext cx="1562100" cy="7143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F22AB0A-465E-49B9-9CD4-086B7C931A61}"/>
              </a:ext>
            </a:extLst>
          </p:cNvPr>
          <p:cNvSpPr txBox="1"/>
          <p:nvPr/>
        </p:nvSpPr>
        <p:spPr>
          <a:xfrm>
            <a:off x="1261872" y="1853248"/>
            <a:ext cx="7388352" cy="923330"/>
          </a:xfrm>
          <a:prstGeom prst="rect">
            <a:avLst/>
          </a:prstGeom>
          <a:noFill/>
        </p:spPr>
        <p:txBody>
          <a:bodyPr wrap="square" rtlCol="0">
            <a:spAutoFit/>
          </a:bodyPr>
          <a:lstStyle/>
          <a:p>
            <a:r>
              <a:rPr lang="en-US" altLang="zh-CN"/>
              <a:t>return order.quantity * order.itemPrice -</a:t>
            </a:r>
          </a:p>
          <a:p>
            <a:r>
              <a:rPr lang="en-US" altLang="zh-CN"/>
              <a:t>      Math.max(0, order.quantity - 500) * order.itemPrice * 0.05 +</a:t>
            </a:r>
          </a:p>
          <a:p>
            <a:r>
              <a:rPr lang="en-US" altLang="zh-CN"/>
              <a:t>      Math.min(order.quantity * order.itemPrice * 0.1, 100);</a:t>
            </a:r>
            <a:endParaRPr lang="zh-CN" altLang="en-US"/>
          </a:p>
        </p:txBody>
      </p:sp>
      <p:sp>
        <p:nvSpPr>
          <p:cNvPr id="8" name="文本框 7">
            <a:extLst>
              <a:ext uri="{FF2B5EF4-FFF2-40B4-BE49-F238E27FC236}">
                <a16:creationId xmlns:a16="http://schemas.microsoft.com/office/drawing/2014/main" id="{21679767-219E-4C27-8052-DD90CCDB67A7}"/>
              </a:ext>
            </a:extLst>
          </p:cNvPr>
          <p:cNvSpPr txBox="1"/>
          <p:nvPr/>
        </p:nvSpPr>
        <p:spPr>
          <a:xfrm>
            <a:off x="1197864" y="4599432"/>
            <a:ext cx="10104120" cy="1200329"/>
          </a:xfrm>
          <a:prstGeom prst="rect">
            <a:avLst/>
          </a:prstGeom>
          <a:noFill/>
        </p:spPr>
        <p:txBody>
          <a:bodyPr wrap="square" rtlCol="0">
            <a:spAutoFit/>
          </a:bodyPr>
          <a:lstStyle/>
          <a:p>
            <a:r>
              <a:rPr lang="en-US" altLang="zh-CN" dirty="0"/>
              <a:t>const </a:t>
            </a:r>
            <a:r>
              <a:rPr lang="en-US" altLang="zh-CN" dirty="0" err="1"/>
              <a:t>basePrice</a:t>
            </a:r>
            <a:r>
              <a:rPr lang="en-US" altLang="zh-CN" dirty="0"/>
              <a:t> = </a:t>
            </a:r>
            <a:r>
              <a:rPr lang="en-US" altLang="zh-CN" dirty="0" err="1"/>
              <a:t>order.quantity</a:t>
            </a:r>
            <a:r>
              <a:rPr lang="en-US" altLang="zh-CN" dirty="0"/>
              <a:t> * </a:t>
            </a:r>
            <a:r>
              <a:rPr lang="en-US" altLang="zh-CN" dirty="0" err="1"/>
              <a:t>order.itemPrice</a:t>
            </a:r>
            <a:r>
              <a:rPr lang="en-US" altLang="zh-CN" dirty="0"/>
              <a:t>;</a:t>
            </a:r>
          </a:p>
          <a:p>
            <a:r>
              <a:rPr lang="en-US" altLang="zh-CN" dirty="0"/>
              <a:t>const </a:t>
            </a:r>
            <a:r>
              <a:rPr lang="en-US" altLang="zh-CN" dirty="0" err="1"/>
              <a:t>quantityDiscount</a:t>
            </a:r>
            <a:r>
              <a:rPr lang="en-US" altLang="zh-CN" dirty="0"/>
              <a:t> = </a:t>
            </a:r>
            <a:r>
              <a:rPr lang="en-US" altLang="zh-CN" dirty="0" err="1"/>
              <a:t>Math.max</a:t>
            </a:r>
            <a:r>
              <a:rPr lang="en-US" altLang="zh-CN" dirty="0"/>
              <a:t>(0, </a:t>
            </a:r>
            <a:r>
              <a:rPr lang="en-US" altLang="zh-CN" dirty="0" err="1"/>
              <a:t>order.quantity</a:t>
            </a:r>
            <a:r>
              <a:rPr lang="en-US" altLang="zh-CN" dirty="0"/>
              <a:t> - 500) * </a:t>
            </a:r>
            <a:r>
              <a:rPr lang="en-US" altLang="zh-CN" dirty="0" err="1"/>
              <a:t>order.itemPrice</a:t>
            </a:r>
            <a:r>
              <a:rPr lang="en-US" altLang="zh-CN" dirty="0"/>
              <a:t> * 0.05;</a:t>
            </a:r>
          </a:p>
          <a:p>
            <a:r>
              <a:rPr lang="en-US" altLang="zh-CN" dirty="0"/>
              <a:t>const shipping = </a:t>
            </a:r>
            <a:r>
              <a:rPr lang="en-US" altLang="zh-CN" dirty="0" err="1"/>
              <a:t>Math.min</a:t>
            </a:r>
            <a:r>
              <a:rPr lang="en-US" altLang="zh-CN" dirty="0"/>
              <a:t>(</a:t>
            </a:r>
            <a:r>
              <a:rPr lang="en-US" altLang="zh-CN" dirty="0" err="1"/>
              <a:t>basePrice</a:t>
            </a:r>
            <a:r>
              <a:rPr lang="en-US" altLang="zh-CN" dirty="0"/>
              <a:t> * 0.1, 100);</a:t>
            </a:r>
          </a:p>
          <a:p>
            <a:r>
              <a:rPr lang="en-US" altLang="zh-CN" dirty="0"/>
              <a:t>return </a:t>
            </a:r>
            <a:r>
              <a:rPr lang="en-US" altLang="zh-CN" dirty="0" err="1"/>
              <a:t>basePrice</a:t>
            </a:r>
            <a:r>
              <a:rPr lang="en-US" altLang="zh-CN" dirty="0"/>
              <a:t> - </a:t>
            </a:r>
            <a:r>
              <a:rPr lang="en-US" altLang="zh-CN" dirty="0" err="1"/>
              <a:t>quantityDiscount</a:t>
            </a:r>
            <a:r>
              <a:rPr lang="en-US" altLang="zh-CN" dirty="0"/>
              <a:t> + shipping;</a:t>
            </a:r>
            <a:endParaRPr lang="zh-CN" altLang="en-US" dirty="0"/>
          </a:p>
        </p:txBody>
      </p:sp>
    </p:spTree>
    <p:extLst>
      <p:ext uri="{BB962C8B-B14F-4D97-AF65-F5344CB8AC3E}">
        <p14:creationId xmlns:p14="http://schemas.microsoft.com/office/powerpoint/2010/main" val="3293867967"/>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Inline Function</a:t>
            </a:r>
            <a:br>
              <a:rPr lang="en-US" altLang="zh-CN" b="1" dirty="0"/>
            </a:br>
            <a:endParaRPr lang="zh-CN" altLang="en-US" dirty="0"/>
          </a:p>
        </p:txBody>
      </p:sp>
      <p:pic>
        <p:nvPicPr>
          <p:cNvPr id="6" name="内容占位符 5">
            <a:extLst>
              <a:ext uri="{FF2B5EF4-FFF2-40B4-BE49-F238E27FC236}">
                <a16:creationId xmlns:a16="http://schemas.microsoft.com/office/drawing/2014/main" id="{0C75D795-DD52-476E-8F7B-1307D57586D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3304" y="3169253"/>
            <a:ext cx="1981200" cy="12858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B0D792D-1DAF-4D22-BE03-2DCC07EBEBD0}"/>
              </a:ext>
            </a:extLst>
          </p:cNvPr>
          <p:cNvSpPr txBox="1"/>
          <p:nvPr/>
        </p:nvSpPr>
        <p:spPr>
          <a:xfrm>
            <a:off x="1325880" y="1853248"/>
            <a:ext cx="6245352" cy="2031325"/>
          </a:xfrm>
          <a:prstGeom prst="rect">
            <a:avLst/>
          </a:prstGeom>
          <a:noFill/>
        </p:spPr>
        <p:txBody>
          <a:bodyPr wrap="square" rtlCol="0">
            <a:spAutoFit/>
          </a:bodyPr>
          <a:lstStyle/>
          <a:p>
            <a:r>
              <a:rPr lang="en-US" altLang="zh-CN" dirty="0"/>
              <a:t>function </a:t>
            </a:r>
            <a:r>
              <a:rPr lang="en-US" altLang="zh-CN" dirty="0" err="1"/>
              <a:t>getRating</a:t>
            </a:r>
            <a:r>
              <a:rPr lang="en-US" altLang="zh-CN" dirty="0"/>
              <a:t>(driver) {</a:t>
            </a:r>
          </a:p>
          <a:p>
            <a:r>
              <a:rPr lang="en-US" altLang="zh-CN" dirty="0"/>
              <a:t>  return </a:t>
            </a:r>
            <a:r>
              <a:rPr lang="en-US" altLang="zh-CN" dirty="0" err="1"/>
              <a:t>moreThanFiveLateDeliveries</a:t>
            </a:r>
            <a:r>
              <a:rPr lang="en-US" altLang="zh-CN" dirty="0"/>
              <a:t>(driver) ? 2 : 1;</a:t>
            </a:r>
          </a:p>
          <a:p>
            <a:r>
              <a:rPr lang="en-US" altLang="zh-CN" dirty="0"/>
              <a:t>}</a:t>
            </a:r>
          </a:p>
          <a:p>
            <a:endParaRPr lang="en-US" altLang="zh-CN" dirty="0"/>
          </a:p>
          <a:p>
            <a:r>
              <a:rPr lang="en-US" altLang="zh-CN" dirty="0"/>
              <a:t>function </a:t>
            </a:r>
            <a:r>
              <a:rPr lang="en-US" altLang="zh-CN" dirty="0" err="1"/>
              <a:t>moreThanFiveLateDeliveries</a:t>
            </a:r>
            <a:r>
              <a:rPr lang="en-US" altLang="zh-CN" dirty="0"/>
              <a:t>(driver) {</a:t>
            </a:r>
          </a:p>
          <a:p>
            <a:r>
              <a:rPr lang="en-US" altLang="zh-CN" dirty="0"/>
              <a:t>  return </a:t>
            </a:r>
            <a:r>
              <a:rPr lang="en-US" altLang="zh-CN" dirty="0" err="1"/>
              <a:t>driver.numberOfLateDeliveries</a:t>
            </a:r>
            <a:r>
              <a:rPr lang="en-US" altLang="zh-CN" dirty="0"/>
              <a:t> &gt; 5;</a:t>
            </a:r>
          </a:p>
          <a:p>
            <a:r>
              <a:rPr lang="en-US" altLang="zh-CN" dirty="0"/>
              <a:t>}</a:t>
            </a:r>
            <a:endParaRPr lang="zh-CN" altLang="en-US" dirty="0"/>
          </a:p>
        </p:txBody>
      </p:sp>
      <p:sp>
        <p:nvSpPr>
          <p:cNvPr id="9" name="文本框 8">
            <a:extLst>
              <a:ext uri="{FF2B5EF4-FFF2-40B4-BE49-F238E27FC236}">
                <a16:creationId xmlns:a16="http://schemas.microsoft.com/office/drawing/2014/main" id="{0482D131-5DD4-47BA-B50F-3D24C2DC8259}"/>
              </a:ext>
            </a:extLst>
          </p:cNvPr>
          <p:cNvSpPr txBox="1"/>
          <p:nvPr/>
        </p:nvSpPr>
        <p:spPr>
          <a:xfrm>
            <a:off x="1325880" y="5084064"/>
            <a:ext cx="5852160" cy="923330"/>
          </a:xfrm>
          <a:prstGeom prst="rect">
            <a:avLst/>
          </a:prstGeom>
          <a:noFill/>
        </p:spPr>
        <p:txBody>
          <a:bodyPr wrap="square" rtlCol="0">
            <a:spAutoFit/>
          </a:bodyPr>
          <a:lstStyle/>
          <a:p>
            <a:r>
              <a:rPr lang="en-US" altLang="zh-CN" dirty="0"/>
              <a:t>function </a:t>
            </a:r>
            <a:r>
              <a:rPr lang="en-US" altLang="zh-CN" dirty="0" err="1"/>
              <a:t>getRating</a:t>
            </a:r>
            <a:r>
              <a:rPr lang="en-US" altLang="zh-CN" dirty="0"/>
              <a:t>(driver) {</a:t>
            </a:r>
          </a:p>
          <a:p>
            <a:r>
              <a:rPr lang="en-US" altLang="zh-CN" dirty="0"/>
              <a:t>  return (</a:t>
            </a:r>
            <a:r>
              <a:rPr lang="en-US" altLang="zh-CN" dirty="0" err="1"/>
              <a:t>driver.numberOfLateDeliveries</a:t>
            </a:r>
            <a:r>
              <a:rPr lang="en-US" altLang="zh-CN" dirty="0"/>
              <a:t> &gt; 5) ? 2 : 1;</a:t>
            </a:r>
          </a:p>
          <a:p>
            <a:r>
              <a:rPr lang="en-US" altLang="zh-CN" dirty="0"/>
              <a:t>}</a:t>
            </a:r>
            <a:endParaRPr lang="zh-CN" altLang="en-US" dirty="0"/>
          </a:p>
        </p:txBody>
      </p:sp>
    </p:spTree>
    <p:extLst>
      <p:ext uri="{BB962C8B-B14F-4D97-AF65-F5344CB8AC3E}">
        <p14:creationId xmlns:p14="http://schemas.microsoft.com/office/powerpoint/2010/main" val="285867297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Inline Variable</a:t>
            </a:r>
            <a:br>
              <a:rPr lang="en-US" altLang="zh-CN" b="1" dirty="0"/>
            </a:br>
            <a:endParaRPr lang="zh-CN" altLang="en-US" dirty="0"/>
          </a:p>
        </p:txBody>
      </p:sp>
      <p:pic>
        <p:nvPicPr>
          <p:cNvPr id="6" name="内容占位符 5">
            <a:extLst>
              <a:ext uri="{FF2B5EF4-FFF2-40B4-BE49-F238E27FC236}">
                <a16:creationId xmlns:a16="http://schemas.microsoft.com/office/drawing/2014/main" id="{9B59B6F5-0964-4F01-B54F-C0C796EDBA9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525" y="3336131"/>
            <a:ext cx="1533525" cy="7143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74E93F3-F9E8-4224-BDD1-66151CF253FA}"/>
              </a:ext>
            </a:extLst>
          </p:cNvPr>
          <p:cNvSpPr txBox="1"/>
          <p:nvPr/>
        </p:nvSpPr>
        <p:spPr>
          <a:xfrm>
            <a:off x="1271016" y="2139696"/>
            <a:ext cx="4197096" cy="646331"/>
          </a:xfrm>
          <a:prstGeom prst="rect">
            <a:avLst/>
          </a:prstGeom>
          <a:noFill/>
        </p:spPr>
        <p:txBody>
          <a:bodyPr wrap="square" rtlCol="0">
            <a:spAutoFit/>
          </a:bodyPr>
          <a:lstStyle/>
          <a:p>
            <a:r>
              <a:rPr lang="en-US" altLang="zh-CN" dirty="0"/>
              <a:t>let </a:t>
            </a:r>
            <a:r>
              <a:rPr lang="en-US" altLang="zh-CN" dirty="0" err="1"/>
              <a:t>basePrice</a:t>
            </a:r>
            <a:r>
              <a:rPr lang="en-US" altLang="zh-CN" dirty="0"/>
              <a:t> = </a:t>
            </a:r>
            <a:r>
              <a:rPr lang="en-US" altLang="zh-CN" dirty="0" err="1"/>
              <a:t>anOrder.basePrice</a:t>
            </a:r>
            <a:r>
              <a:rPr lang="en-US" altLang="zh-CN" dirty="0"/>
              <a:t>;</a:t>
            </a:r>
          </a:p>
          <a:p>
            <a:r>
              <a:rPr lang="en-US" altLang="zh-CN" dirty="0"/>
              <a:t>return (</a:t>
            </a:r>
            <a:r>
              <a:rPr lang="en-US" altLang="zh-CN" dirty="0" err="1"/>
              <a:t>basePrice</a:t>
            </a:r>
            <a:r>
              <a:rPr lang="en-US" altLang="zh-CN" dirty="0"/>
              <a:t> &gt; 1000);</a:t>
            </a:r>
            <a:endParaRPr lang="zh-CN" altLang="en-US" dirty="0"/>
          </a:p>
        </p:txBody>
      </p:sp>
      <p:sp>
        <p:nvSpPr>
          <p:cNvPr id="8" name="文本框 7">
            <a:extLst>
              <a:ext uri="{FF2B5EF4-FFF2-40B4-BE49-F238E27FC236}">
                <a16:creationId xmlns:a16="http://schemas.microsoft.com/office/drawing/2014/main" id="{32CDD92F-ED2A-496D-8C56-244E73BE7D88}"/>
              </a:ext>
            </a:extLst>
          </p:cNvPr>
          <p:cNvSpPr txBox="1"/>
          <p:nvPr/>
        </p:nvSpPr>
        <p:spPr>
          <a:xfrm>
            <a:off x="1399032" y="4489704"/>
            <a:ext cx="4696968" cy="369332"/>
          </a:xfrm>
          <a:prstGeom prst="rect">
            <a:avLst/>
          </a:prstGeom>
          <a:noFill/>
        </p:spPr>
        <p:txBody>
          <a:bodyPr wrap="square" rtlCol="0">
            <a:spAutoFit/>
          </a:bodyPr>
          <a:lstStyle/>
          <a:p>
            <a:r>
              <a:rPr lang="en-US" altLang="zh-CN" dirty="0"/>
              <a:t>return </a:t>
            </a:r>
            <a:r>
              <a:rPr lang="en-US" altLang="zh-CN" dirty="0" err="1"/>
              <a:t>anOrder.basePrice</a:t>
            </a:r>
            <a:r>
              <a:rPr lang="en-US" altLang="zh-CN" dirty="0"/>
              <a:t> &gt; 1000;</a:t>
            </a:r>
            <a:endParaRPr lang="zh-CN" altLang="en-US" dirty="0"/>
          </a:p>
        </p:txBody>
      </p:sp>
    </p:spTree>
    <p:extLst>
      <p:ext uri="{BB962C8B-B14F-4D97-AF65-F5344CB8AC3E}">
        <p14:creationId xmlns:p14="http://schemas.microsoft.com/office/powerpoint/2010/main" val="2955721665"/>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Introduce Parameter Object</a:t>
            </a:r>
            <a:br>
              <a:rPr lang="en-US" altLang="zh-CN" b="1" dirty="0"/>
            </a:br>
            <a:endParaRPr lang="zh-CN" altLang="en-US" dirty="0"/>
          </a:p>
        </p:txBody>
      </p:sp>
      <p:pic>
        <p:nvPicPr>
          <p:cNvPr id="6" name="内容占位符 5">
            <a:extLst>
              <a:ext uri="{FF2B5EF4-FFF2-40B4-BE49-F238E27FC236}">
                <a16:creationId xmlns:a16="http://schemas.microsoft.com/office/drawing/2014/main" id="{9FD1F433-50F9-4393-BF97-BDB80D61EEE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9736" y="3178016"/>
            <a:ext cx="2743200" cy="84772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BE217DC-61BA-4DD1-BB96-9CAB87BE5555}"/>
              </a:ext>
            </a:extLst>
          </p:cNvPr>
          <p:cNvSpPr txBox="1"/>
          <p:nvPr/>
        </p:nvSpPr>
        <p:spPr>
          <a:xfrm>
            <a:off x="1143000" y="2254686"/>
            <a:ext cx="6199632" cy="923330"/>
          </a:xfrm>
          <a:prstGeom prst="rect">
            <a:avLst/>
          </a:prstGeom>
          <a:noFill/>
        </p:spPr>
        <p:txBody>
          <a:bodyPr wrap="square" rtlCol="0">
            <a:spAutoFit/>
          </a:bodyPr>
          <a:lstStyle/>
          <a:p>
            <a:r>
              <a:rPr lang="en-US" altLang="zh-CN" dirty="0"/>
              <a:t>function </a:t>
            </a:r>
            <a:r>
              <a:rPr lang="en-US" altLang="zh-CN" dirty="0" err="1"/>
              <a:t>amountInvoiced</a:t>
            </a:r>
            <a:r>
              <a:rPr lang="en-US" altLang="zh-CN" dirty="0"/>
              <a:t>(</a:t>
            </a:r>
            <a:r>
              <a:rPr lang="en-US" altLang="zh-CN" dirty="0" err="1"/>
              <a:t>startDate</a:t>
            </a:r>
            <a:r>
              <a:rPr lang="en-US" altLang="zh-CN" dirty="0"/>
              <a:t>, </a:t>
            </a:r>
            <a:r>
              <a:rPr lang="en-US" altLang="zh-CN" dirty="0" err="1"/>
              <a:t>endDate</a:t>
            </a:r>
            <a:r>
              <a:rPr lang="en-US" altLang="zh-CN" dirty="0"/>
              <a:t>) {...}</a:t>
            </a:r>
          </a:p>
          <a:p>
            <a:r>
              <a:rPr lang="en-US" altLang="zh-CN" dirty="0"/>
              <a:t>function </a:t>
            </a:r>
            <a:r>
              <a:rPr lang="en-US" altLang="zh-CN" dirty="0" err="1"/>
              <a:t>amountReceived</a:t>
            </a:r>
            <a:r>
              <a:rPr lang="en-US" altLang="zh-CN" dirty="0"/>
              <a:t>(</a:t>
            </a:r>
            <a:r>
              <a:rPr lang="en-US" altLang="zh-CN" dirty="0" err="1"/>
              <a:t>startDate</a:t>
            </a:r>
            <a:r>
              <a:rPr lang="en-US" altLang="zh-CN" dirty="0"/>
              <a:t>, </a:t>
            </a:r>
            <a:r>
              <a:rPr lang="en-US" altLang="zh-CN" dirty="0" err="1"/>
              <a:t>endDate</a:t>
            </a:r>
            <a:r>
              <a:rPr lang="en-US" altLang="zh-CN" dirty="0"/>
              <a:t>) {...}</a:t>
            </a:r>
          </a:p>
          <a:p>
            <a:r>
              <a:rPr lang="en-US" altLang="zh-CN" dirty="0"/>
              <a:t>function </a:t>
            </a:r>
            <a:r>
              <a:rPr lang="en-US" altLang="zh-CN" dirty="0" err="1"/>
              <a:t>amountOverdue</a:t>
            </a:r>
            <a:r>
              <a:rPr lang="en-US" altLang="zh-CN" dirty="0"/>
              <a:t>(</a:t>
            </a:r>
            <a:r>
              <a:rPr lang="en-US" altLang="zh-CN" dirty="0" err="1"/>
              <a:t>startDate</a:t>
            </a:r>
            <a:r>
              <a:rPr lang="en-US" altLang="zh-CN" dirty="0"/>
              <a:t>, </a:t>
            </a:r>
            <a:r>
              <a:rPr lang="en-US" altLang="zh-CN" dirty="0" err="1"/>
              <a:t>endDate</a:t>
            </a:r>
            <a:r>
              <a:rPr lang="en-US" altLang="zh-CN" dirty="0"/>
              <a:t>) {...}</a:t>
            </a:r>
            <a:endParaRPr lang="zh-CN" altLang="en-US" dirty="0"/>
          </a:p>
        </p:txBody>
      </p:sp>
      <p:sp>
        <p:nvSpPr>
          <p:cNvPr id="8" name="文本框 7">
            <a:extLst>
              <a:ext uri="{FF2B5EF4-FFF2-40B4-BE49-F238E27FC236}">
                <a16:creationId xmlns:a16="http://schemas.microsoft.com/office/drawing/2014/main" id="{33C30D0C-7827-4635-ABDE-C295A9A255CD}"/>
              </a:ext>
            </a:extLst>
          </p:cNvPr>
          <p:cNvSpPr txBox="1"/>
          <p:nvPr/>
        </p:nvSpPr>
        <p:spPr>
          <a:xfrm>
            <a:off x="1143000" y="4370832"/>
            <a:ext cx="5221224" cy="923330"/>
          </a:xfrm>
          <a:prstGeom prst="rect">
            <a:avLst/>
          </a:prstGeom>
          <a:noFill/>
        </p:spPr>
        <p:txBody>
          <a:bodyPr wrap="square" rtlCol="0">
            <a:spAutoFit/>
          </a:bodyPr>
          <a:lstStyle/>
          <a:p>
            <a:r>
              <a:rPr lang="en-US" altLang="zh-CN" dirty="0"/>
              <a:t>function </a:t>
            </a:r>
            <a:r>
              <a:rPr lang="en-US" altLang="zh-CN" dirty="0" err="1"/>
              <a:t>amountInvoiced</a:t>
            </a:r>
            <a:r>
              <a:rPr lang="en-US" altLang="zh-CN" dirty="0"/>
              <a:t>(</a:t>
            </a:r>
            <a:r>
              <a:rPr lang="en-US" altLang="zh-CN" dirty="0" err="1"/>
              <a:t>aDateRange</a:t>
            </a:r>
            <a:r>
              <a:rPr lang="en-US" altLang="zh-CN" dirty="0"/>
              <a:t>) {...}</a:t>
            </a:r>
          </a:p>
          <a:p>
            <a:r>
              <a:rPr lang="en-US" altLang="zh-CN" dirty="0"/>
              <a:t>function </a:t>
            </a:r>
            <a:r>
              <a:rPr lang="en-US" altLang="zh-CN" dirty="0" err="1"/>
              <a:t>amountReceived</a:t>
            </a:r>
            <a:r>
              <a:rPr lang="en-US" altLang="zh-CN" dirty="0"/>
              <a:t>(</a:t>
            </a:r>
            <a:r>
              <a:rPr lang="en-US" altLang="zh-CN" dirty="0" err="1"/>
              <a:t>aDateRange</a:t>
            </a:r>
            <a:r>
              <a:rPr lang="en-US" altLang="zh-CN" dirty="0"/>
              <a:t>) {...}</a:t>
            </a:r>
          </a:p>
          <a:p>
            <a:r>
              <a:rPr lang="en-US" altLang="zh-CN" dirty="0"/>
              <a:t>function </a:t>
            </a:r>
            <a:r>
              <a:rPr lang="en-US" altLang="zh-CN" dirty="0" err="1"/>
              <a:t>amountOverdue</a:t>
            </a:r>
            <a:r>
              <a:rPr lang="en-US" altLang="zh-CN" dirty="0"/>
              <a:t>(</a:t>
            </a:r>
            <a:r>
              <a:rPr lang="en-US" altLang="zh-CN" dirty="0" err="1"/>
              <a:t>aDateRange</a:t>
            </a:r>
            <a:r>
              <a:rPr lang="en-US" altLang="zh-CN" dirty="0"/>
              <a:t>) {...}</a:t>
            </a:r>
            <a:endParaRPr lang="zh-CN" altLang="en-US" dirty="0"/>
          </a:p>
        </p:txBody>
      </p:sp>
    </p:spTree>
    <p:extLst>
      <p:ext uri="{BB962C8B-B14F-4D97-AF65-F5344CB8AC3E}">
        <p14:creationId xmlns:p14="http://schemas.microsoft.com/office/powerpoint/2010/main" val="3973376420"/>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8695773">
            <a:extLst>
              <a:ext uri="{FF2B5EF4-FFF2-40B4-BE49-F238E27FC236}">
                <a16:creationId xmlns:a16="http://schemas.microsoft.com/office/drawing/2014/main" id="{76B44612-3AF3-428C-BD02-3BB8DC435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67840" y="734885"/>
            <a:ext cx="1981680" cy="2565175"/>
          </a:xfrm>
          <a:prstGeom prst="rect">
            <a:avLst/>
          </a:prstGeo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图片 7">
            <a:extLst>
              <a:ext uri="{FF2B5EF4-FFF2-40B4-BE49-F238E27FC236}">
                <a16:creationId xmlns:a16="http://schemas.microsoft.com/office/drawing/2014/main" id="{8324DBAF-87B4-4E02-A350-93B7EC354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567" y="2107435"/>
            <a:ext cx="1975213" cy="2531199"/>
          </a:xfrm>
          <a:prstGeom prst="rect">
            <a:avLst/>
          </a:prstGeom>
        </p:spPr>
      </p:pic>
      <p:pic>
        <p:nvPicPr>
          <p:cNvPr id="9" name="Picture 4" descr="Martin Fowler（马丁·福勒）&#10;">
            <a:extLst>
              <a:ext uri="{FF2B5EF4-FFF2-40B4-BE49-F238E27FC236}">
                <a16:creationId xmlns:a16="http://schemas.microsoft.com/office/drawing/2014/main" id="{37ECB840-2B4F-4E0C-BE8F-D38BEFBAFB6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7731633" y="1133598"/>
            <a:ext cx="2524516" cy="3557273"/>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0">
            <a:extLst>
              <a:ext uri="{FF2B5EF4-FFF2-40B4-BE49-F238E27FC236}">
                <a16:creationId xmlns:a16="http://schemas.microsoft.com/office/drawing/2014/main" id="{53AAC6C8-A803-4D27-8011-AA0D0766EDEC}"/>
              </a:ext>
            </a:extLst>
          </p:cNvPr>
          <p:cNvSpPr txBox="1"/>
          <p:nvPr/>
        </p:nvSpPr>
        <p:spPr>
          <a:xfrm>
            <a:off x="7731633" y="5047488"/>
            <a:ext cx="2080260" cy="861774"/>
          </a:xfrm>
          <a:prstGeom prst="rect">
            <a:avLst/>
          </a:prstGeom>
          <a:noFill/>
        </p:spPr>
        <p:txBody>
          <a:bodyPr wrap="square" rtlCol="0">
            <a:spAutoFit/>
          </a:bodyPr>
          <a:lstStyle/>
          <a:p>
            <a:r>
              <a:rPr lang="en-US" altLang="zh-CN" sz="1600" dirty="0"/>
              <a:t>——</a:t>
            </a:r>
            <a:r>
              <a:rPr lang="zh-CN" altLang="zh-CN" sz="1600" dirty="0"/>
              <a:t>Martin Fowler</a:t>
            </a:r>
            <a:endParaRPr lang="en-US" altLang="zh-CN" sz="1600" dirty="0"/>
          </a:p>
          <a:p>
            <a:r>
              <a:rPr lang="en-US" altLang="zh-CN" sz="1600" dirty="0"/>
              <a:t>	</a:t>
            </a:r>
            <a:r>
              <a:rPr lang="zh-CN" altLang="en-US" sz="1600" dirty="0"/>
              <a:t>（马丁</a:t>
            </a:r>
            <a:r>
              <a:rPr lang="en-US" altLang="zh-CN" sz="1600" dirty="0"/>
              <a:t>·</a:t>
            </a:r>
            <a:r>
              <a:rPr lang="zh-CN" altLang="en-US" sz="1600" dirty="0"/>
              <a:t>福勒）</a:t>
            </a:r>
            <a:br>
              <a:rPr lang="zh-CN" altLang="zh-CN" dirty="0"/>
            </a:br>
            <a:endParaRPr lang="zh-CN" altLang="en-US" dirty="0"/>
          </a:p>
        </p:txBody>
      </p:sp>
      <p:sp>
        <p:nvSpPr>
          <p:cNvPr id="12" name="文本框 11">
            <a:extLst>
              <a:ext uri="{FF2B5EF4-FFF2-40B4-BE49-F238E27FC236}">
                <a16:creationId xmlns:a16="http://schemas.microsoft.com/office/drawing/2014/main" id="{855CD9E5-7A49-47EC-8910-4EA6A619A216}"/>
              </a:ext>
            </a:extLst>
          </p:cNvPr>
          <p:cNvSpPr txBox="1"/>
          <p:nvPr/>
        </p:nvSpPr>
        <p:spPr>
          <a:xfrm>
            <a:off x="859536" y="5087854"/>
            <a:ext cx="3131820" cy="923330"/>
          </a:xfrm>
          <a:prstGeom prst="rect">
            <a:avLst/>
          </a:prstGeom>
          <a:noFill/>
        </p:spPr>
        <p:txBody>
          <a:bodyPr wrap="square" rtlCol="0">
            <a:spAutoFit/>
          </a:bodyPr>
          <a:lstStyle/>
          <a:p>
            <a:r>
              <a:rPr lang="en-US" altLang="zh-CN" dirty="0">
                <a:hlinkClick r:id="rId5"/>
              </a:rPr>
              <a:t>https://martinfowler.com/articles/refactoring-2nd-changes.html</a:t>
            </a:r>
            <a:endParaRPr lang="zh-CN" altLang="en-US" dirty="0"/>
          </a:p>
        </p:txBody>
      </p:sp>
    </p:spTree>
    <p:extLst>
      <p:ext uri="{BB962C8B-B14F-4D97-AF65-F5344CB8AC3E}">
        <p14:creationId xmlns:p14="http://schemas.microsoft.com/office/powerpoint/2010/main" val="3174726295"/>
      </p:ext>
    </p:extLst>
  </p:cSld>
  <p:clrMapOvr>
    <a:masterClrMapping/>
  </p:clrMapOvr>
  <mc:AlternateContent xmlns:mc="http://schemas.openxmlformats.org/markup-compatibility/2006" xmlns:p14="http://schemas.microsoft.com/office/powerpoint/2010/main">
    <mc:Choice Requires="p14">
      <p:transition spd="slow" p14:dur="2000" advTm="81644"/>
    </mc:Choice>
    <mc:Fallback xmlns="">
      <p:transition spd="slow" advTm="8164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Rename Variable</a:t>
            </a:r>
            <a:br>
              <a:rPr lang="en-US" altLang="zh-CN" b="1" dirty="0"/>
            </a:br>
            <a:endParaRPr lang="zh-CN" altLang="en-US" dirty="0"/>
          </a:p>
        </p:txBody>
      </p:sp>
      <p:pic>
        <p:nvPicPr>
          <p:cNvPr id="6" name="内容占位符 5">
            <a:extLst>
              <a:ext uri="{FF2B5EF4-FFF2-40B4-BE49-F238E27FC236}">
                <a16:creationId xmlns:a16="http://schemas.microsoft.com/office/drawing/2014/main" id="{6453B025-6D96-445D-990E-208999A4313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9355" y="2743200"/>
            <a:ext cx="1390650" cy="68580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51A0827-C398-4B7E-AC52-BBC8D544AD33}"/>
              </a:ext>
            </a:extLst>
          </p:cNvPr>
          <p:cNvSpPr txBox="1"/>
          <p:nvPr/>
        </p:nvSpPr>
        <p:spPr>
          <a:xfrm>
            <a:off x="1700784" y="2340864"/>
            <a:ext cx="3502152" cy="369332"/>
          </a:xfrm>
          <a:prstGeom prst="rect">
            <a:avLst/>
          </a:prstGeom>
          <a:noFill/>
        </p:spPr>
        <p:txBody>
          <a:bodyPr wrap="square" rtlCol="0">
            <a:spAutoFit/>
          </a:bodyPr>
          <a:lstStyle/>
          <a:p>
            <a:r>
              <a:rPr lang="en-US" altLang="zh-CN" dirty="0"/>
              <a:t>let a = height * width;</a:t>
            </a:r>
            <a:endParaRPr lang="zh-CN" altLang="en-US" dirty="0"/>
          </a:p>
        </p:txBody>
      </p:sp>
      <p:sp>
        <p:nvSpPr>
          <p:cNvPr id="9" name="文本框 8">
            <a:extLst>
              <a:ext uri="{FF2B5EF4-FFF2-40B4-BE49-F238E27FC236}">
                <a16:creationId xmlns:a16="http://schemas.microsoft.com/office/drawing/2014/main" id="{3A47335A-7713-4E9E-A953-1615EE2CE08F}"/>
              </a:ext>
            </a:extLst>
          </p:cNvPr>
          <p:cNvSpPr txBox="1"/>
          <p:nvPr/>
        </p:nvSpPr>
        <p:spPr>
          <a:xfrm>
            <a:off x="1654296" y="4588288"/>
            <a:ext cx="3694176" cy="369332"/>
          </a:xfrm>
          <a:prstGeom prst="rect">
            <a:avLst/>
          </a:prstGeom>
          <a:noFill/>
        </p:spPr>
        <p:txBody>
          <a:bodyPr wrap="square" rtlCol="0">
            <a:spAutoFit/>
          </a:bodyPr>
          <a:lstStyle/>
          <a:p>
            <a:r>
              <a:rPr lang="en-US" altLang="zh-CN" dirty="0"/>
              <a:t>let area = height * width;</a:t>
            </a:r>
            <a:endParaRPr lang="zh-CN" altLang="en-US" dirty="0"/>
          </a:p>
        </p:txBody>
      </p:sp>
    </p:spTree>
    <p:extLst>
      <p:ext uri="{BB962C8B-B14F-4D97-AF65-F5344CB8AC3E}">
        <p14:creationId xmlns:p14="http://schemas.microsoft.com/office/powerpoint/2010/main" val="2897532278"/>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Encapsulate Collection</a:t>
            </a:r>
            <a:br>
              <a:rPr lang="en-US" altLang="zh-CN" b="1" dirty="0"/>
            </a:br>
            <a:endParaRPr lang="zh-CN" altLang="en-US" dirty="0"/>
          </a:p>
        </p:txBody>
      </p:sp>
      <p:pic>
        <p:nvPicPr>
          <p:cNvPr id="6" name="内容占位符 5">
            <a:extLst>
              <a:ext uri="{FF2B5EF4-FFF2-40B4-BE49-F238E27FC236}">
                <a16:creationId xmlns:a16="http://schemas.microsoft.com/office/drawing/2014/main" id="{BC97288F-0741-4A3F-9B3C-2C86E3BC45B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7583" y="3139726"/>
            <a:ext cx="2076450" cy="11620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A9D4346-9200-485B-8C46-EEC334448538}"/>
              </a:ext>
            </a:extLst>
          </p:cNvPr>
          <p:cNvSpPr txBox="1"/>
          <p:nvPr/>
        </p:nvSpPr>
        <p:spPr>
          <a:xfrm>
            <a:off x="1645920" y="2075688"/>
            <a:ext cx="5230368" cy="923330"/>
          </a:xfrm>
          <a:prstGeom prst="rect">
            <a:avLst/>
          </a:prstGeom>
          <a:noFill/>
        </p:spPr>
        <p:txBody>
          <a:bodyPr wrap="square" rtlCol="0">
            <a:spAutoFit/>
          </a:bodyPr>
          <a:lstStyle/>
          <a:p>
            <a:r>
              <a:rPr lang="en-US" altLang="zh-CN"/>
              <a:t>class Person {              </a:t>
            </a:r>
          </a:p>
          <a:p>
            <a:r>
              <a:rPr lang="en-US" altLang="zh-CN"/>
              <a:t>  get courses() {return this._courses;}</a:t>
            </a:r>
          </a:p>
          <a:p>
            <a:r>
              <a:rPr lang="en-US" altLang="zh-CN"/>
              <a:t>  set courses(aList) {this._courses = aList;}</a:t>
            </a:r>
            <a:endParaRPr lang="zh-CN" altLang="en-US" dirty="0"/>
          </a:p>
        </p:txBody>
      </p:sp>
      <p:sp>
        <p:nvSpPr>
          <p:cNvPr id="8" name="文本框 7">
            <a:extLst>
              <a:ext uri="{FF2B5EF4-FFF2-40B4-BE49-F238E27FC236}">
                <a16:creationId xmlns:a16="http://schemas.microsoft.com/office/drawing/2014/main" id="{CBB8F99E-72FB-4B8B-813A-5768CBC697B2}"/>
              </a:ext>
            </a:extLst>
          </p:cNvPr>
          <p:cNvSpPr txBox="1"/>
          <p:nvPr/>
        </p:nvSpPr>
        <p:spPr>
          <a:xfrm>
            <a:off x="1709928" y="4301776"/>
            <a:ext cx="6300216" cy="1200329"/>
          </a:xfrm>
          <a:prstGeom prst="rect">
            <a:avLst/>
          </a:prstGeom>
          <a:noFill/>
        </p:spPr>
        <p:txBody>
          <a:bodyPr wrap="square" rtlCol="0">
            <a:spAutoFit/>
          </a:bodyPr>
          <a:lstStyle/>
          <a:p>
            <a:r>
              <a:rPr lang="en-US" altLang="zh-CN"/>
              <a:t>class Person {</a:t>
            </a:r>
          </a:p>
          <a:p>
            <a:r>
              <a:rPr lang="en-US" altLang="zh-CN"/>
              <a:t>  get courses() {return this._courses.slice();}</a:t>
            </a:r>
          </a:p>
          <a:p>
            <a:r>
              <a:rPr lang="en-US" altLang="zh-CN"/>
              <a:t>  addCourse(aCourse)    { ... }</a:t>
            </a:r>
          </a:p>
          <a:p>
            <a:r>
              <a:rPr lang="en-US" altLang="zh-CN"/>
              <a:t>  removeCourse(aCourse) { ... }</a:t>
            </a:r>
            <a:endParaRPr lang="zh-CN" altLang="en-US" dirty="0"/>
          </a:p>
        </p:txBody>
      </p:sp>
    </p:spTree>
    <p:extLst>
      <p:ext uri="{BB962C8B-B14F-4D97-AF65-F5344CB8AC3E}">
        <p14:creationId xmlns:p14="http://schemas.microsoft.com/office/powerpoint/2010/main" val="3877471405"/>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Encapsulate Record</a:t>
            </a:r>
            <a:br>
              <a:rPr lang="en-US" altLang="zh-CN" b="1" dirty="0"/>
            </a:br>
            <a:endParaRPr lang="zh-CN" altLang="en-US" dirty="0"/>
          </a:p>
        </p:txBody>
      </p:sp>
      <p:pic>
        <p:nvPicPr>
          <p:cNvPr id="6" name="内容占位符 5">
            <a:extLst>
              <a:ext uri="{FF2B5EF4-FFF2-40B4-BE49-F238E27FC236}">
                <a16:creationId xmlns:a16="http://schemas.microsoft.com/office/drawing/2014/main" id="{7860877C-9F74-43A7-9BD0-BF354D940C2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6999" y="3039142"/>
            <a:ext cx="2076450" cy="11620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5FE7E43-4459-4976-BDDD-BD945E529095}"/>
              </a:ext>
            </a:extLst>
          </p:cNvPr>
          <p:cNvSpPr txBox="1"/>
          <p:nvPr/>
        </p:nvSpPr>
        <p:spPr>
          <a:xfrm>
            <a:off x="1271016" y="2057400"/>
            <a:ext cx="7205472" cy="369332"/>
          </a:xfrm>
          <a:prstGeom prst="rect">
            <a:avLst/>
          </a:prstGeom>
          <a:noFill/>
        </p:spPr>
        <p:txBody>
          <a:bodyPr wrap="square" rtlCol="0">
            <a:spAutoFit/>
          </a:bodyPr>
          <a:lstStyle/>
          <a:p>
            <a:r>
              <a:rPr lang="en-US" altLang="zh-CN" dirty="0"/>
              <a:t>organization = {name: "Acme Gooseberries", country: "GB"};</a:t>
            </a:r>
            <a:endParaRPr lang="zh-CN" altLang="en-US" dirty="0"/>
          </a:p>
        </p:txBody>
      </p:sp>
      <p:sp>
        <p:nvSpPr>
          <p:cNvPr id="8" name="文本框 7">
            <a:extLst>
              <a:ext uri="{FF2B5EF4-FFF2-40B4-BE49-F238E27FC236}">
                <a16:creationId xmlns:a16="http://schemas.microsoft.com/office/drawing/2014/main" id="{DC7C7CD8-09B3-4EA3-9729-36043BCF5320}"/>
              </a:ext>
            </a:extLst>
          </p:cNvPr>
          <p:cNvSpPr txBox="1"/>
          <p:nvPr/>
        </p:nvSpPr>
        <p:spPr>
          <a:xfrm>
            <a:off x="1271016" y="3542960"/>
            <a:ext cx="6684264" cy="2862322"/>
          </a:xfrm>
          <a:prstGeom prst="rect">
            <a:avLst/>
          </a:prstGeom>
          <a:noFill/>
        </p:spPr>
        <p:txBody>
          <a:bodyPr wrap="square" rtlCol="0">
            <a:spAutoFit/>
          </a:bodyPr>
          <a:lstStyle/>
          <a:p>
            <a:r>
              <a:rPr lang="en-US" altLang="zh-CN"/>
              <a:t>class Organization {</a:t>
            </a:r>
          </a:p>
          <a:p>
            <a:r>
              <a:rPr lang="en-US" altLang="zh-CN"/>
              <a:t>  constructor(data) {</a:t>
            </a:r>
          </a:p>
          <a:p>
            <a:r>
              <a:rPr lang="en-US" altLang="zh-CN"/>
              <a:t>    this._name = data.name;</a:t>
            </a:r>
          </a:p>
          <a:p>
            <a:r>
              <a:rPr lang="en-US" altLang="zh-CN"/>
              <a:t>    this._country = data.country;</a:t>
            </a:r>
          </a:p>
          <a:p>
            <a:r>
              <a:rPr lang="en-US" altLang="zh-CN"/>
              <a:t>  }</a:t>
            </a:r>
          </a:p>
          <a:p>
            <a:r>
              <a:rPr lang="en-US" altLang="zh-CN"/>
              <a:t>  get name()    {return this._name;}</a:t>
            </a:r>
          </a:p>
          <a:p>
            <a:r>
              <a:rPr lang="en-US" altLang="zh-CN"/>
              <a:t>  set name(arg) {this._name = arg;}</a:t>
            </a:r>
          </a:p>
          <a:p>
            <a:r>
              <a:rPr lang="en-US" altLang="zh-CN"/>
              <a:t>  get country()    {return this._country;}</a:t>
            </a:r>
          </a:p>
          <a:p>
            <a:r>
              <a:rPr lang="en-US" altLang="zh-CN"/>
              <a:t>  set country(arg) {this._country = arg;}</a:t>
            </a:r>
          </a:p>
          <a:p>
            <a:r>
              <a:rPr lang="en-US" altLang="zh-CN"/>
              <a:t>}</a:t>
            </a:r>
            <a:endParaRPr lang="zh-CN" altLang="en-US" dirty="0"/>
          </a:p>
        </p:txBody>
      </p:sp>
    </p:spTree>
    <p:extLst>
      <p:ext uri="{BB962C8B-B14F-4D97-AF65-F5344CB8AC3E}">
        <p14:creationId xmlns:p14="http://schemas.microsoft.com/office/powerpoint/2010/main" val="766092917"/>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pPr fontAlgn="base"/>
            <a:r>
              <a:rPr lang="en-US" altLang="zh-CN" b="1" dirty="0"/>
              <a:t>Extract Class</a:t>
            </a:r>
          </a:p>
        </p:txBody>
      </p:sp>
      <p:sp>
        <p:nvSpPr>
          <p:cNvPr id="4" name="矩形 3">
            <a:hlinkClick r:id="rId2"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EAB07D1-22A9-44A5-8C99-22B7A1380709}"/>
              </a:ext>
            </a:extLst>
          </p:cNvPr>
          <p:cNvSpPr txBox="1"/>
          <p:nvPr/>
        </p:nvSpPr>
        <p:spPr>
          <a:xfrm>
            <a:off x="1536192" y="2176272"/>
            <a:ext cx="7059168" cy="923330"/>
          </a:xfrm>
          <a:prstGeom prst="rect">
            <a:avLst/>
          </a:prstGeom>
          <a:noFill/>
        </p:spPr>
        <p:txBody>
          <a:bodyPr wrap="square" rtlCol="0">
            <a:spAutoFit/>
          </a:bodyPr>
          <a:lstStyle/>
          <a:p>
            <a:r>
              <a:rPr lang="en-US" altLang="zh-CN" dirty="0"/>
              <a:t>class Person {</a:t>
            </a:r>
          </a:p>
          <a:p>
            <a:r>
              <a:rPr lang="en-US" altLang="zh-CN" dirty="0"/>
              <a:t>  get </a:t>
            </a:r>
            <a:r>
              <a:rPr lang="en-US" altLang="zh-CN" dirty="0" err="1"/>
              <a:t>officeAreaCode</a:t>
            </a:r>
            <a:r>
              <a:rPr lang="en-US" altLang="zh-CN" dirty="0"/>
              <a:t>() {return this._</a:t>
            </a:r>
            <a:r>
              <a:rPr lang="en-US" altLang="zh-CN" dirty="0" err="1"/>
              <a:t>officeAreaCode</a:t>
            </a:r>
            <a:r>
              <a:rPr lang="en-US" altLang="zh-CN" dirty="0"/>
              <a:t>;}</a:t>
            </a:r>
          </a:p>
          <a:p>
            <a:r>
              <a:rPr lang="en-US" altLang="zh-CN" dirty="0"/>
              <a:t>  get </a:t>
            </a:r>
            <a:r>
              <a:rPr lang="en-US" altLang="zh-CN" dirty="0" err="1"/>
              <a:t>officeNumber</a:t>
            </a:r>
            <a:r>
              <a:rPr lang="en-US" altLang="zh-CN" dirty="0"/>
              <a:t>()   {return this._</a:t>
            </a:r>
            <a:r>
              <a:rPr lang="en-US" altLang="zh-CN" dirty="0" err="1"/>
              <a:t>officeNumber</a:t>
            </a:r>
            <a:r>
              <a:rPr lang="en-US" altLang="zh-CN" dirty="0"/>
              <a:t>;}</a:t>
            </a:r>
            <a:endParaRPr lang="zh-CN" altLang="en-US" dirty="0"/>
          </a:p>
        </p:txBody>
      </p:sp>
      <p:pic>
        <p:nvPicPr>
          <p:cNvPr id="11" name="内容占位符 10">
            <a:extLst>
              <a:ext uri="{FF2B5EF4-FFF2-40B4-BE49-F238E27FC236}">
                <a16:creationId xmlns:a16="http://schemas.microsoft.com/office/drawing/2014/main" id="{33F571A5-6DA7-4C78-A206-2C234EFF373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2835" y="3321082"/>
            <a:ext cx="2305050" cy="781050"/>
          </a:xfrm>
        </p:spPr>
      </p:pic>
      <p:sp>
        <p:nvSpPr>
          <p:cNvPr id="12" name="文本框 11">
            <a:extLst>
              <a:ext uri="{FF2B5EF4-FFF2-40B4-BE49-F238E27FC236}">
                <a16:creationId xmlns:a16="http://schemas.microsoft.com/office/drawing/2014/main" id="{4A61F6DD-5243-476B-864C-16304A6A8296}"/>
              </a:ext>
            </a:extLst>
          </p:cNvPr>
          <p:cNvSpPr txBox="1"/>
          <p:nvPr/>
        </p:nvSpPr>
        <p:spPr>
          <a:xfrm>
            <a:off x="1170432" y="4215384"/>
            <a:ext cx="9272016" cy="2308324"/>
          </a:xfrm>
          <a:prstGeom prst="rect">
            <a:avLst/>
          </a:prstGeom>
          <a:noFill/>
        </p:spPr>
        <p:txBody>
          <a:bodyPr wrap="square" rtlCol="0">
            <a:spAutoFit/>
          </a:bodyPr>
          <a:lstStyle/>
          <a:p>
            <a:r>
              <a:rPr lang="en-US" altLang="zh-CN"/>
              <a:t>class Person {</a:t>
            </a:r>
          </a:p>
          <a:p>
            <a:r>
              <a:rPr lang="en-US" altLang="zh-CN"/>
              <a:t>  get officeAreaCode() {return this._telephoneNumber.areaCode;}</a:t>
            </a:r>
          </a:p>
          <a:p>
            <a:r>
              <a:rPr lang="en-US" altLang="zh-CN"/>
              <a:t>  get officeNumber()   {return this._telephoneNumber.number;}</a:t>
            </a:r>
          </a:p>
          <a:p>
            <a:r>
              <a:rPr lang="en-US" altLang="zh-CN"/>
              <a:t>}</a:t>
            </a:r>
          </a:p>
          <a:p>
            <a:r>
              <a:rPr lang="en-US" altLang="zh-CN"/>
              <a:t>class TelephoneNumber {</a:t>
            </a:r>
          </a:p>
          <a:p>
            <a:r>
              <a:rPr lang="en-US" altLang="zh-CN"/>
              <a:t>  get areaCode() {return this._areaCode;}</a:t>
            </a:r>
          </a:p>
          <a:p>
            <a:r>
              <a:rPr lang="en-US" altLang="zh-CN"/>
              <a:t>  get number()   {return this._number;}</a:t>
            </a:r>
          </a:p>
          <a:p>
            <a:r>
              <a:rPr lang="en-US" altLang="zh-CN"/>
              <a:t>}</a:t>
            </a:r>
            <a:endParaRPr lang="zh-CN" altLang="en-US" dirty="0"/>
          </a:p>
        </p:txBody>
      </p:sp>
    </p:spTree>
    <p:extLst>
      <p:ext uri="{BB962C8B-B14F-4D97-AF65-F5344CB8AC3E}">
        <p14:creationId xmlns:p14="http://schemas.microsoft.com/office/powerpoint/2010/main" val="3770572166"/>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Hide Delegate</a:t>
            </a:r>
            <a:br>
              <a:rPr lang="en-US" altLang="zh-CN" b="1" dirty="0"/>
            </a:br>
            <a:endParaRPr lang="zh-CN" altLang="en-US" dirty="0"/>
          </a:p>
        </p:txBody>
      </p:sp>
      <p:pic>
        <p:nvPicPr>
          <p:cNvPr id="6" name="内容占位符 5">
            <a:extLst>
              <a:ext uri="{FF2B5EF4-FFF2-40B4-BE49-F238E27FC236}">
                <a16:creationId xmlns:a16="http://schemas.microsoft.com/office/drawing/2014/main" id="{2E359470-0D0E-4CA8-AC27-EA2497656F4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5723" y="2633662"/>
            <a:ext cx="1543050" cy="15906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EB58E32-0D0B-4166-97BA-AE8DBF8146CC}"/>
              </a:ext>
            </a:extLst>
          </p:cNvPr>
          <p:cNvSpPr txBox="1"/>
          <p:nvPr/>
        </p:nvSpPr>
        <p:spPr>
          <a:xfrm>
            <a:off x="1143000" y="2268748"/>
            <a:ext cx="5367528" cy="369332"/>
          </a:xfrm>
          <a:prstGeom prst="rect">
            <a:avLst/>
          </a:prstGeom>
          <a:noFill/>
        </p:spPr>
        <p:txBody>
          <a:bodyPr wrap="square" rtlCol="0">
            <a:spAutoFit/>
          </a:bodyPr>
          <a:lstStyle/>
          <a:p>
            <a:r>
              <a:rPr lang="en-US" altLang="zh-CN" dirty="0"/>
              <a:t>manager = </a:t>
            </a:r>
            <a:r>
              <a:rPr lang="en-US" altLang="zh-CN" dirty="0" err="1"/>
              <a:t>aPerson.department.manager</a:t>
            </a:r>
            <a:r>
              <a:rPr lang="en-US" altLang="zh-CN" dirty="0"/>
              <a:t>;</a:t>
            </a:r>
            <a:endParaRPr lang="zh-CN" altLang="en-US" dirty="0"/>
          </a:p>
        </p:txBody>
      </p:sp>
      <p:sp>
        <p:nvSpPr>
          <p:cNvPr id="8" name="文本框 7">
            <a:extLst>
              <a:ext uri="{FF2B5EF4-FFF2-40B4-BE49-F238E27FC236}">
                <a16:creationId xmlns:a16="http://schemas.microsoft.com/office/drawing/2014/main" id="{CCDFED59-61DD-4C0F-A5D1-241D3799DAE3}"/>
              </a:ext>
            </a:extLst>
          </p:cNvPr>
          <p:cNvSpPr txBox="1"/>
          <p:nvPr/>
        </p:nvSpPr>
        <p:spPr>
          <a:xfrm>
            <a:off x="1143000" y="4404586"/>
            <a:ext cx="6729984" cy="1200329"/>
          </a:xfrm>
          <a:prstGeom prst="rect">
            <a:avLst/>
          </a:prstGeom>
          <a:noFill/>
        </p:spPr>
        <p:txBody>
          <a:bodyPr wrap="square" rtlCol="0">
            <a:spAutoFit/>
          </a:bodyPr>
          <a:lstStyle/>
          <a:p>
            <a:r>
              <a:rPr lang="en-US" altLang="zh-CN" dirty="0"/>
              <a:t>manager = </a:t>
            </a:r>
            <a:r>
              <a:rPr lang="en-US" altLang="zh-CN" dirty="0" err="1"/>
              <a:t>aPerson.manager</a:t>
            </a:r>
            <a:r>
              <a:rPr lang="en-US" altLang="zh-CN" dirty="0"/>
              <a:t>;</a:t>
            </a:r>
          </a:p>
          <a:p>
            <a:endParaRPr lang="en-US" altLang="zh-CN" dirty="0"/>
          </a:p>
          <a:p>
            <a:r>
              <a:rPr lang="en-US" altLang="zh-CN" dirty="0"/>
              <a:t>class Person {</a:t>
            </a:r>
          </a:p>
          <a:p>
            <a:r>
              <a:rPr lang="en-US" altLang="zh-CN" dirty="0"/>
              <a:t>  get manager() {return </a:t>
            </a:r>
            <a:r>
              <a:rPr lang="en-US" altLang="zh-CN" dirty="0" err="1"/>
              <a:t>this.department.manager</a:t>
            </a:r>
            <a:r>
              <a:rPr lang="en-US" altLang="zh-CN" dirty="0"/>
              <a:t>;}</a:t>
            </a:r>
            <a:endParaRPr lang="zh-CN" altLang="en-US" dirty="0"/>
          </a:p>
        </p:txBody>
      </p:sp>
    </p:spTree>
    <p:extLst>
      <p:ext uri="{BB962C8B-B14F-4D97-AF65-F5344CB8AC3E}">
        <p14:creationId xmlns:p14="http://schemas.microsoft.com/office/powerpoint/2010/main" val="825187441"/>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Inline Class</a:t>
            </a:r>
            <a:br>
              <a:rPr lang="en-US" altLang="zh-CN" b="1" dirty="0"/>
            </a:br>
            <a:endParaRPr lang="zh-CN" altLang="en-US" dirty="0"/>
          </a:p>
        </p:txBody>
      </p:sp>
      <p:pic>
        <p:nvPicPr>
          <p:cNvPr id="6" name="内容占位符 5">
            <a:extLst>
              <a:ext uri="{FF2B5EF4-FFF2-40B4-BE49-F238E27FC236}">
                <a16:creationId xmlns:a16="http://schemas.microsoft.com/office/drawing/2014/main" id="{766B3C6C-7DF1-4A61-BC42-DEEFF69F46E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5931" y="3038475"/>
            <a:ext cx="2305050" cy="7810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6C6675D-7968-498E-B6A5-9B028DA0BEC0}"/>
              </a:ext>
            </a:extLst>
          </p:cNvPr>
          <p:cNvSpPr txBox="1"/>
          <p:nvPr/>
        </p:nvSpPr>
        <p:spPr>
          <a:xfrm>
            <a:off x="646111" y="1853248"/>
            <a:ext cx="8649653" cy="2308324"/>
          </a:xfrm>
          <a:prstGeom prst="rect">
            <a:avLst/>
          </a:prstGeom>
          <a:noFill/>
        </p:spPr>
        <p:txBody>
          <a:bodyPr wrap="square" rtlCol="0">
            <a:spAutoFit/>
          </a:bodyPr>
          <a:lstStyle/>
          <a:p>
            <a:r>
              <a:rPr lang="en-US" altLang="zh-CN" dirty="0"/>
              <a:t>class Person {</a:t>
            </a:r>
          </a:p>
          <a:p>
            <a:r>
              <a:rPr lang="en-US" altLang="zh-CN" dirty="0"/>
              <a:t>  get </a:t>
            </a:r>
            <a:r>
              <a:rPr lang="en-US" altLang="zh-CN" dirty="0" err="1"/>
              <a:t>officeAreaCode</a:t>
            </a:r>
            <a:r>
              <a:rPr lang="en-US" altLang="zh-CN" dirty="0"/>
              <a:t>() {return this._</a:t>
            </a:r>
            <a:r>
              <a:rPr lang="en-US" altLang="zh-CN" dirty="0" err="1"/>
              <a:t>telephoneNumber.areaCode</a:t>
            </a:r>
            <a:r>
              <a:rPr lang="en-US" altLang="zh-CN" dirty="0"/>
              <a:t>;}</a:t>
            </a:r>
          </a:p>
          <a:p>
            <a:r>
              <a:rPr lang="en-US" altLang="zh-CN" dirty="0"/>
              <a:t>  get </a:t>
            </a:r>
            <a:r>
              <a:rPr lang="en-US" altLang="zh-CN" dirty="0" err="1"/>
              <a:t>officeNumber</a:t>
            </a:r>
            <a:r>
              <a:rPr lang="en-US" altLang="zh-CN" dirty="0"/>
              <a:t>()   {return this._</a:t>
            </a:r>
            <a:r>
              <a:rPr lang="en-US" altLang="zh-CN" dirty="0" err="1"/>
              <a:t>telephoneNumber.number</a:t>
            </a:r>
            <a:r>
              <a:rPr lang="en-US" altLang="zh-CN" dirty="0"/>
              <a:t>;}</a:t>
            </a:r>
          </a:p>
          <a:p>
            <a:r>
              <a:rPr lang="en-US" altLang="zh-CN" dirty="0"/>
              <a:t>}</a:t>
            </a:r>
          </a:p>
          <a:p>
            <a:r>
              <a:rPr lang="en-US" altLang="zh-CN" dirty="0"/>
              <a:t>class </a:t>
            </a:r>
            <a:r>
              <a:rPr lang="en-US" altLang="zh-CN" dirty="0" err="1"/>
              <a:t>TelephoneNumber</a:t>
            </a:r>
            <a:r>
              <a:rPr lang="en-US" altLang="zh-CN" dirty="0"/>
              <a:t> {</a:t>
            </a:r>
          </a:p>
          <a:p>
            <a:r>
              <a:rPr lang="en-US" altLang="zh-CN" dirty="0"/>
              <a:t>  get </a:t>
            </a:r>
            <a:r>
              <a:rPr lang="en-US" altLang="zh-CN" dirty="0" err="1"/>
              <a:t>areaCode</a:t>
            </a:r>
            <a:r>
              <a:rPr lang="en-US" altLang="zh-CN" dirty="0"/>
              <a:t>() {return this._</a:t>
            </a:r>
            <a:r>
              <a:rPr lang="en-US" altLang="zh-CN" dirty="0" err="1"/>
              <a:t>areaCode</a:t>
            </a:r>
            <a:r>
              <a:rPr lang="en-US" altLang="zh-CN" dirty="0"/>
              <a:t>;}</a:t>
            </a:r>
          </a:p>
          <a:p>
            <a:r>
              <a:rPr lang="en-US" altLang="zh-CN" dirty="0"/>
              <a:t>  get number()   {return </a:t>
            </a:r>
            <a:r>
              <a:rPr lang="en-US" altLang="zh-CN" dirty="0" err="1"/>
              <a:t>this._number</a:t>
            </a:r>
            <a:r>
              <a:rPr lang="en-US" altLang="zh-CN" dirty="0"/>
              <a:t>;}</a:t>
            </a:r>
          </a:p>
          <a:p>
            <a:r>
              <a:rPr lang="en-US" altLang="zh-CN" dirty="0"/>
              <a:t>}</a:t>
            </a:r>
            <a:endParaRPr lang="zh-CN" altLang="en-US" dirty="0"/>
          </a:p>
        </p:txBody>
      </p:sp>
      <p:sp>
        <p:nvSpPr>
          <p:cNvPr id="9" name="文本框 8">
            <a:extLst>
              <a:ext uri="{FF2B5EF4-FFF2-40B4-BE49-F238E27FC236}">
                <a16:creationId xmlns:a16="http://schemas.microsoft.com/office/drawing/2014/main" id="{F205B6B8-D192-424A-B243-FD697FD5A3D9}"/>
              </a:ext>
            </a:extLst>
          </p:cNvPr>
          <p:cNvSpPr txBox="1"/>
          <p:nvPr/>
        </p:nvSpPr>
        <p:spPr>
          <a:xfrm>
            <a:off x="646111" y="4782312"/>
            <a:ext cx="8083296" cy="923330"/>
          </a:xfrm>
          <a:prstGeom prst="rect">
            <a:avLst/>
          </a:prstGeom>
          <a:noFill/>
        </p:spPr>
        <p:txBody>
          <a:bodyPr wrap="square" rtlCol="0">
            <a:spAutoFit/>
          </a:bodyPr>
          <a:lstStyle/>
          <a:p>
            <a:r>
              <a:rPr lang="en-US" altLang="zh-CN" dirty="0"/>
              <a:t>class Person {</a:t>
            </a:r>
          </a:p>
          <a:p>
            <a:r>
              <a:rPr lang="en-US" altLang="zh-CN" dirty="0"/>
              <a:t>  get </a:t>
            </a:r>
            <a:r>
              <a:rPr lang="en-US" altLang="zh-CN" dirty="0" err="1"/>
              <a:t>officeAreaCode</a:t>
            </a:r>
            <a:r>
              <a:rPr lang="en-US" altLang="zh-CN" dirty="0"/>
              <a:t>() {return this._</a:t>
            </a:r>
            <a:r>
              <a:rPr lang="en-US" altLang="zh-CN" dirty="0" err="1"/>
              <a:t>officeAreaCode</a:t>
            </a:r>
            <a:r>
              <a:rPr lang="en-US" altLang="zh-CN" dirty="0"/>
              <a:t>;}</a:t>
            </a:r>
          </a:p>
          <a:p>
            <a:r>
              <a:rPr lang="en-US" altLang="zh-CN" dirty="0"/>
              <a:t>  get </a:t>
            </a:r>
            <a:r>
              <a:rPr lang="en-US" altLang="zh-CN" dirty="0" err="1"/>
              <a:t>officeNumber</a:t>
            </a:r>
            <a:r>
              <a:rPr lang="en-US" altLang="zh-CN" dirty="0"/>
              <a:t>()   {return this._</a:t>
            </a:r>
            <a:r>
              <a:rPr lang="en-US" altLang="zh-CN" dirty="0" err="1"/>
              <a:t>officeNumber</a:t>
            </a:r>
            <a:r>
              <a:rPr lang="en-US" altLang="zh-CN" dirty="0"/>
              <a:t>;}</a:t>
            </a:r>
            <a:endParaRPr lang="zh-CN" altLang="en-US" dirty="0"/>
          </a:p>
        </p:txBody>
      </p:sp>
    </p:spTree>
    <p:extLst>
      <p:ext uri="{BB962C8B-B14F-4D97-AF65-F5344CB8AC3E}">
        <p14:creationId xmlns:p14="http://schemas.microsoft.com/office/powerpoint/2010/main" val="289193448"/>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Remove Middle Man</a:t>
            </a:r>
            <a:br>
              <a:rPr lang="en-US" altLang="zh-CN" b="1" dirty="0"/>
            </a:br>
            <a:endParaRPr lang="zh-CN" altLang="en-US" dirty="0"/>
          </a:p>
        </p:txBody>
      </p:sp>
      <p:pic>
        <p:nvPicPr>
          <p:cNvPr id="6" name="内容占位符 5">
            <a:extLst>
              <a:ext uri="{FF2B5EF4-FFF2-40B4-BE49-F238E27FC236}">
                <a16:creationId xmlns:a16="http://schemas.microsoft.com/office/drawing/2014/main" id="{F7E601B8-49AA-46E8-9F07-E1EB54795A9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2843" y="2751677"/>
            <a:ext cx="1543050" cy="15906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0D032E4-0A30-4586-81A9-C6B4CBCA4CA4}"/>
              </a:ext>
            </a:extLst>
          </p:cNvPr>
          <p:cNvSpPr txBox="1"/>
          <p:nvPr/>
        </p:nvSpPr>
        <p:spPr>
          <a:xfrm>
            <a:off x="1243584" y="1960816"/>
            <a:ext cx="7287768" cy="1200329"/>
          </a:xfrm>
          <a:prstGeom prst="rect">
            <a:avLst/>
          </a:prstGeom>
          <a:noFill/>
        </p:spPr>
        <p:txBody>
          <a:bodyPr wrap="square" rtlCol="0">
            <a:spAutoFit/>
          </a:bodyPr>
          <a:lstStyle/>
          <a:p>
            <a:r>
              <a:rPr lang="en-US" altLang="zh-CN" dirty="0"/>
              <a:t>manager = </a:t>
            </a:r>
            <a:r>
              <a:rPr lang="en-US" altLang="zh-CN" dirty="0" err="1"/>
              <a:t>aPerson.manager</a:t>
            </a:r>
            <a:r>
              <a:rPr lang="en-US" altLang="zh-CN" dirty="0"/>
              <a:t>;</a:t>
            </a:r>
          </a:p>
          <a:p>
            <a:endParaRPr lang="en-US" altLang="zh-CN" dirty="0"/>
          </a:p>
          <a:p>
            <a:r>
              <a:rPr lang="en-US" altLang="zh-CN" dirty="0"/>
              <a:t>class Person {</a:t>
            </a:r>
          </a:p>
          <a:p>
            <a:r>
              <a:rPr lang="en-US" altLang="zh-CN" dirty="0"/>
              <a:t>  get manager() {return </a:t>
            </a:r>
            <a:r>
              <a:rPr lang="en-US" altLang="zh-CN" dirty="0" err="1"/>
              <a:t>this.department.manager</a:t>
            </a:r>
            <a:r>
              <a:rPr lang="en-US" altLang="zh-CN" dirty="0"/>
              <a:t>;}</a:t>
            </a:r>
            <a:endParaRPr lang="zh-CN" altLang="en-US" dirty="0"/>
          </a:p>
        </p:txBody>
      </p:sp>
      <p:sp>
        <p:nvSpPr>
          <p:cNvPr id="10" name="文本框 9">
            <a:extLst>
              <a:ext uri="{FF2B5EF4-FFF2-40B4-BE49-F238E27FC236}">
                <a16:creationId xmlns:a16="http://schemas.microsoft.com/office/drawing/2014/main" id="{857EEC0A-6F2F-4B50-BE40-A1E491A693E5}"/>
              </a:ext>
            </a:extLst>
          </p:cNvPr>
          <p:cNvSpPr txBox="1"/>
          <p:nvPr/>
        </p:nvSpPr>
        <p:spPr>
          <a:xfrm>
            <a:off x="1243584" y="4773168"/>
            <a:ext cx="5971032" cy="369332"/>
          </a:xfrm>
          <a:prstGeom prst="rect">
            <a:avLst/>
          </a:prstGeom>
          <a:noFill/>
        </p:spPr>
        <p:txBody>
          <a:bodyPr wrap="square" rtlCol="0">
            <a:spAutoFit/>
          </a:bodyPr>
          <a:lstStyle/>
          <a:p>
            <a:r>
              <a:rPr lang="en-US" altLang="zh-CN"/>
              <a:t>manager = aPerson.department.manager;</a:t>
            </a:r>
            <a:endParaRPr lang="zh-CN" altLang="en-US" dirty="0"/>
          </a:p>
        </p:txBody>
      </p:sp>
    </p:spTree>
    <p:extLst>
      <p:ext uri="{BB962C8B-B14F-4D97-AF65-F5344CB8AC3E}">
        <p14:creationId xmlns:p14="http://schemas.microsoft.com/office/powerpoint/2010/main" val="171412104"/>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Replace Primitive with Object</a:t>
            </a:r>
            <a:br>
              <a:rPr lang="en-US" altLang="zh-CN" b="1" dirty="0"/>
            </a:br>
            <a:endParaRPr lang="zh-CN" altLang="en-US" dirty="0"/>
          </a:p>
        </p:txBody>
      </p:sp>
      <p:pic>
        <p:nvPicPr>
          <p:cNvPr id="6" name="内容占位符 5">
            <a:extLst>
              <a:ext uri="{FF2B5EF4-FFF2-40B4-BE49-F238E27FC236}">
                <a16:creationId xmlns:a16="http://schemas.microsoft.com/office/drawing/2014/main" id="{7D106372-4314-4550-8D25-3E93FAF27E7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3392" y="2914745"/>
            <a:ext cx="1828800" cy="12096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1C6BA0D-193E-4ACC-80BC-DB6CB7E4D78D}"/>
              </a:ext>
            </a:extLst>
          </p:cNvPr>
          <p:cNvSpPr txBox="1"/>
          <p:nvPr/>
        </p:nvSpPr>
        <p:spPr>
          <a:xfrm>
            <a:off x="1170432" y="2268414"/>
            <a:ext cx="5870448" cy="646331"/>
          </a:xfrm>
          <a:prstGeom prst="rect">
            <a:avLst/>
          </a:prstGeom>
          <a:noFill/>
        </p:spPr>
        <p:txBody>
          <a:bodyPr wrap="square" rtlCol="0">
            <a:spAutoFit/>
          </a:bodyPr>
          <a:lstStyle/>
          <a:p>
            <a:r>
              <a:rPr lang="en-US" altLang="zh-CN" dirty="0" err="1"/>
              <a:t>orders.filter</a:t>
            </a:r>
            <a:r>
              <a:rPr lang="en-US" altLang="zh-CN" dirty="0"/>
              <a:t>(o =&gt; "high" === </a:t>
            </a:r>
            <a:r>
              <a:rPr lang="en-US" altLang="zh-CN" dirty="0" err="1"/>
              <a:t>o.priority</a:t>
            </a:r>
            <a:endParaRPr lang="en-US" altLang="zh-CN" dirty="0"/>
          </a:p>
          <a:p>
            <a:r>
              <a:rPr lang="en-US" altLang="zh-CN" dirty="0"/>
              <a:t>                || "rush" === </a:t>
            </a:r>
            <a:r>
              <a:rPr lang="en-US" altLang="zh-CN" dirty="0" err="1"/>
              <a:t>o.priority</a:t>
            </a:r>
            <a:r>
              <a:rPr lang="en-US" altLang="zh-CN" dirty="0"/>
              <a:t>);</a:t>
            </a:r>
            <a:endParaRPr lang="zh-CN" altLang="en-US" dirty="0"/>
          </a:p>
        </p:txBody>
      </p:sp>
      <p:sp>
        <p:nvSpPr>
          <p:cNvPr id="8" name="文本框 7">
            <a:extLst>
              <a:ext uri="{FF2B5EF4-FFF2-40B4-BE49-F238E27FC236}">
                <a16:creationId xmlns:a16="http://schemas.microsoft.com/office/drawing/2014/main" id="{0E8BBCB8-686D-4736-BD32-26F3D5038418}"/>
              </a:ext>
            </a:extLst>
          </p:cNvPr>
          <p:cNvSpPr txBox="1"/>
          <p:nvPr/>
        </p:nvSpPr>
        <p:spPr>
          <a:xfrm>
            <a:off x="1170432" y="4635421"/>
            <a:ext cx="7324344" cy="369332"/>
          </a:xfrm>
          <a:prstGeom prst="rect">
            <a:avLst/>
          </a:prstGeom>
          <a:noFill/>
        </p:spPr>
        <p:txBody>
          <a:bodyPr wrap="square" rtlCol="0">
            <a:spAutoFit/>
          </a:bodyPr>
          <a:lstStyle/>
          <a:p>
            <a:r>
              <a:rPr lang="en-US" altLang="zh-CN" dirty="0" err="1"/>
              <a:t>orders.filter</a:t>
            </a:r>
            <a:r>
              <a:rPr lang="en-US" altLang="zh-CN" dirty="0"/>
              <a:t>(o =&gt; </a:t>
            </a:r>
            <a:r>
              <a:rPr lang="en-US" altLang="zh-CN" dirty="0" err="1"/>
              <a:t>o.priority.higherThan</a:t>
            </a:r>
            <a:r>
              <a:rPr lang="en-US" altLang="zh-CN" dirty="0"/>
              <a:t>(new Priority("normal")))</a:t>
            </a:r>
            <a:endParaRPr lang="zh-CN" altLang="en-US" dirty="0"/>
          </a:p>
        </p:txBody>
      </p:sp>
    </p:spTree>
    <p:extLst>
      <p:ext uri="{BB962C8B-B14F-4D97-AF65-F5344CB8AC3E}">
        <p14:creationId xmlns:p14="http://schemas.microsoft.com/office/powerpoint/2010/main" val="4188317276"/>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Replace Temp with Query</a:t>
            </a:r>
            <a:br>
              <a:rPr lang="en-US" altLang="zh-CN" b="1" dirty="0"/>
            </a:br>
            <a:endParaRPr lang="zh-CN" altLang="en-US" dirty="0"/>
          </a:p>
        </p:txBody>
      </p:sp>
      <p:pic>
        <p:nvPicPr>
          <p:cNvPr id="6" name="内容占位符 5">
            <a:extLst>
              <a:ext uri="{FF2B5EF4-FFF2-40B4-BE49-F238E27FC236}">
                <a16:creationId xmlns:a16="http://schemas.microsoft.com/office/drawing/2014/main" id="{8F1F1E67-0EE3-43C8-8146-CD5DC27776E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429" y="2994755"/>
            <a:ext cx="1047750" cy="13239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4BAD8-9F8B-4C1A-8B49-F9717F5D164A}"/>
              </a:ext>
            </a:extLst>
          </p:cNvPr>
          <p:cNvSpPr txBox="1"/>
          <p:nvPr/>
        </p:nvSpPr>
        <p:spPr>
          <a:xfrm>
            <a:off x="1563624" y="1993392"/>
            <a:ext cx="6583680" cy="1477328"/>
          </a:xfrm>
          <a:prstGeom prst="rect">
            <a:avLst/>
          </a:prstGeom>
          <a:noFill/>
        </p:spPr>
        <p:txBody>
          <a:bodyPr wrap="square" rtlCol="0">
            <a:spAutoFit/>
          </a:bodyPr>
          <a:lstStyle/>
          <a:p>
            <a:r>
              <a:rPr lang="en-US" altLang="zh-CN" dirty="0"/>
              <a:t>const </a:t>
            </a:r>
            <a:r>
              <a:rPr lang="en-US" altLang="zh-CN" dirty="0" err="1"/>
              <a:t>basePrice</a:t>
            </a:r>
            <a:r>
              <a:rPr lang="en-US" altLang="zh-CN" dirty="0"/>
              <a:t> = </a:t>
            </a:r>
            <a:r>
              <a:rPr lang="en-US" altLang="zh-CN" dirty="0" err="1"/>
              <a:t>this._quantity</a:t>
            </a:r>
            <a:r>
              <a:rPr lang="en-US" altLang="zh-CN" dirty="0"/>
              <a:t> * this._</a:t>
            </a:r>
            <a:r>
              <a:rPr lang="en-US" altLang="zh-CN" dirty="0" err="1"/>
              <a:t>itemPrice</a:t>
            </a:r>
            <a:r>
              <a:rPr lang="en-US" altLang="zh-CN" dirty="0"/>
              <a:t>;</a:t>
            </a:r>
          </a:p>
          <a:p>
            <a:r>
              <a:rPr lang="en-US" altLang="zh-CN" dirty="0"/>
              <a:t>if (</a:t>
            </a:r>
            <a:r>
              <a:rPr lang="en-US" altLang="zh-CN" dirty="0" err="1"/>
              <a:t>basePrice</a:t>
            </a:r>
            <a:r>
              <a:rPr lang="en-US" altLang="zh-CN" dirty="0"/>
              <a:t> &gt; 1000)</a:t>
            </a:r>
          </a:p>
          <a:p>
            <a:r>
              <a:rPr lang="en-US" altLang="zh-CN" dirty="0"/>
              <a:t>  return </a:t>
            </a:r>
            <a:r>
              <a:rPr lang="en-US" altLang="zh-CN" dirty="0" err="1"/>
              <a:t>basePrice</a:t>
            </a:r>
            <a:r>
              <a:rPr lang="en-US" altLang="zh-CN" dirty="0"/>
              <a:t> * 0.95;</a:t>
            </a:r>
          </a:p>
          <a:p>
            <a:r>
              <a:rPr lang="en-US" altLang="zh-CN" dirty="0"/>
              <a:t>else</a:t>
            </a:r>
          </a:p>
          <a:p>
            <a:r>
              <a:rPr lang="en-US" altLang="zh-CN" dirty="0"/>
              <a:t>  return </a:t>
            </a:r>
            <a:r>
              <a:rPr lang="en-US" altLang="zh-CN" dirty="0" err="1"/>
              <a:t>basePrice</a:t>
            </a:r>
            <a:r>
              <a:rPr lang="en-US" altLang="zh-CN" dirty="0"/>
              <a:t> * 0.98;</a:t>
            </a:r>
            <a:endParaRPr lang="zh-CN" altLang="en-US" dirty="0"/>
          </a:p>
        </p:txBody>
      </p:sp>
      <p:sp>
        <p:nvSpPr>
          <p:cNvPr id="9" name="文本框 8">
            <a:extLst>
              <a:ext uri="{FF2B5EF4-FFF2-40B4-BE49-F238E27FC236}">
                <a16:creationId xmlns:a16="http://schemas.microsoft.com/office/drawing/2014/main" id="{5AE92EA7-AC73-4A5B-B877-C64D7F80FFAC}"/>
              </a:ext>
            </a:extLst>
          </p:cNvPr>
          <p:cNvSpPr txBox="1"/>
          <p:nvPr/>
        </p:nvSpPr>
        <p:spPr>
          <a:xfrm>
            <a:off x="1563624" y="4227290"/>
            <a:ext cx="5367528" cy="2308324"/>
          </a:xfrm>
          <a:prstGeom prst="rect">
            <a:avLst/>
          </a:prstGeom>
          <a:noFill/>
        </p:spPr>
        <p:txBody>
          <a:bodyPr wrap="square" rtlCol="0">
            <a:spAutoFit/>
          </a:bodyPr>
          <a:lstStyle/>
          <a:p>
            <a:r>
              <a:rPr lang="en-US" altLang="zh-CN" dirty="0"/>
              <a:t>get </a:t>
            </a:r>
            <a:r>
              <a:rPr lang="en-US" altLang="zh-CN" dirty="0" err="1"/>
              <a:t>basePrice</a:t>
            </a:r>
            <a:r>
              <a:rPr lang="en-US" altLang="zh-CN" dirty="0"/>
              <a:t>() {</a:t>
            </a:r>
            <a:r>
              <a:rPr lang="en-US" altLang="zh-CN" dirty="0" err="1"/>
              <a:t>this._quantity</a:t>
            </a:r>
            <a:r>
              <a:rPr lang="en-US" altLang="zh-CN" dirty="0"/>
              <a:t> * this._</a:t>
            </a:r>
            <a:r>
              <a:rPr lang="en-US" altLang="zh-CN" dirty="0" err="1"/>
              <a:t>itemPrice</a:t>
            </a:r>
            <a:r>
              <a:rPr lang="en-US" altLang="zh-CN" dirty="0"/>
              <a:t>;}</a:t>
            </a:r>
          </a:p>
          <a:p>
            <a:endParaRPr lang="en-US" altLang="zh-CN" dirty="0"/>
          </a:p>
          <a:p>
            <a:r>
              <a:rPr lang="en-US" altLang="zh-CN" dirty="0"/>
              <a:t>...</a:t>
            </a:r>
          </a:p>
          <a:p>
            <a:endParaRPr lang="en-US" altLang="zh-CN" dirty="0"/>
          </a:p>
          <a:p>
            <a:r>
              <a:rPr lang="en-US" altLang="zh-CN" dirty="0"/>
              <a:t>if (</a:t>
            </a:r>
            <a:r>
              <a:rPr lang="en-US" altLang="zh-CN" dirty="0" err="1"/>
              <a:t>this.basePrice</a:t>
            </a:r>
            <a:r>
              <a:rPr lang="en-US" altLang="zh-CN" dirty="0"/>
              <a:t> &gt; 1000)</a:t>
            </a:r>
          </a:p>
          <a:p>
            <a:r>
              <a:rPr lang="en-US" altLang="zh-CN" dirty="0"/>
              <a:t>  return </a:t>
            </a:r>
            <a:r>
              <a:rPr lang="en-US" altLang="zh-CN" dirty="0" err="1"/>
              <a:t>this.basePrice</a:t>
            </a:r>
            <a:r>
              <a:rPr lang="en-US" altLang="zh-CN" dirty="0"/>
              <a:t> * 0.95;</a:t>
            </a:r>
          </a:p>
          <a:p>
            <a:r>
              <a:rPr lang="en-US" altLang="zh-CN" dirty="0"/>
              <a:t>else</a:t>
            </a:r>
          </a:p>
          <a:p>
            <a:r>
              <a:rPr lang="en-US" altLang="zh-CN" dirty="0"/>
              <a:t>  return </a:t>
            </a:r>
            <a:r>
              <a:rPr lang="en-US" altLang="zh-CN" dirty="0" err="1"/>
              <a:t>this.basePrice</a:t>
            </a:r>
            <a:r>
              <a:rPr lang="en-US" altLang="zh-CN" dirty="0"/>
              <a:t> * 0.98;</a:t>
            </a:r>
            <a:endParaRPr lang="zh-CN" altLang="en-US" dirty="0"/>
          </a:p>
        </p:txBody>
      </p:sp>
    </p:spTree>
    <p:extLst>
      <p:ext uri="{BB962C8B-B14F-4D97-AF65-F5344CB8AC3E}">
        <p14:creationId xmlns:p14="http://schemas.microsoft.com/office/powerpoint/2010/main" val="3917463340"/>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Substitute Algorithm</a:t>
            </a:r>
            <a:br>
              <a:rPr lang="en-US" altLang="zh-CN" b="1" dirty="0"/>
            </a:br>
            <a:endParaRPr lang="zh-CN" altLang="en-US" dirty="0"/>
          </a:p>
        </p:txBody>
      </p:sp>
      <p:pic>
        <p:nvPicPr>
          <p:cNvPr id="6" name="内容占位符 5">
            <a:extLst>
              <a:ext uri="{FF2B5EF4-FFF2-40B4-BE49-F238E27FC236}">
                <a16:creationId xmlns:a16="http://schemas.microsoft.com/office/drawing/2014/main" id="{B6B6882C-80B5-4563-9696-607F755EC8F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4801" y="4812125"/>
            <a:ext cx="3714750" cy="14382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5CAA3FE-7D31-4BE7-8CDA-22CAAB092E18}"/>
              </a:ext>
            </a:extLst>
          </p:cNvPr>
          <p:cNvSpPr txBox="1"/>
          <p:nvPr/>
        </p:nvSpPr>
        <p:spPr>
          <a:xfrm>
            <a:off x="886968" y="1645920"/>
            <a:ext cx="6400800" cy="4247317"/>
          </a:xfrm>
          <a:prstGeom prst="rect">
            <a:avLst/>
          </a:prstGeom>
          <a:noFill/>
        </p:spPr>
        <p:txBody>
          <a:bodyPr wrap="square" rtlCol="0">
            <a:spAutoFit/>
          </a:bodyPr>
          <a:lstStyle/>
          <a:p>
            <a:r>
              <a:rPr lang="en-US" altLang="zh-CN" dirty="0"/>
              <a:t>function </a:t>
            </a:r>
            <a:r>
              <a:rPr lang="en-US" altLang="zh-CN" dirty="0" err="1"/>
              <a:t>foundPerson</a:t>
            </a:r>
            <a:r>
              <a:rPr lang="en-US" altLang="zh-CN" dirty="0"/>
              <a:t>(people) {</a:t>
            </a:r>
          </a:p>
          <a:p>
            <a:r>
              <a:rPr lang="en-US" altLang="zh-CN" dirty="0"/>
              <a:t>  for(let </a:t>
            </a:r>
            <a:r>
              <a:rPr lang="en-US" altLang="zh-CN" dirty="0" err="1"/>
              <a:t>i</a:t>
            </a:r>
            <a:r>
              <a:rPr lang="en-US" altLang="zh-CN" dirty="0"/>
              <a:t> = 0; </a:t>
            </a:r>
            <a:r>
              <a:rPr lang="en-US" altLang="zh-CN" dirty="0" err="1"/>
              <a:t>i</a:t>
            </a:r>
            <a:r>
              <a:rPr lang="en-US" altLang="zh-CN" dirty="0"/>
              <a:t> &lt; </a:t>
            </a:r>
            <a:r>
              <a:rPr lang="en-US" altLang="zh-CN" dirty="0" err="1"/>
              <a:t>people.length</a:t>
            </a:r>
            <a:r>
              <a:rPr lang="en-US" altLang="zh-CN" dirty="0"/>
              <a:t>; </a:t>
            </a:r>
            <a:r>
              <a:rPr lang="en-US" altLang="zh-CN" dirty="0" err="1"/>
              <a:t>i</a:t>
            </a:r>
            <a:r>
              <a:rPr lang="en-US" altLang="zh-CN" dirty="0"/>
              <a:t>++) {</a:t>
            </a:r>
          </a:p>
          <a:p>
            <a:r>
              <a:rPr lang="en-US" altLang="zh-CN" dirty="0"/>
              <a:t>    if (people[</a:t>
            </a:r>
            <a:r>
              <a:rPr lang="en-US" altLang="zh-CN" dirty="0" err="1"/>
              <a:t>i</a:t>
            </a:r>
            <a:r>
              <a:rPr lang="en-US" altLang="zh-CN" dirty="0"/>
              <a:t>] === "Don") {</a:t>
            </a:r>
          </a:p>
          <a:p>
            <a:r>
              <a:rPr lang="en-US" altLang="zh-CN" dirty="0"/>
              <a:t>      return "Don";</a:t>
            </a:r>
          </a:p>
          <a:p>
            <a:r>
              <a:rPr lang="en-US" altLang="zh-CN" dirty="0"/>
              <a:t>    }</a:t>
            </a:r>
          </a:p>
          <a:p>
            <a:r>
              <a:rPr lang="en-US" altLang="zh-CN" dirty="0"/>
              <a:t>    if (people[</a:t>
            </a:r>
            <a:r>
              <a:rPr lang="en-US" altLang="zh-CN" dirty="0" err="1"/>
              <a:t>i</a:t>
            </a:r>
            <a:r>
              <a:rPr lang="en-US" altLang="zh-CN" dirty="0"/>
              <a:t>] === "John") {</a:t>
            </a:r>
          </a:p>
          <a:p>
            <a:r>
              <a:rPr lang="en-US" altLang="zh-CN" dirty="0"/>
              <a:t>      return "John";</a:t>
            </a:r>
          </a:p>
          <a:p>
            <a:r>
              <a:rPr lang="en-US" altLang="zh-CN" dirty="0"/>
              <a:t>    }</a:t>
            </a:r>
          </a:p>
          <a:p>
            <a:r>
              <a:rPr lang="en-US" altLang="zh-CN" dirty="0"/>
              <a:t>    if (people[</a:t>
            </a:r>
            <a:r>
              <a:rPr lang="en-US" altLang="zh-CN" dirty="0" err="1"/>
              <a:t>i</a:t>
            </a:r>
            <a:r>
              <a:rPr lang="en-US" altLang="zh-CN" dirty="0"/>
              <a:t>] === "Kent") {</a:t>
            </a:r>
          </a:p>
          <a:p>
            <a:r>
              <a:rPr lang="en-US" altLang="zh-CN" dirty="0"/>
              <a:t>      return "Kent";</a:t>
            </a:r>
          </a:p>
          <a:p>
            <a:r>
              <a:rPr lang="en-US" altLang="zh-CN" dirty="0"/>
              <a:t>    }</a:t>
            </a:r>
          </a:p>
          <a:p>
            <a:r>
              <a:rPr lang="en-US" altLang="zh-CN" dirty="0"/>
              <a:t>  }</a:t>
            </a:r>
          </a:p>
          <a:p>
            <a:r>
              <a:rPr lang="en-US" altLang="zh-CN" dirty="0"/>
              <a:t>  return "";</a:t>
            </a:r>
          </a:p>
          <a:p>
            <a:r>
              <a:rPr lang="en-US" altLang="zh-CN" dirty="0"/>
              <a:t>}</a:t>
            </a:r>
          </a:p>
          <a:p>
            <a:endParaRPr lang="zh-CN" altLang="en-US" dirty="0"/>
          </a:p>
        </p:txBody>
      </p:sp>
      <p:sp>
        <p:nvSpPr>
          <p:cNvPr id="9" name="文本框 8">
            <a:extLst>
              <a:ext uri="{FF2B5EF4-FFF2-40B4-BE49-F238E27FC236}">
                <a16:creationId xmlns:a16="http://schemas.microsoft.com/office/drawing/2014/main" id="{4554F46C-FC15-489B-BB49-C16EE30181AF}"/>
              </a:ext>
            </a:extLst>
          </p:cNvPr>
          <p:cNvSpPr txBox="1"/>
          <p:nvPr/>
        </p:nvSpPr>
        <p:spPr>
          <a:xfrm>
            <a:off x="4937760" y="2624328"/>
            <a:ext cx="5742432" cy="1477328"/>
          </a:xfrm>
          <a:prstGeom prst="rect">
            <a:avLst/>
          </a:prstGeom>
          <a:noFill/>
        </p:spPr>
        <p:txBody>
          <a:bodyPr wrap="square" rtlCol="0">
            <a:spAutoFit/>
          </a:bodyPr>
          <a:lstStyle/>
          <a:p>
            <a:r>
              <a:rPr lang="en-US" altLang="zh-CN" dirty="0"/>
              <a:t>function </a:t>
            </a:r>
            <a:r>
              <a:rPr lang="en-US" altLang="zh-CN" dirty="0" err="1"/>
              <a:t>foundPerson</a:t>
            </a:r>
            <a:r>
              <a:rPr lang="en-US" altLang="zh-CN" dirty="0"/>
              <a:t>(people) {</a:t>
            </a:r>
          </a:p>
          <a:p>
            <a:r>
              <a:rPr lang="en-US" altLang="zh-CN" dirty="0"/>
              <a:t>  const candidates = ["Don", "John", "Kent"];</a:t>
            </a:r>
          </a:p>
          <a:p>
            <a:r>
              <a:rPr lang="en-US" altLang="zh-CN" dirty="0"/>
              <a:t>  return </a:t>
            </a:r>
            <a:r>
              <a:rPr lang="en-US" altLang="zh-CN" dirty="0" err="1"/>
              <a:t>people.find</a:t>
            </a:r>
            <a:r>
              <a:rPr lang="en-US" altLang="zh-CN" dirty="0"/>
              <a:t>(p =&gt; </a:t>
            </a:r>
            <a:r>
              <a:rPr lang="en-US" altLang="zh-CN" dirty="0" err="1"/>
              <a:t>candidates.includes</a:t>
            </a:r>
            <a:r>
              <a:rPr lang="en-US" altLang="zh-CN" dirty="0"/>
              <a:t>(p)) || '';</a:t>
            </a:r>
          </a:p>
          <a:p>
            <a:r>
              <a:rPr lang="en-US" altLang="zh-CN" dirty="0"/>
              <a:t>}</a:t>
            </a:r>
            <a:endParaRPr lang="zh-CN" altLang="en-US" dirty="0"/>
          </a:p>
        </p:txBody>
      </p:sp>
    </p:spTree>
    <p:extLst>
      <p:ext uri="{BB962C8B-B14F-4D97-AF65-F5344CB8AC3E}">
        <p14:creationId xmlns:p14="http://schemas.microsoft.com/office/powerpoint/2010/main" val="360199515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EA54F-355F-4C53-BE16-4451CFAFD00A}"/>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4EB3E645-8EF1-4795-ADDB-C7B97930313E}"/>
              </a:ext>
            </a:extLst>
          </p:cNvPr>
          <p:cNvSpPr>
            <a:spLocks noGrp="1"/>
          </p:cNvSpPr>
          <p:nvPr>
            <p:ph idx="1"/>
          </p:nvPr>
        </p:nvSpPr>
        <p:spPr/>
        <p:txBody>
          <a:bodyPr/>
          <a:lstStyle/>
          <a:p>
            <a:r>
              <a:rPr lang="zh-CN" altLang="zh-CN" dirty="0"/>
              <a:t>重构介绍</a:t>
            </a:r>
          </a:p>
          <a:p>
            <a:r>
              <a:rPr lang="zh-CN" altLang="zh-CN" dirty="0"/>
              <a:t>重构原则</a:t>
            </a:r>
          </a:p>
          <a:p>
            <a:r>
              <a:rPr lang="zh-CN" altLang="zh-CN" dirty="0"/>
              <a:t>重构技巧</a:t>
            </a:r>
            <a:endParaRPr lang="zh-CN" altLang="en-US" dirty="0"/>
          </a:p>
        </p:txBody>
      </p:sp>
    </p:spTree>
    <p:extLst>
      <p:ext uri="{BB962C8B-B14F-4D97-AF65-F5344CB8AC3E}">
        <p14:creationId xmlns:p14="http://schemas.microsoft.com/office/powerpoint/2010/main" val="833457062"/>
      </p:ext>
    </p:extLst>
  </p:cSld>
  <p:clrMapOvr>
    <a:masterClrMapping/>
  </p:clrMapOvr>
  <mc:AlternateContent xmlns:mc="http://schemas.openxmlformats.org/markup-compatibility/2006" xmlns:p14="http://schemas.microsoft.com/office/powerpoint/2010/main">
    <mc:Choice Requires="p14">
      <p:transition spd="slow" p14:dur="2000" advTm="41439"/>
    </mc:Choice>
    <mc:Fallback xmlns="">
      <p:transition spd="slow" advTm="4143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Move Field</a:t>
            </a:r>
            <a:br>
              <a:rPr lang="en-US" altLang="zh-CN" b="1" dirty="0"/>
            </a:br>
            <a:endParaRPr lang="zh-CN" altLang="en-US" dirty="0"/>
          </a:p>
        </p:txBody>
      </p:sp>
      <p:pic>
        <p:nvPicPr>
          <p:cNvPr id="6" name="内容占位符 5">
            <a:extLst>
              <a:ext uri="{FF2B5EF4-FFF2-40B4-BE49-F238E27FC236}">
                <a16:creationId xmlns:a16="http://schemas.microsoft.com/office/drawing/2014/main" id="{0970D45B-60DE-4E1F-9645-EC2EDB624DE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4877" y="3429000"/>
            <a:ext cx="2114550" cy="5905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BA4EB94-E848-4440-B4C2-95C05F7230E8}"/>
              </a:ext>
            </a:extLst>
          </p:cNvPr>
          <p:cNvSpPr txBox="1"/>
          <p:nvPr/>
        </p:nvSpPr>
        <p:spPr>
          <a:xfrm>
            <a:off x="1472183" y="2404872"/>
            <a:ext cx="6302693" cy="923330"/>
          </a:xfrm>
          <a:prstGeom prst="rect">
            <a:avLst/>
          </a:prstGeom>
          <a:noFill/>
        </p:spPr>
        <p:txBody>
          <a:bodyPr wrap="square" rtlCol="0">
            <a:spAutoFit/>
          </a:bodyPr>
          <a:lstStyle/>
          <a:p>
            <a:r>
              <a:rPr lang="en-US" altLang="zh-CN"/>
              <a:t>class Customer {</a:t>
            </a:r>
          </a:p>
          <a:p>
            <a:r>
              <a:rPr lang="en-US" altLang="zh-CN"/>
              <a:t>  get plan() {return this._plan;}</a:t>
            </a:r>
          </a:p>
          <a:p>
            <a:r>
              <a:rPr lang="en-US" altLang="zh-CN"/>
              <a:t>  get discountRate() {return this._discountRate;}</a:t>
            </a:r>
            <a:endParaRPr lang="zh-CN" altLang="en-US" dirty="0"/>
          </a:p>
        </p:txBody>
      </p:sp>
      <p:sp>
        <p:nvSpPr>
          <p:cNvPr id="8" name="文本框 7">
            <a:extLst>
              <a:ext uri="{FF2B5EF4-FFF2-40B4-BE49-F238E27FC236}">
                <a16:creationId xmlns:a16="http://schemas.microsoft.com/office/drawing/2014/main" id="{872479A3-7647-40EC-8FFB-99ACBB025A1E}"/>
              </a:ext>
            </a:extLst>
          </p:cNvPr>
          <p:cNvSpPr txBox="1"/>
          <p:nvPr/>
        </p:nvSpPr>
        <p:spPr>
          <a:xfrm>
            <a:off x="1389888" y="4544568"/>
            <a:ext cx="7150608" cy="923330"/>
          </a:xfrm>
          <a:prstGeom prst="rect">
            <a:avLst/>
          </a:prstGeom>
          <a:noFill/>
        </p:spPr>
        <p:txBody>
          <a:bodyPr wrap="square" rtlCol="0">
            <a:spAutoFit/>
          </a:bodyPr>
          <a:lstStyle/>
          <a:p>
            <a:r>
              <a:rPr lang="en-US" altLang="zh-CN"/>
              <a:t>class Customer {</a:t>
            </a:r>
          </a:p>
          <a:p>
            <a:r>
              <a:rPr lang="en-US" altLang="zh-CN"/>
              <a:t>  get plan() {return this._plan;}</a:t>
            </a:r>
          </a:p>
          <a:p>
            <a:r>
              <a:rPr lang="en-US" altLang="zh-CN"/>
              <a:t>  get discountRate() {return this.plan.discountRate;}</a:t>
            </a:r>
            <a:endParaRPr lang="zh-CN" altLang="en-US" dirty="0"/>
          </a:p>
        </p:txBody>
      </p:sp>
    </p:spTree>
    <p:extLst>
      <p:ext uri="{BB962C8B-B14F-4D97-AF65-F5344CB8AC3E}">
        <p14:creationId xmlns:p14="http://schemas.microsoft.com/office/powerpoint/2010/main" val="1071957487"/>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Move Function</a:t>
            </a:r>
            <a:br>
              <a:rPr lang="en-US" altLang="zh-CN" b="1" dirty="0"/>
            </a:br>
            <a:endParaRPr lang="zh-CN" altLang="en-US" dirty="0"/>
          </a:p>
        </p:txBody>
      </p:sp>
      <p:pic>
        <p:nvPicPr>
          <p:cNvPr id="6" name="内容占位符 5">
            <a:extLst>
              <a:ext uri="{FF2B5EF4-FFF2-40B4-BE49-F238E27FC236}">
                <a16:creationId xmlns:a16="http://schemas.microsoft.com/office/drawing/2014/main" id="{3E659817-3DBD-4482-BDE7-F841D2AE42E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3691" y="3363754"/>
            <a:ext cx="2486025" cy="4762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7F2327B-DAEA-4949-B3DD-EDE57A30E130}"/>
              </a:ext>
            </a:extLst>
          </p:cNvPr>
          <p:cNvSpPr txBox="1"/>
          <p:nvPr/>
        </p:nvSpPr>
        <p:spPr>
          <a:xfrm>
            <a:off x="1700016" y="1962169"/>
            <a:ext cx="3648456" cy="646331"/>
          </a:xfrm>
          <a:prstGeom prst="rect">
            <a:avLst/>
          </a:prstGeom>
          <a:noFill/>
        </p:spPr>
        <p:txBody>
          <a:bodyPr wrap="square" rtlCol="0">
            <a:spAutoFit/>
          </a:bodyPr>
          <a:lstStyle/>
          <a:p>
            <a:r>
              <a:rPr lang="en-US" altLang="zh-CN" dirty="0"/>
              <a:t>class Account {</a:t>
            </a:r>
          </a:p>
          <a:p>
            <a:r>
              <a:rPr lang="en-US" altLang="zh-CN" dirty="0"/>
              <a:t>  get </a:t>
            </a:r>
            <a:r>
              <a:rPr lang="en-US" altLang="zh-CN" dirty="0" err="1"/>
              <a:t>overdraftCharge</a:t>
            </a:r>
            <a:r>
              <a:rPr lang="en-US" altLang="zh-CN" dirty="0"/>
              <a:t>() {...}</a:t>
            </a:r>
            <a:endParaRPr lang="zh-CN" altLang="en-US" dirty="0"/>
          </a:p>
        </p:txBody>
      </p:sp>
      <p:sp>
        <p:nvSpPr>
          <p:cNvPr id="8" name="文本框 7">
            <a:extLst>
              <a:ext uri="{FF2B5EF4-FFF2-40B4-BE49-F238E27FC236}">
                <a16:creationId xmlns:a16="http://schemas.microsoft.com/office/drawing/2014/main" id="{6AF6D530-36AD-4C2C-A91A-9008D450B0FD}"/>
              </a:ext>
            </a:extLst>
          </p:cNvPr>
          <p:cNvSpPr txBox="1"/>
          <p:nvPr/>
        </p:nvSpPr>
        <p:spPr>
          <a:xfrm>
            <a:off x="1536192" y="4681587"/>
            <a:ext cx="3749040" cy="646331"/>
          </a:xfrm>
          <a:prstGeom prst="rect">
            <a:avLst/>
          </a:prstGeom>
          <a:noFill/>
        </p:spPr>
        <p:txBody>
          <a:bodyPr wrap="square" rtlCol="0">
            <a:spAutoFit/>
          </a:bodyPr>
          <a:lstStyle/>
          <a:p>
            <a:r>
              <a:rPr lang="en-US" altLang="zh-CN" dirty="0"/>
              <a:t>class </a:t>
            </a:r>
            <a:r>
              <a:rPr lang="en-US" altLang="zh-CN" dirty="0" err="1"/>
              <a:t>AccountType</a:t>
            </a:r>
            <a:r>
              <a:rPr lang="en-US" altLang="zh-CN" dirty="0"/>
              <a:t> {</a:t>
            </a:r>
          </a:p>
          <a:p>
            <a:r>
              <a:rPr lang="en-US" altLang="zh-CN" dirty="0"/>
              <a:t>    get </a:t>
            </a:r>
            <a:r>
              <a:rPr lang="en-US" altLang="zh-CN" dirty="0" err="1"/>
              <a:t>overdraftCharge</a:t>
            </a:r>
            <a:r>
              <a:rPr lang="en-US" altLang="zh-CN" dirty="0"/>
              <a:t>() {...}</a:t>
            </a:r>
            <a:endParaRPr lang="zh-CN" altLang="en-US" dirty="0"/>
          </a:p>
        </p:txBody>
      </p:sp>
    </p:spTree>
    <p:extLst>
      <p:ext uri="{BB962C8B-B14F-4D97-AF65-F5344CB8AC3E}">
        <p14:creationId xmlns:p14="http://schemas.microsoft.com/office/powerpoint/2010/main" val="3905520"/>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Move Statements into Function</a:t>
            </a:r>
            <a:br>
              <a:rPr lang="en-US" altLang="zh-CN" b="1" dirty="0"/>
            </a:br>
            <a:endParaRPr lang="zh-CN" altLang="en-US" dirty="0"/>
          </a:p>
        </p:txBody>
      </p:sp>
      <p:pic>
        <p:nvPicPr>
          <p:cNvPr id="6" name="内容占位符 5">
            <a:extLst>
              <a:ext uri="{FF2B5EF4-FFF2-40B4-BE49-F238E27FC236}">
                <a16:creationId xmlns:a16="http://schemas.microsoft.com/office/drawing/2014/main" id="{E0516568-5FFA-456F-ABCF-5C428755B65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5834" y="3223165"/>
            <a:ext cx="1905000" cy="156210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5D7163F-F3F2-4F27-AC27-AE4266843877}"/>
              </a:ext>
            </a:extLst>
          </p:cNvPr>
          <p:cNvSpPr txBox="1"/>
          <p:nvPr/>
        </p:nvSpPr>
        <p:spPr>
          <a:xfrm>
            <a:off x="795528" y="1627632"/>
            <a:ext cx="8229600" cy="2585323"/>
          </a:xfrm>
          <a:prstGeom prst="rect">
            <a:avLst/>
          </a:prstGeom>
          <a:noFill/>
        </p:spPr>
        <p:txBody>
          <a:bodyPr wrap="square" rtlCol="0">
            <a:spAutoFit/>
          </a:bodyPr>
          <a:lstStyle/>
          <a:p>
            <a:r>
              <a:rPr lang="en-US" altLang="zh-CN" dirty="0" err="1"/>
              <a:t>result.push</a:t>
            </a:r>
            <a:r>
              <a:rPr lang="en-US" altLang="zh-CN" dirty="0"/>
              <a:t>(`&lt;p&gt;title: ${</a:t>
            </a:r>
            <a:r>
              <a:rPr lang="en-US" altLang="zh-CN" dirty="0" err="1"/>
              <a:t>person.photo.title</a:t>
            </a:r>
            <a:r>
              <a:rPr lang="en-US" altLang="zh-CN" dirty="0"/>
              <a:t>}&lt;/p&gt;`);</a:t>
            </a:r>
          </a:p>
          <a:p>
            <a:r>
              <a:rPr lang="en-US" altLang="zh-CN" dirty="0" err="1"/>
              <a:t>result.concat</a:t>
            </a:r>
            <a:r>
              <a:rPr lang="en-US" altLang="zh-CN" dirty="0"/>
              <a:t>(</a:t>
            </a:r>
            <a:r>
              <a:rPr lang="en-US" altLang="zh-CN" dirty="0" err="1"/>
              <a:t>photoData</a:t>
            </a:r>
            <a:r>
              <a:rPr lang="en-US" altLang="zh-CN" dirty="0"/>
              <a:t>(</a:t>
            </a:r>
            <a:r>
              <a:rPr lang="en-US" altLang="zh-CN" dirty="0" err="1"/>
              <a:t>person.photo</a:t>
            </a:r>
            <a:r>
              <a:rPr lang="en-US" altLang="zh-CN" dirty="0"/>
              <a:t>));</a:t>
            </a:r>
          </a:p>
          <a:p>
            <a:endParaRPr lang="en-US" altLang="zh-CN" dirty="0"/>
          </a:p>
          <a:p>
            <a:r>
              <a:rPr lang="en-US" altLang="zh-CN" dirty="0"/>
              <a:t>function </a:t>
            </a:r>
            <a:r>
              <a:rPr lang="en-US" altLang="zh-CN" dirty="0" err="1"/>
              <a:t>photoData</a:t>
            </a:r>
            <a:r>
              <a:rPr lang="en-US" altLang="zh-CN" dirty="0"/>
              <a:t>(</a:t>
            </a:r>
            <a:r>
              <a:rPr lang="en-US" altLang="zh-CN" dirty="0" err="1"/>
              <a:t>aPhoto</a:t>
            </a:r>
            <a:r>
              <a:rPr lang="en-US" altLang="zh-CN" dirty="0"/>
              <a:t>) {</a:t>
            </a:r>
          </a:p>
          <a:p>
            <a:r>
              <a:rPr lang="en-US" altLang="zh-CN" dirty="0"/>
              <a:t>  return [</a:t>
            </a:r>
          </a:p>
          <a:p>
            <a:r>
              <a:rPr lang="en-US" altLang="zh-CN" dirty="0"/>
              <a:t>    `&lt;p&gt;location: ${</a:t>
            </a:r>
            <a:r>
              <a:rPr lang="en-US" altLang="zh-CN" dirty="0" err="1"/>
              <a:t>aPhoto.location</a:t>
            </a:r>
            <a:r>
              <a:rPr lang="en-US" altLang="zh-CN" dirty="0"/>
              <a:t>}&lt;/p&gt;`,</a:t>
            </a:r>
          </a:p>
          <a:p>
            <a:r>
              <a:rPr lang="en-US" altLang="zh-CN" dirty="0"/>
              <a:t>    `&lt;p&gt;date: ${</a:t>
            </a:r>
            <a:r>
              <a:rPr lang="en-US" altLang="zh-CN" dirty="0" err="1"/>
              <a:t>aPhoto.date.toDateString</a:t>
            </a:r>
            <a:r>
              <a:rPr lang="en-US" altLang="zh-CN" dirty="0"/>
              <a:t>()}&lt;/p&gt;`,</a:t>
            </a:r>
          </a:p>
          <a:p>
            <a:r>
              <a:rPr lang="en-US" altLang="zh-CN" dirty="0"/>
              <a:t>  ];</a:t>
            </a:r>
          </a:p>
          <a:p>
            <a:r>
              <a:rPr lang="en-US" altLang="zh-CN" dirty="0"/>
              <a:t>}</a:t>
            </a:r>
            <a:endParaRPr lang="zh-CN" altLang="en-US" dirty="0"/>
          </a:p>
        </p:txBody>
      </p:sp>
      <p:sp>
        <p:nvSpPr>
          <p:cNvPr id="12" name="文本框 11">
            <a:extLst>
              <a:ext uri="{FF2B5EF4-FFF2-40B4-BE49-F238E27FC236}">
                <a16:creationId xmlns:a16="http://schemas.microsoft.com/office/drawing/2014/main" id="{185462C4-8D2A-4034-8F57-CAACD847DBCD}"/>
              </a:ext>
            </a:extLst>
          </p:cNvPr>
          <p:cNvSpPr txBox="1"/>
          <p:nvPr/>
        </p:nvSpPr>
        <p:spPr>
          <a:xfrm>
            <a:off x="847344" y="4225052"/>
            <a:ext cx="6733032" cy="2585323"/>
          </a:xfrm>
          <a:prstGeom prst="rect">
            <a:avLst/>
          </a:prstGeom>
          <a:noFill/>
        </p:spPr>
        <p:txBody>
          <a:bodyPr wrap="square" rtlCol="0">
            <a:spAutoFit/>
          </a:bodyPr>
          <a:lstStyle/>
          <a:p>
            <a:r>
              <a:rPr lang="en-US" altLang="zh-CN"/>
              <a:t>result.concat(photoData(person.photo));</a:t>
            </a:r>
          </a:p>
          <a:p>
            <a:endParaRPr lang="en-US" altLang="zh-CN"/>
          </a:p>
          <a:p>
            <a:r>
              <a:rPr lang="en-US" altLang="zh-CN"/>
              <a:t>function photoData(aPhoto) {</a:t>
            </a:r>
          </a:p>
          <a:p>
            <a:r>
              <a:rPr lang="en-US" altLang="zh-CN"/>
              <a:t>  return [</a:t>
            </a:r>
          </a:p>
          <a:p>
            <a:r>
              <a:rPr lang="en-US" altLang="zh-CN"/>
              <a:t>    `&lt;p&gt;title: ${aPhoto.title}&lt;/p&gt;`,</a:t>
            </a:r>
          </a:p>
          <a:p>
            <a:r>
              <a:rPr lang="en-US" altLang="zh-CN"/>
              <a:t>    `&lt;p&gt;location: ${aPhoto.location}&lt;/p&gt;`,</a:t>
            </a:r>
          </a:p>
          <a:p>
            <a:r>
              <a:rPr lang="en-US" altLang="zh-CN"/>
              <a:t>    `&lt;p&gt;date: ${aPhoto.date.toDateString()}&lt;/p&gt;`,</a:t>
            </a:r>
          </a:p>
          <a:p>
            <a:r>
              <a:rPr lang="en-US" altLang="zh-CN"/>
              <a:t>  ];</a:t>
            </a:r>
          </a:p>
          <a:p>
            <a:r>
              <a:rPr lang="en-US" altLang="zh-CN"/>
              <a:t>}</a:t>
            </a:r>
            <a:endParaRPr lang="zh-CN" altLang="en-US" dirty="0"/>
          </a:p>
        </p:txBody>
      </p:sp>
    </p:spTree>
    <p:extLst>
      <p:ext uri="{BB962C8B-B14F-4D97-AF65-F5344CB8AC3E}">
        <p14:creationId xmlns:p14="http://schemas.microsoft.com/office/powerpoint/2010/main" val="2803266371"/>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Move Statements to Callers</a:t>
            </a:r>
            <a:br>
              <a:rPr lang="en-US" altLang="zh-CN" b="1" dirty="0"/>
            </a:br>
            <a:endParaRPr lang="zh-CN" altLang="en-US" dirty="0"/>
          </a:p>
        </p:txBody>
      </p:sp>
      <p:pic>
        <p:nvPicPr>
          <p:cNvPr id="6" name="内容占位符 5">
            <a:extLst>
              <a:ext uri="{FF2B5EF4-FFF2-40B4-BE49-F238E27FC236}">
                <a16:creationId xmlns:a16="http://schemas.microsoft.com/office/drawing/2014/main" id="{6407DA1C-BEEF-41EA-BE33-93CF2273B19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6228" y="3031141"/>
            <a:ext cx="1905000" cy="156210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3EF500D-BE36-4740-8F0B-F8A1688193A0}"/>
              </a:ext>
            </a:extLst>
          </p:cNvPr>
          <p:cNvSpPr txBox="1"/>
          <p:nvPr/>
        </p:nvSpPr>
        <p:spPr>
          <a:xfrm>
            <a:off x="1152144" y="1965960"/>
            <a:ext cx="6922008" cy="1754326"/>
          </a:xfrm>
          <a:prstGeom prst="rect">
            <a:avLst/>
          </a:prstGeom>
          <a:noFill/>
        </p:spPr>
        <p:txBody>
          <a:bodyPr wrap="square" rtlCol="0">
            <a:spAutoFit/>
          </a:bodyPr>
          <a:lstStyle/>
          <a:p>
            <a:r>
              <a:rPr lang="en-US" altLang="zh-CN" dirty="0" err="1"/>
              <a:t>emitPhotoData</a:t>
            </a:r>
            <a:r>
              <a:rPr lang="en-US" altLang="zh-CN" dirty="0"/>
              <a:t>(</a:t>
            </a:r>
            <a:r>
              <a:rPr lang="en-US" altLang="zh-CN" dirty="0" err="1"/>
              <a:t>outStream</a:t>
            </a:r>
            <a:r>
              <a:rPr lang="en-US" altLang="zh-CN" dirty="0"/>
              <a:t>, </a:t>
            </a:r>
            <a:r>
              <a:rPr lang="en-US" altLang="zh-CN" dirty="0" err="1"/>
              <a:t>person.photo</a:t>
            </a:r>
            <a:r>
              <a:rPr lang="en-US" altLang="zh-CN" dirty="0"/>
              <a:t>);</a:t>
            </a:r>
          </a:p>
          <a:p>
            <a:endParaRPr lang="en-US" altLang="zh-CN" dirty="0"/>
          </a:p>
          <a:p>
            <a:r>
              <a:rPr lang="en-US" altLang="zh-CN" dirty="0"/>
              <a:t>function </a:t>
            </a:r>
            <a:r>
              <a:rPr lang="en-US" altLang="zh-CN" dirty="0" err="1"/>
              <a:t>emitPhotoData</a:t>
            </a:r>
            <a:r>
              <a:rPr lang="en-US" altLang="zh-CN" dirty="0"/>
              <a:t>(</a:t>
            </a:r>
            <a:r>
              <a:rPr lang="en-US" altLang="zh-CN" dirty="0" err="1"/>
              <a:t>outStream</a:t>
            </a:r>
            <a:r>
              <a:rPr lang="en-US" altLang="zh-CN" dirty="0"/>
              <a:t>, photo) {</a:t>
            </a:r>
          </a:p>
          <a:p>
            <a:r>
              <a:rPr lang="en-US" altLang="zh-CN" dirty="0"/>
              <a:t>  </a:t>
            </a:r>
            <a:r>
              <a:rPr lang="en-US" altLang="zh-CN" dirty="0" err="1"/>
              <a:t>outStream.write</a:t>
            </a:r>
            <a:r>
              <a:rPr lang="en-US" altLang="zh-CN" dirty="0"/>
              <a:t>(`&lt;p&gt;title: ${</a:t>
            </a:r>
            <a:r>
              <a:rPr lang="en-US" altLang="zh-CN" dirty="0" err="1"/>
              <a:t>photo.title</a:t>
            </a:r>
            <a:r>
              <a:rPr lang="en-US" altLang="zh-CN" dirty="0"/>
              <a:t>}&lt;/p&gt;\n`);</a:t>
            </a:r>
          </a:p>
          <a:p>
            <a:r>
              <a:rPr lang="en-US" altLang="zh-CN" dirty="0"/>
              <a:t>  </a:t>
            </a:r>
            <a:r>
              <a:rPr lang="en-US" altLang="zh-CN" dirty="0" err="1"/>
              <a:t>outStream.write</a:t>
            </a:r>
            <a:r>
              <a:rPr lang="en-US" altLang="zh-CN" dirty="0"/>
              <a:t>(`&lt;p&gt;location: ${</a:t>
            </a:r>
            <a:r>
              <a:rPr lang="en-US" altLang="zh-CN" dirty="0" err="1"/>
              <a:t>photo.location</a:t>
            </a:r>
            <a:r>
              <a:rPr lang="en-US" altLang="zh-CN" dirty="0"/>
              <a:t>}&lt;/p&gt;\n`);</a:t>
            </a:r>
          </a:p>
          <a:p>
            <a:r>
              <a:rPr lang="en-US" altLang="zh-CN" dirty="0"/>
              <a:t>}</a:t>
            </a:r>
            <a:endParaRPr lang="zh-CN" altLang="en-US" dirty="0"/>
          </a:p>
        </p:txBody>
      </p:sp>
      <p:sp>
        <p:nvSpPr>
          <p:cNvPr id="8" name="文本框 7">
            <a:extLst>
              <a:ext uri="{FF2B5EF4-FFF2-40B4-BE49-F238E27FC236}">
                <a16:creationId xmlns:a16="http://schemas.microsoft.com/office/drawing/2014/main" id="{ACBBE867-8EFC-45E9-A2FB-0DB461FD609E}"/>
              </a:ext>
            </a:extLst>
          </p:cNvPr>
          <p:cNvSpPr txBox="1"/>
          <p:nvPr/>
        </p:nvSpPr>
        <p:spPr>
          <a:xfrm>
            <a:off x="1152144" y="4526280"/>
            <a:ext cx="7671816" cy="1754326"/>
          </a:xfrm>
          <a:prstGeom prst="rect">
            <a:avLst/>
          </a:prstGeom>
          <a:noFill/>
        </p:spPr>
        <p:txBody>
          <a:bodyPr wrap="square" rtlCol="0">
            <a:spAutoFit/>
          </a:bodyPr>
          <a:lstStyle/>
          <a:p>
            <a:r>
              <a:rPr lang="en-US" altLang="zh-CN" dirty="0" err="1"/>
              <a:t>emitPhotoData</a:t>
            </a:r>
            <a:r>
              <a:rPr lang="en-US" altLang="zh-CN" dirty="0"/>
              <a:t>(</a:t>
            </a:r>
            <a:r>
              <a:rPr lang="en-US" altLang="zh-CN" dirty="0" err="1"/>
              <a:t>outStream</a:t>
            </a:r>
            <a:r>
              <a:rPr lang="en-US" altLang="zh-CN" dirty="0"/>
              <a:t>, </a:t>
            </a:r>
            <a:r>
              <a:rPr lang="en-US" altLang="zh-CN" dirty="0" err="1"/>
              <a:t>person.photo</a:t>
            </a:r>
            <a:r>
              <a:rPr lang="en-US" altLang="zh-CN" dirty="0"/>
              <a:t>);</a:t>
            </a:r>
          </a:p>
          <a:p>
            <a:r>
              <a:rPr lang="en-US" altLang="zh-CN" dirty="0" err="1"/>
              <a:t>outStream.write</a:t>
            </a:r>
            <a:r>
              <a:rPr lang="en-US" altLang="zh-CN" dirty="0"/>
              <a:t>(`&lt;p&gt;location: ${</a:t>
            </a:r>
            <a:r>
              <a:rPr lang="en-US" altLang="zh-CN" dirty="0" err="1"/>
              <a:t>person.photo.location</a:t>
            </a:r>
            <a:r>
              <a:rPr lang="en-US" altLang="zh-CN" dirty="0"/>
              <a:t>}&lt;/p&gt;\n`);</a:t>
            </a:r>
          </a:p>
          <a:p>
            <a:endParaRPr lang="en-US" altLang="zh-CN" dirty="0"/>
          </a:p>
          <a:p>
            <a:r>
              <a:rPr lang="en-US" altLang="zh-CN" dirty="0"/>
              <a:t>function </a:t>
            </a:r>
            <a:r>
              <a:rPr lang="en-US" altLang="zh-CN" dirty="0" err="1"/>
              <a:t>emitPhotoData</a:t>
            </a:r>
            <a:r>
              <a:rPr lang="en-US" altLang="zh-CN" dirty="0"/>
              <a:t>(</a:t>
            </a:r>
            <a:r>
              <a:rPr lang="en-US" altLang="zh-CN" dirty="0" err="1"/>
              <a:t>outStream</a:t>
            </a:r>
            <a:r>
              <a:rPr lang="en-US" altLang="zh-CN" dirty="0"/>
              <a:t>, photo) {</a:t>
            </a:r>
          </a:p>
          <a:p>
            <a:r>
              <a:rPr lang="en-US" altLang="zh-CN" dirty="0"/>
              <a:t>  </a:t>
            </a:r>
            <a:r>
              <a:rPr lang="en-US" altLang="zh-CN" dirty="0" err="1"/>
              <a:t>outStream.write</a:t>
            </a:r>
            <a:r>
              <a:rPr lang="en-US" altLang="zh-CN" dirty="0"/>
              <a:t>(`&lt;p&gt;title: ${</a:t>
            </a:r>
            <a:r>
              <a:rPr lang="en-US" altLang="zh-CN" dirty="0" err="1"/>
              <a:t>photo.title</a:t>
            </a:r>
            <a:r>
              <a:rPr lang="en-US" altLang="zh-CN" dirty="0"/>
              <a:t>}&lt;/p&gt;\n`);</a:t>
            </a:r>
          </a:p>
          <a:p>
            <a:r>
              <a:rPr lang="en-US" altLang="zh-CN" dirty="0"/>
              <a:t>}</a:t>
            </a:r>
            <a:endParaRPr lang="zh-CN" altLang="en-US" dirty="0"/>
          </a:p>
        </p:txBody>
      </p:sp>
    </p:spTree>
    <p:extLst>
      <p:ext uri="{BB962C8B-B14F-4D97-AF65-F5344CB8AC3E}">
        <p14:creationId xmlns:p14="http://schemas.microsoft.com/office/powerpoint/2010/main" val="2304709897"/>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Remove Dead Code</a:t>
            </a:r>
            <a:br>
              <a:rPr lang="en-US" altLang="zh-CN" b="1" dirty="0"/>
            </a:br>
            <a:endParaRPr lang="zh-CN" altLang="en-US" dirty="0"/>
          </a:p>
        </p:txBody>
      </p:sp>
      <p:pic>
        <p:nvPicPr>
          <p:cNvPr id="7" name="内容占位符 6">
            <a:extLst>
              <a:ext uri="{FF2B5EF4-FFF2-40B4-BE49-F238E27FC236}">
                <a16:creationId xmlns:a16="http://schemas.microsoft.com/office/drawing/2014/main" id="{9C31240A-CCAE-440B-89D3-D5252FB14D2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9922" y="3212116"/>
            <a:ext cx="1209675" cy="7429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A409FF5-EFD5-473D-A0A1-92A14B53E818}"/>
              </a:ext>
            </a:extLst>
          </p:cNvPr>
          <p:cNvSpPr txBox="1"/>
          <p:nvPr/>
        </p:nvSpPr>
        <p:spPr>
          <a:xfrm>
            <a:off x="1261872" y="2304288"/>
            <a:ext cx="5184648" cy="923330"/>
          </a:xfrm>
          <a:prstGeom prst="rect">
            <a:avLst/>
          </a:prstGeom>
          <a:noFill/>
        </p:spPr>
        <p:txBody>
          <a:bodyPr wrap="square" rtlCol="0">
            <a:spAutoFit/>
          </a:bodyPr>
          <a:lstStyle/>
          <a:p>
            <a:r>
              <a:rPr lang="en-US" altLang="zh-CN"/>
              <a:t>if(false) {</a:t>
            </a:r>
          </a:p>
          <a:p>
            <a:r>
              <a:rPr lang="en-US" altLang="zh-CN"/>
              <a:t>  doSomethingThatUsedToMatter();</a:t>
            </a:r>
          </a:p>
          <a:p>
            <a:r>
              <a:rPr lang="en-US" altLang="zh-CN"/>
              <a:t>}</a:t>
            </a:r>
            <a:endParaRPr lang="zh-CN" altLang="en-US" dirty="0"/>
          </a:p>
        </p:txBody>
      </p:sp>
    </p:spTree>
    <p:extLst>
      <p:ext uri="{BB962C8B-B14F-4D97-AF65-F5344CB8AC3E}">
        <p14:creationId xmlns:p14="http://schemas.microsoft.com/office/powerpoint/2010/main" val="404150872"/>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a:xfrm>
            <a:off x="646111" y="452718"/>
            <a:ext cx="9404723" cy="1400530"/>
          </a:xfrm>
        </p:spPr>
        <p:txBody>
          <a:bodyPr/>
          <a:lstStyle/>
          <a:p>
            <a:r>
              <a:rPr lang="en-US" altLang="zh-CN" b="1" dirty="0"/>
              <a:t>Replace Inline Code with Function Call</a:t>
            </a:r>
            <a:br>
              <a:rPr lang="en-US" altLang="zh-CN" b="1" dirty="0"/>
            </a:br>
            <a:endParaRPr lang="zh-CN" altLang="en-US" dirty="0"/>
          </a:p>
        </p:txBody>
      </p:sp>
      <p:pic>
        <p:nvPicPr>
          <p:cNvPr id="6" name="内容占位符 5">
            <a:extLst>
              <a:ext uri="{FF2B5EF4-FFF2-40B4-BE49-F238E27FC236}">
                <a16:creationId xmlns:a16="http://schemas.microsoft.com/office/drawing/2014/main" id="{832DDB23-2862-4468-89E9-F2C31901A45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739" y="3358229"/>
            <a:ext cx="2333625" cy="98107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4750B86-8443-4D5C-AA14-CC6C08F68FDB}"/>
              </a:ext>
            </a:extLst>
          </p:cNvPr>
          <p:cNvSpPr txBox="1"/>
          <p:nvPr/>
        </p:nvSpPr>
        <p:spPr>
          <a:xfrm>
            <a:off x="960119" y="2523744"/>
            <a:ext cx="5735955" cy="1200329"/>
          </a:xfrm>
          <a:prstGeom prst="rect">
            <a:avLst/>
          </a:prstGeom>
          <a:noFill/>
        </p:spPr>
        <p:txBody>
          <a:bodyPr wrap="square" rtlCol="0">
            <a:spAutoFit/>
          </a:bodyPr>
          <a:lstStyle/>
          <a:p>
            <a:r>
              <a:rPr lang="en-US" altLang="zh-CN" dirty="0"/>
              <a:t> let </a:t>
            </a:r>
            <a:r>
              <a:rPr lang="en-US" altLang="zh-CN" dirty="0" err="1"/>
              <a:t>appliesToMass</a:t>
            </a:r>
            <a:r>
              <a:rPr lang="en-US" altLang="zh-CN" dirty="0"/>
              <a:t> = false;</a:t>
            </a:r>
          </a:p>
          <a:p>
            <a:r>
              <a:rPr lang="en-US" altLang="zh-CN" dirty="0"/>
              <a:t>  for(const s of states) {</a:t>
            </a:r>
          </a:p>
          <a:p>
            <a:r>
              <a:rPr lang="en-US" altLang="zh-CN" dirty="0"/>
              <a:t>    if (s === "MA") </a:t>
            </a:r>
            <a:r>
              <a:rPr lang="en-US" altLang="zh-CN" dirty="0" err="1"/>
              <a:t>appliesToMass</a:t>
            </a:r>
            <a:r>
              <a:rPr lang="en-US" altLang="zh-CN" dirty="0"/>
              <a:t> = true;</a:t>
            </a:r>
          </a:p>
          <a:p>
            <a:r>
              <a:rPr lang="en-US" altLang="zh-CN" dirty="0"/>
              <a:t>  }</a:t>
            </a:r>
            <a:endParaRPr lang="zh-CN" altLang="en-US" dirty="0"/>
          </a:p>
        </p:txBody>
      </p:sp>
      <p:sp>
        <p:nvSpPr>
          <p:cNvPr id="8" name="文本框 7">
            <a:extLst>
              <a:ext uri="{FF2B5EF4-FFF2-40B4-BE49-F238E27FC236}">
                <a16:creationId xmlns:a16="http://schemas.microsoft.com/office/drawing/2014/main" id="{F3AAD877-4BE6-43DD-A7B4-137BAF250927}"/>
              </a:ext>
            </a:extLst>
          </p:cNvPr>
          <p:cNvSpPr txBox="1"/>
          <p:nvPr/>
        </p:nvSpPr>
        <p:spPr>
          <a:xfrm>
            <a:off x="959352" y="4919472"/>
            <a:ext cx="4389120" cy="369332"/>
          </a:xfrm>
          <a:prstGeom prst="rect">
            <a:avLst/>
          </a:prstGeom>
          <a:noFill/>
        </p:spPr>
        <p:txBody>
          <a:bodyPr wrap="square" rtlCol="0">
            <a:spAutoFit/>
          </a:bodyPr>
          <a:lstStyle/>
          <a:p>
            <a:r>
              <a:rPr lang="en-US" altLang="zh-CN" dirty="0" err="1"/>
              <a:t>appliesToMass</a:t>
            </a:r>
            <a:r>
              <a:rPr lang="en-US" altLang="zh-CN" dirty="0"/>
              <a:t> = </a:t>
            </a:r>
            <a:r>
              <a:rPr lang="en-US" altLang="zh-CN" dirty="0" err="1"/>
              <a:t>states.includes</a:t>
            </a:r>
            <a:r>
              <a:rPr lang="en-US" altLang="zh-CN" dirty="0"/>
              <a:t>("MA");</a:t>
            </a:r>
            <a:endParaRPr lang="zh-CN" altLang="en-US" dirty="0"/>
          </a:p>
        </p:txBody>
      </p:sp>
    </p:spTree>
    <p:extLst>
      <p:ext uri="{BB962C8B-B14F-4D97-AF65-F5344CB8AC3E}">
        <p14:creationId xmlns:p14="http://schemas.microsoft.com/office/powerpoint/2010/main" val="87454296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Replace Loop with Pipeline</a:t>
            </a:r>
            <a:br>
              <a:rPr lang="en-US" altLang="zh-CN" b="1" dirty="0"/>
            </a:br>
            <a:endParaRPr lang="zh-CN" altLang="en-US" dirty="0"/>
          </a:p>
        </p:txBody>
      </p:sp>
      <p:pic>
        <p:nvPicPr>
          <p:cNvPr id="6" name="内容占位符 5">
            <a:extLst>
              <a:ext uri="{FF2B5EF4-FFF2-40B4-BE49-F238E27FC236}">
                <a16:creationId xmlns:a16="http://schemas.microsoft.com/office/drawing/2014/main" id="{C14CABA5-9F97-45B4-B281-D62258EB347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4871" y="3356324"/>
            <a:ext cx="3295650" cy="107632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6F7791D-C1B5-46DA-8BD2-2BCD3B67876B}"/>
              </a:ext>
            </a:extLst>
          </p:cNvPr>
          <p:cNvSpPr txBox="1"/>
          <p:nvPr/>
        </p:nvSpPr>
        <p:spPr>
          <a:xfrm>
            <a:off x="1271016" y="2130552"/>
            <a:ext cx="4495800" cy="1477328"/>
          </a:xfrm>
          <a:prstGeom prst="rect">
            <a:avLst/>
          </a:prstGeom>
          <a:noFill/>
        </p:spPr>
        <p:txBody>
          <a:bodyPr wrap="square" rtlCol="0">
            <a:spAutoFit/>
          </a:bodyPr>
          <a:lstStyle/>
          <a:p>
            <a:r>
              <a:rPr lang="en-US" altLang="zh-CN" dirty="0"/>
              <a:t> const names = [];</a:t>
            </a:r>
          </a:p>
          <a:p>
            <a:r>
              <a:rPr lang="en-US" altLang="zh-CN" dirty="0"/>
              <a:t>  for (const </a:t>
            </a:r>
            <a:r>
              <a:rPr lang="en-US" altLang="zh-CN" dirty="0" err="1"/>
              <a:t>i</a:t>
            </a:r>
            <a:r>
              <a:rPr lang="en-US" altLang="zh-CN" dirty="0"/>
              <a:t> of input) {</a:t>
            </a:r>
          </a:p>
          <a:p>
            <a:r>
              <a:rPr lang="en-US" altLang="zh-CN" dirty="0"/>
              <a:t>    if (</a:t>
            </a:r>
            <a:r>
              <a:rPr lang="en-US" altLang="zh-CN" dirty="0" err="1"/>
              <a:t>i.job</a:t>
            </a:r>
            <a:r>
              <a:rPr lang="en-US" altLang="zh-CN" dirty="0"/>
              <a:t> === "programmer")</a:t>
            </a:r>
          </a:p>
          <a:p>
            <a:r>
              <a:rPr lang="en-US" altLang="zh-CN" dirty="0"/>
              <a:t>      </a:t>
            </a:r>
            <a:r>
              <a:rPr lang="en-US" altLang="zh-CN" dirty="0" err="1"/>
              <a:t>names.push</a:t>
            </a:r>
            <a:r>
              <a:rPr lang="en-US" altLang="zh-CN" dirty="0"/>
              <a:t>(i.name);</a:t>
            </a:r>
          </a:p>
          <a:p>
            <a:r>
              <a:rPr lang="en-US" altLang="zh-CN" dirty="0"/>
              <a:t>  }</a:t>
            </a:r>
            <a:endParaRPr lang="zh-CN" altLang="en-US" dirty="0"/>
          </a:p>
        </p:txBody>
      </p:sp>
      <p:sp>
        <p:nvSpPr>
          <p:cNvPr id="8" name="文本框 7">
            <a:extLst>
              <a:ext uri="{FF2B5EF4-FFF2-40B4-BE49-F238E27FC236}">
                <a16:creationId xmlns:a16="http://schemas.microsoft.com/office/drawing/2014/main" id="{3EC36357-2420-43D7-A676-6C694B7F8AB0}"/>
              </a:ext>
            </a:extLst>
          </p:cNvPr>
          <p:cNvSpPr txBox="1"/>
          <p:nvPr/>
        </p:nvSpPr>
        <p:spPr>
          <a:xfrm>
            <a:off x="1271016" y="4727448"/>
            <a:ext cx="4251960" cy="1200329"/>
          </a:xfrm>
          <a:prstGeom prst="rect">
            <a:avLst/>
          </a:prstGeom>
          <a:noFill/>
        </p:spPr>
        <p:txBody>
          <a:bodyPr wrap="square" rtlCol="0">
            <a:spAutoFit/>
          </a:bodyPr>
          <a:lstStyle/>
          <a:p>
            <a:r>
              <a:rPr lang="en-US" altLang="zh-CN" dirty="0"/>
              <a:t> const names = input</a:t>
            </a:r>
          </a:p>
          <a:p>
            <a:r>
              <a:rPr lang="en-US" altLang="zh-CN" dirty="0"/>
              <a:t>    .filter(</a:t>
            </a:r>
            <a:r>
              <a:rPr lang="en-US" altLang="zh-CN" dirty="0" err="1"/>
              <a:t>i</a:t>
            </a:r>
            <a:r>
              <a:rPr lang="en-US" altLang="zh-CN" dirty="0"/>
              <a:t> =&gt; </a:t>
            </a:r>
            <a:r>
              <a:rPr lang="en-US" altLang="zh-CN" dirty="0" err="1"/>
              <a:t>i.job</a:t>
            </a:r>
            <a:r>
              <a:rPr lang="en-US" altLang="zh-CN" dirty="0"/>
              <a:t> === "programmer")</a:t>
            </a:r>
          </a:p>
          <a:p>
            <a:r>
              <a:rPr lang="en-US" altLang="zh-CN" dirty="0"/>
              <a:t>    .map(</a:t>
            </a:r>
            <a:r>
              <a:rPr lang="en-US" altLang="zh-CN" dirty="0" err="1"/>
              <a:t>i</a:t>
            </a:r>
            <a:r>
              <a:rPr lang="en-US" altLang="zh-CN" dirty="0"/>
              <a:t> =&gt; i.name)</a:t>
            </a:r>
          </a:p>
          <a:p>
            <a:r>
              <a:rPr lang="en-US" altLang="zh-CN" dirty="0"/>
              <a:t>  ;</a:t>
            </a:r>
            <a:endParaRPr lang="zh-CN" altLang="en-US" dirty="0"/>
          </a:p>
        </p:txBody>
      </p:sp>
    </p:spTree>
    <p:extLst>
      <p:ext uri="{BB962C8B-B14F-4D97-AF65-F5344CB8AC3E}">
        <p14:creationId xmlns:p14="http://schemas.microsoft.com/office/powerpoint/2010/main" val="121578301"/>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Slide Statements</a:t>
            </a:r>
            <a:br>
              <a:rPr lang="en-US" altLang="zh-CN" b="1" dirty="0"/>
            </a:br>
            <a:endParaRPr lang="zh-CN" altLang="en-US" dirty="0"/>
          </a:p>
        </p:txBody>
      </p:sp>
      <p:pic>
        <p:nvPicPr>
          <p:cNvPr id="6" name="内容占位符 5">
            <a:extLst>
              <a:ext uri="{FF2B5EF4-FFF2-40B4-BE49-F238E27FC236}">
                <a16:creationId xmlns:a16="http://schemas.microsoft.com/office/drawing/2014/main" id="{8E5B9545-F60F-4765-AEAE-CD7630A55F1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6273" y="3264884"/>
            <a:ext cx="1276350" cy="619125"/>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59F6BCD-E555-4710-A1CF-A00A935C704F}"/>
              </a:ext>
            </a:extLst>
          </p:cNvPr>
          <p:cNvSpPr txBox="1"/>
          <p:nvPr/>
        </p:nvSpPr>
        <p:spPr>
          <a:xfrm>
            <a:off x="1161288" y="2157984"/>
            <a:ext cx="5431536" cy="1200329"/>
          </a:xfrm>
          <a:prstGeom prst="rect">
            <a:avLst/>
          </a:prstGeom>
          <a:noFill/>
        </p:spPr>
        <p:txBody>
          <a:bodyPr wrap="square" rtlCol="0">
            <a:spAutoFit/>
          </a:bodyPr>
          <a:lstStyle/>
          <a:p>
            <a:r>
              <a:rPr lang="en-US" altLang="zh-CN" dirty="0"/>
              <a:t>const </a:t>
            </a:r>
            <a:r>
              <a:rPr lang="en-US" altLang="zh-CN" dirty="0" err="1"/>
              <a:t>pricingPlan</a:t>
            </a:r>
            <a:r>
              <a:rPr lang="en-US" altLang="zh-CN" dirty="0"/>
              <a:t> = </a:t>
            </a:r>
            <a:r>
              <a:rPr lang="en-US" altLang="zh-CN" dirty="0" err="1"/>
              <a:t>retrievePricingPlan</a:t>
            </a:r>
            <a:r>
              <a:rPr lang="en-US" altLang="zh-CN" dirty="0"/>
              <a:t>();</a:t>
            </a:r>
          </a:p>
          <a:p>
            <a:r>
              <a:rPr lang="en-US" altLang="zh-CN" dirty="0"/>
              <a:t>const order = </a:t>
            </a:r>
            <a:r>
              <a:rPr lang="en-US" altLang="zh-CN" dirty="0" err="1"/>
              <a:t>retreiveOrder</a:t>
            </a:r>
            <a:r>
              <a:rPr lang="en-US" altLang="zh-CN" dirty="0"/>
              <a:t>();</a:t>
            </a:r>
          </a:p>
          <a:p>
            <a:r>
              <a:rPr lang="en-US" altLang="zh-CN" dirty="0"/>
              <a:t>let charge;</a:t>
            </a:r>
          </a:p>
          <a:p>
            <a:r>
              <a:rPr lang="en-US" altLang="zh-CN" dirty="0"/>
              <a:t>const </a:t>
            </a:r>
            <a:r>
              <a:rPr lang="en-US" altLang="zh-CN" dirty="0" err="1"/>
              <a:t>chargePerUnit</a:t>
            </a:r>
            <a:r>
              <a:rPr lang="en-US" altLang="zh-CN" dirty="0"/>
              <a:t> = </a:t>
            </a:r>
            <a:r>
              <a:rPr lang="en-US" altLang="zh-CN" dirty="0" err="1"/>
              <a:t>pricingPlan.unit</a:t>
            </a:r>
            <a:r>
              <a:rPr lang="en-US" altLang="zh-CN" dirty="0"/>
              <a:t>;</a:t>
            </a:r>
            <a:endParaRPr lang="zh-CN" altLang="en-US" dirty="0"/>
          </a:p>
        </p:txBody>
      </p:sp>
      <p:sp>
        <p:nvSpPr>
          <p:cNvPr id="9" name="文本框 8">
            <a:extLst>
              <a:ext uri="{FF2B5EF4-FFF2-40B4-BE49-F238E27FC236}">
                <a16:creationId xmlns:a16="http://schemas.microsoft.com/office/drawing/2014/main" id="{FF2B9CC2-7A1D-4D50-985F-8FB6F43D5A08}"/>
              </a:ext>
            </a:extLst>
          </p:cNvPr>
          <p:cNvSpPr txBox="1"/>
          <p:nvPr/>
        </p:nvSpPr>
        <p:spPr>
          <a:xfrm>
            <a:off x="1307592" y="4352544"/>
            <a:ext cx="4992624" cy="1200329"/>
          </a:xfrm>
          <a:prstGeom prst="rect">
            <a:avLst/>
          </a:prstGeom>
          <a:noFill/>
        </p:spPr>
        <p:txBody>
          <a:bodyPr wrap="square" rtlCol="0">
            <a:spAutoFit/>
          </a:bodyPr>
          <a:lstStyle/>
          <a:p>
            <a:r>
              <a:rPr lang="en-US" altLang="zh-CN" dirty="0"/>
              <a:t>const </a:t>
            </a:r>
            <a:r>
              <a:rPr lang="en-US" altLang="zh-CN" dirty="0" err="1"/>
              <a:t>pricingPlan</a:t>
            </a:r>
            <a:r>
              <a:rPr lang="en-US" altLang="zh-CN" dirty="0"/>
              <a:t> = </a:t>
            </a:r>
            <a:r>
              <a:rPr lang="en-US" altLang="zh-CN" dirty="0" err="1"/>
              <a:t>retrievePricingPlan</a:t>
            </a:r>
            <a:r>
              <a:rPr lang="en-US" altLang="zh-CN" dirty="0"/>
              <a:t>();</a:t>
            </a:r>
          </a:p>
          <a:p>
            <a:r>
              <a:rPr lang="en-US" altLang="zh-CN" dirty="0"/>
              <a:t>const </a:t>
            </a:r>
            <a:r>
              <a:rPr lang="en-US" altLang="zh-CN" dirty="0" err="1"/>
              <a:t>chargePerUnit</a:t>
            </a:r>
            <a:r>
              <a:rPr lang="en-US" altLang="zh-CN" dirty="0"/>
              <a:t> = </a:t>
            </a:r>
            <a:r>
              <a:rPr lang="en-US" altLang="zh-CN" dirty="0" err="1"/>
              <a:t>pricingPlan.unit</a:t>
            </a:r>
            <a:r>
              <a:rPr lang="en-US" altLang="zh-CN" dirty="0"/>
              <a:t>;</a:t>
            </a:r>
          </a:p>
          <a:p>
            <a:r>
              <a:rPr lang="en-US" altLang="zh-CN" dirty="0"/>
              <a:t>const order = </a:t>
            </a:r>
            <a:r>
              <a:rPr lang="en-US" altLang="zh-CN" dirty="0" err="1"/>
              <a:t>retreiveOrder</a:t>
            </a:r>
            <a:r>
              <a:rPr lang="en-US" altLang="zh-CN" dirty="0"/>
              <a:t>();</a:t>
            </a:r>
          </a:p>
          <a:p>
            <a:r>
              <a:rPr lang="en-US" altLang="zh-CN" dirty="0"/>
              <a:t>let charge;</a:t>
            </a:r>
            <a:endParaRPr lang="zh-CN" altLang="en-US" dirty="0"/>
          </a:p>
        </p:txBody>
      </p:sp>
    </p:spTree>
    <p:extLst>
      <p:ext uri="{BB962C8B-B14F-4D97-AF65-F5344CB8AC3E}">
        <p14:creationId xmlns:p14="http://schemas.microsoft.com/office/powerpoint/2010/main" val="263625296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355-9604-4700-9A0B-AF49C6D17611}"/>
              </a:ext>
            </a:extLst>
          </p:cNvPr>
          <p:cNvSpPr>
            <a:spLocks noGrp="1"/>
          </p:cNvSpPr>
          <p:nvPr>
            <p:ph type="title"/>
          </p:nvPr>
        </p:nvSpPr>
        <p:spPr/>
        <p:txBody>
          <a:bodyPr/>
          <a:lstStyle/>
          <a:p>
            <a:r>
              <a:rPr lang="en-US" altLang="zh-CN" b="1" dirty="0"/>
              <a:t>Split Loop</a:t>
            </a:r>
            <a:br>
              <a:rPr lang="en-US" altLang="zh-CN" b="1" dirty="0"/>
            </a:br>
            <a:endParaRPr lang="zh-CN" altLang="en-US" dirty="0"/>
          </a:p>
        </p:txBody>
      </p:sp>
      <p:pic>
        <p:nvPicPr>
          <p:cNvPr id="6" name="内容占位符 5">
            <a:extLst>
              <a:ext uri="{FF2B5EF4-FFF2-40B4-BE49-F238E27FC236}">
                <a16:creationId xmlns:a16="http://schemas.microsoft.com/office/drawing/2014/main" id="{6E42EED3-FFB3-4C52-A3F7-A915AC3BDAF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3959" y="2623090"/>
            <a:ext cx="2105025" cy="2305050"/>
          </a:xfrm>
        </p:spPr>
      </p:pic>
      <p:sp>
        <p:nvSpPr>
          <p:cNvPr id="4" name="矩形 3">
            <a:hlinkClick r:id="rId4" action="ppaction://hlinksldjump"/>
            <a:extLst>
              <a:ext uri="{FF2B5EF4-FFF2-40B4-BE49-F238E27FC236}">
                <a16:creationId xmlns:a16="http://schemas.microsoft.com/office/drawing/2014/main" id="{54E714DF-6F61-46AB-A3BE-E69056A9EBB8}"/>
              </a:ext>
            </a:extLst>
          </p:cNvPr>
          <p:cNvSpPr/>
          <p:nvPr/>
        </p:nvSpPr>
        <p:spPr>
          <a:xfrm>
            <a:off x="10442448" y="0"/>
            <a:ext cx="704088" cy="1133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142857B-DE33-422F-8EFD-14959D7920AA}"/>
              </a:ext>
            </a:extLst>
          </p:cNvPr>
          <p:cNvSpPr txBox="1"/>
          <p:nvPr/>
        </p:nvSpPr>
        <p:spPr>
          <a:xfrm>
            <a:off x="873634" y="1607427"/>
            <a:ext cx="6528816" cy="2031325"/>
          </a:xfrm>
          <a:prstGeom prst="rect">
            <a:avLst/>
          </a:prstGeom>
          <a:noFill/>
        </p:spPr>
        <p:txBody>
          <a:bodyPr wrap="square" rtlCol="0">
            <a:spAutoFit/>
          </a:bodyPr>
          <a:lstStyle/>
          <a:p>
            <a:r>
              <a:rPr lang="en-US" altLang="zh-CN" dirty="0"/>
              <a:t> let </a:t>
            </a:r>
            <a:r>
              <a:rPr lang="en-US" altLang="zh-CN" dirty="0" err="1"/>
              <a:t>averageAge</a:t>
            </a:r>
            <a:r>
              <a:rPr lang="en-US" altLang="zh-CN" dirty="0"/>
              <a:t> = 0;</a:t>
            </a:r>
          </a:p>
          <a:p>
            <a:r>
              <a:rPr lang="en-US" altLang="zh-CN" dirty="0"/>
              <a:t>  let </a:t>
            </a:r>
            <a:r>
              <a:rPr lang="en-US" altLang="zh-CN" dirty="0" err="1"/>
              <a:t>totalSalary</a:t>
            </a:r>
            <a:r>
              <a:rPr lang="en-US" altLang="zh-CN" dirty="0"/>
              <a:t> = 0;</a:t>
            </a:r>
          </a:p>
          <a:p>
            <a:r>
              <a:rPr lang="en-US" altLang="zh-CN" dirty="0"/>
              <a:t>  for (const p of people) {</a:t>
            </a:r>
          </a:p>
          <a:p>
            <a:r>
              <a:rPr lang="en-US" altLang="zh-CN" dirty="0"/>
              <a:t>    </a:t>
            </a:r>
            <a:r>
              <a:rPr lang="en-US" altLang="zh-CN" dirty="0" err="1"/>
              <a:t>averageAge</a:t>
            </a:r>
            <a:r>
              <a:rPr lang="en-US" altLang="zh-CN" dirty="0"/>
              <a:t> += </a:t>
            </a:r>
            <a:r>
              <a:rPr lang="en-US" altLang="zh-CN" dirty="0" err="1"/>
              <a:t>p.age</a:t>
            </a:r>
            <a:r>
              <a:rPr lang="en-US" altLang="zh-CN" dirty="0"/>
              <a:t>;</a:t>
            </a:r>
          </a:p>
          <a:p>
            <a:r>
              <a:rPr lang="en-US" altLang="zh-CN" dirty="0"/>
              <a:t>    </a:t>
            </a:r>
            <a:r>
              <a:rPr lang="en-US" altLang="zh-CN" dirty="0" err="1"/>
              <a:t>totalSalary</a:t>
            </a:r>
            <a:r>
              <a:rPr lang="en-US" altLang="zh-CN" dirty="0"/>
              <a:t> += </a:t>
            </a:r>
            <a:r>
              <a:rPr lang="en-US" altLang="zh-CN" dirty="0" err="1"/>
              <a:t>p.salary</a:t>
            </a:r>
            <a:r>
              <a:rPr lang="en-US" altLang="zh-CN" dirty="0"/>
              <a:t>;</a:t>
            </a:r>
          </a:p>
          <a:p>
            <a:r>
              <a:rPr lang="en-US" altLang="zh-CN" dirty="0"/>
              <a:t>  }</a:t>
            </a:r>
          </a:p>
          <a:p>
            <a:r>
              <a:rPr lang="en-US" altLang="zh-CN" dirty="0"/>
              <a:t>  </a:t>
            </a:r>
            <a:r>
              <a:rPr lang="en-US" altLang="zh-CN" dirty="0" err="1"/>
              <a:t>averageAge</a:t>
            </a:r>
            <a:r>
              <a:rPr lang="en-US" altLang="zh-CN" dirty="0"/>
              <a:t> = </a:t>
            </a:r>
            <a:r>
              <a:rPr lang="en-US" altLang="zh-CN" dirty="0" err="1"/>
              <a:t>averageAge</a:t>
            </a:r>
            <a:r>
              <a:rPr lang="en-US" altLang="zh-CN" dirty="0"/>
              <a:t> / </a:t>
            </a:r>
            <a:r>
              <a:rPr lang="en-US" altLang="zh-CN" dirty="0" err="1"/>
              <a:t>people.length</a:t>
            </a:r>
            <a:r>
              <a:rPr lang="en-US" altLang="zh-CN" dirty="0"/>
              <a:t>;</a:t>
            </a:r>
            <a:endParaRPr lang="zh-CN" altLang="en-US" dirty="0"/>
          </a:p>
        </p:txBody>
      </p:sp>
      <p:sp>
        <p:nvSpPr>
          <p:cNvPr id="8" name="文本框 7">
            <a:extLst>
              <a:ext uri="{FF2B5EF4-FFF2-40B4-BE49-F238E27FC236}">
                <a16:creationId xmlns:a16="http://schemas.microsoft.com/office/drawing/2014/main" id="{735979BC-024F-482C-8C8B-A83FE82ADB07}"/>
              </a:ext>
            </a:extLst>
          </p:cNvPr>
          <p:cNvSpPr txBox="1"/>
          <p:nvPr/>
        </p:nvSpPr>
        <p:spPr>
          <a:xfrm>
            <a:off x="792480" y="3995678"/>
            <a:ext cx="6449568" cy="2862322"/>
          </a:xfrm>
          <a:prstGeom prst="rect">
            <a:avLst/>
          </a:prstGeom>
          <a:noFill/>
        </p:spPr>
        <p:txBody>
          <a:bodyPr wrap="square" rtlCol="0">
            <a:spAutoFit/>
          </a:bodyPr>
          <a:lstStyle/>
          <a:p>
            <a:r>
              <a:rPr lang="en-US" altLang="zh-CN" dirty="0"/>
              <a:t> let </a:t>
            </a:r>
            <a:r>
              <a:rPr lang="en-US" altLang="zh-CN" dirty="0" err="1"/>
              <a:t>totalSalary</a:t>
            </a:r>
            <a:r>
              <a:rPr lang="en-US" altLang="zh-CN" dirty="0"/>
              <a:t> = 0;</a:t>
            </a:r>
          </a:p>
          <a:p>
            <a:r>
              <a:rPr lang="en-US" altLang="zh-CN" dirty="0"/>
              <a:t>  for (const p of people) {</a:t>
            </a:r>
          </a:p>
          <a:p>
            <a:r>
              <a:rPr lang="en-US" altLang="zh-CN" dirty="0"/>
              <a:t>    </a:t>
            </a:r>
            <a:r>
              <a:rPr lang="en-US" altLang="zh-CN" dirty="0" err="1"/>
              <a:t>totalSalary</a:t>
            </a:r>
            <a:r>
              <a:rPr lang="en-US" altLang="zh-CN" dirty="0"/>
              <a:t> += </a:t>
            </a:r>
            <a:r>
              <a:rPr lang="en-US" altLang="zh-CN" dirty="0" err="1"/>
              <a:t>p.salary</a:t>
            </a:r>
            <a:r>
              <a:rPr lang="en-US" altLang="zh-CN" dirty="0"/>
              <a:t>;</a:t>
            </a:r>
          </a:p>
          <a:p>
            <a:r>
              <a:rPr lang="en-US" altLang="zh-CN" dirty="0"/>
              <a:t>  }</a:t>
            </a:r>
          </a:p>
          <a:p>
            <a:endParaRPr lang="en-US" altLang="zh-CN" dirty="0"/>
          </a:p>
          <a:p>
            <a:r>
              <a:rPr lang="en-US" altLang="zh-CN" dirty="0"/>
              <a:t>  let </a:t>
            </a:r>
            <a:r>
              <a:rPr lang="en-US" altLang="zh-CN" dirty="0" err="1"/>
              <a:t>averageAge</a:t>
            </a:r>
            <a:r>
              <a:rPr lang="en-US" altLang="zh-CN" dirty="0"/>
              <a:t> = 0;</a:t>
            </a:r>
          </a:p>
          <a:p>
            <a:r>
              <a:rPr lang="en-US" altLang="zh-CN" dirty="0"/>
              <a:t>  for (const p of people) {</a:t>
            </a:r>
          </a:p>
          <a:p>
            <a:r>
              <a:rPr lang="en-US" altLang="zh-CN" dirty="0"/>
              <a:t>    </a:t>
            </a:r>
            <a:r>
              <a:rPr lang="en-US" altLang="zh-CN" dirty="0" err="1"/>
              <a:t>averageAge</a:t>
            </a:r>
            <a:r>
              <a:rPr lang="en-US" altLang="zh-CN" dirty="0"/>
              <a:t> += </a:t>
            </a:r>
            <a:r>
              <a:rPr lang="en-US" altLang="zh-CN" dirty="0" err="1"/>
              <a:t>p.age</a:t>
            </a:r>
            <a:r>
              <a:rPr lang="en-US" altLang="zh-CN" dirty="0"/>
              <a:t>;</a:t>
            </a:r>
          </a:p>
          <a:p>
            <a:r>
              <a:rPr lang="en-US" altLang="zh-CN" dirty="0"/>
              <a:t>  }</a:t>
            </a:r>
          </a:p>
          <a:p>
            <a:r>
              <a:rPr lang="en-US" altLang="zh-CN" dirty="0"/>
              <a:t>  </a:t>
            </a:r>
            <a:r>
              <a:rPr lang="en-US" altLang="zh-CN" dirty="0" err="1"/>
              <a:t>averageAge</a:t>
            </a:r>
            <a:r>
              <a:rPr lang="en-US" altLang="zh-CN" dirty="0"/>
              <a:t> = </a:t>
            </a:r>
            <a:r>
              <a:rPr lang="en-US" altLang="zh-CN" dirty="0" err="1"/>
              <a:t>averageAge</a:t>
            </a:r>
            <a:r>
              <a:rPr lang="en-US" altLang="zh-CN" dirty="0"/>
              <a:t> / </a:t>
            </a:r>
            <a:r>
              <a:rPr lang="en-US" altLang="zh-CN" dirty="0" err="1"/>
              <a:t>people.length</a:t>
            </a:r>
            <a:r>
              <a:rPr lang="en-US" altLang="zh-CN" dirty="0"/>
              <a:t>;</a:t>
            </a:r>
            <a:endParaRPr lang="zh-CN" altLang="en-US" dirty="0"/>
          </a:p>
        </p:txBody>
      </p:sp>
    </p:spTree>
    <p:extLst>
      <p:ext uri="{BB962C8B-B14F-4D97-AF65-F5344CB8AC3E}">
        <p14:creationId xmlns:p14="http://schemas.microsoft.com/office/powerpoint/2010/main" val="398793030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F894A-559D-4756-BC29-BFF694C3BF76}"/>
              </a:ext>
            </a:extLst>
          </p:cNvPr>
          <p:cNvSpPr>
            <a:spLocks noGrp="1"/>
          </p:cNvSpPr>
          <p:nvPr>
            <p:ph type="title"/>
          </p:nvPr>
        </p:nvSpPr>
        <p:spPr/>
        <p:txBody>
          <a:bodyPr/>
          <a:lstStyle/>
          <a:p>
            <a:r>
              <a:rPr lang="en-US" altLang="zh-CN" b="1" dirty="0"/>
              <a:t>Split Phase</a:t>
            </a:r>
            <a:br>
              <a:rPr lang="en-US" altLang="zh-CN" b="1" dirty="0"/>
            </a:br>
            <a:endParaRPr lang="zh-CN" altLang="en-US" dirty="0"/>
          </a:p>
        </p:txBody>
      </p:sp>
      <p:pic>
        <p:nvPicPr>
          <p:cNvPr id="5" name="内容占位符 4">
            <a:extLst>
              <a:ext uri="{FF2B5EF4-FFF2-40B4-BE49-F238E27FC236}">
                <a16:creationId xmlns:a16="http://schemas.microsoft.com/office/drawing/2014/main" id="{1950066B-B64F-4DE2-925B-385CB856349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662" y="3429000"/>
            <a:ext cx="1866900" cy="1495425"/>
          </a:xfrm>
        </p:spPr>
      </p:pic>
      <p:sp>
        <p:nvSpPr>
          <p:cNvPr id="6" name="文本框 5">
            <a:extLst>
              <a:ext uri="{FF2B5EF4-FFF2-40B4-BE49-F238E27FC236}">
                <a16:creationId xmlns:a16="http://schemas.microsoft.com/office/drawing/2014/main" id="{897DD527-64F1-4B83-AA92-06106316C2C1}"/>
              </a:ext>
            </a:extLst>
          </p:cNvPr>
          <p:cNvSpPr txBox="1"/>
          <p:nvPr/>
        </p:nvSpPr>
        <p:spPr>
          <a:xfrm>
            <a:off x="646111" y="2044624"/>
            <a:ext cx="7040880" cy="923330"/>
          </a:xfrm>
          <a:prstGeom prst="rect">
            <a:avLst/>
          </a:prstGeom>
          <a:noFill/>
        </p:spPr>
        <p:txBody>
          <a:bodyPr wrap="square" rtlCol="0">
            <a:spAutoFit/>
          </a:bodyPr>
          <a:lstStyle/>
          <a:p>
            <a:r>
              <a:rPr lang="en-US" altLang="zh-CN" dirty="0"/>
              <a:t>const </a:t>
            </a:r>
            <a:r>
              <a:rPr lang="en-US" altLang="zh-CN" dirty="0" err="1"/>
              <a:t>orderData</a:t>
            </a:r>
            <a:r>
              <a:rPr lang="en-US" altLang="zh-CN" dirty="0"/>
              <a:t> = </a:t>
            </a:r>
            <a:r>
              <a:rPr lang="en-US" altLang="zh-CN" dirty="0" err="1"/>
              <a:t>orderString.split</a:t>
            </a:r>
            <a:r>
              <a:rPr lang="en-US" altLang="zh-CN" dirty="0"/>
              <a:t>(/\s+/);</a:t>
            </a:r>
          </a:p>
          <a:p>
            <a:r>
              <a:rPr lang="en-US" altLang="zh-CN" dirty="0"/>
              <a:t>const </a:t>
            </a:r>
            <a:r>
              <a:rPr lang="en-US" altLang="zh-CN" dirty="0" err="1"/>
              <a:t>productPrice</a:t>
            </a:r>
            <a:r>
              <a:rPr lang="en-US" altLang="zh-CN" dirty="0"/>
              <a:t> = </a:t>
            </a:r>
            <a:r>
              <a:rPr lang="en-US" altLang="zh-CN" dirty="0" err="1"/>
              <a:t>priceList</a:t>
            </a:r>
            <a:r>
              <a:rPr lang="en-US" altLang="zh-CN" dirty="0"/>
              <a:t>[</a:t>
            </a:r>
            <a:r>
              <a:rPr lang="en-US" altLang="zh-CN" dirty="0" err="1"/>
              <a:t>orderData</a:t>
            </a:r>
            <a:r>
              <a:rPr lang="en-US" altLang="zh-CN" dirty="0"/>
              <a:t>[0].split("-")[1]];</a:t>
            </a:r>
          </a:p>
          <a:p>
            <a:r>
              <a:rPr lang="en-US" altLang="zh-CN" dirty="0"/>
              <a:t>const </a:t>
            </a:r>
            <a:r>
              <a:rPr lang="en-US" altLang="zh-CN" dirty="0" err="1"/>
              <a:t>orderPrice</a:t>
            </a:r>
            <a:r>
              <a:rPr lang="en-US" altLang="zh-CN" dirty="0"/>
              <a:t> = </a:t>
            </a:r>
            <a:r>
              <a:rPr lang="en-US" altLang="zh-CN" dirty="0" err="1"/>
              <a:t>parseInt</a:t>
            </a:r>
            <a:r>
              <a:rPr lang="en-US" altLang="zh-CN" dirty="0"/>
              <a:t>(</a:t>
            </a:r>
            <a:r>
              <a:rPr lang="en-US" altLang="zh-CN" dirty="0" err="1"/>
              <a:t>orderData</a:t>
            </a:r>
            <a:r>
              <a:rPr lang="en-US" altLang="zh-CN" dirty="0"/>
              <a:t>[1]) * </a:t>
            </a:r>
            <a:r>
              <a:rPr lang="en-US" altLang="zh-CN" dirty="0" err="1"/>
              <a:t>productPrice</a:t>
            </a:r>
            <a:r>
              <a:rPr lang="en-US" altLang="zh-CN" dirty="0"/>
              <a:t>;</a:t>
            </a:r>
            <a:endParaRPr lang="zh-CN" altLang="en-US" dirty="0"/>
          </a:p>
        </p:txBody>
      </p:sp>
      <p:sp>
        <p:nvSpPr>
          <p:cNvPr id="7" name="文本框 6">
            <a:extLst>
              <a:ext uri="{FF2B5EF4-FFF2-40B4-BE49-F238E27FC236}">
                <a16:creationId xmlns:a16="http://schemas.microsoft.com/office/drawing/2014/main" id="{C2C99332-547A-403B-82FB-B69F87E4728C}"/>
              </a:ext>
            </a:extLst>
          </p:cNvPr>
          <p:cNvSpPr txBox="1"/>
          <p:nvPr/>
        </p:nvSpPr>
        <p:spPr>
          <a:xfrm>
            <a:off x="3343591" y="3158093"/>
            <a:ext cx="9326880" cy="3693319"/>
          </a:xfrm>
          <a:prstGeom prst="rect">
            <a:avLst/>
          </a:prstGeom>
          <a:noFill/>
        </p:spPr>
        <p:txBody>
          <a:bodyPr wrap="square" rtlCol="0">
            <a:spAutoFit/>
          </a:bodyPr>
          <a:lstStyle/>
          <a:p>
            <a:r>
              <a:rPr lang="en-US" altLang="zh-CN" dirty="0"/>
              <a:t>const </a:t>
            </a:r>
            <a:r>
              <a:rPr lang="en-US" altLang="zh-CN" dirty="0" err="1"/>
              <a:t>orderRecord</a:t>
            </a:r>
            <a:r>
              <a:rPr lang="en-US" altLang="zh-CN" dirty="0"/>
              <a:t> = </a:t>
            </a:r>
            <a:r>
              <a:rPr lang="en-US" altLang="zh-CN" dirty="0" err="1"/>
              <a:t>parseOrder</a:t>
            </a:r>
            <a:r>
              <a:rPr lang="en-US" altLang="zh-CN" dirty="0"/>
              <a:t>(order);</a:t>
            </a:r>
          </a:p>
          <a:p>
            <a:r>
              <a:rPr lang="en-US" altLang="zh-CN" dirty="0"/>
              <a:t>const </a:t>
            </a:r>
            <a:r>
              <a:rPr lang="en-US" altLang="zh-CN" dirty="0" err="1"/>
              <a:t>orderPrice</a:t>
            </a:r>
            <a:r>
              <a:rPr lang="en-US" altLang="zh-CN" dirty="0"/>
              <a:t> = price(</a:t>
            </a:r>
            <a:r>
              <a:rPr lang="en-US" altLang="zh-CN" dirty="0" err="1"/>
              <a:t>orderRecord</a:t>
            </a:r>
            <a:r>
              <a:rPr lang="en-US" altLang="zh-CN" dirty="0"/>
              <a:t>, </a:t>
            </a:r>
            <a:r>
              <a:rPr lang="en-US" altLang="zh-CN" dirty="0" err="1"/>
              <a:t>priceList</a:t>
            </a:r>
            <a:r>
              <a:rPr lang="en-US" altLang="zh-CN" dirty="0"/>
              <a:t>);</a:t>
            </a:r>
          </a:p>
          <a:p>
            <a:endParaRPr lang="en-US" altLang="zh-CN" dirty="0"/>
          </a:p>
          <a:p>
            <a:r>
              <a:rPr lang="en-US" altLang="zh-CN" dirty="0"/>
              <a:t>function </a:t>
            </a:r>
            <a:r>
              <a:rPr lang="en-US" altLang="zh-CN" dirty="0" err="1"/>
              <a:t>parseOrder</a:t>
            </a:r>
            <a:r>
              <a:rPr lang="en-US" altLang="zh-CN" dirty="0"/>
              <a:t>(</a:t>
            </a:r>
            <a:r>
              <a:rPr lang="en-US" altLang="zh-CN" dirty="0" err="1"/>
              <a:t>aString</a:t>
            </a:r>
            <a:r>
              <a:rPr lang="en-US" altLang="zh-CN" dirty="0"/>
              <a:t>) {</a:t>
            </a:r>
          </a:p>
          <a:p>
            <a:r>
              <a:rPr lang="en-US" altLang="zh-CN" dirty="0"/>
              <a:t>  const values =  </a:t>
            </a:r>
            <a:r>
              <a:rPr lang="en-US" altLang="zh-CN" dirty="0" err="1"/>
              <a:t>aString.split</a:t>
            </a:r>
            <a:r>
              <a:rPr lang="en-US" altLang="zh-CN" dirty="0"/>
              <a:t>(/\s+/);</a:t>
            </a:r>
          </a:p>
          <a:p>
            <a:r>
              <a:rPr lang="en-US" altLang="zh-CN" dirty="0"/>
              <a:t>  return ({</a:t>
            </a:r>
          </a:p>
          <a:p>
            <a:r>
              <a:rPr lang="en-US" altLang="zh-CN" dirty="0"/>
              <a:t>    </a:t>
            </a:r>
            <a:r>
              <a:rPr lang="en-US" altLang="zh-CN" dirty="0" err="1"/>
              <a:t>productID</a:t>
            </a:r>
            <a:r>
              <a:rPr lang="en-US" altLang="zh-CN" dirty="0"/>
              <a:t>: values[0].split("-")[1],</a:t>
            </a:r>
          </a:p>
          <a:p>
            <a:r>
              <a:rPr lang="en-US" altLang="zh-CN" dirty="0"/>
              <a:t>    quantity: </a:t>
            </a:r>
            <a:r>
              <a:rPr lang="en-US" altLang="zh-CN" dirty="0" err="1"/>
              <a:t>parseInt</a:t>
            </a:r>
            <a:r>
              <a:rPr lang="en-US" altLang="zh-CN" dirty="0"/>
              <a:t>(values[1]),</a:t>
            </a:r>
          </a:p>
          <a:p>
            <a:r>
              <a:rPr lang="en-US" altLang="zh-CN" dirty="0"/>
              <a:t>  });</a:t>
            </a:r>
          </a:p>
          <a:p>
            <a:r>
              <a:rPr lang="en-US" altLang="zh-CN" dirty="0"/>
              <a:t>}</a:t>
            </a:r>
          </a:p>
          <a:p>
            <a:r>
              <a:rPr lang="en-US" altLang="zh-CN" dirty="0"/>
              <a:t>function price(order, </a:t>
            </a:r>
            <a:r>
              <a:rPr lang="en-US" altLang="zh-CN" dirty="0" err="1"/>
              <a:t>priceList</a:t>
            </a:r>
            <a:r>
              <a:rPr lang="en-US" altLang="zh-CN" dirty="0"/>
              <a:t>) {</a:t>
            </a:r>
          </a:p>
          <a:p>
            <a:r>
              <a:rPr lang="en-US" altLang="zh-CN" dirty="0"/>
              <a:t>  return </a:t>
            </a:r>
            <a:r>
              <a:rPr lang="en-US" altLang="zh-CN" dirty="0" err="1"/>
              <a:t>order.quantity</a:t>
            </a:r>
            <a:r>
              <a:rPr lang="en-US" altLang="zh-CN" dirty="0"/>
              <a:t> * </a:t>
            </a:r>
            <a:r>
              <a:rPr lang="en-US" altLang="zh-CN" dirty="0" err="1"/>
              <a:t>priceList</a:t>
            </a:r>
            <a:r>
              <a:rPr lang="en-US" altLang="zh-CN" dirty="0"/>
              <a:t>[</a:t>
            </a:r>
            <a:r>
              <a:rPr lang="en-US" altLang="zh-CN" dirty="0" err="1"/>
              <a:t>order.productID</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747896558"/>
      </p:ext>
    </p:extLst>
  </p:cSld>
  <p:clrMapOvr>
    <a:masterClrMapping/>
  </p:clrMapOvr>
  <mc:AlternateContent xmlns:mc="http://schemas.openxmlformats.org/markup-compatibility/2006" xmlns:p14="http://schemas.microsoft.com/office/powerpoint/2010/main">
    <mc:Choice Requires="p14">
      <p:transition spd="slow" p14:dur="2000" advTm="221"/>
    </mc:Choice>
    <mc:Fallback xmlns="">
      <p:transition spd="slow" advTm="2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F540F-51A1-4EEB-AD52-B05F884A4C43}"/>
              </a:ext>
            </a:extLst>
          </p:cNvPr>
          <p:cNvSpPr>
            <a:spLocks noGrp="1"/>
          </p:cNvSpPr>
          <p:nvPr>
            <p:ph type="title"/>
          </p:nvPr>
        </p:nvSpPr>
        <p:spPr/>
        <p:txBody>
          <a:bodyPr/>
          <a:lstStyle/>
          <a:p>
            <a:r>
              <a:rPr lang="zh-CN" altLang="en-US" dirty="0"/>
              <a:t>什么是重构</a:t>
            </a:r>
          </a:p>
        </p:txBody>
      </p:sp>
      <p:sp>
        <p:nvSpPr>
          <p:cNvPr id="3" name="内容占位符 2">
            <a:extLst>
              <a:ext uri="{FF2B5EF4-FFF2-40B4-BE49-F238E27FC236}">
                <a16:creationId xmlns:a16="http://schemas.microsoft.com/office/drawing/2014/main" id="{C8443A52-6D03-432F-BC66-E58BEF911D75}"/>
              </a:ext>
            </a:extLst>
          </p:cNvPr>
          <p:cNvSpPr>
            <a:spLocks noGrp="1"/>
          </p:cNvSpPr>
          <p:nvPr>
            <p:ph idx="1"/>
          </p:nvPr>
        </p:nvSpPr>
        <p:spPr/>
        <p:txBody>
          <a:bodyPr/>
          <a:lstStyle/>
          <a:p>
            <a:r>
              <a:rPr lang="en-US" altLang="zh-CN" dirty="0"/>
              <a:t>Refactoring</a:t>
            </a:r>
            <a:r>
              <a:rPr lang="zh-CN" altLang="en-US" dirty="0"/>
              <a:t>是对软件内部结构的一种调整，目的是在不改变外部行为的前提下，提高其可理解性</a:t>
            </a:r>
            <a:r>
              <a:rPr lang="en-US" altLang="zh-CN" dirty="0"/>
              <a:t>,</a:t>
            </a:r>
            <a:r>
              <a:rPr lang="zh-CN" altLang="en-US" dirty="0"/>
              <a:t>降低其修改成本。</a:t>
            </a:r>
          </a:p>
          <a:p>
            <a:endParaRPr lang="zh-CN" altLang="en-US" dirty="0"/>
          </a:p>
        </p:txBody>
      </p:sp>
    </p:spTree>
    <p:extLst>
      <p:ext uri="{BB962C8B-B14F-4D97-AF65-F5344CB8AC3E}">
        <p14:creationId xmlns:p14="http://schemas.microsoft.com/office/powerpoint/2010/main" val="3493183353"/>
      </p:ext>
    </p:extLst>
  </p:cSld>
  <p:clrMapOvr>
    <a:masterClrMapping/>
  </p:clrMapOvr>
  <mc:AlternateContent xmlns:mc="http://schemas.openxmlformats.org/markup-compatibility/2006" xmlns:p14="http://schemas.microsoft.com/office/powerpoint/2010/main">
    <mc:Choice Requires="p14">
      <p:transition spd="slow" p14:dur="2000" advTm="83125"/>
    </mc:Choice>
    <mc:Fallback xmlns="">
      <p:transition spd="slow" advTm="8312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AA482-90EC-4C35-81E3-9C0B58BA6E8C}"/>
              </a:ext>
            </a:extLst>
          </p:cNvPr>
          <p:cNvSpPr>
            <a:spLocks noGrp="1"/>
          </p:cNvSpPr>
          <p:nvPr>
            <p:ph type="title"/>
          </p:nvPr>
        </p:nvSpPr>
        <p:spPr/>
        <p:txBody>
          <a:bodyPr/>
          <a:lstStyle/>
          <a:p>
            <a:r>
              <a:rPr lang="zh-CN" altLang="en-US" dirty="0"/>
              <a:t>重构与设计 </a:t>
            </a:r>
          </a:p>
        </p:txBody>
      </p:sp>
      <p:sp>
        <p:nvSpPr>
          <p:cNvPr id="3" name="内容占位符 2">
            <a:extLst>
              <a:ext uri="{FF2B5EF4-FFF2-40B4-BE49-F238E27FC236}">
                <a16:creationId xmlns:a16="http://schemas.microsoft.com/office/drawing/2014/main" id="{0DD555A4-FE05-48E1-BE09-8DFB32067707}"/>
              </a:ext>
            </a:extLst>
          </p:cNvPr>
          <p:cNvSpPr>
            <a:spLocks noGrp="1"/>
          </p:cNvSpPr>
          <p:nvPr>
            <p:ph idx="1"/>
          </p:nvPr>
        </p:nvSpPr>
        <p:spPr/>
        <p:txBody>
          <a:bodyPr/>
          <a:lstStyle/>
          <a:p>
            <a:r>
              <a:rPr lang="zh-CN" altLang="en-US" dirty="0"/>
              <a:t>重构可以从很大程度上去帮助设计，通常情况下我们的设计不是能贯穿我们软件开发的全过程的，在这个过程中，我们的需求变更的可能性非常大，当需求变了，设计也得变，这时候就要依靠重构来让代码适应变化</a:t>
            </a:r>
          </a:p>
          <a:p>
            <a:endParaRPr lang="zh-CN" altLang="en-US" dirty="0"/>
          </a:p>
        </p:txBody>
      </p:sp>
      <p:sp>
        <p:nvSpPr>
          <p:cNvPr id="4" name="矩形 3">
            <a:hlinkClick r:id="rId2" action="ppaction://hlinksldjump"/>
            <a:extLst>
              <a:ext uri="{FF2B5EF4-FFF2-40B4-BE49-F238E27FC236}">
                <a16:creationId xmlns:a16="http://schemas.microsoft.com/office/drawing/2014/main" id="{8EDC6C8F-D3BA-4487-8498-790BB6CB43E5}"/>
              </a:ext>
            </a:extLst>
          </p:cNvPr>
          <p:cNvSpPr/>
          <p:nvPr/>
        </p:nvSpPr>
        <p:spPr>
          <a:xfrm>
            <a:off x="10405872" y="0"/>
            <a:ext cx="713232" cy="116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7437003"/>
      </p:ext>
    </p:extLst>
  </p:cSld>
  <p:clrMapOvr>
    <a:masterClrMapping/>
  </p:clrMapOvr>
  <mc:AlternateContent xmlns:mc="http://schemas.openxmlformats.org/markup-compatibility/2006" xmlns:p14="http://schemas.microsoft.com/office/powerpoint/2010/main">
    <mc:Choice Requires="p14">
      <p:transition spd="slow" p14:dur="2000" advTm="644"/>
    </mc:Choice>
    <mc:Fallback xmlns="">
      <p:transition spd="slow" advTm="644"/>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93E16-EEE1-4C91-B9A1-D8EEECBF3E55}"/>
              </a:ext>
            </a:extLst>
          </p:cNvPr>
          <p:cNvSpPr>
            <a:spLocks noGrp="1"/>
          </p:cNvSpPr>
          <p:nvPr>
            <p:ph type="title"/>
          </p:nvPr>
        </p:nvSpPr>
        <p:spPr/>
        <p:txBody>
          <a:bodyPr/>
          <a:lstStyle/>
          <a:p>
            <a:r>
              <a:rPr lang="zh-CN" altLang="en-US" dirty="0"/>
              <a:t>重构与性能 </a:t>
            </a:r>
          </a:p>
        </p:txBody>
      </p:sp>
      <p:sp>
        <p:nvSpPr>
          <p:cNvPr id="3" name="内容占位符 2">
            <a:extLst>
              <a:ext uri="{FF2B5EF4-FFF2-40B4-BE49-F238E27FC236}">
                <a16:creationId xmlns:a16="http://schemas.microsoft.com/office/drawing/2014/main" id="{EF43055C-6678-422B-A906-F8814C6EE69C}"/>
              </a:ext>
            </a:extLst>
          </p:cNvPr>
          <p:cNvSpPr>
            <a:spLocks noGrp="1"/>
          </p:cNvSpPr>
          <p:nvPr>
            <p:ph idx="1"/>
          </p:nvPr>
        </p:nvSpPr>
        <p:spPr/>
        <p:txBody>
          <a:bodyPr/>
          <a:lstStyle/>
          <a:p>
            <a:r>
              <a:rPr lang="zh-CN" altLang="en-US" dirty="0"/>
              <a:t>关于重构，有一个常被提出的问题：它对程序的性能将造成怎样的影响？为了让软件易于理解，你常会作出一些使程序运行变慢的修改。这是个重要的问题。我并不赞成为了提高设计的纯洁性或把希望寄托于更快的硬件身上，而忽略了程序性能。已经有很多软件因为速度太慢而被用户拒绝，日益提高的机器速度亦只不过略微放宽了速度方面的限制而已。但是，换个角度说，虽然重构必然会使软件运行更慢，但它也使软件的性能优化更易进行。关键在于自己的理解，当你拥有了重构的经验，你也就有能力在重构的基础上来改进程序的性能。</a:t>
            </a:r>
            <a:br>
              <a:rPr lang="zh-CN" altLang="en-US" dirty="0"/>
            </a:br>
            <a:endParaRPr lang="zh-CN" altLang="en-US" dirty="0"/>
          </a:p>
          <a:p>
            <a:endParaRPr lang="zh-CN" altLang="en-US" dirty="0"/>
          </a:p>
          <a:p>
            <a:endParaRPr lang="zh-CN" altLang="en-US" dirty="0"/>
          </a:p>
        </p:txBody>
      </p:sp>
    </p:spTree>
    <p:extLst>
      <p:ext uri="{BB962C8B-B14F-4D97-AF65-F5344CB8AC3E}">
        <p14:creationId xmlns:p14="http://schemas.microsoft.com/office/powerpoint/2010/main" val="1737983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2F89C-9733-4F19-AD41-8B294FF25EAF}"/>
              </a:ext>
            </a:extLst>
          </p:cNvPr>
          <p:cNvSpPr>
            <a:spLocks noGrp="1"/>
          </p:cNvSpPr>
          <p:nvPr>
            <p:ph type="title"/>
          </p:nvPr>
        </p:nvSpPr>
        <p:spPr/>
        <p:txBody>
          <a:bodyPr/>
          <a:lstStyle/>
          <a:p>
            <a:r>
              <a:rPr lang="zh-CN" altLang="en-US" dirty="0"/>
              <a:t>谢谢！</a:t>
            </a:r>
          </a:p>
        </p:txBody>
      </p:sp>
      <p:sp>
        <p:nvSpPr>
          <p:cNvPr id="3" name="内容占位符 2">
            <a:extLst>
              <a:ext uri="{FF2B5EF4-FFF2-40B4-BE49-F238E27FC236}">
                <a16:creationId xmlns:a16="http://schemas.microsoft.com/office/drawing/2014/main" id="{48B75FEE-F7AB-4F7B-8C84-937A5A3F28A0}"/>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4993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2A9E4-E466-403E-BCFF-627F5C0246E2}"/>
              </a:ext>
            </a:extLst>
          </p:cNvPr>
          <p:cNvSpPr>
            <a:spLocks noGrp="1"/>
          </p:cNvSpPr>
          <p:nvPr>
            <p:ph type="title"/>
          </p:nvPr>
        </p:nvSpPr>
        <p:spPr/>
        <p:txBody>
          <a:bodyPr/>
          <a:lstStyle/>
          <a:p>
            <a:r>
              <a:rPr lang="zh-CN" altLang="en-US" dirty="0"/>
              <a:t>为什么重构</a:t>
            </a:r>
          </a:p>
        </p:txBody>
      </p:sp>
      <p:sp>
        <p:nvSpPr>
          <p:cNvPr id="3" name="内容占位符 2">
            <a:extLst>
              <a:ext uri="{FF2B5EF4-FFF2-40B4-BE49-F238E27FC236}">
                <a16:creationId xmlns:a16="http://schemas.microsoft.com/office/drawing/2014/main" id="{D6794730-D484-4E2B-86BF-FA170888FF2F}"/>
              </a:ext>
            </a:extLst>
          </p:cNvPr>
          <p:cNvSpPr>
            <a:spLocks noGrp="1"/>
          </p:cNvSpPr>
          <p:nvPr>
            <p:ph idx="1"/>
          </p:nvPr>
        </p:nvSpPr>
        <p:spPr/>
        <p:txBody>
          <a:bodyPr/>
          <a:lstStyle/>
          <a:p>
            <a:r>
              <a:rPr lang="zh-CN" altLang="en-US" dirty="0"/>
              <a:t>改进软件的设计。</a:t>
            </a:r>
          </a:p>
          <a:p>
            <a:pPr lvl="1"/>
            <a:r>
              <a:rPr lang="zh-CN" altLang="en-US" dirty="0"/>
              <a:t>程序员对代码所做的为了满足短期利益代码改动，或再没有完全清楚增个架构下的改动，都很容易是代码失去它的清晰结构，偏离需求或设计。而这些改动的积累很容易使代码偏离它原先设计的初衷而变得不可立即和无法维护。</a:t>
            </a:r>
          </a:p>
          <a:p>
            <a:pPr lvl="1"/>
            <a:r>
              <a:rPr lang="en-US" altLang="zh-CN" dirty="0"/>
              <a:t>Refactoring</a:t>
            </a:r>
            <a:r>
              <a:rPr lang="zh-CN" altLang="en-US" dirty="0"/>
              <a:t>则帮助重新组织代码，重新清晰的体现结构和进一步改进设计。</a:t>
            </a:r>
          </a:p>
          <a:p>
            <a:r>
              <a:rPr lang="zh-CN" altLang="en-US" dirty="0"/>
              <a:t>提高代码质量，更易被理解</a:t>
            </a:r>
          </a:p>
          <a:p>
            <a:pPr lvl="1"/>
            <a:r>
              <a:rPr lang="zh-CN" altLang="en-US" dirty="0"/>
              <a:t>容易理解的代码可以很容易的维护和做进一步的开发。即使对写这些代码的程序员本身，容易理解代码也可以帮助容易地做修改。程序代码也是文档。而代码首先是写给人看的，让后才是给计算机看的</a:t>
            </a:r>
          </a:p>
        </p:txBody>
      </p:sp>
    </p:spTree>
    <p:extLst>
      <p:ext uri="{BB962C8B-B14F-4D97-AF65-F5344CB8AC3E}">
        <p14:creationId xmlns:p14="http://schemas.microsoft.com/office/powerpoint/2010/main" val="4023389607"/>
      </p:ext>
    </p:extLst>
  </p:cSld>
  <p:clrMapOvr>
    <a:masterClrMapping/>
  </p:clrMapOvr>
  <mc:AlternateContent xmlns:mc="http://schemas.openxmlformats.org/markup-compatibility/2006" xmlns:p14="http://schemas.microsoft.com/office/powerpoint/2010/main">
    <mc:Choice Requires="p14">
      <p:transition spd="slow" p14:dur="2000" advTm="90153"/>
    </mc:Choice>
    <mc:Fallback xmlns="">
      <p:transition spd="slow" advTm="901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96B80-A1EF-4081-B156-AF525563F8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67AABA-6CC2-4D55-8E46-D72E5876A286}"/>
              </a:ext>
            </a:extLst>
          </p:cNvPr>
          <p:cNvSpPr>
            <a:spLocks noGrp="1"/>
          </p:cNvSpPr>
          <p:nvPr>
            <p:ph idx="1"/>
          </p:nvPr>
        </p:nvSpPr>
        <p:spPr/>
        <p:txBody>
          <a:bodyPr/>
          <a:lstStyle/>
          <a:p>
            <a:r>
              <a:rPr lang="en-US" altLang="zh-CN" dirty="0"/>
              <a:t>Refactoring</a:t>
            </a:r>
            <a:r>
              <a:rPr lang="zh-CN" altLang="en-US" dirty="0"/>
              <a:t>帮助尽早的发现错</a:t>
            </a:r>
            <a:r>
              <a:rPr lang="en-US" altLang="zh-CN" dirty="0"/>
              <a:t>(Bugs)</a:t>
            </a:r>
          </a:p>
          <a:p>
            <a:pPr lvl="1"/>
            <a:r>
              <a:rPr lang="en-US" altLang="zh-CN" dirty="0"/>
              <a:t>Refactoring</a:t>
            </a:r>
            <a:r>
              <a:rPr lang="zh-CN" altLang="en-US" dirty="0"/>
              <a:t>是一个</a:t>
            </a:r>
            <a:r>
              <a:rPr lang="en-US" altLang="zh-CN" dirty="0"/>
              <a:t>code review</a:t>
            </a:r>
            <a:r>
              <a:rPr lang="zh-CN" altLang="en-US" dirty="0"/>
              <a:t>和反馈的过程。在另一个时段重新审视自己或别人代码，可以更容易的发现问题和加深对代码的理解。</a:t>
            </a:r>
          </a:p>
          <a:p>
            <a:pPr lvl="1"/>
            <a:r>
              <a:rPr lang="en-US" altLang="zh-CN" dirty="0"/>
              <a:t>Refactoring</a:t>
            </a:r>
            <a:r>
              <a:rPr lang="zh-CN" altLang="en-US" dirty="0"/>
              <a:t>是一个良好的软件开发习惯。</a:t>
            </a:r>
          </a:p>
          <a:p>
            <a:r>
              <a:rPr lang="zh-CN" altLang="zh-CN" dirty="0"/>
              <a:t>Refactoring可以提高开发速度</a:t>
            </a:r>
          </a:p>
          <a:p>
            <a:pPr lvl="1"/>
            <a:r>
              <a:rPr lang="zh-CN" altLang="zh-CN" dirty="0"/>
              <a:t>Refactoring对设计和代码的改进，都可以有效的提高开发速度。好的设计和代码质量实体提高开发速度的关键。在一个有缺陷的设计和混乱代码基础上的开发，即使表面上进度较快，但本质是试延后对设计缺陷的发现和对错误的修改，也就是延后了开发风险，最终要在开发的后期付出更多的时间和代价。</a:t>
            </a:r>
          </a:p>
          <a:p>
            <a:pPr lvl="1"/>
            <a:r>
              <a:rPr lang="zh-CN" altLang="zh-CN" dirty="0"/>
              <a:t>项目的维护成本远高于开发成本.</a:t>
            </a:r>
          </a:p>
          <a:p>
            <a:endParaRPr lang="zh-CN" altLang="en-US" dirty="0"/>
          </a:p>
        </p:txBody>
      </p:sp>
    </p:spTree>
    <p:extLst>
      <p:ext uri="{BB962C8B-B14F-4D97-AF65-F5344CB8AC3E}">
        <p14:creationId xmlns:p14="http://schemas.microsoft.com/office/powerpoint/2010/main" val="649299582"/>
      </p:ext>
    </p:extLst>
  </p:cSld>
  <p:clrMapOvr>
    <a:masterClrMapping/>
  </p:clrMapOvr>
  <mc:AlternateContent xmlns:mc="http://schemas.openxmlformats.org/markup-compatibility/2006" xmlns:p14="http://schemas.microsoft.com/office/powerpoint/2010/main">
    <mc:Choice Requires="p14">
      <p:transition spd="slow" p14:dur="2000" advTm="31710"/>
    </mc:Choice>
    <mc:Fallback xmlns="">
      <p:transition spd="slow" advTm="317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CAC9B-F7A5-4537-9AF8-A18460907DAB}"/>
              </a:ext>
            </a:extLst>
          </p:cNvPr>
          <p:cNvSpPr>
            <a:spLocks noGrp="1"/>
          </p:cNvSpPr>
          <p:nvPr>
            <p:ph type="title"/>
          </p:nvPr>
        </p:nvSpPr>
        <p:spPr/>
        <p:txBody>
          <a:bodyPr/>
          <a:lstStyle/>
          <a:p>
            <a:r>
              <a:rPr lang="zh-CN" altLang="en-US" dirty="0"/>
              <a:t>何时重构</a:t>
            </a:r>
          </a:p>
        </p:txBody>
      </p:sp>
      <p:sp>
        <p:nvSpPr>
          <p:cNvPr id="3" name="内容占位符 2">
            <a:extLst>
              <a:ext uri="{FF2B5EF4-FFF2-40B4-BE49-F238E27FC236}">
                <a16:creationId xmlns:a16="http://schemas.microsoft.com/office/drawing/2014/main" id="{9E53CB17-9028-4AE0-BD5E-DAA9DC104236}"/>
              </a:ext>
            </a:extLst>
          </p:cNvPr>
          <p:cNvSpPr>
            <a:spLocks noGrp="1"/>
          </p:cNvSpPr>
          <p:nvPr>
            <p:ph idx="1"/>
          </p:nvPr>
        </p:nvSpPr>
        <p:spPr/>
        <p:txBody>
          <a:bodyPr/>
          <a:lstStyle/>
          <a:p>
            <a:r>
              <a:rPr lang="zh-CN" altLang="en-US" dirty="0"/>
              <a:t>添加新功能时一并重构</a:t>
            </a:r>
          </a:p>
          <a:p>
            <a:pPr lvl="1"/>
            <a:r>
              <a:rPr lang="zh-CN" altLang="en-US" dirty="0"/>
              <a:t>为了增加一个新的功能，程序员需要首先读懂现有的代码。</a:t>
            </a:r>
          </a:p>
          <a:p>
            <a:r>
              <a:rPr lang="zh-CN" altLang="en-US" dirty="0"/>
              <a:t>修补错误时一并重构</a:t>
            </a:r>
          </a:p>
          <a:p>
            <a:pPr lvl="1"/>
            <a:r>
              <a:rPr lang="zh-CN" altLang="en-US" dirty="0"/>
              <a:t>为了修复一个</a:t>
            </a:r>
            <a:r>
              <a:rPr lang="en-US" altLang="zh-CN" dirty="0"/>
              <a:t>Bug,</a:t>
            </a:r>
            <a:r>
              <a:rPr lang="zh-CN" altLang="en-US" dirty="0"/>
              <a:t>程序员需要读懂现有的代码。</a:t>
            </a:r>
          </a:p>
          <a:p>
            <a:r>
              <a:rPr lang="en-US" altLang="zh-CN" dirty="0"/>
              <a:t>Code Review</a:t>
            </a:r>
            <a:r>
              <a:rPr lang="zh-CN" altLang="en-US" dirty="0"/>
              <a:t>时一并重构</a:t>
            </a:r>
          </a:p>
          <a:p>
            <a:endParaRPr lang="zh-CN" altLang="en-US" dirty="0"/>
          </a:p>
        </p:txBody>
      </p:sp>
    </p:spTree>
    <p:extLst>
      <p:ext uri="{BB962C8B-B14F-4D97-AF65-F5344CB8AC3E}">
        <p14:creationId xmlns:p14="http://schemas.microsoft.com/office/powerpoint/2010/main" val="2853951872"/>
      </p:ext>
    </p:extLst>
  </p:cSld>
  <p:clrMapOvr>
    <a:masterClrMapping/>
  </p:clrMapOvr>
  <mc:AlternateContent xmlns:mc="http://schemas.openxmlformats.org/markup-compatibility/2006" xmlns:p14="http://schemas.microsoft.com/office/powerpoint/2010/main">
    <mc:Choice Requires="p14">
      <p:transition spd="slow" p14:dur="2000" advTm="957"/>
    </mc:Choice>
    <mc:Fallback xmlns="">
      <p:transition spd="slow" advTm="9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675E5-7547-4932-9982-5BE1E94BDAFA}"/>
              </a:ext>
            </a:extLst>
          </p:cNvPr>
          <p:cNvSpPr>
            <a:spLocks noGrp="1"/>
          </p:cNvSpPr>
          <p:nvPr>
            <p:ph type="title"/>
          </p:nvPr>
        </p:nvSpPr>
        <p:spPr/>
        <p:txBody>
          <a:bodyPr/>
          <a:lstStyle/>
          <a:p>
            <a:r>
              <a:rPr lang="zh-CN" altLang="en-US" dirty="0"/>
              <a:t>何时不该重构</a:t>
            </a:r>
          </a:p>
        </p:txBody>
      </p:sp>
      <p:sp>
        <p:nvSpPr>
          <p:cNvPr id="3" name="内容占位符 2">
            <a:extLst>
              <a:ext uri="{FF2B5EF4-FFF2-40B4-BE49-F238E27FC236}">
                <a16:creationId xmlns:a16="http://schemas.microsoft.com/office/drawing/2014/main" id="{23BB844B-0A67-4D73-BC0B-CCD7B51C55CB}"/>
              </a:ext>
            </a:extLst>
          </p:cNvPr>
          <p:cNvSpPr>
            <a:spLocks noGrp="1"/>
          </p:cNvSpPr>
          <p:nvPr>
            <p:ph idx="1"/>
          </p:nvPr>
        </p:nvSpPr>
        <p:spPr/>
        <p:txBody>
          <a:bodyPr/>
          <a:lstStyle/>
          <a:p>
            <a:r>
              <a:rPr lang="zh-CN" altLang="en-US" sz="2600" dirty="0"/>
              <a:t>代码太混乱，设计完全错误。与其</a:t>
            </a:r>
            <a:r>
              <a:rPr lang="en-US" altLang="zh-CN" sz="2600" dirty="0"/>
              <a:t>Refactor</a:t>
            </a:r>
            <a:r>
              <a:rPr lang="zh-CN" altLang="en-US" sz="2600" dirty="0"/>
              <a:t>，不如重写。</a:t>
            </a:r>
          </a:p>
          <a:p>
            <a:r>
              <a:rPr lang="zh-CN" altLang="en-US" sz="2600" dirty="0"/>
              <a:t>明天是</a:t>
            </a:r>
            <a:r>
              <a:rPr lang="en-US" altLang="zh-CN" sz="2600" dirty="0" err="1"/>
              <a:t>DeadLine</a:t>
            </a:r>
            <a:endParaRPr lang="en-US" altLang="zh-CN" sz="2600" dirty="0"/>
          </a:p>
          <a:p>
            <a:pPr lvl="1"/>
            <a:r>
              <a:rPr lang="zh-CN" altLang="en-US" sz="2200" dirty="0"/>
              <a:t>永远不要做</a:t>
            </a:r>
            <a:r>
              <a:rPr lang="en-US" altLang="zh-CN" sz="2200" dirty="0"/>
              <a:t>Last-Minute-Change</a:t>
            </a:r>
            <a:r>
              <a:rPr lang="zh-CN" altLang="en-US" sz="2200" dirty="0"/>
              <a:t>。推迟</a:t>
            </a:r>
            <a:r>
              <a:rPr lang="en-US" altLang="zh-CN" sz="2200" dirty="0"/>
              <a:t>Refactoring</a:t>
            </a:r>
            <a:r>
              <a:rPr lang="zh-CN" altLang="en-US" sz="2200" dirty="0"/>
              <a:t>，但不可以忽略，即使进入</a:t>
            </a:r>
            <a:r>
              <a:rPr lang="en-US" altLang="zh-CN" sz="2200" dirty="0"/>
              <a:t>Production</a:t>
            </a:r>
            <a:r>
              <a:rPr lang="zh-CN" altLang="en-US" sz="2200" dirty="0"/>
              <a:t>的代码都正确的运行。</a:t>
            </a:r>
          </a:p>
          <a:p>
            <a:r>
              <a:rPr lang="en-US" altLang="zh-CN" sz="2600" dirty="0"/>
              <a:t>Refactoring</a:t>
            </a:r>
            <a:r>
              <a:rPr lang="zh-CN" altLang="en-US" sz="2600" dirty="0"/>
              <a:t>的工作量显著的影响最后期限</a:t>
            </a:r>
          </a:p>
          <a:p>
            <a:pPr lvl="1"/>
            <a:r>
              <a:rPr lang="zh-CN" altLang="en-US" sz="2200" dirty="0"/>
              <a:t>一个</a:t>
            </a:r>
            <a:r>
              <a:rPr lang="en-US" altLang="zh-CN" sz="2200" dirty="0"/>
              <a:t>Task</a:t>
            </a:r>
            <a:r>
              <a:rPr lang="zh-CN" altLang="en-US" sz="2200" dirty="0"/>
              <a:t>的计划是３天，如果为了</a:t>
            </a:r>
            <a:r>
              <a:rPr lang="en-US" altLang="zh-CN" sz="2200" dirty="0"/>
              <a:t>Refactoring</a:t>
            </a:r>
            <a:r>
              <a:rPr lang="zh-CN" altLang="en-US" sz="2200" dirty="0"/>
              <a:t>，需要更多的时间（ ２天或更多）。推迟</a:t>
            </a:r>
            <a:r>
              <a:rPr lang="en-US" altLang="zh-CN" sz="2200" dirty="0"/>
              <a:t>Refactoring,</a:t>
            </a:r>
            <a:r>
              <a:rPr lang="zh-CN" altLang="en-US" sz="2200" dirty="0"/>
              <a:t>同步可以忽略。可以把这个</a:t>
            </a:r>
            <a:r>
              <a:rPr lang="en-US" altLang="zh-CN" sz="2200" dirty="0"/>
              <a:t>Refactoring</a:t>
            </a:r>
            <a:r>
              <a:rPr lang="zh-CN" altLang="en-US" sz="2200" dirty="0"/>
              <a:t>作为一个新的</a:t>
            </a:r>
            <a:r>
              <a:rPr lang="en-US" altLang="zh-CN" sz="2200" dirty="0"/>
              <a:t>Task</a:t>
            </a:r>
            <a:r>
              <a:rPr lang="zh-CN" altLang="en-US" sz="2200" dirty="0"/>
              <a:t>，或者安排在</a:t>
            </a:r>
            <a:r>
              <a:rPr lang="en-US" altLang="zh-CN" sz="2200" dirty="0"/>
              <a:t>Refactoring</a:t>
            </a:r>
            <a:r>
              <a:rPr lang="zh-CN" altLang="en-US" sz="2200" dirty="0"/>
              <a:t>的</a:t>
            </a:r>
            <a:r>
              <a:rPr lang="en-US" altLang="zh-CN" sz="2200" dirty="0"/>
              <a:t>Iteration</a:t>
            </a:r>
            <a:r>
              <a:rPr lang="zh-CN" altLang="en-US" sz="2200" dirty="0"/>
              <a:t>中完成。</a:t>
            </a:r>
          </a:p>
          <a:p>
            <a:endParaRPr lang="zh-CN" altLang="en-US" dirty="0"/>
          </a:p>
        </p:txBody>
      </p:sp>
    </p:spTree>
    <p:extLst>
      <p:ext uri="{BB962C8B-B14F-4D97-AF65-F5344CB8AC3E}">
        <p14:creationId xmlns:p14="http://schemas.microsoft.com/office/powerpoint/2010/main" val="2414418302"/>
      </p:ext>
    </p:extLst>
  </p:cSld>
  <p:clrMapOvr>
    <a:masterClrMapping/>
  </p:clrMapOvr>
  <mc:AlternateContent xmlns:mc="http://schemas.openxmlformats.org/markup-compatibility/2006" xmlns:p14="http://schemas.microsoft.com/office/powerpoint/2010/main">
    <mc:Choice Requires="p14">
      <p:transition spd="slow" p14:dur="2000" advTm="23231"/>
    </mc:Choice>
    <mc:Fallback xmlns="">
      <p:transition spd="slow" advTm="232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9AE81-AAB7-47C7-8E45-CD49C77EF589}"/>
              </a:ext>
            </a:extLst>
          </p:cNvPr>
          <p:cNvSpPr>
            <a:spLocks noGrp="1"/>
          </p:cNvSpPr>
          <p:nvPr>
            <p:ph type="title"/>
          </p:nvPr>
        </p:nvSpPr>
        <p:spPr/>
        <p:txBody>
          <a:bodyPr/>
          <a:lstStyle/>
          <a:p>
            <a:r>
              <a:rPr lang="zh-CN" altLang="en-US" dirty="0"/>
              <a:t>代码坏味道</a:t>
            </a:r>
          </a:p>
        </p:txBody>
      </p:sp>
      <p:sp>
        <p:nvSpPr>
          <p:cNvPr id="3" name="内容占位符 2">
            <a:extLst>
              <a:ext uri="{FF2B5EF4-FFF2-40B4-BE49-F238E27FC236}">
                <a16:creationId xmlns:a16="http://schemas.microsoft.com/office/drawing/2014/main" id="{8E7CDD72-1F60-47D3-8702-3FC54FB167AE}"/>
              </a:ext>
            </a:extLst>
          </p:cNvPr>
          <p:cNvSpPr>
            <a:spLocks noGrp="1"/>
          </p:cNvSpPr>
          <p:nvPr>
            <p:ph idx="1"/>
          </p:nvPr>
        </p:nvSpPr>
        <p:spPr>
          <a:xfrm>
            <a:off x="1103313" y="2052918"/>
            <a:ext cx="4108767" cy="4635918"/>
          </a:xfrm>
        </p:spPr>
        <p:txBody>
          <a:bodyPr>
            <a:noAutofit/>
          </a:bodyPr>
          <a:lstStyle/>
          <a:p>
            <a:pPr>
              <a:lnSpc>
                <a:spcPct val="80000"/>
              </a:lnSpc>
            </a:pPr>
            <a:r>
              <a:rPr lang="zh-CN" altLang="en-US" sz="1400" dirty="0">
                <a:solidFill>
                  <a:schemeClr val="accent1">
                    <a:lumMod val="60000"/>
                    <a:lumOff val="40000"/>
                  </a:schemeClr>
                </a:solidFill>
              </a:rPr>
              <a:t>神秘命名</a:t>
            </a:r>
            <a:r>
              <a:rPr lang="en-US" altLang="zh-CN" sz="1400" dirty="0">
                <a:solidFill>
                  <a:schemeClr val="accent1">
                    <a:lumMod val="60000"/>
                    <a:lumOff val="40000"/>
                  </a:schemeClr>
                </a:solidFill>
              </a:rPr>
              <a:t>(Mysterious Name)</a:t>
            </a:r>
          </a:p>
          <a:p>
            <a:pPr>
              <a:lnSpc>
                <a:spcPct val="80000"/>
              </a:lnSpc>
            </a:pPr>
            <a:r>
              <a:rPr lang="zh-CN" altLang="en-US" sz="1400" dirty="0"/>
              <a:t>重复的代码（</a:t>
            </a:r>
            <a:r>
              <a:rPr lang="en-US" altLang="zh-CN" sz="1400" dirty="0"/>
              <a:t>Duplicated Code)</a:t>
            </a:r>
          </a:p>
          <a:p>
            <a:pPr>
              <a:lnSpc>
                <a:spcPct val="80000"/>
              </a:lnSpc>
            </a:pPr>
            <a:r>
              <a:rPr lang="zh-CN" altLang="en-US" sz="1400" dirty="0"/>
              <a:t>过长的函数</a:t>
            </a:r>
            <a:r>
              <a:rPr lang="en-US" altLang="zh-CN" sz="1400" dirty="0"/>
              <a:t>(Long Method)</a:t>
            </a:r>
          </a:p>
          <a:p>
            <a:pPr>
              <a:lnSpc>
                <a:spcPct val="80000"/>
              </a:lnSpc>
            </a:pPr>
            <a:r>
              <a:rPr lang="zh-CN" altLang="en-US" sz="1400" dirty="0"/>
              <a:t>过大类</a:t>
            </a:r>
            <a:r>
              <a:rPr lang="en-US" altLang="zh-CN" sz="1400" dirty="0"/>
              <a:t>(Large Class)</a:t>
            </a:r>
          </a:p>
          <a:p>
            <a:pPr>
              <a:lnSpc>
                <a:spcPct val="80000"/>
              </a:lnSpc>
            </a:pPr>
            <a:r>
              <a:rPr lang="zh-CN" altLang="en-US" sz="1400" dirty="0"/>
              <a:t>过长的参数列</a:t>
            </a:r>
            <a:r>
              <a:rPr lang="en-US" altLang="zh-CN" sz="1400" dirty="0"/>
              <a:t>(Long Parameter List)</a:t>
            </a:r>
          </a:p>
          <a:p>
            <a:pPr>
              <a:lnSpc>
                <a:spcPct val="80000"/>
              </a:lnSpc>
            </a:pPr>
            <a:r>
              <a:rPr lang="zh-CN" altLang="en-US" sz="1400" dirty="0">
                <a:solidFill>
                  <a:schemeClr val="accent1">
                    <a:lumMod val="60000"/>
                    <a:lumOff val="40000"/>
                  </a:schemeClr>
                </a:solidFill>
              </a:rPr>
              <a:t>全局数据</a:t>
            </a:r>
            <a:r>
              <a:rPr lang="en-US" altLang="zh-CN" sz="1400" dirty="0">
                <a:solidFill>
                  <a:schemeClr val="accent1">
                    <a:lumMod val="60000"/>
                    <a:lumOff val="40000"/>
                  </a:schemeClr>
                </a:solidFill>
              </a:rPr>
              <a:t>(Global Data)</a:t>
            </a:r>
          </a:p>
          <a:p>
            <a:pPr>
              <a:lnSpc>
                <a:spcPct val="80000"/>
              </a:lnSpc>
            </a:pPr>
            <a:r>
              <a:rPr lang="zh-CN" altLang="en-US" sz="1400" dirty="0">
                <a:solidFill>
                  <a:schemeClr val="accent1">
                    <a:lumMod val="60000"/>
                    <a:lumOff val="40000"/>
                  </a:schemeClr>
                </a:solidFill>
              </a:rPr>
              <a:t>可变数据</a:t>
            </a:r>
            <a:r>
              <a:rPr lang="en-US" altLang="zh-CN" sz="1400" dirty="0">
                <a:solidFill>
                  <a:schemeClr val="accent1">
                    <a:lumMod val="60000"/>
                    <a:lumOff val="40000"/>
                  </a:schemeClr>
                </a:solidFill>
              </a:rPr>
              <a:t>(Mutable Data)</a:t>
            </a:r>
          </a:p>
          <a:p>
            <a:pPr>
              <a:lnSpc>
                <a:spcPct val="80000"/>
              </a:lnSpc>
            </a:pPr>
            <a:r>
              <a:rPr lang="zh-CN" altLang="en-US" sz="1400" dirty="0"/>
              <a:t>发散式变化</a:t>
            </a:r>
            <a:r>
              <a:rPr lang="en-US" altLang="zh-CN" sz="1400" dirty="0"/>
              <a:t>(Divergent Change)</a:t>
            </a:r>
          </a:p>
          <a:p>
            <a:pPr>
              <a:lnSpc>
                <a:spcPct val="80000"/>
              </a:lnSpc>
            </a:pPr>
            <a:r>
              <a:rPr lang="zh-CN" altLang="en-US" sz="1400" dirty="0"/>
              <a:t>霰弹式修改</a:t>
            </a:r>
            <a:r>
              <a:rPr lang="en-US" altLang="zh-CN" sz="1400" dirty="0"/>
              <a:t>(Shotgun Surgery)</a:t>
            </a:r>
          </a:p>
          <a:p>
            <a:pPr>
              <a:lnSpc>
                <a:spcPct val="80000"/>
              </a:lnSpc>
            </a:pPr>
            <a:r>
              <a:rPr lang="zh-CN" altLang="en-US" sz="1400" dirty="0"/>
              <a:t>依恋情结</a:t>
            </a:r>
            <a:r>
              <a:rPr lang="en-US" altLang="zh-CN" sz="1400" dirty="0"/>
              <a:t>(Feature Envy)</a:t>
            </a:r>
          </a:p>
          <a:p>
            <a:pPr>
              <a:lnSpc>
                <a:spcPct val="80000"/>
              </a:lnSpc>
            </a:pPr>
            <a:r>
              <a:rPr lang="zh-CN" altLang="en-US" sz="1400" dirty="0"/>
              <a:t>数据泥团</a:t>
            </a:r>
            <a:r>
              <a:rPr lang="en-US" altLang="zh-CN" sz="1400" dirty="0"/>
              <a:t>(Data Clumps)</a:t>
            </a:r>
          </a:p>
          <a:p>
            <a:pPr>
              <a:lnSpc>
                <a:spcPct val="80000"/>
              </a:lnSpc>
            </a:pPr>
            <a:r>
              <a:rPr lang="zh-CN" altLang="en-US" sz="1400" dirty="0"/>
              <a:t>基本型别偏执</a:t>
            </a:r>
            <a:r>
              <a:rPr lang="en-US" altLang="zh-CN" sz="1400" dirty="0"/>
              <a:t>(Primitive Obsession)</a:t>
            </a:r>
          </a:p>
          <a:p>
            <a:pPr>
              <a:lnSpc>
                <a:spcPct val="80000"/>
              </a:lnSpc>
            </a:pPr>
            <a:r>
              <a:rPr lang="en-US" altLang="zh-CN" sz="1400" dirty="0">
                <a:solidFill>
                  <a:srgbClr val="FFC000"/>
                </a:solidFill>
              </a:rPr>
              <a:t>Switch</a:t>
            </a:r>
            <a:r>
              <a:rPr lang="zh-CN" altLang="en-US" sz="1400" dirty="0">
                <a:solidFill>
                  <a:srgbClr val="FFC000"/>
                </a:solidFill>
              </a:rPr>
              <a:t>语句</a:t>
            </a:r>
            <a:r>
              <a:rPr lang="en-US" altLang="zh-CN" sz="1400" dirty="0">
                <a:solidFill>
                  <a:srgbClr val="FFC000"/>
                </a:solidFill>
              </a:rPr>
              <a:t>(</a:t>
            </a:r>
            <a:r>
              <a:rPr lang="en-US" altLang="zh-CN" sz="1400" dirty="0" err="1">
                <a:solidFill>
                  <a:srgbClr val="FFC000"/>
                </a:solidFill>
              </a:rPr>
              <a:t>Swtich</a:t>
            </a:r>
            <a:r>
              <a:rPr lang="en-US" altLang="zh-CN" sz="1400" dirty="0">
                <a:solidFill>
                  <a:srgbClr val="FFC000"/>
                </a:solidFill>
              </a:rPr>
              <a:t> Statements) -&gt;</a:t>
            </a:r>
          </a:p>
          <a:p>
            <a:pPr>
              <a:lnSpc>
                <a:spcPct val="80000"/>
              </a:lnSpc>
            </a:pPr>
            <a:r>
              <a:rPr lang="zh-CN" altLang="zh-CN" sz="1400" dirty="0">
                <a:solidFill>
                  <a:srgbClr val="FF0000"/>
                </a:solidFill>
              </a:rPr>
              <a:t>重复的Switch</a:t>
            </a:r>
            <a:r>
              <a:rPr lang="en-US" altLang="zh-CN" sz="1400" dirty="0">
                <a:solidFill>
                  <a:srgbClr val="FF0000"/>
                </a:solidFill>
              </a:rPr>
              <a:t>(</a:t>
            </a:r>
            <a:r>
              <a:rPr lang="zh-CN" altLang="zh-CN" sz="1400" dirty="0">
                <a:solidFill>
                  <a:srgbClr val="FF0000"/>
                </a:solidFill>
              </a:rPr>
              <a:t>Repleated Switch </a:t>
            </a:r>
            <a:r>
              <a:rPr lang="en-US" altLang="zh-CN" sz="1400" dirty="0">
                <a:solidFill>
                  <a:srgbClr val="FF0000"/>
                </a:solidFill>
              </a:rPr>
              <a:t>)</a:t>
            </a:r>
            <a:endParaRPr lang="zh-CN" altLang="zh-CN" sz="1400" dirty="0">
              <a:solidFill>
                <a:srgbClr val="FF0000"/>
              </a:solidFill>
            </a:endParaRPr>
          </a:p>
          <a:p>
            <a:pPr>
              <a:lnSpc>
                <a:spcPct val="80000"/>
              </a:lnSpc>
            </a:pPr>
            <a:r>
              <a:rPr lang="zh-CN" altLang="en-US" sz="1400" dirty="0">
                <a:solidFill>
                  <a:srgbClr val="FF0000"/>
                </a:solidFill>
              </a:rPr>
              <a:t>循环语句</a:t>
            </a:r>
            <a:r>
              <a:rPr lang="en-US" altLang="zh-CN" sz="1400" dirty="0">
                <a:solidFill>
                  <a:srgbClr val="FF0000"/>
                </a:solidFill>
              </a:rPr>
              <a:t>(Loops)</a:t>
            </a:r>
          </a:p>
        </p:txBody>
      </p:sp>
      <p:sp>
        <p:nvSpPr>
          <p:cNvPr id="4" name="文本框 3">
            <a:extLst>
              <a:ext uri="{FF2B5EF4-FFF2-40B4-BE49-F238E27FC236}">
                <a16:creationId xmlns:a16="http://schemas.microsoft.com/office/drawing/2014/main" id="{4FEE82F2-E420-4032-998C-DD96478A00D2}"/>
              </a:ext>
            </a:extLst>
          </p:cNvPr>
          <p:cNvSpPr txBox="1"/>
          <p:nvPr/>
        </p:nvSpPr>
        <p:spPr>
          <a:xfrm>
            <a:off x="5568696" y="2052918"/>
            <a:ext cx="4590288" cy="4044184"/>
          </a:xfrm>
          <a:prstGeom prst="rect">
            <a:avLst/>
          </a:prstGeom>
          <a:noFill/>
        </p:spPr>
        <p:txBody>
          <a:bodyPr wrap="square" rtlCol="0">
            <a:spAutoFit/>
          </a:bodyPr>
          <a:lstStyle/>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solidFill>
                  <a:srgbClr val="FFC000"/>
                </a:solidFill>
                <a:latin typeface="+mj-lt"/>
                <a:ea typeface="+mj-ea"/>
                <a:cs typeface="+mj-cs"/>
              </a:rPr>
              <a:t>平行继承体系</a:t>
            </a:r>
            <a:r>
              <a:rPr lang="en-US" altLang="zh-CN" sz="1400" dirty="0">
                <a:solidFill>
                  <a:srgbClr val="FFC000"/>
                </a:solidFill>
                <a:latin typeface="+mj-lt"/>
                <a:ea typeface="+mj-ea"/>
                <a:cs typeface="+mj-cs"/>
              </a:rPr>
              <a:t>(Parallel Inheritance Hierarchies)-&gt;</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solidFill>
                  <a:srgbClr val="FFC000"/>
                </a:solidFill>
                <a:latin typeface="+mj-lt"/>
                <a:ea typeface="+mj-ea"/>
                <a:cs typeface="+mj-cs"/>
              </a:rPr>
              <a:t>冗赘类</a:t>
            </a:r>
            <a:r>
              <a:rPr lang="en-US" altLang="zh-CN" sz="1400" dirty="0">
                <a:solidFill>
                  <a:srgbClr val="FFC000"/>
                </a:solidFill>
                <a:latin typeface="+mj-lt"/>
                <a:ea typeface="+mj-ea"/>
                <a:cs typeface="+mj-cs"/>
              </a:rPr>
              <a:t>(Lazy Class)-&gt;</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solidFill>
                  <a:srgbClr val="FF0000"/>
                </a:solidFill>
              </a:rPr>
              <a:t>冗赘的元素</a:t>
            </a:r>
            <a:r>
              <a:rPr lang="en-US" altLang="zh-CN" sz="1400" dirty="0">
                <a:solidFill>
                  <a:srgbClr val="FF0000"/>
                </a:solidFill>
              </a:rPr>
              <a:t>(Lazy Element)</a:t>
            </a:r>
            <a:endParaRPr lang="zh-CN" altLang="en-US" sz="1400" dirty="0">
              <a:solidFill>
                <a:srgbClr val="FF0000"/>
              </a:solidFill>
              <a:latin typeface="+mj-lt"/>
              <a:ea typeface="+mj-ea"/>
              <a:cs typeface="+mj-cs"/>
            </a:endParaRP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夸夸其谈未来性</a:t>
            </a:r>
            <a:r>
              <a:rPr lang="en-US" altLang="zh-CN" sz="1400" dirty="0">
                <a:latin typeface="+mj-lt"/>
                <a:ea typeface="+mj-ea"/>
                <a:cs typeface="+mj-cs"/>
              </a:rPr>
              <a:t>(Speculative Generality)</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令人迷惑的暂时值域</a:t>
            </a:r>
            <a:r>
              <a:rPr lang="en-US" altLang="zh-CN" sz="1400" dirty="0">
                <a:latin typeface="+mj-lt"/>
                <a:ea typeface="+mj-ea"/>
                <a:cs typeface="+mj-cs"/>
              </a:rPr>
              <a:t>(Temporary Field)</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过度遇合的消息链</a:t>
            </a:r>
            <a:r>
              <a:rPr lang="en-US" altLang="zh-CN" sz="1400" dirty="0">
                <a:latin typeface="+mj-lt"/>
                <a:ea typeface="+mj-ea"/>
                <a:cs typeface="+mj-cs"/>
              </a:rPr>
              <a:t>(Message Chains)</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中间转手人</a:t>
            </a:r>
            <a:r>
              <a:rPr lang="en-US" altLang="zh-CN" sz="1400" dirty="0">
                <a:latin typeface="+mj-lt"/>
                <a:ea typeface="+mj-ea"/>
                <a:cs typeface="+mj-cs"/>
              </a:rPr>
              <a:t>(Middle Man)</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狎昵关系</a:t>
            </a:r>
            <a:r>
              <a:rPr lang="en-US" altLang="zh-CN" sz="1400" dirty="0">
                <a:latin typeface="+mj-lt"/>
                <a:ea typeface="+mj-ea"/>
                <a:cs typeface="+mj-cs"/>
              </a:rPr>
              <a:t>(Inappropriate Intimacy)</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异曲同工的类</a:t>
            </a:r>
            <a:r>
              <a:rPr lang="en-US" altLang="zh-CN" sz="1400" dirty="0">
                <a:latin typeface="+mj-lt"/>
                <a:ea typeface="+mj-ea"/>
                <a:cs typeface="+mj-cs"/>
              </a:rPr>
              <a:t>(Alternative Classes with Different Interfaces)</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solidFill>
                  <a:srgbClr val="FFC000"/>
                </a:solidFill>
                <a:latin typeface="+mj-lt"/>
                <a:ea typeface="+mj-ea"/>
                <a:cs typeface="+mj-cs"/>
              </a:rPr>
              <a:t>不完善的程序库类</a:t>
            </a:r>
            <a:r>
              <a:rPr lang="en-US" altLang="zh-CN" sz="1400" dirty="0">
                <a:solidFill>
                  <a:srgbClr val="FFC000"/>
                </a:solidFill>
                <a:latin typeface="+mj-lt"/>
                <a:ea typeface="+mj-ea"/>
                <a:cs typeface="+mj-cs"/>
              </a:rPr>
              <a:t>(Incomplete Library Class)×</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纯粹的数据类</a:t>
            </a:r>
            <a:r>
              <a:rPr lang="en-US" altLang="zh-CN" sz="1400" dirty="0">
                <a:latin typeface="+mj-lt"/>
                <a:ea typeface="+mj-ea"/>
                <a:cs typeface="+mj-cs"/>
              </a:rPr>
              <a:t>(Data Class)</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被拒绝的遗赠</a:t>
            </a:r>
            <a:r>
              <a:rPr lang="en-US" altLang="zh-CN" sz="1400" dirty="0">
                <a:latin typeface="+mj-lt"/>
                <a:ea typeface="+mj-ea"/>
                <a:cs typeface="+mj-cs"/>
              </a:rPr>
              <a:t>(Refused Bequest)</a:t>
            </a:r>
          </a:p>
          <a:p>
            <a:pPr marL="342900" indent="-342900">
              <a:lnSpc>
                <a:spcPct val="80000"/>
              </a:lnSpc>
              <a:spcBef>
                <a:spcPts val="1000"/>
              </a:spcBef>
              <a:buClr>
                <a:schemeClr val="bg2">
                  <a:lumMod val="40000"/>
                  <a:lumOff val="60000"/>
                </a:schemeClr>
              </a:buClr>
              <a:buSzPct val="80000"/>
              <a:buFont typeface="Wingdings 3" charset="2"/>
              <a:buChar char=""/>
            </a:pPr>
            <a:r>
              <a:rPr lang="zh-CN" altLang="en-US" sz="1400" dirty="0">
                <a:latin typeface="+mj-lt"/>
                <a:ea typeface="+mj-ea"/>
                <a:cs typeface="+mj-cs"/>
              </a:rPr>
              <a:t>过多的注释</a:t>
            </a:r>
            <a:r>
              <a:rPr lang="en-US" altLang="zh-CN" sz="1400" dirty="0">
                <a:latin typeface="+mj-lt"/>
                <a:ea typeface="+mj-ea"/>
                <a:cs typeface="+mj-cs"/>
              </a:rPr>
              <a:t>(Comments)</a:t>
            </a:r>
          </a:p>
        </p:txBody>
      </p:sp>
    </p:spTree>
    <p:extLst>
      <p:ext uri="{BB962C8B-B14F-4D97-AF65-F5344CB8AC3E}">
        <p14:creationId xmlns:p14="http://schemas.microsoft.com/office/powerpoint/2010/main" val="3940114193"/>
      </p:ext>
    </p:extLst>
  </p:cSld>
  <p:clrMapOvr>
    <a:masterClrMapping/>
  </p:clrMapOvr>
  <mc:AlternateContent xmlns:mc="http://schemas.openxmlformats.org/markup-compatibility/2006" xmlns:p14="http://schemas.microsoft.com/office/powerpoint/2010/main">
    <mc:Choice Requires="p14">
      <p:transition spd="slow" p14:dur="2000" advTm="362"/>
    </mc:Choice>
    <mc:Fallback xmlns="">
      <p:transition spd="slow" advTm="362"/>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162</TotalTime>
  <Words>2762</Words>
  <Application>Microsoft Office PowerPoint</Application>
  <PresentationFormat>宽屏</PresentationFormat>
  <Paragraphs>352</Paragraphs>
  <Slides>42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Arial</vt:lpstr>
      <vt:lpstr>Century Gothic</vt:lpstr>
      <vt:lpstr>Wingdings 3</vt:lpstr>
      <vt:lpstr>离子</vt:lpstr>
      <vt:lpstr>重构——</vt:lpstr>
      <vt:lpstr>PowerPoint 演示文稿</vt:lpstr>
      <vt:lpstr>主要内容</vt:lpstr>
      <vt:lpstr>什么是重构</vt:lpstr>
      <vt:lpstr>为什么重构</vt:lpstr>
      <vt:lpstr>PowerPoint 演示文稿</vt:lpstr>
      <vt:lpstr>何时重构</vt:lpstr>
      <vt:lpstr>何时不该重构</vt:lpstr>
      <vt:lpstr>代码坏味道</vt:lpstr>
      <vt:lpstr>重构技巧</vt:lpstr>
      <vt:lpstr>Change Function Declaration</vt:lpstr>
      <vt:lpstr>Combine Functions into Class </vt:lpstr>
      <vt:lpstr>Combine Functions into Transform </vt:lpstr>
      <vt:lpstr>Encapsulate Variable </vt:lpstr>
      <vt:lpstr>Extract Function </vt:lpstr>
      <vt:lpstr>Extract Variable </vt:lpstr>
      <vt:lpstr>Inline Function </vt:lpstr>
      <vt:lpstr>Inline Variable </vt:lpstr>
      <vt:lpstr>Introduce Parameter Object </vt:lpstr>
      <vt:lpstr>Rename Variable </vt:lpstr>
      <vt:lpstr>Encapsulate Collection </vt:lpstr>
      <vt:lpstr>Encapsulate Record </vt:lpstr>
      <vt:lpstr>Extract Class</vt:lpstr>
      <vt:lpstr>Hide Delegate </vt:lpstr>
      <vt:lpstr>Inline Class </vt:lpstr>
      <vt:lpstr>Remove Middle Man </vt:lpstr>
      <vt:lpstr>Replace Primitive with Object </vt:lpstr>
      <vt:lpstr>Replace Temp with Query </vt:lpstr>
      <vt:lpstr>Substitute Algorithm </vt:lpstr>
      <vt:lpstr>Move Field </vt:lpstr>
      <vt:lpstr>Move Function </vt:lpstr>
      <vt:lpstr>Move Statements into Function </vt:lpstr>
      <vt:lpstr>Move Statements to Callers </vt:lpstr>
      <vt:lpstr>Remove Dead Code </vt:lpstr>
      <vt:lpstr>Replace Inline Code with Function Call </vt:lpstr>
      <vt:lpstr>Replace Loop with Pipeline </vt:lpstr>
      <vt:lpstr>Slide Statements </vt:lpstr>
      <vt:lpstr>Split Loop </vt:lpstr>
      <vt:lpstr>Split Phase </vt:lpstr>
      <vt:lpstr>重构与设计 </vt:lpstr>
      <vt:lpstr>重构与性能 </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dc:title>
  <dc:creator>xiaoren ju</dc:creator>
  <cp:lastModifiedBy>xiaoren ju</cp:lastModifiedBy>
  <cp:revision>17</cp:revision>
  <dcterms:created xsi:type="dcterms:W3CDTF">2019-06-02T06:25:33Z</dcterms:created>
  <dcterms:modified xsi:type="dcterms:W3CDTF">2019-06-05T15:44:35Z</dcterms:modified>
</cp:coreProperties>
</file>