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1" roundtripDataSignature="AMtx7mitycGJVTpjejnA9uKn5ZPmYIkI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AEEAE4-0ED5-436F-B4BB-F2B7350F9998}">
  <a:tblStyle styleId="{1FAEEAE4-0ED5-436F-B4BB-F2B7350F999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1d2474d7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1d2474d7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1d2474d7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1d2474d7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To get intuition about 1), consider that you wouldn’t submit an example twice. To understand 2), notice that the participant’s hypothesis is most likely (x, x+2, x+4). If you were only given the above 4 data points you would most likely guess that rule as well - and you wouldn’t be at fault for it because it’s likely the best you can do with what you have. Finally, for 3) you’ll notice that there are always an infinite number of functions that can pass through finitely many points. The tricky part is actually enumerating these functions - you can imagine that some of these functions might be extremely complex</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So which function is the correct one? How do we decide? Generally we follow the philosophy of Occam’s Razor which says to prefer the simplest of competing theories with the same prediction (i.e. the simplest hypothesis is best). Note that this does not extend to non-isomorphic theories: comparing hypotheses with different predictions.</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1d2474d7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1d2474d7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1d2474d7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1d2474d7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1d2474d7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1d2474d7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1d2474d7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1d2474d7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1d2474d7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1d2474d7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1d2474d7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1d2474d7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1d2474d7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1d2474d7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1d2474d7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1d2474d7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Positive bias (or confirmation bias), is the systematic unwillingness to try negative examples. In practice, only about 20% of people succeed at finding the rule in this (2, 4, 6) exercise. This is also sometimes referred to as the inventor’s curse because of how it biases the search for information.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1d2474d7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1d2474d7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1d2474d7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1d2474d7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1d2474d7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1d2474d7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920c98111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10920c98111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0920c98111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10920c98111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0920c98111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10920c98111_0_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920c98111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0920c98111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1d2474d7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1d2474d7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0920c981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0920c981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before this you want to make sure the problem is well-defined, solvable in a reasonable amount of time, what the definition of done is etc.</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0920c9811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0920c9811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0920c9811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0920c9811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0920c9811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0920c9811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1d2474d7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1d2474d7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0920c9811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0920c9811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0920c9811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0920c9811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0920c9811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0920c9811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0920c9811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10920c9811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0920c9811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0920c9811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1d2474d7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1d2474d7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1d2474d7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1d2474d7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Knowledge as anticipation of events allows us to distinguish and unify theories. If two theories anticipate the exact same events then they are the same theory - in math terms we’ll call these isomorphic.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 order for a theory to contain knowledge, it necessarily must be falsifiable by a specific set of outcomes. As we’ll see soon, in order to confirm a theory and gain justified confidence in a theory, we must often be willing to try to falsify it.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1d2474d7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1d2474d7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 I’ll think of a rule that governs triples of integers (a, b, c) and the goal of the exercise is for students in the class to guess the rule. To do so, students are only allowed to submit example/test triples to which I will answer truthfully whether it follows the rule. They can submit as many triples as they want and, when they are confident they have uncovered the rule, they simply write it down. Later, when the rule is revealed they will know whether they got it right.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1d2474d7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1d2474d7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8"/>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8"/>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8"/>
          <p:cNvGrpSpPr/>
          <p:nvPr/>
        </p:nvGrpSpPr>
        <p:grpSpPr>
          <a:xfrm>
            <a:off x="1004144" y="1022025"/>
            <a:ext cx="7136669" cy="152400"/>
            <a:chOff x="1346429" y="1011300"/>
            <a:chExt cx="6452100" cy="152400"/>
          </a:xfrm>
        </p:grpSpPr>
        <p:cxnSp>
          <p:nvCxnSpPr>
            <p:cNvPr id="13" name="Google Shape;13;p28"/>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8"/>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8"/>
          <p:cNvGrpSpPr/>
          <p:nvPr/>
        </p:nvGrpSpPr>
        <p:grpSpPr>
          <a:xfrm>
            <a:off x="1004151" y="3969100"/>
            <a:ext cx="7136669" cy="152400"/>
            <a:chOff x="1346435" y="3969088"/>
            <a:chExt cx="6452100" cy="152400"/>
          </a:xfrm>
        </p:grpSpPr>
        <p:cxnSp>
          <p:nvCxnSpPr>
            <p:cNvPr id="16" name="Google Shape;16;p28"/>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8"/>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8"/>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8"/>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37"/>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7"/>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37"/>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9" name="Google Shape;5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29"/>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2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0"/>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0"/>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31"/>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31"/>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3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3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34"/>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5"/>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3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35"/>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35"/>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3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6"/>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Arial"/>
              <a:buNone/>
              <a:defRPr sz="2400">
                <a:latin typeface="Arial"/>
                <a:ea typeface="Arial"/>
                <a:cs typeface="Arial"/>
                <a:sym typeface="Arial"/>
              </a:defRPr>
            </a:lvl1pPr>
          </a:lstStyle>
          <a:p/>
        </p:txBody>
      </p:sp>
      <p:sp>
        <p:nvSpPr>
          <p:cNvPr id="54" name="Google Shape;5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2pPr>
            <a:lvl3pPr lvl="2"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3pPr>
            <a:lvl4pPr lvl="3"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4pPr>
            <a:lvl5pPr lvl="4"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5pPr>
            <a:lvl6pPr lvl="5"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6pPr>
            <a:lvl7pPr lvl="6"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7pPr>
            <a:lvl8pPr lvl="7"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8pPr>
            <a:lvl9pPr lvl="8"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9pPr>
          </a:lstStyle>
          <a:p/>
        </p:txBody>
      </p:sp>
      <p:sp>
        <p:nvSpPr>
          <p:cNvPr id="7" name="Google Shape;7;p2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a:t>Introduction</a:t>
            </a:r>
            <a:endParaRPr/>
          </a:p>
        </p:txBody>
      </p:sp>
      <p:sp>
        <p:nvSpPr>
          <p:cNvPr id="67" name="Google Shape;67;p1"/>
          <p:cNvSpPr txBox="1"/>
          <p:nvPr/>
        </p:nvSpPr>
        <p:spPr>
          <a:xfrm>
            <a:off x="2137250" y="2774164"/>
            <a:ext cx="4870500" cy="7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695D46"/>
                </a:solidFill>
                <a:latin typeface="Arial"/>
                <a:ea typeface="Arial"/>
                <a:cs typeface="Arial"/>
                <a:sym typeface="Arial"/>
              </a:rPr>
              <a:t>Boston University CS 506 - Lance Galletti</a:t>
            </a:r>
            <a:endParaRPr b="0" i="0" sz="1800" u="none" cap="none" strike="noStrike">
              <a:solidFill>
                <a:srgbClr val="695D46"/>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d1d2474d77_0_9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Confirmation Bias</a:t>
            </a:r>
            <a:endParaRPr/>
          </a:p>
        </p:txBody>
      </p:sp>
      <p:sp>
        <p:nvSpPr>
          <p:cNvPr id="124" name="Google Shape;124;gd1d2474d77_0_9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a poll:</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AutoNum type="alphaUcPeriod"/>
            </a:pPr>
            <a:r>
              <a:rPr lang="en"/>
              <a:t>(100, 102, 104)</a:t>
            </a:r>
            <a:endParaRPr/>
          </a:p>
          <a:p>
            <a:pPr indent="-342900" lvl="0" marL="457200" rtl="0" algn="l">
              <a:spcBef>
                <a:spcPts val="0"/>
              </a:spcBef>
              <a:spcAft>
                <a:spcPts val="0"/>
              </a:spcAft>
              <a:buSzPts val="1800"/>
              <a:buAutoNum type="alphaUcPeriod"/>
            </a:pPr>
            <a:r>
              <a:rPr lang="en"/>
              <a:t>(5, 7, 9)</a:t>
            </a:r>
            <a:endParaRPr/>
          </a:p>
          <a:p>
            <a:pPr indent="-342900" lvl="0" marL="457200" rtl="0" algn="l">
              <a:spcBef>
                <a:spcPts val="0"/>
              </a:spcBef>
              <a:spcAft>
                <a:spcPts val="0"/>
              </a:spcAft>
              <a:buSzPts val="1800"/>
              <a:buAutoNum type="alphaUcPeriod"/>
            </a:pPr>
            <a:r>
              <a:rPr lang="en"/>
              <a:t>(1, 2, 3)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d1d2474d77_0_10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Confirmation Bias</a:t>
            </a:r>
            <a:endParaRPr/>
          </a:p>
        </p:txBody>
      </p:sp>
      <p:sp>
        <p:nvSpPr>
          <p:cNvPr id="130" name="Google Shape;130;gd1d2474d77_0_10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of Data Science:</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Not all examples contribute similar amounts of information</a:t>
            </a:r>
            <a:endParaRPr/>
          </a:p>
          <a:p>
            <a:pPr indent="-342900" lvl="0" marL="457200" rtl="0" algn="l">
              <a:spcBef>
                <a:spcPts val="0"/>
              </a:spcBef>
              <a:spcAft>
                <a:spcPts val="0"/>
              </a:spcAft>
              <a:buSzPts val="1800"/>
              <a:buChar char="●"/>
            </a:pPr>
            <a:r>
              <a:rPr lang="en"/>
              <a:t>A set of examples may not always be representative of the underlying rule</a:t>
            </a:r>
            <a:endParaRPr/>
          </a:p>
          <a:p>
            <a:pPr indent="-342900" lvl="0" marL="457200" rtl="0" algn="l">
              <a:spcBef>
                <a:spcPts val="0"/>
              </a:spcBef>
              <a:spcAft>
                <a:spcPts val="0"/>
              </a:spcAft>
              <a:buSzPts val="1800"/>
              <a:buChar char="●"/>
            </a:pPr>
            <a:r>
              <a:rPr lang="en"/>
              <a:t>There may be infinitely many rules that match the examples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Data Science is VERY DIFFICULT!!!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d1d2474d77_0_10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Confirmation Bias</a:t>
            </a:r>
            <a:endParaRPr/>
          </a:p>
        </p:txBody>
      </p:sp>
      <p:sp>
        <p:nvSpPr>
          <p:cNvPr id="136" name="Google Shape;136;gd1d2474d77_0_10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Positive</a:t>
            </a:r>
            <a:r>
              <a:rPr lang="en"/>
              <a:t> Examples VS Negative Examples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assuming the hypothesis h is (x, x+2, x+4) which type of examples are the following:</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(2, 4, 3)</a:t>
            </a:r>
            <a:endParaRPr/>
          </a:p>
          <a:p>
            <a:pPr indent="-342900" lvl="0" marL="457200" rtl="0" algn="l">
              <a:spcBef>
                <a:spcPts val="0"/>
              </a:spcBef>
              <a:spcAft>
                <a:spcPts val="0"/>
              </a:spcAft>
              <a:buSzPts val="1800"/>
              <a:buChar char="●"/>
            </a:pPr>
            <a:r>
              <a:rPr lang="en"/>
              <a:t>(6, 8, 10)</a:t>
            </a:r>
            <a:endParaRPr/>
          </a:p>
          <a:p>
            <a:pPr indent="-342900" lvl="0" marL="457200" rtl="0" algn="l">
              <a:spcBef>
                <a:spcPts val="0"/>
              </a:spcBef>
              <a:spcAft>
                <a:spcPts val="0"/>
              </a:spcAft>
              <a:buSzPts val="1800"/>
              <a:buChar char="●"/>
            </a:pPr>
            <a:r>
              <a:rPr lang="en"/>
              <a:t>(1, 3, 5)</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d1d2474d77_0_11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Confirmation Bias</a:t>
            </a:r>
            <a:endParaRPr/>
          </a:p>
        </p:txBody>
      </p:sp>
      <p:sp>
        <p:nvSpPr>
          <p:cNvPr id="142" name="Google Shape;142;gd1d2474d77_0_11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Both positive and negative examples can falsify a hypothesis</a:t>
            </a:r>
            <a:endParaRPr/>
          </a:p>
          <a:p>
            <a:pPr indent="-342900" lvl="0" marL="457200" rtl="0" algn="l">
              <a:spcBef>
                <a:spcPts val="0"/>
              </a:spcBef>
              <a:spcAft>
                <a:spcPts val="0"/>
              </a:spcAft>
              <a:buSzPts val="1800"/>
              <a:buChar char="●"/>
            </a:pPr>
            <a:r>
              <a:rPr lang="en"/>
              <a:t>Tendency to choose positive ones over negative ones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d1d2474d77_0_1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Confirmation Bias</a:t>
            </a:r>
            <a:endParaRPr/>
          </a:p>
        </p:txBody>
      </p:sp>
      <p:sp>
        <p:nvSpPr>
          <p:cNvPr id="148" name="Google Shape;148;gd1d2474d77_0_119"/>
          <p:cNvSpPr/>
          <p:nvPr/>
        </p:nvSpPr>
        <p:spPr>
          <a:xfrm>
            <a:off x="1860800" y="1801825"/>
            <a:ext cx="5297700" cy="2536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d1d2474d77_0_119"/>
          <p:cNvSpPr txBox="1"/>
          <p:nvPr/>
        </p:nvSpPr>
        <p:spPr>
          <a:xfrm>
            <a:off x="5759900" y="1401625"/>
            <a:ext cx="20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All possible examples</a:t>
            </a:r>
            <a:endParaRPr/>
          </a:p>
        </p:txBody>
      </p:sp>
      <p:sp>
        <p:nvSpPr>
          <p:cNvPr id="150" name="Google Shape;150;gd1d2474d77_0_119"/>
          <p:cNvSpPr/>
          <p:nvPr/>
        </p:nvSpPr>
        <p:spPr>
          <a:xfrm>
            <a:off x="2678550" y="2275875"/>
            <a:ext cx="3875400" cy="1801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d1d2474d77_0_119"/>
          <p:cNvSpPr txBox="1"/>
          <p:nvPr/>
        </p:nvSpPr>
        <p:spPr>
          <a:xfrm>
            <a:off x="5319750" y="2051025"/>
            <a:ext cx="9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rule</a:t>
            </a:r>
            <a:endParaRPr/>
          </a:p>
        </p:txBody>
      </p:sp>
      <p:sp>
        <p:nvSpPr>
          <p:cNvPr id="152" name="Google Shape;152;gd1d2474d77_0_119"/>
          <p:cNvSpPr/>
          <p:nvPr/>
        </p:nvSpPr>
        <p:spPr>
          <a:xfrm>
            <a:off x="3354075" y="2880300"/>
            <a:ext cx="1291800" cy="9126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d1d2474d77_0_119"/>
          <p:cNvSpPr txBox="1"/>
          <p:nvPr/>
        </p:nvSpPr>
        <p:spPr>
          <a:xfrm>
            <a:off x="3506600" y="2571750"/>
            <a:ext cx="168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Your Hypothesis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d1d2474d77_0_1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Confirmation Bias</a:t>
            </a:r>
            <a:endParaRPr/>
          </a:p>
        </p:txBody>
      </p:sp>
      <p:sp>
        <p:nvSpPr>
          <p:cNvPr id="159" name="Google Shape;159;gd1d2474d77_0_130"/>
          <p:cNvSpPr/>
          <p:nvPr/>
        </p:nvSpPr>
        <p:spPr>
          <a:xfrm>
            <a:off x="1860800" y="1801825"/>
            <a:ext cx="5297700" cy="2536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d1d2474d77_0_130"/>
          <p:cNvSpPr txBox="1"/>
          <p:nvPr/>
        </p:nvSpPr>
        <p:spPr>
          <a:xfrm>
            <a:off x="5759900" y="1401625"/>
            <a:ext cx="20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All possible examples</a:t>
            </a:r>
            <a:endParaRPr/>
          </a:p>
        </p:txBody>
      </p:sp>
      <p:sp>
        <p:nvSpPr>
          <p:cNvPr id="161" name="Google Shape;161;gd1d2474d77_0_130"/>
          <p:cNvSpPr/>
          <p:nvPr/>
        </p:nvSpPr>
        <p:spPr>
          <a:xfrm>
            <a:off x="2678550" y="2275875"/>
            <a:ext cx="3875400" cy="1801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d1d2474d77_0_130"/>
          <p:cNvSpPr txBox="1"/>
          <p:nvPr/>
        </p:nvSpPr>
        <p:spPr>
          <a:xfrm>
            <a:off x="5319750" y="2051025"/>
            <a:ext cx="9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rule</a:t>
            </a:r>
            <a:endParaRPr/>
          </a:p>
        </p:txBody>
      </p:sp>
      <p:sp>
        <p:nvSpPr>
          <p:cNvPr id="163" name="Google Shape;163;gd1d2474d77_0_130"/>
          <p:cNvSpPr/>
          <p:nvPr/>
        </p:nvSpPr>
        <p:spPr>
          <a:xfrm>
            <a:off x="3354075" y="2880300"/>
            <a:ext cx="1291800" cy="912600"/>
          </a:xfrm>
          <a:prstGeom prst="ellipse">
            <a:avLst/>
          </a:prstGeom>
          <a:solidFill>
            <a:srgbClr val="93C47D"/>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400"/>
              <a:t>+</a:t>
            </a:r>
            <a:endParaRPr sz="3400"/>
          </a:p>
        </p:txBody>
      </p:sp>
      <p:sp>
        <p:nvSpPr>
          <p:cNvPr id="164" name="Google Shape;164;gd1d2474d77_0_130"/>
          <p:cNvSpPr txBox="1"/>
          <p:nvPr/>
        </p:nvSpPr>
        <p:spPr>
          <a:xfrm>
            <a:off x="3506600" y="2571750"/>
            <a:ext cx="168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Your Hypothesis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d1d2474d77_0_15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Confirmation Bias</a:t>
            </a:r>
            <a:endParaRPr/>
          </a:p>
        </p:txBody>
      </p:sp>
      <p:sp>
        <p:nvSpPr>
          <p:cNvPr id="170" name="Google Shape;170;gd1d2474d77_0_150"/>
          <p:cNvSpPr/>
          <p:nvPr/>
        </p:nvSpPr>
        <p:spPr>
          <a:xfrm>
            <a:off x="1860800" y="1801825"/>
            <a:ext cx="5297700" cy="2536200"/>
          </a:xfrm>
          <a:prstGeom prst="rect">
            <a:avLst/>
          </a:prstGeom>
          <a:solidFill>
            <a:srgbClr val="E0666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d1d2474d77_0_150"/>
          <p:cNvSpPr txBox="1"/>
          <p:nvPr/>
        </p:nvSpPr>
        <p:spPr>
          <a:xfrm>
            <a:off x="5759900" y="1401625"/>
            <a:ext cx="20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All possible examples</a:t>
            </a:r>
            <a:endParaRPr/>
          </a:p>
        </p:txBody>
      </p:sp>
      <p:sp>
        <p:nvSpPr>
          <p:cNvPr id="172" name="Google Shape;172;gd1d2474d77_0_150"/>
          <p:cNvSpPr/>
          <p:nvPr/>
        </p:nvSpPr>
        <p:spPr>
          <a:xfrm>
            <a:off x="2678550" y="2275875"/>
            <a:ext cx="3875400" cy="1801500"/>
          </a:xfrm>
          <a:prstGeom prst="ellipse">
            <a:avLst/>
          </a:prstGeom>
          <a:solidFill>
            <a:srgbClr val="E0666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700"/>
              <a:t>           -</a:t>
            </a:r>
            <a:endParaRPr sz="3700"/>
          </a:p>
          <a:p>
            <a:pPr indent="0" lvl="0" marL="0" rtl="0" algn="ctr">
              <a:spcBef>
                <a:spcPts val="0"/>
              </a:spcBef>
              <a:spcAft>
                <a:spcPts val="0"/>
              </a:spcAft>
              <a:buNone/>
            </a:pPr>
            <a:r>
              <a:rPr lang="en" sz="3700"/>
              <a:t>                  -</a:t>
            </a:r>
            <a:endParaRPr sz="3700"/>
          </a:p>
          <a:p>
            <a:pPr indent="0" lvl="0" marL="0" rtl="0" algn="ctr">
              <a:spcBef>
                <a:spcPts val="0"/>
              </a:spcBef>
              <a:spcAft>
                <a:spcPts val="0"/>
              </a:spcAft>
              <a:buNone/>
            </a:pPr>
            <a:r>
              <a:rPr lang="en" sz="3700"/>
              <a:t>        -</a:t>
            </a:r>
            <a:endParaRPr sz="3700"/>
          </a:p>
        </p:txBody>
      </p:sp>
      <p:sp>
        <p:nvSpPr>
          <p:cNvPr id="173" name="Google Shape;173;gd1d2474d77_0_150"/>
          <p:cNvSpPr txBox="1"/>
          <p:nvPr/>
        </p:nvSpPr>
        <p:spPr>
          <a:xfrm>
            <a:off x="5319750" y="2051025"/>
            <a:ext cx="9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rule</a:t>
            </a:r>
            <a:endParaRPr/>
          </a:p>
        </p:txBody>
      </p:sp>
      <p:sp>
        <p:nvSpPr>
          <p:cNvPr id="174" name="Google Shape;174;gd1d2474d77_0_150"/>
          <p:cNvSpPr/>
          <p:nvPr/>
        </p:nvSpPr>
        <p:spPr>
          <a:xfrm>
            <a:off x="3354075" y="2880300"/>
            <a:ext cx="1291800" cy="912600"/>
          </a:xfrm>
          <a:prstGeom prst="ellipse">
            <a:avLst/>
          </a:prstGeom>
          <a:solidFill>
            <a:srgbClr val="93C47D"/>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400"/>
              <a:t>+</a:t>
            </a:r>
            <a:endParaRPr sz="3400"/>
          </a:p>
        </p:txBody>
      </p:sp>
      <p:sp>
        <p:nvSpPr>
          <p:cNvPr id="175" name="Google Shape;175;gd1d2474d77_0_150"/>
          <p:cNvSpPr txBox="1"/>
          <p:nvPr/>
        </p:nvSpPr>
        <p:spPr>
          <a:xfrm>
            <a:off x="3506600" y="2571750"/>
            <a:ext cx="168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Your Hypothesis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d1d2474d77_0_17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Confirmation Bias</a:t>
            </a:r>
            <a:endParaRPr/>
          </a:p>
        </p:txBody>
      </p:sp>
      <p:sp>
        <p:nvSpPr>
          <p:cNvPr id="181" name="Google Shape;181;gd1d2474d77_0_171"/>
          <p:cNvSpPr/>
          <p:nvPr/>
        </p:nvSpPr>
        <p:spPr>
          <a:xfrm>
            <a:off x="1860800" y="1801825"/>
            <a:ext cx="5297700" cy="2536200"/>
          </a:xfrm>
          <a:prstGeom prst="rect">
            <a:avLst/>
          </a:prstGeom>
          <a:solidFill>
            <a:srgbClr val="E0666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d1d2474d77_0_171"/>
          <p:cNvSpPr txBox="1"/>
          <p:nvPr/>
        </p:nvSpPr>
        <p:spPr>
          <a:xfrm>
            <a:off x="5759900" y="1401625"/>
            <a:ext cx="20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All possible examples</a:t>
            </a:r>
            <a:endParaRPr/>
          </a:p>
        </p:txBody>
      </p:sp>
      <p:sp>
        <p:nvSpPr>
          <p:cNvPr id="183" name="Google Shape;183;gd1d2474d77_0_171"/>
          <p:cNvSpPr/>
          <p:nvPr/>
        </p:nvSpPr>
        <p:spPr>
          <a:xfrm>
            <a:off x="2678550" y="2275875"/>
            <a:ext cx="3875400" cy="1801500"/>
          </a:xfrm>
          <a:prstGeom prst="ellipse">
            <a:avLst/>
          </a:prstGeom>
          <a:solidFill>
            <a:srgbClr val="FFD96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700"/>
              <a:t>           -</a:t>
            </a:r>
            <a:endParaRPr sz="3700"/>
          </a:p>
          <a:p>
            <a:pPr indent="0" lvl="0" marL="0" rtl="0" algn="ctr">
              <a:spcBef>
                <a:spcPts val="0"/>
              </a:spcBef>
              <a:spcAft>
                <a:spcPts val="0"/>
              </a:spcAft>
              <a:buNone/>
            </a:pPr>
            <a:r>
              <a:rPr lang="en" sz="3700"/>
              <a:t>                  -</a:t>
            </a:r>
            <a:endParaRPr sz="3700"/>
          </a:p>
          <a:p>
            <a:pPr indent="0" lvl="0" marL="0" rtl="0" algn="ctr">
              <a:spcBef>
                <a:spcPts val="0"/>
              </a:spcBef>
              <a:spcAft>
                <a:spcPts val="0"/>
              </a:spcAft>
              <a:buNone/>
            </a:pPr>
            <a:r>
              <a:rPr lang="en" sz="3700"/>
              <a:t>        -</a:t>
            </a:r>
            <a:endParaRPr sz="3700"/>
          </a:p>
        </p:txBody>
      </p:sp>
      <p:sp>
        <p:nvSpPr>
          <p:cNvPr id="184" name="Google Shape;184;gd1d2474d77_0_171"/>
          <p:cNvSpPr txBox="1"/>
          <p:nvPr/>
        </p:nvSpPr>
        <p:spPr>
          <a:xfrm>
            <a:off x="5319750" y="2051025"/>
            <a:ext cx="9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rule</a:t>
            </a:r>
            <a:endParaRPr/>
          </a:p>
        </p:txBody>
      </p:sp>
      <p:sp>
        <p:nvSpPr>
          <p:cNvPr id="185" name="Google Shape;185;gd1d2474d77_0_171"/>
          <p:cNvSpPr/>
          <p:nvPr/>
        </p:nvSpPr>
        <p:spPr>
          <a:xfrm>
            <a:off x="3354075" y="2880300"/>
            <a:ext cx="1291800" cy="912600"/>
          </a:xfrm>
          <a:prstGeom prst="ellipse">
            <a:avLst/>
          </a:prstGeom>
          <a:solidFill>
            <a:srgbClr val="93C47D"/>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400"/>
              <a:t>+</a:t>
            </a:r>
            <a:endParaRPr sz="3400"/>
          </a:p>
        </p:txBody>
      </p:sp>
      <p:sp>
        <p:nvSpPr>
          <p:cNvPr id="186" name="Google Shape;186;gd1d2474d77_0_171"/>
          <p:cNvSpPr txBox="1"/>
          <p:nvPr/>
        </p:nvSpPr>
        <p:spPr>
          <a:xfrm>
            <a:off x="3506600" y="2571750"/>
            <a:ext cx="168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Your Hypothesis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d1d2474d77_0_16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Confirmation Bias</a:t>
            </a:r>
            <a:endParaRPr/>
          </a:p>
        </p:txBody>
      </p:sp>
      <p:sp>
        <p:nvSpPr>
          <p:cNvPr id="192" name="Google Shape;192;gd1d2474d77_0_16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a poll:</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AutoNum type="alphaUcPeriod"/>
            </a:pPr>
            <a:r>
              <a:rPr lang="en"/>
              <a:t>(100, 102, 104)</a:t>
            </a:r>
            <a:endParaRPr/>
          </a:p>
          <a:p>
            <a:pPr indent="-342900" lvl="0" marL="457200" rtl="0" algn="l">
              <a:spcBef>
                <a:spcPts val="0"/>
              </a:spcBef>
              <a:spcAft>
                <a:spcPts val="0"/>
              </a:spcAft>
              <a:buSzPts val="1800"/>
              <a:buAutoNum type="alphaUcPeriod"/>
            </a:pPr>
            <a:r>
              <a:rPr lang="en"/>
              <a:t>(5, 7, 9)</a:t>
            </a:r>
            <a:endParaRPr/>
          </a:p>
          <a:p>
            <a:pPr indent="-342900" lvl="0" marL="457200" rtl="0" algn="l">
              <a:spcBef>
                <a:spcPts val="0"/>
              </a:spcBef>
              <a:spcAft>
                <a:spcPts val="0"/>
              </a:spcAft>
              <a:buSzPts val="1800"/>
              <a:buAutoNum type="alphaUcPeriod"/>
            </a:pPr>
            <a:r>
              <a:rPr lang="en"/>
              <a:t>(1, 2, 3)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d1d2474d77_0_16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Confirmation Bias</a:t>
            </a:r>
            <a:endParaRPr/>
          </a:p>
        </p:txBody>
      </p:sp>
      <p:sp>
        <p:nvSpPr>
          <p:cNvPr id="198" name="Google Shape;198;gd1d2474d77_0_16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rule was ( a &lt; b &lt; c).</a:t>
            </a:r>
            <a:endParaRPr/>
          </a:p>
          <a:p>
            <a:pPr indent="0" lvl="0" marL="0" rtl="0" algn="l">
              <a:spcBef>
                <a:spcPts val="0"/>
              </a:spcBef>
              <a:spcAft>
                <a:spcPts val="0"/>
              </a:spcAft>
              <a:buNone/>
            </a:pPr>
            <a:r>
              <a:rPr lang="en"/>
              <a:t>If you only tried positive examples of either (x, x + 2, x+4) or (x, 2x 3x) you would only get confirmation.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reference, this exercise was first introduced by Wason P.C in 1960 as part of a journal in experimental psychology.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d1d2474d77_0_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Science</a:t>
            </a:r>
            <a:endParaRPr/>
          </a:p>
        </p:txBody>
      </p:sp>
      <p:sp>
        <p:nvSpPr>
          <p:cNvPr id="73" name="Google Shape;73;gd1d2474d77_0_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Collection of methods and tools that allow for extracting knowledge from data</a:t>
            </a:r>
            <a:endParaRPr/>
          </a:p>
          <a:p>
            <a:pPr indent="-342900" lvl="0" marL="457200" rtl="0" algn="l">
              <a:spcBef>
                <a:spcPts val="0"/>
              </a:spcBef>
              <a:spcAft>
                <a:spcPts val="0"/>
              </a:spcAft>
              <a:buSzPts val="1800"/>
              <a:buChar char="●"/>
            </a:pPr>
            <a:r>
              <a:rPr lang="en"/>
              <a:t>Cross-disciplinary:</a:t>
            </a:r>
            <a:endParaRPr/>
          </a:p>
          <a:p>
            <a:pPr indent="-317500" lvl="1" marL="914400" rtl="0" algn="l">
              <a:spcBef>
                <a:spcPts val="0"/>
              </a:spcBef>
              <a:spcAft>
                <a:spcPts val="0"/>
              </a:spcAft>
              <a:buSzPts val="1400"/>
              <a:buChar char="○"/>
            </a:pPr>
            <a:r>
              <a:rPr lang="en"/>
              <a:t>Math</a:t>
            </a:r>
            <a:endParaRPr/>
          </a:p>
          <a:p>
            <a:pPr indent="-317500" lvl="1" marL="914400" rtl="0" algn="l">
              <a:spcBef>
                <a:spcPts val="0"/>
              </a:spcBef>
              <a:spcAft>
                <a:spcPts val="0"/>
              </a:spcAft>
              <a:buSzPts val="1400"/>
              <a:buChar char="○"/>
            </a:pPr>
            <a:r>
              <a:rPr lang="en"/>
              <a:t>Statistics</a:t>
            </a:r>
            <a:endParaRPr/>
          </a:p>
          <a:p>
            <a:pPr indent="-317500" lvl="1" marL="914400" rtl="0" algn="l">
              <a:spcBef>
                <a:spcPts val="0"/>
              </a:spcBef>
              <a:spcAft>
                <a:spcPts val="0"/>
              </a:spcAft>
              <a:buSzPts val="1400"/>
              <a:buChar char="○"/>
            </a:pPr>
            <a:r>
              <a:rPr lang="en"/>
              <a:t>Computer Science</a:t>
            </a:r>
            <a:endParaRPr/>
          </a:p>
          <a:p>
            <a:pPr indent="-317500" lvl="1" marL="914400" rtl="0" algn="l">
              <a:spcBef>
                <a:spcPts val="0"/>
              </a:spcBef>
              <a:spcAft>
                <a:spcPts val="0"/>
              </a:spcAft>
              <a:buSzPts val="1400"/>
              <a:buChar char="○"/>
            </a:pPr>
            <a:r>
              <a:rPr lang="en"/>
              <a:t>Domain Expertise</a:t>
            </a:r>
            <a:endParaRPr/>
          </a:p>
          <a:p>
            <a:pPr indent="-342900" lvl="0" marL="457200" rtl="0" algn="l">
              <a:spcBef>
                <a:spcPts val="0"/>
              </a:spcBef>
              <a:spcAft>
                <a:spcPts val="0"/>
              </a:spcAft>
              <a:buSzPts val="1800"/>
              <a:buChar char="●"/>
            </a:pPr>
            <a:r>
              <a:rPr lang="en"/>
              <a:t>Know what you don’t know!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d1d2474d77_0_5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Confirmation Bias</a:t>
            </a:r>
            <a:endParaRPr/>
          </a:p>
        </p:txBody>
      </p:sp>
      <p:pic>
        <p:nvPicPr>
          <p:cNvPr id="204" name="Google Shape;204;gd1d2474d77_0_50"/>
          <p:cNvPicPr preferRelativeResize="0"/>
          <p:nvPr/>
        </p:nvPicPr>
        <p:blipFill>
          <a:blip r:embed="rId3">
            <a:alphaModFix/>
          </a:blip>
          <a:stretch>
            <a:fillRect/>
          </a:stretch>
        </p:blipFill>
        <p:spPr>
          <a:xfrm>
            <a:off x="1061063" y="1409445"/>
            <a:ext cx="7021875" cy="2324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Types of Data - Records</a:t>
            </a:r>
            <a:endParaRPr/>
          </a:p>
        </p:txBody>
      </p:sp>
      <p:sp>
        <p:nvSpPr>
          <p:cNvPr id="210" name="Google Shape;210;p3"/>
          <p:cNvSpPr txBox="1"/>
          <p:nvPr>
            <p:ph idx="1" type="body"/>
          </p:nvPr>
        </p:nvSpPr>
        <p:spPr>
          <a:xfrm>
            <a:off x="311700" y="1266325"/>
            <a:ext cx="8520600" cy="103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m</a:t>
            </a:r>
            <a:r>
              <a:rPr lang="en"/>
              <a:t>-dimensional points / vectors</a:t>
            </a:r>
            <a:endParaRPr/>
          </a:p>
          <a:p>
            <a:pPr indent="0" lvl="0" marL="0" rtl="0" algn="l">
              <a:lnSpc>
                <a:spcPct val="115000"/>
              </a:lnSpc>
              <a:spcBef>
                <a:spcPts val="1600"/>
              </a:spcBef>
              <a:spcAft>
                <a:spcPts val="1600"/>
              </a:spcAft>
              <a:buSzPts val="1800"/>
              <a:buNone/>
            </a:pPr>
            <a:r>
              <a:rPr lang="en"/>
              <a:t>Example: (name, age, balance) -&gt; (“John”, 20, 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Types of Data</a:t>
            </a:r>
            <a:r>
              <a:rPr lang="en"/>
              <a:t> - Records</a:t>
            </a:r>
            <a:endParaRPr/>
          </a:p>
        </p:txBody>
      </p:sp>
      <p:sp>
        <p:nvSpPr>
          <p:cNvPr id="216" name="Google Shape;216;p4"/>
          <p:cNvSpPr txBox="1"/>
          <p:nvPr>
            <p:ph idx="1" type="body"/>
          </p:nvPr>
        </p:nvSpPr>
        <p:spPr>
          <a:xfrm>
            <a:off x="311700" y="1266325"/>
            <a:ext cx="8520600" cy="103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m</a:t>
            </a:r>
            <a:r>
              <a:rPr lang="en"/>
              <a:t>-dimensional points / vectors</a:t>
            </a:r>
            <a:endParaRPr/>
          </a:p>
          <a:p>
            <a:pPr indent="0" lvl="0" marL="0" rtl="0" algn="l">
              <a:lnSpc>
                <a:spcPct val="115000"/>
              </a:lnSpc>
              <a:spcBef>
                <a:spcPts val="1600"/>
              </a:spcBef>
              <a:spcAft>
                <a:spcPts val="1600"/>
              </a:spcAft>
              <a:buSzPts val="1800"/>
              <a:buNone/>
            </a:pPr>
            <a:r>
              <a:rPr lang="en"/>
              <a:t>Example: (name, age, balance) -&gt; (“John”, 20, 100)</a:t>
            </a:r>
            <a:endParaRPr/>
          </a:p>
        </p:txBody>
      </p:sp>
      <p:cxnSp>
        <p:nvCxnSpPr>
          <p:cNvPr id="217" name="Google Shape;217;p4"/>
          <p:cNvCxnSpPr/>
          <p:nvPr/>
        </p:nvCxnSpPr>
        <p:spPr>
          <a:xfrm>
            <a:off x="3379088" y="2355900"/>
            <a:ext cx="15300" cy="1978800"/>
          </a:xfrm>
          <a:prstGeom prst="straightConnector1">
            <a:avLst/>
          </a:prstGeom>
          <a:noFill/>
          <a:ln cap="flat" cmpd="sng" w="28575">
            <a:solidFill>
              <a:srgbClr val="695D46"/>
            </a:solidFill>
            <a:prstDash val="solid"/>
            <a:round/>
            <a:headEnd len="sm" w="sm" type="none"/>
            <a:tailEnd len="sm" w="sm" type="none"/>
          </a:ln>
        </p:spPr>
      </p:cxnSp>
      <p:cxnSp>
        <p:nvCxnSpPr>
          <p:cNvPr id="218" name="Google Shape;218;p4"/>
          <p:cNvCxnSpPr/>
          <p:nvPr/>
        </p:nvCxnSpPr>
        <p:spPr>
          <a:xfrm>
            <a:off x="3379088" y="4334876"/>
            <a:ext cx="2394000" cy="22500"/>
          </a:xfrm>
          <a:prstGeom prst="straightConnector1">
            <a:avLst/>
          </a:prstGeom>
          <a:noFill/>
          <a:ln cap="flat" cmpd="sng" w="28575">
            <a:solidFill>
              <a:srgbClr val="695D46"/>
            </a:solidFill>
            <a:prstDash val="solid"/>
            <a:round/>
            <a:headEnd len="sm" w="sm" type="none"/>
            <a:tailEnd len="sm" w="sm" type="none"/>
          </a:ln>
        </p:spPr>
      </p:cxnSp>
      <p:sp>
        <p:nvSpPr>
          <p:cNvPr id="219" name="Google Shape;219;p4"/>
          <p:cNvSpPr txBox="1"/>
          <p:nvPr/>
        </p:nvSpPr>
        <p:spPr>
          <a:xfrm>
            <a:off x="2588800" y="2300425"/>
            <a:ext cx="905100" cy="39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balance</a:t>
            </a:r>
            <a:endParaRPr b="0" i="0" sz="1300" u="none" cap="none" strike="noStrike">
              <a:solidFill>
                <a:srgbClr val="000000"/>
              </a:solidFill>
              <a:latin typeface="Arial"/>
              <a:ea typeface="Arial"/>
              <a:cs typeface="Arial"/>
              <a:sym typeface="Arial"/>
            </a:endParaRPr>
          </a:p>
        </p:txBody>
      </p:sp>
      <p:sp>
        <p:nvSpPr>
          <p:cNvPr id="220" name="Google Shape;220;p4"/>
          <p:cNvSpPr txBox="1"/>
          <p:nvPr/>
        </p:nvSpPr>
        <p:spPr>
          <a:xfrm>
            <a:off x="5836700" y="4194900"/>
            <a:ext cx="718500" cy="6348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age</a:t>
            </a:r>
            <a:endParaRPr b="0" i="0" sz="1300" u="none" cap="none" strike="noStrike">
              <a:solidFill>
                <a:srgbClr val="000000"/>
              </a:solidFill>
              <a:latin typeface="Arial"/>
              <a:ea typeface="Arial"/>
              <a:cs typeface="Arial"/>
              <a:sym typeface="Arial"/>
            </a:endParaRPr>
          </a:p>
        </p:txBody>
      </p:sp>
      <p:cxnSp>
        <p:nvCxnSpPr>
          <p:cNvPr id="221" name="Google Shape;221;p4"/>
          <p:cNvCxnSpPr/>
          <p:nvPr/>
        </p:nvCxnSpPr>
        <p:spPr>
          <a:xfrm flipH="1" rot="10800000">
            <a:off x="3392200" y="3411250"/>
            <a:ext cx="1490100" cy="916200"/>
          </a:xfrm>
          <a:prstGeom prst="straightConnector1">
            <a:avLst/>
          </a:prstGeom>
          <a:noFill/>
          <a:ln cap="flat" cmpd="sng" w="28575">
            <a:solidFill>
              <a:schemeClr val="accent1"/>
            </a:solidFill>
            <a:prstDash val="solid"/>
            <a:round/>
            <a:headEnd len="sm" w="sm" type="none"/>
            <a:tailEnd len="med" w="med" type="triangle"/>
          </a:ln>
        </p:spPr>
      </p:cxnSp>
      <p:cxnSp>
        <p:nvCxnSpPr>
          <p:cNvPr id="222" name="Google Shape;222;p4"/>
          <p:cNvCxnSpPr/>
          <p:nvPr/>
        </p:nvCxnSpPr>
        <p:spPr>
          <a:xfrm flipH="1" rot="10800000">
            <a:off x="3392200" y="2826250"/>
            <a:ext cx="1158900" cy="1501200"/>
          </a:xfrm>
          <a:prstGeom prst="straightConnector1">
            <a:avLst/>
          </a:prstGeom>
          <a:noFill/>
          <a:ln cap="flat" cmpd="sng" w="28575">
            <a:solidFill>
              <a:schemeClr val="accent1"/>
            </a:solidFill>
            <a:prstDash val="solid"/>
            <a:round/>
            <a:headEnd len="sm" w="sm" type="none"/>
            <a:tailEnd len="med" w="med" type="triangle"/>
          </a:ln>
        </p:spPr>
      </p:cxnSp>
      <p:sp>
        <p:nvSpPr>
          <p:cNvPr id="223" name="Google Shape;223;p4"/>
          <p:cNvSpPr txBox="1"/>
          <p:nvPr/>
        </p:nvSpPr>
        <p:spPr>
          <a:xfrm>
            <a:off x="4495950" y="2492488"/>
            <a:ext cx="905100" cy="32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Jane</a:t>
            </a:r>
            <a:endParaRPr b="0" i="0" sz="1400" u="none" cap="none" strike="noStrike">
              <a:solidFill>
                <a:srgbClr val="000000"/>
              </a:solidFill>
              <a:latin typeface="Arial"/>
              <a:ea typeface="Arial"/>
              <a:cs typeface="Arial"/>
              <a:sym typeface="Arial"/>
            </a:endParaRPr>
          </a:p>
        </p:txBody>
      </p:sp>
      <p:sp>
        <p:nvSpPr>
          <p:cNvPr id="224" name="Google Shape;224;p4"/>
          <p:cNvSpPr txBox="1"/>
          <p:nvPr/>
        </p:nvSpPr>
        <p:spPr>
          <a:xfrm>
            <a:off x="4882300" y="3185250"/>
            <a:ext cx="905100" cy="32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John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Types of Data</a:t>
            </a:r>
            <a:r>
              <a:rPr lang="en"/>
              <a:t> - Graphs</a:t>
            </a:r>
            <a:endParaRPr/>
          </a:p>
        </p:txBody>
      </p:sp>
      <p:sp>
        <p:nvSpPr>
          <p:cNvPr id="230" name="Google Shape;230;p5"/>
          <p:cNvSpPr txBox="1"/>
          <p:nvPr>
            <p:ph idx="1" type="body"/>
          </p:nvPr>
        </p:nvSpPr>
        <p:spPr>
          <a:xfrm>
            <a:off x="311700" y="1266325"/>
            <a:ext cx="8520600" cy="31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Nodes connected by edges</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Example:</a:t>
            </a:r>
            <a:endParaRPr/>
          </a:p>
        </p:txBody>
      </p:sp>
      <p:pic>
        <p:nvPicPr>
          <p:cNvPr id="231" name="Google Shape;231;p5"/>
          <p:cNvPicPr preferRelativeResize="0"/>
          <p:nvPr/>
        </p:nvPicPr>
        <p:blipFill rotWithShape="1">
          <a:blip r:embed="rId3">
            <a:alphaModFix/>
          </a:blip>
          <a:srcRect b="0" l="0" r="0" t="0"/>
          <a:stretch/>
        </p:blipFill>
        <p:spPr>
          <a:xfrm>
            <a:off x="6544650" y="2568925"/>
            <a:ext cx="1103046" cy="914100"/>
          </a:xfrm>
          <a:prstGeom prst="rect">
            <a:avLst/>
          </a:prstGeom>
          <a:noFill/>
          <a:ln>
            <a:noFill/>
          </a:ln>
        </p:spPr>
      </p:pic>
      <p:sp>
        <p:nvSpPr>
          <p:cNvPr id="232" name="Google Shape;232;p5"/>
          <p:cNvSpPr txBox="1"/>
          <p:nvPr/>
        </p:nvSpPr>
        <p:spPr>
          <a:xfrm>
            <a:off x="6208175" y="1984400"/>
            <a:ext cx="1776000" cy="38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Adjacency Matrix</a:t>
            </a:r>
            <a:endParaRPr b="1" i="0" sz="1400" u="none" cap="none" strike="noStrike">
              <a:solidFill>
                <a:srgbClr val="000000"/>
              </a:solidFill>
              <a:latin typeface="Arial"/>
              <a:ea typeface="Arial"/>
              <a:cs typeface="Arial"/>
              <a:sym typeface="Arial"/>
            </a:endParaRPr>
          </a:p>
        </p:txBody>
      </p:sp>
      <p:cxnSp>
        <p:nvCxnSpPr>
          <p:cNvPr id="233" name="Google Shape;233;p5"/>
          <p:cNvCxnSpPr/>
          <p:nvPr/>
        </p:nvCxnSpPr>
        <p:spPr>
          <a:xfrm flipH="1" rot="10800000">
            <a:off x="3984825" y="2751500"/>
            <a:ext cx="1825500" cy="10200"/>
          </a:xfrm>
          <a:prstGeom prst="straightConnector1">
            <a:avLst/>
          </a:prstGeom>
          <a:noFill/>
          <a:ln cap="flat" cmpd="sng" w="28575">
            <a:solidFill>
              <a:srgbClr val="000000"/>
            </a:solidFill>
            <a:prstDash val="solid"/>
            <a:round/>
            <a:headEnd len="sm" w="sm" type="none"/>
            <a:tailEnd len="med" w="med" type="triangle"/>
          </a:ln>
        </p:spPr>
      </p:cxnSp>
      <p:sp>
        <p:nvSpPr>
          <p:cNvPr id="234" name="Google Shape;234;p5"/>
          <p:cNvSpPr/>
          <p:nvPr/>
        </p:nvSpPr>
        <p:spPr>
          <a:xfrm>
            <a:off x="2230200" y="2293438"/>
            <a:ext cx="142200" cy="132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
          <p:cNvSpPr/>
          <p:nvPr/>
        </p:nvSpPr>
        <p:spPr>
          <a:xfrm>
            <a:off x="2744824" y="3063728"/>
            <a:ext cx="142200" cy="132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
          <p:cNvSpPr/>
          <p:nvPr/>
        </p:nvSpPr>
        <p:spPr>
          <a:xfrm>
            <a:off x="3231056" y="2293438"/>
            <a:ext cx="142200" cy="132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7" name="Google Shape;237;p5"/>
          <p:cNvCxnSpPr>
            <a:stCxn id="234" idx="5"/>
            <a:endCxn id="235" idx="1"/>
          </p:cNvCxnSpPr>
          <p:nvPr/>
        </p:nvCxnSpPr>
        <p:spPr>
          <a:xfrm>
            <a:off x="2351575" y="2406363"/>
            <a:ext cx="414000" cy="676800"/>
          </a:xfrm>
          <a:prstGeom prst="straightConnector1">
            <a:avLst/>
          </a:prstGeom>
          <a:noFill/>
          <a:ln cap="flat" cmpd="sng" w="38100">
            <a:solidFill>
              <a:srgbClr val="000000"/>
            </a:solidFill>
            <a:prstDash val="solid"/>
            <a:round/>
            <a:headEnd len="sm" w="sm" type="none"/>
            <a:tailEnd len="sm" w="sm" type="none"/>
          </a:ln>
        </p:spPr>
      </p:cxnSp>
      <p:cxnSp>
        <p:nvCxnSpPr>
          <p:cNvPr id="238" name="Google Shape;238;p5"/>
          <p:cNvCxnSpPr>
            <a:stCxn id="234" idx="6"/>
            <a:endCxn id="236" idx="2"/>
          </p:cNvCxnSpPr>
          <p:nvPr/>
        </p:nvCxnSpPr>
        <p:spPr>
          <a:xfrm>
            <a:off x="2372400" y="2359588"/>
            <a:ext cx="858600" cy="0"/>
          </a:xfrm>
          <a:prstGeom prst="straightConnector1">
            <a:avLst/>
          </a:prstGeom>
          <a:noFill/>
          <a:ln cap="flat" cmpd="sng" w="38100">
            <a:solidFill>
              <a:srgbClr val="000000"/>
            </a:solidFill>
            <a:prstDash val="solid"/>
            <a:round/>
            <a:headEnd len="sm" w="sm" type="none"/>
            <a:tailEnd len="sm" w="sm" type="none"/>
          </a:ln>
        </p:spPr>
      </p:cxnSp>
      <p:cxnSp>
        <p:nvCxnSpPr>
          <p:cNvPr id="239" name="Google Shape;239;p5"/>
          <p:cNvCxnSpPr>
            <a:stCxn id="235" idx="7"/>
            <a:endCxn id="236" idx="3"/>
          </p:cNvCxnSpPr>
          <p:nvPr/>
        </p:nvCxnSpPr>
        <p:spPr>
          <a:xfrm flipH="1" rot="10800000">
            <a:off x="2866199" y="2406303"/>
            <a:ext cx="385800" cy="676800"/>
          </a:xfrm>
          <a:prstGeom prst="straightConnector1">
            <a:avLst/>
          </a:prstGeom>
          <a:noFill/>
          <a:ln cap="flat" cmpd="sng" w="38100">
            <a:solidFill>
              <a:srgbClr val="000000"/>
            </a:solidFill>
            <a:prstDash val="solid"/>
            <a:round/>
            <a:headEnd len="sm" w="sm" type="none"/>
            <a:tailEnd len="sm" w="sm" type="none"/>
          </a:ln>
        </p:spPr>
      </p:cxnSp>
      <p:sp>
        <p:nvSpPr>
          <p:cNvPr id="240" name="Google Shape;240;p5"/>
          <p:cNvSpPr txBox="1"/>
          <p:nvPr/>
        </p:nvSpPr>
        <p:spPr>
          <a:xfrm>
            <a:off x="6494050" y="3635575"/>
            <a:ext cx="1776000" cy="129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Adjacency List</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 : {2,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 : {1,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 : {1, 2}</a:t>
            </a:r>
            <a:endParaRPr b="0" i="0" sz="1400" u="none" cap="none" strike="noStrike">
              <a:solidFill>
                <a:srgbClr val="000000"/>
              </a:solidFill>
              <a:latin typeface="Arial"/>
              <a:ea typeface="Arial"/>
              <a:cs typeface="Arial"/>
              <a:sym typeface="Arial"/>
            </a:endParaRPr>
          </a:p>
        </p:txBody>
      </p:sp>
      <p:cxnSp>
        <p:nvCxnSpPr>
          <p:cNvPr id="241" name="Google Shape;241;p5"/>
          <p:cNvCxnSpPr/>
          <p:nvPr/>
        </p:nvCxnSpPr>
        <p:spPr>
          <a:xfrm flipH="1" rot="10800000">
            <a:off x="3984825" y="4255363"/>
            <a:ext cx="1825500" cy="10200"/>
          </a:xfrm>
          <a:prstGeom prst="straightConnector1">
            <a:avLst/>
          </a:prstGeom>
          <a:noFill/>
          <a:ln cap="flat" cmpd="sng" w="28575">
            <a:solidFill>
              <a:srgbClr val="000000"/>
            </a:solidFill>
            <a:prstDash val="solid"/>
            <a:round/>
            <a:headEnd len="sm" w="sm" type="none"/>
            <a:tailEnd len="med" w="med" type="triangle"/>
          </a:ln>
        </p:spPr>
      </p:cxnSp>
      <p:sp>
        <p:nvSpPr>
          <p:cNvPr id="242" name="Google Shape;242;p5"/>
          <p:cNvSpPr/>
          <p:nvPr/>
        </p:nvSpPr>
        <p:spPr>
          <a:xfrm>
            <a:off x="2244400" y="3743263"/>
            <a:ext cx="142200" cy="132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
          <p:cNvSpPr/>
          <p:nvPr/>
        </p:nvSpPr>
        <p:spPr>
          <a:xfrm>
            <a:off x="2759024" y="4513553"/>
            <a:ext cx="142200" cy="132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5"/>
          <p:cNvSpPr/>
          <p:nvPr/>
        </p:nvSpPr>
        <p:spPr>
          <a:xfrm>
            <a:off x="3245256" y="3743263"/>
            <a:ext cx="142200" cy="132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5" name="Google Shape;245;p5"/>
          <p:cNvCxnSpPr>
            <a:stCxn id="242" idx="5"/>
            <a:endCxn id="243" idx="1"/>
          </p:cNvCxnSpPr>
          <p:nvPr/>
        </p:nvCxnSpPr>
        <p:spPr>
          <a:xfrm>
            <a:off x="2365775" y="3856188"/>
            <a:ext cx="414000" cy="676800"/>
          </a:xfrm>
          <a:prstGeom prst="straightConnector1">
            <a:avLst/>
          </a:prstGeom>
          <a:noFill/>
          <a:ln cap="flat" cmpd="sng" w="38100">
            <a:solidFill>
              <a:srgbClr val="000000"/>
            </a:solidFill>
            <a:prstDash val="solid"/>
            <a:round/>
            <a:headEnd len="sm" w="sm" type="none"/>
            <a:tailEnd len="sm" w="sm" type="none"/>
          </a:ln>
        </p:spPr>
      </p:cxnSp>
      <p:cxnSp>
        <p:nvCxnSpPr>
          <p:cNvPr id="246" name="Google Shape;246;p5"/>
          <p:cNvCxnSpPr>
            <a:stCxn id="242" idx="6"/>
            <a:endCxn id="244" idx="2"/>
          </p:cNvCxnSpPr>
          <p:nvPr/>
        </p:nvCxnSpPr>
        <p:spPr>
          <a:xfrm>
            <a:off x="2386600" y="3809413"/>
            <a:ext cx="858600" cy="0"/>
          </a:xfrm>
          <a:prstGeom prst="straightConnector1">
            <a:avLst/>
          </a:prstGeom>
          <a:noFill/>
          <a:ln cap="flat" cmpd="sng" w="38100">
            <a:solidFill>
              <a:srgbClr val="000000"/>
            </a:solidFill>
            <a:prstDash val="solid"/>
            <a:round/>
            <a:headEnd len="sm" w="sm" type="none"/>
            <a:tailEnd len="sm" w="sm" type="none"/>
          </a:ln>
        </p:spPr>
      </p:cxnSp>
      <p:cxnSp>
        <p:nvCxnSpPr>
          <p:cNvPr id="247" name="Google Shape;247;p5"/>
          <p:cNvCxnSpPr>
            <a:stCxn id="243" idx="7"/>
            <a:endCxn id="244" idx="3"/>
          </p:cNvCxnSpPr>
          <p:nvPr/>
        </p:nvCxnSpPr>
        <p:spPr>
          <a:xfrm flipH="1" rot="10800000">
            <a:off x="2880399" y="3856128"/>
            <a:ext cx="385800" cy="676800"/>
          </a:xfrm>
          <a:prstGeom prst="straightConnector1">
            <a:avLst/>
          </a:prstGeom>
          <a:noFill/>
          <a:ln cap="flat" cmpd="sng" w="38100">
            <a:solidFill>
              <a:srgbClr val="000000"/>
            </a:solidFill>
            <a:prstDash val="solid"/>
            <a:round/>
            <a:headEnd len="sm" w="sm" type="none"/>
            <a:tailEnd len="sm" w="sm" type="none"/>
          </a:ln>
        </p:spPr>
      </p:cxnSp>
      <p:sp>
        <p:nvSpPr>
          <p:cNvPr id="248" name="Google Shape;248;p5"/>
          <p:cNvSpPr txBox="1"/>
          <p:nvPr/>
        </p:nvSpPr>
        <p:spPr>
          <a:xfrm>
            <a:off x="1981000" y="2025550"/>
            <a:ext cx="3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a:t>
            </a:r>
            <a:endParaRPr/>
          </a:p>
        </p:txBody>
      </p:sp>
      <p:sp>
        <p:nvSpPr>
          <p:cNvPr id="249" name="Google Shape;249;p5"/>
          <p:cNvSpPr txBox="1"/>
          <p:nvPr/>
        </p:nvSpPr>
        <p:spPr>
          <a:xfrm>
            <a:off x="3290900" y="2025550"/>
            <a:ext cx="3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a:t>
            </a:r>
            <a:endParaRPr/>
          </a:p>
        </p:txBody>
      </p:sp>
      <p:sp>
        <p:nvSpPr>
          <p:cNvPr id="250" name="Google Shape;250;p5"/>
          <p:cNvSpPr txBox="1"/>
          <p:nvPr/>
        </p:nvSpPr>
        <p:spPr>
          <a:xfrm>
            <a:off x="2635950" y="3129950"/>
            <a:ext cx="3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3</a:t>
            </a:r>
            <a:endParaRPr/>
          </a:p>
        </p:txBody>
      </p:sp>
      <p:sp>
        <p:nvSpPr>
          <p:cNvPr id="251" name="Google Shape;251;p5"/>
          <p:cNvSpPr txBox="1"/>
          <p:nvPr/>
        </p:nvSpPr>
        <p:spPr>
          <a:xfrm>
            <a:off x="6615575" y="2193900"/>
            <a:ext cx="110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1     2     3</a:t>
            </a:r>
            <a:endParaRPr/>
          </a:p>
        </p:txBody>
      </p:sp>
      <p:sp>
        <p:nvSpPr>
          <p:cNvPr id="252" name="Google Shape;252;p5"/>
          <p:cNvSpPr txBox="1"/>
          <p:nvPr/>
        </p:nvSpPr>
        <p:spPr>
          <a:xfrm>
            <a:off x="6158850" y="2485825"/>
            <a:ext cx="3858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a:t>
            </a:r>
            <a:endParaRPr/>
          </a:p>
          <a:p>
            <a:pPr indent="0" lvl="0" marL="0" rtl="0" algn="l">
              <a:spcBef>
                <a:spcPts val="0"/>
              </a:spcBef>
              <a:spcAft>
                <a:spcPts val="0"/>
              </a:spcAft>
              <a:buNone/>
            </a:pPr>
            <a:r>
              <a:t/>
            </a:r>
            <a:endParaRPr sz="700"/>
          </a:p>
          <a:p>
            <a:pPr indent="0" lvl="0" marL="0" rtl="0" algn="l">
              <a:spcBef>
                <a:spcPts val="0"/>
              </a:spcBef>
              <a:spcAft>
                <a:spcPts val="0"/>
              </a:spcAft>
              <a:buNone/>
            </a:pPr>
            <a:r>
              <a:rPr lang="en"/>
              <a:t>2</a:t>
            </a:r>
            <a:endParaRPr/>
          </a:p>
          <a:p>
            <a:pPr indent="0" lvl="0" marL="0" rtl="0" algn="l">
              <a:spcBef>
                <a:spcPts val="0"/>
              </a:spcBef>
              <a:spcAft>
                <a:spcPts val="0"/>
              </a:spcAft>
              <a:buNone/>
            </a:pPr>
            <a:r>
              <a:t/>
            </a:r>
            <a:endParaRPr sz="600"/>
          </a:p>
          <a:p>
            <a:pPr indent="0" lvl="0" marL="0" rtl="0" algn="l">
              <a:spcBef>
                <a:spcPts val="0"/>
              </a:spcBef>
              <a:spcAft>
                <a:spcPts val="0"/>
              </a:spcAft>
              <a:buNone/>
            </a:pPr>
            <a:r>
              <a:rPr lang="en"/>
              <a:t>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Types of Data</a:t>
            </a:r>
            <a:r>
              <a:rPr lang="en"/>
              <a:t> - Images</a:t>
            </a:r>
            <a:endParaRPr/>
          </a:p>
        </p:txBody>
      </p:sp>
      <p:graphicFrame>
        <p:nvGraphicFramePr>
          <p:cNvPr id="258" name="Google Shape;258;p6"/>
          <p:cNvGraphicFramePr/>
          <p:nvPr/>
        </p:nvGraphicFramePr>
        <p:xfrm>
          <a:off x="1353800" y="2381250"/>
          <a:ext cx="3000000" cy="3000000"/>
        </p:xfrm>
        <a:graphic>
          <a:graphicData uri="http://schemas.openxmlformats.org/drawingml/2006/table">
            <a:tbl>
              <a:tblPr>
                <a:noFill/>
                <a:tableStyleId>{1FAEEAE4-0ED5-436F-B4BB-F2B7350F9998}</a:tableStyleId>
              </a:tblPr>
              <a:tblGrid>
                <a:gridCol w="1328600"/>
              </a:tblGrid>
              <a:tr h="22143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259" name="Google Shape;259;p6"/>
          <p:cNvSpPr/>
          <p:nvPr/>
        </p:nvSpPr>
        <p:spPr>
          <a:xfrm>
            <a:off x="1678488" y="2587614"/>
            <a:ext cx="641700" cy="7023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0" name="Google Shape;260;p6"/>
          <p:cNvCxnSpPr>
            <a:stCxn id="259" idx="4"/>
          </p:cNvCxnSpPr>
          <p:nvPr/>
        </p:nvCxnSpPr>
        <p:spPr>
          <a:xfrm>
            <a:off x="1999338" y="3289914"/>
            <a:ext cx="0" cy="841200"/>
          </a:xfrm>
          <a:prstGeom prst="straightConnector1">
            <a:avLst/>
          </a:prstGeom>
          <a:noFill/>
          <a:ln cap="flat" cmpd="sng" w="19050">
            <a:solidFill>
              <a:srgbClr val="000000"/>
            </a:solidFill>
            <a:prstDash val="solid"/>
            <a:round/>
            <a:headEnd len="sm" w="sm" type="none"/>
            <a:tailEnd len="sm" w="sm" type="none"/>
          </a:ln>
        </p:spPr>
      </p:cxnSp>
      <p:cxnSp>
        <p:nvCxnSpPr>
          <p:cNvPr id="261" name="Google Shape;261;p6"/>
          <p:cNvCxnSpPr/>
          <p:nvPr/>
        </p:nvCxnSpPr>
        <p:spPr>
          <a:xfrm flipH="1" rot="10800000">
            <a:off x="1831071" y="3548017"/>
            <a:ext cx="336600" cy="4800"/>
          </a:xfrm>
          <a:prstGeom prst="straightConnector1">
            <a:avLst/>
          </a:prstGeom>
          <a:noFill/>
          <a:ln cap="flat" cmpd="sng" w="19050">
            <a:solidFill>
              <a:srgbClr val="000000"/>
            </a:solidFill>
            <a:prstDash val="solid"/>
            <a:round/>
            <a:headEnd len="sm" w="sm" type="none"/>
            <a:tailEnd len="sm" w="sm" type="none"/>
          </a:ln>
        </p:spPr>
      </p:cxnSp>
      <p:cxnSp>
        <p:nvCxnSpPr>
          <p:cNvPr id="262" name="Google Shape;262;p6"/>
          <p:cNvCxnSpPr/>
          <p:nvPr/>
        </p:nvCxnSpPr>
        <p:spPr>
          <a:xfrm flipH="1">
            <a:off x="1830946" y="4123734"/>
            <a:ext cx="161700" cy="265500"/>
          </a:xfrm>
          <a:prstGeom prst="straightConnector1">
            <a:avLst/>
          </a:prstGeom>
          <a:noFill/>
          <a:ln cap="flat" cmpd="sng" w="19050">
            <a:solidFill>
              <a:srgbClr val="000000"/>
            </a:solidFill>
            <a:prstDash val="solid"/>
            <a:round/>
            <a:headEnd len="sm" w="sm" type="none"/>
            <a:tailEnd len="sm" w="sm" type="none"/>
          </a:ln>
        </p:spPr>
      </p:cxnSp>
      <p:cxnSp>
        <p:nvCxnSpPr>
          <p:cNvPr id="263" name="Google Shape;263;p6"/>
          <p:cNvCxnSpPr/>
          <p:nvPr/>
        </p:nvCxnSpPr>
        <p:spPr>
          <a:xfrm>
            <a:off x="1999336" y="4124801"/>
            <a:ext cx="133800" cy="26340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Types of Data</a:t>
            </a:r>
            <a:r>
              <a:rPr lang="en"/>
              <a:t> - Images</a:t>
            </a:r>
            <a:endParaRPr/>
          </a:p>
        </p:txBody>
      </p:sp>
      <p:graphicFrame>
        <p:nvGraphicFramePr>
          <p:cNvPr id="269" name="Google Shape;269;p7"/>
          <p:cNvGraphicFramePr/>
          <p:nvPr/>
        </p:nvGraphicFramePr>
        <p:xfrm>
          <a:off x="1353800" y="2381250"/>
          <a:ext cx="3000000" cy="3000000"/>
        </p:xfrm>
        <a:graphic>
          <a:graphicData uri="http://schemas.openxmlformats.org/drawingml/2006/table">
            <a:tbl>
              <a:tblPr>
                <a:noFill/>
                <a:tableStyleId>{1FAEEAE4-0ED5-436F-B4BB-F2B7350F9998}</a:tableStyleId>
              </a:tblPr>
              <a:tblGrid>
                <a:gridCol w="1328600"/>
              </a:tblGrid>
              <a:tr h="22143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270" name="Google Shape;270;p7"/>
          <p:cNvSpPr/>
          <p:nvPr/>
        </p:nvSpPr>
        <p:spPr>
          <a:xfrm>
            <a:off x="1678488" y="2587614"/>
            <a:ext cx="641700" cy="7023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1" name="Google Shape;271;p7"/>
          <p:cNvCxnSpPr>
            <a:stCxn id="270" idx="4"/>
          </p:cNvCxnSpPr>
          <p:nvPr/>
        </p:nvCxnSpPr>
        <p:spPr>
          <a:xfrm>
            <a:off x="1999338" y="3289914"/>
            <a:ext cx="0" cy="841200"/>
          </a:xfrm>
          <a:prstGeom prst="straightConnector1">
            <a:avLst/>
          </a:prstGeom>
          <a:noFill/>
          <a:ln cap="flat" cmpd="sng" w="19050">
            <a:solidFill>
              <a:srgbClr val="000000"/>
            </a:solidFill>
            <a:prstDash val="solid"/>
            <a:round/>
            <a:headEnd len="sm" w="sm" type="none"/>
            <a:tailEnd len="sm" w="sm" type="none"/>
          </a:ln>
        </p:spPr>
      </p:cxnSp>
      <p:cxnSp>
        <p:nvCxnSpPr>
          <p:cNvPr id="272" name="Google Shape;272;p7"/>
          <p:cNvCxnSpPr/>
          <p:nvPr/>
        </p:nvCxnSpPr>
        <p:spPr>
          <a:xfrm flipH="1" rot="10800000">
            <a:off x="1831071" y="3548017"/>
            <a:ext cx="336600" cy="4800"/>
          </a:xfrm>
          <a:prstGeom prst="straightConnector1">
            <a:avLst/>
          </a:prstGeom>
          <a:noFill/>
          <a:ln cap="flat" cmpd="sng" w="19050">
            <a:solidFill>
              <a:srgbClr val="000000"/>
            </a:solidFill>
            <a:prstDash val="solid"/>
            <a:round/>
            <a:headEnd len="sm" w="sm" type="none"/>
            <a:tailEnd len="sm" w="sm" type="none"/>
          </a:ln>
        </p:spPr>
      </p:cxnSp>
      <p:cxnSp>
        <p:nvCxnSpPr>
          <p:cNvPr id="273" name="Google Shape;273;p7"/>
          <p:cNvCxnSpPr/>
          <p:nvPr/>
        </p:nvCxnSpPr>
        <p:spPr>
          <a:xfrm flipH="1">
            <a:off x="1830946" y="4123734"/>
            <a:ext cx="161700" cy="265500"/>
          </a:xfrm>
          <a:prstGeom prst="straightConnector1">
            <a:avLst/>
          </a:prstGeom>
          <a:noFill/>
          <a:ln cap="flat" cmpd="sng" w="19050">
            <a:solidFill>
              <a:srgbClr val="000000"/>
            </a:solidFill>
            <a:prstDash val="solid"/>
            <a:round/>
            <a:headEnd len="sm" w="sm" type="none"/>
            <a:tailEnd len="sm" w="sm" type="none"/>
          </a:ln>
        </p:spPr>
      </p:cxnSp>
      <p:cxnSp>
        <p:nvCxnSpPr>
          <p:cNvPr id="274" name="Google Shape;274;p7"/>
          <p:cNvCxnSpPr/>
          <p:nvPr/>
        </p:nvCxnSpPr>
        <p:spPr>
          <a:xfrm>
            <a:off x="1999336" y="4124801"/>
            <a:ext cx="133800" cy="263400"/>
          </a:xfrm>
          <a:prstGeom prst="straightConnector1">
            <a:avLst/>
          </a:prstGeom>
          <a:noFill/>
          <a:ln cap="flat" cmpd="sng" w="19050">
            <a:solidFill>
              <a:srgbClr val="000000"/>
            </a:solidFill>
            <a:prstDash val="solid"/>
            <a:round/>
            <a:headEnd len="sm" w="sm" type="none"/>
            <a:tailEnd len="sm" w="sm" type="none"/>
          </a:ln>
        </p:spPr>
      </p:cxnSp>
      <p:cxnSp>
        <p:nvCxnSpPr>
          <p:cNvPr id="275" name="Google Shape;275;p7"/>
          <p:cNvCxnSpPr/>
          <p:nvPr/>
        </p:nvCxnSpPr>
        <p:spPr>
          <a:xfrm flipH="1" rot="10800000">
            <a:off x="3478875" y="3483325"/>
            <a:ext cx="1825500" cy="10200"/>
          </a:xfrm>
          <a:prstGeom prst="straightConnector1">
            <a:avLst/>
          </a:prstGeom>
          <a:noFill/>
          <a:ln cap="flat" cmpd="sng" w="28575">
            <a:solidFill>
              <a:srgbClr val="000000"/>
            </a:solidFill>
            <a:prstDash val="solid"/>
            <a:round/>
            <a:headEnd len="sm" w="sm" type="none"/>
            <a:tailEnd len="med" w="med" type="triangle"/>
          </a:ln>
        </p:spPr>
      </p:cxnSp>
      <p:sp>
        <p:nvSpPr>
          <p:cNvPr id="276" name="Google Shape;276;p7"/>
          <p:cNvSpPr/>
          <p:nvPr/>
        </p:nvSpPr>
        <p:spPr>
          <a:xfrm>
            <a:off x="6668188" y="2579289"/>
            <a:ext cx="641700" cy="7023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7" name="Google Shape;277;p7"/>
          <p:cNvCxnSpPr>
            <a:stCxn id="276" idx="4"/>
          </p:cNvCxnSpPr>
          <p:nvPr/>
        </p:nvCxnSpPr>
        <p:spPr>
          <a:xfrm>
            <a:off x="6989038" y="3281589"/>
            <a:ext cx="0" cy="841200"/>
          </a:xfrm>
          <a:prstGeom prst="straightConnector1">
            <a:avLst/>
          </a:prstGeom>
          <a:noFill/>
          <a:ln cap="flat" cmpd="sng" w="19050">
            <a:solidFill>
              <a:srgbClr val="000000"/>
            </a:solidFill>
            <a:prstDash val="solid"/>
            <a:round/>
            <a:headEnd len="sm" w="sm" type="none"/>
            <a:tailEnd len="sm" w="sm" type="none"/>
          </a:ln>
        </p:spPr>
      </p:cxnSp>
      <p:cxnSp>
        <p:nvCxnSpPr>
          <p:cNvPr id="278" name="Google Shape;278;p7"/>
          <p:cNvCxnSpPr/>
          <p:nvPr/>
        </p:nvCxnSpPr>
        <p:spPr>
          <a:xfrm flipH="1" rot="10800000">
            <a:off x="6820771" y="3539692"/>
            <a:ext cx="336600" cy="4800"/>
          </a:xfrm>
          <a:prstGeom prst="straightConnector1">
            <a:avLst/>
          </a:prstGeom>
          <a:noFill/>
          <a:ln cap="flat" cmpd="sng" w="19050">
            <a:solidFill>
              <a:srgbClr val="000000"/>
            </a:solidFill>
            <a:prstDash val="solid"/>
            <a:round/>
            <a:headEnd len="sm" w="sm" type="none"/>
            <a:tailEnd len="sm" w="sm" type="none"/>
          </a:ln>
        </p:spPr>
      </p:cxnSp>
      <p:cxnSp>
        <p:nvCxnSpPr>
          <p:cNvPr id="279" name="Google Shape;279;p7"/>
          <p:cNvCxnSpPr/>
          <p:nvPr/>
        </p:nvCxnSpPr>
        <p:spPr>
          <a:xfrm flipH="1">
            <a:off x="6820646" y="4115409"/>
            <a:ext cx="161700" cy="265500"/>
          </a:xfrm>
          <a:prstGeom prst="straightConnector1">
            <a:avLst/>
          </a:prstGeom>
          <a:noFill/>
          <a:ln cap="flat" cmpd="sng" w="19050">
            <a:solidFill>
              <a:srgbClr val="000000"/>
            </a:solidFill>
            <a:prstDash val="solid"/>
            <a:round/>
            <a:headEnd len="sm" w="sm" type="none"/>
            <a:tailEnd len="sm" w="sm" type="none"/>
          </a:ln>
        </p:spPr>
      </p:cxnSp>
      <p:cxnSp>
        <p:nvCxnSpPr>
          <p:cNvPr id="280" name="Google Shape;280;p7"/>
          <p:cNvCxnSpPr/>
          <p:nvPr/>
        </p:nvCxnSpPr>
        <p:spPr>
          <a:xfrm>
            <a:off x="6989036" y="4116476"/>
            <a:ext cx="133800" cy="263400"/>
          </a:xfrm>
          <a:prstGeom prst="straightConnector1">
            <a:avLst/>
          </a:prstGeom>
          <a:noFill/>
          <a:ln cap="flat" cmpd="sng" w="19050">
            <a:solidFill>
              <a:srgbClr val="000000"/>
            </a:solidFill>
            <a:prstDash val="solid"/>
            <a:round/>
            <a:headEnd len="sm" w="sm" type="none"/>
            <a:tailEnd len="sm" w="sm" type="none"/>
          </a:ln>
        </p:spPr>
      </p:cxnSp>
      <p:graphicFrame>
        <p:nvGraphicFramePr>
          <p:cNvPr id="281" name="Google Shape;281;p7"/>
          <p:cNvGraphicFramePr/>
          <p:nvPr/>
        </p:nvGraphicFramePr>
        <p:xfrm>
          <a:off x="6223350" y="2208375"/>
          <a:ext cx="3000000" cy="3000000"/>
        </p:xfrm>
        <a:graphic>
          <a:graphicData uri="http://schemas.openxmlformats.org/drawingml/2006/table">
            <a:tbl>
              <a:tblPr>
                <a:noFill/>
                <a:tableStyleId>{1FAEEAE4-0ED5-436F-B4BB-F2B7350F9998}</a:tableStyleId>
              </a:tblPr>
              <a:tblGrid>
                <a:gridCol w="382850"/>
                <a:gridCol w="382850"/>
                <a:gridCol w="382850"/>
                <a:gridCol w="382850"/>
              </a:tblGrid>
              <a:tr h="3337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337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337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337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337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337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337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Types of Data</a:t>
            </a:r>
            <a:r>
              <a:rPr lang="en"/>
              <a:t> - Images</a:t>
            </a:r>
            <a:endParaRPr/>
          </a:p>
        </p:txBody>
      </p:sp>
      <p:graphicFrame>
        <p:nvGraphicFramePr>
          <p:cNvPr id="287" name="Google Shape;287;p8"/>
          <p:cNvGraphicFramePr/>
          <p:nvPr/>
        </p:nvGraphicFramePr>
        <p:xfrm>
          <a:off x="1353800" y="2381250"/>
          <a:ext cx="3000000" cy="3000000"/>
        </p:xfrm>
        <a:graphic>
          <a:graphicData uri="http://schemas.openxmlformats.org/drawingml/2006/table">
            <a:tbl>
              <a:tblPr>
                <a:noFill/>
                <a:tableStyleId>{1FAEEAE4-0ED5-436F-B4BB-F2B7350F9998}</a:tableStyleId>
              </a:tblPr>
              <a:tblGrid>
                <a:gridCol w="1328600"/>
              </a:tblGrid>
              <a:tr h="22143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288" name="Google Shape;288;p8"/>
          <p:cNvSpPr/>
          <p:nvPr/>
        </p:nvSpPr>
        <p:spPr>
          <a:xfrm>
            <a:off x="1678488" y="2587614"/>
            <a:ext cx="641700" cy="7023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9" name="Google Shape;289;p8"/>
          <p:cNvCxnSpPr>
            <a:stCxn id="288" idx="4"/>
          </p:cNvCxnSpPr>
          <p:nvPr/>
        </p:nvCxnSpPr>
        <p:spPr>
          <a:xfrm>
            <a:off x="1999338" y="3289914"/>
            <a:ext cx="0" cy="841200"/>
          </a:xfrm>
          <a:prstGeom prst="straightConnector1">
            <a:avLst/>
          </a:prstGeom>
          <a:noFill/>
          <a:ln cap="flat" cmpd="sng" w="19050">
            <a:solidFill>
              <a:srgbClr val="000000"/>
            </a:solidFill>
            <a:prstDash val="solid"/>
            <a:round/>
            <a:headEnd len="sm" w="sm" type="none"/>
            <a:tailEnd len="sm" w="sm" type="none"/>
          </a:ln>
        </p:spPr>
      </p:cxnSp>
      <p:cxnSp>
        <p:nvCxnSpPr>
          <p:cNvPr id="290" name="Google Shape;290;p8"/>
          <p:cNvCxnSpPr/>
          <p:nvPr/>
        </p:nvCxnSpPr>
        <p:spPr>
          <a:xfrm flipH="1" rot="10800000">
            <a:off x="1831071" y="3548017"/>
            <a:ext cx="336600" cy="4800"/>
          </a:xfrm>
          <a:prstGeom prst="straightConnector1">
            <a:avLst/>
          </a:prstGeom>
          <a:noFill/>
          <a:ln cap="flat" cmpd="sng" w="19050">
            <a:solidFill>
              <a:srgbClr val="000000"/>
            </a:solidFill>
            <a:prstDash val="solid"/>
            <a:round/>
            <a:headEnd len="sm" w="sm" type="none"/>
            <a:tailEnd len="sm" w="sm" type="none"/>
          </a:ln>
        </p:spPr>
      </p:cxnSp>
      <p:cxnSp>
        <p:nvCxnSpPr>
          <p:cNvPr id="291" name="Google Shape;291;p8"/>
          <p:cNvCxnSpPr/>
          <p:nvPr/>
        </p:nvCxnSpPr>
        <p:spPr>
          <a:xfrm flipH="1">
            <a:off x="1830946" y="4123734"/>
            <a:ext cx="161700" cy="265500"/>
          </a:xfrm>
          <a:prstGeom prst="straightConnector1">
            <a:avLst/>
          </a:prstGeom>
          <a:noFill/>
          <a:ln cap="flat" cmpd="sng" w="19050">
            <a:solidFill>
              <a:srgbClr val="000000"/>
            </a:solidFill>
            <a:prstDash val="solid"/>
            <a:round/>
            <a:headEnd len="sm" w="sm" type="none"/>
            <a:tailEnd len="sm" w="sm" type="none"/>
          </a:ln>
        </p:spPr>
      </p:cxnSp>
      <p:cxnSp>
        <p:nvCxnSpPr>
          <p:cNvPr id="292" name="Google Shape;292;p8"/>
          <p:cNvCxnSpPr/>
          <p:nvPr/>
        </p:nvCxnSpPr>
        <p:spPr>
          <a:xfrm>
            <a:off x="1999336" y="4124801"/>
            <a:ext cx="133800" cy="263400"/>
          </a:xfrm>
          <a:prstGeom prst="straightConnector1">
            <a:avLst/>
          </a:prstGeom>
          <a:noFill/>
          <a:ln cap="flat" cmpd="sng" w="19050">
            <a:solidFill>
              <a:srgbClr val="000000"/>
            </a:solidFill>
            <a:prstDash val="solid"/>
            <a:round/>
            <a:headEnd len="sm" w="sm" type="none"/>
            <a:tailEnd len="sm" w="sm" type="none"/>
          </a:ln>
        </p:spPr>
      </p:cxnSp>
      <p:cxnSp>
        <p:nvCxnSpPr>
          <p:cNvPr id="293" name="Google Shape;293;p8"/>
          <p:cNvCxnSpPr/>
          <p:nvPr/>
        </p:nvCxnSpPr>
        <p:spPr>
          <a:xfrm flipH="1" rot="10800000">
            <a:off x="3478875" y="3483325"/>
            <a:ext cx="1825500" cy="10200"/>
          </a:xfrm>
          <a:prstGeom prst="straightConnector1">
            <a:avLst/>
          </a:prstGeom>
          <a:noFill/>
          <a:ln cap="flat" cmpd="sng" w="28575">
            <a:solidFill>
              <a:srgbClr val="000000"/>
            </a:solidFill>
            <a:prstDash val="solid"/>
            <a:round/>
            <a:headEnd len="sm" w="sm" type="none"/>
            <a:tailEnd len="med" w="med" type="triangle"/>
          </a:ln>
        </p:spPr>
      </p:cxnSp>
      <p:sp>
        <p:nvSpPr>
          <p:cNvPr id="294" name="Google Shape;294;p8"/>
          <p:cNvSpPr/>
          <p:nvPr/>
        </p:nvSpPr>
        <p:spPr>
          <a:xfrm>
            <a:off x="5394300" y="2208375"/>
            <a:ext cx="962400" cy="350700"/>
          </a:xfrm>
          <a:prstGeom prst="leftArrow">
            <a:avLst>
              <a:gd fmla="val 50000" name="adj1"/>
              <a:gd fmla="val 50000" name="adj2"/>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8"/>
          <p:cNvSpPr txBox="1"/>
          <p:nvPr/>
        </p:nvSpPr>
        <p:spPr>
          <a:xfrm>
            <a:off x="4782850" y="2208375"/>
            <a:ext cx="701700" cy="35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Pixel</a:t>
            </a:r>
            <a:endParaRPr b="0" i="0" sz="1400" u="none" cap="none" strike="noStrike">
              <a:solidFill>
                <a:srgbClr val="000000"/>
              </a:solidFill>
              <a:latin typeface="Arial"/>
              <a:ea typeface="Arial"/>
              <a:cs typeface="Arial"/>
              <a:sym typeface="Arial"/>
            </a:endParaRPr>
          </a:p>
        </p:txBody>
      </p:sp>
      <p:sp>
        <p:nvSpPr>
          <p:cNvPr id="296" name="Google Shape;296;p8"/>
          <p:cNvSpPr/>
          <p:nvPr/>
        </p:nvSpPr>
        <p:spPr>
          <a:xfrm>
            <a:off x="6668188" y="2579289"/>
            <a:ext cx="641700" cy="7023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7" name="Google Shape;297;p8"/>
          <p:cNvCxnSpPr>
            <a:stCxn id="296" idx="4"/>
          </p:cNvCxnSpPr>
          <p:nvPr/>
        </p:nvCxnSpPr>
        <p:spPr>
          <a:xfrm>
            <a:off x="6989038" y="3281589"/>
            <a:ext cx="0" cy="841200"/>
          </a:xfrm>
          <a:prstGeom prst="straightConnector1">
            <a:avLst/>
          </a:prstGeom>
          <a:noFill/>
          <a:ln cap="flat" cmpd="sng" w="19050">
            <a:solidFill>
              <a:srgbClr val="000000"/>
            </a:solidFill>
            <a:prstDash val="solid"/>
            <a:round/>
            <a:headEnd len="sm" w="sm" type="none"/>
            <a:tailEnd len="sm" w="sm" type="none"/>
          </a:ln>
        </p:spPr>
      </p:cxnSp>
      <p:cxnSp>
        <p:nvCxnSpPr>
          <p:cNvPr id="298" name="Google Shape;298;p8"/>
          <p:cNvCxnSpPr/>
          <p:nvPr/>
        </p:nvCxnSpPr>
        <p:spPr>
          <a:xfrm flipH="1" rot="10800000">
            <a:off x="6820771" y="3539692"/>
            <a:ext cx="336600" cy="4800"/>
          </a:xfrm>
          <a:prstGeom prst="straightConnector1">
            <a:avLst/>
          </a:prstGeom>
          <a:noFill/>
          <a:ln cap="flat" cmpd="sng" w="19050">
            <a:solidFill>
              <a:srgbClr val="000000"/>
            </a:solidFill>
            <a:prstDash val="solid"/>
            <a:round/>
            <a:headEnd len="sm" w="sm" type="none"/>
            <a:tailEnd len="sm" w="sm" type="none"/>
          </a:ln>
        </p:spPr>
      </p:cxnSp>
      <p:cxnSp>
        <p:nvCxnSpPr>
          <p:cNvPr id="299" name="Google Shape;299;p8"/>
          <p:cNvCxnSpPr/>
          <p:nvPr/>
        </p:nvCxnSpPr>
        <p:spPr>
          <a:xfrm flipH="1">
            <a:off x="6820646" y="4115409"/>
            <a:ext cx="161700" cy="265500"/>
          </a:xfrm>
          <a:prstGeom prst="straightConnector1">
            <a:avLst/>
          </a:prstGeom>
          <a:noFill/>
          <a:ln cap="flat" cmpd="sng" w="19050">
            <a:solidFill>
              <a:srgbClr val="000000"/>
            </a:solidFill>
            <a:prstDash val="solid"/>
            <a:round/>
            <a:headEnd len="sm" w="sm" type="none"/>
            <a:tailEnd len="sm" w="sm" type="none"/>
          </a:ln>
        </p:spPr>
      </p:cxnSp>
      <p:cxnSp>
        <p:nvCxnSpPr>
          <p:cNvPr id="300" name="Google Shape;300;p8"/>
          <p:cNvCxnSpPr/>
          <p:nvPr/>
        </p:nvCxnSpPr>
        <p:spPr>
          <a:xfrm>
            <a:off x="6989036" y="4116476"/>
            <a:ext cx="133800" cy="263400"/>
          </a:xfrm>
          <a:prstGeom prst="straightConnector1">
            <a:avLst/>
          </a:prstGeom>
          <a:noFill/>
          <a:ln cap="flat" cmpd="sng" w="19050">
            <a:solidFill>
              <a:srgbClr val="000000"/>
            </a:solidFill>
            <a:prstDash val="solid"/>
            <a:round/>
            <a:headEnd len="sm" w="sm" type="none"/>
            <a:tailEnd len="sm" w="sm" type="none"/>
          </a:ln>
        </p:spPr>
      </p:cxnSp>
      <p:graphicFrame>
        <p:nvGraphicFramePr>
          <p:cNvPr id="301" name="Google Shape;301;p8"/>
          <p:cNvGraphicFramePr/>
          <p:nvPr/>
        </p:nvGraphicFramePr>
        <p:xfrm>
          <a:off x="6223350" y="2208375"/>
          <a:ext cx="3000000" cy="3000000"/>
        </p:xfrm>
        <a:graphic>
          <a:graphicData uri="http://schemas.openxmlformats.org/drawingml/2006/table">
            <a:tbl>
              <a:tblPr>
                <a:noFill/>
                <a:tableStyleId>{1FAEEAE4-0ED5-436F-B4BB-F2B7350F9998}</a:tableStyleId>
              </a:tblPr>
              <a:tblGrid>
                <a:gridCol w="382850"/>
                <a:gridCol w="382850"/>
                <a:gridCol w="382850"/>
                <a:gridCol w="382850"/>
              </a:tblGrid>
              <a:tr h="3337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337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337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337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337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337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337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Types of Data</a:t>
            </a:r>
            <a:r>
              <a:rPr lang="en"/>
              <a:t> - Text</a:t>
            </a:r>
            <a:endParaRPr/>
          </a:p>
        </p:txBody>
      </p:sp>
      <p:sp>
        <p:nvSpPr>
          <p:cNvPr id="307" name="Google Shape;307;p9"/>
          <p:cNvSpPr/>
          <p:nvPr/>
        </p:nvSpPr>
        <p:spPr>
          <a:xfrm>
            <a:off x="1032850" y="2571750"/>
            <a:ext cx="1383600" cy="15540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308" name="Google Shape;308;p9"/>
          <p:cNvCxnSpPr/>
          <p:nvPr/>
        </p:nvCxnSpPr>
        <p:spPr>
          <a:xfrm flipH="1" rot="10800000">
            <a:off x="3117925" y="3343650"/>
            <a:ext cx="1825500" cy="10200"/>
          </a:xfrm>
          <a:prstGeom prst="straightConnector1">
            <a:avLst/>
          </a:prstGeom>
          <a:noFill/>
          <a:ln cap="flat" cmpd="sng" w="28575">
            <a:solidFill>
              <a:srgbClr val="000000"/>
            </a:solidFill>
            <a:prstDash val="solid"/>
            <a:round/>
            <a:headEnd len="sm" w="sm" type="none"/>
            <a:tailEnd len="med" w="med" type="triangle"/>
          </a:ln>
        </p:spPr>
      </p:cxnSp>
      <p:sp>
        <p:nvSpPr>
          <p:cNvPr id="309" name="Google Shape;309;p9"/>
          <p:cNvSpPr txBox="1"/>
          <p:nvPr/>
        </p:nvSpPr>
        <p:spPr>
          <a:xfrm>
            <a:off x="5845475" y="3153300"/>
            <a:ext cx="1383600" cy="39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List of words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Types of Data</a:t>
            </a:r>
            <a:r>
              <a:rPr lang="en"/>
              <a:t> - Strings</a:t>
            </a:r>
            <a:endParaRPr/>
          </a:p>
        </p:txBody>
      </p:sp>
      <p:sp>
        <p:nvSpPr>
          <p:cNvPr id="315" name="Google Shape;315;p10"/>
          <p:cNvSpPr txBox="1"/>
          <p:nvPr>
            <p:ph idx="1" type="body"/>
          </p:nvPr>
        </p:nvSpPr>
        <p:spPr>
          <a:xfrm>
            <a:off x="311700" y="2306100"/>
            <a:ext cx="8520600" cy="53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DNA seq (A T G C C G T A …)      -&gt;      list of characters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Types of Data</a:t>
            </a:r>
            <a:r>
              <a:rPr lang="en"/>
              <a:t> - Time Series</a:t>
            </a:r>
            <a:endParaRPr/>
          </a:p>
        </p:txBody>
      </p:sp>
      <p:sp>
        <p:nvSpPr>
          <p:cNvPr id="321" name="Google Shape;321;p11"/>
          <p:cNvSpPr txBox="1"/>
          <p:nvPr>
            <p:ph idx="1" type="body"/>
          </p:nvPr>
        </p:nvSpPr>
        <p:spPr>
          <a:xfrm>
            <a:off x="311700" y="1266325"/>
            <a:ext cx="8520600" cy="59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List of data at specific intervals of time</a:t>
            </a:r>
            <a:endParaRPr/>
          </a:p>
        </p:txBody>
      </p:sp>
      <p:pic>
        <p:nvPicPr>
          <p:cNvPr id="322" name="Google Shape;322;p11"/>
          <p:cNvPicPr preferRelativeResize="0"/>
          <p:nvPr/>
        </p:nvPicPr>
        <p:blipFill rotWithShape="1">
          <a:blip r:embed="rId3">
            <a:alphaModFix/>
          </a:blip>
          <a:srcRect b="0" l="0" r="0" t="0"/>
          <a:stretch/>
        </p:blipFill>
        <p:spPr>
          <a:xfrm>
            <a:off x="1716588" y="2278500"/>
            <a:ext cx="5710833" cy="2471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d1d2474d77_0_1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Knowledge = Testable Predictions</a:t>
            </a:r>
            <a:endParaRPr/>
          </a:p>
        </p:txBody>
      </p:sp>
      <p:pic>
        <p:nvPicPr>
          <p:cNvPr id="79" name="Google Shape;79;gd1d2474d77_0_10"/>
          <p:cNvPicPr preferRelativeResize="0"/>
          <p:nvPr/>
        </p:nvPicPr>
        <p:blipFill>
          <a:blip r:embed="rId3">
            <a:alphaModFix/>
          </a:blip>
          <a:stretch>
            <a:fillRect/>
          </a:stretch>
        </p:blipFill>
        <p:spPr>
          <a:xfrm>
            <a:off x="3085062" y="1820100"/>
            <a:ext cx="2973875" cy="150328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Types of Learning</a:t>
            </a:r>
            <a:endParaRPr/>
          </a:p>
        </p:txBody>
      </p:sp>
      <p:sp>
        <p:nvSpPr>
          <p:cNvPr id="328" name="Google Shape;328;p1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Unsupervised Learning</a:t>
            </a:r>
            <a:endParaRPr/>
          </a:p>
          <a:p>
            <a:pPr indent="-342900" lvl="0" marL="457200" rtl="0" algn="l">
              <a:spcBef>
                <a:spcPts val="0"/>
              </a:spcBef>
              <a:spcAft>
                <a:spcPts val="0"/>
              </a:spcAft>
              <a:buSzPts val="1800"/>
              <a:buChar char="●"/>
            </a:pPr>
            <a:r>
              <a:rPr lang="en"/>
              <a:t>Supervised Learning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0920c98111_0_16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Unsupervised Learning</a:t>
            </a:r>
            <a:endParaRPr/>
          </a:p>
        </p:txBody>
      </p:sp>
      <p:sp>
        <p:nvSpPr>
          <p:cNvPr id="334" name="Google Shape;334;g10920c98111_0_167"/>
          <p:cNvSpPr/>
          <p:nvPr/>
        </p:nvSpPr>
        <p:spPr>
          <a:xfrm>
            <a:off x="1289459" y="3822689"/>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10920c98111_0_167"/>
          <p:cNvSpPr/>
          <p:nvPr/>
        </p:nvSpPr>
        <p:spPr>
          <a:xfrm>
            <a:off x="1289459" y="3328353"/>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10920c98111_0_167"/>
          <p:cNvSpPr/>
          <p:nvPr/>
        </p:nvSpPr>
        <p:spPr>
          <a:xfrm>
            <a:off x="1483435" y="3393481"/>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10920c98111_0_167"/>
          <p:cNvSpPr/>
          <p:nvPr/>
        </p:nvSpPr>
        <p:spPr>
          <a:xfrm>
            <a:off x="1911911" y="2643256"/>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g10920c98111_0_167"/>
          <p:cNvSpPr/>
          <p:nvPr/>
        </p:nvSpPr>
        <p:spPr>
          <a:xfrm>
            <a:off x="1289459" y="3562261"/>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g10920c98111_0_167"/>
          <p:cNvSpPr/>
          <p:nvPr/>
        </p:nvSpPr>
        <p:spPr>
          <a:xfrm>
            <a:off x="1111660" y="3632968"/>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g10920c98111_0_167"/>
          <p:cNvSpPr/>
          <p:nvPr/>
        </p:nvSpPr>
        <p:spPr>
          <a:xfrm>
            <a:off x="2089406" y="2721314"/>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10920c98111_0_167"/>
          <p:cNvSpPr/>
          <p:nvPr/>
        </p:nvSpPr>
        <p:spPr>
          <a:xfrm>
            <a:off x="1911911" y="2911077"/>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10920c98111_0_167"/>
          <p:cNvSpPr/>
          <p:nvPr/>
        </p:nvSpPr>
        <p:spPr>
          <a:xfrm>
            <a:off x="2000659" y="2500674"/>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10920c98111_0_167"/>
          <p:cNvSpPr/>
          <p:nvPr/>
        </p:nvSpPr>
        <p:spPr>
          <a:xfrm>
            <a:off x="1721204" y="3067587"/>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10920c98111_0_167"/>
          <p:cNvSpPr/>
          <p:nvPr/>
        </p:nvSpPr>
        <p:spPr>
          <a:xfrm>
            <a:off x="2718672" y="3742649"/>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10920c98111_0_167"/>
          <p:cNvSpPr/>
          <p:nvPr/>
        </p:nvSpPr>
        <p:spPr>
          <a:xfrm>
            <a:off x="2923201" y="3828339"/>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g10920c98111_0_167"/>
          <p:cNvSpPr/>
          <p:nvPr/>
        </p:nvSpPr>
        <p:spPr>
          <a:xfrm>
            <a:off x="2958878" y="3562275"/>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g10920c98111_0_167"/>
          <p:cNvSpPr/>
          <p:nvPr/>
        </p:nvSpPr>
        <p:spPr>
          <a:xfrm>
            <a:off x="3127731" y="3439664"/>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g10920c98111_0_167"/>
          <p:cNvSpPr/>
          <p:nvPr/>
        </p:nvSpPr>
        <p:spPr>
          <a:xfrm>
            <a:off x="2718672" y="3948884"/>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10920c98111_0_167"/>
          <p:cNvSpPr/>
          <p:nvPr/>
        </p:nvSpPr>
        <p:spPr>
          <a:xfrm>
            <a:off x="2958878" y="3339653"/>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0" name="Google Shape;350;g10920c98111_0_167"/>
          <p:cNvCxnSpPr/>
          <p:nvPr/>
        </p:nvCxnSpPr>
        <p:spPr>
          <a:xfrm>
            <a:off x="847938" y="2338050"/>
            <a:ext cx="15300" cy="1978800"/>
          </a:xfrm>
          <a:prstGeom prst="straightConnector1">
            <a:avLst/>
          </a:prstGeom>
          <a:noFill/>
          <a:ln cap="flat" cmpd="sng" w="28575">
            <a:solidFill>
              <a:srgbClr val="695D46"/>
            </a:solidFill>
            <a:prstDash val="solid"/>
            <a:round/>
            <a:headEnd len="sm" w="sm" type="none"/>
            <a:tailEnd len="sm" w="sm" type="none"/>
          </a:ln>
        </p:spPr>
      </p:cxnSp>
      <p:cxnSp>
        <p:nvCxnSpPr>
          <p:cNvPr id="351" name="Google Shape;351;g10920c98111_0_167"/>
          <p:cNvCxnSpPr/>
          <p:nvPr/>
        </p:nvCxnSpPr>
        <p:spPr>
          <a:xfrm>
            <a:off x="847938" y="4317026"/>
            <a:ext cx="2394000" cy="22500"/>
          </a:xfrm>
          <a:prstGeom prst="straightConnector1">
            <a:avLst/>
          </a:prstGeom>
          <a:noFill/>
          <a:ln cap="flat" cmpd="sng" w="28575">
            <a:solidFill>
              <a:srgbClr val="695D46"/>
            </a:solidFill>
            <a:prstDash val="solid"/>
            <a:round/>
            <a:headEnd len="sm" w="sm" type="none"/>
            <a:tailEnd len="sm" w="sm" type="none"/>
          </a:ln>
        </p:spPr>
      </p:cxnSp>
      <p:sp>
        <p:nvSpPr>
          <p:cNvPr id="352" name="Google Shape;352;g10920c98111_0_167"/>
          <p:cNvSpPr/>
          <p:nvPr/>
        </p:nvSpPr>
        <p:spPr>
          <a:xfrm>
            <a:off x="1911911" y="3178898"/>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g10920c98111_0_167"/>
          <p:cNvSpPr/>
          <p:nvPr/>
        </p:nvSpPr>
        <p:spPr>
          <a:xfrm>
            <a:off x="1111660" y="3855577"/>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g10920c98111_0_167"/>
          <p:cNvSpPr txBox="1"/>
          <p:nvPr>
            <p:ph idx="1" type="body"/>
          </p:nvPr>
        </p:nvSpPr>
        <p:spPr>
          <a:xfrm>
            <a:off x="311700" y="1278625"/>
            <a:ext cx="8520600" cy="57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Goal: Find interesting structure in the data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10920c98111_0_19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Unsupervised Learning</a:t>
            </a:r>
            <a:endParaRPr/>
          </a:p>
        </p:txBody>
      </p:sp>
      <p:sp>
        <p:nvSpPr>
          <p:cNvPr id="360" name="Google Shape;360;g10920c98111_0_192"/>
          <p:cNvSpPr/>
          <p:nvPr/>
        </p:nvSpPr>
        <p:spPr>
          <a:xfrm>
            <a:off x="1289459" y="3822689"/>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g10920c98111_0_192"/>
          <p:cNvSpPr/>
          <p:nvPr/>
        </p:nvSpPr>
        <p:spPr>
          <a:xfrm>
            <a:off x="1289459" y="3328353"/>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g10920c98111_0_192"/>
          <p:cNvSpPr/>
          <p:nvPr/>
        </p:nvSpPr>
        <p:spPr>
          <a:xfrm>
            <a:off x="1483435" y="3393481"/>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g10920c98111_0_192"/>
          <p:cNvSpPr/>
          <p:nvPr/>
        </p:nvSpPr>
        <p:spPr>
          <a:xfrm>
            <a:off x="1911911" y="2643256"/>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10920c98111_0_192"/>
          <p:cNvSpPr/>
          <p:nvPr/>
        </p:nvSpPr>
        <p:spPr>
          <a:xfrm>
            <a:off x="1289459" y="3562261"/>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g10920c98111_0_192"/>
          <p:cNvSpPr/>
          <p:nvPr/>
        </p:nvSpPr>
        <p:spPr>
          <a:xfrm>
            <a:off x="1111660" y="3632968"/>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g10920c98111_0_192"/>
          <p:cNvSpPr/>
          <p:nvPr/>
        </p:nvSpPr>
        <p:spPr>
          <a:xfrm>
            <a:off x="2089406" y="2721314"/>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g10920c98111_0_192"/>
          <p:cNvSpPr/>
          <p:nvPr/>
        </p:nvSpPr>
        <p:spPr>
          <a:xfrm>
            <a:off x="1911911" y="2911077"/>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g10920c98111_0_192"/>
          <p:cNvSpPr/>
          <p:nvPr/>
        </p:nvSpPr>
        <p:spPr>
          <a:xfrm>
            <a:off x="2000659" y="2500674"/>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g10920c98111_0_192"/>
          <p:cNvSpPr/>
          <p:nvPr/>
        </p:nvSpPr>
        <p:spPr>
          <a:xfrm>
            <a:off x="1721204" y="3067587"/>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g10920c98111_0_192"/>
          <p:cNvSpPr/>
          <p:nvPr/>
        </p:nvSpPr>
        <p:spPr>
          <a:xfrm>
            <a:off x="2718672" y="3742649"/>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g10920c98111_0_192"/>
          <p:cNvSpPr/>
          <p:nvPr/>
        </p:nvSpPr>
        <p:spPr>
          <a:xfrm>
            <a:off x="2923201" y="3828339"/>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g10920c98111_0_192"/>
          <p:cNvSpPr/>
          <p:nvPr/>
        </p:nvSpPr>
        <p:spPr>
          <a:xfrm>
            <a:off x="2958878" y="3562275"/>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g10920c98111_0_192"/>
          <p:cNvSpPr/>
          <p:nvPr/>
        </p:nvSpPr>
        <p:spPr>
          <a:xfrm>
            <a:off x="3127731" y="3439664"/>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g10920c98111_0_192"/>
          <p:cNvSpPr/>
          <p:nvPr/>
        </p:nvSpPr>
        <p:spPr>
          <a:xfrm>
            <a:off x="2718672" y="3948884"/>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g10920c98111_0_192"/>
          <p:cNvSpPr/>
          <p:nvPr/>
        </p:nvSpPr>
        <p:spPr>
          <a:xfrm>
            <a:off x="2958878" y="3339653"/>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6" name="Google Shape;376;g10920c98111_0_192"/>
          <p:cNvCxnSpPr/>
          <p:nvPr/>
        </p:nvCxnSpPr>
        <p:spPr>
          <a:xfrm>
            <a:off x="847938" y="2338050"/>
            <a:ext cx="15300" cy="1978800"/>
          </a:xfrm>
          <a:prstGeom prst="straightConnector1">
            <a:avLst/>
          </a:prstGeom>
          <a:noFill/>
          <a:ln cap="flat" cmpd="sng" w="28575">
            <a:solidFill>
              <a:srgbClr val="695D46"/>
            </a:solidFill>
            <a:prstDash val="solid"/>
            <a:round/>
            <a:headEnd len="sm" w="sm" type="none"/>
            <a:tailEnd len="sm" w="sm" type="none"/>
          </a:ln>
        </p:spPr>
      </p:cxnSp>
      <p:cxnSp>
        <p:nvCxnSpPr>
          <p:cNvPr id="377" name="Google Shape;377;g10920c98111_0_192"/>
          <p:cNvCxnSpPr/>
          <p:nvPr/>
        </p:nvCxnSpPr>
        <p:spPr>
          <a:xfrm>
            <a:off x="847938" y="4317026"/>
            <a:ext cx="2394000" cy="22500"/>
          </a:xfrm>
          <a:prstGeom prst="straightConnector1">
            <a:avLst/>
          </a:prstGeom>
          <a:noFill/>
          <a:ln cap="flat" cmpd="sng" w="28575">
            <a:solidFill>
              <a:srgbClr val="695D46"/>
            </a:solidFill>
            <a:prstDash val="solid"/>
            <a:round/>
            <a:headEnd len="sm" w="sm" type="none"/>
            <a:tailEnd len="sm" w="sm" type="none"/>
          </a:ln>
        </p:spPr>
      </p:cxnSp>
      <p:sp>
        <p:nvSpPr>
          <p:cNvPr id="378" name="Google Shape;378;g10920c98111_0_192"/>
          <p:cNvSpPr/>
          <p:nvPr/>
        </p:nvSpPr>
        <p:spPr>
          <a:xfrm>
            <a:off x="3725807" y="3027841"/>
            <a:ext cx="1498200" cy="576600"/>
          </a:xfrm>
          <a:prstGeom prst="rightArrow">
            <a:avLst>
              <a:gd fmla="val 50000" name="adj1"/>
              <a:gd fmla="val 50000" name="adj2"/>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g10920c98111_0_192"/>
          <p:cNvSpPr/>
          <p:nvPr/>
        </p:nvSpPr>
        <p:spPr>
          <a:xfrm>
            <a:off x="1911911" y="3178898"/>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g10920c98111_0_192"/>
          <p:cNvSpPr/>
          <p:nvPr/>
        </p:nvSpPr>
        <p:spPr>
          <a:xfrm>
            <a:off x="1111660" y="3855577"/>
            <a:ext cx="88800" cy="111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g10920c98111_0_192"/>
          <p:cNvSpPr/>
          <p:nvPr/>
        </p:nvSpPr>
        <p:spPr>
          <a:xfrm>
            <a:off x="6343584" y="3811389"/>
            <a:ext cx="88800" cy="111300"/>
          </a:xfrm>
          <a:prstGeom prst="ellipse">
            <a:avLst/>
          </a:prstGeom>
          <a:solidFill>
            <a:srgbClr val="A61C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10920c98111_0_192"/>
          <p:cNvSpPr/>
          <p:nvPr/>
        </p:nvSpPr>
        <p:spPr>
          <a:xfrm>
            <a:off x="6343584" y="3317053"/>
            <a:ext cx="88800" cy="111300"/>
          </a:xfrm>
          <a:prstGeom prst="ellipse">
            <a:avLst/>
          </a:prstGeom>
          <a:solidFill>
            <a:srgbClr val="A61C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g10920c98111_0_192"/>
          <p:cNvSpPr/>
          <p:nvPr/>
        </p:nvSpPr>
        <p:spPr>
          <a:xfrm>
            <a:off x="6537560" y="3382181"/>
            <a:ext cx="88800" cy="111300"/>
          </a:xfrm>
          <a:prstGeom prst="ellipse">
            <a:avLst/>
          </a:prstGeom>
          <a:solidFill>
            <a:srgbClr val="A61C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g10920c98111_0_192"/>
          <p:cNvSpPr/>
          <p:nvPr/>
        </p:nvSpPr>
        <p:spPr>
          <a:xfrm>
            <a:off x="6966035" y="2631956"/>
            <a:ext cx="88800" cy="111300"/>
          </a:xfrm>
          <a:prstGeom prst="ellipse">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10920c98111_0_192"/>
          <p:cNvSpPr/>
          <p:nvPr/>
        </p:nvSpPr>
        <p:spPr>
          <a:xfrm>
            <a:off x="6343584" y="3550961"/>
            <a:ext cx="88800" cy="111300"/>
          </a:xfrm>
          <a:prstGeom prst="ellipse">
            <a:avLst/>
          </a:prstGeom>
          <a:solidFill>
            <a:srgbClr val="A61C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10920c98111_0_192"/>
          <p:cNvSpPr/>
          <p:nvPr/>
        </p:nvSpPr>
        <p:spPr>
          <a:xfrm>
            <a:off x="6165784" y="3621669"/>
            <a:ext cx="88800" cy="111300"/>
          </a:xfrm>
          <a:prstGeom prst="ellipse">
            <a:avLst/>
          </a:prstGeom>
          <a:solidFill>
            <a:srgbClr val="A61C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10920c98111_0_192"/>
          <p:cNvSpPr/>
          <p:nvPr/>
        </p:nvSpPr>
        <p:spPr>
          <a:xfrm>
            <a:off x="7143530" y="2710014"/>
            <a:ext cx="88800" cy="111300"/>
          </a:xfrm>
          <a:prstGeom prst="ellipse">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g10920c98111_0_192"/>
          <p:cNvSpPr/>
          <p:nvPr/>
        </p:nvSpPr>
        <p:spPr>
          <a:xfrm>
            <a:off x="6966035" y="2899777"/>
            <a:ext cx="88800" cy="111300"/>
          </a:xfrm>
          <a:prstGeom prst="ellipse">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g10920c98111_0_192"/>
          <p:cNvSpPr/>
          <p:nvPr/>
        </p:nvSpPr>
        <p:spPr>
          <a:xfrm>
            <a:off x="7054783" y="2489374"/>
            <a:ext cx="88800" cy="111300"/>
          </a:xfrm>
          <a:prstGeom prst="ellipse">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g10920c98111_0_192"/>
          <p:cNvSpPr/>
          <p:nvPr/>
        </p:nvSpPr>
        <p:spPr>
          <a:xfrm>
            <a:off x="6775328" y="3056287"/>
            <a:ext cx="88800" cy="111300"/>
          </a:xfrm>
          <a:prstGeom prst="ellipse">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10920c98111_0_192"/>
          <p:cNvSpPr/>
          <p:nvPr/>
        </p:nvSpPr>
        <p:spPr>
          <a:xfrm>
            <a:off x="7772796" y="3731349"/>
            <a:ext cx="88800" cy="111300"/>
          </a:xfrm>
          <a:prstGeom prst="ellipse">
            <a:avLst/>
          </a:prstGeom>
          <a:solidFill>
            <a:srgbClr val="E6913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10920c98111_0_192"/>
          <p:cNvSpPr/>
          <p:nvPr/>
        </p:nvSpPr>
        <p:spPr>
          <a:xfrm>
            <a:off x="7977326" y="3817039"/>
            <a:ext cx="88800" cy="111300"/>
          </a:xfrm>
          <a:prstGeom prst="ellipse">
            <a:avLst/>
          </a:prstGeom>
          <a:solidFill>
            <a:srgbClr val="E6913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g10920c98111_0_192"/>
          <p:cNvSpPr/>
          <p:nvPr/>
        </p:nvSpPr>
        <p:spPr>
          <a:xfrm>
            <a:off x="8013002" y="3550975"/>
            <a:ext cx="88800" cy="111300"/>
          </a:xfrm>
          <a:prstGeom prst="ellipse">
            <a:avLst/>
          </a:prstGeom>
          <a:solidFill>
            <a:srgbClr val="E6913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g10920c98111_0_192"/>
          <p:cNvSpPr/>
          <p:nvPr/>
        </p:nvSpPr>
        <p:spPr>
          <a:xfrm>
            <a:off x="8181855" y="3428364"/>
            <a:ext cx="88800" cy="111300"/>
          </a:xfrm>
          <a:prstGeom prst="ellipse">
            <a:avLst/>
          </a:prstGeom>
          <a:solidFill>
            <a:srgbClr val="E6913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10920c98111_0_192"/>
          <p:cNvSpPr/>
          <p:nvPr/>
        </p:nvSpPr>
        <p:spPr>
          <a:xfrm>
            <a:off x="7772796" y="3937584"/>
            <a:ext cx="88800" cy="111300"/>
          </a:xfrm>
          <a:prstGeom prst="ellipse">
            <a:avLst/>
          </a:prstGeom>
          <a:solidFill>
            <a:srgbClr val="E6913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g10920c98111_0_192"/>
          <p:cNvSpPr/>
          <p:nvPr/>
        </p:nvSpPr>
        <p:spPr>
          <a:xfrm>
            <a:off x="8013002" y="3328353"/>
            <a:ext cx="88800" cy="111300"/>
          </a:xfrm>
          <a:prstGeom prst="ellipse">
            <a:avLst/>
          </a:prstGeom>
          <a:solidFill>
            <a:srgbClr val="E6913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7" name="Google Shape;397;g10920c98111_0_192"/>
          <p:cNvCxnSpPr/>
          <p:nvPr/>
        </p:nvCxnSpPr>
        <p:spPr>
          <a:xfrm>
            <a:off x="5902062" y="2326750"/>
            <a:ext cx="15300" cy="1978800"/>
          </a:xfrm>
          <a:prstGeom prst="straightConnector1">
            <a:avLst/>
          </a:prstGeom>
          <a:noFill/>
          <a:ln cap="flat" cmpd="sng" w="28575">
            <a:solidFill>
              <a:srgbClr val="695D46"/>
            </a:solidFill>
            <a:prstDash val="solid"/>
            <a:round/>
            <a:headEnd len="sm" w="sm" type="none"/>
            <a:tailEnd len="sm" w="sm" type="none"/>
          </a:ln>
        </p:spPr>
      </p:cxnSp>
      <p:cxnSp>
        <p:nvCxnSpPr>
          <p:cNvPr id="398" name="Google Shape;398;g10920c98111_0_192"/>
          <p:cNvCxnSpPr/>
          <p:nvPr/>
        </p:nvCxnSpPr>
        <p:spPr>
          <a:xfrm>
            <a:off x="5902062" y="4305726"/>
            <a:ext cx="2394000" cy="22500"/>
          </a:xfrm>
          <a:prstGeom prst="straightConnector1">
            <a:avLst/>
          </a:prstGeom>
          <a:noFill/>
          <a:ln cap="flat" cmpd="sng" w="28575">
            <a:solidFill>
              <a:srgbClr val="695D46"/>
            </a:solidFill>
            <a:prstDash val="solid"/>
            <a:round/>
            <a:headEnd len="sm" w="sm" type="none"/>
            <a:tailEnd len="sm" w="sm" type="none"/>
          </a:ln>
        </p:spPr>
      </p:cxnSp>
      <p:sp>
        <p:nvSpPr>
          <p:cNvPr id="399" name="Google Shape;399;g10920c98111_0_192"/>
          <p:cNvSpPr/>
          <p:nvPr/>
        </p:nvSpPr>
        <p:spPr>
          <a:xfrm>
            <a:off x="6966035" y="3167598"/>
            <a:ext cx="88800" cy="111300"/>
          </a:xfrm>
          <a:prstGeom prst="ellipse">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10920c98111_0_192"/>
          <p:cNvSpPr/>
          <p:nvPr/>
        </p:nvSpPr>
        <p:spPr>
          <a:xfrm>
            <a:off x="6165784" y="3844277"/>
            <a:ext cx="88800" cy="111300"/>
          </a:xfrm>
          <a:prstGeom prst="ellipse">
            <a:avLst/>
          </a:prstGeom>
          <a:solidFill>
            <a:srgbClr val="A61C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10920c98111_0_192"/>
          <p:cNvSpPr txBox="1"/>
          <p:nvPr>
            <p:ph idx="1" type="body"/>
          </p:nvPr>
        </p:nvSpPr>
        <p:spPr>
          <a:xfrm>
            <a:off x="311700" y="1278625"/>
            <a:ext cx="8520600" cy="57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Goal: Find interesting structure in the data</a:t>
            </a:r>
            <a:endParaRPr/>
          </a:p>
        </p:txBody>
      </p:sp>
      <p:sp>
        <p:nvSpPr>
          <p:cNvPr id="402" name="Google Shape;402;g10920c98111_0_192"/>
          <p:cNvSpPr txBox="1"/>
          <p:nvPr/>
        </p:nvSpPr>
        <p:spPr>
          <a:xfrm>
            <a:off x="3126125" y="4542000"/>
            <a:ext cx="5706300" cy="36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This type of unsupervised learning is referred to as clustering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10920c98111_0_23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Unsupervised Learning</a:t>
            </a:r>
            <a:endParaRPr/>
          </a:p>
        </p:txBody>
      </p:sp>
      <p:sp>
        <p:nvSpPr>
          <p:cNvPr id="408" name="Google Shape;408;g10920c98111_0_239"/>
          <p:cNvSpPr txBox="1"/>
          <p:nvPr>
            <p:ph idx="1" type="body"/>
          </p:nvPr>
        </p:nvSpPr>
        <p:spPr>
          <a:xfrm>
            <a:off x="311700" y="1278625"/>
            <a:ext cx="8520600" cy="106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Dataset: Collection of Articles</a:t>
            </a:r>
            <a:endParaRPr/>
          </a:p>
          <a:p>
            <a:pPr indent="0" lvl="0" marL="0" rtl="0" algn="l">
              <a:lnSpc>
                <a:spcPct val="115000"/>
              </a:lnSpc>
              <a:spcBef>
                <a:spcPts val="1600"/>
              </a:spcBef>
              <a:spcAft>
                <a:spcPts val="1600"/>
              </a:spcAft>
              <a:buSzPts val="1800"/>
              <a:buNone/>
            </a:pPr>
            <a:r>
              <a:rPr lang="en"/>
              <a:t>Question: Are these articles covering the same topics?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10920c98111_0_2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a:t>
            </a:r>
            <a:endParaRPr/>
          </a:p>
        </p:txBody>
      </p:sp>
      <p:sp>
        <p:nvSpPr>
          <p:cNvPr id="414" name="Google Shape;414;g10920c98111_0_24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a:p>
            <a:pPr indent="-342900" lvl="0" marL="457200" rtl="0" algn="l">
              <a:spcBef>
                <a:spcPts val="0"/>
              </a:spcBef>
              <a:spcAft>
                <a:spcPts val="0"/>
              </a:spcAft>
              <a:buSzPts val="1800"/>
              <a:buAutoNum type="arabicPeriod"/>
            </a:pPr>
            <a:r>
              <a:rPr lang="en"/>
              <a:t>Better understand / describe the data</a:t>
            </a:r>
            <a:endParaRPr/>
          </a:p>
          <a:p>
            <a:pPr indent="-317500" lvl="1" marL="914400" rtl="0" algn="l">
              <a:spcBef>
                <a:spcPts val="0"/>
              </a:spcBef>
              <a:spcAft>
                <a:spcPts val="0"/>
              </a:spcAft>
              <a:buSzPts val="1400"/>
              <a:buAutoNum type="alphaLcPeriod"/>
            </a:pPr>
            <a:r>
              <a:rPr lang="en"/>
              <a:t>Data exploration / visualization step</a:t>
            </a:r>
            <a:endParaRPr/>
          </a:p>
          <a:p>
            <a:pPr indent="-317500" lvl="1" marL="914400" rtl="0" algn="l">
              <a:spcBef>
                <a:spcPts val="0"/>
              </a:spcBef>
              <a:spcAft>
                <a:spcPts val="0"/>
              </a:spcAft>
              <a:buSzPts val="1400"/>
              <a:buAutoNum type="alphaLcPeriod"/>
            </a:pPr>
            <a:r>
              <a:rPr lang="en"/>
              <a:t>Recommender Systems (similar users might be recommended the same things, emails similar to those marked as spam could be spam etc.)</a:t>
            </a:r>
            <a:endParaRPr/>
          </a:p>
          <a:p>
            <a:pPr indent="-342900" lvl="0" marL="457200" rtl="0" algn="l">
              <a:spcBef>
                <a:spcPts val="0"/>
              </a:spcBef>
              <a:spcAft>
                <a:spcPts val="0"/>
              </a:spcAft>
              <a:buSzPts val="1800"/>
              <a:buAutoNum type="arabicPeriod"/>
            </a:pPr>
            <a:r>
              <a:rPr lang="en"/>
              <a:t>Provide sensible defaults to missing values</a:t>
            </a:r>
            <a:endParaRPr/>
          </a:p>
          <a:p>
            <a:pPr indent="-317500" lvl="1" marL="914400" rtl="0" algn="l">
              <a:spcBef>
                <a:spcPts val="0"/>
              </a:spcBef>
              <a:spcAft>
                <a:spcPts val="0"/>
              </a:spcAft>
              <a:buSzPts val="1400"/>
              <a:buAutoNum type="alphaLcPeriod"/>
            </a:pPr>
            <a:r>
              <a:rPr lang="en"/>
              <a:t>Data preprocessing step</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Supervised Learning</a:t>
            </a:r>
            <a:endParaRPr/>
          </a:p>
        </p:txBody>
      </p:sp>
      <p:graphicFrame>
        <p:nvGraphicFramePr>
          <p:cNvPr id="420" name="Google Shape;420;p13"/>
          <p:cNvGraphicFramePr/>
          <p:nvPr/>
        </p:nvGraphicFramePr>
        <p:xfrm>
          <a:off x="583300" y="1982575"/>
          <a:ext cx="3000000" cy="3000000"/>
        </p:xfrm>
        <a:graphic>
          <a:graphicData uri="http://schemas.openxmlformats.org/drawingml/2006/table">
            <a:tbl>
              <a:tblPr>
                <a:noFill/>
                <a:tableStyleId>{1FAEEAE4-0ED5-436F-B4BB-F2B7350F9998}</a:tableStyleId>
              </a:tblPr>
              <a:tblGrid>
                <a:gridCol w="1164475"/>
                <a:gridCol w="11644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cricket chirps / min</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temperature</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40</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37</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17</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53</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103</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78</a:t>
                      </a:r>
                      <a:endParaRPr sz="1400" u="none" cap="none" strike="noStrike"/>
                    </a:p>
                  </a:txBody>
                  <a:tcPr marT="91425" marB="91425" marR="91425" marL="91425" anchor="ct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Supervised Learning</a:t>
            </a:r>
            <a:endParaRPr/>
          </a:p>
        </p:txBody>
      </p:sp>
      <p:graphicFrame>
        <p:nvGraphicFramePr>
          <p:cNvPr id="426" name="Google Shape;426;p14"/>
          <p:cNvGraphicFramePr/>
          <p:nvPr/>
        </p:nvGraphicFramePr>
        <p:xfrm>
          <a:off x="583300" y="1982575"/>
          <a:ext cx="3000000" cy="3000000"/>
        </p:xfrm>
        <a:graphic>
          <a:graphicData uri="http://schemas.openxmlformats.org/drawingml/2006/table">
            <a:tbl>
              <a:tblPr>
                <a:noFill/>
                <a:tableStyleId>{1FAEEAE4-0ED5-436F-B4BB-F2B7350F9998}</a:tableStyleId>
              </a:tblPr>
              <a:tblGrid>
                <a:gridCol w="1164475"/>
                <a:gridCol w="11644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cricket chirps / min</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temperature</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40</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37</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17</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53</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103</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78</a:t>
                      </a:r>
                      <a:endParaRPr sz="1400" u="none" cap="none" strike="noStrike"/>
                    </a:p>
                  </a:txBody>
                  <a:tcPr marT="91425" marB="91425" marR="91425" marL="91425" anchor="ctr"/>
                </a:tc>
              </a:tr>
            </a:tbl>
          </a:graphicData>
        </a:graphic>
      </p:graphicFrame>
      <p:pic>
        <p:nvPicPr>
          <p:cNvPr id="427" name="Google Shape;427;p14"/>
          <p:cNvPicPr preferRelativeResize="0"/>
          <p:nvPr/>
        </p:nvPicPr>
        <p:blipFill rotWithShape="1">
          <a:blip r:embed="rId3">
            <a:alphaModFix/>
          </a:blip>
          <a:srcRect b="0" l="0" r="0" t="0"/>
          <a:stretch/>
        </p:blipFill>
        <p:spPr>
          <a:xfrm>
            <a:off x="4572000" y="2015563"/>
            <a:ext cx="3262525" cy="2497974"/>
          </a:xfrm>
          <a:prstGeom prst="rect">
            <a:avLst/>
          </a:prstGeom>
          <a:noFill/>
          <a:ln>
            <a:noFill/>
          </a:ln>
        </p:spPr>
      </p:pic>
      <p:cxnSp>
        <p:nvCxnSpPr>
          <p:cNvPr id="428" name="Google Shape;428;p14"/>
          <p:cNvCxnSpPr>
            <a:endCxn id="427" idx="1"/>
          </p:cNvCxnSpPr>
          <p:nvPr/>
        </p:nvCxnSpPr>
        <p:spPr>
          <a:xfrm>
            <a:off x="3162900" y="3262150"/>
            <a:ext cx="1409100" cy="2400"/>
          </a:xfrm>
          <a:prstGeom prst="straightConnector1">
            <a:avLst/>
          </a:prstGeom>
          <a:noFill/>
          <a:ln cap="flat" cmpd="sng" w="28575">
            <a:solidFill>
              <a:srgbClr val="000000"/>
            </a:solidFill>
            <a:prstDash val="solid"/>
            <a:round/>
            <a:headEnd len="sm" w="sm" type="none"/>
            <a:tailEnd len="med" w="med" type="triangle"/>
          </a:ln>
        </p:spPr>
      </p:cxnSp>
      <p:sp>
        <p:nvSpPr>
          <p:cNvPr id="429" name="Google Shape;429;p14"/>
          <p:cNvSpPr txBox="1"/>
          <p:nvPr/>
        </p:nvSpPr>
        <p:spPr>
          <a:xfrm>
            <a:off x="3827600" y="1982575"/>
            <a:ext cx="972300" cy="8244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cricket chirps / min</a:t>
            </a:r>
            <a:endParaRPr b="0" i="0" sz="1300" u="none" cap="none" strike="noStrike">
              <a:solidFill>
                <a:srgbClr val="000000"/>
              </a:solidFill>
              <a:latin typeface="Arial"/>
              <a:ea typeface="Arial"/>
              <a:cs typeface="Arial"/>
              <a:sym typeface="Arial"/>
            </a:endParaRPr>
          </a:p>
        </p:txBody>
      </p:sp>
      <p:sp>
        <p:nvSpPr>
          <p:cNvPr id="430" name="Google Shape;430;p14"/>
          <p:cNvSpPr txBox="1"/>
          <p:nvPr/>
        </p:nvSpPr>
        <p:spPr>
          <a:xfrm>
            <a:off x="7622825" y="4214850"/>
            <a:ext cx="1349100" cy="4011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temperature</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Supervised Learning</a:t>
            </a:r>
            <a:endParaRPr/>
          </a:p>
        </p:txBody>
      </p:sp>
      <p:graphicFrame>
        <p:nvGraphicFramePr>
          <p:cNvPr id="436" name="Google Shape;436;p15"/>
          <p:cNvGraphicFramePr/>
          <p:nvPr/>
        </p:nvGraphicFramePr>
        <p:xfrm>
          <a:off x="583300" y="1982575"/>
          <a:ext cx="3000000" cy="3000000"/>
        </p:xfrm>
        <a:graphic>
          <a:graphicData uri="http://schemas.openxmlformats.org/drawingml/2006/table">
            <a:tbl>
              <a:tblPr>
                <a:noFill/>
                <a:tableStyleId>{1FAEEAE4-0ED5-436F-B4BB-F2B7350F9998}</a:tableStyleId>
              </a:tblPr>
              <a:tblGrid>
                <a:gridCol w="1164475"/>
                <a:gridCol w="11644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cricket chirps / min</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temperature</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40</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37</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17</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53</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103</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78</a:t>
                      </a:r>
                      <a:endParaRPr sz="1400" u="none" cap="none" strike="noStrike"/>
                    </a:p>
                  </a:txBody>
                  <a:tcPr marT="91425" marB="91425" marR="91425" marL="91425" anchor="ctr"/>
                </a:tc>
              </a:tr>
            </a:tbl>
          </a:graphicData>
        </a:graphic>
      </p:graphicFrame>
      <p:pic>
        <p:nvPicPr>
          <p:cNvPr id="437" name="Google Shape;437;p15"/>
          <p:cNvPicPr preferRelativeResize="0"/>
          <p:nvPr/>
        </p:nvPicPr>
        <p:blipFill rotWithShape="1">
          <a:blip r:embed="rId3">
            <a:alphaModFix/>
          </a:blip>
          <a:srcRect b="0" l="0" r="0" t="0"/>
          <a:stretch/>
        </p:blipFill>
        <p:spPr>
          <a:xfrm>
            <a:off x="4572000" y="2015563"/>
            <a:ext cx="3262525" cy="2497974"/>
          </a:xfrm>
          <a:prstGeom prst="rect">
            <a:avLst/>
          </a:prstGeom>
          <a:noFill/>
          <a:ln>
            <a:noFill/>
          </a:ln>
        </p:spPr>
      </p:pic>
      <p:cxnSp>
        <p:nvCxnSpPr>
          <p:cNvPr id="438" name="Google Shape;438;p15"/>
          <p:cNvCxnSpPr>
            <a:endCxn id="437" idx="1"/>
          </p:cNvCxnSpPr>
          <p:nvPr/>
        </p:nvCxnSpPr>
        <p:spPr>
          <a:xfrm>
            <a:off x="3162900" y="3262150"/>
            <a:ext cx="1409100" cy="2400"/>
          </a:xfrm>
          <a:prstGeom prst="straightConnector1">
            <a:avLst/>
          </a:prstGeom>
          <a:noFill/>
          <a:ln cap="flat" cmpd="sng" w="28575">
            <a:solidFill>
              <a:srgbClr val="000000"/>
            </a:solidFill>
            <a:prstDash val="solid"/>
            <a:round/>
            <a:headEnd len="sm" w="sm" type="none"/>
            <a:tailEnd len="med" w="med" type="triangle"/>
          </a:ln>
        </p:spPr>
      </p:cxnSp>
      <p:cxnSp>
        <p:nvCxnSpPr>
          <p:cNvPr id="439" name="Google Shape;439;p15"/>
          <p:cNvCxnSpPr/>
          <p:nvPr/>
        </p:nvCxnSpPr>
        <p:spPr>
          <a:xfrm flipH="1" rot="10800000">
            <a:off x="5178554" y="2566586"/>
            <a:ext cx="2350200" cy="1511400"/>
          </a:xfrm>
          <a:prstGeom prst="straightConnector1">
            <a:avLst/>
          </a:prstGeom>
          <a:noFill/>
          <a:ln cap="flat" cmpd="sng" w="28575">
            <a:solidFill>
              <a:srgbClr val="009668"/>
            </a:solidFill>
            <a:prstDash val="solid"/>
            <a:round/>
            <a:headEnd len="sm" w="sm" type="none"/>
            <a:tailEnd len="sm" w="sm" type="none"/>
          </a:ln>
        </p:spPr>
      </p:cxnSp>
      <p:sp>
        <p:nvSpPr>
          <p:cNvPr id="440" name="Google Shape;440;p15"/>
          <p:cNvSpPr txBox="1"/>
          <p:nvPr/>
        </p:nvSpPr>
        <p:spPr>
          <a:xfrm>
            <a:off x="3827600" y="1982575"/>
            <a:ext cx="972300" cy="8244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cricket chirps / min</a:t>
            </a:r>
            <a:endParaRPr b="0" i="0" sz="1300" u="none" cap="none" strike="noStrike">
              <a:solidFill>
                <a:srgbClr val="000000"/>
              </a:solidFill>
              <a:latin typeface="Arial"/>
              <a:ea typeface="Arial"/>
              <a:cs typeface="Arial"/>
              <a:sym typeface="Arial"/>
            </a:endParaRPr>
          </a:p>
        </p:txBody>
      </p:sp>
      <p:sp>
        <p:nvSpPr>
          <p:cNvPr id="441" name="Google Shape;441;p15"/>
          <p:cNvSpPr txBox="1"/>
          <p:nvPr/>
        </p:nvSpPr>
        <p:spPr>
          <a:xfrm>
            <a:off x="7622825" y="4214850"/>
            <a:ext cx="1349100" cy="4011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temperature</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Supervised Learning</a:t>
            </a:r>
            <a:endParaRPr/>
          </a:p>
        </p:txBody>
      </p:sp>
      <p:graphicFrame>
        <p:nvGraphicFramePr>
          <p:cNvPr id="447" name="Google Shape;447;p16"/>
          <p:cNvGraphicFramePr/>
          <p:nvPr/>
        </p:nvGraphicFramePr>
        <p:xfrm>
          <a:off x="583300" y="1982575"/>
          <a:ext cx="3000000" cy="3000000"/>
        </p:xfrm>
        <a:graphic>
          <a:graphicData uri="http://schemas.openxmlformats.org/drawingml/2006/table">
            <a:tbl>
              <a:tblPr>
                <a:noFill/>
                <a:tableStyleId>{1FAEEAE4-0ED5-436F-B4BB-F2B7350F9998}</a:tableStyleId>
              </a:tblPr>
              <a:tblGrid>
                <a:gridCol w="1164475"/>
                <a:gridCol w="11644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cricket chirps / min</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temperature</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40</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37</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17</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53</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103</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78</a:t>
                      </a:r>
                      <a:endParaRPr sz="1400" u="none" cap="none" strike="noStrike"/>
                    </a:p>
                  </a:txBody>
                  <a:tcPr marT="91425" marB="91425" marR="91425" marL="91425" anchor="ctr"/>
                </a:tc>
              </a:tr>
            </a:tbl>
          </a:graphicData>
        </a:graphic>
      </p:graphicFrame>
      <p:pic>
        <p:nvPicPr>
          <p:cNvPr id="448" name="Google Shape;448;p16"/>
          <p:cNvPicPr preferRelativeResize="0"/>
          <p:nvPr/>
        </p:nvPicPr>
        <p:blipFill rotWithShape="1">
          <a:blip r:embed="rId3">
            <a:alphaModFix/>
          </a:blip>
          <a:srcRect b="0" l="0" r="0" t="0"/>
          <a:stretch/>
        </p:blipFill>
        <p:spPr>
          <a:xfrm>
            <a:off x="4572000" y="2015563"/>
            <a:ext cx="3262525" cy="2497974"/>
          </a:xfrm>
          <a:prstGeom prst="rect">
            <a:avLst/>
          </a:prstGeom>
          <a:noFill/>
          <a:ln>
            <a:noFill/>
          </a:ln>
        </p:spPr>
      </p:pic>
      <p:cxnSp>
        <p:nvCxnSpPr>
          <p:cNvPr id="449" name="Google Shape;449;p16"/>
          <p:cNvCxnSpPr>
            <a:endCxn id="448" idx="1"/>
          </p:cNvCxnSpPr>
          <p:nvPr/>
        </p:nvCxnSpPr>
        <p:spPr>
          <a:xfrm>
            <a:off x="3162900" y="3262150"/>
            <a:ext cx="1409100" cy="2400"/>
          </a:xfrm>
          <a:prstGeom prst="straightConnector1">
            <a:avLst/>
          </a:prstGeom>
          <a:noFill/>
          <a:ln cap="flat" cmpd="sng" w="28575">
            <a:solidFill>
              <a:srgbClr val="000000"/>
            </a:solidFill>
            <a:prstDash val="solid"/>
            <a:round/>
            <a:headEnd len="sm" w="sm" type="none"/>
            <a:tailEnd len="med" w="med" type="triangle"/>
          </a:ln>
        </p:spPr>
      </p:cxnSp>
      <p:cxnSp>
        <p:nvCxnSpPr>
          <p:cNvPr id="450" name="Google Shape;450;p16"/>
          <p:cNvCxnSpPr/>
          <p:nvPr/>
        </p:nvCxnSpPr>
        <p:spPr>
          <a:xfrm flipH="1" rot="10800000">
            <a:off x="5178554" y="2566586"/>
            <a:ext cx="2350200" cy="1511400"/>
          </a:xfrm>
          <a:prstGeom prst="straightConnector1">
            <a:avLst/>
          </a:prstGeom>
          <a:noFill/>
          <a:ln cap="flat" cmpd="sng" w="28575">
            <a:solidFill>
              <a:srgbClr val="009668"/>
            </a:solidFill>
            <a:prstDash val="solid"/>
            <a:round/>
            <a:headEnd len="sm" w="sm" type="none"/>
            <a:tailEnd len="sm" w="sm" type="none"/>
          </a:ln>
        </p:spPr>
      </p:cxnSp>
      <p:sp>
        <p:nvSpPr>
          <p:cNvPr id="451" name="Google Shape;451;p16"/>
          <p:cNvSpPr/>
          <p:nvPr/>
        </p:nvSpPr>
        <p:spPr>
          <a:xfrm>
            <a:off x="6812331" y="4250238"/>
            <a:ext cx="142200" cy="132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6"/>
          <p:cNvSpPr txBox="1"/>
          <p:nvPr/>
        </p:nvSpPr>
        <p:spPr>
          <a:xfrm>
            <a:off x="3827600" y="1982575"/>
            <a:ext cx="972300" cy="8244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cricket chirps / min</a:t>
            </a:r>
            <a:endParaRPr b="0" i="0" sz="1300" u="none" cap="none" strike="noStrike">
              <a:solidFill>
                <a:srgbClr val="000000"/>
              </a:solidFill>
              <a:latin typeface="Arial"/>
              <a:ea typeface="Arial"/>
              <a:cs typeface="Arial"/>
              <a:sym typeface="Arial"/>
            </a:endParaRPr>
          </a:p>
        </p:txBody>
      </p:sp>
      <p:sp>
        <p:nvSpPr>
          <p:cNvPr id="453" name="Google Shape;453;p16"/>
          <p:cNvSpPr txBox="1"/>
          <p:nvPr/>
        </p:nvSpPr>
        <p:spPr>
          <a:xfrm>
            <a:off x="7622825" y="4214850"/>
            <a:ext cx="1349100" cy="4011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temperature</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Supervised Learning</a:t>
            </a:r>
            <a:endParaRPr/>
          </a:p>
        </p:txBody>
      </p:sp>
      <p:graphicFrame>
        <p:nvGraphicFramePr>
          <p:cNvPr id="459" name="Google Shape;459;p17"/>
          <p:cNvGraphicFramePr/>
          <p:nvPr/>
        </p:nvGraphicFramePr>
        <p:xfrm>
          <a:off x="583300" y="1982575"/>
          <a:ext cx="3000000" cy="3000000"/>
        </p:xfrm>
        <a:graphic>
          <a:graphicData uri="http://schemas.openxmlformats.org/drawingml/2006/table">
            <a:tbl>
              <a:tblPr>
                <a:noFill/>
                <a:tableStyleId>{1FAEEAE4-0ED5-436F-B4BB-F2B7350F9998}</a:tableStyleId>
              </a:tblPr>
              <a:tblGrid>
                <a:gridCol w="1164475"/>
                <a:gridCol w="11644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cricket chirps / min</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temperature</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40</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37</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17</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53</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103</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78</a:t>
                      </a:r>
                      <a:endParaRPr sz="1400" u="none" cap="none" strike="noStrike"/>
                    </a:p>
                  </a:txBody>
                  <a:tcPr marT="91425" marB="91425" marR="91425" marL="91425" anchor="ctr"/>
                </a:tc>
              </a:tr>
            </a:tbl>
          </a:graphicData>
        </a:graphic>
      </p:graphicFrame>
      <p:pic>
        <p:nvPicPr>
          <p:cNvPr id="460" name="Google Shape;460;p17"/>
          <p:cNvPicPr preferRelativeResize="0"/>
          <p:nvPr/>
        </p:nvPicPr>
        <p:blipFill rotWithShape="1">
          <a:blip r:embed="rId3">
            <a:alphaModFix/>
          </a:blip>
          <a:srcRect b="0" l="0" r="0" t="0"/>
          <a:stretch/>
        </p:blipFill>
        <p:spPr>
          <a:xfrm>
            <a:off x="4572000" y="2015563"/>
            <a:ext cx="3262525" cy="2497974"/>
          </a:xfrm>
          <a:prstGeom prst="rect">
            <a:avLst/>
          </a:prstGeom>
          <a:noFill/>
          <a:ln>
            <a:noFill/>
          </a:ln>
        </p:spPr>
      </p:pic>
      <p:cxnSp>
        <p:nvCxnSpPr>
          <p:cNvPr id="461" name="Google Shape;461;p17"/>
          <p:cNvCxnSpPr>
            <a:endCxn id="460" idx="1"/>
          </p:cNvCxnSpPr>
          <p:nvPr/>
        </p:nvCxnSpPr>
        <p:spPr>
          <a:xfrm>
            <a:off x="3162900" y="3262150"/>
            <a:ext cx="1409100" cy="2400"/>
          </a:xfrm>
          <a:prstGeom prst="straightConnector1">
            <a:avLst/>
          </a:prstGeom>
          <a:noFill/>
          <a:ln cap="flat" cmpd="sng" w="28575">
            <a:solidFill>
              <a:srgbClr val="000000"/>
            </a:solidFill>
            <a:prstDash val="solid"/>
            <a:round/>
            <a:headEnd len="sm" w="sm" type="none"/>
            <a:tailEnd len="med" w="med" type="triangle"/>
          </a:ln>
        </p:spPr>
      </p:cxnSp>
      <p:cxnSp>
        <p:nvCxnSpPr>
          <p:cNvPr id="462" name="Google Shape;462;p17"/>
          <p:cNvCxnSpPr/>
          <p:nvPr/>
        </p:nvCxnSpPr>
        <p:spPr>
          <a:xfrm flipH="1" rot="10800000">
            <a:off x="5178554" y="2566586"/>
            <a:ext cx="2350200" cy="1511400"/>
          </a:xfrm>
          <a:prstGeom prst="straightConnector1">
            <a:avLst/>
          </a:prstGeom>
          <a:noFill/>
          <a:ln cap="flat" cmpd="sng" w="28575">
            <a:solidFill>
              <a:srgbClr val="009668"/>
            </a:solidFill>
            <a:prstDash val="solid"/>
            <a:round/>
            <a:headEnd len="sm" w="sm" type="none"/>
            <a:tailEnd len="sm" w="sm" type="none"/>
          </a:ln>
        </p:spPr>
      </p:cxnSp>
      <p:sp>
        <p:nvSpPr>
          <p:cNvPr id="463" name="Google Shape;463;p17"/>
          <p:cNvSpPr/>
          <p:nvPr/>
        </p:nvSpPr>
        <p:spPr>
          <a:xfrm>
            <a:off x="6812331" y="4250238"/>
            <a:ext cx="142200" cy="132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7"/>
          <p:cNvSpPr txBox="1"/>
          <p:nvPr/>
        </p:nvSpPr>
        <p:spPr>
          <a:xfrm>
            <a:off x="3827600" y="1982575"/>
            <a:ext cx="972300" cy="8244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cricket chirps / min</a:t>
            </a:r>
            <a:endParaRPr b="0" i="0" sz="1300" u="none" cap="none" strike="noStrike">
              <a:solidFill>
                <a:srgbClr val="000000"/>
              </a:solidFill>
              <a:latin typeface="Arial"/>
              <a:ea typeface="Arial"/>
              <a:cs typeface="Arial"/>
              <a:sym typeface="Arial"/>
            </a:endParaRPr>
          </a:p>
        </p:txBody>
      </p:sp>
      <p:sp>
        <p:nvSpPr>
          <p:cNvPr id="465" name="Google Shape;465;p17"/>
          <p:cNvSpPr txBox="1"/>
          <p:nvPr/>
        </p:nvSpPr>
        <p:spPr>
          <a:xfrm>
            <a:off x="7622825" y="4214850"/>
            <a:ext cx="1349100" cy="4011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temperature</a:t>
            </a:r>
            <a:endParaRPr b="0" i="0" sz="1300" u="none" cap="none" strike="noStrike">
              <a:solidFill>
                <a:srgbClr val="000000"/>
              </a:solidFill>
              <a:latin typeface="Arial"/>
              <a:ea typeface="Arial"/>
              <a:cs typeface="Arial"/>
              <a:sym typeface="Arial"/>
            </a:endParaRPr>
          </a:p>
        </p:txBody>
      </p:sp>
      <p:cxnSp>
        <p:nvCxnSpPr>
          <p:cNvPr id="466" name="Google Shape;466;p17"/>
          <p:cNvCxnSpPr>
            <a:stCxn id="463" idx="0"/>
          </p:cNvCxnSpPr>
          <p:nvPr/>
        </p:nvCxnSpPr>
        <p:spPr>
          <a:xfrm rot="10800000">
            <a:off x="6879831" y="2954538"/>
            <a:ext cx="3600" cy="1295700"/>
          </a:xfrm>
          <a:prstGeom prst="straightConnector1">
            <a:avLst/>
          </a:prstGeom>
          <a:noFill/>
          <a:ln cap="flat" cmpd="sng" w="19050">
            <a:solidFill>
              <a:srgbClr val="000000"/>
            </a:solidFill>
            <a:prstDash val="dash"/>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d1d2474d77_0_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Knowledge = Testable Predictions</a:t>
            </a:r>
            <a:endParaRPr/>
          </a:p>
        </p:txBody>
      </p:sp>
      <p:pic>
        <p:nvPicPr>
          <p:cNvPr id="85" name="Google Shape;85;gd1d2474d77_0_34"/>
          <p:cNvPicPr preferRelativeResize="0"/>
          <p:nvPr/>
        </p:nvPicPr>
        <p:blipFill>
          <a:blip r:embed="rId3">
            <a:alphaModFix/>
          </a:blip>
          <a:stretch>
            <a:fillRect/>
          </a:stretch>
        </p:blipFill>
        <p:spPr>
          <a:xfrm>
            <a:off x="1995137" y="1357274"/>
            <a:ext cx="5153726" cy="323902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Supervised Learning</a:t>
            </a:r>
            <a:endParaRPr/>
          </a:p>
        </p:txBody>
      </p:sp>
      <p:graphicFrame>
        <p:nvGraphicFramePr>
          <p:cNvPr id="472" name="Google Shape;472;p18"/>
          <p:cNvGraphicFramePr/>
          <p:nvPr/>
        </p:nvGraphicFramePr>
        <p:xfrm>
          <a:off x="583300" y="1982575"/>
          <a:ext cx="3000000" cy="3000000"/>
        </p:xfrm>
        <a:graphic>
          <a:graphicData uri="http://schemas.openxmlformats.org/drawingml/2006/table">
            <a:tbl>
              <a:tblPr>
                <a:noFill/>
                <a:tableStyleId>{1FAEEAE4-0ED5-436F-B4BB-F2B7350F9998}</a:tableStyleId>
              </a:tblPr>
              <a:tblGrid>
                <a:gridCol w="1164475"/>
                <a:gridCol w="11644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cricket chirps / min</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temperature</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40</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37</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17</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53</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103</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78</a:t>
                      </a:r>
                      <a:endParaRPr sz="1400" u="none" cap="none" strike="noStrike"/>
                    </a:p>
                  </a:txBody>
                  <a:tcPr marT="91425" marB="91425" marR="91425" marL="91425" anchor="ctr"/>
                </a:tc>
              </a:tr>
            </a:tbl>
          </a:graphicData>
        </a:graphic>
      </p:graphicFrame>
      <p:pic>
        <p:nvPicPr>
          <p:cNvPr id="473" name="Google Shape;473;p18"/>
          <p:cNvPicPr preferRelativeResize="0"/>
          <p:nvPr/>
        </p:nvPicPr>
        <p:blipFill rotWithShape="1">
          <a:blip r:embed="rId3">
            <a:alphaModFix/>
          </a:blip>
          <a:srcRect b="0" l="0" r="0" t="0"/>
          <a:stretch/>
        </p:blipFill>
        <p:spPr>
          <a:xfrm>
            <a:off x="4572000" y="2015563"/>
            <a:ext cx="3262525" cy="2497974"/>
          </a:xfrm>
          <a:prstGeom prst="rect">
            <a:avLst/>
          </a:prstGeom>
          <a:noFill/>
          <a:ln>
            <a:noFill/>
          </a:ln>
        </p:spPr>
      </p:pic>
      <p:cxnSp>
        <p:nvCxnSpPr>
          <p:cNvPr id="474" name="Google Shape;474;p18"/>
          <p:cNvCxnSpPr>
            <a:endCxn id="473" idx="1"/>
          </p:cNvCxnSpPr>
          <p:nvPr/>
        </p:nvCxnSpPr>
        <p:spPr>
          <a:xfrm>
            <a:off x="3162900" y="3262150"/>
            <a:ext cx="1409100" cy="2400"/>
          </a:xfrm>
          <a:prstGeom prst="straightConnector1">
            <a:avLst/>
          </a:prstGeom>
          <a:noFill/>
          <a:ln cap="flat" cmpd="sng" w="28575">
            <a:solidFill>
              <a:srgbClr val="000000"/>
            </a:solidFill>
            <a:prstDash val="solid"/>
            <a:round/>
            <a:headEnd len="sm" w="sm" type="none"/>
            <a:tailEnd len="med" w="med" type="triangle"/>
          </a:ln>
        </p:spPr>
      </p:cxnSp>
      <p:cxnSp>
        <p:nvCxnSpPr>
          <p:cNvPr id="475" name="Google Shape;475;p18"/>
          <p:cNvCxnSpPr/>
          <p:nvPr/>
        </p:nvCxnSpPr>
        <p:spPr>
          <a:xfrm flipH="1" rot="10800000">
            <a:off x="5178554" y="2566586"/>
            <a:ext cx="2350200" cy="1511400"/>
          </a:xfrm>
          <a:prstGeom prst="straightConnector1">
            <a:avLst/>
          </a:prstGeom>
          <a:noFill/>
          <a:ln cap="flat" cmpd="sng" w="28575">
            <a:solidFill>
              <a:srgbClr val="009668"/>
            </a:solidFill>
            <a:prstDash val="solid"/>
            <a:round/>
            <a:headEnd len="sm" w="sm" type="none"/>
            <a:tailEnd len="sm" w="sm" type="none"/>
          </a:ln>
        </p:spPr>
      </p:cxnSp>
      <p:sp>
        <p:nvSpPr>
          <p:cNvPr id="476" name="Google Shape;476;p18"/>
          <p:cNvSpPr/>
          <p:nvPr/>
        </p:nvSpPr>
        <p:spPr>
          <a:xfrm>
            <a:off x="6812331" y="4250238"/>
            <a:ext cx="142200" cy="132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8"/>
          <p:cNvSpPr txBox="1"/>
          <p:nvPr/>
        </p:nvSpPr>
        <p:spPr>
          <a:xfrm>
            <a:off x="3827600" y="1982575"/>
            <a:ext cx="972300" cy="8244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cricket chirps / min</a:t>
            </a:r>
            <a:endParaRPr b="0" i="0" sz="1300" u="none" cap="none" strike="noStrike">
              <a:solidFill>
                <a:srgbClr val="000000"/>
              </a:solidFill>
              <a:latin typeface="Arial"/>
              <a:ea typeface="Arial"/>
              <a:cs typeface="Arial"/>
              <a:sym typeface="Arial"/>
            </a:endParaRPr>
          </a:p>
        </p:txBody>
      </p:sp>
      <p:sp>
        <p:nvSpPr>
          <p:cNvPr id="478" name="Google Shape;478;p18"/>
          <p:cNvSpPr txBox="1"/>
          <p:nvPr/>
        </p:nvSpPr>
        <p:spPr>
          <a:xfrm>
            <a:off x="7622825" y="4214850"/>
            <a:ext cx="1349100" cy="4011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temperature</a:t>
            </a:r>
            <a:endParaRPr b="0" i="0" sz="1300" u="none" cap="none" strike="noStrike">
              <a:solidFill>
                <a:srgbClr val="000000"/>
              </a:solidFill>
              <a:latin typeface="Arial"/>
              <a:ea typeface="Arial"/>
              <a:cs typeface="Arial"/>
              <a:sym typeface="Arial"/>
            </a:endParaRPr>
          </a:p>
        </p:txBody>
      </p:sp>
      <p:cxnSp>
        <p:nvCxnSpPr>
          <p:cNvPr id="479" name="Google Shape;479;p18"/>
          <p:cNvCxnSpPr>
            <a:stCxn id="476" idx="0"/>
          </p:cNvCxnSpPr>
          <p:nvPr/>
        </p:nvCxnSpPr>
        <p:spPr>
          <a:xfrm rot="10800000">
            <a:off x="6879831" y="2954538"/>
            <a:ext cx="3600" cy="1295700"/>
          </a:xfrm>
          <a:prstGeom prst="straightConnector1">
            <a:avLst/>
          </a:prstGeom>
          <a:noFill/>
          <a:ln cap="flat" cmpd="sng" w="19050">
            <a:solidFill>
              <a:srgbClr val="000000"/>
            </a:solidFill>
            <a:prstDash val="dash"/>
            <a:round/>
            <a:headEnd len="sm" w="sm" type="none"/>
            <a:tailEnd len="sm" w="sm" type="none"/>
          </a:ln>
        </p:spPr>
      </p:cxnSp>
      <p:cxnSp>
        <p:nvCxnSpPr>
          <p:cNvPr id="480" name="Google Shape;480;p18"/>
          <p:cNvCxnSpPr/>
          <p:nvPr/>
        </p:nvCxnSpPr>
        <p:spPr>
          <a:xfrm flipH="1" rot="10800000">
            <a:off x="4812150" y="2966725"/>
            <a:ext cx="2079900" cy="12300"/>
          </a:xfrm>
          <a:prstGeom prst="straightConnector1">
            <a:avLst/>
          </a:prstGeom>
          <a:noFill/>
          <a:ln cap="flat" cmpd="sng" w="19050">
            <a:solidFill>
              <a:srgbClr val="000000"/>
            </a:solidFill>
            <a:prstDash val="dash"/>
            <a:round/>
            <a:headEnd len="sm" w="sm" type="none"/>
            <a:tailEnd len="sm" w="sm"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Supervised Learning</a:t>
            </a:r>
            <a:endParaRPr/>
          </a:p>
        </p:txBody>
      </p:sp>
      <p:graphicFrame>
        <p:nvGraphicFramePr>
          <p:cNvPr id="486" name="Google Shape;486;p19"/>
          <p:cNvGraphicFramePr/>
          <p:nvPr/>
        </p:nvGraphicFramePr>
        <p:xfrm>
          <a:off x="583300" y="1982575"/>
          <a:ext cx="3000000" cy="3000000"/>
        </p:xfrm>
        <a:graphic>
          <a:graphicData uri="http://schemas.openxmlformats.org/drawingml/2006/table">
            <a:tbl>
              <a:tblPr>
                <a:noFill/>
                <a:tableStyleId>{1FAEEAE4-0ED5-436F-B4BB-F2B7350F9998}</a:tableStyleId>
              </a:tblPr>
              <a:tblGrid>
                <a:gridCol w="1164475"/>
                <a:gridCol w="11644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cricket chirps / min</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temperature</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40</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37</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17</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53</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103</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78</a:t>
                      </a:r>
                      <a:endParaRPr sz="1400" u="none" cap="none" strike="noStrike"/>
                    </a:p>
                  </a:txBody>
                  <a:tcPr marT="91425" marB="91425" marR="91425" marL="91425" anchor="ctr"/>
                </a:tc>
              </a:tr>
            </a:tbl>
          </a:graphicData>
        </a:graphic>
      </p:graphicFrame>
      <p:pic>
        <p:nvPicPr>
          <p:cNvPr id="487" name="Google Shape;487;p19"/>
          <p:cNvPicPr preferRelativeResize="0"/>
          <p:nvPr/>
        </p:nvPicPr>
        <p:blipFill rotWithShape="1">
          <a:blip r:embed="rId3">
            <a:alphaModFix/>
          </a:blip>
          <a:srcRect b="0" l="0" r="0" t="0"/>
          <a:stretch/>
        </p:blipFill>
        <p:spPr>
          <a:xfrm>
            <a:off x="4572000" y="2015563"/>
            <a:ext cx="3262525" cy="2497974"/>
          </a:xfrm>
          <a:prstGeom prst="rect">
            <a:avLst/>
          </a:prstGeom>
          <a:noFill/>
          <a:ln>
            <a:noFill/>
          </a:ln>
        </p:spPr>
      </p:pic>
      <p:cxnSp>
        <p:nvCxnSpPr>
          <p:cNvPr id="488" name="Google Shape;488;p19"/>
          <p:cNvCxnSpPr>
            <a:endCxn id="487" idx="1"/>
          </p:cNvCxnSpPr>
          <p:nvPr/>
        </p:nvCxnSpPr>
        <p:spPr>
          <a:xfrm>
            <a:off x="3162900" y="3262150"/>
            <a:ext cx="1409100" cy="2400"/>
          </a:xfrm>
          <a:prstGeom prst="straightConnector1">
            <a:avLst/>
          </a:prstGeom>
          <a:noFill/>
          <a:ln cap="flat" cmpd="sng" w="28575">
            <a:solidFill>
              <a:srgbClr val="000000"/>
            </a:solidFill>
            <a:prstDash val="solid"/>
            <a:round/>
            <a:headEnd len="sm" w="sm" type="none"/>
            <a:tailEnd len="med" w="med" type="triangle"/>
          </a:ln>
        </p:spPr>
      </p:cxnSp>
      <p:cxnSp>
        <p:nvCxnSpPr>
          <p:cNvPr id="489" name="Google Shape;489;p19"/>
          <p:cNvCxnSpPr/>
          <p:nvPr/>
        </p:nvCxnSpPr>
        <p:spPr>
          <a:xfrm flipH="1" rot="10800000">
            <a:off x="5178554" y="2566586"/>
            <a:ext cx="2350200" cy="1511400"/>
          </a:xfrm>
          <a:prstGeom prst="straightConnector1">
            <a:avLst/>
          </a:prstGeom>
          <a:noFill/>
          <a:ln cap="flat" cmpd="sng" w="28575">
            <a:solidFill>
              <a:srgbClr val="009668"/>
            </a:solidFill>
            <a:prstDash val="solid"/>
            <a:round/>
            <a:headEnd len="sm" w="sm" type="none"/>
            <a:tailEnd len="sm" w="sm" type="none"/>
          </a:ln>
        </p:spPr>
      </p:cxnSp>
      <p:sp>
        <p:nvSpPr>
          <p:cNvPr id="490" name="Google Shape;490;p19"/>
          <p:cNvSpPr/>
          <p:nvPr/>
        </p:nvSpPr>
        <p:spPr>
          <a:xfrm>
            <a:off x="6812331" y="4250238"/>
            <a:ext cx="142200" cy="132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9"/>
          <p:cNvSpPr txBox="1"/>
          <p:nvPr/>
        </p:nvSpPr>
        <p:spPr>
          <a:xfrm>
            <a:off x="3827600" y="1982575"/>
            <a:ext cx="972300" cy="8244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cricket chirps / min</a:t>
            </a:r>
            <a:endParaRPr b="0" i="0" sz="1300" u="none" cap="none" strike="noStrike">
              <a:solidFill>
                <a:srgbClr val="000000"/>
              </a:solidFill>
              <a:latin typeface="Arial"/>
              <a:ea typeface="Arial"/>
              <a:cs typeface="Arial"/>
              <a:sym typeface="Arial"/>
            </a:endParaRPr>
          </a:p>
        </p:txBody>
      </p:sp>
      <p:sp>
        <p:nvSpPr>
          <p:cNvPr id="492" name="Google Shape;492;p19"/>
          <p:cNvSpPr txBox="1"/>
          <p:nvPr/>
        </p:nvSpPr>
        <p:spPr>
          <a:xfrm>
            <a:off x="7622825" y="4214850"/>
            <a:ext cx="1349100" cy="4011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temperature</a:t>
            </a:r>
            <a:endParaRPr b="0" i="0" sz="1300" u="none" cap="none" strike="noStrike">
              <a:solidFill>
                <a:srgbClr val="000000"/>
              </a:solidFill>
              <a:latin typeface="Arial"/>
              <a:ea typeface="Arial"/>
              <a:cs typeface="Arial"/>
              <a:sym typeface="Arial"/>
            </a:endParaRPr>
          </a:p>
        </p:txBody>
      </p:sp>
      <p:cxnSp>
        <p:nvCxnSpPr>
          <p:cNvPr id="493" name="Google Shape;493;p19"/>
          <p:cNvCxnSpPr>
            <a:stCxn id="490" idx="0"/>
          </p:cNvCxnSpPr>
          <p:nvPr/>
        </p:nvCxnSpPr>
        <p:spPr>
          <a:xfrm rot="10800000">
            <a:off x="6879831" y="2954538"/>
            <a:ext cx="3600" cy="1295700"/>
          </a:xfrm>
          <a:prstGeom prst="straightConnector1">
            <a:avLst/>
          </a:prstGeom>
          <a:noFill/>
          <a:ln cap="flat" cmpd="sng" w="19050">
            <a:solidFill>
              <a:srgbClr val="000000"/>
            </a:solidFill>
            <a:prstDash val="dash"/>
            <a:round/>
            <a:headEnd len="sm" w="sm" type="none"/>
            <a:tailEnd len="sm" w="sm" type="none"/>
          </a:ln>
        </p:spPr>
      </p:cxnSp>
      <p:cxnSp>
        <p:nvCxnSpPr>
          <p:cNvPr id="494" name="Google Shape;494;p19"/>
          <p:cNvCxnSpPr/>
          <p:nvPr/>
        </p:nvCxnSpPr>
        <p:spPr>
          <a:xfrm flipH="1" rot="10800000">
            <a:off x="4812150" y="2966725"/>
            <a:ext cx="2079900" cy="12300"/>
          </a:xfrm>
          <a:prstGeom prst="straightConnector1">
            <a:avLst/>
          </a:prstGeom>
          <a:noFill/>
          <a:ln cap="flat" cmpd="sng" w="19050">
            <a:solidFill>
              <a:srgbClr val="000000"/>
            </a:solidFill>
            <a:prstDash val="dash"/>
            <a:round/>
            <a:headEnd len="sm" w="sm" type="none"/>
            <a:tailEnd len="sm" w="sm" type="none"/>
          </a:ln>
        </p:spPr>
      </p:cxnSp>
      <p:sp>
        <p:nvSpPr>
          <p:cNvPr id="495" name="Google Shape;495;p19"/>
          <p:cNvSpPr/>
          <p:nvPr/>
        </p:nvSpPr>
        <p:spPr>
          <a:xfrm>
            <a:off x="4724881" y="2906713"/>
            <a:ext cx="142200" cy="132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9"/>
          <p:cNvSpPr txBox="1"/>
          <p:nvPr/>
        </p:nvSpPr>
        <p:spPr>
          <a:xfrm>
            <a:off x="3126125" y="4542000"/>
            <a:ext cx="5706300" cy="36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This type of supervised learning is referred to as regression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Supervised Learning</a:t>
            </a:r>
            <a:endParaRPr/>
          </a:p>
        </p:txBody>
      </p:sp>
      <p:graphicFrame>
        <p:nvGraphicFramePr>
          <p:cNvPr id="502" name="Google Shape;502;p20"/>
          <p:cNvGraphicFramePr/>
          <p:nvPr/>
        </p:nvGraphicFramePr>
        <p:xfrm>
          <a:off x="583300" y="1982575"/>
          <a:ext cx="3000000" cy="3000000"/>
        </p:xfrm>
        <a:graphic>
          <a:graphicData uri="http://schemas.openxmlformats.org/drawingml/2006/table">
            <a:tbl>
              <a:tblPr>
                <a:noFill/>
                <a:tableStyleId>{1FAEEAE4-0ED5-436F-B4BB-F2B7350F9998}</a:tableStyleId>
              </a:tblPr>
              <a:tblGrid>
                <a:gridCol w="1346650"/>
                <a:gridCol w="1346650"/>
                <a:gridCol w="134665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age</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tumor size</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malignant</a:t>
                      </a:r>
                      <a:endParaRPr sz="1400" u="none" cap="none" strike="noStrike"/>
                    </a:p>
                  </a:txBody>
                  <a:tcPr marT="91425" marB="91425" marR="91425" marL="91425" anchor="ct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nchor="ct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22</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47</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59</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Supervised Learning</a:t>
            </a:r>
            <a:endParaRPr/>
          </a:p>
        </p:txBody>
      </p:sp>
      <p:graphicFrame>
        <p:nvGraphicFramePr>
          <p:cNvPr id="508" name="Google Shape;508;p21"/>
          <p:cNvGraphicFramePr/>
          <p:nvPr/>
        </p:nvGraphicFramePr>
        <p:xfrm>
          <a:off x="583300" y="1982575"/>
          <a:ext cx="3000000" cy="3000000"/>
        </p:xfrm>
        <a:graphic>
          <a:graphicData uri="http://schemas.openxmlformats.org/drawingml/2006/table">
            <a:tbl>
              <a:tblPr>
                <a:noFill/>
                <a:tableStyleId>{1FAEEAE4-0ED5-436F-B4BB-F2B7350F9998}</a:tableStyleId>
              </a:tblPr>
              <a:tblGrid>
                <a:gridCol w="1346650"/>
                <a:gridCol w="1346650"/>
                <a:gridCol w="134665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age</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tumor size</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malignant</a:t>
                      </a:r>
                      <a:endParaRPr sz="1400" u="none" cap="none" strike="noStrike"/>
                    </a:p>
                  </a:txBody>
                  <a:tcPr marT="91425" marB="91425" marR="91425" marL="91425" anchor="ct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nchor="ct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22</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47</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59</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bl>
          </a:graphicData>
        </a:graphic>
      </p:graphicFrame>
      <p:pic>
        <p:nvPicPr>
          <p:cNvPr id="509" name="Google Shape;509;p21"/>
          <p:cNvPicPr preferRelativeResize="0"/>
          <p:nvPr/>
        </p:nvPicPr>
        <p:blipFill rotWithShape="1">
          <a:blip r:embed="rId3">
            <a:alphaModFix/>
          </a:blip>
          <a:srcRect b="0" l="0" r="0" t="0"/>
          <a:stretch/>
        </p:blipFill>
        <p:spPr>
          <a:xfrm>
            <a:off x="5521650" y="1641775"/>
            <a:ext cx="3310648" cy="2777151"/>
          </a:xfrm>
          <a:prstGeom prst="rect">
            <a:avLst/>
          </a:prstGeom>
          <a:noFill/>
          <a:ln>
            <a:noFill/>
          </a:ln>
        </p:spPr>
      </p:pic>
      <p:cxnSp>
        <p:nvCxnSpPr>
          <p:cNvPr id="510" name="Google Shape;510;p21"/>
          <p:cNvCxnSpPr/>
          <p:nvPr/>
        </p:nvCxnSpPr>
        <p:spPr>
          <a:xfrm flipH="1">
            <a:off x="6744374" y="1724075"/>
            <a:ext cx="469500" cy="2494200"/>
          </a:xfrm>
          <a:prstGeom prst="straightConnector1">
            <a:avLst/>
          </a:prstGeom>
          <a:noFill/>
          <a:ln cap="flat" cmpd="sng" w="38100">
            <a:solidFill>
              <a:srgbClr val="6AA84F"/>
            </a:solidFill>
            <a:prstDash val="solid"/>
            <a:round/>
            <a:headEnd len="sm" w="sm" type="none"/>
            <a:tailEnd len="sm" w="sm" type="none"/>
          </a:ln>
        </p:spPr>
      </p:cxnSp>
      <p:sp>
        <p:nvSpPr>
          <p:cNvPr id="511" name="Google Shape;511;p21"/>
          <p:cNvSpPr txBox="1"/>
          <p:nvPr/>
        </p:nvSpPr>
        <p:spPr>
          <a:xfrm>
            <a:off x="5107525" y="1527225"/>
            <a:ext cx="627600" cy="393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age</a:t>
            </a:r>
            <a:endParaRPr b="0" i="0" sz="1300" u="none" cap="none" strike="noStrike">
              <a:solidFill>
                <a:srgbClr val="000000"/>
              </a:solidFill>
              <a:latin typeface="Arial"/>
              <a:ea typeface="Arial"/>
              <a:cs typeface="Arial"/>
              <a:sym typeface="Arial"/>
            </a:endParaRPr>
          </a:p>
        </p:txBody>
      </p:sp>
      <p:sp>
        <p:nvSpPr>
          <p:cNvPr id="512" name="Google Shape;512;p21"/>
          <p:cNvSpPr txBox="1"/>
          <p:nvPr/>
        </p:nvSpPr>
        <p:spPr>
          <a:xfrm>
            <a:off x="8504225" y="4128675"/>
            <a:ext cx="718500" cy="6348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Tumor size</a:t>
            </a:r>
            <a:endParaRPr b="0" i="0" sz="1300" u="none" cap="none" strike="noStrike">
              <a:solidFill>
                <a:srgbClr val="000000"/>
              </a:solidFill>
              <a:latin typeface="Arial"/>
              <a:ea typeface="Arial"/>
              <a:cs typeface="Arial"/>
              <a:sym typeface="Arial"/>
            </a:endParaRPr>
          </a:p>
        </p:txBody>
      </p:sp>
      <p:cxnSp>
        <p:nvCxnSpPr>
          <p:cNvPr id="513" name="Google Shape;513;p21"/>
          <p:cNvCxnSpPr/>
          <p:nvPr/>
        </p:nvCxnSpPr>
        <p:spPr>
          <a:xfrm>
            <a:off x="4812500" y="3027050"/>
            <a:ext cx="620400" cy="6600"/>
          </a:xfrm>
          <a:prstGeom prst="straightConnector1">
            <a:avLst/>
          </a:prstGeom>
          <a:noFill/>
          <a:ln cap="flat" cmpd="sng" w="28575">
            <a:solidFill>
              <a:srgbClr val="000000"/>
            </a:solidFill>
            <a:prstDash val="solid"/>
            <a:round/>
            <a:headEnd len="sm" w="sm"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Supervised Learning</a:t>
            </a:r>
            <a:endParaRPr/>
          </a:p>
        </p:txBody>
      </p:sp>
      <p:graphicFrame>
        <p:nvGraphicFramePr>
          <p:cNvPr id="519" name="Google Shape;519;p22"/>
          <p:cNvGraphicFramePr/>
          <p:nvPr/>
        </p:nvGraphicFramePr>
        <p:xfrm>
          <a:off x="583300" y="1982575"/>
          <a:ext cx="3000000" cy="3000000"/>
        </p:xfrm>
        <a:graphic>
          <a:graphicData uri="http://schemas.openxmlformats.org/drawingml/2006/table">
            <a:tbl>
              <a:tblPr>
                <a:noFill/>
                <a:tableStyleId>{1FAEEAE4-0ED5-436F-B4BB-F2B7350F9998}</a:tableStyleId>
              </a:tblPr>
              <a:tblGrid>
                <a:gridCol w="1346650"/>
                <a:gridCol w="1346650"/>
                <a:gridCol w="134665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age</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tumor size</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malignant</a:t>
                      </a:r>
                      <a:endParaRPr sz="1400" u="none" cap="none" strike="noStrike"/>
                    </a:p>
                  </a:txBody>
                  <a:tcPr marT="91425" marB="91425" marR="91425" marL="91425" anchor="ct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nchor="ct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22</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47</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59</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bl>
          </a:graphicData>
        </a:graphic>
      </p:graphicFrame>
      <p:pic>
        <p:nvPicPr>
          <p:cNvPr id="520" name="Google Shape;520;p22"/>
          <p:cNvPicPr preferRelativeResize="0"/>
          <p:nvPr/>
        </p:nvPicPr>
        <p:blipFill rotWithShape="1">
          <a:blip r:embed="rId3">
            <a:alphaModFix/>
          </a:blip>
          <a:srcRect b="0" l="0" r="0" t="0"/>
          <a:stretch/>
        </p:blipFill>
        <p:spPr>
          <a:xfrm>
            <a:off x="5521650" y="1641775"/>
            <a:ext cx="3310648" cy="2777151"/>
          </a:xfrm>
          <a:prstGeom prst="rect">
            <a:avLst/>
          </a:prstGeom>
          <a:noFill/>
          <a:ln>
            <a:noFill/>
          </a:ln>
        </p:spPr>
      </p:pic>
      <p:cxnSp>
        <p:nvCxnSpPr>
          <p:cNvPr id="521" name="Google Shape;521;p22"/>
          <p:cNvCxnSpPr/>
          <p:nvPr/>
        </p:nvCxnSpPr>
        <p:spPr>
          <a:xfrm flipH="1">
            <a:off x="6744374" y="1724075"/>
            <a:ext cx="469500" cy="2494200"/>
          </a:xfrm>
          <a:prstGeom prst="straightConnector1">
            <a:avLst/>
          </a:prstGeom>
          <a:noFill/>
          <a:ln cap="flat" cmpd="sng" w="38100">
            <a:solidFill>
              <a:srgbClr val="6AA84F"/>
            </a:solidFill>
            <a:prstDash val="solid"/>
            <a:round/>
            <a:headEnd len="sm" w="sm" type="none"/>
            <a:tailEnd len="sm" w="sm" type="none"/>
          </a:ln>
        </p:spPr>
      </p:cxnSp>
      <p:sp>
        <p:nvSpPr>
          <p:cNvPr id="522" name="Google Shape;522;p22"/>
          <p:cNvSpPr txBox="1"/>
          <p:nvPr/>
        </p:nvSpPr>
        <p:spPr>
          <a:xfrm>
            <a:off x="5107525" y="1527225"/>
            <a:ext cx="627600" cy="393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age</a:t>
            </a:r>
            <a:endParaRPr b="0" i="0" sz="1300" u="none" cap="none" strike="noStrike">
              <a:solidFill>
                <a:srgbClr val="000000"/>
              </a:solidFill>
              <a:latin typeface="Arial"/>
              <a:ea typeface="Arial"/>
              <a:cs typeface="Arial"/>
              <a:sym typeface="Arial"/>
            </a:endParaRPr>
          </a:p>
        </p:txBody>
      </p:sp>
      <p:sp>
        <p:nvSpPr>
          <p:cNvPr id="523" name="Google Shape;523;p22"/>
          <p:cNvSpPr txBox="1"/>
          <p:nvPr/>
        </p:nvSpPr>
        <p:spPr>
          <a:xfrm>
            <a:off x="8504225" y="4128675"/>
            <a:ext cx="718500" cy="6348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Tumor size</a:t>
            </a:r>
            <a:endParaRPr b="0" i="0" sz="1300" u="none" cap="none" strike="noStrike">
              <a:solidFill>
                <a:srgbClr val="000000"/>
              </a:solidFill>
              <a:latin typeface="Arial"/>
              <a:ea typeface="Arial"/>
              <a:cs typeface="Arial"/>
              <a:sym typeface="Arial"/>
            </a:endParaRPr>
          </a:p>
        </p:txBody>
      </p:sp>
      <p:sp>
        <p:nvSpPr>
          <p:cNvPr id="524" name="Google Shape;524;p22"/>
          <p:cNvSpPr/>
          <p:nvPr/>
        </p:nvSpPr>
        <p:spPr>
          <a:xfrm>
            <a:off x="6233931" y="2242663"/>
            <a:ext cx="142200" cy="132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5" name="Google Shape;525;p22"/>
          <p:cNvCxnSpPr/>
          <p:nvPr/>
        </p:nvCxnSpPr>
        <p:spPr>
          <a:xfrm>
            <a:off x="4812500" y="3027050"/>
            <a:ext cx="620400" cy="6600"/>
          </a:xfrm>
          <a:prstGeom prst="straightConnector1">
            <a:avLst/>
          </a:prstGeom>
          <a:noFill/>
          <a:ln cap="flat" cmpd="sng" w="28575">
            <a:solidFill>
              <a:srgbClr val="000000"/>
            </a:solidFill>
            <a:prstDash val="solid"/>
            <a:round/>
            <a:headEnd len="sm" w="sm"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Supervised Learning</a:t>
            </a:r>
            <a:endParaRPr/>
          </a:p>
        </p:txBody>
      </p:sp>
      <p:graphicFrame>
        <p:nvGraphicFramePr>
          <p:cNvPr id="531" name="Google Shape;531;p23"/>
          <p:cNvGraphicFramePr/>
          <p:nvPr/>
        </p:nvGraphicFramePr>
        <p:xfrm>
          <a:off x="583300" y="1982575"/>
          <a:ext cx="3000000" cy="3000000"/>
        </p:xfrm>
        <a:graphic>
          <a:graphicData uri="http://schemas.openxmlformats.org/drawingml/2006/table">
            <a:tbl>
              <a:tblPr>
                <a:noFill/>
                <a:tableStyleId>{1FAEEAE4-0ED5-436F-B4BB-F2B7350F9998}</a:tableStyleId>
              </a:tblPr>
              <a:tblGrid>
                <a:gridCol w="1346650"/>
                <a:gridCol w="1346650"/>
                <a:gridCol w="134665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age</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tumor size</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malignant</a:t>
                      </a:r>
                      <a:endParaRPr sz="1400" u="none" cap="none" strike="noStrike"/>
                    </a:p>
                  </a:txBody>
                  <a:tcPr marT="91425" marB="91425" marR="91425" marL="91425" anchor="ct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nchor="ct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22</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47</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59</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bl>
          </a:graphicData>
        </a:graphic>
      </p:graphicFrame>
      <p:pic>
        <p:nvPicPr>
          <p:cNvPr id="532" name="Google Shape;532;p23"/>
          <p:cNvPicPr preferRelativeResize="0"/>
          <p:nvPr/>
        </p:nvPicPr>
        <p:blipFill rotWithShape="1">
          <a:blip r:embed="rId3">
            <a:alphaModFix/>
          </a:blip>
          <a:srcRect b="0" l="0" r="0" t="0"/>
          <a:stretch/>
        </p:blipFill>
        <p:spPr>
          <a:xfrm>
            <a:off x="5521650" y="1641775"/>
            <a:ext cx="3310648" cy="2777151"/>
          </a:xfrm>
          <a:prstGeom prst="rect">
            <a:avLst/>
          </a:prstGeom>
          <a:noFill/>
          <a:ln>
            <a:noFill/>
          </a:ln>
        </p:spPr>
      </p:pic>
      <p:cxnSp>
        <p:nvCxnSpPr>
          <p:cNvPr id="533" name="Google Shape;533;p23"/>
          <p:cNvCxnSpPr/>
          <p:nvPr/>
        </p:nvCxnSpPr>
        <p:spPr>
          <a:xfrm flipH="1">
            <a:off x="6744374" y="1724075"/>
            <a:ext cx="469500" cy="2494200"/>
          </a:xfrm>
          <a:prstGeom prst="straightConnector1">
            <a:avLst/>
          </a:prstGeom>
          <a:noFill/>
          <a:ln cap="flat" cmpd="sng" w="38100">
            <a:solidFill>
              <a:srgbClr val="6AA84F"/>
            </a:solidFill>
            <a:prstDash val="solid"/>
            <a:round/>
            <a:headEnd len="sm" w="sm" type="none"/>
            <a:tailEnd len="sm" w="sm" type="none"/>
          </a:ln>
        </p:spPr>
      </p:cxnSp>
      <p:sp>
        <p:nvSpPr>
          <p:cNvPr id="534" name="Google Shape;534;p23"/>
          <p:cNvSpPr txBox="1"/>
          <p:nvPr/>
        </p:nvSpPr>
        <p:spPr>
          <a:xfrm>
            <a:off x="5107525" y="1527225"/>
            <a:ext cx="627600" cy="393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age</a:t>
            </a:r>
            <a:endParaRPr b="0" i="0" sz="1300" u="none" cap="none" strike="noStrike">
              <a:solidFill>
                <a:srgbClr val="000000"/>
              </a:solidFill>
              <a:latin typeface="Arial"/>
              <a:ea typeface="Arial"/>
              <a:cs typeface="Arial"/>
              <a:sym typeface="Arial"/>
            </a:endParaRPr>
          </a:p>
        </p:txBody>
      </p:sp>
      <p:sp>
        <p:nvSpPr>
          <p:cNvPr id="535" name="Google Shape;535;p23"/>
          <p:cNvSpPr txBox="1"/>
          <p:nvPr/>
        </p:nvSpPr>
        <p:spPr>
          <a:xfrm>
            <a:off x="8504225" y="4128675"/>
            <a:ext cx="718500" cy="6348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Tumor size</a:t>
            </a:r>
            <a:endParaRPr b="0" i="0" sz="1300" u="none" cap="none" strike="noStrike">
              <a:solidFill>
                <a:srgbClr val="000000"/>
              </a:solidFill>
              <a:latin typeface="Arial"/>
              <a:ea typeface="Arial"/>
              <a:cs typeface="Arial"/>
              <a:sym typeface="Arial"/>
            </a:endParaRPr>
          </a:p>
        </p:txBody>
      </p:sp>
      <p:sp>
        <p:nvSpPr>
          <p:cNvPr id="536" name="Google Shape;536;p23"/>
          <p:cNvSpPr/>
          <p:nvPr/>
        </p:nvSpPr>
        <p:spPr>
          <a:xfrm>
            <a:off x="6233931" y="2242663"/>
            <a:ext cx="142200" cy="132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3"/>
          <p:cNvSpPr/>
          <p:nvPr/>
        </p:nvSpPr>
        <p:spPr>
          <a:xfrm>
            <a:off x="5796650" y="1765925"/>
            <a:ext cx="947700" cy="2362800"/>
          </a:xfrm>
          <a:prstGeom prst="triangle">
            <a:avLst>
              <a:gd fmla="val 0" name="adj"/>
            </a:avLst>
          </a:prstGeom>
          <a:solidFill>
            <a:srgbClr val="FF0000">
              <a:alpha val="1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3"/>
          <p:cNvSpPr/>
          <p:nvPr/>
        </p:nvSpPr>
        <p:spPr>
          <a:xfrm rot="-10062330">
            <a:off x="5570283" y="1920270"/>
            <a:ext cx="1400417" cy="2054110"/>
          </a:xfrm>
          <a:prstGeom prst="triangle">
            <a:avLst>
              <a:gd fmla="val 0" name="adj"/>
            </a:avLst>
          </a:prstGeom>
          <a:solidFill>
            <a:srgbClr val="FF0000">
              <a:alpha val="1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3"/>
          <p:cNvSpPr/>
          <p:nvPr/>
        </p:nvSpPr>
        <p:spPr>
          <a:xfrm rot="10800000">
            <a:off x="5796650" y="1794725"/>
            <a:ext cx="1452300" cy="297900"/>
          </a:xfrm>
          <a:prstGeom prst="triangle">
            <a:avLst>
              <a:gd fmla="val 6895" name="adj"/>
            </a:avLst>
          </a:prstGeom>
          <a:solidFill>
            <a:srgbClr val="FF0000">
              <a:alpha val="1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3"/>
          <p:cNvSpPr txBox="1"/>
          <p:nvPr/>
        </p:nvSpPr>
        <p:spPr>
          <a:xfrm>
            <a:off x="3126125" y="4542000"/>
            <a:ext cx="5706300" cy="36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This type of supervised learning is referred to as classification</a:t>
            </a:r>
            <a:endParaRPr b="0" i="0" sz="1400" u="none" cap="none" strike="noStrike">
              <a:solidFill>
                <a:srgbClr val="000000"/>
              </a:solidFill>
              <a:latin typeface="Arial"/>
              <a:ea typeface="Arial"/>
              <a:cs typeface="Arial"/>
              <a:sym typeface="Arial"/>
            </a:endParaRPr>
          </a:p>
        </p:txBody>
      </p:sp>
      <p:cxnSp>
        <p:nvCxnSpPr>
          <p:cNvPr id="541" name="Google Shape;541;p23"/>
          <p:cNvCxnSpPr/>
          <p:nvPr/>
        </p:nvCxnSpPr>
        <p:spPr>
          <a:xfrm>
            <a:off x="4812500" y="3027050"/>
            <a:ext cx="620400" cy="6600"/>
          </a:xfrm>
          <a:prstGeom prst="straightConnector1">
            <a:avLst/>
          </a:prstGeom>
          <a:noFill/>
          <a:ln cap="flat" cmpd="sng" w="28575">
            <a:solidFill>
              <a:srgbClr val="000000"/>
            </a:solidFill>
            <a:prstDash val="solid"/>
            <a:round/>
            <a:headEnd len="sm" w="sm"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10920c98111_0_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Science Workflow (simplified)</a:t>
            </a:r>
            <a:endParaRPr/>
          </a:p>
        </p:txBody>
      </p:sp>
      <p:sp>
        <p:nvSpPr>
          <p:cNvPr id="547" name="Google Shape;547;g10920c98111_0_5"/>
          <p:cNvSpPr/>
          <p:nvPr/>
        </p:nvSpPr>
        <p:spPr>
          <a:xfrm>
            <a:off x="484225" y="2202175"/>
            <a:ext cx="1167300" cy="70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Process Data</a:t>
            </a:r>
            <a:endParaRPr/>
          </a:p>
        </p:txBody>
      </p:sp>
      <p:sp>
        <p:nvSpPr>
          <p:cNvPr id="548" name="Google Shape;548;g10920c98111_0_5"/>
          <p:cNvSpPr/>
          <p:nvPr/>
        </p:nvSpPr>
        <p:spPr>
          <a:xfrm>
            <a:off x="2515625" y="2218050"/>
            <a:ext cx="1167300" cy="70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Explore Data</a:t>
            </a:r>
            <a:endParaRPr/>
          </a:p>
        </p:txBody>
      </p:sp>
      <p:sp>
        <p:nvSpPr>
          <p:cNvPr id="549" name="Google Shape;549;g10920c98111_0_5"/>
          <p:cNvSpPr/>
          <p:nvPr/>
        </p:nvSpPr>
        <p:spPr>
          <a:xfrm>
            <a:off x="4572000" y="2218050"/>
            <a:ext cx="1167300" cy="70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Extract Features</a:t>
            </a:r>
            <a:endParaRPr/>
          </a:p>
        </p:txBody>
      </p:sp>
      <p:sp>
        <p:nvSpPr>
          <p:cNvPr id="550" name="Google Shape;550;g10920c98111_0_5"/>
          <p:cNvSpPr/>
          <p:nvPr/>
        </p:nvSpPr>
        <p:spPr>
          <a:xfrm>
            <a:off x="6768200" y="2218050"/>
            <a:ext cx="1167300" cy="70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Create Model</a:t>
            </a:r>
            <a:endParaRPr/>
          </a:p>
        </p:txBody>
      </p:sp>
      <p:cxnSp>
        <p:nvCxnSpPr>
          <p:cNvPr id="551" name="Google Shape;551;g10920c98111_0_5"/>
          <p:cNvCxnSpPr>
            <a:stCxn id="547" idx="3"/>
            <a:endCxn id="548" idx="1"/>
          </p:cNvCxnSpPr>
          <p:nvPr/>
        </p:nvCxnSpPr>
        <p:spPr>
          <a:xfrm>
            <a:off x="1651525" y="2555875"/>
            <a:ext cx="864000" cy="15900"/>
          </a:xfrm>
          <a:prstGeom prst="straightConnector1">
            <a:avLst/>
          </a:prstGeom>
          <a:noFill/>
          <a:ln cap="flat" cmpd="sng" w="19050">
            <a:solidFill>
              <a:srgbClr val="000000"/>
            </a:solidFill>
            <a:prstDash val="solid"/>
            <a:round/>
            <a:headEnd len="med" w="med" type="none"/>
            <a:tailEnd len="med" w="med" type="triangle"/>
          </a:ln>
        </p:spPr>
      </p:cxnSp>
      <p:cxnSp>
        <p:nvCxnSpPr>
          <p:cNvPr id="552" name="Google Shape;552;g10920c98111_0_5"/>
          <p:cNvCxnSpPr>
            <a:stCxn id="548" idx="3"/>
            <a:endCxn id="549" idx="1"/>
          </p:cNvCxnSpPr>
          <p:nvPr/>
        </p:nvCxnSpPr>
        <p:spPr>
          <a:xfrm>
            <a:off x="3682925" y="2571750"/>
            <a:ext cx="889200" cy="0"/>
          </a:xfrm>
          <a:prstGeom prst="straightConnector1">
            <a:avLst/>
          </a:prstGeom>
          <a:noFill/>
          <a:ln cap="flat" cmpd="sng" w="19050">
            <a:solidFill>
              <a:srgbClr val="000000"/>
            </a:solidFill>
            <a:prstDash val="solid"/>
            <a:round/>
            <a:headEnd len="med" w="med" type="none"/>
            <a:tailEnd len="med" w="med" type="triangle"/>
          </a:ln>
        </p:spPr>
      </p:cxnSp>
      <p:cxnSp>
        <p:nvCxnSpPr>
          <p:cNvPr id="553" name="Google Shape;553;g10920c98111_0_5"/>
          <p:cNvCxnSpPr>
            <a:stCxn id="549" idx="3"/>
            <a:endCxn id="550" idx="1"/>
          </p:cNvCxnSpPr>
          <p:nvPr/>
        </p:nvCxnSpPr>
        <p:spPr>
          <a:xfrm>
            <a:off x="5739300" y="2571750"/>
            <a:ext cx="1029000" cy="0"/>
          </a:xfrm>
          <a:prstGeom prst="straightConnector1">
            <a:avLst/>
          </a:prstGeom>
          <a:noFill/>
          <a:ln cap="flat" cmpd="sng" w="19050">
            <a:solidFill>
              <a:srgbClr val="000000"/>
            </a:solidFill>
            <a:prstDash val="solid"/>
            <a:round/>
            <a:headEnd len="med" w="med" type="none"/>
            <a:tailEnd len="med" w="med" type="triangle"/>
          </a:ln>
        </p:spPr>
      </p:cxnSp>
      <p:cxnSp>
        <p:nvCxnSpPr>
          <p:cNvPr id="554" name="Google Shape;554;g10920c98111_0_5"/>
          <p:cNvCxnSpPr>
            <a:stCxn id="548" idx="2"/>
          </p:cNvCxnSpPr>
          <p:nvPr/>
        </p:nvCxnSpPr>
        <p:spPr>
          <a:xfrm rot="5400000">
            <a:off x="1546025" y="2433000"/>
            <a:ext cx="1060800" cy="2045700"/>
          </a:xfrm>
          <a:prstGeom prst="bentConnector2">
            <a:avLst/>
          </a:prstGeom>
          <a:noFill/>
          <a:ln cap="flat" cmpd="sng" w="19050">
            <a:solidFill>
              <a:srgbClr val="000000"/>
            </a:solidFill>
            <a:prstDash val="solid"/>
            <a:round/>
            <a:headEnd len="med" w="med" type="none"/>
            <a:tailEnd len="med" w="med" type="none"/>
          </a:ln>
        </p:spPr>
      </p:cxnSp>
      <p:cxnSp>
        <p:nvCxnSpPr>
          <p:cNvPr id="555" name="Google Shape;555;g10920c98111_0_5"/>
          <p:cNvCxnSpPr>
            <a:stCxn id="549" idx="2"/>
          </p:cNvCxnSpPr>
          <p:nvPr/>
        </p:nvCxnSpPr>
        <p:spPr>
          <a:xfrm rot="5400000">
            <a:off x="3613350" y="2415450"/>
            <a:ext cx="1032300" cy="2052300"/>
          </a:xfrm>
          <a:prstGeom prst="bentConnector2">
            <a:avLst/>
          </a:prstGeom>
          <a:noFill/>
          <a:ln cap="flat" cmpd="sng" w="19050">
            <a:solidFill>
              <a:srgbClr val="000000"/>
            </a:solidFill>
            <a:prstDash val="solid"/>
            <a:round/>
            <a:headEnd len="med" w="med" type="none"/>
            <a:tailEnd len="med" w="med" type="none"/>
          </a:ln>
        </p:spPr>
      </p:cxnSp>
      <p:cxnSp>
        <p:nvCxnSpPr>
          <p:cNvPr id="556" name="Google Shape;556;g10920c98111_0_5"/>
          <p:cNvCxnSpPr>
            <a:stCxn id="550" idx="2"/>
          </p:cNvCxnSpPr>
          <p:nvPr/>
        </p:nvCxnSpPr>
        <p:spPr>
          <a:xfrm rot="5400000">
            <a:off x="5745950" y="2351850"/>
            <a:ext cx="1032300" cy="2179500"/>
          </a:xfrm>
          <a:prstGeom prst="bentConnector2">
            <a:avLst/>
          </a:prstGeom>
          <a:noFill/>
          <a:ln cap="flat" cmpd="sng" w="19050">
            <a:solidFill>
              <a:srgbClr val="000000"/>
            </a:solidFill>
            <a:prstDash val="solid"/>
            <a:round/>
            <a:headEnd len="med" w="med" type="none"/>
            <a:tailEnd len="med" w="med" type="none"/>
          </a:ln>
        </p:spPr>
      </p:cxnSp>
      <p:cxnSp>
        <p:nvCxnSpPr>
          <p:cNvPr id="557" name="Google Shape;557;g10920c98111_0_5"/>
          <p:cNvCxnSpPr>
            <a:endCxn id="547" idx="2"/>
          </p:cNvCxnSpPr>
          <p:nvPr/>
        </p:nvCxnSpPr>
        <p:spPr>
          <a:xfrm flipH="1" rot="10800000">
            <a:off x="1063075" y="2909575"/>
            <a:ext cx="4800" cy="1076700"/>
          </a:xfrm>
          <a:prstGeom prst="straightConnector1">
            <a:avLst/>
          </a:prstGeom>
          <a:noFill/>
          <a:ln cap="flat" cmpd="sng" w="19050">
            <a:solidFill>
              <a:srgbClr val="000000"/>
            </a:solidFill>
            <a:prstDash val="solid"/>
            <a:round/>
            <a:headEnd len="med" w="med" type="none"/>
            <a:tailEnd len="med" w="med" type="triangle"/>
          </a:ln>
        </p:spPr>
      </p:cxnSp>
      <p:cxnSp>
        <p:nvCxnSpPr>
          <p:cNvPr id="558" name="Google Shape;558;g10920c98111_0_5"/>
          <p:cNvCxnSpPr/>
          <p:nvPr/>
        </p:nvCxnSpPr>
        <p:spPr>
          <a:xfrm rot="10800000">
            <a:off x="3099375" y="3953000"/>
            <a:ext cx="522000" cy="9600"/>
          </a:xfrm>
          <a:prstGeom prst="straightConnector1">
            <a:avLst/>
          </a:prstGeom>
          <a:noFill/>
          <a:ln cap="flat" cmpd="sng" w="19050">
            <a:solidFill>
              <a:srgbClr val="000000"/>
            </a:solidFill>
            <a:prstDash val="solid"/>
            <a:round/>
            <a:headEnd len="med" w="med" type="none"/>
            <a:tailEnd len="med" w="med" type="triangle"/>
          </a:ln>
        </p:spPr>
      </p:cxnSp>
      <p:cxnSp>
        <p:nvCxnSpPr>
          <p:cNvPr id="559" name="Google Shape;559;g10920c98111_0_5"/>
          <p:cNvCxnSpPr/>
          <p:nvPr/>
        </p:nvCxnSpPr>
        <p:spPr>
          <a:xfrm rot="10800000">
            <a:off x="5172350" y="3957800"/>
            <a:ext cx="426900" cy="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g10920c98111_0_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Science Workflow (simplified)</a:t>
            </a:r>
            <a:endParaRPr/>
          </a:p>
        </p:txBody>
      </p:sp>
      <p:sp>
        <p:nvSpPr>
          <p:cNvPr id="565" name="Google Shape;565;g10920c98111_0_22"/>
          <p:cNvSpPr/>
          <p:nvPr/>
        </p:nvSpPr>
        <p:spPr>
          <a:xfrm>
            <a:off x="484225" y="2202175"/>
            <a:ext cx="1167300" cy="707400"/>
          </a:xfrm>
          <a:prstGeom prst="rect">
            <a:avLst/>
          </a:prstGeom>
          <a:solidFill>
            <a:schemeClr val="accen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Process Data</a:t>
            </a:r>
            <a:endParaRPr/>
          </a:p>
        </p:txBody>
      </p:sp>
      <p:sp>
        <p:nvSpPr>
          <p:cNvPr id="566" name="Google Shape;566;g10920c98111_0_22"/>
          <p:cNvSpPr/>
          <p:nvPr/>
        </p:nvSpPr>
        <p:spPr>
          <a:xfrm>
            <a:off x="2515625" y="2218050"/>
            <a:ext cx="1167300" cy="70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Explore Data</a:t>
            </a:r>
            <a:endParaRPr/>
          </a:p>
        </p:txBody>
      </p:sp>
      <p:sp>
        <p:nvSpPr>
          <p:cNvPr id="567" name="Google Shape;567;g10920c98111_0_22"/>
          <p:cNvSpPr/>
          <p:nvPr/>
        </p:nvSpPr>
        <p:spPr>
          <a:xfrm>
            <a:off x="4572000" y="2218050"/>
            <a:ext cx="1167300" cy="70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Extract Features</a:t>
            </a:r>
            <a:endParaRPr/>
          </a:p>
        </p:txBody>
      </p:sp>
      <p:sp>
        <p:nvSpPr>
          <p:cNvPr id="568" name="Google Shape;568;g10920c98111_0_22"/>
          <p:cNvSpPr/>
          <p:nvPr/>
        </p:nvSpPr>
        <p:spPr>
          <a:xfrm>
            <a:off x="6768200" y="2218050"/>
            <a:ext cx="1167300" cy="70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Create Model</a:t>
            </a:r>
            <a:endParaRPr/>
          </a:p>
        </p:txBody>
      </p:sp>
      <p:cxnSp>
        <p:nvCxnSpPr>
          <p:cNvPr id="569" name="Google Shape;569;g10920c98111_0_22"/>
          <p:cNvCxnSpPr>
            <a:stCxn id="565" idx="3"/>
            <a:endCxn id="566" idx="1"/>
          </p:cNvCxnSpPr>
          <p:nvPr/>
        </p:nvCxnSpPr>
        <p:spPr>
          <a:xfrm>
            <a:off x="1651525" y="2555875"/>
            <a:ext cx="864000" cy="15900"/>
          </a:xfrm>
          <a:prstGeom prst="straightConnector1">
            <a:avLst/>
          </a:prstGeom>
          <a:noFill/>
          <a:ln cap="flat" cmpd="sng" w="19050">
            <a:solidFill>
              <a:srgbClr val="000000"/>
            </a:solidFill>
            <a:prstDash val="solid"/>
            <a:round/>
            <a:headEnd len="med" w="med" type="none"/>
            <a:tailEnd len="med" w="med" type="triangle"/>
          </a:ln>
        </p:spPr>
      </p:cxnSp>
      <p:cxnSp>
        <p:nvCxnSpPr>
          <p:cNvPr id="570" name="Google Shape;570;g10920c98111_0_22"/>
          <p:cNvCxnSpPr>
            <a:stCxn id="566" idx="3"/>
            <a:endCxn id="567" idx="1"/>
          </p:cNvCxnSpPr>
          <p:nvPr/>
        </p:nvCxnSpPr>
        <p:spPr>
          <a:xfrm>
            <a:off x="3682925" y="2571750"/>
            <a:ext cx="889200" cy="0"/>
          </a:xfrm>
          <a:prstGeom prst="straightConnector1">
            <a:avLst/>
          </a:prstGeom>
          <a:noFill/>
          <a:ln cap="flat" cmpd="sng" w="19050">
            <a:solidFill>
              <a:srgbClr val="000000"/>
            </a:solidFill>
            <a:prstDash val="solid"/>
            <a:round/>
            <a:headEnd len="med" w="med" type="none"/>
            <a:tailEnd len="med" w="med" type="triangle"/>
          </a:ln>
        </p:spPr>
      </p:cxnSp>
      <p:cxnSp>
        <p:nvCxnSpPr>
          <p:cNvPr id="571" name="Google Shape;571;g10920c98111_0_22"/>
          <p:cNvCxnSpPr>
            <a:stCxn id="567" idx="3"/>
            <a:endCxn id="568" idx="1"/>
          </p:cNvCxnSpPr>
          <p:nvPr/>
        </p:nvCxnSpPr>
        <p:spPr>
          <a:xfrm>
            <a:off x="5739300" y="2571750"/>
            <a:ext cx="1029000" cy="0"/>
          </a:xfrm>
          <a:prstGeom prst="straightConnector1">
            <a:avLst/>
          </a:prstGeom>
          <a:noFill/>
          <a:ln cap="flat" cmpd="sng" w="19050">
            <a:solidFill>
              <a:srgbClr val="000000"/>
            </a:solidFill>
            <a:prstDash val="solid"/>
            <a:round/>
            <a:headEnd len="med" w="med" type="none"/>
            <a:tailEnd len="med" w="med" type="triangle"/>
          </a:ln>
        </p:spPr>
      </p:cxnSp>
      <p:cxnSp>
        <p:nvCxnSpPr>
          <p:cNvPr id="572" name="Google Shape;572;g10920c98111_0_22"/>
          <p:cNvCxnSpPr>
            <a:stCxn id="566" idx="2"/>
          </p:cNvCxnSpPr>
          <p:nvPr/>
        </p:nvCxnSpPr>
        <p:spPr>
          <a:xfrm rot="5400000">
            <a:off x="1546025" y="2433000"/>
            <a:ext cx="1060800" cy="2045700"/>
          </a:xfrm>
          <a:prstGeom prst="bentConnector2">
            <a:avLst/>
          </a:prstGeom>
          <a:noFill/>
          <a:ln cap="flat" cmpd="sng" w="19050">
            <a:solidFill>
              <a:srgbClr val="000000"/>
            </a:solidFill>
            <a:prstDash val="solid"/>
            <a:round/>
            <a:headEnd len="med" w="med" type="none"/>
            <a:tailEnd len="med" w="med" type="none"/>
          </a:ln>
        </p:spPr>
      </p:cxnSp>
      <p:cxnSp>
        <p:nvCxnSpPr>
          <p:cNvPr id="573" name="Google Shape;573;g10920c98111_0_22"/>
          <p:cNvCxnSpPr>
            <a:stCxn id="567" idx="2"/>
          </p:cNvCxnSpPr>
          <p:nvPr/>
        </p:nvCxnSpPr>
        <p:spPr>
          <a:xfrm rot="5400000">
            <a:off x="3613350" y="2415450"/>
            <a:ext cx="1032300" cy="2052300"/>
          </a:xfrm>
          <a:prstGeom prst="bentConnector2">
            <a:avLst/>
          </a:prstGeom>
          <a:noFill/>
          <a:ln cap="flat" cmpd="sng" w="19050">
            <a:solidFill>
              <a:srgbClr val="000000"/>
            </a:solidFill>
            <a:prstDash val="solid"/>
            <a:round/>
            <a:headEnd len="med" w="med" type="none"/>
            <a:tailEnd len="med" w="med" type="none"/>
          </a:ln>
        </p:spPr>
      </p:cxnSp>
      <p:cxnSp>
        <p:nvCxnSpPr>
          <p:cNvPr id="574" name="Google Shape;574;g10920c98111_0_22"/>
          <p:cNvCxnSpPr>
            <a:stCxn id="568" idx="2"/>
          </p:cNvCxnSpPr>
          <p:nvPr/>
        </p:nvCxnSpPr>
        <p:spPr>
          <a:xfrm rot="5400000">
            <a:off x="5745950" y="2351850"/>
            <a:ext cx="1032300" cy="2179500"/>
          </a:xfrm>
          <a:prstGeom prst="bentConnector2">
            <a:avLst/>
          </a:prstGeom>
          <a:noFill/>
          <a:ln cap="flat" cmpd="sng" w="19050">
            <a:solidFill>
              <a:srgbClr val="000000"/>
            </a:solidFill>
            <a:prstDash val="solid"/>
            <a:round/>
            <a:headEnd len="med" w="med" type="none"/>
            <a:tailEnd len="med" w="med" type="none"/>
          </a:ln>
        </p:spPr>
      </p:cxnSp>
      <p:cxnSp>
        <p:nvCxnSpPr>
          <p:cNvPr id="575" name="Google Shape;575;g10920c98111_0_22"/>
          <p:cNvCxnSpPr>
            <a:endCxn id="565" idx="2"/>
          </p:cNvCxnSpPr>
          <p:nvPr/>
        </p:nvCxnSpPr>
        <p:spPr>
          <a:xfrm flipH="1" rot="10800000">
            <a:off x="1063075" y="2909575"/>
            <a:ext cx="4800" cy="1076700"/>
          </a:xfrm>
          <a:prstGeom prst="straightConnector1">
            <a:avLst/>
          </a:prstGeom>
          <a:noFill/>
          <a:ln cap="flat" cmpd="sng" w="19050">
            <a:solidFill>
              <a:srgbClr val="000000"/>
            </a:solidFill>
            <a:prstDash val="solid"/>
            <a:round/>
            <a:headEnd len="med" w="med" type="none"/>
            <a:tailEnd len="med" w="med" type="triangle"/>
          </a:ln>
        </p:spPr>
      </p:cxnSp>
      <p:cxnSp>
        <p:nvCxnSpPr>
          <p:cNvPr id="576" name="Google Shape;576;g10920c98111_0_22"/>
          <p:cNvCxnSpPr/>
          <p:nvPr/>
        </p:nvCxnSpPr>
        <p:spPr>
          <a:xfrm rot="10800000">
            <a:off x="3099375" y="3953000"/>
            <a:ext cx="522000" cy="9600"/>
          </a:xfrm>
          <a:prstGeom prst="straightConnector1">
            <a:avLst/>
          </a:prstGeom>
          <a:noFill/>
          <a:ln cap="flat" cmpd="sng" w="19050">
            <a:solidFill>
              <a:srgbClr val="000000"/>
            </a:solidFill>
            <a:prstDash val="solid"/>
            <a:round/>
            <a:headEnd len="med" w="med" type="none"/>
            <a:tailEnd len="med" w="med" type="triangle"/>
          </a:ln>
        </p:spPr>
      </p:cxnSp>
      <p:cxnSp>
        <p:nvCxnSpPr>
          <p:cNvPr id="577" name="Google Shape;577;g10920c98111_0_22"/>
          <p:cNvCxnSpPr/>
          <p:nvPr/>
        </p:nvCxnSpPr>
        <p:spPr>
          <a:xfrm rot="10800000">
            <a:off x="5172350" y="3957800"/>
            <a:ext cx="426900" cy="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g10920c98111_0_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Processing</a:t>
            </a:r>
            <a:endParaRPr/>
          </a:p>
        </p:txBody>
      </p:sp>
      <p:sp>
        <p:nvSpPr>
          <p:cNvPr id="583" name="Google Shape;583;g10920c98111_0_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data should and shouldn’t be used for the task?</a:t>
            </a:r>
            <a:endParaRPr/>
          </a:p>
          <a:p>
            <a:pPr indent="-342900" lvl="0" marL="457200" rtl="0" algn="l">
              <a:spcBef>
                <a:spcPts val="0"/>
              </a:spcBef>
              <a:spcAft>
                <a:spcPts val="0"/>
              </a:spcAft>
              <a:buSzPts val="1800"/>
              <a:buChar char="●"/>
            </a:pPr>
            <a:r>
              <a:rPr lang="en"/>
              <a:t>What to do with missing data?</a:t>
            </a:r>
            <a:endParaRPr/>
          </a:p>
          <a:p>
            <a:pPr indent="-342900" lvl="0" marL="457200" rtl="0" algn="l">
              <a:spcBef>
                <a:spcPts val="0"/>
              </a:spcBef>
              <a:spcAft>
                <a:spcPts val="0"/>
              </a:spcAft>
              <a:buSzPts val="1800"/>
              <a:buChar char="●"/>
            </a:pPr>
            <a:r>
              <a:rPr lang="en"/>
              <a:t>What to do with inconsistent data?</a:t>
            </a:r>
            <a:endParaRPr/>
          </a:p>
          <a:p>
            <a:pPr indent="-342900" lvl="0" marL="457200" rtl="0" algn="l">
              <a:spcBef>
                <a:spcPts val="0"/>
              </a:spcBef>
              <a:spcAft>
                <a:spcPts val="0"/>
              </a:spcAft>
              <a:buSzPts val="1800"/>
              <a:buChar char="●"/>
            </a:pPr>
            <a:r>
              <a:rPr lang="en"/>
              <a:t>What assumptions are you making with the transformations of the data?</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g10920c98111_0_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Science Workflow (simplified)</a:t>
            </a:r>
            <a:endParaRPr/>
          </a:p>
        </p:txBody>
      </p:sp>
      <p:sp>
        <p:nvSpPr>
          <p:cNvPr id="589" name="Google Shape;589;g10920c98111_0_44"/>
          <p:cNvSpPr/>
          <p:nvPr/>
        </p:nvSpPr>
        <p:spPr>
          <a:xfrm>
            <a:off x="484225" y="2202175"/>
            <a:ext cx="1167300" cy="70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Process Data</a:t>
            </a:r>
            <a:endParaRPr/>
          </a:p>
        </p:txBody>
      </p:sp>
      <p:sp>
        <p:nvSpPr>
          <p:cNvPr id="590" name="Google Shape;590;g10920c98111_0_44"/>
          <p:cNvSpPr/>
          <p:nvPr/>
        </p:nvSpPr>
        <p:spPr>
          <a:xfrm>
            <a:off x="2515625" y="2218050"/>
            <a:ext cx="1167300" cy="707400"/>
          </a:xfrm>
          <a:prstGeom prst="rect">
            <a:avLst/>
          </a:prstGeom>
          <a:solidFill>
            <a:schemeClr val="accen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Explore Data</a:t>
            </a:r>
            <a:endParaRPr/>
          </a:p>
        </p:txBody>
      </p:sp>
      <p:sp>
        <p:nvSpPr>
          <p:cNvPr id="591" name="Google Shape;591;g10920c98111_0_44"/>
          <p:cNvSpPr/>
          <p:nvPr/>
        </p:nvSpPr>
        <p:spPr>
          <a:xfrm>
            <a:off x="4572000" y="2218050"/>
            <a:ext cx="1167300" cy="70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Extract Features</a:t>
            </a:r>
            <a:endParaRPr/>
          </a:p>
        </p:txBody>
      </p:sp>
      <p:sp>
        <p:nvSpPr>
          <p:cNvPr id="592" name="Google Shape;592;g10920c98111_0_44"/>
          <p:cNvSpPr/>
          <p:nvPr/>
        </p:nvSpPr>
        <p:spPr>
          <a:xfrm>
            <a:off x="6768200" y="2218050"/>
            <a:ext cx="1167300" cy="70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Create Model</a:t>
            </a:r>
            <a:endParaRPr/>
          </a:p>
        </p:txBody>
      </p:sp>
      <p:cxnSp>
        <p:nvCxnSpPr>
          <p:cNvPr id="593" name="Google Shape;593;g10920c98111_0_44"/>
          <p:cNvCxnSpPr>
            <a:stCxn id="589" idx="3"/>
            <a:endCxn id="590" idx="1"/>
          </p:cNvCxnSpPr>
          <p:nvPr/>
        </p:nvCxnSpPr>
        <p:spPr>
          <a:xfrm>
            <a:off x="1651525" y="2555875"/>
            <a:ext cx="864000" cy="15900"/>
          </a:xfrm>
          <a:prstGeom prst="straightConnector1">
            <a:avLst/>
          </a:prstGeom>
          <a:noFill/>
          <a:ln cap="flat" cmpd="sng" w="19050">
            <a:solidFill>
              <a:srgbClr val="000000"/>
            </a:solidFill>
            <a:prstDash val="solid"/>
            <a:round/>
            <a:headEnd len="med" w="med" type="none"/>
            <a:tailEnd len="med" w="med" type="triangle"/>
          </a:ln>
        </p:spPr>
      </p:cxnSp>
      <p:cxnSp>
        <p:nvCxnSpPr>
          <p:cNvPr id="594" name="Google Shape;594;g10920c98111_0_44"/>
          <p:cNvCxnSpPr>
            <a:stCxn id="590" idx="3"/>
            <a:endCxn id="591" idx="1"/>
          </p:cNvCxnSpPr>
          <p:nvPr/>
        </p:nvCxnSpPr>
        <p:spPr>
          <a:xfrm>
            <a:off x="3682925" y="2571750"/>
            <a:ext cx="889200" cy="0"/>
          </a:xfrm>
          <a:prstGeom prst="straightConnector1">
            <a:avLst/>
          </a:prstGeom>
          <a:noFill/>
          <a:ln cap="flat" cmpd="sng" w="19050">
            <a:solidFill>
              <a:srgbClr val="000000"/>
            </a:solidFill>
            <a:prstDash val="solid"/>
            <a:round/>
            <a:headEnd len="med" w="med" type="none"/>
            <a:tailEnd len="med" w="med" type="triangle"/>
          </a:ln>
        </p:spPr>
      </p:cxnSp>
      <p:cxnSp>
        <p:nvCxnSpPr>
          <p:cNvPr id="595" name="Google Shape;595;g10920c98111_0_44"/>
          <p:cNvCxnSpPr>
            <a:stCxn id="591" idx="3"/>
            <a:endCxn id="592" idx="1"/>
          </p:cNvCxnSpPr>
          <p:nvPr/>
        </p:nvCxnSpPr>
        <p:spPr>
          <a:xfrm>
            <a:off x="5739300" y="2571750"/>
            <a:ext cx="1029000" cy="0"/>
          </a:xfrm>
          <a:prstGeom prst="straightConnector1">
            <a:avLst/>
          </a:prstGeom>
          <a:noFill/>
          <a:ln cap="flat" cmpd="sng" w="19050">
            <a:solidFill>
              <a:srgbClr val="000000"/>
            </a:solidFill>
            <a:prstDash val="solid"/>
            <a:round/>
            <a:headEnd len="med" w="med" type="none"/>
            <a:tailEnd len="med" w="med" type="triangle"/>
          </a:ln>
        </p:spPr>
      </p:cxnSp>
      <p:cxnSp>
        <p:nvCxnSpPr>
          <p:cNvPr id="596" name="Google Shape;596;g10920c98111_0_44"/>
          <p:cNvCxnSpPr>
            <a:stCxn id="590" idx="2"/>
          </p:cNvCxnSpPr>
          <p:nvPr/>
        </p:nvCxnSpPr>
        <p:spPr>
          <a:xfrm rot="5400000">
            <a:off x="1546025" y="2433000"/>
            <a:ext cx="1060800" cy="2045700"/>
          </a:xfrm>
          <a:prstGeom prst="bentConnector2">
            <a:avLst/>
          </a:prstGeom>
          <a:noFill/>
          <a:ln cap="flat" cmpd="sng" w="19050">
            <a:solidFill>
              <a:srgbClr val="000000"/>
            </a:solidFill>
            <a:prstDash val="solid"/>
            <a:round/>
            <a:headEnd len="med" w="med" type="none"/>
            <a:tailEnd len="med" w="med" type="none"/>
          </a:ln>
        </p:spPr>
      </p:cxnSp>
      <p:cxnSp>
        <p:nvCxnSpPr>
          <p:cNvPr id="597" name="Google Shape;597;g10920c98111_0_44"/>
          <p:cNvCxnSpPr>
            <a:stCxn id="591" idx="2"/>
          </p:cNvCxnSpPr>
          <p:nvPr/>
        </p:nvCxnSpPr>
        <p:spPr>
          <a:xfrm rot="5400000">
            <a:off x="3613350" y="2415450"/>
            <a:ext cx="1032300" cy="2052300"/>
          </a:xfrm>
          <a:prstGeom prst="bentConnector2">
            <a:avLst/>
          </a:prstGeom>
          <a:noFill/>
          <a:ln cap="flat" cmpd="sng" w="19050">
            <a:solidFill>
              <a:srgbClr val="000000"/>
            </a:solidFill>
            <a:prstDash val="solid"/>
            <a:round/>
            <a:headEnd len="med" w="med" type="none"/>
            <a:tailEnd len="med" w="med" type="none"/>
          </a:ln>
        </p:spPr>
      </p:cxnSp>
      <p:cxnSp>
        <p:nvCxnSpPr>
          <p:cNvPr id="598" name="Google Shape;598;g10920c98111_0_44"/>
          <p:cNvCxnSpPr>
            <a:stCxn id="592" idx="2"/>
          </p:cNvCxnSpPr>
          <p:nvPr/>
        </p:nvCxnSpPr>
        <p:spPr>
          <a:xfrm rot="5400000">
            <a:off x="5745950" y="2351850"/>
            <a:ext cx="1032300" cy="2179500"/>
          </a:xfrm>
          <a:prstGeom prst="bentConnector2">
            <a:avLst/>
          </a:prstGeom>
          <a:noFill/>
          <a:ln cap="flat" cmpd="sng" w="19050">
            <a:solidFill>
              <a:srgbClr val="000000"/>
            </a:solidFill>
            <a:prstDash val="solid"/>
            <a:round/>
            <a:headEnd len="med" w="med" type="none"/>
            <a:tailEnd len="med" w="med" type="none"/>
          </a:ln>
        </p:spPr>
      </p:cxnSp>
      <p:cxnSp>
        <p:nvCxnSpPr>
          <p:cNvPr id="599" name="Google Shape;599;g10920c98111_0_44"/>
          <p:cNvCxnSpPr>
            <a:endCxn id="589" idx="2"/>
          </p:cNvCxnSpPr>
          <p:nvPr/>
        </p:nvCxnSpPr>
        <p:spPr>
          <a:xfrm flipH="1" rot="10800000">
            <a:off x="1063075" y="2909575"/>
            <a:ext cx="4800" cy="1076700"/>
          </a:xfrm>
          <a:prstGeom prst="straightConnector1">
            <a:avLst/>
          </a:prstGeom>
          <a:noFill/>
          <a:ln cap="flat" cmpd="sng" w="19050">
            <a:solidFill>
              <a:srgbClr val="000000"/>
            </a:solidFill>
            <a:prstDash val="solid"/>
            <a:round/>
            <a:headEnd len="med" w="med" type="none"/>
            <a:tailEnd len="med" w="med" type="triangle"/>
          </a:ln>
        </p:spPr>
      </p:cxnSp>
      <p:cxnSp>
        <p:nvCxnSpPr>
          <p:cNvPr id="600" name="Google Shape;600;g10920c98111_0_44"/>
          <p:cNvCxnSpPr/>
          <p:nvPr/>
        </p:nvCxnSpPr>
        <p:spPr>
          <a:xfrm rot="10800000">
            <a:off x="3099375" y="3953000"/>
            <a:ext cx="522000" cy="9600"/>
          </a:xfrm>
          <a:prstGeom prst="straightConnector1">
            <a:avLst/>
          </a:prstGeom>
          <a:noFill/>
          <a:ln cap="flat" cmpd="sng" w="19050">
            <a:solidFill>
              <a:srgbClr val="000000"/>
            </a:solidFill>
            <a:prstDash val="solid"/>
            <a:round/>
            <a:headEnd len="med" w="med" type="none"/>
            <a:tailEnd len="med" w="med" type="triangle"/>
          </a:ln>
        </p:spPr>
      </p:cxnSp>
      <p:cxnSp>
        <p:nvCxnSpPr>
          <p:cNvPr id="601" name="Google Shape;601;g10920c98111_0_44"/>
          <p:cNvCxnSpPr/>
          <p:nvPr/>
        </p:nvCxnSpPr>
        <p:spPr>
          <a:xfrm rot="10800000">
            <a:off x="5172350" y="3957800"/>
            <a:ext cx="426900" cy="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d1d2474d77_0_6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Knowledge = Testable Predictions</a:t>
            </a:r>
            <a:endParaRPr/>
          </a:p>
        </p:txBody>
      </p:sp>
      <p:sp>
        <p:nvSpPr>
          <p:cNvPr id="91" name="Google Shape;91;gd1d2474d77_0_68"/>
          <p:cNvSpPr txBox="1"/>
          <p:nvPr>
            <p:ph idx="1" type="body"/>
          </p:nvPr>
        </p:nvSpPr>
        <p:spPr>
          <a:xfrm>
            <a:off x="311700" y="1266325"/>
            <a:ext cx="4260300" cy="15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endParaRPr/>
          </a:p>
          <a:p>
            <a:pPr indent="0" lvl="0" marL="0" rtl="0" algn="l">
              <a:spcBef>
                <a:spcPts val="0"/>
              </a:spcBef>
              <a:spcAft>
                <a:spcPts val="0"/>
              </a:spcAft>
              <a:buNone/>
            </a:pPr>
            <a:r>
              <a:rPr lang="en"/>
              <a:t>f(x, y, t) =&gt; temperature</a:t>
            </a:r>
            <a:endParaRPr/>
          </a:p>
          <a:p>
            <a:pPr indent="0" lvl="0" marL="0" rtl="0" algn="r">
              <a:spcBef>
                <a:spcPts val="0"/>
              </a:spcBef>
              <a:spcAft>
                <a:spcPts val="0"/>
              </a:spcAft>
              <a:buNone/>
            </a:pPr>
            <a:r>
              <a:rPr lang="en"/>
              <a:t>VS</a:t>
            </a:r>
            <a:endParaRPr/>
          </a:p>
          <a:p>
            <a:pPr indent="0" lvl="0" marL="0" rtl="0" algn="l">
              <a:spcBef>
                <a:spcPts val="0"/>
              </a:spcBef>
              <a:spcAft>
                <a:spcPts val="0"/>
              </a:spcAft>
              <a:buNone/>
            </a:pPr>
            <a:r>
              <a:rPr lang="en"/>
              <a:t>“Heat Diffusion”</a:t>
            </a:r>
            <a:endParaRPr/>
          </a:p>
        </p:txBody>
      </p:sp>
      <p:sp>
        <p:nvSpPr>
          <p:cNvPr id="92" name="Google Shape;92;gd1d2474d77_0_68"/>
          <p:cNvSpPr txBox="1"/>
          <p:nvPr>
            <p:ph idx="1" type="body"/>
          </p:nvPr>
        </p:nvSpPr>
        <p:spPr>
          <a:xfrm>
            <a:off x="4757525" y="1266325"/>
            <a:ext cx="4260300" cy="138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 Distribution Creatures</a:t>
            </a:r>
            <a:endParaRPr/>
          </a:p>
          <a:p>
            <a:pPr indent="0" lvl="0" marL="0" rtl="0" algn="l">
              <a:spcBef>
                <a:spcPts val="0"/>
              </a:spcBef>
              <a:spcAft>
                <a:spcPts val="0"/>
              </a:spcAft>
              <a:buNone/>
            </a:pPr>
            <a:r>
              <a:t/>
            </a:r>
            <a:endParaRPr/>
          </a:p>
        </p:txBody>
      </p:sp>
      <p:sp>
        <p:nvSpPr>
          <p:cNvPr id="93" name="Google Shape;93;gd1d2474d77_0_68"/>
          <p:cNvSpPr txBox="1"/>
          <p:nvPr>
            <p:ph idx="1" type="body"/>
          </p:nvPr>
        </p:nvSpPr>
        <p:spPr>
          <a:xfrm>
            <a:off x="2441850" y="3842225"/>
            <a:ext cx="4260300" cy="46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Which theory should we use?</a:t>
            </a:r>
            <a:endParaRPr/>
          </a:p>
          <a:p>
            <a:pPr indent="0" lvl="0" marL="0" rtl="0" algn="ctr">
              <a:spcBef>
                <a:spcPts val="0"/>
              </a:spcBef>
              <a:spcAft>
                <a:spcPts val="0"/>
              </a:spcAft>
              <a:buNone/>
            </a:pPr>
            <a:r>
              <a:rPr lang="en"/>
              <a:t>How to distinguish or unify them?</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g10920c98111_0_6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607" name="Google Shape;607;g10920c98111_0_6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Describe, contextualize, and visualize the data</a:t>
            </a:r>
            <a:endParaRPr/>
          </a:p>
          <a:p>
            <a:pPr indent="-342900" lvl="0" marL="457200" rtl="0" algn="l">
              <a:spcBef>
                <a:spcPts val="0"/>
              </a:spcBef>
              <a:spcAft>
                <a:spcPts val="0"/>
              </a:spcAft>
              <a:buSzPts val="1800"/>
              <a:buChar char="●"/>
            </a:pPr>
            <a:r>
              <a:rPr lang="en"/>
              <a:t>What might be related to what you’re trying to predict?</a:t>
            </a:r>
            <a:endParaRPr/>
          </a:p>
          <a:p>
            <a:pPr indent="-342900" lvl="0" marL="457200" rtl="0" algn="l">
              <a:spcBef>
                <a:spcPts val="0"/>
              </a:spcBef>
              <a:spcAft>
                <a:spcPts val="0"/>
              </a:spcAft>
              <a:buSzPts val="1800"/>
              <a:buChar char="●"/>
            </a:pPr>
            <a:r>
              <a:rPr lang="en"/>
              <a:t>Are there imbalances in the data?</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g10920c98111_0_6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Science Workflow (simplified)</a:t>
            </a:r>
            <a:endParaRPr/>
          </a:p>
        </p:txBody>
      </p:sp>
      <p:sp>
        <p:nvSpPr>
          <p:cNvPr id="613" name="Google Shape;613;g10920c98111_0_66"/>
          <p:cNvSpPr/>
          <p:nvPr/>
        </p:nvSpPr>
        <p:spPr>
          <a:xfrm>
            <a:off x="484225" y="2202175"/>
            <a:ext cx="1167300" cy="70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Process Data</a:t>
            </a:r>
            <a:endParaRPr/>
          </a:p>
        </p:txBody>
      </p:sp>
      <p:sp>
        <p:nvSpPr>
          <p:cNvPr id="614" name="Google Shape;614;g10920c98111_0_66"/>
          <p:cNvSpPr/>
          <p:nvPr/>
        </p:nvSpPr>
        <p:spPr>
          <a:xfrm>
            <a:off x="2515625" y="2218050"/>
            <a:ext cx="1167300" cy="70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Explore Data</a:t>
            </a:r>
            <a:endParaRPr/>
          </a:p>
        </p:txBody>
      </p:sp>
      <p:sp>
        <p:nvSpPr>
          <p:cNvPr id="615" name="Google Shape;615;g10920c98111_0_66"/>
          <p:cNvSpPr/>
          <p:nvPr/>
        </p:nvSpPr>
        <p:spPr>
          <a:xfrm>
            <a:off x="4572000" y="2218050"/>
            <a:ext cx="1167300" cy="707400"/>
          </a:xfrm>
          <a:prstGeom prst="rect">
            <a:avLst/>
          </a:prstGeom>
          <a:solidFill>
            <a:schemeClr val="accen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Extract Features</a:t>
            </a:r>
            <a:endParaRPr/>
          </a:p>
        </p:txBody>
      </p:sp>
      <p:sp>
        <p:nvSpPr>
          <p:cNvPr id="616" name="Google Shape;616;g10920c98111_0_66"/>
          <p:cNvSpPr/>
          <p:nvPr/>
        </p:nvSpPr>
        <p:spPr>
          <a:xfrm>
            <a:off x="6768200" y="2218050"/>
            <a:ext cx="1167300" cy="70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Create Model</a:t>
            </a:r>
            <a:endParaRPr/>
          </a:p>
        </p:txBody>
      </p:sp>
      <p:cxnSp>
        <p:nvCxnSpPr>
          <p:cNvPr id="617" name="Google Shape;617;g10920c98111_0_66"/>
          <p:cNvCxnSpPr>
            <a:stCxn id="613" idx="3"/>
            <a:endCxn id="614" idx="1"/>
          </p:cNvCxnSpPr>
          <p:nvPr/>
        </p:nvCxnSpPr>
        <p:spPr>
          <a:xfrm>
            <a:off x="1651525" y="2555875"/>
            <a:ext cx="864000" cy="15900"/>
          </a:xfrm>
          <a:prstGeom prst="straightConnector1">
            <a:avLst/>
          </a:prstGeom>
          <a:noFill/>
          <a:ln cap="flat" cmpd="sng" w="19050">
            <a:solidFill>
              <a:srgbClr val="000000"/>
            </a:solidFill>
            <a:prstDash val="solid"/>
            <a:round/>
            <a:headEnd len="med" w="med" type="none"/>
            <a:tailEnd len="med" w="med" type="triangle"/>
          </a:ln>
        </p:spPr>
      </p:cxnSp>
      <p:cxnSp>
        <p:nvCxnSpPr>
          <p:cNvPr id="618" name="Google Shape;618;g10920c98111_0_66"/>
          <p:cNvCxnSpPr>
            <a:stCxn id="614" idx="3"/>
            <a:endCxn id="615" idx="1"/>
          </p:cNvCxnSpPr>
          <p:nvPr/>
        </p:nvCxnSpPr>
        <p:spPr>
          <a:xfrm>
            <a:off x="3682925" y="2571750"/>
            <a:ext cx="889200" cy="0"/>
          </a:xfrm>
          <a:prstGeom prst="straightConnector1">
            <a:avLst/>
          </a:prstGeom>
          <a:noFill/>
          <a:ln cap="flat" cmpd="sng" w="19050">
            <a:solidFill>
              <a:srgbClr val="000000"/>
            </a:solidFill>
            <a:prstDash val="solid"/>
            <a:round/>
            <a:headEnd len="med" w="med" type="none"/>
            <a:tailEnd len="med" w="med" type="triangle"/>
          </a:ln>
        </p:spPr>
      </p:cxnSp>
      <p:cxnSp>
        <p:nvCxnSpPr>
          <p:cNvPr id="619" name="Google Shape;619;g10920c98111_0_66"/>
          <p:cNvCxnSpPr>
            <a:stCxn id="615" idx="3"/>
            <a:endCxn id="616" idx="1"/>
          </p:cNvCxnSpPr>
          <p:nvPr/>
        </p:nvCxnSpPr>
        <p:spPr>
          <a:xfrm>
            <a:off x="5739300" y="2571750"/>
            <a:ext cx="1029000" cy="0"/>
          </a:xfrm>
          <a:prstGeom prst="straightConnector1">
            <a:avLst/>
          </a:prstGeom>
          <a:noFill/>
          <a:ln cap="flat" cmpd="sng" w="19050">
            <a:solidFill>
              <a:srgbClr val="000000"/>
            </a:solidFill>
            <a:prstDash val="solid"/>
            <a:round/>
            <a:headEnd len="med" w="med" type="none"/>
            <a:tailEnd len="med" w="med" type="triangle"/>
          </a:ln>
        </p:spPr>
      </p:cxnSp>
      <p:cxnSp>
        <p:nvCxnSpPr>
          <p:cNvPr id="620" name="Google Shape;620;g10920c98111_0_66"/>
          <p:cNvCxnSpPr>
            <a:stCxn id="614" idx="2"/>
          </p:cNvCxnSpPr>
          <p:nvPr/>
        </p:nvCxnSpPr>
        <p:spPr>
          <a:xfrm rot="5400000">
            <a:off x="1546025" y="2433000"/>
            <a:ext cx="1060800" cy="2045700"/>
          </a:xfrm>
          <a:prstGeom prst="bentConnector2">
            <a:avLst/>
          </a:prstGeom>
          <a:noFill/>
          <a:ln cap="flat" cmpd="sng" w="19050">
            <a:solidFill>
              <a:srgbClr val="000000"/>
            </a:solidFill>
            <a:prstDash val="solid"/>
            <a:round/>
            <a:headEnd len="med" w="med" type="none"/>
            <a:tailEnd len="med" w="med" type="none"/>
          </a:ln>
        </p:spPr>
      </p:cxnSp>
      <p:cxnSp>
        <p:nvCxnSpPr>
          <p:cNvPr id="621" name="Google Shape;621;g10920c98111_0_66"/>
          <p:cNvCxnSpPr>
            <a:stCxn id="615" idx="2"/>
          </p:cNvCxnSpPr>
          <p:nvPr/>
        </p:nvCxnSpPr>
        <p:spPr>
          <a:xfrm rot="5400000">
            <a:off x="3613350" y="2415450"/>
            <a:ext cx="1032300" cy="2052300"/>
          </a:xfrm>
          <a:prstGeom prst="bentConnector2">
            <a:avLst/>
          </a:prstGeom>
          <a:noFill/>
          <a:ln cap="flat" cmpd="sng" w="19050">
            <a:solidFill>
              <a:srgbClr val="000000"/>
            </a:solidFill>
            <a:prstDash val="solid"/>
            <a:round/>
            <a:headEnd len="med" w="med" type="none"/>
            <a:tailEnd len="med" w="med" type="none"/>
          </a:ln>
        </p:spPr>
      </p:cxnSp>
      <p:cxnSp>
        <p:nvCxnSpPr>
          <p:cNvPr id="622" name="Google Shape;622;g10920c98111_0_66"/>
          <p:cNvCxnSpPr>
            <a:stCxn id="616" idx="2"/>
          </p:cNvCxnSpPr>
          <p:nvPr/>
        </p:nvCxnSpPr>
        <p:spPr>
          <a:xfrm rot="5400000">
            <a:off x="5745950" y="2351850"/>
            <a:ext cx="1032300" cy="2179500"/>
          </a:xfrm>
          <a:prstGeom prst="bentConnector2">
            <a:avLst/>
          </a:prstGeom>
          <a:noFill/>
          <a:ln cap="flat" cmpd="sng" w="19050">
            <a:solidFill>
              <a:srgbClr val="000000"/>
            </a:solidFill>
            <a:prstDash val="solid"/>
            <a:round/>
            <a:headEnd len="med" w="med" type="none"/>
            <a:tailEnd len="med" w="med" type="none"/>
          </a:ln>
        </p:spPr>
      </p:cxnSp>
      <p:cxnSp>
        <p:nvCxnSpPr>
          <p:cNvPr id="623" name="Google Shape;623;g10920c98111_0_66"/>
          <p:cNvCxnSpPr>
            <a:endCxn id="613" idx="2"/>
          </p:cNvCxnSpPr>
          <p:nvPr/>
        </p:nvCxnSpPr>
        <p:spPr>
          <a:xfrm flipH="1" rot="10800000">
            <a:off x="1063075" y="2909575"/>
            <a:ext cx="4800" cy="1076700"/>
          </a:xfrm>
          <a:prstGeom prst="straightConnector1">
            <a:avLst/>
          </a:prstGeom>
          <a:noFill/>
          <a:ln cap="flat" cmpd="sng" w="19050">
            <a:solidFill>
              <a:srgbClr val="000000"/>
            </a:solidFill>
            <a:prstDash val="solid"/>
            <a:round/>
            <a:headEnd len="med" w="med" type="none"/>
            <a:tailEnd len="med" w="med" type="triangle"/>
          </a:ln>
        </p:spPr>
      </p:cxnSp>
      <p:cxnSp>
        <p:nvCxnSpPr>
          <p:cNvPr id="624" name="Google Shape;624;g10920c98111_0_66"/>
          <p:cNvCxnSpPr/>
          <p:nvPr/>
        </p:nvCxnSpPr>
        <p:spPr>
          <a:xfrm rot="10800000">
            <a:off x="3099375" y="3953000"/>
            <a:ext cx="522000" cy="9600"/>
          </a:xfrm>
          <a:prstGeom prst="straightConnector1">
            <a:avLst/>
          </a:prstGeom>
          <a:noFill/>
          <a:ln cap="flat" cmpd="sng" w="19050">
            <a:solidFill>
              <a:srgbClr val="000000"/>
            </a:solidFill>
            <a:prstDash val="solid"/>
            <a:round/>
            <a:headEnd len="med" w="med" type="none"/>
            <a:tailEnd len="med" w="med" type="triangle"/>
          </a:ln>
        </p:spPr>
      </p:cxnSp>
      <p:cxnSp>
        <p:nvCxnSpPr>
          <p:cNvPr id="625" name="Google Shape;625;g10920c98111_0_66"/>
          <p:cNvCxnSpPr/>
          <p:nvPr/>
        </p:nvCxnSpPr>
        <p:spPr>
          <a:xfrm rot="10800000">
            <a:off x="5172350" y="3957800"/>
            <a:ext cx="426900" cy="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g10920c98111_0_8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a:t>
            </a:r>
            <a:endParaRPr/>
          </a:p>
        </p:txBody>
      </p:sp>
      <p:sp>
        <p:nvSpPr>
          <p:cNvPr id="631" name="Google Shape;631;g10920c98111_0_8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Are the features provided by the dataset the best features to use for the task?</a:t>
            </a:r>
            <a:endParaRPr/>
          </a:p>
          <a:p>
            <a:pPr indent="-342900" lvl="0" marL="457200" rtl="0" algn="l">
              <a:spcBef>
                <a:spcPts val="0"/>
              </a:spcBef>
              <a:spcAft>
                <a:spcPts val="0"/>
              </a:spcAft>
              <a:buSzPts val="1800"/>
              <a:buChar char="●"/>
            </a:pPr>
            <a:r>
              <a:rPr lang="en"/>
              <a:t>What other features can be extracted?</a:t>
            </a:r>
            <a:endParaRPr/>
          </a:p>
          <a:p>
            <a:pPr indent="-342900" lvl="0" marL="457200" rtl="0" algn="l">
              <a:spcBef>
                <a:spcPts val="0"/>
              </a:spcBef>
              <a:spcAft>
                <a:spcPts val="0"/>
              </a:spcAft>
              <a:buSzPts val="1800"/>
              <a:buChar char="●"/>
            </a:pPr>
            <a:r>
              <a:rPr lang="en"/>
              <a:t>Should existing features be transformed?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g10920c98111_0_8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Science Workflow (simplified)</a:t>
            </a:r>
            <a:endParaRPr/>
          </a:p>
        </p:txBody>
      </p:sp>
      <p:sp>
        <p:nvSpPr>
          <p:cNvPr id="637" name="Google Shape;637;g10920c98111_0_88"/>
          <p:cNvSpPr/>
          <p:nvPr/>
        </p:nvSpPr>
        <p:spPr>
          <a:xfrm>
            <a:off x="484225" y="2202175"/>
            <a:ext cx="1167300" cy="70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Process Data</a:t>
            </a:r>
            <a:endParaRPr/>
          </a:p>
        </p:txBody>
      </p:sp>
      <p:sp>
        <p:nvSpPr>
          <p:cNvPr id="638" name="Google Shape;638;g10920c98111_0_88"/>
          <p:cNvSpPr/>
          <p:nvPr/>
        </p:nvSpPr>
        <p:spPr>
          <a:xfrm>
            <a:off x="2515625" y="2218050"/>
            <a:ext cx="1167300" cy="70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Explore Data</a:t>
            </a:r>
            <a:endParaRPr/>
          </a:p>
        </p:txBody>
      </p:sp>
      <p:sp>
        <p:nvSpPr>
          <p:cNvPr id="639" name="Google Shape;639;g10920c98111_0_88"/>
          <p:cNvSpPr/>
          <p:nvPr/>
        </p:nvSpPr>
        <p:spPr>
          <a:xfrm>
            <a:off x="4572000" y="2218050"/>
            <a:ext cx="1167300" cy="70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Extract Features</a:t>
            </a:r>
            <a:endParaRPr/>
          </a:p>
        </p:txBody>
      </p:sp>
      <p:sp>
        <p:nvSpPr>
          <p:cNvPr id="640" name="Google Shape;640;g10920c98111_0_88"/>
          <p:cNvSpPr/>
          <p:nvPr/>
        </p:nvSpPr>
        <p:spPr>
          <a:xfrm>
            <a:off x="6768200" y="2218050"/>
            <a:ext cx="1167300" cy="707400"/>
          </a:xfrm>
          <a:prstGeom prst="rect">
            <a:avLst/>
          </a:prstGeom>
          <a:solidFill>
            <a:schemeClr val="accen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Create Model</a:t>
            </a:r>
            <a:endParaRPr/>
          </a:p>
        </p:txBody>
      </p:sp>
      <p:cxnSp>
        <p:nvCxnSpPr>
          <p:cNvPr id="641" name="Google Shape;641;g10920c98111_0_88"/>
          <p:cNvCxnSpPr>
            <a:stCxn id="637" idx="3"/>
            <a:endCxn id="638" idx="1"/>
          </p:cNvCxnSpPr>
          <p:nvPr/>
        </p:nvCxnSpPr>
        <p:spPr>
          <a:xfrm>
            <a:off x="1651525" y="2555875"/>
            <a:ext cx="864000" cy="15900"/>
          </a:xfrm>
          <a:prstGeom prst="straightConnector1">
            <a:avLst/>
          </a:prstGeom>
          <a:noFill/>
          <a:ln cap="flat" cmpd="sng" w="19050">
            <a:solidFill>
              <a:srgbClr val="000000"/>
            </a:solidFill>
            <a:prstDash val="solid"/>
            <a:round/>
            <a:headEnd len="med" w="med" type="none"/>
            <a:tailEnd len="med" w="med" type="triangle"/>
          </a:ln>
        </p:spPr>
      </p:cxnSp>
      <p:cxnSp>
        <p:nvCxnSpPr>
          <p:cNvPr id="642" name="Google Shape;642;g10920c98111_0_88"/>
          <p:cNvCxnSpPr>
            <a:stCxn id="638" idx="3"/>
            <a:endCxn id="639" idx="1"/>
          </p:cNvCxnSpPr>
          <p:nvPr/>
        </p:nvCxnSpPr>
        <p:spPr>
          <a:xfrm>
            <a:off x="3682925" y="2571750"/>
            <a:ext cx="889200" cy="0"/>
          </a:xfrm>
          <a:prstGeom prst="straightConnector1">
            <a:avLst/>
          </a:prstGeom>
          <a:noFill/>
          <a:ln cap="flat" cmpd="sng" w="19050">
            <a:solidFill>
              <a:srgbClr val="000000"/>
            </a:solidFill>
            <a:prstDash val="solid"/>
            <a:round/>
            <a:headEnd len="med" w="med" type="none"/>
            <a:tailEnd len="med" w="med" type="triangle"/>
          </a:ln>
        </p:spPr>
      </p:cxnSp>
      <p:cxnSp>
        <p:nvCxnSpPr>
          <p:cNvPr id="643" name="Google Shape;643;g10920c98111_0_88"/>
          <p:cNvCxnSpPr>
            <a:stCxn id="639" idx="3"/>
            <a:endCxn id="640" idx="1"/>
          </p:cNvCxnSpPr>
          <p:nvPr/>
        </p:nvCxnSpPr>
        <p:spPr>
          <a:xfrm>
            <a:off x="5739300" y="2571750"/>
            <a:ext cx="1029000" cy="0"/>
          </a:xfrm>
          <a:prstGeom prst="straightConnector1">
            <a:avLst/>
          </a:prstGeom>
          <a:noFill/>
          <a:ln cap="flat" cmpd="sng" w="19050">
            <a:solidFill>
              <a:srgbClr val="000000"/>
            </a:solidFill>
            <a:prstDash val="solid"/>
            <a:round/>
            <a:headEnd len="med" w="med" type="none"/>
            <a:tailEnd len="med" w="med" type="triangle"/>
          </a:ln>
        </p:spPr>
      </p:cxnSp>
      <p:cxnSp>
        <p:nvCxnSpPr>
          <p:cNvPr id="644" name="Google Shape;644;g10920c98111_0_88"/>
          <p:cNvCxnSpPr>
            <a:stCxn id="638" idx="2"/>
          </p:cNvCxnSpPr>
          <p:nvPr/>
        </p:nvCxnSpPr>
        <p:spPr>
          <a:xfrm rot="5400000">
            <a:off x="1546025" y="2433000"/>
            <a:ext cx="1060800" cy="2045700"/>
          </a:xfrm>
          <a:prstGeom prst="bentConnector2">
            <a:avLst/>
          </a:prstGeom>
          <a:noFill/>
          <a:ln cap="flat" cmpd="sng" w="19050">
            <a:solidFill>
              <a:srgbClr val="000000"/>
            </a:solidFill>
            <a:prstDash val="solid"/>
            <a:round/>
            <a:headEnd len="med" w="med" type="none"/>
            <a:tailEnd len="med" w="med" type="none"/>
          </a:ln>
        </p:spPr>
      </p:cxnSp>
      <p:cxnSp>
        <p:nvCxnSpPr>
          <p:cNvPr id="645" name="Google Shape;645;g10920c98111_0_88"/>
          <p:cNvCxnSpPr>
            <a:stCxn id="639" idx="2"/>
          </p:cNvCxnSpPr>
          <p:nvPr/>
        </p:nvCxnSpPr>
        <p:spPr>
          <a:xfrm rot="5400000">
            <a:off x="3613350" y="2415450"/>
            <a:ext cx="1032300" cy="2052300"/>
          </a:xfrm>
          <a:prstGeom prst="bentConnector2">
            <a:avLst/>
          </a:prstGeom>
          <a:noFill/>
          <a:ln cap="flat" cmpd="sng" w="19050">
            <a:solidFill>
              <a:srgbClr val="000000"/>
            </a:solidFill>
            <a:prstDash val="solid"/>
            <a:round/>
            <a:headEnd len="med" w="med" type="none"/>
            <a:tailEnd len="med" w="med" type="none"/>
          </a:ln>
        </p:spPr>
      </p:cxnSp>
      <p:cxnSp>
        <p:nvCxnSpPr>
          <p:cNvPr id="646" name="Google Shape;646;g10920c98111_0_88"/>
          <p:cNvCxnSpPr>
            <a:stCxn id="640" idx="2"/>
          </p:cNvCxnSpPr>
          <p:nvPr/>
        </p:nvCxnSpPr>
        <p:spPr>
          <a:xfrm rot="5400000">
            <a:off x="5745950" y="2351850"/>
            <a:ext cx="1032300" cy="2179500"/>
          </a:xfrm>
          <a:prstGeom prst="bentConnector2">
            <a:avLst/>
          </a:prstGeom>
          <a:noFill/>
          <a:ln cap="flat" cmpd="sng" w="19050">
            <a:solidFill>
              <a:srgbClr val="000000"/>
            </a:solidFill>
            <a:prstDash val="solid"/>
            <a:round/>
            <a:headEnd len="med" w="med" type="none"/>
            <a:tailEnd len="med" w="med" type="none"/>
          </a:ln>
        </p:spPr>
      </p:cxnSp>
      <p:cxnSp>
        <p:nvCxnSpPr>
          <p:cNvPr id="647" name="Google Shape;647;g10920c98111_0_88"/>
          <p:cNvCxnSpPr>
            <a:endCxn id="637" idx="2"/>
          </p:cNvCxnSpPr>
          <p:nvPr/>
        </p:nvCxnSpPr>
        <p:spPr>
          <a:xfrm flipH="1" rot="10800000">
            <a:off x="1063075" y="2909575"/>
            <a:ext cx="4800" cy="1076700"/>
          </a:xfrm>
          <a:prstGeom prst="straightConnector1">
            <a:avLst/>
          </a:prstGeom>
          <a:noFill/>
          <a:ln cap="flat" cmpd="sng" w="19050">
            <a:solidFill>
              <a:srgbClr val="000000"/>
            </a:solidFill>
            <a:prstDash val="solid"/>
            <a:round/>
            <a:headEnd len="med" w="med" type="none"/>
            <a:tailEnd len="med" w="med" type="triangle"/>
          </a:ln>
        </p:spPr>
      </p:cxnSp>
      <p:cxnSp>
        <p:nvCxnSpPr>
          <p:cNvPr id="648" name="Google Shape;648;g10920c98111_0_88"/>
          <p:cNvCxnSpPr/>
          <p:nvPr/>
        </p:nvCxnSpPr>
        <p:spPr>
          <a:xfrm rot="10800000">
            <a:off x="3099375" y="3953000"/>
            <a:ext cx="522000" cy="9600"/>
          </a:xfrm>
          <a:prstGeom prst="straightConnector1">
            <a:avLst/>
          </a:prstGeom>
          <a:noFill/>
          <a:ln cap="flat" cmpd="sng" w="19050">
            <a:solidFill>
              <a:srgbClr val="000000"/>
            </a:solidFill>
            <a:prstDash val="solid"/>
            <a:round/>
            <a:headEnd len="med" w="med" type="none"/>
            <a:tailEnd len="med" w="med" type="triangle"/>
          </a:ln>
        </p:spPr>
      </p:cxnSp>
      <p:cxnSp>
        <p:nvCxnSpPr>
          <p:cNvPr id="649" name="Google Shape;649;g10920c98111_0_88"/>
          <p:cNvCxnSpPr/>
          <p:nvPr/>
        </p:nvCxnSpPr>
        <p:spPr>
          <a:xfrm rot="10800000">
            <a:off x="5172350" y="3957800"/>
            <a:ext cx="426900" cy="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g10920c98111_0_10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the right model</a:t>
            </a:r>
            <a:endParaRPr/>
          </a:p>
        </p:txBody>
      </p:sp>
      <p:sp>
        <p:nvSpPr>
          <p:cNvPr id="655" name="Google Shape;655;g10920c98111_0_10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Ask what and </a:t>
            </a:r>
            <a:r>
              <a:rPr b="1" lang="en"/>
              <a:t>who </a:t>
            </a:r>
            <a:r>
              <a:rPr lang="en"/>
              <a:t>the model is used / intended for</a:t>
            </a:r>
            <a:endParaRPr/>
          </a:p>
          <a:p>
            <a:pPr indent="-317500" lvl="1" marL="914400" rtl="0" algn="l">
              <a:spcBef>
                <a:spcPts val="0"/>
              </a:spcBef>
              <a:spcAft>
                <a:spcPts val="0"/>
              </a:spcAft>
              <a:buSzPts val="1400"/>
              <a:buChar char="○"/>
            </a:pPr>
            <a:r>
              <a:rPr lang="en"/>
              <a:t>Is it just the general trend that is important of the exact predictions that are important?</a:t>
            </a:r>
            <a:endParaRPr/>
          </a:p>
          <a:p>
            <a:pPr indent="-317500" lvl="1" marL="914400" rtl="0" algn="l">
              <a:spcBef>
                <a:spcPts val="0"/>
              </a:spcBef>
              <a:spcAft>
                <a:spcPts val="0"/>
              </a:spcAft>
              <a:buSzPts val="1400"/>
              <a:buChar char="○"/>
            </a:pPr>
            <a:r>
              <a:rPr lang="en"/>
              <a:t>Is this a problem that </a:t>
            </a:r>
            <a:r>
              <a:rPr b="1" lang="en"/>
              <a:t>needs </a:t>
            </a:r>
            <a:r>
              <a:rPr lang="en"/>
              <a:t>predictive tools to solve?</a:t>
            </a:r>
            <a:endParaRPr/>
          </a:p>
          <a:p>
            <a:pPr indent="-342900" lvl="0" marL="457200" rtl="0" algn="l">
              <a:spcBef>
                <a:spcPts val="0"/>
              </a:spcBef>
              <a:spcAft>
                <a:spcPts val="0"/>
              </a:spcAft>
              <a:buSzPts val="1800"/>
              <a:buChar char="●"/>
            </a:pPr>
            <a:r>
              <a:rPr lang="en"/>
              <a:t>The success of this step depends entirely on the work done in previous steps - remember: </a:t>
            </a:r>
            <a:r>
              <a:rPr b="1" lang="en"/>
              <a:t>garbage in, garbage out! </a:t>
            </a:r>
            <a:r>
              <a:rPr lang="en"/>
              <a:t>(it’s all about the data)</a:t>
            </a:r>
            <a:endParaRPr/>
          </a:p>
          <a:p>
            <a:pPr indent="-342900" lvl="0" marL="457200" rtl="0" algn="l">
              <a:spcBef>
                <a:spcPts val="0"/>
              </a:spcBef>
              <a:spcAft>
                <a:spcPts val="0"/>
              </a:spcAft>
              <a:buSzPts val="1800"/>
              <a:buChar char="●"/>
            </a:pPr>
            <a:r>
              <a:rPr lang="en"/>
              <a:t>Is your model easy to explain?</a:t>
            </a:r>
            <a:endParaRPr/>
          </a:p>
          <a:p>
            <a:pPr indent="-342900" lvl="0" marL="457200" rtl="0" algn="l">
              <a:spcBef>
                <a:spcPts val="0"/>
              </a:spcBef>
              <a:spcAft>
                <a:spcPts val="0"/>
              </a:spcAft>
              <a:buSzPts val="1800"/>
              <a:buChar char="●"/>
            </a:pPr>
            <a:r>
              <a:rPr lang="en"/>
              <a:t>When your model fails, can you explain why?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d1d2474d77_0_4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Knowledge = Testable Predictions</a:t>
            </a:r>
            <a:endParaRPr/>
          </a:p>
        </p:txBody>
      </p:sp>
      <p:pic>
        <p:nvPicPr>
          <p:cNvPr id="99" name="Google Shape;99;gd1d2474d77_0_42"/>
          <p:cNvPicPr preferRelativeResize="0"/>
          <p:nvPr/>
        </p:nvPicPr>
        <p:blipFill>
          <a:blip r:embed="rId3">
            <a:alphaModFix/>
          </a:blip>
          <a:stretch>
            <a:fillRect/>
          </a:stretch>
        </p:blipFill>
        <p:spPr>
          <a:xfrm>
            <a:off x="3220780" y="1873383"/>
            <a:ext cx="2702426" cy="1396724"/>
          </a:xfrm>
          <a:prstGeom prst="rect">
            <a:avLst/>
          </a:prstGeom>
          <a:noFill/>
          <a:ln>
            <a:noFill/>
          </a:ln>
        </p:spPr>
      </p:pic>
      <p:sp>
        <p:nvSpPr>
          <p:cNvPr id="100" name="Google Shape;100;gd1d2474d77_0_42"/>
          <p:cNvSpPr txBox="1"/>
          <p:nvPr/>
        </p:nvSpPr>
        <p:spPr>
          <a:xfrm>
            <a:off x="491775" y="1442300"/>
            <a:ext cx="280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Scientific perspective: look at what each theory anticipates!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d1d2474d77_0_7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Knowledge = Testable Predictions</a:t>
            </a:r>
            <a:endParaRPr/>
          </a:p>
        </p:txBody>
      </p:sp>
      <p:sp>
        <p:nvSpPr>
          <p:cNvPr id="106" name="Google Shape;106;gd1d2474d77_0_7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a:t>
            </a:r>
            <a:r>
              <a:rPr lang="en"/>
              <a:t>can equally well explain every outcome, how can you have a definitive / deterministic anticipation of events?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you’re equally good at explaining every outcome, you have zero knowledge.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d1d2474d77_0_5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Confirmation Bias</a:t>
            </a:r>
            <a:endParaRPr/>
          </a:p>
        </p:txBody>
      </p:sp>
      <p:sp>
        <p:nvSpPr>
          <p:cNvPr id="112" name="Google Shape;112;gd1d2474d77_0_5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class just like this one, imagine playing the following game…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d1d2474d77_0_8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Confirmation Bias</a:t>
            </a:r>
            <a:endParaRPr/>
          </a:p>
        </p:txBody>
      </p:sp>
      <p:sp>
        <p:nvSpPr>
          <p:cNvPr id="118" name="Google Shape;118;gd1d2474d77_0_8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announce “(2, 4, 6) follows the rule”.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are the examples submitted by one of the participants: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(2, 4, 3) 	  -&gt; NO</a:t>
            </a:r>
            <a:endParaRPr/>
          </a:p>
          <a:p>
            <a:pPr indent="-342900" lvl="0" marL="457200" rtl="0" algn="l">
              <a:spcBef>
                <a:spcPts val="0"/>
              </a:spcBef>
              <a:spcAft>
                <a:spcPts val="0"/>
              </a:spcAft>
              <a:buSzPts val="1800"/>
              <a:buChar char="●"/>
            </a:pPr>
            <a:r>
              <a:rPr lang="en"/>
              <a:t>(6, 8, 10)  -&gt; YES</a:t>
            </a:r>
            <a:endParaRPr/>
          </a:p>
          <a:p>
            <a:pPr indent="-342900" lvl="0" marL="457200" rtl="0" algn="l">
              <a:spcBef>
                <a:spcPts val="0"/>
              </a:spcBef>
              <a:spcAft>
                <a:spcPts val="0"/>
              </a:spcAft>
              <a:buSzPts val="1800"/>
              <a:buChar char="●"/>
            </a:pPr>
            <a:r>
              <a:rPr lang="en"/>
              <a:t>(1, 3, 5) 	  -&gt; YES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which, they proceed to write down their hypothesized rule. Would you have wanted to try more examples? If so, which and for what reason?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