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iL4sYwZrPFapjp6TGJCfQo5BL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49E7F7-1D2C-4124-A677-25746FC84BE9}">
  <a:tblStyle styleId="{1049E7F7-1D2C-4124-A677-25746FC84B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TSansNarrow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14311e0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14311e0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4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40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4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40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4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4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4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4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gif"/><Relationship Id="rId4" Type="http://schemas.openxmlformats.org/officeDocument/2006/relationships/image" Target="../media/image5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Distance &amp; Similarity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0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0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67" name="Google Shape;167;p11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1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1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1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6" name="Google Shape;176;p11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83" name="Google Shape;183;p12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2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2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2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2" name="Google Shape;192;p12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3" name="Google Shape;193;p12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3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3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3"/>
          <p:cNvCxnSpPr/>
          <p:nvPr/>
        </p:nvCxnSpPr>
        <p:spPr>
          <a:xfrm flipH="1">
            <a:off x="3728925" y="2462150"/>
            <a:ext cx="664800" cy="72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0" name="Google Shape;210;p13"/>
          <p:cNvSpPr txBox="1"/>
          <p:nvPr/>
        </p:nvSpPr>
        <p:spPr>
          <a:xfrm>
            <a:off x="4100125" y="2642525"/>
            <a:ext cx="471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217" name="Google Shape;217;p14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4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4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5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8" name="Google Shape;238;p15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9" name="Google Shape;239;p15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5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16"/>
          <p:cNvCxnSpPr/>
          <p:nvPr/>
        </p:nvCxnSpPr>
        <p:spPr>
          <a:xfrm>
            <a:off x="4426200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6" name="Google Shape;256;p16"/>
          <p:cNvCxnSpPr/>
          <p:nvPr/>
        </p:nvCxnSpPr>
        <p:spPr>
          <a:xfrm flipH="1">
            <a:off x="3772150" y="3163625"/>
            <a:ext cx="6585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7" name="Google Shape;257;p16"/>
          <p:cNvSpPr txBox="1"/>
          <p:nvPr/>
        </p:nvSpPr>
        <p:spPr>
          <a:xfrm>
            <a:off x="4469250" y="26784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3847625" y="3232875"/>
            <a:ext cx="430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9" name="Google Shape;259;p16"/>
          <p:cNvGraphicFramePr/>
          <p:nvPr/>
        </p:nvGraphicFramePr>
        <p:xfrm>
          <a:off x="2944813" y="1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788700"/>
                <a:gridCol w="697275"/>
                <a:gridCol w="750450"/>
              </a:tblGrid>
              <a:tr h="47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17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7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7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4" name="Google Shape;274;p17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7"/>
          <p:cNvCxnSpPr/>
          <p:nvPr/>
        </p:nvCxnSpPr>
        <p:spPr>
          <a:xfrm>
            <a:off x="5021050" y="22210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6" name="Google Shape;276;p17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7" name="Google Shape;277;p17"/>
          <p:cNvCxnSpPr/>
          <p:nvPr/>
        </p:nvCxnSpPr>
        <p:spPr>
          <a:xfrm rot="10800000">
            <a:off x="4221550" y="2892875"/>
            <a:ext cx="77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2</a:t>
            </a:r>
            <a:endParaRPr/>
          </a:p>
        </p:txBody>
      </p:sp>
      <p:pic>
        <p:nvPicPr>
          <p:cNvPr id="285" name="Google Shape;2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18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8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18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2" name="Google Shape;292;p18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8"/>
          <p:cNvCxnSpPr/>
          <p:nvPr/>
        </p:nvCxnSpPr>
        <p:spPr>
          <a:xfrm>
            <a:off x="5021050" y="22210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4" name="Google Shape;294;p18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5" name="Google Shape;295;p18"/>
          <p:cNvCxnSpPr/>
          <p:nvPr/>
        </p:nvCxnSpPr>
        <p:spPr>
          <a:xfrm rot="10800000">
            <a:off x="4221550" y="2892875"/>
            <a:ext cx="77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6" name="Google Shape;296;p18"/>
          <p:cNvCxnSpPr/>
          <p:nvPr/>
        </p:nvCxnSpPr>
        <p:spPr>
          <a:xfrm flipH="1" rot="10800000">
            <a:off x="3759529" y="2203837"/>
            <a:ext cx="1249500" cy="93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02" name="Google Shape;302;p19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303" name="Google Shape;303;p19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19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9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19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1" name="Google Shape;311;p19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9"/>
          <p:cNvSpPr/>
          <p:nvPr/>
        </p:nvSpPr>
        <p:spPr>
          <a:xfrm>
            <a:off x="4150650" y="2218050"/>
            <a:ext cx="842700" cy="7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9"/>
          <p:cNvCxnSpPr/>
          <p:nvPr/>
        </p:nvCxnSpPr>
        <p:spPr>
          <a:xfrm flipH="1">
            <a:off x="37291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4" name="Google Shape;314;p19"/>
          <p:cNvCxnSpPr/>
          <p:nvPr/>
        </p:nvCxnSpPr>
        <p:spPr>
          <a:xfrm flipH="1">
            <a:off x="45472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5" name="Google Shape;315;p19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6" name="Google Shape;316;p19"/>
          <p:cNvCxnSpPr/>
          <p:nvPr/>
        </p:nvCxnSpPr>
        <p:spPr>
          <a:xfrm flipH="1">
            <a:off x="3741325" y="2474450"/>
            <a:ext cx="812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7" name="Google Shape;317;p19"/>
          <p:cNvCxnSpPr/>
          <p:nvPr/>
        </p:nvCxnSpPr>
        <p:spPr>
          <a:xfrm>
            <a:off x="4516800" y="2486750"/>
            <a:ext cx="0" cy="70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 rot="5400000">
            <a:off x="3429038" y="1746650"/>
            <a:ext cx="2101200" cy="28554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225675" y="1684050"/>
            <a:ext cx="2101200" cy="20577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2516700" y="1501825"/>
            <a:ext cx="3896400" cy="242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213" y="1655625"/>
            <a:ext cx="35528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1412950" y="2362225"/>
            <a:ext cx="739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points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875850" y="4279425"/>
            <a:ext cx="1178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3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11700" y="4310850"/>
            <a:ext cx="892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</a:t>
            </a:r>
            <a:r>
              <a:rPr lang="en"/>
              <a:t>= 1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00" y="4171320"/>
            <a:ext cx="24978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0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0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20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4977997" y="2146556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5064100" y="1831413"/>
            <a:ext cx="98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2" name="Google Shape;332;p20"/>
          <p:cNvCxnSpPr/>
          <p:nvPr/>
        </p:nvCxnSpPr>
        <p:spPr>
          <a:xfrm flipH="1">
            <a:off x="3164500" y="2836975"/>
            <a:ext cx="1129200" cy="6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20"/>
          <p:cNvSpPr/>
          <p:nvPr/>
        </p:nvSpPr>
        <p:spPr>
          <a:xfrm>
            <a:off x="4150650" y="2218050"/>
            <a:ext cx="842700" cy="7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0"/>
          <p:cNvCxnSpPr/>
          <p:nvPr/>
        </p:nvCxnSpPr>
        <p:spPr>
          <a:xfrm flipH="1">
            <a:off x="3729100" y="222830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5" name="Google Shape;335;p20"/>
          <p:cNvCxnSpPr/>
          <p:nvPr/>
        </p:nvCxnSpPr>
        <p:spPr>
          <a:xfrm flipH="1">
            <a:off x="4547200" y="2228300"/>
            <a:ext cx="430800" cy="2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6" name="Google Shape;336;p20"/>
          <p:cNvCxnSpPr/>
          <p:nvPr/>
        </p:nvCxnSpPr>
        <p:spPr>
          <a:xfrm flipH="1">
            <a:off x="4547200" y="2925450"/>
            <a:ext cx="430800" cy="2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7" name="Google Shape;337;p20"/>
          <p:cNvCxnSpPr/>
          <p:nvPr/>
        </p:nvCxnSpPr>
        <p:spPr>
          <a:xfrm flipH="1">
            <a:off x="3741325" y="2474450"/>
            <a:ext cx="8124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8" name="Google Shape;338;p20"/>
          <p:cNvCxnSpPr/>
          <p:nvPr/>
        </p:nvCxnSpPr>
        <p:spPr>
          <a:xfrm>
            <a:off x="4541962" y="2469975"/>
            <a:ext cx="0" cy="76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9" name="Google Shape;339;p20"/>
          <p:cNvCxnSpPr/>
          <p:nvPr/>
        </p:nvCxnSpPr>
        <p:spPr>
          <a:xfrm flipH="1">
            <a:off x="3772300" y="3163625"/>
            <a:ext cx="7749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311700" y="1266325"/>
            <a:ext cx="8520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52" name="Google Shape;352;p22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22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22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66" name="Google Shape;366;p23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3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23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D(B,A) = D(A, C) = 1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81" name="Google Shape;381;p24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82" name="Google Shape;382;p24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24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24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4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D(B,A) + D(A, C) = 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  <p:sp>
        <p:nvSpPr>
          <p:cNvPr id="392" name="Google Shape;392;p24"/>
          <p:cNvSpPr txBox="1"/>
          <p:nvPr>
            <p:ph idx="1" type="body"/>
          </p:nvPr>
        </p:nvSpPr>
        <p:spPr>
          <a:xfrm>
            <a:off x="377950" y="4259000"/>
            <a:ext cx="3560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But… if </a:t>
            </a:r>
            <a:r>
              <a:rPr b="1" lang="en"/>
              <a:t>p &lt; 1 </a:t>
            </a:r>
            <a:r>
              <a:rPr lang="en"/>
              <a:t>then</a:t>
            </a:r>
            <a:r>
              <a:rPr b="1" lang="en"/>
              <a:t> 1/p &gt; 1</a:t>
            </a:r>
            <a:endParaRPr b="1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</a:t>
            </a:r>
            <a:r>
              <a:rPr b="1" lang="en"/>
              <a:t>L</a:t>
            </a:r>
            <a:r>
              <a:rPr b="1" baseline="-25000" lang="en"/>
              <a:t>p</a:t>
            </a:r>
            <a:r>
              <a:rPr lang="en"/>
              <a:t> a distance function when </a:t>
            </a:r>
            <a:r>
              <a:rPr b="1" lang="en"/>
              <a:t>0 &lt; p &lt; 1</a:t>
            </a:r>
            <a:r>
              <a:rPr lang="en"/>
              <a:t> ?</a:t>
            </a:r>
            <a:endParaRPr/>
          </a:p>
        </p:txBody>
      </p:sp>
      <p:cxnSp>
        <p:nvCxnSpPr>
          <p:cNvPr id="399" name="Google Shape;399;p25"/>
          <p:cNvCxnSpPr/>
          <p:nvPr/>
        </p:nvCxnSpPr>
        <p:spPr>
          <a:xfrm flipH="1">
            <a:off x="4237239" y="2133100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25"/>
          <p:cNvCxnSpPr/>
          <p:nvPr/>
        </p:nvCxnSpPr>
        <p:spPr>
          <a:xfrm flipH="1" rot="10800000">
            <a:off x="3612675" y="3471192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25"/>
          <p:cNvSpPr/>
          <p:nvPr/>
        </p:nvSpPr>
        <p:spPr>
          <a:xfrm>
            <a:off x="4206350" y="3430482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4903460" y="34267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4989562" y="31052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3314138" y="3105250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4200200" y="2673970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3271088" y="2359188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(0,1)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5082900" y="4185100"/>
            <a:ext cx="203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5"/>
          <p:cNvSpPr txBox="1"/>
          <p:nvPr>
            <p:ph idx="1" type="body"/>
          </p:nvPr>
        </p:nvSpPr>
        <p:spPr>
          <a:xfrm>
            <a:off x="377950" y="3168800"/>
            <a:ext cx="277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D(B,A) + D(A, C) = 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D(B, C) = 2</a:t>
            </a:r>
            <a:r>
              <a:rPr b="1" baseline="30000" lang="en"/>
              <a:t>1/p</a:t>
            </a:r>
            <a:endParaRPr b="1" baseline="30000"/>
          </a:p>
        </p:txBody>
      </p:sp>
      <p:sp>
        <p:nvSpPr>
          <p:cNvPr id="409" name="Google Shape;409;p25"/>
          <p:cNvSpPr txBox="1"/>
          <p:nvPr>
            <p:ph idx="1" type="body"/>
          </p:nvPr>
        </p:nvSpPr>
        <p:spPr>
          <a:xfrm>
            <a:off x="377950" y="4259000"/>
            <a:ext cx="7904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So</a:t>
            </a:r>
            <a:r>
              <a:rPr b="1" lang="en"/>
              <a:t> D(B, C) &gt; D(B, A) + D(A, C) </a:t>
            </a:r>
            <a:r>
              <a:rPr lang="en"/>
              <a:t>which violates the triangle inequality</a:t>
            </a:r>
            <a:endParaRPr baseline="30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311700" y="1266325"/>
            <a:ext cx="85206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b="1" lang="en"/>
              <a:t>similarity</a:t>
            </a:r>
            <a:r>
              <a:rPr lang="en"/>
              <a:t> function is a function that takes two objects (data points) and returns a </a:t>
            </a:r>
            <a:r>
              <a:rPr b="1" lang="en"/>
              <a:t>large</a:t>
            </a:r>
            <a:r>
              <a:rPr lang="en"/>
              <a:t> </a:t>
            </a:r>
            <a:r>
              <a:rPr b="1" lang="en"/>
              <a:t>value</a:t>
            </a:r>
            <a:r>
              <a:rPr lang="en"/>
              <a:t> if these objects are </a:t>
            </a:r>
            <a:r>
              <a:rPr b="1" lang="en"/>
              <a:t>similar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s(x, y) = cos(𝜃)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where </a:t>
            </a:r>
            <a:r>
              <a:rPr b="1" lang="en"/>
              <a:t>𝜃</a:t>
            </a:r>
            <a:r>
              <a:rPr lang="en"/>
              <a:t> is the angle between </a:t>
            </a:r>
            <a:r>
              <a:rPr b="1" lang="en"/>
              <a:t>x</a:t>
            </a:r>
            <a:r>
              <a:rPr lang="en"/>
              <a:t> and </a:t>
            </a:r>
            <a:r>
              <a:rPr b="1" lang="en"/>
              <a:t>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21" name="Google Shape;421;p27"/>
          <p:cNvSpPr txBox="1"/>
          <p:nvPr>
            <p:ph idx="1" type="body"/>
          </p:nvPr>
        </p:nvSpPr>
        <p:spPr>
          <a:xfrm>
            <a:off x="311700" y="1266325"/>
            <a:ext cx="85206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get a corresponding </a:t>
            </a:r>
            <a:r>
              <a:rPr b="1" lang="en"/>
              <a:t>dissimilarity</a:t>
            </a:r>
            <a:r>
              <a:rPr lang="en"/>
              <a:t> function, we can usually try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d(x, y) = 1 / s(x, y)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d(x, y) = k - s(x, y)</a:t>
            </a:r>
            <a:r>
              <a:rPr lang="en"/>
              <a:t> for some </a:t>
            </a:r>
            <a:r>
              <a:rPr b="1" lang="en"/>
              <a:t>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Here, we can use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d(x, y) = 1 - s(x, 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34" name="Google Shape;434;p29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9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29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29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9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85" name="Google Shape;85;p3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balance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44" name="Google Shape;444;p30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45" name="Google Shape;445;p30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30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30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30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30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" name="Google Shape;450;p30"/>
          <p:cNvSpPr txBox="1"/>
          <p:nvPr/>
        </p:nvSpPr>
        <p:spPr>
          <a:xfrm>
            <a:off x="430925" y="4056925"/>
            <a:ext cx="1895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Close under Euclidean distance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456" name="Google Shape;456;p31"/>
          <p:cNvSpPr txBox="1"/>
          <p:nvPr>
            <p:ph idx="1" type="body"/>
          </p:nvPr>
        </p:nvSpPr>
        <p:spPr>
          <a:xfrm>
            <a:off x="311700" y="1266325"/>
            <a:ext cx="8520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should you use </a:t>
            </a:r>
            <a:r>
              <a:rPr b="1" lang="en"/>
              <a:t>cosine (dis)similarity </a:t>
            </a:r>
            <a:r>
              <a:rPr lang="en"/>
              <a:t>over </a:t>
            </a:r>
            <a:r>
              <a:rPr b="1" lang="en"/>
              <a:t>euclidean distance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direction</a:t>
            </a:r>
            <a:r>
              <a:rPr lang="en"/>
              <a:t> matters more than </a:t>
            </a:r>
            <a:r>
              <a:rPr b="1" lang="en"/>
              <a:t>magnitude</a:t>
            </a:r>
            <a:endParaRPr b="1"/>
          </a:p>
        </p:txBody>
      </p:sp>
      <p:cxnSp>
        <p:nvCxnSpPr>
          <p:cNvPr id="457" name="Google Shape;457;p31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31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31"/>
          <p:cNvCxnSpPr/>
          <p:nvPr/>
        </p:nvCxnSpPr>
        <p:spPr>
          <a:xfrm rot="10800000">
            <a:off x="2830600" y="3803650"/>
            <a:ext cx="561600" cy="52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31"/>
          <p:cNvCxnSpPr/>
          <p:nvPr/>
        </p:nvCxnSpPr>
        <p:spPr>
          <a:xfrm flipH="1" rot="10800000">
            <a:off x="3392200" y="3618850"/>
            <a:ext cx="5217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p31"/>
          <p:cNvCxnSpPr/>
          <p:nvPr/>
        </p:nvCxnSpPr>
        <p:spPr>
          <a:xfrm flipH="1" rot="10800000">
            <a:off x="3392200" y="2302150"/>
            <a:ext cx="1986000" cy="202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p31"/>
          <p:cNvSpPr txBox="1"/>
          <p:nvPr/>
        </p:nvSpPr>
        <p:spPr>
          <a:xfrm>
            <a:off x="430925" y="4056925"/>
            <a:ext cx="1895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Close under Cosine Similarity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similar are the following documents?</a:t>
            </a:r>
            <a:endParaRPr/>
          </a:p>
        </p:txBody>
      </p:sp>
      <p:graphicFrame>
        <p:nvGraphicFramePr>
          <p:cNvPr id="469" name="Google Shape;469;p32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75" name="Google Shape;475;p33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One way is to use the Manhattan distance which will return the size of the set difference</a:t>
            </a:r>
            <a:endParaRPr/>
          </a:p>
        </p:txBody>
      </p:sp>
      <p:graphicFrame>
        <p:nvGraphicFramePr>
          <p:cNvPr id="476" name="Google Shape;476;p33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77" name="Google Shape;4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077451"/>
            <a:ext cx="2715275" cy="8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83" name="Google Shape;483;p34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One way is to use the Manhattan distance which will return the size of the set difference</a:t>
            </a:r>
            <a:endParaRPr/>
          </a:p>
        </p:txBody>
      </p:sp>
      <p:graphicFrame>
        <p:nvGraphicFramePr>
          <p:cNvPr id="484" name="Google Shape;484;p34"/>
          <p:cNvGraphicFramePr/>
          <p:nvPr/>
        </p:nvGraphicFramePr>
        <p:xfrm>
          <a:off x="2660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764800"/>
                <a:gridCol w="764800"/>
                <a:gridCol w="764800"/>
                <a:gridCol w="764800"/>
                <a:gridCol w="7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85" name="Google Shape;4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077451"/>
            <a:ext cx="2715275" cy="8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4"/>
          <p:cNvSpPr/>
          <p:nvPr/>
        </p:nvSpPr>
        <p:spPr>
          <a:xfrm>
            <a:off x="2055425" y="4131900"/>
            <a:ext cx="1046100" cy="707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4"/>
          <p:cNvSpPr txBox="1"/>
          <p:nvPr/>
        </p:nvSpPr>
        <p:spPr>
          <a:xfrm>
            <a:off x="3850300" y="4131900"/>
            <a:ext cx="2633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Will only be 1 when x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≠ y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8" name="Google Shape;488;p34"/>
          <p:cNvCxnSpPr>
            <a:stCxn id="486" idx="6"/>
            <a:endCxn id="487" idx="1"/>
          </p:cNvCxnSpPr>
          <p:nvPr/>
        </p:nvCxnSpPr>
        <p:spPr>
          <a:xfrm flipH="1" rot="10800000">
            <a:off x="3101525" y="4317000"/>
            <a:ext cx="748800" cy="16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494" name="Google Shape;494;p35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But how can we distinguish between these two cases?</a:t>
            </a:r>
            <a:endParaRPr/>
          </a:p>
        </p:txBody>
      </p:sp>
      <p:graphicFrame>
        <p:nvGraphicFramePr>
          <p:cNvPr id="495" name="Google Shape;495;p35"/>
          <p:cNvGraphicFramePr/>
          <p:nvPr/>
        </p:nvGraphicFramePr>
        <p:xfrm>
          <a:off x="31170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637325"/>
                <a:gridCol w="637325"/>
                <a:gridCol w="637325"/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d-1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96" name="Google Shape;496;p35"/>
          <p:cNvGraphicFramePr/>
          <p:nvPr/>
        </p:nvGraphicFramePr>
        <p:xfrm>
          <a:off x="644825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7" name="Google Shape;497;p35"/>
          <p:cNvSpPr txBox="1"/>
          <p:nvPr/>
        </p:nvSpPr>
        <p:spPr>
          <a:xfrm>
            <a:off x="6420538" y="4082675"/>
            <a:ext cx="1967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Completely different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35"/>
          <p:cNvSpPr txBox="1"/>
          <p:nvPr/>
        </p:nvSpPr>
        <p:spPr>
          <a:xfrm>
            <a:off x="748425" y="4082675"/>
            <a:ext cx="2950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differ on the last two words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504" name="Google Shape;504;p36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But how can we distinguish between these two cases?</a:t>
            </a:r>
            <a:endParaRPr/>
          </a:p>
        </p:txBody>
      </p:sp>
      <p:graphicFrame>
        <p:nvGraphicFramePr>
          <p:cNvPr id="505" name="Google Shape;505;p36"/>
          <p:cNvGraphicFramePr/>
          <p:nvPr/>
        </p:nvGraphicFramePr>
        <p:xfrm>
          <a:off x="31170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637325"/>
                <a:gridCol w="637325"/>
                <a:gridCol w="637325"/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d-1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d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06" name="Google Shape;506;p36"/>
          <p:cNvSpPr txBox="1"/>
          <p:nvPr/>
        </p:nvSpPr>
        <p:spPr>
          <a:xfrm>
            <a:off x="748425" y="4082675"/>
            <a:ext cx="2950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differ on the last two words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07" name="Google Shape;507;p36"/>
          <p:cNvGraphicFramePr/>
          <p:nvPr/>
        </p:nvGraphicFramePr>
        <p:xfrm>
          <a:off x="6448250" y="26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637325"/>
                <a:gridCol w="637325"/>
                <a:gridCol w="637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08" name="Google Shape;508;p36"/>
          <p:cNvSpPr txBox="1"/>
          <p:nvPr/>
        </p:nvSpPr>
        <p:spPr>
          <a:xfrm>
            <a:off x="6420538" y="4082675"/>
            <a:ext cx="1967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Completely different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2766900" y="4526725"/>
            <a:ext cx="3610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Both have Manhattan distance of 2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Jaccard Similarity</a:t>
            </a:r>
            <a:endParaRPr/>
          </a:p>
        </p:txBody>
      </p:sp>
      <p:sp>
        <p:nvSpPr>
          <p:cNvPr id="515" name="Google Shape;515;p37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We need to account for the size of the intersection!</a:t>
            </a:r>
            <a:endParaRPr/>
          </a:p>
        </p:txBody>
      </p:sp>
      <p:pic>
        <p:nvPicPr>
          <p:cNvPr id="516" name="Google Shape;5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25" y="1986975"/>
            <a:ext cx="28003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313" y="3574000"/>
            <a:ext cx="33813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14311e0f6_0_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note on Norms</a:t>
            </a:r>
            <a:endParaRPr/>
          </a:p>
        </p:txBody>
      </p:sp>
      <p:sp>
        <p:nvSpPr>
          <p:cNvPr id="523" name="Google Shape;523;g1114311e0f6_0_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from the origin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Minkowski Distance &lt;=&gt; Lp Norm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distances can create a norm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Notion of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following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p(x + y) ≤ p(x) + p(y)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p(ax) = |a|p(x)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p(x) = 0 iff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p(x) ≥ 0 for all 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>
            <p:ph type="title"/>
          </p:nvPr>
        </p:nvSpPr>
        <p:spPr>
          <a:xfrm>
            <a:off x="311700" y="1920450"/>
            <a:ext cx="8520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 these distance functions in the CS506 python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92" name="Google Shape;92;p4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balance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3" name="Google Shape;93;p4"/>
          <p:cNvCxnSpPr/>
          <p:nvPr/>
        </p:nvCxnSpPr>
        <p:spPr>
          <a:xfrm>
            <a:off x="546163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4"/>
          <p:cNvCxnSpPr/>
          <p:nvPr/>
        </p:nvCxnSpPr>
        <p:spPr>
          <a:xfrm>
            <a:off x="546163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"/>
          <p:cNvCxnSpPr/>
          <p:nvPr/>
        </p:nvCxnSpPr>
        <p:spPr>
          <a:xfrm>
            <a:off x="3421800" y="3510213"/>
            <a:ext cx="1150200" cy="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4"/>
          <p:cNvSpPr txBox="1"/>
          <p:nvPr/>
        </p:nvSpPr>
        <p:spPr>
          <a:xfrm>
            <a:off x="4638225" y="1907225"/>
            <a:ext cx="9051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balance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791925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Space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311700" y="1266325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From our data we can generate a </a:t>
            </a:r>
            <a:r>
              <a:rPr b="1" lang="en"/>
              <a:t>feature space</a:t>
            </a:r>
            <a:r>
              <a:rPr lang="en"/>
              <a:t> of all possible values for the set of features in our data.</a:t>
            </a:r>
            <a:endParaRPr/>
          </a:p>
        </p:txBody>
      </p:sp>
      <p:graphicFrame>
        <p:nvGraphicFramePr>
          <p:cNvPr id="104" name="Google Shape;104;p5"/>
          <p:cNvGraphicFramePr/>
          <p:nvPr/>
        </p:nvGraphicFramePr>
        <p:xfrm>
          <a:off x="311700" y="26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{1049E7F7-1D2C-4124-A677-25746FC84BE9}</a:tableStyleId>
              </a:tblPr>
              <a:tblGrid>
                <a:gridCol w="807075"/>
                <a:gridCol w="807075"/>
                <a:gridCol w="807075"/>
              </a:tblGrid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balance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5" name="Google Shape;105;p5"/>
          <p:cNvCxnSpPr/>
          <p:nvPr/>
        </p:nvCxnSpPr>
        <p:spPr>
          <a:xfrm>
            <a:off x="546163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5"/>
          <p:cNvCxnSpPr/>
          <p:nvPr/>
        </p:nvCxnSpPr>
        <p:spPr>
          <a:xfrm>
            <a:off x="546163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5"/>
          <p:cNvCxnSpPr/>
          <p:nvPr/>
        </p:nvCxnSpPr>
        <p:spPr>
          <a:xfrm>
            <a:off x="3421800" y="3510213"/>
            <a:ext cx="1150200" cy="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5"/>
          <p:cNvSpPr txBox="1"/>
          <p:nvPr/>
        </p:nvSpPr>
        <p:spPr>
          <a:xfrm>
            <a:off x="4638225" y="1907225"/>
            <a:ext cx="9051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balance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791925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5"/>
          <p:cNvCxnSpPr/>
          <p:nvPr/>
        </p:nvCxnSpPr>
        <p:spPr>
          <a:xfrm flipH="1" rot="10800000">
            <a:off x="5474750" y="3411250"/>
            <a:ext cx="1490100" cy="91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5"/>
          <p:cNvCxnSpPr/>
          <p:nvPr/>
        </p:nvCxnSpPr>
        <p:spPr>
          <a:xfrm flipH="1" rot="10800000">
            <a:off x="5474750" y="2826250"/>
            <a:ext cx="1158900" cy="1501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5"/>
          <p:cNvSpPr txBox="1"/>
          <p:nvPr/>
        </p:nvSpPr>
        <p:spPr>
          <a:xfrm>
            <a:off x="6578500" y="2492488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Jane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964850" y="3185250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John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2794950" y="4570775"/>
            <a:ext cx="3554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feature space is the Euclidean plane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Distance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311700" y="1266325"/>
            <a:ext cx="85206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order to uncover interesting structure from our data, we need a way to </a:t>
            </a:r>
            <a:r>
              <a:rPr b="1" lang="en"/>
              <a:t>compare</a:t>
            </a:r>
            <a:r>
              <a:rPr lang="en"/>
              <a:t> data points.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b="1" lang="en"/>
              <a:t>dissimilarity function</a:t>
            </a:r>
            <a:r>
              <a:rPr lang="en"/>
              <a:t> is a function that takes two objects (data points) and returns a </a:t>
            </a:r>
            <a:r>
              <a:rPr b="1" lang="en"/>
              <a:t>large</a:t>
            </a:r>
            <a:r>
              <a:rPr lang="en"/>
              <a:t> </a:t>
            </a:r>
            <a:r>
              <a:rPr b="1" lang="en"/>
              <a:t>value</a:t>
            </a:r>
            <a:r>
              <a:rPr lang="en"/>
              <a:t> if these objects are </a:t>
            </a:r>
            <a:r>
              <a:rPr b="1" lang="en"/>
              <a:t>dissimilar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special type of dissimilarity function is a </a:t>
            </a:r>
            <a:r>
              <a:rPr b="1" lang="en"/>
              <a:t>distance</a:t>
            </a:r>
            <a:r>
              <a:rPr lang="en"/>
              <a:t>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Distance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311700" y="1266325"/>
            <a:ext cx="85206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is a distance function if and only if: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= 0 if and only if i = j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= d(j, i)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d(i, j) ≤ d(i, k) + d(k, j)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don’t </a:t>
            </a:r>
            <a:r>
              <a:rPr b="1" lang="en"/>
              <a:t>need</a:t>
            </a:r>
            <a:r>
              <a:rPr lang="en"/>
              <a:t> a distance function to compare data points, but why would we prefer using a distance function?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Minkowski Distance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311700" y="1266325"/>
            <a:ext cx="8520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</a:t>
            </a:r>
            <a:r>
              <a:rPr b="1" lang="en"/>
              <a:t>x</a:t>
            </a:r>
            <a:r>
              <a:rPr lang="en"/>
              <a:t>, </a:t>
            </a:r>
            <a:r>
              <a:rPr b="1" lang="en"/>
              <a:t>y</a:t>
            </a:r>
            <a:r>
              <a:rPr lang="en"/>
              <a:t> points in </a:t>
            </a:r>
            <a:r>
              <a:rPr b="1" lang="en"/>
              <a:t>d</a:t>
            </a:r>
            <a:r>
              <a:rPr lang="en"/>
              <a:t>-dimensional real 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I.e. </a:t>
            </a:r>
            <a:r>
              <a:rPr b="1" lang="en"/>
              <a:t>x = [x</a:t>
            </a:r>
            <a:r>
              <a:rPr b="1" baseline="-25000" lang="en"/>
              <a:t>1</a:t>
            </a:r>
            <a:r>
              <a:rPr b="1" lang="en"/>
              <a:t> , … , x</a:t>
            </a:r>
            <a:r>
              <a:rPr b="1" baseline="-25000" lang="en"/>
              <a:t>d</a:t>
            </a:r>
            <a:r>
              <a:rPr b="1" lang="en"/>
              <a:t>] </a:t>
            </a:r>
            <a:r>
              <a:rPr lang="en"/>
              <a:t>and </a:t>
            </a:r>
            <a:r>
              <a:rPr b="1" lang="en"/>
              <a:t>y = [y</a:t>
            </a:r>
            <a:r>
              <a:rPr b="1" baseline="-25000" lang="en"/>
              <a:t>1</a:t>
            </a:r>
            <a:r>
              <a:rPr b="1" lang="en"/>
              <a:t> , … , y</a:t>
            </a:r>
            <a:r>
              <a:rPr b="1" baseline="-25000" lang="en"/>
              <a:t>d</a:t>
            </a:r>
            <a:r>
              <a:rPr b="1" lang="en"/>
              <a:t>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 ≥ 1</a:t>
            </a:r>
            <a:endParaRPr b="1"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750" y="2228413"/>
            <a:ext cx="38004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311700" y="3683175"/>
            <a:ext cx="8520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p</a:t>
            </a:r>
            <a:r>
              <a:rPr lang="en"/>
              <a:t> = 2  -&gt;  Euclidean Distance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p</a:t>
            </a:r>
            <a:r>
              <a:rPr lang="en"/>
              <a:t> = 1  -&gt;  Manhattan Distance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d </a:t>
            </a:r>
            <a:r>
              <a:rPr lang="en"/>
              <a:t>= 2</a:t>
            </a:r>
            <a:endParaRPr/>
          </a:p>
        </p:txBody>
      </p:sp>
      <p:cxnSp>
        <p:nvCxnSpPr>
          <p:cNvPr id="141" name="Google Shape;141;p9"/>
          <p:cNvCxnSpPr/>
          <p:nvPr/>
        </p:nvCxnSpPr>
        <p:spPr>
          <a:xfrm flipH="1">
            <a:off x="3716926" y="1825425"/>
            <a:ext cx="12000" cy="205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9"/>
          <p:cNvCxnSpPr/>
          <p:nvPr/>
        </p:nvCxnSpPr>
        <p:spPr>
          <a:xfrm flipH="1" rot="10800000">
            <a:off x="3092363" y="3163517"/>
            <a:ext cx="19413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9"/>
          <p:cNvSpPr/>
          <p:nvPr/>
        </p:nvSpPr>
        <p:spPr>
          <a:xfrm>
            <a:off x="3686038" y="3122807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4383147" y="2366293"/>
            <a:ext cx="86100" cy="9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4469249" y="2051160"/>
            <a:ext cx="840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2793825" y="2797575"/>
            <a:ext cx="892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