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PT Sans Narrow"/>
      <p:regular r:id="rId56"/>
      <p:bold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jlfK2V533Y4TW8VCs69IpUNp1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TSansNarrow-bold.fntdata"/><Relationship Id="rId12" Type="http://schemas.openxmlformats.org/officeDocument/2006/relationships/slide" Target="slides/slide7.xml"/><Relationship Id="rId56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.fntdata"/><Relationship Id="rId14" Type="http://schemas.openxmlformats.org/officeDocument/2006/relationships/slide" Target="slides/slide9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6d7d2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6d7d2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7" name="Google Shape;113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1d047a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11d047a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 our goal: similar items should belong to the same cluster &amp; dissimilar items should belong to different clusters.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good partition is one where the total dissimilarity of points within each cluster is small.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50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5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5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50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5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5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5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5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5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5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Clustering - Kmeans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22" name="Google Shape;322;p8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8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8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8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8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8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8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8"/>
          <p:cNvSpPr txBox="1"/>
          <p:nvPr>
            <p:ph idx="1" type="body"/>
          </p:nvPr>
        </p:nvSpPr>
        <p:spPr>
          <a:xfrm>
            <a:off x="311700" y="3011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Clearly the clustering on the left has smaller intra-cluster distances than the one on the right. That is:</a:t>
            </a:r>
            <a:endParaRPr/>
          </a:p>
        </p:txBody>
      </p:sp>
      <p:pic>
        <p:nvPicPr>
          <p:cNvPr id="364" name="Google Shape;3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525" y="3719022"/>
            <a:ext cx="2078952" cy="7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8"/>
          <p:cNvSpPr txBox="1"/>
          <p:nvPr>
            <p:ph idx="1" type="body"/>
          </p:nvPr>
        </p:nvSpPr>
        <p:spPr>
          <a:xfrm>
            <a:off x="300275" y="4406675"/>
            <a:ext cx="8520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a smaller quantity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71" name="Google Shape;371;p9"/>
          <p:cNvSpPr txBox="1"/>
          <p:nvPr>
            <p:ph idx="1" type="body"/>
          </p:nvPr>
        </p:nvSpPr>
        <p:spPr>
          <a:xfrm>
            <a:off x="300275" y="3048225"/>
            <a:ext cx="852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Given a distance function </a:t>
            </a:r>
            <a:r>
              <a:rPr b="1" lang="en"/>
              <a:t>d</a:t>
            </a:r>
            <a:r>
              <a:rPr lang="en"/>
              <a:t>, we can find points (not necessarily part of our dataset) for each cluster called </a:t>
            </a:r>
            <a:r>
              <a:rPr b="1" lang="en"/>
              <a:t>centroids</a:t>
            </a:r>
            <a:r>
              <a:rPr lang="en"/>
              <a:t> that are at the center of each cluster.</a:t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9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9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9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9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9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9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22" name="Google Shape;422;p10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0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0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0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0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0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0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0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0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0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0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0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10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10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10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0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0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0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0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0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0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0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0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10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10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10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0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10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 txBox="1"/>
          <p:nvPr>
            <p:ph idx="1" type="body"/>
          </p:nvPr>
        </p:nvSpPr>
        <p:spPr>
          <a:xfrm>
            <a:off x="311700" y="3048225"/>
            <a:ext cx="85206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When </a:t>
            </a:r>
            <a:r>
              <a:rPr b="1" lang="en"/>
              <a:t>d</a:t>
            </a:r>
            <a:r>
              <a:rPr lang="en"/>
              <a:t> is Euclidean, what is the </a:t>
            </a:r>
            <a:r>
              <a:rPr b="1" lang="en"/>
              <a:t>centroid</a:t>
            </a:r>
            <a:r>
              <a:rPr lang="en"/>
              <a:t> (also called </a:t>
            </a:r>
            <a:r>
              <a:rPr b="1" lang="en"/>
              <a:t>center of mass</a:t>
            </a:r>
            <a:r>
              <a:rPr lang="en"/>
              <a:t>) of </a:t>
            </a:r>
            <a:r>
              <a:rPr b="1" lang="en"/>
              <a:t>m</a:t>
            </a:r>
            <a:r>
              <a:rPr lang="en"/>
              <a:t> points </a:t>
            </a:r>
            <a:r>
              <a:rPr b="1" lang="en"/>
              <a:t>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m</a:t>
            </a:r>
            <a:r>
              <a:rPr b="1" lang="en"/>
              <a:t>} 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A: The mean / average of the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73" name="Google Shape;473;p11"/>
          <p:cNvSpPr txBox="1"/>
          <p:nvPr>
            <p:ph idx="1" type="body"/>
          </p:nvPr>
        </p:nvSpPr>
        <p:spPr>
          <a:xfrm>
            <a:off x="311700" y="3048225"/>
            <a:ext cx="852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Turns out when </a:t>
            </a:r>
            <a:r>
              <a:rPr b="1" lang="en"/>
              <a:t>d</a:t>
            </a:r>
            <a:r>
              <a:rPr lang="en"/>
              <a:t> is Euclidean:</a:t>
            </a:r>
            <a:endParaRPr/>
          </a:p>
        </p:txBody>
      </p:sp>
      <p:sp>
        <p:nvSpPr>
          <p:cNvPr id="474" name="Google Shape;474;p11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1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1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1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1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1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1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1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1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1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1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1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1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1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11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11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p11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1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1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1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1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1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1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1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1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1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11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11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11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1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1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1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1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1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1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75" y="3435988"/>
            <a:ext cx="6143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525" name="Google Shape;525;p12"/>
          <p:cNvSpPr txBox="1"/>
          <p:nvPr>
            <p:ph idx="1" type="body"/>
          </p:nvPr>
        </p:nvSpPr>
        <p:spPr>
          <a:xfrm>
            <a:off x="311700" y="1266325"/>
            <a:ext cx="8520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X = 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n</a:t>
            </a:r>
            <a:r>
              <a:rPr b="1" lang="en"/>
              <a:t>}</a:t>
            </a:r>
            <a:r>
              <a:rPr lang="en"/>
              <a:t> our dataset and </a:t>
            </a:r>
            <a:r>
              <a:rPr b="1" lang="en"/>
              <a:t>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Find </a:t>
            </a:r>
            <a:r>
              <a:rPr b="1" lang="en"/>
              <a:t>k</a:t>
            </a:r>
            <a:r>
              <a:rPr lang="en"/>
              <a:t> points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 </a:t>
            </a:r>
            <a:r>
              <a:rPr lang="en"/>
              <a:t>that minimize the </a:t>
            </a:r>
            <a:r>
              <a:rPr b="1" lang="en"/>
              <a:t>cost function</a:t>
            </a:r>
            <a:r>
              <a:rPr lang="en"/>
              <a:t>:</a:t>
            </a:r>
            <a:endParaRPr/>
          </a:p>
        </p:txBody>
      </p:sp>
      <p:pic>
        <p:nvPicPr>
          <p:cNvPr id="526" name="Google Shape;5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2274925"/>
            <a:ext cx="23241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2"/>
          <p:cNvSpPr txBox="1"/>
          <p:nvPr>
            <p:ph idx="1" type="body"/>
          </p:nvPr>
        </p:nvSpPr>
        <p:spPr>
          <a:xfrm>
            <a:off x="311700" y="343577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k=1</a:t>
            </a:r>
            <a:r>
              <a:rPr lang="en"/>
              <a:t> and </a:t>
            </a:r>
            <a:r>
              <a:rPr b="1" lang="en"/>
              <a:t>k=n</a:t>
            </a:r>
            <a:r>
              <a:rPr lang="en"/>
              <a:t> this is easy.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lives in more than 2 dimensions, this is a very difficult (</a:t>
            </a:r>
            <a:r>
              <a:rPr b="1" lang="en"/>
              <a:t>NP-hard</a:t>
            </a:r>
            <a:r>
              <a:rPr lang="en"/>
              <a:t>) problem</a:t>
            </a:r>
            <a:endParaRPr/>
          </a:p>
        </p:txBody>
      </p:sp>
      <p:sp>
        <p:nvSpPr>
          <p:cNvPr id="528" name="Google Shape;528;p12"/>
          <p:cNvSpPr txBox="1"/>
          <p:nvPr>
            <p:ph idx="1" type="body"/>
          </p:nvPr>
        </p:nvSpPr>
        <p:spPr>
          <a:xfrm>
            <a:off x="4449850" y="2499975"/>
            <a:ext cx="1462500" cy="49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d(x, 𝜇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534" name="Google Shape;534;p13"/>
          <p:cNvSpPr txBox="1"/>
          <p:nvPr>
            <p:ph idx="1" type="body"/>
          </p:nvPr>
        </p:nvSpPr>
        <p:spPr>
          <a:xfrm>
            <a:off x="233275" y="1243925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</a:t>
            </a:r>
            <a:r>
              <a:rPr b="1" lang="en"/>
              <a:t>k </a:t>
            </a:r>
            <a:r>
              <a:rPr lang="en"/>
              <a:t>centers 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each point in the dataset to its closest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new centers as the means of each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540" name="Google Shape;5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00" y="1096400"/>
            <a:ext cx="6569599" cy="39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546" name="Google Shape;546;p15"/>
          <p:cNvSpPr txBox="1"/>
          <p:nvPr>
            <p:ph idx="1" type="body"/>
          </p:nvPr>
        </p:nvSpPr>
        <p:spPr>
          <a:xfrm>
            <a:off x="311700" y="1199100"/>
            <a:ext cx="85206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Will this algorithm always converge?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Proof</a:t>
            </a:r>
            <a:r>
              <a:rPr lang="en" sz="1600"/>
              <a:t> (by contradiction): Suppose it does not converge. Then, either: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minimum of the cost function is only reached in the limit (i.e. after an infinite number of iterations).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	</a:t>
            </a:r>
            <a:r>
              <a:rPr b="1" lang="en" sz="1600"/>
              <a:t>Impossible</a:t>
            </a:r>
            <a:r>
              <a:rPr lang="en" sz="1600"/>
              <a:t> because we are iterating over a finite set of partitions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algorithm gets stuck in a cycle / loop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Impossible</a:t>
            </a:r>
            <a:r>
              <a:rPr lang="en" sz="1600"/>
              <a:t> since this would require having a clustering that has a lower cost than itself and we know: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≠ new clustering then the cost has improved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= new clustering then the cost is unchanged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Conclusion</a:t>
            </a:r>
            <a:r>
              <a:rPr lang="en" sz="1600"/>
              <a:t>: Lloyd’s Algorithm always converges!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552" name="Google Shape;552;p16"/>
          <p:cNvSpPr txBox="1"/>
          <p:nvPr>
            <p:ph idx="1" type="body"/>
          </p:nvPr>
        </p:nvSpPr>
        <p:spPr>
          <a:xfrm>
            <a:off x="311700" y="1266325"/>
            <a:ext cx="8520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Will this always converge to the optimal solution?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558" name="Google Shape;5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563" y="1086900"/>
            <a:ext cx="4542874" cy="39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7"/>
          <p:cNvSpPr txBox="1"/>
          <p:nvPr/>
        </p:nvSpPr>
        <p:spPr>
          <a:xfrm>
            <a:off x="4941575" y="3643725"/>
            <a:ext cx="399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choice of initial points has a large influence on the resulting clustering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399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Clustering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clustering is a grouping / assignment of objects (data points) such that objects in the same group / cluster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one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dissimilar to objects in other groups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232950" y="38921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232950" y="3452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408025" y="3510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794750" y="28432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232950" y="366056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072475" y="3723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954950" y="29126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94750" y="30814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874850" y="27163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622625" y="3220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522900" y="38210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707500" y="389721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739700" y="3660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892100" y="3551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522900" y="40044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739700" y="3462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834450" y="257175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"/>
          <p:cNvCxnSpPr/>
          <p:nvPr/>
        </p:nvCxnSpPr>
        <p:spPr>
          <a:xfrm>
            <a:off x="834450" y="433185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"/>
          <p:cNvSpPr/>
          <p:nvPr/>
        </p:nvSpPr>
        <p:spPr>
          <a:xfrm>
            <a:off x="3431900" y="3185250"/>
            <a:ext cx="1352100" cy="5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794750" y="3319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072475" y="39214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794600" y="388213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794600" y="3442475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969675" y="3500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356400" y="28331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794600" y="3650513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634125" y="3713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516600" y="2902575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56400" y="30713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436500" y="2706338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84275" y="3210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084550" y="3810950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269150" y="3887163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301350" y="3650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453750" y="35414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84550" y="39943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301350" y="3452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5396100" y="256170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5396100" y="432180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6356400" y="3309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634125" y="391138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Initialization</a:t>
            </a:r>
            <a:endParaRPr/>
          </a:p>
        </p:txBody>
      </p:sp>
      <p:sp>
        <p:nvSpPr>
          <p:cNvPr id="565" name="Google Shape;565;p18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solution: Run Lloyd’s algorithm multiple times and choose the result with the lowest cost.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This can still lead to bad results because of randomness.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Another solution: Try different initialization methods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9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9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9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9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9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0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0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0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0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0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0"/>
          <p:cNvSpPr txBox="1"/>
          <p:nvPr/>
        </p:nvSpPr>
        <p:spPr>
          <a:xfrm>
            <a:off x="784400" y="3675650"/>
            <a:ext cx="3496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Starting with initialization points too close to each other may problematic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12" name="Google Shape;612;p2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32" name="Google Shape;632;p2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2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first center at random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2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53" name="Google Shape;653;p2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3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p2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74" name="Google Shape;674;p2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4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2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95" name="Google Shape;695;p2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6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6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6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6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6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6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6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6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6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37" name="Google Shape;737;p27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7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7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7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7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7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7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7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7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7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27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7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7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7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7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7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7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6d7d25da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0" name="Google Shape;120;gba6d7d25da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 detection / anomaly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Cleaning /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fraud, spam filter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Gaps in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same marketing strategy for similar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 probable values for gaps in the data (similar users could have similar hobbies, likes / dislikes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59" name="Google Shape;759;p28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8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8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8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8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8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8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8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8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8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8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8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8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8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8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9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9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9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9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9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9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0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0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0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0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0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0"/>
          <p:cNvSpPr txBox="1"/>
          <p:nvPr/>
        </p:nvSpPr>
        <p:spPr>
          <a:xfrm>
            <a:off x="784400" y="3675650"/>
            <a:ext cx="365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might have worked better here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26" name="Google Shape;826;p31"/>
          <p:cNvSpPr txBox="1"/>
          <p:nvPr>
            <p:ph idx="1" type="body"/>
          </p:nvPr>
        </p:nvSpPr>
        <p:spPr>
          <a:xfrm>
            <a:off x="311700" y="1266325"/>
            <a:ext cx="85206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Initialize with a combination of the two methods: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a random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b="1" lang="en"/>
              <a:t>D(x)</a:t>
            </a:r>
            <a:r>
              <a:rPr lang="en"/>
              <a:t> be the distance between </a:t>
            </a:r>
            <a:r>
              <a:rPr b="1" lang="en"/>
              <a:t>x</a:t>
            </a:r>
            <a:r>
              <a:rPr lang="en"/>
              <a:t> and the centers selected so far. Choose the next center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0</a:t>
            </a:r>
            <a:r>
              <a:rPr lang="en"/>
              <a:t> : random initialization (all points have equal probability)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∞ </a:t>
            </a:r>
            <a:r>
              <a:rPr lang="en"/>
              <a:t>: farthest first traversal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2</a:t>
            </a:r>
            <a:r>
              <a:rPr lang="en"/>
              <a:t> : K-means++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2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2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3"/>
          <p:cNvSpPr txBox="1"/>
          <p:nvPr/>
        </p:nvSpPr>
        <p:spPr>
          <a:xfrm>
            <a:off x="1490375" y="3727100"/>
            <a:ext cx="35523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reason to use k-means over k-means++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77" name="Google Shape;877;p34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83" name="Google Shape;883;p35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  <p:sp>
        <p:nvSpPr>
          <p:cNvPr id="884" name="Google Shape;884;p35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5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5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5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93" name="Google Shape;893;p36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6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6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6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6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9" name="Google Shape;899;p36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05" name="Google Shape;905;p37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7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7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7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2" name="Google Shape;912;p37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37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4" name="Google Shape;914;p37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5" name="Google Shape;915;p37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37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37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8" name="Google Shape;918;p37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9" name="Google Shape;919;p37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0" name="Google Shape;920;p37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37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37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37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37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37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37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7" name="Google Shape;927;p37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8" name="Google Shape;928;p37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37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Clustering Problem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311700" y="12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a collection of data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Find a clustering such that: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Similar </a:t>
            </a:r>
            <a:r>
              <a:rPr lang="en"/>
              <a:t>data points are in the </a:t>
            </a:r>
            <a:r>
              <a:rPr b="1" lang="en"/>
              <a:t>same cluster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Dissimilar </a:t>
            </a:r>
            <a:r>
              <a:rPr lang="en"/>
              <a:t>data points are in </a:t>
            </a:r>
            <a:r>
              <a:rPr b="1" lang="en"/>
              <a:t>different clusters</a:t>
            </a:r>
            <a:endParaRPr b="1"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311700" y="29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</a:t>
            </a:r>
            <a:r>
              <a:rPr b="1" lang="en"/>
              <a:t>similar </a:t>
            </a:r>
            <a:r>
              <a:rPr lang="en"/>
              <a:t>mean?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find a </a:t>
            </a:r>
            <a:r>
              <a:rPr b="1" lang="en"/>
              <a:t>clustering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know if we have found a </a:t>
            </a:r>
            <a:r>
              <a:rPr b="1" lang="en"/>
              <a:t>good clustering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35" name="Google Shape;935;p38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8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8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2" name="Google Shape;942;p38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38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4" name="Google Shape;944;p38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5" name="Google Shape;945;p38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6" name="Google Shape;946;p38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38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38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38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38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38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38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38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4" name="Google Shape;954;p38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5" name="Google Shape;955;p38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6" name="Google Shape;956;p38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7" name="Google Shape;957;p38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8" name="Google Shape;958;p38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38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38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66" name="Google Shape;966;p39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67" name="Google Shape;967;p39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9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9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9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9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3" name="Google Shape;973;p39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4" name="Google Shape;974;p39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39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39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39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39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39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39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39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39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39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39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5" name="Google Shape;985;p39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39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7" name="Google Shape;987;p39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8" name="Google Shape;988;p39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9" name="Google Shape;989;p39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39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39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9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9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9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9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01" name="Google Shape;1001;p40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1002" name="Google Shape;1002;p40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0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0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40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0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8" name="Google Shape;1008;p40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40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0" name="Google Shape;1010;p40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1" name="Google Shape;1011;p40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40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40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40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5" name="Google Shape;1015;p40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40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40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40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40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40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40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40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40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40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40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6" name="Google Shape;1026;p40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0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0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0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0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0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0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0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0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0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0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0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0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0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45" name="Google Shape;1045;p41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1046" name="Google Shape;1046;p41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1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1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1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1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1" name="Google Shape;1051;p41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2" name="Google Shape;1052;p41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3" name="Google Shape;1053;p41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4" name="Google Shape;1054;p41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41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p41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41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41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41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41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1" name="Google Shape;1061;p41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2" name="Google Shape;1062;p41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3" name="Google Shape;1063;p41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4" name="Google Shape;1064;p41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41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41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41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8" name="Google Shape;1068;p41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41"/>
          <p:cNvSpPr txBox="1"/>
          <p:nvPr/>
        </p:nvSpPr>
        <p:spPr>
          <a:xfrm>
            <a:off x="7609075" y="4274550"/>
            <a:ext cx="147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41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1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1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1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1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1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1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1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1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1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1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1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1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1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89" name="Google Shape;1089;p42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1090" name="Google Shape;1090;p42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1" name="Google Shape;1091;p42"/>
          <p:cNvSpPr txBox="1"/>
          <p:nvPr/>
        </p:nvSpPr>
        <p:spPr>
          <a:xfrm>
            <a:off x="7609075" y="4274550"/>
            <a:ext cx="147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311700" y="24398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black box, we can generate a number between 0 and N to determine which point to pick next. It will be chosen with probability proportional to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3" name="Google Shape;1093;p42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4" name="Google Shape;1094;p42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42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42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7" name="Google Shape;1097;p42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p42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p42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42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1" name="Google Shape;1101;p42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2" name="Google Shape;1102;p42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3" name="Google Shape;1103;p42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4" name="Google Shape;1104;p42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5" name="Google Shape;1105;p42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6" name="Google Shape;1106;p42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7" name="Google Shape;1107;p42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8" name="Google Shape;1108;p42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9" name="Google Shape;1109;p42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2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2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2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2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2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2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2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42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2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2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2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2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2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128" name="Google Shape;1128;p43"/>
          <p:cNvSpPr txBox="1"/>
          <p:nvPr>
            <p:ph idx="1" type="body"/>
          </p:nvPr>
        </p:nvSpPr>
        <p:spPr>
          <a:xfrm>
            <a:off x="311700" y="1266325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happens if the black box can only generate numbers between 0 and 1?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134" name="Google Shape;113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52425"/>
            <a:ext cx="8839199" cy="36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140" name="Google Shape;11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2" cy="34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146" name="Google Shape;114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4" cy="365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choose the right k?</a:t>
            </a:r>
            <a:endParaRPr/>
          </a:p>
        </p:txBody>
      </p:sp>
      <p:sp>
        <p:nvSpPr>
          <p:cNvPr id="1152" name="Google Shape;1152;p47"/>
          <p:cNvSpPr txBox="1"/>
          <p:nvPr>
            <p:ph idx="1" type="body"/>
          </p:nvPr>
        </p:nvSpPr>
        <p:spPr>
          <a:xfrm>
            <a:off x="311700" y="1266325"/>
            <a:ext cx="8520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through different values of k (elbow method)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empirical / domain-specific knowledge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 Is there a known approximate distribution of the data? (K-means is good for spherical gaussians)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Silhouette scores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Clusters can be Ambiguous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939995" y="24996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939995" y="21008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11674" y="21534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490898" y="15481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939995" y="22895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82633" y="23466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647990" y="16111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490898" y="17642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569444" y="14331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322111" y="18905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204923" y="243511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385942" y="250424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2417518" y="2289603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2566962" y="2190688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204923" y="260149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417518" y="2110005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4"/>
          <p:cNvCxnSpPr/>
          <p:nvPr/>
        </p:nvCxnSpPr>
        <p:spPr>
          <a:xfrm>
            <a:off x="549225" y="13019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/>
          <p:nvPr/>
        </p:nvCxnSpPr>
        <p:spPr>
          <a:xfrm>
            <a:off x="549225" y="28984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4"/>
          <p:cNvSpPr/>
          <p:nvPr/>
        </p:nvSpPr>
        <p:spPr>
          <a:xfrm>
            <a:off x="1490898" y="198031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82633" y="2526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939995" y="4397089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9995" y="3998289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111674" y="405083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490898" y="34455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939995" y="4186991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82633" y="424403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647990" y="35085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490898" y="36616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569444" y="33305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322111" y="3787920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2204923" y="43325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385942" y="44016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2417518" y="4187003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2566962" y="4088088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2204923" y="44988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2417518" y="4007405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549225" y="31993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4"/>
          <p:cNvCxnSpPr/>
          <p:nvPr/>
        </p:nvCxnSpPr>
        <p:spPr>
          <a:xfrm>
            <a:off x="549225" y="47958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4"/>
          <p:cNvSpPr/>
          <p:nvPr/>
        </p:nvSpPr>
        <p:spPr>
          <a:xfrm>
            <a:off x="1490898" y="387771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782633" y="4423620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5518220" y="24813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5518220" y="20825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5689899" y="21351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069123" y="15298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518220" y="22712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5360858" y="23283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226215" y="15928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6069123" y="17459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147669" y="141487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5900336" y="1872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6783148" y="241681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6964167" y="248594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995743" y="227130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7145187" y="217238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783148" y="258319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6995743" y="20917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4"/>
          <p:cNvCxnSpPr/>
          <p:nvPr/>
        </p:nvCxnSpPr>
        <p:spPr>
          <a:xfrm>
            <a:off x="5127450" y="12836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4"/>
          <p:cNvCxnSpPr/>
          <p:nvPr/>
        </p:nvCxnSpPr>
        <p:spPr>
          <a:xfrm>
            <a:off x="5127450" y="28801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4"/>
          <p:cNvSpPr/>
          <p:nvPr/>
        </p:nvSpPr>
        <p:spPr>
          <a:xfrm>
            <a:off x="6069123" y="19620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5360858" y="25079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518220" y="43787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518220" y="39799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5689899" y="403253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6069123" y="3427296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518220" y="4168691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5360858" y="42257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226215" y="349026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069123" y="3643357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6147669" y="331227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5900336" y="376962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6783148" y="43142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6964167" y="43833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6995743" y="416870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7145187" y="406978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6783148" y="44805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6995743" y="398910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4"/>
          <p:cNvCxnSpPr/>
          <p:nvPr/>
        </p:nvCxnSpPr>
        <p:spPr>
          <a:xfrm>
            <a:off x="5127450" y="31810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4"/>
          <p:cNvCxnSpPr/>
          <p:nvPr/>
        </p:nvCxnSpPr>
        <p:spPr>
          <a:xfrm>
            <a:off x="5127450" y="47775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4"/>
          <p:cNvSpPr/>
          <p:nvPr/>
        </p:nvSpPr>
        <p:spPr>
          <a:xfrm>
            <a:off x="6069123" y="385941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5360858" y="44053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Variations</a:t>
            </a:r>
            <a:endParaRPr/>
          </a:p>
        </p:txBody>
      </p:sp>
      <p:sp>
        <p:nvSpPr>
          <p:cNvPr id="1158" name="Google Shape;1158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K-medians (uses the L</a:t>
            </a:r>
            <a:r>
              <a:rPr baseline="-25000" lang="en"/>
              <a:t>1</a:t>
            </a:r>
            <a:r>
              <a:rPr lang="en"/>
              <a:t> norm / manhattan distance)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K-medoids (any distance function + the centers must be in the dataset)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Weighted K-means (each point has a different weight when computing the mean)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Types of Clusterings</a:t>
            </a:r>
            <a:endParaRPr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311700" y="1266325"/>
            <a:ext cx="8520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Partitional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object belongs to exactly one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Hierarchical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set of nested clusters organized in a tree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Density-Based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Defined based on the local density of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Soft Clustering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point is assigned to every cluster with a certain probability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311700" y="1266325"/>
            <a:ext cx="8520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n</a:t>
            </a:r>
            <a:r>
              <a:rPr lang="en"/>
              <a:t> data points and a number </a:t>
            </a:r>
            <a:r>
              <a:rPr b="1" lang="en"/>
              <a:t>k</a:t>
            </a:r>
            <a:r>
              <a:rPr lang="en"/>
              <a:t> of clusters: partition the </a:t>
            </a:r>
            <a:r>
              <a:rPr b="1" lang="en"/>
              <a:t>n</a:t>
            </a:r>
            <a:r>
              <a:rPr lang="en"/>
              <a:t> data points into </a:t>
            </a:r>
            <a:r>
              <a:rPr b="1" lang="en"/>
              <a:t>k</a:t>
            </a:r>
            <a:r>
              <a:rPr lang="en"/>
              <a:t> clusters.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1614046" y="397815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1614046" y="357935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785724" y="363189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2164947" y="302665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614046" y="376805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1456683" y="38250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2322040" y="308963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2164947" y="32427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2243494" y="29116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1996162" y="336898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878973" y="391358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3059993" y="398270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3091568" y="376806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3241012" y="366915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2878973" y="4079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3091568" y="35884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7"/>
          <p:cNvCxnSpPr/>
          <p:nvPr/>
        </p:nvCxnSpPr>
        <p:spPr>
          <a:xfrm>
            <a:off x="1223275" y="2780438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7"/>
          <p:cNvCxnSpPr/>
          <p:nvPr/>
        </p:nvCxnSpPr>
        <p:spPr>
          <a:xfrm>
            <a:off x="1223275" y="4376950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7"/>
          <p:cNvSpPr/>
          <p:nvPr/>
        </p:nvSpPr>
        <p:spPr>
          <a:xfrm>
            <a:off x="2164947" y="345878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1456683" y="400468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6192270" y="395985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6192270" y="356105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6363950" y="361359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6743173" y="300835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6192270" y="374975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6034907" y="38067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6900266" y="307133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6743173" y="32244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6821719" y="28933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6574387" y="335068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7457198" y="389528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7638217" y="396440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7669792" y="374976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7819237" y="365085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7457198" y="40616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7669792" y="35701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7"/>
          <p:cNvCxnSpPr/>
          <p:nvPr/>
        </p:nvCxnSpPr>
        <p:spPr>
          <a:xfrm>
            <a:off x="5801500" y="2762138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7"/>
          <p:cNvCxnSpPr/>
          <p:nvPr/>
        </p:nvCxnSpPr>
        <p:spPr>
          <a:xfrm>
            <a:off x="5801500" y="4358650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7"/>
          <p:cNvSpPr/>
          <p:nvPr/>
        </p:nvSpPr>
        <p:spPr>
          <a:xfrm>
            <a:off x="6743173" y="3440481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6034907" y="398638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1d047a8f4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  <p:sp>
        <p:nvSpPr>
          <p:cNvPr id="275" name="Google Shape;275;g111d047a8f4_0_0"/>
          <p:cNvSpPr txBox="1"/>
          <p:nvPr>
            <p:ph idx="1" type="body"/>
          </p:nvPr>
        </p:nvSpPr>
        <p:spPr>
          <a:xfrm>
            <a:off x="311700" y="1266325"/>
            <a:ext cx="8520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are given all possible ways of distributing these </a:t>
            </a:r>
            <a:r>
              <a:rPr b="1" lang="en"/>
              <a:t>n </a:t>
            </a:r>
            <a:r>
              <a:rPr lang="en"/>
              <a:t>data points into these </a:t>
            </a:r>
            <a:r>
              <a:rPr b="1" lang="en"/>
              <a:t>k </a:t>
            </a:r>
            <a:r>
              <a:rPr lang="en"/>
              <a:t> buckets / clusters. How would we find the best such partition?</a:t>
            </a:r>
            <a:endParaRPr/>
          </a:p>
        </p:txBody>
      </p:sp>
      <p:sp>
        <p:nvSpPr>
          <p:cNvPr id="276" name="Google Shape;276;g111d047a8f4_0_0"/>
          <p:cNvSpPr/>
          <p:nvPr/>
        </p:nvSpPr>
        <p:spPr>
          <a:xfrm>
            <a:off x="1614058" y="406667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11d047a8f4_0_0"/>
          <p:cNvSpPr/>
          <p:nvPr/>
        </p:nvSpPr>
        <p:spPr>
          <a:xfrm>
            <a:off x="1614058" y="366787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11d047a8f4_0_0"/>
          <p:cNvSpPr/>
          <p:nvPr/>
        </p:nvSpPr>
        <p:spPr>
          <a:xfrm>
            <a:off x="1785737" y="37204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11d047a8f4_0_0"/>
          <p:cNvSpPr/>
          <p:nvPr/>
        </p:nvSpPr>
        <p:spPr>
          <a:xfrm>
            <a:off x="2164960" y="311518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11d047a8f4_0_0"/>
          <p:cNvSpPr/>
          <p:nvPr/>
        </p:nvSpPr>
        <p:spPr>
          <a:xfrm>
            <a:off x="1614058" y="385657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11d047a8f4_0_0"/>
          <p:cNvSpPr/>
          <p:nvPr/>
        </p:nvSpPr>
        <p:spPr>
          <a:xfrm>
            <a:off x="1456695" y="391362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11d047a8f4_0_0"/>
          <p:cNvSpPr/>
          <p:nvPr/>
        </p:nvSpPr>
        <p:spPr>
          <a:xfrm>
            <a:off x="2322053" y="31781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11d047a8f4_0_0"/>
          <p:cNvSpPr/>
          <p:nvPr/>
        </p:nvSpPr>
        <p:spPr>
          <a:xfrm>
            <a:off x="2164960" y="333124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11d047a8f4_0_0"/>
          <p:cNvSpPr/>
          <p:nvPr/>
        </p:nvSpPr>
        <p:spPr>
          <a:xfrm>
            <a:off x="2243506" y="30001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11d047a8f4_0_0"/>
          <p:cNvSpPr/>
          <p:nvPr/>
        </p:nvSpPr>
        <p:spPr>
          <a:xfrm>
            <a:off x="1996174" y="34575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11d047a8f4_0_0"/>
          <p:cNvSpPr/>
          <p:nvPr/>
        </p:nvSpPr>
        <p:spPr>
          <a:xfrm>
            <a:off x="2878986" y="40021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11d047a8f4_0_0"/>
          <p:cNvSpPr/>
          <p:nvPr/>
        </p:nvSpPr>
        <p:spPr>
          <a:xfrm>
            <a:off x="3060005" y="40712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11d047a8f4_0_0"/>
          <p:cNvSpPr/>
          <p:nvPr/>
        </p:nvSpPr>
        <p:spPr>
          <a:xfrm>
            <a:off x="3091580" y="385659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11d047a8f4_0_0"/>
          <p:cNvSpPr/>
          <p:nvPr/>
        </p:nvSpPr>
        <p:spPr>
          <a:xfrm>
            <a:off x="3241024" y="375767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11d047a8f4_0_0"/>
          <p:cNvSpPr/>
          <p:nvPr/>
        </p:nvSpPr>
        <p:spPr>
          <a:xfrm>
            <a:off x="2878986" y="416848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11d047a8f4_0_0"/>
          <p:cNvSpPr/>
          <p:nvPr/>
        </p:nvSpPr>
        <p:spPr>
          <a:xfrm>
            <a:off x="3091580" y="367699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11d047a8f4_0_0"/>
          <p:cNvCxnSpPr/>
          <p:nvPr/>
        </p:nvCxnSpPr>
        <p:spPr>
          <a:xfrm>
            <a:off x="1223288" y="286896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g111d047a8f4_0_0"/>
          <p:cNvCxnSpPr/>
          <p:nvPr/>
        </p:nvCxnSpPr>
        <p:spPr>
          <a:xfrm>
            <a:off x="1223288" y="446547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g111d047a8f4_0_0"/>
          <p:cNvSpPr/>
          <p:nvPr/>
        </p:nvSpPr>
        <p:spPr>
          <a:xfrm>
            <a:off x="2164960" y="35473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11d047a8f4_0_0"/>
          <p:cNvSpPr/>
          <p:nvPr/>
        </p:nvSpPr>
        <p:spPr>
          <a:xfrm>
            <a:off x="1456695" y="409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11d047a8f4_0_0"/>
          <p:cNvSpPr/>
          <p:nvPr/>
        </p:nvSpPr>
        <p:spPr>
          <a:xfrm>
            <a:off x="6192283" y="404837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11d047a8f4_0_0"/>
          <p:cNvSpPr/>
          <p:nvPr/>
        </p:nvSpPr>
        <p:spPr>
          <a:xfrm>
            <a:off x="6192283" y="364957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11d047a8f4_0_0"/>
          <p:cNvSpPr/>
          <p:nvPr/>
        </p:nvSpPr>
        <p:spPr>
          <a:xfrm>
            <a:off x="6363962" y="37021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11d047a8f4_0_0"/>
          <p:cNvSpPr/>
          <p:nvPr/>
        </p:nvSpPr>
        <p:spPr>
          <a:xfrm>
            <a:off x="6743185" y="309688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11d047a8f4_0_0"/>
          <p:cNvSpPr/>
          <p:nvPr/>
        </p:nvSpPr>
        <p:spPr>
          <a:xfrm>
            <a:off x="6192283" y="383827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11d047a8f4_0_0"/>
          <p:cNvSpPr/>
          <p:nvPr/>
        </p:nvSpPr>
        <p:spPr>
          <a:xfrm>
            <a:off x="6034920" y="389532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11d047a8f4_0_0"/>
          <p:cNvSpPr/>
          <p:nvPr/>
        </p:nvSpPr>
        <p:spPr>
          <a:xfrm>
            <a:off x="6900278" y="31598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1d047a8f4_0_0"/>
          <p:cNvSpPr/>
          <p:nvPr/>
        </p:nvSpPr>
        <p:spPr>
          <a:xfrm>
            <a:off x="6743185" y="331294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1d047a8f4_0_0"/>
          <p:cNvSpPr/>
          <p:nvPr/>
        </p:nvSpPr>
        <p:spPr>
          <a:xfrm>
            <a:off x="6821731" y="29818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11d047a8f4_0_0"/>
          <p:cNvSpPr/>
          <p:nvPr/>
        </p:nvSpPr>
        <p:spPr>
          <a:xfrm>
            <a:off x="6574399" y="3439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11d047a8f4_0_0"/>
          <p:cNvSpPr/>
          <p:nvPr/>
        </p:nvSpPr>
        <p:spPr>
          <a:xfrm>
            <a:off x="7457211" y="39838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11d047a8f4_0_0"/>
          <p:cNvSpPr/>
          <p:nvPr/>
        </p:nvSpPr>
        <p:spPr>
          <a:xfrm>
            <a:off x="7638230" y="40529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11d047a8f4_0_0"/>
          <p:cNvSpPr/>
          <p:nvPr/>
        </p:nvSpPr>
        <p:spPr>
          <a:xfrm>
            <a:off x="7669805" y="383829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11d047a8f4_0_0"/>
          <p:cNvSpPr/>
          <p:nvPr/>
        </p:nvSpPr>
        <p:spPr>
          <a:xfrm>
            <a:off x="7819249" y="373937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11d047a8f4_0_0"/>
          <p:cNvSpPr/>
          <p:nvPr/>
        </p:nvSpPr>
        <p:spPr>
          <a:xfrm>
            <a:off x="7457211" y="415018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11d047a8f4_0_0"/>
          <p:cNvSpPr/>
          <p:nvPr/>
        </p:nvSpPr>
        <p:spPr>
          <a:xfrm>
            <a:off x="7669805" y="365869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g111d047a8f4_0_0"/>
          <p:cNvCxnSpPr/>
          <p:nvPr/>
        </p:nvCxnSpPr>
        <p:spPr>
          <a:xfrm>
            <a:off x="5801513" y="285066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g111d047a8f4_0_0"/>
          <p:cNvCxnSpPr/>
          <p:nvPr/>
        </p:nvCxnSpPr>
        <p:spPr>
          <a:xfrm>
            <a:off x="5801513" y="444717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g111d047a8f4_0_0"/>
          <p:cNvSpPr/>
          <p:nvPr/>
        </p:nvSpPr>
        <p:spPr>
          <a:xfrm>
            <a:off x="6743185" y="352900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11d047a8f4_0_0"/>
          <p:cNvSpPr/>
          <p:nvPr/>
        </p:nvSpPr>
        <p:spPr>
          <a:xfrm>
            <a:off x="6034920" y="407490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11d047a8f4_0_0"/>
          <p:cNvSpPr txBox="1"/>
          <p:nvPr/>
        </p:nvSpPr>
        <p:spPr>
          <a:xfrm>
            <a:off x="4121663" y="340701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