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2" r:id="rId3"/>
    <p:sldId id="312" r:id="rId5"/>
    <p:sldId id="313" r:id="rId6"/>
    <p:sldId id="314" r:id="rId7"/>
    <p:sldId id="315" r:id="rId8"/>
    <p:sldId id="316" r:id="rId9"/>
    <p:sldId id="311" r:id="rId10"/>
    <p:sldId id="346" r:id="rId11"/>
    <p:sldId id="317" r:id="rId12"/>
    <p:sldId id="319" r:id="rId13"/>
    <p:sldId id="318" r:id="rId14"/>
    <p:sldId id="308" r:id="rId15"/>
    <p:sldId id="310" r:id="rId16"/>
    <p:sldId id="325" r:id="rId17"/>
    <p:sldId id="309" r:id="rId18"/>
    <p:sldId id="326" r:id="rId19"/>
    <p:sldId id="327" r:id="rId20"/>
    <p:sldId id="375" r:id="rId21"/>
    <p:sldId id="347" r:id="rId22"/>
    <p:sldId id="328" r:id="rId23"/>
    <p:sldId id="329" r:id="rId24"/>
    <p:sldId id="330" r:id="rId25"/>
    <p:sldId id="331" r:id="rId26"/>
    <p:sldId id="332" r:id="rId27"/>
    <p:sldId id="333" r:id="rId28"/>
    <p:sldId id="334" r:id="rId29"/>
    <p:sldId id="340" r:id="rId30"/>
    <p:sldId id="395" r:id="rId31"/>
    <p:sldId id="338" r:id="rId32"/>
    <p:sldId id="335" r:id="rId33"/>
    <p:sldId id="336" r:id="rId34"/>
    <p:sldId id="396" r:id="rId35"/>
    <p:sldId id="397" r:id="rId36"/>
    <p:sldId id="337" r:id="rId37"/>
    <p:sldId id="348" r:id="rId38"/>
    <p:sldId id="339" r:id="rId39"/>
    <p:sldId id="398" r:id="rId40"/>
    <p:sldId id="342" r:id="rId41"/>
    <p:sldId id="343" r:id="rId42"/>
    <p:sldId id="344" r:id="rId43"/>
    <p:sldId id="376"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633" autoAdjust="0"/>
  </p:normalViewPr>
  <p:slideViewPr>
    <p:cSldViewPr>
      <p:cViewPr varScale="1">
        <p:scale>
          <a:sx n="85" d="100"/>
          <a:sy n="85" d="100"/>
        </p:scale>
        <p:origin x="-15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2381655D-9021-47AE-A208-4D2EF935BF8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A6745F96-7255-485B-A7CD-8CAB6ECBE61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1:40:00-1:41:19</a:t>
            </a:r>
            <a:r>
              <a:rPr lang="zh-CN" altLang="en-US" dirty="0" smtClean="0"/>
              <a:t>张明阳</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02:38—02:40</a:t>
            </a:r>
            <a:endParaRPr lang="zh-CN" altLang="en-US" dirty="0"/>
          </a:p>
        </p:txBody>
      </p:sp>
      <p:sp>
        <p:nvSpPr>
          <p:cNvPr id="4" name="灯片编号占位符 3"/>
          <p:cNvSpPr>
            <a:spLocks noGrp="1"/>
          </p:cNvSpPr>
          <p:nvPr>
            <p:ph type="sldNum" sz="quarter" idx="10"/>
          </p:nvPr>
        </p:nvSpPr>
        <p:spPr/>
        <p:txBody>
          <a:bodyPr/>
          <a:lstStyle/>
          <a:p>
            <a:pPr>
              <a:defRPr/>
            </a:pPr>
            <a:fld id="{A6745F96-7255-485B-A7CD-8CAB6ECBE61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93D5219-4AF2-40ED-B326-9E585C00F7E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89D6C6-8063-4804-833C-199126A196F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1EF9687-A9E1-4385-A741-EB8C9F66DB8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AA5668-6F4A-4119-BBEC-94776989598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C3A47A7-A06F-44D8-8039-4535520143E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324BDFD-AB36-49B8-A572-1380024A3D8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8286D65-B430-4C0D-A224-7E7F9BD7455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83DE4F-B353-4816-AB96-6212D6240459}"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A8C65495-0B04-422B-85E7-E32B4377C7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97E099-6889-430F-BFB5-9D056007046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F1873A9-7B7A-48C5-B148-D95D182FC60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61A7B2-6208-44EE-9A26-0F7CE96B220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767811A-9D40-4BD2-95DF-C9178944614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4D84DAE-BAE5-4EE6-AAE2-C55F714E1F6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7A38120-788F-4F07-9A8A-B31D2792847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4C58A12-1213-4CD7-B30A-4831D228B34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F6498AE-AC11-4A46-8F6E-E8A690A2ABF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3F2D356-428B-4A78-88F1-C7C3D266FEA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B3C16D0-D8DD-4925-9709-69E9A97AC18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081EEA-BCEE-4242-8CE6-84E0190EFA3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35895A9A-5ED9-4E20-B1C4-3D9580F513F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06662F-B7CB-487C-AB89-86E153D0550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48CE628-8741-4D5E-AC3C-E85813A8B6EA}"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5E1BCEF-4D7C-4BA8-818D-DD716CDBDB9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2071688"/>
            <a:ext cx="9144000" cy="1857375"/>
          </a:xfrm>
          <a:prstGeom prst="rect">
            <a:avLst/>
          </a:prstGeom>
          <a:solidFill>
            <a:srgbClr val="9463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94634C"/>
              </a:solidFill>
            </a:endParaRPr>
          </a:p>
        </p:txBody>
      </p:sp>
      <p:sp>
        <p:nvSpPr>
          <p:cNvPr id="15363"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solidFill>
                  <a:prstClr val="black"/>
                </a:solidFill>
                <a:latin typeface="微软雅黑" panose="020B0503020204020204" charset="-122"/>
                <a:ea typeface="微软雅黑" panose="020B0503020204020204" charset="-122"/>
                <a:cs typeface="微软雅黑" panose="020B0503020204020204" charset="-122"/>
              </a:rPr>
              <a:t>点击添加文本</a:t>
            </a:r>
            <a:endParaRPr lang="zh-CN" altLang="en-US">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15364"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solidFill>
                  <a:prstClr val="black"/>
                </a:solidFill>
                <a:latin typeface="微软雅黑" panose="020B0503020204020204" charset="-122"/>
                <a:ea typeface="微软雅黑" panose="020B0503020204020204" charset="-122"/>
                <a:cs typeface="微软雅黑" panose="020B0503020204020204" charset="-122"/>
              </a:rPr>
              <a:t>点击添加文本</a:t>
            </a:r>
            <a:endParaRPr lang="zh-CN" altLang="en-US">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15365"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solidFill>
                  <a:prstClr val="black"/>
                </a:solidFill>
                <a:latin typeface="微软雅黑" panose="020B0503020204020204" charset="-122"/>
                <a:ea typeface="微软雅黑" panose="020B0503020204020204" charset="-122"/>
                <a:cs typeface="微软雅黑" panose="020B0503020204020204" charset="-122"/>
              </a:rPr>
              <a:t>点击添加文本</a:t>
            </a:r>
            <a:endParaRPr lang="zh-CN" altLang="en-US">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15366"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solidFill>
                  <a:prstClr val="black"/>
                </a:solidFill>
                <a:latin typeface="微软雅黑" panose="020B0503020204020204" charset="-122"/>
                <a:ea typeface="微软雅黑" panose="020B0503020204020204" charset="-122"/>
                <a:cs typeface="微软雅黑" panose="020B0503020204020204" charset="-122"/>
              </a:rPr>
              <a:t>点击添加文本</a:t>
            </a:r>
            <a:endParaRPr lang="zh-CN" altLang="en-US">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15367" name="TextBox 27"/>
          <p:cNvSpPr txBox="1">
            <a:spLocks noChangeArrowheads="1"/>
          </p:cNvSpPr>
          <p:nvPr/>
        </p:nvSpPr>
        <p:spPr bwMode="auto">
          <a:xfrm>
            <a:off x="2143125" y="2747963"/>
            <a:ext cx="5143500" cy="1198880"/>
          </a:xfrm>
          <a:prstGeom prst="rect">
            <a:avLst/>
          </a:prstGeom>
          <a:noFill/>
          <a:ln w="9525">
            <a:noFill/>
            <a:miter lim="800000"/>
          </a:ln>
        </p:spPr>
        <p:txBody>
          <a:bodyPr>
            <a:spAutoFit/>
          </a:bodyPr>
          <a:lstStyle/>
          <a:p>
            <a:pPr algn="ctr"/>
            <a:r>
              <a:rPr lang="en-US" altLang="zh-CN" sz="36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Independent Writing</a:t>
            </a:r>
            <a:endParaRPr lang="zh-CN" altLang="en-US" sz="3600" b="1"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a:p>
            <a:r>
              <a:rPr lang="zh-CN" altLang="en-US" sz="3600" dirty="0">
                <a:solidFill>
                  <a:prstClr val="white"/>
                </a:solidFill>
                <a:latin typeface="Times New Roman" panose="02020603050405020304" pitchFamily="18" charset="0"/>
                <a:ea typeface="微软雅黑" panose="020B0503020204020204" charset="-122"/>
                <a:cs typeface="Times New Roman" panose="02020603050405020304" pitchFamily="18" charset="0"/>
              </a:rPr>
              <a:t>    </a:t>
            </a:r>
            <a:endParaRPr lang="zh-CN" altLang="en-US" sz="3600"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对象 1"/>
          <p:cNvGraphicFramePr/>
          <p:nvPr/>
        </p:nvGraphicFramePr>
        <p:xfrm>
          <a:off x="50165" y="2942590"/>
          <a:ext cx="9086215" cy="1278255"/>
        </p:xfrm>
        <a:graphic>
          <a:graphicData uri="http://schemas.openxmlformats.org/presentationml/2006/ole">
            <mc:AlternateContent xmlns:mc="http://schemas.openxmlformats.org/markup-compatibility/2006">
              <mc:Choice xmlns:v="urn:schemas-microsoft-com:vml" Requires="v">
                <p:oleObj spid="_x0000_s3" name="" r:id="rId2" imgW="11115675" imgH="1438275" progId="Paint.Picture">
                  <p:embed/>
                </p:oleObj>
              </mc:Choice>
              <mc:Fallback>
                <p:oleObj name="" r:id="rId2" imgW="11115675" imgH="1438275" progId="Paint.Picture">
                  <p:embed/>
                  <p:pic>
                    <p:nvPicPr>
                      <p:cNvPr id="0" name="图片 2"/>
                      <p:cNvPicPr/>
                      <p:nvPr/>
                    </p:nvPicPr>
                    <p:blipFill>
                      <a:blip r:embed="rId3"/>
                      <a:stretch>
                        <a:fillRect/>
                      </a:stretch>
                    </p:blipFill>
                    <p:spPr>
                      <a:xfrm>
                        <a:off x="50165" y="2942590"/>
                        <a:ext cx="9086215" cy="1278255"/>
                      </a:xfrm>
                      <a:prstGeom prst="rect">
                        <a:avLst/>
                      </a:prstGeom>
                    </p:spPr>
                  </p:pic>
                </p:oleObj>
              </mc:Fallback>
            </mc:AlternateContent>
          </a:graphicData>
        </a:graphic>
      </p:graphicFrame>
      <p:sp>
        <p:nvSpPr>
          <p:cNvPr id="100" name="文本框 99"/>
          <p:cNvSpPr txBox="1"/>
          <p:nvPr/>
        </p:nvSpPr>
        <p:spPr>
          <a:xfrm>
            <a:off x="450850" y="1506855"/>
            <a:ext cx="8335645" cy="583565"/>
          </a:xfrm>
          <a:prstGeom prst="rect">
            <a:avLst/>
          </a:prstGeom>
          <a:noFill/>
          <a:ln w="9525">
            <a:noFill/>
          </a:ln>
        </p:spPr>
        <p:txBody>
          <a:bodyPr wrap="square">
            <a:spAutoFit/>
          </a:bodyPr>
          <a:p>
            <a:pPr marL="0" indent="0"/>
            <a:r>
              <a:rPr lang="en-US" sz="3200" b="0">
                <a:latin typeface="Calibri" panose="020F0502020204030204" pitchFamily="34" charset="0"/>
                <a:ea typeface="宋体" panose="02010600030101010101" pitchFamily="2" charset="-122"/>
                <a:cs typeface="Times New Roman" panose="02020603050405020304" pitchFamily="18" charset="0"/>
              </a:rPr>
              <a:t>Practice... (5 minutes)</a:t>
            </a:r>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372110" y="1324610"/>
            <a:ext cx="8399780" cy="4399915"/>
          </a:xfrm>
          <a:prstGeom prst="rect">
            <a:avLst/>
          </a:prstGeom>
          <a:noFill/>
          <a:ln w="9525">
            <a:noFill/>
          </a:ln>
        </p:spPr>
        <p:txBody>
          <a:bodyPr wrap="square">
            <a:spAutoFit/>
          </a:bodyPr>
          <a:p>
            <a:pPr marL="0" indent="0"/>
            <a:r>
              <a:rPr lang="en-US" sz="2800" b="0">
                <a:latin typeface="Calibri" panose="020F0502020204030204" pitchFamily="34" charset="0"/>
                <a:ea typeface="宋体" panose="02010600030101010101" pitchFamily="2" charset="-122"/>
                <a:cs typeface="Times New Roman" panose="02020603050405020304" pitchFamily="18" charset="0"/>
              </a:rPr>
              <a:t>The grade of children is normally the major concern of parents, who spare no efforts to improve it. Many educationists argue that money serves as an important incentive for children to promote their school grades. Although this view is widely held, there is little evidence that high grade can be obtained at any age and at any place. Therefore, from my perspective, it is not advisable for parents to offer their school-age children money for each high grade they get in the school, since it will certainly hurt kids, parents, as well as their relation.</a:t>
            </a:r>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0" y="1201103"/>
            <a:ext cx="8464550" cy="119888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three types of writing</a:t>
            </a:r>
            <a:endPar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对象 1"/>
          <p:cNvGraphicFramePr/>
          <p:nvPr/>
        </p:nvGraphicFramePr>
        <p:xfrm>
          <a:off x="0" y="2465705"/>
          <a:ext cx="9051290" cy="2331085"/>
        </p:xfrm>
        <a:graphic>
          <a:graphicData uri="http://schemas.openxmlformats.org/presentationml/2006/ole">
            <mc:AlternateContent xmlns:mc="http://schemas.openxmlformats.org/markup-compatibility/2006">
              <mc:Choice xmlns:v="urn:schemas-microsoft-com:vml" Requires="v">
                <p:oleObj spid="_x0000_s3" name="" r:id="rId2" imgW="10658475" imgH="2495550" progId="Paint.Picture">
                  <p:embed/>
                </p:oleObj>
              </mc:Choice>
              <mc:Fallback>
                <p:oleObj name="" r:id="rId2" imgW="10658475" imgH="2495550" progId="Paint.Picture">
                  <p:embed/>
                  <p:pic>
                    <p:nvPicPr>
                      <p:cNvPr id="0" name="图片 2"/>
                      <p:cNvPicPr/>
                      <p:nvPr/>
                    </p:nvPicPr>
                    <p:blipFill>
                      <a:blip r:embed="rId3"/>
                      <a:stretch>
                        <a:fillRect/>
                      </a:stretch>
                    </p:blipFill>
                    <p:spPr>
                      <a:xfrm>
                        <a:off x="0" y="2465705"/>
                        <a:ext cx="9051290" cy="2331085"/>
                      </a:xfrm>
                      <a:prstGeom prst="rect">
                        <a:avLst/>
                      </a:prstGeom>
                    </p:spPr>
                  </p:pic>
                </p:oleObj>
              </mc:Fallback>
            </mc:AlternateContent>
          </a:graphicData>
        </a:graphic>
      </p:graphicFrame>
      <p:sp>
        <p:nvSpPr>
          <p:cNvPr id="4"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0" y="1201103"/>
            <a:ext cx="8464550" cy="119888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three types of writing</a:t>
            </a:r>
            <a:endPar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对象 3"/>
          <p:cNvGraphicFramePr/>
          <p:nvPr/>
        </p:nvGraphicFramePr>
        <p:xfrm>
          <a:off x="0" y="2400300"/>
          <a:ext cx="9098915" cy="2364105"/>
        </p:xfrm>
        <a:graphic>
          <a:graphicData uri="http://schemas.openxmlformats.org/presentationml/2006/ole">
            <mc:AlternateContent xmlns:mc="http://schemas.openxmlformats.org/markup-compatibility/2006">
              <mc:Choice xmlns:v="urn:schemas-microsoft-com:vml" Requires="v">
                <p:oleObj spid="_x0000_s5" name="" r:id="rId2" imgW="11134090" imgH="2581275" progId="Paint.Picture">
                  <p:embed/>
                </p:oleObj>
              </mc:Choice>
              <mc:Fallback>
                <p:oleObj name="" r:id="rId2" imgW="11134090" imgH="2581275" progId="Paint.Picture">
                  <p:embed/>
                  <p:pic>
                    <p:nvPicPr>
                      <p:cNvPr id="0" name="图片 4"/>
                      <p:cNvPicPr/>
                      <p:nvPr/>
                    </p:nvPicPr>
                    <p:blipFill>
                      <a:blip r:embed="rId3"/>
                      <a:stretch>
                        <a:fillRect/>
                      </a:stretch>
                    </p:blipFill>
                    <p:spPr>
                      <a:xfrm>
                        <a:off x="0" y="2400300"/>
                        <a:ext cx="9098915" cy="2364105"/>
                      </a:xfrm>
                      <a:prstGeom prst="rect">
                        <a:avLst/>
                      </a:prstGeom>
                    </p:spPr>
                  </p:pic>
                </p:oleObj>
              </mc:Fallback>
            </mc:AlternateContent>
          </a:graphicData>
        </a:graphic>
      </p:graphicFrame>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372110" y="1228725"/>
            <a:ext cx="8399780" cy="4399915"/>
          </a:xfrm>
          <a:prstGeom prst="rect">
            <a:avLst/>
          </a:prstGeom>
          <a:noFill/>
          <a:ln w="9525">
            <a:noFill/>
          </a:ln>
        </p:spPr>
        <p:txBody>
          <a:bodyPr wrap="square">
            <a:spAutoFit/>
          </a:bodyPr>
          <a:p>
            <a:pPr marL="0" indent="0"/>
            <a:r>
              <a:rPr lang="en-US" sz="2800" b="0">
                <a:latin typeface="Calibri" panose="020F0502020204030204" pitchFamily="34" charset="0"/>
                <a:ea typeface="宋体" panose="02010600030101010101" pitchFamily="2" charset="-122"/>
                <a:cs typeface="Times New Roman" panose="02020603050405020304" pitchFamily="18" charset="0"/>
              </a:rPr>
              <a:t>--- Environmental protection is a pretty complicated issue, the efficient way of which deserves careful examination. </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2800" b="0">
                <a:latin typeface="Calibri" panose="020F0502020204030204" pitchFamily="34" charset="0"/>
                <a:ea typeface="宋体" panose="02010600030101010101" pitchFamily="2" charset="-122"/>
                <a:cs typeface="Times New Roman" panose="02020603050405020304" pitchFamily="18" charset="0"/>
              </a:rPr>
              <a:t>--- Among all possible ways of environmental protection, ranging from group awareness to personal efforts, government regulations are the most direct and effective, since they are compulsive, creating an culural atmosphere of environmental protection, and the basis of group and individual efforts.</a:t>
            </a:r>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0" y="1201103"/>
            <a:ext cx="8464550" cy="119888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three types of writing</a:t>
            </a:r>
            <a:endPar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对象 3"/>
          <p:cNvGraphicFramePr/>
          <p:nvPr/>
        </p:nvGraphicFramePr>
        <p:xfrm>
          <a:off x="635" y="2661285"/>
          <a:ext cx="9066530" cy="1863725"/>
        </p:xfrm>
        <a:graphic>
          <a:graphicData uri="http://schemas.openxmlformats.org/presentationml/2006/ole">
            <mc:AlternateContent xmlns:mc="http://schemas.openxmlformats.org/markup-compatibility/2006">
              <mc:Choice xmlns:v="urn:schemas-microsoft-com:vml" Requires="v">
                <p:oleObj spid="_x0000_s5" name="" r:id="rId2" imgW="11191240" imgH="1533525" progId="Paint.Picture">
                  <p:embed/>
                </p:oleObj>
              </mc:Choice>
              <mc:Fallback>
                <p:oleObj name="" r:id="rId2" imgW="11191240" imgH="1533525" progId="Paint.Picture">
                  <p:embed/>
                  <p:pic>
                    <p:nvPicPr>
                      <p:cNvPr id="0" name="图片 4"/>
                      <p:cNvPicPr/>
                      <p:nvPr/>
                    </p:nvPicPr>
                    <p:blipFill>
                      <a:blip r:embed="rId3"/>
                      <a:stretch>
                        <a:fillRect/>
                      </a:stretch>
                    </p:blipFill>
                    <p:spPr>
                      <a:xfrm>
                        <a:off x="635" y="2661285"/>
                        <a:ext cx="9066530" cy="1863725"/>
                      </a:xfrm>
                      <a:prstGeom prst="rect">
                        <a:avLst/>
                      </a:prstGeom>
                    </p:spPr>
                  </p:pic>
                </p:oleObj>
              </mc:Fallback>
            </mc:AlternateContent>
          </a:graphicData>
        </a:graphic>
      </p:graphicFrame>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86690" y="1497330"/>
            <a:ext cx="8464550" cy="4399915"/>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Para IV</a:t>
            </a: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(1) All in all, in summary, in a nutshell, to sum up, in short, simply put, in brief, to summarize, to draw conclusion, ....... it is evident that ____________, because it will certainly benefit/harm/hurt children ____, ___, as well as ____.</a:t>
            </a: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 Benefit children mentally, physically, as well as socially.</a:t>
            </a: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u="sng" dirty="0" smtClean="0">
              <a:solidFill>
                <a:schemeClr val="tx1"/>
              </a:solidFill>
              <a:effectLst/>
              <a:latin typeface="Calibri" panose="020F0502020204030204" pitchFamily="34" charset="0"/>
              <a:cs typeface="Times New Roman" panose="02020603050405020304" pitchFamily="18" charset="0"/>
            </a:endParaRPr>
          </a:p>
        </p:txBody>
      </p:sp>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460375" y="1721485"/>
            <a:ext cx="4213225" cy="3415030"/>
          </a:xfrm>
          <a:prstGeom prst="rect">
            <a:avLst/>
          </a:prstGeom>
          <a:noFill/>
          <a:ln w="9525">
            <a:noFill/>
          </a:ln>
        </p:spPr>
        <p:txBody>
          <a:bodyPr wrap="square">
            <a:spAutoFit/>
          </a:bodyPr>
          <a:p>
            <a:pPr marL="0" indent="0"/>
            <a:r>
              <a:rPr lang="en-US" sz="2400" b="0" u="sng">
                <a:latin typeface="Calibri" panose="020F0502020204030204" pitchFamily="34" charset="0"/>
                <a:ea typeface="宋体" panose="02010600030101010101" pitchFamily="2" charset="-122"/>
                <a:cs typeface="Times New Roman" panose="02020603050405020304" pitchFamily="18" charset="0"/>
              </a:rPr>
              <a:t>Individual</a:t>
            </a:r>
            <a:endParaRPr lang="en-US" sz="2400" b="0" u="sng">
              <a:latin typeface="Calibri" panose="020F0502020204030204" pitchFamily="34" charset="0"/>
              <a:ea typeface="宋体" panose="02010600030101010101" pitchFamily="2" charset="-122"/>
            </a:endParaRPr>
          </a:p>
          <a:p>
            <a:pPr marL="0" indent="0"/>
            <a:r>
              <a:rPr lang="en-US" sz="2400" b="0">
                <a:latin typeface="Calibri" panose="020F0502020204030204" pitchFamily="34" charset="0"/>
                <a:ea typeface="宋体" panose="02010600030101010101" pitchFamily="2" charset="-122"/>
              </a:rPr>
              <a:t>1. </a:t>
            </a:r>
            <a:r>
              <a:rPr lang="en-US" sz="2400" b="0">
                <a:latin typeface="Calibri" panose="020F0502020204030204" pitchFamily="34" charset="0"/>
                <a:ea typeface="宋体" panose="02010600030101010101" pitchFamily="2" charset="-122"/>
                <a:cs typeface="Times New Roman" panose="02020603050405020304" pitchFamily="18" charset="0"/>
              </a:rPr>
              <a:t>Mentally:  maturity</a:t>
            </a:r>
            <a:r>
              <a:rPr lang="en-US" sz="2400" b="0">
                <a:latin typeface="Calibri" panose="020F0502020204030204" pitchFamily="34" charset="0"/>
                <a:ea typeface="宋体" panose="02010600030101010101" pitchFamily="2" charset="-122"/>
              </a:rPr>
              <a:t>2. </a:t>
            </a:r>
            <a:r>
              <a:rPr lang="en-US" sz="2400" b="0">
                <a:latin typeface="Calibri" panose="020F0502020204030204" pitchFamily="34" charset="0"/>
                <a:ea typeface="宋体" panose="02010600030101010101" pitchFamily="2" charset="-122"/>
                <a:cs typeface="Times New Roman" panose="02020603050405020304" pitchFamily="18" charset="0"/>
              </a:rPr>
              <a:t>Physically</a:t>
            </a:r>
            <a:r>
              <a:rPr lang="en-US" sz="2400" b="0">
                <a:latin typeface="Calibri" panose="020F0502020204030204" pitchFamily="34" charset="0"/>
                <a:ea typeface="宋体" panose="02010600030101010101" pitchFamily="2" charset="-122"/>
              </a:rPr>
              <a:t>3. </a:t>
            </a:r>
            <a:r>
              <a:rPr lang="en-US" sz="2400" b="0">
                <a:latin typeface="Calibri" panose="020F0502020204030204" pitchFamily="34" charset="0"/>
                <a:ea typeface="宋体" panose="02010600030101010101" pitchFamily="2" charset="-122"/>
                <a:cs typeface="Times New Roman" panose="02020603050405020304" pitchFamily="18" charset="0"/>
              </a:rPr>
              <a:t>Academically:  competence</a:t>
            </a:r>
            <a:r>
              <a:rPr lang="en-US" sz="2400" b="0">
                <a:latin typeface="Calibri" panose="020F0502020204030204" pitchFamily="34" charset="0"/>
                <a:ea typeface="宋体" panose="02010600030101010101" pitchFamily="2" charset="-122"/>
              </a:rPr>
              <a:t>4. </a:t>
            </a:r>
            <a:r>
              <a:rPr lang="en-US" sz="2400" b="0">
                <a:latin typeface="Calibri" panose="020F0502020204030204" pitchFamily="34" charset="0"/>
                <a:ea typeface="宋体" panose="02010600030101010101" pitchFamily="2" charset="-122"/>
                <a:cs typeface="Times New Roman" panose="02020603050405020304" pitchFamily="18" charset="0"/>
              </a:rPr>
              <a:t>Psychologically</a:t>
            </a:r>
            <a:r>
              <a:rPr lang="en-US" sz="2400" b="0">
                <a:latin typeface="Calibri" panose="020F0502020204030204" pitchFamily="34" charset="0"/>
                <a:ea typeface="宋体" panose="02010600030101010101" pitchFamily="2" charset="-122"/>
              </a:rPr>
              <a:t>5. </a:t>
            </a:r>
            <a:r>
              <a:rPr lang="en-US" sz="2400" b="0">
                <a:latin typeface="Calibri" panose="020F0502020204030204" pitchFamily="34" charset="0"/>
                <a:ea typeface="宋体" panose="02010600030101010101" pitchFamily="2" charset="-122"/>
                <a:cs typeface="Times New Roman" panose="02020603050405020304" pitchFamily="18" charset="0"/>
              </a:rPr>
              <a:t>Emotionally: subtle, fragile </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rPr>
              <a:t>6. </a:t>
            </a:r>
            <a:r>
              <a:rPr lang="en-US" sz="2400" b="0">
                <a:latin typeface="Calibri" panose="020F0502020204030204" pitchFamily="34" charset="0"/>
                <a:ea typeface="宋体" panose="02010600030101010101" pitchFamily="2" charset="-122"/>
                <a:cs typeface="Times New Roman" panose="02020603050405020304" pitchFamily="18" charset="0"/>
              </a:rPr>
              <a:t>Financially: independence </a:t>
            </a:r>
            <a:r>
              <a:rPr lang="en-US" sz="2400" b="0">
                <a:latin typeface="Calibri" panose="020F0502020204030204" pitchFamily="34" charset="0"/>
                <a:ea typeface="宋体" panose="02010600030101010101" pitchFamily="2" charset="-122"/>
              </a:rPr>
              <a:t>7. </a:t>
            </a:r>
            <a:r>
              <a:rPr lang="en-US" sz="2400" b="0">
                <a:latin typeface="Calibri" panose="020F0502020204030204" pitchFamily="34" charset="0"/>
                <a:ea typeface="宋体" panose="02010600030101010101" pitchFamily="2" charset="-122"/>
                <a:cs typeface="Times New Roman" panose="02020603050405020304" pitchFamily="18" charset="0"/>
              </a:rPr>
              <a:t>Professionally:</a:t>
            </a:r>
            <a:r>
              <a:rPr lang="en-US" sz="2400" b="0">
                <a:latin typeface="Calibri" panose="020F0502020204030204" pitchFamily="34" charset="0"/>
                <a:ea typeface="宋体" panose="02010600030101010101" pitchFamily="2" charset="-122"/>
              </a:rPr>
              <a:t>8. </a:t>
            </a:r>
            <a:r>
              <a:rPr lang="en-US" sz="2400" b="0">
                <a:latin typeface="Calibri" panose="020F0502020204030204" pitchFamily="34" charset="0"/>
                <a:ea typeface="宋体" panose="02010600030101010101" pitchFamily="2" charset="-122"/>
                <a:cs typeface="Times New Roman" panose="02020603050405020304" pitchFamily="18" charset="0"/>
              </a:rPr>
              <a:t>Socially: social network</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p:cNvSpPr txBox="1"/>
          <p:nvPr/>
        </p:nvSpPr>
        <p:spPr>
          <a:xfrm>
            <a:off x="4835525" y="1905635"/>
            <a:ext cx="3260725" cy="3046095"/>
          </a:xfrm>
          <a:prstGeom prst="rect">
            <a:avLst/>
          </a:prstGeom>
          <a:noFill/>
          <a:ln w="9525">
            <a:noFill/>
          </a:ln>
        </p:spPr>
        <p:txBody>
          <a:bodyPr wrap="square">
            <a:spAutoFit/>
          </a:bodyPr>
          <a:p>
            <a:pPr marL="0" indent="0"/>
            <a:r>
              <a:rPr lang="en-US" sz="2400" b="0" u="sng">
                <a:latin typeface="Calibri" panose="020F0502020204030204" pitchFamily="34" charset="0"/>
                <a:ea typeface="宋体" panose="02010600030101010101" pitchFamily="2" charset="-122"/>
                <a:cs typeface="Times New Roman" panose="02020603050405020304" pitchFamily="18" charset="0"/>
              </a:rPr>
              <a:t>Society</a:t>
            </a:r>
            <a:endParaRPr lang="en-US" sz="2400" b="0" u="sng">
              <a:latin typeface="Calibri" panose="020F0502020204030204" pitchFamily="34" charset="0"/>
              <a:ea typeface="宋体" panose="02010600030101010101" pitchFamily="2" charset="-122"/>
            </a:endParaRPr>
          </a:p>
          <a:p>
            <a:pPr marL="0" indent="0"/>
            <a:r>
              <a:rPr lang="en-US" sz="2400" b="0">
                <a:latin typeface="Calibri" panose="020F0502020204030204" pitchFamily="34" charset="0"/>
                <a:ea typeface="宋体" panose="02010600030101010101" pitchFamily="2" charset="-122"/>
              </a:rPr>
              <a:t>1. </a:t>
            </a:r>
            <a:r>
              <a:rPr lang="en-US" sz="2400" b="0">
                <a:latin typeface="Calibri" panose="020F0502020204030204" pitchFamily="34" charset="0"/>
                <a:ea typeface="宋体" panose="02010600030101010101" pitchFamily="2" charset="-122"/>
                <a:cs typeface="Times New Roman" panose="02020603050405020304" pitchFamily="18" charset="0"/>
              </a:rPr>
              <a:t>Educationally:</a:t>
            </a:r>
            <a:r>
              <a:rPr lang="en-US" sz="2400" b="0">
                <a:latin typeface="Calibri" panose="020F0502020204030204" pitchFamily="34" charset="0"/>
                <a:ea typeface="宋体" panose="02010600030101010101" pitchFamily="2" charset="-122"/>
              </a:rPr>
              <a:t>2. </a:t>
            </a:r>
            <a:r>
              <a:rPr lang="en-US" sz="2400" b="0">
                <a:latin typeface="Calibri" panose="020F0502020204030204" pitchFamily="34" charset="0"/>
                <a:ea typeface="宋体" panose="02010600030101010101" pitchFamily="2" charset="-122"/>
                <a:cs typeface="Times New Roman" panose="02020603050405020304" pitchFamily="18" charset="0"/>
              </a:rPr>
              <a:t>Economically:</a:t>
            </a:r>
            <a:r>
              <a:rPr lang="en-US" sz="2400" b="0">
                <a:latin typeface="Calibri" panose="020F0502020204030204" pitchFamily="34" charset="0"/>
                <a:ea typeface="宋体" panose="02010600030101010101" pitchFamily="2" charset="-122"/>
              </a:rPr>
              <a:t>3. </a:t>
            </a:r>
            <a:r>
              <a:rPr lang="en-US" sz="2400" b="0">
                <a:latin typeface="Calibri" panose="020F0502020204030204" pitchFamily="34" charset="0"/>
                <a:ea typeface="宋体" panose="02010600030101010101" pitchFamily="2" charset="-122"/>
                <a:cs typeface="Times New Roman" panose="02020603050405020304" pitchFamily="18" charset="0"/>
              </a:rPr>
              <a:t>Culturally: </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rPr>
              <a:t>4. </a:t>
            </a:r>
            <a:r>
              <a:rPr lang="en-US" sz="2400" b="0">
                <a:latin typeface="Calibri" panose="020F0502020204030204" pitchFamily="34" charset="0"/>
                <a:ea typeface="宋体" panose="02010600030101010101" pitchFamily="2" charset="-122"/>
                <a:cs typeface="Times New Roman" panose="02020603050405020304" pitchFamily="18" charset="0"/>
              </a:rPr>
              <a:t>Politically</a:t>
            </a:r>
            <a:r>
              <a:rPr lang="en-US" sz="2400" b="0">
                <a:latin typeface="Calibri" panose="020F0502020204030204" pitchFamily="34" charset="0"/>
                <a:ea typeface="宋体" panose="02010600030101010101" pitchFamily="2" charset="-122"/>
              </a:rPr>
              <a:t>5. </a:t>
            </a:r>
            <a:r>
              <a:rPr lang="en-US" sz="2400" b="0">
                <a:latin typeface="Calibri" panose="020F0502020204030204" pitchFamily="34" charset="0"/>
                <a:ea typeface="宋体" panose="02010600030101010101" pitchFamily="2" charset="-122"/>
                <a:cs typeface="Times New Roman" panose="02020603050405020304" pitchFamily="18" charset="0"/>
              </a:rPr>
              <a:t>Environmentally</a:t>
            </a:r>
            <a:r>
              <a:rPr lang="en-US" sz="2400" b="0">
                <a:latin typeface="Calibri" panose="020F0502020204030204" pitchFamily="34" charset="0"/>
                <a:ea typeface="宋体" panose="02010600030101010101" pitchFamily="2" charset="-122"/>
              </a:rPr>
              <a:t>6. </a:t>
            </a:r>
            <a:r>
              <a:rPr lang="en-US" sz="2400" b="0">
                <a:latin typeface="Calibri" panose="020F0502020204030204" pitchFamily="34" charset="0"/>
                <a:ea typeface="宋体" panose="02010600030101010101" pitchFamily="2" charset="-122"/>
                <a:cs typeface="Times New Roman" panose="02020603050405020304" pitchFamily="18" charset="0"/>
              </a:rPr>
              <a:t>Scientifically</a:t>
            </a:r>
            <a:r>
              <a:rPr lang="en-US" sz="2400" b="0">
                <a:latin typeface="Calibri" panose="020F0502020204030204" pitchFamily="34" charset="0"/>
                <a:ea typeface="宋体" panose="02010600030101010101" pitchFamily="2" charset="-122"/>
              </a:rPr>
              <a:t>7. </a:t>
            </a:r>
            <a:r>
              <a:rPr lang="en-US" sz="2400" b="0">
                <a:latin typeface="Calibri" panose="020F0502020204030204" pitchFamily="34" charset="0"/>
                <a:ea typeface="宋体" panose="02010600030101010101" pitchFamily="2" charset="-122"/>
                <a:cs typeface="Times New Roman" panose="02020603050405020304" pitchFamily="18" charset="0"/>
              </a:rPr>
              <a:t>Technologically</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86690" y="1066165"/>
            <a:ext cx="8464550" cy="5262245"/>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(2) Final Comments----Significance/suggestions</a:t>
            </a: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1.Any government which is</a:t>
            </a:r>
            <a:r>
              <a:rPr lang="en-US" altLang="zh-CN" sz="2800" u="sng" dirty="0" smtClean="0">
                <a:solidFill>
                  <a:srgbClr val="FF0000"/>
                </a:solidFill>
                <a:effectLst/>
                <a:latin typeface="Calibri" panose="020F0502020204030204" pitchFamily="34" charset="0"/>
                <a:cs typeface="Times New Roman" panose="02020603050405020304" pitchFamily="18" charset="0"/>
              </a:rPr>
              <a:t> blind to this point may pay heavy price.</a:t>
            </a:r>
            <a:endParaRPr lang="en-US" altLang="zh-CN" sz="2800" u="sng" dirty="0" smtClean="0">
              <a:solidFill>
                <a:srgbClr val="FF0000"/>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2.This is a </a:t>
            </a:r>
            <a:r>
              <a:rPr lang="en-US" altLang="zh-CN" sz="2800" u="sng" dirty="0" smtClean="0">
                <a:solidFill>
                  <a:schemeClr val="tx1"/>
                </a:solidFill>
                <a:effectLst/>
                <a:latin typeface="Calibri" panose="020F0502020204030204" pitchFamily="34" charset="0"/>
                <a:cs typeface="Times New Roman" panose="02020603050405020304" pitchFamily="18" charset="0"/>
              </a:rPr>
              <a:t>matter of life and death-a matter no country can afford to ignore. </a:t>
            </a:r>
            <a:endParaRPr lang="en-US" altLang="zh-CN" sz="2800" u="sng"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u="sng"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Or:</a:t>
            </a:r>
            <a:endParaRPr lang="en-US" altLang="zh-CN" sz="2800" u="sng"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1. It is urgent for government to clarify those misunderstandings and to take actions immediately.</a:t>
            </a: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2800" dirty="0" smtClean="0">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dirty="0" smtClean="0">
                <a:solidFill>
                  <a:schemeClr val="tx1"/>
                </a:solidFill>
                <a:effectLst/>
                <a:latin typeface="Calibri" panose="020F0502020204030204" pitchFamily="34" charset="0"/>
                <a:cs typeface="Times New Roman" panose="02020603050405020304" pitchFamily="18" charset="0"/>
              </a:rPr>
              <a:t>2. It is high necessary for government to ............</a:t>
            </a:r>
            <a:endParaRPr lang="en-US" altLang="zh-CN" sz="2800" dirty="0" smtClean="0">
              <a:solidFill>
                <a:schemeClr val="tx1"/>
              </a:solidFill>
              <a:effectLst/>
              <a:latin typeface="Calibri" panose="020F0502020204030204" pitchFamily="34" charset="0"/>
              <a:cs typeface="Times New Roman" panose="02020603050405020304" pitchFamily="18" charset="0"/>
            </a:endParaRPr>
          </a:p>
        </p:txBody>
      </p:sp>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p:cNvSpPr txBox="1"/>
          <p:nvPr/>
        </p:nvSpPr>
        <p:spPr>
          <a:xfrm>
            <a:off x="313055" y="1677670"/>
            <a:ext cx="8364855" cy="4092575"/>
          </a:xfrm>
          <a:prstGeom prst="rect">
            <a:avLst/>
          </a:prstGeom>
          <a:noFill/>
          <a:ln w="9525">
            <a:noFill/>
          </a:ln>
        </p:spPr>
        <p:txBody>
          <a:bodyPr wrap="square">
            <a:spAutoFit/>
          </a:bodyPr>
          <a:p>
            <a:pPr marL="0" indent="0"/>
            <a:r>
              <a:rPr lang="en-US" sz="3600" b="0" u="sng">
                <a:latin typeface="Calibri" panose="020F0502020204030204" pitchFamily="34" charset="0"/>
                <a:ea typeface="宋体" panose="02010600030101010101" pitchFamily="2" charset="-122"/>
                <a:cs typeface="Times New Roman" panose="02020603050405020304" pitchFamily="18" charset="0"/>
              </a:rPr>
              <a:t>Practice</a:t>
            </a:r>
            <a:endParaRPr lang="en-US" sz="3600" b="0" u="sng">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cs typeface="Times New Roman" panose="02020603050405020304" pitchFamily="18" charset="0"/>
              </a:rPr>
              <a:t>1.  Do you agree or disagree the statement that we should let children use the computers or other electronic devices as early as they can?</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cs typeface="Times New Roman" panose="02020603050405020304" pitchFamily="18" charset="0"/>
              </a:rPr>
              <a:t>2. The extended family is less valued than it was.</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800" b="0">
              <a:latin typeface="Calibri" panose="020F0502020204030204" pitchFamily="34" charset="0"/>
              <a:ea typeface="宋体" panose="02010600030101010101" pitchFamily="2" charset="-122"/>
              <a:cs typeface="Times New Roman" panose="02020603050405020304" pitchFamily="18" charset="0"/>
            </a:endParaRPr>
          </a:p>
          <a:p>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413385" y="1536700"/>
            <a:ext cx="8517890" cy="378460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Grammar: Major errors  (structure)</a:t>
            </a:r>
            <a:r>
              <a:rPr lang="en-US" sz="2400" b="0">
                <a:latin typeface="Calibri" panose="020F0502020204030204" pitchFamily="34" charset="0"/>
                <a:ea typeface="宋体" panose="02010600030101010101" pitchFamily="2" charset="-122"/>
              </a:rPr>
              <a:t>1. </a:t>
            </a:r>
            <a:r>
              <a:rPr lang="en-US" sz="2400" b="0">
                <a:latin typeface="Calibri" panose="020F0502020204030204" pitchFamily="34" charset="0"/>
                <a:ea typeface="宋体" panose="02010600030101010101" pitchFamily="2" charset="-122"/>
                <a:cs typeface="Times New Roman" panose="02020603050405020304" pitchFamily="18" charset="0"/>
              </a:rPr>
              <a:t>Run-on sentence</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solidFill>
                  <a:srgbClr val="FF0000"/>
                </a:solidFill>
                <a:latin typeface="Calibri" panose="020F0502020204030204" pitchFamily="34" charset="0"/>
                <a:ea typeface="宋体" panose="02010600030101010101" pitchFamily="2" charset="-122"/>
                <a:cs typeface="Times New Roman" panose="02020603050405020304" pitchFamily="18" charset="0"/>
              </a:rPr>
              <a:t>I have never been to Disney World, therefore, I have decided to pay a visit this year.</a:t>
            </a:r>
            <a:r>
              <a:rPr lang="en-US" sz="2400" b="0">
                <a:latin typeface="Calibri" panose="020F0502020204030204" pitchFamily="34" charset="0"/>
                <a:ea typeface="宋体" panose="02010600030101010101" pitchFamily="2" charset="-122"/>
                <a:cs typeface="Times New Roman" panose="02020603050405020304" pitchFamily="18" charset="0"/>
              </a:rPr>
              <a:t>---Therefore, thus, hence</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solidFill>
                  <a:srgbClr val="FF0000"/>
                </a:solidFill>
                <a:latin typeface="Calibri" panose="020F0502020204030204" pitchFamily="34" charset="0"/>
                <a:ea typeface="宋体" panose="02010600030101010101" pitchFamily="2" charset="-122"/>
                <a:cs typeface="Times New Roman" panose="02020603050405020304" pitchFamily="18" charset="0"/>
              </a:rPr>
              <a:t>I have never been to D.W, thus I have decided to pay a visit this year.</a:t>
            </a:r>
            <a:r>
              <a:rPr lang="en-US" sz="2400" b="0">
                <a:latin typeface="Calibri" panose="020F0502020204030204" pitchFamily="34" charset="0"/>
                <a:ea typeface="宋体" panose="02010600030101010101" pitchFamily="2" charset="-122"/>
                <a:cs typeface="Times New Roman" panose="02020603050405020304" pitchFamily="18" charset="0"/>
              </a:rPr>
              <a:t>--- however, nonetheless, nevertheless, </a:t>
            </a:r>
            <a:endParaRPr lang="en-US" sz="2400" b="0">
              <a:latin typeface="Calibri" panose="020F0502020204030204" pitchFamily="34" charset="0"/>
              <a:ea typeface="宋体" panose="02010600030101010101" pitchFamily="2" charset="-122"/>
            </a:endParaRPr>
          </a:p>
          <a:p>
            <a:endParaRPr lang="en-US" altLang="en-US" sz="2400" b="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p:cNvSpPr txBox="1"/>
          <p:nvPr/>
        </p:nvSpPr>
        <p:spPr>
          <a:xfrm>
            <a:off x="313055" y="1677670"/>
            <a:ext cx="8364855" cy="3661410"/>
          </a:xfrm>
          <a:prstGeom prst="rect">
            <a:avLst/>
          </a:prstGeom>
          <a:noFill/>
          <a:ln w="9525">
            <a:noFill/>
          </a:ln>
        </p:spPr>
        <p:txBody>
          <a:bodyPr wrap="square">
            <a:spAutoFit/>
          </a:bodyPr>
          <a:p>
            <a:pPr marL="0" indent="0"/>
            <a:r>
              <a:rPr lang="en-US" sz="3600" b="0" u="sng">
                <a:latin typeface="Calibri" panose="020F0502020204030204" pitchFamily="34" charset="0"/>
                <a:ea typeface="宋体" panose="02010600030101010101" pitchFamily="2" charset="-122"/>
                <a:cs typeface="Times New Roman" panose="02020603050405020304" pitchFamily="18" charset="0"/>
              </a:rPr>
              <a:t>Topic:</a:t>
            </a:r>
            <a:r>
              <a:rPr lang="en-US" sz="2800" b="0">
                <a:latin typeface="Calibri" panose="020F0502020204030204" pitchFamily="34" charset="0"/>
                <a:ea typeface="宋体" panose="02010600030101010101" pitchFamily="2" charset="-122"/>
                <a:cs typeface="Times New Roman" panose="02020603050405020304" pitchFamily="18" charset="0"/>
              </a:rPr>
              <a:t> The extended family is less valued than it was.</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cs typeface="Times New Roman" panose="02020603050405020304" pitchFamily="18" charset="0"/>
              </a:rPr>
              <a:t>In a nutshell, the extended family is evidently less valued than it was, because of the financial independence and enlarged social network of family members, together with the rise of diversified culture. Only if all factors are taken into account, can we truely understand the issue of the extended family.</a:t>
            </a:r>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523240" y="1738630"/>
            <a:ext cx="7831455" cy="2799715"/>
          </a:xfrm>
          <a:prstGeom prst="rect">
            <a:avLst/>
          </a:prstGeom>
          <a:noFill/>
          <a:ln w="9525">
            <a:noFill/>
          </a:ln>
        </p:spPr>
        <p:txBody>
          <a:bodyPr wrap="square">
            <a:spAutoFit/>
          </a:bodyPr>
          <a:p>
            <a:pPr marL="0" indent="0"/>
            <a:r>
              <a:rPr lang="en-US" sz="3600" b="0" u="sng">
                <a:latin typeface="Calibri" panose="020F0502020204030204" pitchFamily="34" charset="0"/>
                <a:ea typeface="宋体" panose="02010600030101010101" pitchFamily="2" charset="-122"/>
                <a:cs typeface="Times New Roman" panose="02020603050405020304" pitchFamily="18" charset="0"/>
              </a:rPr>
              <a:t>Analysis</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cs typeface="Times New Roman" panose="02020603050405020304" pitchFamily="18" charset="0"/>
              </a:rPr>
              <a:t>--- Dress is the reflection of people’s characters --- Government should spend money on something practical or on something beautiful.</a:t>
            </a:r>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3" name="对象 2"/>
          <p:cNvGraphicFramePr/>
          <p:nvPr/>
        </p:nvGraphicFramePr>
        <p:xfrm>
          <a:off x="-9525" y="1240790"/>
          <a:ext cx="9134475" cy="4376420"/>
        </p:xfrm>
        <a:graphic>
          <a:graphicData uri="http://schemas.openxmlformats.org/presentationml/2006/ole">
            <mc:AlternateContent xmlns:mc="http://schemas.openxmlformats.org/markup-compatibility/2006">
              <mc:Choice xmlns:v="urn:schemas-microsoft-com:vml" Requires="v">
                <p:oleObj spid="_x0000_s4" name="" r:id="rId2" imgW="11076940" imgH="4838700" progId="Paint.Picture">
                  <p:embed/>
                </p:oleObj>
              </mc:Choice>
              <mc:Fallback>
                <p:oleObj name="" r:id="rId2" imgW="11076940" imgH="4838700" progId="Paint.Picture">
                  <p:embed/>
                  <p:pic>
                    <p:nvPicPr>
                      <p:cNvPr id="0" name="图片 3"/>
                      <p:cNvPicPr/>
                      <p:nvPr/>
                    </p:nvPicPr>
                    <p:blipFill>
                      <a:blip r:embed="rId3"/>
                      <a:stretch>
                        <a:fillRect/>
                      </a:stretch>
                    </p:blipFill>
                    <p:spPr>
                      <a:xfrm>
                        <a:off x="-9525" y="1240790"/>
                        <a:ext cx="9134475" cy="43764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532765" y="2186940"/>
            <a:ext cx="7642225" cy="193802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Clearly, of all related persons, tutors are no doubt the optimal choice for college students. Therefore, it is pretty urgent for them to find the one who can offer the most help for them; otherwise, they will spend their precious college time in valid.</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679450" y="1169035"/>
            <a:ext cx="7375525" cy="4399915"/>
          </a:xfrm>
          <a:prstGeom prst="rect">
            <a:avLst/>
          </a:prstGeom>
          <a:noFill/>
          <a:ln w="9525">
            <a:noFill/>
          </a:ln>
        </p:spPr>
        <p:txBody>
          <a:bodyPr wrap="square">
            <a:spAutoFit/>
          </a:bodyPr>
          <a:p>
            <a:pPr marL="0" indent="0"/>
            <a:r>
              <a:rPr lang="en-US" sz="2800" b="0">
                <a:latin typeface="Calibri" panose="020F0502020204030204" pitchFamily="34" charset="0"/>
                <a:ea typeface="宋体" panose="02010600030101010101" pitchFamily="2" charset="-122"/>
                <a:cs typeface="Times New Roman" panose="02020603050405020304" pitchFamily="18" charset="0"/>
              </a:rPr>
              <a:t>                                        </a:t>
            </a:r>
            <a:r>
              <a:rPr lang="en-US" sz="2800" b="0" u="sng">
                <a:latin typeface="Calibri" panose="020F0502020204030204" pitchFamily="34" charset="0"/>
                <a:ea typeface="宋体" panose="02010600030101010101" pitchFamily="2" charset="-122"/>
                <a:cs typeface="Times New Roman" panose="02020603050405020304" pitchFamily="18" charset="0"/>
              </a:rPr>
              <a:t>Para II</a:t>
            </a:r>
            <a:endParaRPr lang="en-US" sz="2800" b="0" u="sng">
              <a:latin typeface="Calibri" panose="020F0502020204030204" pitchFamily="34" charset="0"/>
              <a:ea typeface="宋体" panose="02010600030101010101" pitchFamily="2" charset="-122"/>
            </a:endParaRPr>
          </a:p>
          <a:p>
            <a:pPr marL="0" indent="0"/>
            <a:r>
              <a:rPr lang="en-US" sz="2800" b="0">
                <a:latin typeface="Calibri" panose="020F0502020204030204" pitchFamily="34" charset="0"/>
                <a:ea typeface="宋体" panose="02010600030101010101" pitchFamily="2" charset="-122"/>
              </a:rPr>
              <a:t>1. </a:t>
            </a:r>
            <a:r>
              <a:rPr lang="en-US" sz="2800" b="0">
                <a:latin typeface="Calibri" panose="020F0502020204030204" pitchFamily="34" charset="0"/>
                <a:ea typeface="宋体" panose="02010600030101010101" pitchFamily="2" charset="-122"/>
                <a:cs typeface="Times New Roman" panose="02020603050405020304" pitchFamily="18" charset="0"/>
              </a:rPr>
              <a:t>Topic </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rPr>
              <a:t>2. </a:t>
            </a:r>
            <a:r>
              <a:rPr lang="en-US" sz="2800" b="0">
                <a:latin typeface="Calibri" panose="020F0502020204030204" pitchFamily="34" charset="0"/>
                <a:ea typeface="宋体" panose="02010600030101010101" pitchFamily="2" charset="-122"/>
                <a:cs typeface="Times New Roman" panose="02020603050405020304" pitchFamily="18" charset="0"/>
              </a:rPr>
              <a:t>Supporting: More specifically, to be more specific, in details, in light of the statement, </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rPr>
              <a:t>3. </a:t>
            </a:r>
            <a:r>
              <a:rPr lang="en-US" sz="2800" b="0">
                <a:latin typeface="Calibri" panose="020F0502020204030204" pitchFamily="34" charset="0"/>
                <a:ea typeface="宋体" panose="02010600030101010101" pitchFamily="2" charset="-122"/>
                <a:cs typeface="Times New Roman" panose="02020603050405020304" pitchFamily="18" charset="0"/>
              </a:rPr>
              <a:t>Details (example, reasoning, </a:t>
            </a:r>
            <a:r>
              <a:rPr lang="en-US" sz="2800" b="0" strike="sngStrike">
                <a:latin typeface="Calibri" panose="020F0502020204030204" pitchFamily="34" charset="0"/>
                <a:ea typeface="宋体" panose="02010600030101010101" pitchFamily="2" charset="-122"/>
                <a:cs typeface="Times New Roman" panose="02020603050405020304" pitchFamily="18" charset="0"/>
              </a:rPr>
              <a:t>statistics, reports, quotation, proverbs</a:t>
            </a:r>
            <a:r>
              <a:rPr lang="en-US" sz="2800" b="0">
                <a:latin typeface="Calibri" panose="020F0502020204030204" pitchFamily="34" charset="0"/>
                <a:ea typeface="宋体" panose="02010600030101010101" pitchFamily="2" charset="-122"/>
                <a:cs typeface="Times New Roman" panose="02020603050405020304" pitchFamily="18" charset="0"/>
              </a:rPr>
              <a:t>)</a:t>
            </a:r>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800" b="0">
                <a:latin typeface="Calibri" panose="020F0502020204030204" pitchFamily="34" charset="0"/>
                <a:ea typeface="宋体" panose="02010600030101010101" pitchFamily="2" charset="-122"/>
              </a:rPr>
              <a:t>4. </a:t>
            </a:r>
            <a:r>
              <a:rPr lang="en-US" sz="2800" b="0">
                <a:latin typeface="Calibri" panose="020F0502020204030204" pitchFamily="34" charset="0"/>
                <a:ea typeface="宋体" panose="02010600030101010101" pitchFamily="2" charset="-122"/>
                <a:cs typeface="Times New Roman" panose="02020603050405020304" pitchFamily="18" charset="0"/>
              </a:rPr>
              <a:t>Conclusion</a:t>
            </a:r>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226060" y="1597660"/>
            <a:ext cx="8547100" cy="341503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To start with, it is college tutors who best know academical needs of students, since tutors have experienced hundreds of students who have faced with similar situations, thus easily finding the most efficient solutions. Take my tutor, a middle aged teacher in college for example, who is more likely to come up with inspiring solutions to my study problems, thanks to thousands of cases before I entered college. Obviously, compared with friends and family and teachers in the high school, tutors are the most accessible person we can rely on.</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414020" y="1351915"/>
            <a:ext cx="7841615" cy="3784600"/>
          </a:xfrm>
          <a:prstGeom prst="rect">
            <a:avLst/>
          </a:prstGeom>
          <a:noFill/>
          <a:ln w="9525">
            <a:noFill/>
          </a:ln>
        </p:spPr>
        <p:txBody>
          <a:bodyPr wrap="square">
            <a:spAutoFit/>
          </a:bodyPr>
          <a:p>
            <a:pPr marL="0" indent="0"/>
            <a:r>
              <a:rPr lang="en-US" sz="2400" b="0" u="sng">
                <a:latin typeface="Calibri" panose="020F0502020204030204" pitchFamily="34" charset="0"/>
                <a:ea typeface="宋体" panose="02010600030101010101" pitchFamily="2" charset="-122"/>
                <a:cs typeface="Times New Roman" panose="02020603050405020304" pitchFamily="18" charset="0"/>
              </a:rPr>
              <a:t>Example:</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1. Take sb,_____, for example, who___________</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2. A good case in point is sb, ___, who _______</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3. It is well-illustrated in the case of sb, ___, who.......4.Sb, ____, is a convincing case in point, who...</a:t>
            </a:r>
            <a:endParaRPr lang="en-US" sz="2400" b="0">
              <a:latin typeface="Calibri" panose="020F0502020204030204" pitchFamily="34" charset="0"/>
              <a:ea typeface="宋体" panose="02010600030101010101" pitchFamily="2" charset="-122"/>
              <a:cs typeface="Times New Roman" panose="02020603050405020304" pitchFamily="18" charset="0"/>
            </a:endParaRPr>
          </a:p>
          <a:p>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216535" y="1391285"/>
            <a:ext cx="8710930" cy="4523105"/>
          </a:xfrm>
          <a:prstGeom prst="rect">
            <a:avLst/>
          </a:prstGeom>
          <a:noFill/>
          <a:ln w="9525">
            <a:noFill/>
          </a:ln>
        </p:spPr>
        <p:txBody>
          <a:bodyPr wrap="square">
            <a:spAutoFit/>
          </a:bodyPr>
          <a:p>
            <a:pPr marL="0" indent="0"/>
            <a:r>
              <a:rPr lang="en-US" sz="28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Conclusion</a:t>
            </a:r>
            <a:r>
              <a:rPr lang="en-US" sz="2000" b="0">
                <a:latin typeface="Calibri" panose="020F0502020204030204" pitchFamily="34" charset="0"/>
                <a:ea typeface="宋体" panose="02010600030101010101" pitchFamily="2" charset="-122"/>
                <a:cs typeface="Times New Roman" panose="02020603050405020304" pitchFamily="18" charset="0"/>
              </a:rPr>
              <a:t> </a:t>
            </a:r>
            <a:r>
              <a:rPr lang="en-US" sz="2000" b="0" u="sng">
                <a:latin typeface="Calibri" panose="020F0502020204030204" pitchFamily="34" charset="0"/>
                <a:ea typeface="宋体" panose="02010600030101010101" pitchFamily="2" charset="-122"/>
                <a:cs typeface="Times New Roman" panose="02020603050405020304" pitchFamily="18" charset="0"/>
              </a:rPr>
              <a:t>There many problems with advertisements.</a:t>
            </a:r>
            <a:r>
              <a:rPr lang="en-US" sz="2000" b="0">
                <a:latin typeface="Calibri" panose="020F0502020204030204" pitchFamily="34" charset="0"/>
                <a:ea typeface="宋体" panose="02010600030101010101" pitchFamily="2" charset="-122"/>
                <a:cs typeface="Times New Roman" panose="02020603050405020304" pitchFamily="18" charset="0"/>
              </a:rPr>
              <a:t> Sometimes, people consider them to be a bad thing because many of the products advertised only sound goods. Some advertisements are rather confusing, and often deceive consumers into buying goods of poor quality. </a:t>
            </a:r>
            <a:r>
              <a:rPr lang="en-US" sz="2000" b="0" u="sng">
                <a:latin typeface="Calibri" panose="020F0502020204030204" pitchFamily="34" charset="0"/>
                <a:ea typeface="宋体" panose="02010600030101010101" pitchFamily="2" charset="-122"/>
                <a:cs typeface="Times New Roman" panose="02020603050405020304" pitchFamily="18" charset="0"/>
              </a:rPr>
              <a:t>The solution to these problems is for some essential laws to be worked out, otherwise, certain advertisement will continue to be harmful to the society.</a:t>
            </a:r>
            <a:endParaRPr lang="en-US" sz="2000" b="0" u="sng">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000" b="0" u="sng">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2000" b="0">
                <a:latin typeface="Calibri" panose="020F0502020204030204" pitchFamily="34" charset="0"/>
                <a:ea typeface="宋体" panose="02010600030101010101" pitchFamily="2" charset="-122"/>
                <a:cs typeface="Times New Roman" panose="02020603050405020304" pitchFamily="18" charset="0"/>
              </a:rPr>
              <a:t>1. significance</a:t>
            </a:r>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2000" b="0">
                <a:latin typeface="Calibri" panose="020F0502020204030204" pitchFamily="34" charset="0"/>
                <a:ea typeface="宋体" panose="02010600030101010101" pitchFamily="2" charset="-122"/>
                <a:cs typeface="Times New Roman" panose="02020603050405020304" pitchFamily="18" charset="0"/>
              </a:rPr>
              <a:t>2. hypothesis</a:t>
            </a:r>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2000" b="0">
                <a:latin typeface="Calibri" panose="020F0502020204030204" pitchFamily="34" charset="0"/>
                <a:ea typeface="宋体" panose="02010600030101010101" pitchFamily="2" charset="-122"/>
                <a:cs typeface="Times New Roman" panose="02020603050405020304" pitchFamily="18" charset="0"/>
              </a:rPr>
              <a:t>3. highlight </a:t>
            </a:r>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260350" y="1940560"/>
            <a:ext cx="8437880" cy="4030980"/>
          </a:xfrm>
          <a:prstGeom prst="rect">
            <a:avLst/>
          </a:prstGeom>
          <a:noFill/>
          <a:ln w="9525">
            <a:noFill/>
          </a:ln>
        </p:spPr>
        <p:txBody>
          <a:bodyPr wrap="square">
            <a:spAutoFit/>
          </a:bodyPr>
          <a:p>
            <a:pPr marL="0" indent="0"/>
            <a:r>
              <a:rPr lang="en-US" sz="3200" b="0">
                <a:latin typeface="Calibri" panose="020F0502020204030204" pitchFamily="34" charset="0"/>
                <a:ea typeface="宋体" panose="02010600030101010101" pitchFamily="2" charset="-122"/>
                <a:cs typeface="Times New Roman" panose="02020603050405020304" pitchFamily="18" charset="0"/>
              </a:rPr>
              <a:t>Practice: (7 minutes)</a:t>
            </a:r>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3200" b="0">
                <a:latin typeface="Calibri" panose="020F0502020204030204" pitchFamily="34" charset="0"/>
                <a:ea typeface="宋体" panose="02010600030101010101" pitchFamily="2" charset="-122"/>
                <a:cs typeface="Times New Roman" panose="02020603050405020304" pitchFamily="18" charset="0"/>
              </a:rPr>
              <a:t>agree or disagree</a:t>
            </a:r>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3200" b="0">
                <a:latin typeface="Calibri" panose="020F0502020204030204" pitchFamily="34" charset="0"/>
                <a:ea typeface="宋体" panose="02010600030101010101" pitchFamily="2" charset="-122"/>
                <a:cs typeface="Times New Roman" panose="02020603050405020304" pitchFamily="18" charset="0"/>
              </a:rPr>
              <a:t>“People should know what events are happening around the world, even if they have nothing to do them.”</a:t>
            </a:r>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156210" y="777875"/>
            <a:ext cx="8437880" cy="5323205"/>
          </a:xfrm>
          <a:prstGeom prst="rect">
            <a:avLst/>
          </a:prstGeom>
          <a:noFill/>
          <a:ln w="9525">
            <a:noFill/>
          </a:ln>
        </p:spPr>
        <p:txBody>
          <a:bodyPr wrap="square">
            <a:spAutoFit/>
          </a:bodyPr>
          <a:p>
            <a:pPr marL="0" indent="0"/>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000" b="0">
                <a:latin typeface="Calibri" panose="020F0502020204030204" pitchFamily="34" charset="0"/>
                <a:ea typeface="宋体" panose="02010600030101010101" pitchFamily="2" charset="-122"/>
                <a:cs typeface="Times New Roman" panose="02020603050405020304" pitchFamily="18" charset="0"/>
              </a:rPr>
              <a:t>Paragraph II</a:t>
            </a:r>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000" b="0">
                <a:latin typeface="Calibri" panose="020F0502020204030204" pitchFamily="34" charset="0"/>
                <a:ea typeface="宋体" panose="02010600030101010101" pitchFamily="2" charset="-122"/>
                <a:cs typeface="Times New Roman" panose="02020603050405020304" pitchFamily="18" charset="0"/>
              </a:rPr>
              <a:t>1.[Topic 1] </a:t>
            </a:r>
            <a:r>
              <a:rPr lang="en-US" sz="20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Since</a:t>
            </a:r>
            <a:r>
              <a:rPr lang="en-US" sz="2000" b="0">
                <a:latin typeface="Calibri" panose="020F0502020204030204" pitchFamily="34" charset="0"/>
                <a:ea typeface="宋体" panose="02010600030101010101" pitchFamily="2" charset="-122"/>
                <a:cs typeface="Times New Roman" panose="02020603050405020304" pitchFamily="18" charset="0"/>
              </a:rPr>
              <a:t> the world’s economy is connected, events in one part of the world are more likely to affect those in other parts of the planet.</a:t>
            </a:r>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000" b="0">
                <a:latin typeface="Calibri" panose="020F0502020204030204" pitchFamily="34" charset="0"/>
                <a:ea typeface="宋体" panose="02010600030101010101" pitchFamily="2" charset="-122"/>
                <a:cs typeface="Times New Roman" panose="02020603050405020304" pitchFamily="18" charset="0"/>
              </a:rPr>
              <a:t>2.[supporting]</a:t>
            </a:r>
            <a:r>
              <a:rPr lang="en-US" sz="20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 In this case, </a:t>
            </a:r>
            <a:r>
              <a:rPr lang="en-US" sz="2000" b="0">
                <a:latin typeface="Calibri" panose="020F0502020204030204" pitchFamily="34" charset="0"/>
                <a:ea typeface="宋体" panose="02010600030101010101" pitchFamily="2" charset="-122"/>
                <a:cs typeface="Times New Roman" panose="02020603050405020304" pitchFamily="18" charset="0"/>
              </a:rPr>
              <a:t>people’s financial situation are connected to events that are happening in other countries.</a:t>
            </a:r>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000" b="0">
                <a:latin typeface="Calibri" panose="020F0502020204030204" pitchFamily="34" charset="0"/>
                <a:ea typeface="宋体" panose="02010600030101010101" pitchFamily="2" charset="-122"/>
                <a:cs typeface="Times New Roman" panose="02020603050405020304" pitchFamily="18" charset="0"/>
              </a:rPr>
              <a:t>3.[example] </a:t>
            </a:r>
            <a:r>
              <a:rPr lang="en-US" sz="20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A good example of this phenomenon is the price of oil, which is</a:t>
            </a:r>
            <a:r>
              <a:rPr lang="en-US" sz="2000" b="0">
                <a:latin typeface="Calibri" panose="020F0502020204030204" pitchFamily="34" charset="0"/>
                <a:ea typeface="宋体" panose="02010600030101010101" pitchFamily="2" charset="-122"/>
                <a:cs typeface="Times New Roman" panose="02020603050405020304" pitchFamily="18" charset="0"/>
              </a:rPr>
              <a:t> greatly affected by the politics, especially in the turbulent middle east. People have to pay attention to what is happening in this region, because the rising price of oil leads to the increasing price of many other commodities in their own country. </a:t>
            </a:r>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0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000" b="0">
                <a:latin typeface="Calibri" panose="020F0502020204030204" pitchFamily="34" charset="0"/>
                <a:ea typeface="宋体" panose="02010600030101010101" pitchFamily="2" charset="-122"/>
                <a:cs typeface="Times New Roman" panose="02020603050405020304" pitchFamily="18" charset="0"/>
              </a:rPr>
              <a:t>4.[closing]</a:t>
            </a:r>
            <a:r>
              <a:rPr lang="en-US" sz="20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 Indeed</a:t>
            </a:r>
            <a:r>
              <a:rPr lang="en-US" sz="2000" b="0">
                <a:latin typeface="Calibri" panose="020F0502020204030204" pitchFamily="34" charset="0"/>
                <a:ea typeface="宋体" panose="02010600030101010101" pitchFamily="2" charset="-122"/>
                <a:cs typeface="Times New Roman" panose="02020603050405020304" pitchFamily="18" charset="0"/>
              </a:rPr>
              <a:t>, keeping an eye on world events ensures that advanced preparation will be made for such changes. </a:t>
            </a:r>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 name="文本框 1"/>
          <p:cNvSpPr txBox="1"/>
          <p:nvPr/>
        </p:nvSpPr>
        <p:spPr>
          <a:xfrm>
            <a:off x="342265" y="1688465"/>
            <a:ext cx="8516620" cy="3107690"/>
          </a:xfrm>
          <a:prstGeom prst="rect">
            <a:avLst/>
          </a:prstGeom>
          <a:noFill/>
        </p:spPr>
        <p:txBody>
          <a:bodyPr wrap="square" rtlCol="0" anchor="t">
            <a:spAutoFit/>
          </a:bodyPr>
          <a:p>
            <a:pPr marL="0" indent="0"/>
            <a:r>
              <a:rPr lang="en-US" sz="2800">
                <a:latin typeface="Calibri" panose="020F0502020204030204" pitchFamily="34" charset="0"/>
                <a:sym typeface="+mn-ea"/>
              </a:rPr>
              <a:t>2. </a:t>
            </a:r>
            <a:r>
              <a:rPr lang="en-US" sz="2800">
                <a:latin typeface="Calibri" panose="020F0502020204030204" pitchFamily="34" charset="0"/>
                <a:cs typeface="Times New Roman" panose="02020603050405020304" pitchFamily="18" charset="0"/>
                <a:sym typeface="+mn-ea"/>
              </a:rPr>
              <a:t>Broken sentence</a:t>
            </a:r>
            <a:endParaRPr lang="en-US" sz="2800">
              <a:latin typeface="Calibri" panose="020F0502020204030204" pitchFamily="34" charset="0"/>
              <a:cs typeface="Times New Roman" panose="02020603050405020304" pitchFamily="18" charset="0"/>
              <a:sym typeface="+mn-ea"/>
            </a:endParaRPr>
          </a:p>
          <a:p>
            <a:pPr marL="0" indent="0"/>
            <a:r>
              <a:rPr lang="en-US" sz="2800">
                <a:solidFill>
                  <a:srgbClr val="FF0000"/>
                </a:solidFill>
                <a:latin typeface="Calibri" panose="020F0502020204030204" pitchFamily="34" charset="0"/>
                <a:cs typeface="Times New Roman" panose="02020603050405020304" pitchFamily="18" charset="0"/>
                <a:sym typeface="+mn-ea"/>
              </a:rPr>
              <a:t>Because I have never been to Disney World.</a:t>
            </a:r>
            <a:endParaRPr lang="en-US" sz="2800">
              <a:solidFill>
                <a:srgbClr val="FF0000"/>
              </a:solidFill>
              <a:latin typeface="Calibri" panose="020F0502020204030204" pitchFamily="34" charset="0"/>
              <a:cs typeface="Times New Roman" panose="02020603050405020304" pitchFamily="18" charset="0"/>
              <a:sym typeface="+mn-ea"/>
            </a:endParaRPr>
          </a:p>
          <a:p>
            <a:pPr marL="0" indent="0"/>
            <a:r>
              <a:rPr lang="en-US" sz="2800">
                <a:latin typeface="Calibri" panose="020F0502020204030204" pitchFamily="34" charset="0"/>
                <a:cs typeface="Times New Roman" panose="02020603050405020304" pitchFamily="18" charset="0"/>
                <a:sym typeface="+mn-ea"/>
              </a:rPr>
              <a:t> I got up later this morning, which upset the teacher.I got up later this morning, thus upsetting the teacher.I got up later this morning, a situation upsetting the teacher.</a:t>
            </a:r>
            <a:endParaRPr lang="en-US" altLang="en-US" sz="2800">
              <a:latin typeface="Calibri" panose="020F0502020204030204" pitchFamily="34"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498475" y="1031240"/>
            <a:ext cx="8308975" cy="4461510"/>
          </a:xfrm>
          <a:prstGeom prst="rect">
            <a:avLst/>
          </a:prstGeom>
          <a:noFill/>
          <a:ln w="9525">
            <a:noFill/>
          </a:ln>
        </p:spPr>
        <p:txBody>
          <a:bodyPr wrap="square">
            <a:spAutoFit/>
          </a:bodyPr>
          <a:p>
            <a:pPr marL="0" indent="0" algn="l"/>
            <a:r>
              <a:rPr lang="en-US" sz="2000" b="0">
                <a:latin typeface="Calibri" panose="020F0502020204030204" pitchFamily="34" charset="0"/>
                <a:ea typeface="宋体" panose="02010600030101010101" pitchFamily="2" charset="-122"/>
                <a:cs typeface="Times New Roman" panose="02020603050405020304" pitchFamily="18" charset="0"/>
              </a:rPr>
              <a:t>                                                          </a:t>
            </a:r>
            <a:r>
              <a:rPr lang="en-US" sz="2800" b="0">
                <a:latin typeface="Calibri" panose="020F0502020204030204" pitchFamily="34" charset="0"/>
                <a:ea typeface="宋体" panose="02010600030101010101" pitchFamily="2" charset="-122"/>
                <a:cs typeface="Times New Roman" panose="02020603050405020304" pitchFamily="18" charset="0"/>
              </a:rPr>
              <a:t>   </a:t>
            </a:r>
            <a:r>
              <a:rPr lang="en-US" sz="2800" b="0" u="sng">
                <a:latin typeface="Calibri" panose="020F0502020204030204" pitchFamily="34" charset="0"/>
                <a:ea typeface="宋体" panose="02010600030101010101" pitchFamily="2" charset="-122"/>
                <a:cs typeface="Times New Roman" panose="02020603050405020304" pitchFamily="18" charset="0"/>
              </a:rPr>
              <a:t>Pare III</a:t>
            </a:r>
            <a:endParaRPr lang="en-US" sz="2800" b="0" u="sng">
              <a:latin typeface="Calibri" panose="020F0502020204030204" pitchFamily="34" charset="0"/>
              <a:ea typeface="宋体" panose="02010600030101010101" pitchFamily="2" charset="-122"/>
              <a:cs typeface="Times New Roman" panose="02020603050405020304" pitchFamily="18" charset="0"/>
            </a:endParaRPr>
          </a:p>
          <a:p>
            <a:pPr marL="0" indent="0" algn="l"/>
            <a:endParaRPr lang="en-US" sz="2800" b="0">
              <a:latin typeface="Calibri" panose="020F0502020204030204" pitchFamily="34" charset="0"/>
              <a:ea typeface="宋体" panose="02010600030101010101" pitchFamily="2" charset="-122"/>
              <a:cs typeface="Times New Roman" panose="02020603050405020304" pitchFamily="18" charset="0"/>
            </a:endParaRPr>
          </a:p>
          <a:p>
            <a:pPr marL="0" indent="0" algn="l"/>
            <a:r>
              <a:rPr lang="en-US" sz="2800" b="0">
                <a:latin typeface="Calibri" panose="020F0502020204030204" pitchFamily="34" charset="0"/>
                <a:ea typeface="宋体" panose="02010600030101010101" pitchFamily="2" charset="-122"/>
                <a:cs typeface="Times New Roman" panose="02020603050405020304" pitchFamily="18" charset="0"/>
              </a:rPr>
              <a:t>Besides + n, n also contributes to further explaining .......</a:t>
            </a:r>
            <a:r>
              <a:rPr lang="en-US" sz="2000" b="0">
                <a:latin typeface="Calibri" panose="020F0502020204030204" pitchFamily="34" charset="0"/>
                <a:ea typeface="宋体" panose="02010600030101010101" pitchFamily="2" charset="-122"/>
                <a:cs typeface="Times New Roman" panose="02020603050405020304" pitchFamily="18" charset="0"/>
              </a:rPr>
              <a:t> --- Besides the diversified culture, the financial independence of family members also contributes to further explaining the declining of the extended family. --- When.........., ..............--- Once......, .................---- If......, then............--- there be.....; with.....; After</a:t>
            </a:r>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260350" y="2029460"/>
            <a:ext cx="8622665" cy="2676525"/>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 </a:t>
            </a:r>
            <a:r>
              <a:rPr lang="en-US" sz="24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When</a:t>
            </a:r>
            <a:r>
              <a:rPr lang="en-US" sz="2400" b="0">
                <a:latin typeface="Calibri" panose="020F0502020204030204" pitchFamily="34" charset="0"/>
                <a:ea typeface="宋体" panose="02010600030101010101" pitchFamily="2" charset="-122"/>
                <a:cs typeface="Times New Roman" panose="02020603050405020304" pitchFamily="18" charset="0"/>
              </a:rPr>
              <a:t> the family members gain financial independence, they naturally reduce their economic connections to other family members. </a:t>
            </a:r>
            <a:r>
              <a:rPr lang="en-US" sz="24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Once</a:t>
            </a:r>
            <a:r>
              <a:rPr lang="en-US" sz="2400" b="0">
                <a:latin typeface="Calibri" panose="020F0502020204030204" pitchFamily="34" charset="0"/>
                <a:ea typeface="宋体" panose="02010600030101010101" pitchFamily="2" charset="-122"/>
                <a:cs typeface="Times New Roman" panose="02020603050405020304" pitchFamily="18" charset="0"/>
              </a:rPr>
              <a:t> the economic connections within the family is on the wane, other aspects of connections accordingly decreases. </a:t>
            </a:r>
            <a:r>
              <a:rPr lang="en-US" sz="24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Then</a:t>
            </a:r>
            <a:r>
              <a:rPr lang="en-US" sz="2400" b="0">
                <a:latin typeface="Calibri" panose="020F0502020204030204" pitchFamily="34" charset="0"/>
                <a:ea typeface="宋体" panose="02010600030101010101" pitchFamily="2" charset="-122"/>
                <a:cs typeface="Times New Roman" panose="02020603050405020304" pitchFamily="18" charset="0"/>
              </a:rPr>
              <a:t> it shakes the economic foundation of the extended family, </a:t>
            </a:r>
            <a:r>
              <a:rPr lang="en-US" sz="2400" b="0" u="sng">
                <a:solidFill>
                  <a:srgbClr val="FF0000"/>
                </a:solidFill>
                <a:latin typeface="Calibri" panose="020F0502020204030204" pitchFamily="34" charset="0"/>
                <a:ea typeface="宋体" panose="02010600030101010101" pitchFamily="2" charset="-122"/>
                <a:cs typeface="Times New Roman" panose="02020603050405020304" pitchFamily="18" charset="0"/>
              </a:rPr>
              <a:t>such as</a:t>
            </a:r>
            <a:r>
              <a:rPr lang="en-US" sz="2400" b="0">
                <a:latin typeface="Calibri" panose="020F0502020204030204" pitchFamily="34" charset="0"/>
                <a:ea typeface="宋体" panose="02010600030101010101" pitchFamily="2" charset="-122"/>
                <a:cs typeface="Times New Roman" panose="02020603050405020304" pitchFamily="18" charset="0"/>
              </a:rPr>
              <a:t> what had happened in China, the Renaissance,  the Great Depression.....</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260350" y="1940560"/>
            <a:ext cx="8437880" cy="4030980"/>
          </a:xfrm>
          <a:prstGeom prst="rect">
            <a:avLst/>
          </a:prstGeom>
          <a:noFill/>
          <a:ln w="9525">
            <a:noFill/>
          </a:ln>
        </p:spPr>
        <p:txBody>
          <a:bodyPr wrap="square">
            <a:spAutoFit/>
          </a:bodyPr>
          <a:p>
            <a:pPr marL="0" indent="0"/>
            <a:r>
              <a:rPr lang="en-US" sz="3200" b="0">
                <a:latin typeface="Calibri" panose="020F0502020204030204" pitchFamily="34" charset="0"/>
                <a:ea typeface="宋体" panose="02010600030101010101" pitchFamily="2" charset="-122"/>
                <a:cs typeface="Times New Roman" panose="02020603050405020304" pitchFamily="18" charset="0"/>
              </a:rPr>
              <a:t>Practice: (7 minutes)</a:t>
            </a:r>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3200" b="0">
                <a:latin typeface="Calibri" panose="020F0502020204030204" pitchFamily="34" charset="0"/>
                <a:ea typeface="宋体" panose="02010600030101010101" pitchFamily="2" charset="-122"/>
                <a:cs typeface="Times New Roman" panose="02020603050405020304" pitchFamily="18" charset="0"/>
              </a:rPr>
              <a:t>Gap Year: 1. know society; 2. know oneself</a:t>
            </a:r>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3" name="对象 2"/>
          <p:cNvGraphicFramePr/>
          <p:nvPr/>
        </p:nvGraphicFramePr>
        <p:xfrm>
          <a:off x="67310" y="2886075"/>
          <a:ext cx="9010015" cy="1477645"/>
        </p:xfrm>
        <a:graphic>
          <a:graphicData uri="http://schemas.openxmlformats.org/presentationml/2006/ole">
            <mc:AlternateContent xmlns:mc="http://schemas.openxmlformats.org/markup-compatibility/2006">
              <mc:Choice xmlns:v="urn:schemas-microsoft-com:vml" Requires="v">
                <p:oleObj spid="_x0000_s4" name="" r:id="rId2" imgW="9772650" imgH="1476375" progId="Paint.Picture">
                  <p:embed/>
                </p:oleObj>
              </mc:Choice>
              <mc:Fallback>
                <p:oleObj name="" r:id="rId2" imgW="9772650" imgH="1476375" progId="Paint.Picture">
                  <p:embed/>
                  <p:pic>
                    <p:nvPicPr>
                      <p:cNvPr id="0" name="图片 3"/>
                      <p:cNvPicPr/>
                      <p:nvPr/>
                    </p:nvPicPr>
                    <p:blipFill>
                      <a:blip r:embed="rId3"/>
                      <a:stretch>
                        <a:fillRect/>
                      </a:stretch>
                    </p:blipFill>
                    <p:spPr>
                      <a:xfrm>
                        <a:off x="67310" y="2886075"/>
                        <a:ext cx="9010015" cy="14776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156210" y="777875"/>
            <a:ext cx="8437880" cy="6000750"/>
          </a:xfrm>
          <a:prstGeom prst="rect">
            <a:avLst/>
          </a:prstGeom>
          <a:noFill/>
          <a:ln w="9525">
            <a:noFill/>
          </a:ln>
        </p:spPr>
        <p:txBody>
          <a:bodyPr wrap="square">
            <a:spAutoFit/>
          </a:bodyPr>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.....Except for better knowing society, the chance to know oneself also contributes to further explain the importance of taking time off before the class.</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2400" b="0">
                <a:latin typeface="Calibri" panose="020F0502020204030204" pitchFamily="34" charset="0"/>
                <a:ea typeface="宋体" panose="02010600030101010101" pitchFamily="2" charset="-122"/>
                <a:cs typeface="Times New Roman" panose="02020603050405020304" pitchFamily="18" charset="0"/>
              </a:rPr>
              <a:t>When taking time off and taking a look at the society, we are more likely to know others. During this process, we constantly comparing merits and drawbacks of others with ours, thus having a clear understanding ourselves, including our weaknesses and strengths, such as American universities, which prefer these students to take time off before the class.</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2400" b="0">
                <a:latin typeface="Calibri" panose="020F0502020204030204" pitchFamily="34" charset="0"/>
                <a:ea typeface="宋体" panose="02010600030101010101" pitchFamily="2" charset="-122"/>
                <a:cs typeface="Times New Roman" panose="02020603050405020304" pitchFamily="18" charset="0"/>
              </a:rPr>
              <a:t>consequently, it is such good opportunities for college students who should make full use of it to know themselves for a better perparation for future study and professional career.</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565150" y="1289050"/>
            <a:ext cx="7718425" cy="378460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                                               </a:t>
            </a:r>
            <a:r>
              <a:rPr lang="en-US" sz="2400" b="0" u="sng">
                <a:latin typeface="Calibri" panose="020F0502020204030204" pitchFamily="34" charset="0"/>
                <a:ea typeface="宋体" panose="02010600030101010101" pitchFamily="2" charset="-122"/>
                <a:cs typeface="Times New Roman" panose="02020603050405020304" pitchFamily="18" charset="0"/>
              </a:rPr>
              <a:t>  Para IV</a:t>
            </a:r>
            <a:endParaRPr lang="en-US" sz="2400" b="0" u="sng">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Last but not least, Finally,Often neglected but no less important is..... Finally/ most importantly, sth is also well worth mentioning, since........Ultimately, What should be specially mentioned is......</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565150" y="1289050"/>
            <a:ext cx="7718425" cy="415417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                                               </a:t>
            </a:r>
            <a:r>
              <a:rPr lang="en-US" sz="2400" b="0" u="sng">
                <a:latin typeface="Calibri" panose="020F0502020204030204" pitchFamily="34" charset="0"/>
                <a:ea typeface="宋体" panose="02010600030101010101" pitchFamily="2" charset="-122"/>
                <a:cs typeface="Times New Roman" panose="02020603050405020304" pitchFamily="18" charset="0"/>
              </a:rPr>
              <a:t>  Para IV</a:t>
            </a:r>
            <a:endParaRPr lang="en-US" sz="2400" b="0" u="sng">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Admittedly, </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Undoubtedly, </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Although......</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What we should confess is that.....</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It is confessed that....</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----Unfortunately,</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However, the merits/ drawbacks/ defects/ shortcomings/ advantages / strength/ weakness/..... SWOTs............................(2)</a:t>
            </a:r>
            <a:endParaRPr 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603250" y="1622425"/>
            <a:ext cx="7213600" cy="3107690"/>
          </a:xfrm>
          <a:prstGeom prst="rect">
            <a:avLst/>
          </a:prstGeom>
          <a:noFill/>
          <a:ln w="9525">
            <a:noFill/>
          </a:ln>
        </p:spPr>
        <p:txBody>
          <a:bodyPr wrap="square">
            <a:spAutoFit/>
          </a:bodyPr>
          <a:p>
            <a:pPr marL="0" indent="0"/>
            <a:r>
              <a:rPr lang="en-US" sz="2800" b="0">
                <a:latin typeface="Calibri" panose="020F0502020204030204" pitchFamily="34" charset="0"/>
                <a:ea typeface="宋体" panose="02010600030101010101" pitchFamily="2" charset="-122"/>
                <a:cs typeface="Times New Roman" panose="02020603050405020304" pitchFamily="18" charset="0"/>
              </a:rPr>
              <a:t>Reverse (3) I love her.  She is ill-tempered. </a:t>
            </a:r>
            <a:r>
              <a:rPr lang="en-US" sz="2800" b="0">
                <a:latin typeface="Calibri" panose="020F0502020204030204" pitchFamily="34" charset="0"/>
                <a:ea typeface="宋体" panose="02010600030101010101" pitchFamily="2" charset="-122"/>
              </a:rPr>
              <a:t>1. </a:t>
            </a:r>
            <a:r>
              <a:rPr lang="en-US" sz="2800" b="0">
                <a:latin typeface="Calibri" panose="020F0502020204030204" pitchFamily="34" charset="0"/>
                <a:ea typeface="宋体" panose="02010600030101010101" pitchFamily="2" charset="-122"/>
                <a:cs typeface="Times New Roman" panose="02020603050405020304" pitchFamily="18" charset="0"/>
              </a:rPr>
              <a:t>But from another perspective, </a:t>
            </a:r>
            <a:r>
              <a:rPr lang="en-US" sz="2800" b="0">
                <a:latin typeface="Calibri" panose="020F0502020204030204" pitchFamily="34" charset="0"/>
                <a:ea typeface="宋体" panose="02010600030101010101" pitchFamily="2" charset="-122"/>
              </a:rPr>
              <a:t>2. </a:t>
            </a:r>
            <a:r>
              <a:rPr lang="en-US" sz="2800" b="0">
                <a:latin typeface="Calibri" panose="020F0502020204030204" pitchFamily="34" charset="0"/>
                <a:ea typeface="宋体" panose="02010600030101010101" pitchFamily="2" charset="-122"/>
                <a:cs typeface="Times New Roman" panose="02020603050405020304" pitchFamily="18" charset="0"/>
              </a:rPr>
              <a:t>Accept: it is the price we have to pay for.</a:t>
            </a:r>
            <a:r>
              <a:rPr lang="en-US" sz="2800" b="0">
                <a:latin typeface="Calibri" panose="020F0502020204030204" pitchFamily="34" charset="0"/>
                <a:ea typeface="宋体" panose="02010600030101010101" pitchFamily="2" charset="-122"/>
              </a:rPr>
              <a:t>3. </a:t>
            </a:r>
            <a:r>
              <a:rPr lang="en-US" sz="2800" b="0">
                <a:latin typeface="Calibri" panose="020F0502020204030204" pitchFamily="34" charset="0"/>
                <a:ea typeface="宋体" panose="02010600030101010101" pitchFamily="2" charset="-122"/>
                <a:cs typeface="Times New Roman" panose="02020603050405020304" pitchFamily="18" charset="0"/>
              </a:rPr>
              <a:t>Solution:</a:t>
            </a:r>
            <a:endParaRPr lang="en-US" altLang="en-US" sz="28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260350" y="1940560"/>
            <a:ext cx="8437880" cy="3538220"/>
          </a:xfrm>
          <a:prstGeom prst="rect">
            <a:avLst/>
          </a:prstGeom>
          <a:noFill/>
          <a:ln w="9525">
            <a:noFill/>
          </a:ln>
        </p:spPr>
        <p:txBody>
          <a:bodyPr wrap="square">
            <a:spAutoFit/>
          </a:bodyPr>
          <a:p>
            <a:pPr marL="0" indent="0"/>
            <a:r>
              <a:rPr lang="en-US" sz="3200" b="0">
                <a:latin typeface="Calibri" panose="020F0502020204030204" pitchFamily="34" charset="0"/>
                <a:ea typeface="宋体" panose="02010600030101010101" pitchFamily="2" charset="-122"/>
                <a:cs typeface="Times New Roman" panose="02020603050405020304" pitchFamily="18" charset="0"/>
              </a:rPr>
              <a:t>Practice: (5 minutes)</a:t>
            </a:r>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altLang="en-US" sz="3200" b="0">
                <a:latin typeface="Calibri" panose="020F0502020204030204" pitchFamily="34" charset="0"/>
                <a:ea typeface="宋体" panose="02010600030101010101" pitchFamily="2" charset="-122"/>
                <a:cs typeface="Times New Roman" panose="02020603050405020304" pitchFamily="18" charset="0"/>
              </a:rPr>
              <a:t>waste time/ priorities</a:t>
            </a:r>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p:cNvSpPr txBox="1"/>
          <p:nvPr/>
        </p:nvSpPr>
        <p:spPr>
          <a:xfrm>
            <a:off x="154305" y="2948940"/>
            <a:ext cx="8543290" cy="1568450"/>
          </a:xfrm>
          <a:prstGeom prst="rect">
            <a:avLst/>
          </a:prstGeom>
          <a:noFill/>
        </p:spPr>
        <p:txBody>
          <a:bodyPr wrap="square" rtlCol="0" anchor="t">
            <a:spAutoFit/>
          </a:bodyPr>
          <a:p>
            <a:pPr marL="0" indent="0"/>
            <a:r>
              <a:rPr lang="en-US" sz="2400">
                <a:latin typeface="Calibri" panose="020F0502020204030204" pitchFamily="34" charset="0"/>
                <a:cs typeface="Times New Roman" panose="02020603050405020304" pitchFamily="18" charset="0"/>
                <a:sym typeface="+mn-ea"/>
              </a:rPr>
              <a:t>agree or disagree</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a:latin typeface="Calibri" panose="020F0502020204030204" pitchFamily="34" charset="0"/>
                <a:cs typeface="Times New Roman" panose="02020603050405020304" pitchFamily="18" charset="0"/>
                <a:sym typeface="+mn-ea"/>
              </a:rPr>
              <a:t>“People should know what events are happening around the world, even if they have nothing to do them.”</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379095" y="1478280"/>
            <a:ext cx="8063865" cy="415417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Paragraph IV</a:t>
            </a:r>
            <a:r>
              <a:rPr lang="en-US" sz="2400" b="0">
                <a:solidFill>
                  <a:srgbClr val="FF0000"/>
                </a:solidFill>
                <a:latin typeface="Calibri" panose="020F0502020204030204" pitchFamily="34" charset="0"/>
                <a:ea typeface="宋体" panose="02010600030101010101" pitchFamily="2" charset="-122"/>
              </a:rPr>
              <a:t>1. </a:t>
            </a:r>
            <a:r>
              <a:rPr lang="en-US" sz="2400" b="0">
                <a:solidFill>
                  <a:srgbClr val="FF0000"/>
                </a:solidFill>
                <a:latin typeface="Calibri" panose="020F0502020204030204" pitchFamily="34" charset="0"/>
                <a:ea typeface="宋体" panose="02010600030101010101" pitchFamily="2" charset="-122"/>
                <a:cs typeface="Times New Roman" panose="02020603050405020304" pitchFamily="18" charset="0"/>
              </a:rPr>
              <a:t>[Concession]</a:t>
            </a:r>
            <a:r>
              <a:rPr lang="en-US" sz="2400" b="0">
                <a:latin typeface="Calibri" panose="020F0502020204030204" pitchFamily="34" charset="0"/>
                <a:ea typeface="宋体" panose="02010600030101010101" pitchFamily="2" charset="-122"/>
                <a:cs typeface="Times New Roman" panose="02020603050405020304" pitchFamily="18" charset="0"/>
              </a:rPr>
              <a:t> However, the drawbacks of knowing the world events are also well worth mentioning.</a:t>
            </a:r>
            <a:r>
              <a:rPr lang="en-US" sz="2400" b="0">
                <a:solidFill>
                  <a:srgbClr val="FF0000"/>
                </a:solidFill>
                <a:latin typeface="Calibri" panose="020F0502020204030204" pitchFamily="34" charset="0"/>
                <a:ea typeface="宋体" panose="02010600030101010101" pitchFamily="2" charset="-122"/>
              </a:rPr>
              <a:t>2. </a:t>
            </a:r>
            <a:r>
              <a:rPr lang="en-US" sz="2400" b="0">
                <a:solidFill>
                  <a:srgbClr val="FF0000"/>
                </a:solidFill>
                <a:latin typeface="Calibri" panose="020F0502020204030204" pitchFamily="34" charset="0"/>
                <a:ea typeface="宋体" panose="02010600030101010101" pitchFamily="2" charset="-122"/>
                <a:cs typeface="Times New Roman" panose="02020603050405020304" pitchFamily="18" charset="0"/>
              </a:rPr>
              <a:t>[supporting 1] </a:t>
            </a:r>
            <a:r>
              <a:rPr lang="en-US" sz="2400" b="0">
                <a:latin typeface="Calibri" panose="020F0502020204030204" pitchFamily="34" charset="0"/>
                <a:ea typeface="宋体" panose="02010600030101010101" pitchFamily="2" charset="-122"/>
                <a:cs typeface="Times New Roman" panose="02020603050405020304" pitchFamily="18" charset="0"/>
              </a:rPr>
              <a:t>it is usually wasting much time to know irrelevant events that are happening around the world, such as volcano eruption under the sea and tornado in the south America.</a:t>
            </a:r>
            <a:r>
              <a:rPr lang="en-US" sz="2400" b="0">
                <a:solidFill>
                  <a:srgbClr val="FF0000"/>
                </a:solidFill>
                <a:latin typeface="Calibri" panose="020F0502020204030204" pitchFamily="34" charset="0"/>
                <a:ea typeface="宋体" panose="02010600030101010101" pitchFamily="2" charset="-122"/>
              </a:rPr>
              <a:t>3. </a:t>
            </a:r>
            <a:r>
              <a:rPr lang="en-US" sz="2400" b="0">
                <a:solidFill>
                  <a:srgbClr val="FF0000"/>
                </a:solidFill>
                <a:latin typeface="Calibri" panose="020F0502020204030204" pitchFamily="34" charset="0"/>
                <a:ea typeface="宋体" panose="02010600030101010101" pitchFamily="2" charset="-122"/>
                <a:cs typeface="Times New Roman" panose="02020603050405020304" pitchFamily="18" charset="0"/>
              </a:rPr>
              <a:t>[supporting 2] </a:t>
            </a:r>
            <a:r>
              <a:rPr lang="en-US" sz="2400" b="0">
                <a:latin typeface="Calibri" panose="020F0502020204030204" pitchFamily="34" charset="0"/>
                <a:ea typeface="宋体" panose="02010600030101010101" pitchFamily="2" charset="-122"/>
                <a:cs typeface="Times New Roman" panose="02020603050405020304" pitchFamily="18" charset="0"/>
              </a:rPr>
              <a:t>We still have a lot priorities to handle on the list, including family, schoolwork, and friends.</a:t>
            </a:r>
            <a:r>
              <a:rPr lang="en-US" sz="2400" b="0">
                <a:solidFill>
                  <a:srgbClr val="FF0000"/>
                </a:solidFill>
                <a:latin typeface="Calibri" panose="020F0502020204030204" pitchFamily="34" charset="0"/>
                <a:ea typeface="宋体" panose="02010600030101010101" pitchFamily="2" charset="-122"/>
                <a:cs typeface="Times New Roman" panose="02020603050405020304" pitchFamily="18" charset="0"/>
              </a:rPr>
              <a:t>[transition] However, it is highly necessary for us to </a:t>
            </a:r>
            <a:r>
              <a:rPr lang="en-US" sz="2400" b="0">
                <a:latin typeface="Calibri" panose="020F0502020204030204" pitchFamily="34" charset="0"/>
                <a:ea typeface="宋体" panose="02010600030101010101" pitchFamily="2" charset="-122"/>
                <a:cs typeface="Times New Roman" panose="02020603050405020304" pitchFamily="18" charset="0"/>
              </a:rPr>
              <a:t>distinguish what is of great importance to our life and what is not. </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2385" y="216218"/>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Three ways of reasoning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320675" y="1153160"/>
            <a:ext cx="8207375" cy="922020"/>
          </a:xfrm>
          <a:prstGeom prst="rect">
            <a:avLst/>
          </a:prstGeom>
          <a:noFill/>
          <a:ln w="9525">
            <a:noFill/>
          </a:ln>
        </p:spPr>
        <p:txBody>
          <a:bodyPr wrap="square">
            <a:spAutoFit/>
          </a:bodyPr>
          <a:p>
            <a:pPr marL="0" indent="0"/>
            <a:r>
              <a:rPr lang="en-US" sz="1800" b="0">
                <a:solidFill>
                  <a:srgbClr val="000000"/>
                </a:solidFill>
                <a:latin typeface="Times New Roman" panose="02020603050405020304" pitchFamily="18" charset="0"/>
                <a:ea typeface="宋体" panose="02010600030101010101" pitchFamily="2" charset="-122"/>
              </a:rPr>
              <a:t>1 People attend college or university for many different reasons (for example, new experiences, career preparation, increased knowledge). Why do you think people attend college or university? </a:t>
            </a:r>
            <a:endParaRPr lang="en-US" altLang="en-US" sz="1800" b="0">
              <a:solidFill>
                <a:srgbClr val="00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452755" y="2644775"/>
            <a:ext cx="8261350" cy="3415030"/>
          </a:xfrm>
          <a:prstGeom prst="rect">
            <a:avLst/>
          </a:prstGeom>
          <a:noFill/>
          <a:ln w="9525">
            <a:noFill/>
          </a:ln>
        </p:spPr>
        <p:txBody>
          <a:bodyPr wrap="square">
            <a:spAutoFit/>
          </a:bodyPr>
          <a:p>
            <a:pPr marL="0" indent="0"/>
            <a:r>
              <a:rPr lang="en-US" sz="2400" b="0">
                <a:solidFill>
                  <a:srgbClr val="000000"/>
                </a:solidFill>
                <a:latin typeface="Times New Roman" panose="02020603050405020304" pitchFamily="18" charset="0"/>
                <a:ea typeface="宋体" panose="02010600030101010101" pitchFamily="2" charset="-122"/>
              </a:rPr>
              <a:t>First of all, students can learn new knowledge and experiences from the studying in the college</a:t>
            </a:r>
            <a:r>
              <a:rPr 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[topic]</a:t>
            </a:r>
            <a:r>
              <a:rPr lang="en-US" sz="2400" b="0">
                <a:solidFill>
                  <a:srgbClr val="000000"/>
                </a:solidFill>
                <a:latin typeface="Times New Roman" panose="02020603050405020304" pitchFamily="18" charset="0"/>
                <a:ea typeface="宋体" panose="02010600030101010101" pitchFamily="2" charset="-122"/>
              </a:rPr>
              <a:t>. </a:t>
            </a:r>
            <a:r>
              <a:rPr lang="en-US" sz="2400" b="0" u="sng">
                <a:solidFill>
                  <a:srgbClr val="FF0000"/>
                </a:solidFill>
                <a:latin typeface="Times New Roman" panose="02020603050405020304" pitchFamily="18" charset="0"/>
                <a:ea typeface="宋体" panose="02010600030101010101" pitchFamily="2" charset="-122"/>
              </a:rPr>
              <a:t>There are</a:t>
            </a:r>
            <a:r>
              <a:rPr lang="en-US" sz="2400" b="0">
                <a:solidFill>
                  <a:srgbClr val="000000"/>
                </a:solidFill>
                <a:latin typeface="Times New Roman" panose="02020603050405020304" pitchFamily="18" charset="0"/>
                <a:ea typeface="宋体" panose="02010600030101010101" pitchFamily="2" charset="-122"/>
              </a:rPr>
              <a:t> many teachers, professors with abundant teaching experience who teach students lots of new knowledge and help them to solve the problems in their study. </a:t>
            </a:r>
            <a:r>
              <a:rPr lang="en-US" sz="2400" b="0" u="sng">
                <a:solidFill>
                  <a:srgbClr val="FF0000"/>
                </a:solidFill>
                <a:latin typeface="Times New Roman" panose="02020603050405020304" pitchFamily="18" charset="0"/>
                <a:ea typeface="宋体" panose="02010600030101010101" pitchFamily="2" charset="-122"/>
              </a:rPr>
              <a:t>With their help</a:t>
            </a:r>
            <a:r>
              <a:rPr lang="en-US" sz="2400" b="0">
                <a:solidFill>
                  <a:srgbClr val="000000"/>
                </a:solidFill>
                <a:latin typeface="Times New Roman" panose="02020603050405020304" pitchFamily="18" charset="0"/>
                <a:ea typeface="宋体" panose="02010600030101010101" pitchFamily="2" charset="-122"/>
              </a:rPr>
              <a:t>, student can learn a lot of useful basic and professional knowledge which is very helpful for their future work and study. </a:t>
            </a:r>
            <a:r>
              <a:rPr lang="en-US" sz="2400" b="0" u="sng">
                <a:solidFill>
                  <a:srgbClr val="FF0000"/>
                </a:solidFill>
                <a:latin typeface="Times New Roman" panose="02020603050405020304" pitchFamily="18" charset="0"/>
                <a:ea typeface="宋体" panose="02010600030101010101" pitchFamily="2" charset="-122"/>
              </a:rPr>
              <a:t>After they</a:t>
            </a:r>
            <a:r>
              <a:rPr lang="en-US" sz="2400" b="0">
                <a:solidFill>
                  <a:srgbClr val="000000"/>
                </a:solidFill>
                <a:latin typeface="Times New Roman" panose="02020603050405020304" pitchFamily="18" charset="0"/>
                <a:ea typeface="宋体" panose="02010600030101010101" pitchFamily="2" charset="-122"/>
              </a:rPr>
              <a:t> finish their study in the college, students go to work in the society and contribute to the different fields.</a:t>
            </a:r>
            <a:r>
              <a:rPr 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[supporting-progression]</a:t>
            </a:r>
            <a:r>
              <a:rPr lang="en-US" sz="2400" b="0">
                <a:solidFill>
                  <a:srgbClr val="000000"/>
                </a:solidFill>
                <a:latin typeface="Times New Roman" panose="02020603050405020304" pitchFamily="18" charset="0"/>
                <a:ea typeface="宋体" panose="02010600030101010101" pitchFamily="2" charset="-122"/>
              </a:rPr>
              <a:t> </a:t>
            </a:r>
            <a:endParaRPr lang="en-US" altLang="en-US" sz="2400" b="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450850" y="1506855"/>
            <a:ext cx="8335645" cy="2553335"/>
          </a:xfrm>
          <a:prstGeom prst="rect">
            <a:avLst/>
          </a:prstGeom>
          <a:noFill/>
          <a:ln w="9525">
            <a:noFill/>
          </a:ln>
        </p:spPr>
        <p:txBody>
          <a:bodyPr wrap="square">
            <a:spAutoFit/>
          </a:bodyPr>
          <a:p>
            <a:pPr marL="0" indent="0"/>
            <a:r>
              <a:rPr lang="en-US" sz="3200" b="0">
                <a:latin typeface="Calibri" panose="020F0502020204030204" pitchFamily="34" charset="0"/>
                <a:ea typeface="宋体" panose="02010600030101010101" pitchFamily="2" charset="-122"/>
                <a:cs typeface="Times New Roman" panose="02020603050405020304" pitchFamily="18" charset="0"/>
              </a:rPr>
              <a:t>Chinese normally attach greater importance to boy than to girl, </a:t>
            </a:r>
            <a:r>
              <a:rPr lang="en-US" sz="3200" b="0" u="sng">
                <a:latin typeface="Calibri" panose="020F0502020204030204" pitchFamily="34" charset="0"/>
                <a:ea typeface="宋体" panose="02010600030101010101" pitchFamily="2" charset="-122"/>
                <a:cs typeface="Times New Roman" panose="02020603050405020304" pitchFamily="18" charset="0"/>
              </a:rPr>
              <a:t>a belief</a:t>
            </a:r>
            <a:r>
              <a:rPr lang="en-US" sz="3200" b="0">
                <a:latin typeface="Calibri" panose="020F0502020204030204" pitchFamily="34" charset="0"/>
                <a:ea typeface="宋体" panose="02010600030101010101" pitchFamily="2" charset="-122"/>
                <a:cs typeface="Times New Roman" panose="02020603050405020304" pitchFamily="18" charset="0"/>
              </a:rPr>
              <a:t> that has been popular for more than two thousand of years.   </a:t>
            </a:r>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32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3200" b="0">
                <a:latin typeface="Calibri" panose="020F0502020204030204" pitchFamily="34" charset="0"/>
                <a:ea typeface="宋体" panose="02010600030101010101" pitchFamily="2" charset="-122"/>
                <a:cs typeface="Times New Roman" panose="02020603050405020304" pitchFamily="18" charset="0"/>
              </a:rPr>
              <a:t>A fact that, an idea that....</a:t>
            </a:r>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396875" y="1503680"/>
            <a:ext cx="8349615" cy="3415030"/>
          </a:xfrm>
          <a:prstGeom prst="rect">
            <a:avLst/>
          </a:prstGeom>
          <a:noFill/>
          <a:ln w="9525">
            <a:noFill/>
          </a:ln>
        </p:spPr>
        <p:txBody>
          <a:bodyPr wrap="square">
            <a:spAutoFit/>
          </a:bodyPr>
          <a:p>
            <a:pPr marL="0" indent="0"/>
            <a:r>
              <a:rPr lang="en-US" sz="2400" b="0">
                <a:solidFill>
                  <a:srgbClr val="000000"/>
                </a:solidFill>
                <a:latin typeface="Times New Roman" panose="02020603050405020304" pitchFamily="18" charset="0"/>
                <a:ea typeface="宋体" panose="02010600030101010101" pitchFamily="2" charset="-122"/>
              </a:rPr>
              <a:t>Secondly, students can learn how to arrange their own time reasonably</a:t>
            </a:r>
            <a:r>
              <a:rPr 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[topic]</a:t>
            </a:r>
            <a:r>
              <a:rPr lang="en-US" sz="2400" b="0">
                <a:solidFill>
                  <a:srgbClr val="000000"/>
                </a:solidFill>
                <a:latin typeface="Times New Roman" panose="02020603050405020304" pitchFamily="18" charset="0"/>
                <a:ea typeface="宋体" panose="02010600030101010101" pitchFamily="2" charset="-122"/>
              </a:rPr>
              <a:t>. </a:t>
            </a:r>
            <a:r>
              <a:rPr lang="en-US" sz="2400" b="0" u="sng">
                <a:solidFill>
                  <a:srgbClr val="FF0000"/>
                </a:solidFill>
                <a:latin typeface="Times New Roman" panose="02020603050405020304" pitchFamily="18" charset="0"/>
                <a:ea typeface="宋体" panose="02010600030101010101" pitchFamily="2" charset="-122"/>
              </a:rPr>
              <a:t>Before their studying in college</a:t>
            </a:r>
            <a:r>
              <a:rPr lang="en-US" sz="2400" b="0">
                <a:solidFill>
                  <a:srgbClr val="000000"/>
                </a:solidFill>
                <a:latin typeface="Times New Roman" panose="02020603050405020304" pitchFamily="18" charset="0"/>
                <a:ea typeface="宋体" panose="02010600030101010101" pitchFamily="2" charset="-122"/>
              </a:rPr>
              <a:t>, their life often arranged by their parents and their study often arranged by their teachers. </a:t>
            </a:r>
            <a:r>
              <a:rPr lang="en-US" sz="2400" b="0" u="sng">
                <a:solidFill>
                  <a:srgbClr val="FF0000"/>
                </a:solidFill>
                <a:latin typeface="Times New Roman" panose="02020603050405020304" pitchFamily="18" charset="0"/>
                <a:ea typeface="宋体" panose="02010600030101010101" pitchFamily="2" charset="-122"/>
              </a:rPr>
              <a:t>It is very different</a:t>
            </a:r>
            <a:r>
              <a:rPr lang="en-US" sz="2400" b="0">
                <a:solidFill>
                  <a:srgbClr val="000000"/>
                </a:solidFill>
                <a:latin typeface="Times New Roman" panose="02020603050405020304" pitchFamily="18" charset="0"/>
                <a:ea typeface="宋体" panose="02010600030101010101" pitchFamily="2" charset="-122"/>
              </a:rPr>
              <a:t> for them to live and study in college, because students studying in college have to arrange their life and study by themselves. </a:t>
            </a:r>
            <a:r>
              <a:rPr lang="en-US" sz="2400" b="0" u="sng">
                <a:solidFill>
                  <a:srgbClr val="FF0000"/>
                </a:solidFill>
                <a:latin typeface="Times New Roman" panose="02020603050405020304" pitchFamily="18" charset="0"/>
                <a:ea typeface="宋体" panose="02010600030101010101" pitchFamily="2" charset="-122"/>
              </a:rPr>
              <a:t>They have</a:t>
            </a:r>
            <a:r>
              <a:rPr lang="en-US" sz="2400" b="0">
                <a:solidFill>
                  <a:srgbClr val="000000"/>
                </a:solidFill>
                <a:latin typeface="Times New Roman" panose="02020603050405020304" pitchFamily="18" charset="0"/>
                <a:ea typeface="宋体" panose="02010600030101010101" pitchFamily="2" charset="-122"/>
              </a:rPr>
              <a:t> right to arrange their part time, such as when to get up, when is the sport-time, when to finish the assignment etc. This is very important experience for students' work and life in the future. </a:t>
            </a:r>
            <a:r>
              <a:rPr 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[supporting - comparison]</a:t>
            </a:r>
            <a:endParaRPr lang="en-US" alt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p:cNvSpPr txBox="1"/>
          <p:nvPr/>
        </p:nvSpPr>
        <p:spPr>
          <a:xfrm>
            <a:off x="276225" y="1766570"/>
            <a:ext cx="8250555" cy="4030980"/>
          </a:xfrm>
          <a:prstGeom prst="rect">
            <a:avLst/>
          </a:prstGeom>
          <a:noFill/>
          <a:ln w="9525">
            <a:noFill/>
          </a:ln>
        </p:spPr>
        <p:txBody>
          <a:bodyPr wrap="square">
            <a:spAutoFit/>
          </a:bodyPr>
          <a:p>
            <a:pPr marL="0" indent="0"/>
            <a:r>
              <a:rPr lang="en-US" sz="24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Finally</a:t>
            </a:r>
            <a:r>
              <a:rPr lang="en-US" sz="2400" b="0">
                <a:solidFill>
                  <a:srgbClr val="000000"/>
                </a:solidFill>
                <a:latin typeface="Times New Roman" panose="02020603050405020304" pitchFamily="18" charset="0"/>
                <a:ea typeface="宋体" panose="02010600030101010101" pitchFamily="2" charset="-122"/>
              </a:rPr>
              <a:t>, studying in the college make students having opportunity to live with other student and learn how to cooperate with other people.</a:t>
            </a:r>
            <a:r>
              <a:rPr 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[topic]</a:t>
            </a:r>
            <a:r>
              <a:rPr lang="en-US" sz="2400" b="0">
                <a:solidFill>
                  <a:srgbClr val="000000"/>
                </a:solidFill>
                <a:latin typeface="Times New Roman" panose="02020603050405020304" pitchFamily="18" charset="0"/>
                <a:ea typeface="宋体" panose="02010600030101010101" pitchFamily="2" charset="-122"/>
              </a:rPr>
              <a:t> </a:t>
            </a:r>
            <a:r>
              <a:rPr lang="en-US" sz="2800" b="0" u="sng">
                <a:solidFill>
                  <a:srgbClr val="FF0000"/>
                </a:solidFill>
                <a:latin typeface="Times New Roman" panose="02020603050405020304" pitchFamily="18" charset="0"/>
                <a:ea typeface="宋体" panose="02010600030101010101" pitchFamily="2" charset="-122"/>
              </a:rPr>
              <a:t>Usually, </a:t>
            </a:r>
            <a:r>
              <a:rPr lang="en-US" sz="2400" b="0">
                <a:solidFill>
                  <a:srgbClr val="000000"/>
                </a:solidFill>
                <a:latin typeface="Times New Roman" panose="02020603050405020304" pitchFamily="18" charset="0"/>
                <a:ea typeface="宋体" panose="02010600030101010101" pitchFamily="2" charset="-122"/>
              </a:rPr>
              <a:t>people often have uncomfortable feeling to live with a stranger, because they do not know each other and perhaps their habit and personality are different. </a:t>
            </a:r>
            <a:r>
              <a:rPr lang="en-US" sz="2800" b="0" u="sng">
                <a:solidFill>
                  <a:srgbClr val="FF0000"/>
                </a:solidFill>
                <a:latin typeface="Times New Roman" panose="02020603050405020304" pitchFamily="18" charset="0"/>
                <a:ea typeface="宋体" panose="02010600030101010101" pitchFamily="2" charset="-122"/>
              </a:rPr>
              <a:t>But for the long run,</a:t>
            </a:r>
            <a:r>
              <a:rPr lang="en-US" sz="2400" b="0">
                <a:solidFill>
                  <a:srgbClr val="000000"/>
                </a:solidFill>
                <a:latin typeface="Times New Roman" panose="02020603050405020304" pitchFamily="18" charset="0"/>
                <a:ea typeface="宋体" panose="02010600030101010101" pitchFamily="2" charset="-122"/>
              </a:rPr>
              <a:t> it is good for them. They have to cooperate with each other and solve a lot of problems they will face together. </a:t>
            </a:r>
            <a:r>
              <a:rPr lang="en-US" sz="2800" b="0" u="sng">
                <a:solidFill>
                  <a:srgbClr val="FF0000"/>
                </a:solidFill>
                <a:latin typeface="Times New Roman" panose="02020603050405020304" pitchFamily="18" charset="0"/>
                <a:ea typeface="宋体" panose="02010600030101010101" pitchFamily="2" charset="-122"/>
              </a:rPr>
              <a:t>Gradually,</a:t>
            </a:r>
            <a:r>
              <a:rPr lang="en-US" sz="2400" b="0">
                <a:solidFill>
                  <a:srgbClr val="000000"/>
                </a:solidFill>
                <a:latin typeface="Times New Roman" panose="02020603050405020304" pitchFamily="18" charset="0"/>
                <a:ea typeface="宋体" panose="02010600030101010101" pitchFamily="2" charset="-122"/>
              </a:rPr>
              <a:t> they can learn how to care and understand other people. It is a preparation for students to go to cooperate with other people in the society.</a:t>
            </a:r>
            <a:r>
              <a:rPr lang="en-US" sz="2400" b="0">
                <a:solidFill>
                  <a:srgbClr val="FF0000"/>
                </a:solidFill>
                <a:latin typeface="Times New Roman" panose="02020603050405020304" pitchFamily="18" charset="0"/>
                <a:ea typeface="宋体" panose="02010600030101010101" pitchFamily="2" charset="-122"/>
              </a:rPr>
              <a:t> </a:t>
            </a:r>
            <a:r>
              <a:rPr 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[supporting - general-specific]</a:t>
            </a:r>
            <a:endParaRPr lang="en-US" altLang="en-US" sz="24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708025" y="1054735"/>
            <a:ext cx="7594600" cy="600075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Style:</a:t>
            </a:r>
            <a:r>
              <a:rPr lang="en-US" sz="2400" b="0">
                <a:latin typeface="Calibri" panose="020F0502020204030204" pitchFamily="34" charset="0"/>
                <a:ea typeface="宋体" panose="02010600030101010101" pitchFamily="2" charset="-122"/>
              </a:rPr>
              <a:t>1. </a:t>
            </a:r>
            <a:r>
              <a:rPr lang="en-US" sz="2400" b="0">
                <a:latin typeface="Calibri" panose="020F0502020204030204" pitchFamily="34" charset="0"/>
                <a:ea typeface="宋体" panose="02010600030101010101" pitchFamily="2" charset="-122"/>
                <a:cs typeface="Times New Roman" panose="02020603050405020304" pitchFamily="18" charset="0"/>
              </a:rPr>
              <a:t>Spoken:If you win 5 million lottery, you have to hand in 20% as income tax.--- Hand in 20% as income tax if winning 5 million lottery.--- Call 122 if in accident. (if you are caught in accident)--- visit me if free</a:t>
            </a:r>
            <a:r>
              <a:rPr lang="en-US" sz="2400" b="0">
                <a:latin typeface="Calibri" panose="020F0502020204030204" pitchFamily="34" charset="0"/>
                <a:ea typeface="宋体" panose="02010600030101010101" pitchFamily="2" charset="-122"/>
              </a:rPr>
              <a:t>2. wording: </a:t>
            </a:r>
            <a:r>
              <a:rPr lang="en-US" sz="2400" b="0">
                <a:latin typeface="Calibri" panose="020F0502020204030204" pitchFamily="34" charset="0"/>
                <a:ea typeface="宋体" panose="02010600030101010101" pitchFamily="2" charset="-122"/>
                <a:cs typeface="Times New Roman" panose="02020603050405020304" pitchFamily="18" charset="0"/>
              </a:rPr>
              <a:t>Make me believe that: convince me  Make me know that: inform me  Enable me, entitle me</a:t>
            </a:r>
            <a:r>
              <a:rPr lang="en-US" sz="2400" b="0">
                <a:latin typeface="Calibri" panose="020F0502020204030204" pitchFamily="34" charset="0"/>
                <a:ea typeface="宋体" panose="02010600030101010101" pitchFamily="2" charset="-122"/>
              </a:rPr>
              <a:t>3. briefing: </a:t>
            </a:r>
            <a:r>
              <a:rPr lang="en-US" sz="2400" b="0">
                <a:latin typeface="Calibri" panose="020F0502020204030204" pitchFamily="34" charset="0"/>
                <a:ea typeface="宋体" panose="02010600030101010101" pitchFamily="2" charset="-122"/>
                <a:cs typeface="Times New Roman" panose="02020603050405020304" pitchFamily="18" charset="0"/>
              </a:rPr>
              <a:t>He makes an announcement that....--- He announces that....</a:t>
            </a:r>
            <a:r>
              <a:rPr lang="en-US" sz="2400" b="0">
                <a:latin typeface="Calibri" panose="020F0502020204030204" pitchFamily="34" charset="0"/>
                <a:ea typeface="宋体" panose="02010600030101010101" pitchFamily="2" charset="-122"/>
              </a:rPr>
              <a:t>4. thinking: </a:t>
            </a:r>
            <a:r>
              <a:rPr lang="zh-CN" sz="2400" b="0">
                <a:latin typeface="Calibri" panose="020F0502020204030204" pitchFamily="34" charset="0"/>
                <a:ea typeface="宋体" panose="02010600030101010101" pitchFamily="2" charset="-122"/>
              </a:rPr>
              <a:t>非请勿入</a:t>
            </a:r>
            <a:r>
              <a:rPr lang="en-US" sz="2400" b="0">
                <a:latin typeface="Calibri" panose="020F0502020204030204" pitchFamily="34" charset="0"/>
                <a:ea typeface="宋体" panose="02010600030101010101" pitchFamily="2" charset="-122"/>
                <a:cs typeface="Times New Roman" panose="02020603050405020304" pitchFamily="18" charset="0"/>
              </a:rPr>
              <a:t>You are not supposed to enter if you are not invited.</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Invited only!</a:t>
            </a:r>
            <a:endParaRPr lang="en-US" sz="2400" b="0">
              <a:latin typeface="Calibri" panose="020F0502020204030204" pitchFamily="34" charset="0"/>
              <a:ea typeface="宋体" panose="02010600030101010101" pitchFamily="2" charset="-122"/>
              <a:cs typeface="Times New Roman" panose="02020603050405020304" pitchFamily="18" charset="0"/>
            </a:endParaRPr>
          </a:p>
          <a:p>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784225" y="1028700"/>
            <a:ext cx="7966075" cy="4523105"/>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cs typeface="Times New Roman" panose="02020603050405020304" pitchFamily="18" charset="0"/>
              </a:rPr>
              <a:t>Para I</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1. Background</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2. Opposite Idea&amp; example &amp; Analysis </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3. Own idea</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rPr>
              <a:t>1. </a:t>
            </a:r>
            <a:r>
              <a:rPr lang="en-US" sz="2400" b="0">
                <a:latin typeface="Calibri" panose="020F0502020204030204" pitchFamily="34" charset="0"/>
                <a:ea typeface="宋体" panose="02010600030101010101" pitchFamily="2" charset="-122"/>
                <a:cs typeface="Times New Roman" panose="02020603050405020304" pitchFamily="18" charset="0"/>
              </a:rPr>
              <a:t>Background</a:t>
            </a:r>
            <a:r>
              <a:rPr lang="en-US" sz="2400" b="0">
                <a:latin typeface="Wingdings" panose="05000000000000000000" charset="0"/>
                <a:ea typeface="宋体" panose="02010600030101010101" pitchFamily="2" charset="-122"/>
              </a:rPr>
              <a:t>l </a:t>
            </a:r>
            <a:r>
              <a:rPr lang="en-US" sz="2400" b="0">
                <a:latin typeface="Calibri" panose="020F0502020204030204" pitchFamily="34" charset="0"/>
                <a:ea typeface="宋体" panose="02010600030101010101" pitchFamily="2" charset="-122"/>
                <a:cs typeface="Times New Roman" panose="02020603050405020304" pitchFamily="18" charset="0"/>
              </a:rPr>
              <a:t>Recently, with the development of science and technology,...</a:t>
            </a:r>
            <a:r>
              <a:rPr lang="en-US" sz="2400" b="0">
                <a:latin typeface="Wingdings" panose="05000000000000000000" charset="0"/>
                <a:ea typeface="宋体" panose="02010600030101010101" pitchFamily="2" charset="-122"/>
              </a:rPr>
              <a:t>l </a:t>
            </a:r>
            <a:r>
              <a:rPr lang="en-US" sz="2400" b="0">
                <a:latin typeface="Calibri" panose="020F0502020204030204" pitchFamily="34" charset="0"/>
                <a:ea typeface="宋体" panose="02010600030101010101" pitchFamily="2" charset="-122"/>
                <a:cs typeface="Times New Roman" panose="02020603050405020304" pitchFamily="18" charset="0"/>
              </a:rPr>
              <a:t>Recently, there is a heated discussion....</a:t>
            </a:r>
            <a:r>
              <a:rPr lang="en-US" sz="2400" b="0">
                <a:latin typeface="Wingdings" panose="05000000000000000000" charset="0"/>
                <a:ea typeface="宋体" panose="02010600030101010101" pitchFamily="2" charset="-122"/>
              </a:rPr>
              <a:t>l </a:t>
            </a:r>
            <a:r>
              <a:rPr lang="en-US" sz="2400" b="0">
                <a:latin typeface="Calibri" panose="020F0502020204030204" pitchFamily="34" charset="0"/>
                <a:ea typeface="宋体" panose="02010600030101010101" pitchFamily="2" charset="-122"/>
                <a:cs typeface="Times New Roman" panose="02020603050405020304" pitchFamily="18" charset="0"/>
              </a:rPr>
              <a:t>Generally, it is believed that....</a:t>
            </a:r>
            <a:r>
              <a:rPr lang="en-US" sz="2400" b="0">
                <a:latin typeface="Wingdings" panose="05000000000000000000" charset="0"/>
                <a:ea typeface="宋体" panose="02010600030101010101" pitchFamily="2" charset="-122"/>
              </a:rPr>
              <a:t>l </a:t>
            </a:r>
            <a:r>
              <a:rPr lang="en-US" sz="2400" b="0">
                <a:latin typeface="Calibri" panose="020F0502020204030204" pitchFamily="34" charset="0"/>
                <a:ea typeface="宋体" panose="02010600030101010101" pitchFamily="2" charset="-122"/>
                <a:cs typeface="Times New Roman" panose="02020603050405020304" pitchFamily="18" charset="0"/>
              </a:rPr>
              <a:t>Nowadays, sth/ the topic has aroused great concerns of....</a:t>
            </a:r>
            <a:endParaRPr lang="en-US" sz="2400" b="0">
              <a:latin typeface="Calibri" panose="020F0502020204030204" pitchFamily="34" charset="0"/>
              <a:ea typeface="宋体" panose="02010600030101010101" pitchFamily="2" charset="-122"/>
              <a:cs typeface="Times New Roman" panose="02020603050405020304" pitchFamily="18" charset="0"/>
            </a:endParaRPr>
          </a:p>
          <a:p>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对象 1"/>
          <p:cNvGraphicFramePr/>
          <p:nvPr/>
        </p:nvGraphicFramePr>
        <p:xfrm>
          <a:off x="43180" y="5546725"/>
          <a:ext cx="9086215" cy="1278255"/>
        </p:xfrm>
        <a:graphic>
          <a:graphicData uri="http://schemas.openxmlformats.org/presentationml/2006/ole">
            <mc:AlternateContent xmlns:mc="http://schemas.openxmlformats.org/markup-compatibility/2006">
              <mc:Choice xmlns:v="urn:schemas-microsoft-com:vml" Requires="v">
                <p:oleObj spid="_x0000_s3" name="" r:id="rId2" imgW="11115675" imgH="1438275" progId="Paint.Picture">
                  <p:embed/>
                </p:oleObj>
              </mc:Choice>
              <mc:Fallback>
                <p:oleObj name="" r:id="rId2" imgW="11115675" imgH="1438275" progId="Paint.Picture">
                  <p:embed/>
                  <p:pic>
                    <p:nvPicPr>
                      <p:cNvPr id="0" name="图片 2"/>
                      <p:cNvPicPr/>
                      <p:nvPr/>
                    </p:nvPicPr>
                    <p:blipFill>
                      <a:blip r:embed="rId3"/>
                      <a:stretch>
                        <a:fillRect/>
                      </a:stretch>
                    </p:blipFill>
                    <p:spPr>
                      <a:xfrm>
                        <a:off x="43180" y="5546725"/>
                        <a:ext cx="9086215" cy="12782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474980" y="1520190"/>
            <a:ext cx="8194675" cy="3415030"/>
          </a:xfrm>
          <a:prstGeom prst="rect">
            <a:avLst/>
          </a:prstGeom>
          <a:noFill/>
          <a:ln w="9525">
            <a:noFill/>
          </a:ln>
        </p:spPr>
        <p:txBody>
          <a:bodyPr wrap="square">
            <a:spAutoFit/>
          </a:bodyPr>
          <a:p>
            <a:pPr marL="0" indent="0"/>
            <a:r>
              <a:rPr lang="en-US" sz="2400" b="0">
                <a:latin typeface="Calibri" panose="020F0502020204030204" pitchFamily="34" charset="0"/>
                <a:ea typeface="宋体" panose="02010600030101010101" pitchFamily="2" charset="-122"/>
              </a:rPr>
              <a:t>1. </a:t>
            </a:r>
            <a:r>
              <a:rPr lang="en-US" sz="2400" b="0">
                <a:latin typeface="Calibri" panose="020F0502020204030204" pitchFamily="34" charset="0"/>
                <a:ea typeface="宋体" panose="02010600030101010101" pitchFamily="2" charset="-122"/>
                <a:cs typeface="Times New Roman" panose="02020603050405020304" pitchFamily="18" charset="0"/>
              </a:rPr>
              <a:t>Opposite idea (quotation)</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e.g Workers feel more satisfied when doing various tasks than doing simple, repetitive tasks.(agree or disagree)</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 There are many ways to satisfy workers, ranging from working condition to working tasks, which convinces experts that .......</a:t>
            </a:r>
            <a:endParaRPr lang="en-US" sz="2400" b="0">
              <a:latin typeface="Calibri" panose="020F0502020204030204" pitchFamily="34" charset="0"/>
              <a:ea typeface="宋体" panose="02010600030101010101" pitchFamily="2" charset="-122"/>
              <a:cs typeface="Times New Roman" panose="02020603050405020304" pitchFamily="18" charset="0"/>
            </a:endParaRPr>
          </a:p>
          <a:p>
            <a:pPr marL="0" indent="0"/>
            <a:r>
              <a:rPr lang="en-US" sz="2400" b="0">
                <a:latin typeface="Calibri" panose="020F0502020204030204" pitchFamily="34" charset="0"/>
                <a:ea typeface="宋体" panose="02010600030101010101" pitchFamily="2" charset="-122"/>
                <a:cs typeface="Times New Roman" panose="02020603050405020304" pitchFamily="18" charset="0"/>
              </a:rPr>
              <a:t>---- An increasing number of HR experts believe that.....</a:t>
            </a:r>
            <a:endParaRPr lang="en-US" altLang="en-US" sz="24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p:cNvSpPr txBox="1"/>
          <p:nvPr/>
        </p:nvSpPr>
        <p:spPr>
          <a:xfrm>
            <a:off x="298450" y="1383665"/>
            <a:ext cx="8546465" cy="5139055"/>
          </a:xfrm>
          <a:prstGeom prst="rect">
            <a:avLst/>
          </a:prstGeom>
          <a:noFill/>
          <a:ln w="9525">
            <a:noFill/>
          </a:ln>
        </p:spPr>
        <p:txBody>
          <a:bodyPr wrap="square">
            <a:spAutoFit/>
          </a:bodyPr>
          <a:p>
            <a:pPr marL="0" indent="0"/>
            <a:r>
              <a:rPr lang="en-US" sz="2000" b="0">
                <a:latin typeface="Calibri" panose="020F0502020204030204" pitchFamily="34" charset="0"/>
                <a:ea typeface="宋体" panose="02010600030101010101" pitchFamily="2" charset="-122"/>
                <a:cs typeface="Times New Roman" panose="02020603050405020304" pitchFamily="18" charset="0"/>
              </a:rPr>
              <a:t>Transition</a:t>
            </a:r>
            <a:r>
              <a:rPr lang="en-US" sz="1800" b="0">
                <a:solidFill>
                  <a:srgbClr val="000000"/>
                </a:solidFill>
                <a:latin typeface="Arial" panose="020B0604020202020204" pitchFamily="34" charset="0"/>
                <a:ea typeface="宋体" panose="02010600030101010101" pitchFamily="2" charset="-122"/>
              </a:rPr>
              <a:t>1. Although this view is </a:t>
            </a:r>
            <a:r>
              <a:rPr lang="en-US" sz="1800" b="1">
                <a:solidFill>
                  <a:srgbClr val="FF0000"/>
                </a:solidFill>
                <a:latin typeface="Arial" panose="020B0604020202020204" pitchFamily="34" charset="0"/>
                <a:ea typeface="宋体" panose="02010600030101010101" pitchFamily="2" charset="-122"/>
              </a:rPr>
              <a:t>widely held, </a:t>
            </a:r>
            <a:r>
              <a:rPr lang="en-US" sz="1800" b="0">
                <a:solidFill>
                  <a:srgbClr val="000000"/>
                </a:solidFill>
                <a:latin typeface="Arial" panose="020B0604020202020204" pitchFamily="34" charset="0"/>
                <a:ea typeface="宋体" panose="02010600030101010101" pitchFamily="2" charset="-122"/>
              </a:rPr>
              <a:t>this is little evidence that education can </a:t>
            </a:r>
            <a:r>
              <a:rPr lang="en-US" sz="1800" b="1">
                <a:solidFill>
                  <a:srgbClr val="FF0000"/>
                </a:solidFill>
                <a:latin typeface="Arial" panose="020B0604020202020204" pitchFamily="34" charset="0"/>
                <a:ea typeface="宋体" panose="02010600030101010101" pitchFamily="2" charset="-122"/>
              </a:rPr>
              <a:t>be obtained </a:t>
            </a:r>
            <a:r>
              <a:rPr lang="en-US" sz="1800" b="0">
                <a:solidFill>
                  <a:srgbClr val="000000"/>
                </a:solidFill>
                <a:latin typeface="Arial" panose="020B0604020202020204" pitchFamily="34" charset="0"/>
                <a:ea typeface="宋体" panose="02010600030101010101" pitchFamily="2" charset="-122"/>
              </a:rPr>
              <a:t>at any age and at any place.  </a:t>
            </a:r>
            <a:r>
              <a:rPr lang="en-US" sz="1800" b="0">
                <a:solidFill>
                  <a:srgbClr val="FF0000"/>
                </a:solidFill>
                <a:latin typeface="Arial" panose="020B0604020202020204" pitchFamily="34" charset="0"/>
                <a:ea typeface="宋体" panose="02010600030101010101" pitchFamily="2" charset="-122"/>
              </a:rPr>
              <a:t>2. In view of </a:t>
            </a:r>
            <a:r>
              <a:rPr lang="en-US" sz="1800" b="0">
                <a:solidFill>
                  <a:srgbClr val="000000"/>
                </a:solidFill>
                <a:latin typeface="Arial" panose="020B0604020202020204" pitchFamily="34" charset="0"/>
                <a:ea typeface="宋体" panose="02010600030101010101" pitchFamily="2" charset="-122"/>
              </a:rPr>
              <a:t>such serious situation, </a:t>
            </a:r>
            <a:r>
              <a:rPr lang="en-US" sz="1800" b="1">
                <a:solidFill>
                  <a:srgbClr val="000000"/>
                </a:solidFill>
                <a:latin typeface="Arial" panose="020B0604020202020204" pitchFamily="34" charset="0"/>
                <a:ea typeface="宋体" panose="02010600030101010101" pitchFamily="2" charset="-122"/>
              </a:rPr>
              <a:t>environmental tools of transportation </a:t>
            </a:r>
            <a:r>
              <a:rPr lang="en-US" sz="1800" b="0">
                <a:solidFill>
                  <a:srgbClr val="000000"/>
                </a:solidFill>
                <a:latin typeface="Arial" panose="020B0604020202020204" pitchFamily="34" charset="0"/>
                <a:ea typeface="宋体" panose="02010600030101010101" pitchFamily="2" charset="-122"/>
              </a:rPr>
              <a:t>like bicycle are more important than </a:t>
            </a:r>
            <a:r>
              <a:rPr lang="en-US" sz="1800" b="1">
                <a:solidFill>
                  <a:srgbClr val="FF0000"/>
                </a:solidFill>
                <a:latin typeface="Arial" panose="020B0604020202020204" pitchFamily="34" charset="0"/>
                <a:ea typeface="宋体" panose="02010600030101010101" pitchFamily="2" charset="-122"/>
              </a:rPr>
              <a:t>any time before. </a:t>
            </a:r>
            <a:r>
              <a:rPr lang="en-US" sz="1800" b="1">
                <a:solidFill>
                  <a:srgbClr val="000000"/>
                </a:solidFill>
                <a:latin typeface="Arial" panose="020B0604020202020204" pitchFamily="34" charset="0"/>
                <a:ea typeface="宋体" panose="02010600030101010101" pitchFamily="2" charset="-122"/>
              </a:rPr>
              <a:t>3. Despite </a:t>
            </a:r>
            <a:r>
              <a:rPr lang="en-US" sz="1800" b="0">
                <a:solidFill>
                  <a:srgbClr val="FF0000"/>
                </a:solidFill>
                <a:latin typeface="Arial" panose="020B0604020202020204" pitchFamily="34" charset="0"/>
                <a:ea typeface="宋体" panose="02010600030101010101" pitchFamily="2" charset="-122"/>
              </a:rPr>
              <a:t>many obvious advantages </a:t>
            </a:r>
            <a:r>
              <a:rPr lang="en-US" sz="1800" b="0">
                <a:solidFill>
                  <a:srgbClr val="000000"/>
                </a:solidFill>
                <a:latin typeface="Arial" panose="020B0604020202020204" pitchFamily="34" charset="0"/>
                <a:ea typeface="宋体" panose="02010600030101010101" pitchFamily="2" charset="-122"/>
              </a:rPr>
              <a:t>of bicycle, </a:t>
            </a:r>
            <a:r>
              <a:rPr lang="en-US" sz="1800" b="1">
                <a:solidFill>
                  <a:srgbClr val="FF0000"/>
                </a:solidFill>
                <a:latin typeface="Arial" panose="020B0604020202020204" pitchFamily="34" charset="0"/>
                <a:ea typeface="宋体" panose="02010600030101010101" pitchFamily="2" charset="-122"/>
              </a:rPr>
              <a:t>it is not without </a:t>
            </a:r>
            <a:r>
              <a:rPr lang="en-US" sz="1800" b="1">
                <a:solidFill>
                  <a:srgbClr val="000000"/>
                </a:solidFill>
                <a:latin typeface="Arial" panose="020B0604020202020204" pitchFamily="34" charset="0"/>
                <a:ea typeface="宋体" panose="02010600030101010101" pitchFamily="2" charset="-122"/>
              </a:rPr>
              <a:t>its problems.</a:t>
            </a:r>
            <a:r>
              <a:rPr lang="en-US" sz="2000" b="0">
                <a:latin typeface="Calibri" panose="020F0502020204030204" pitchFamily="34" charset="0"/>
                <a:ea typeface="宋体" panose="02010600030101010101" pitchFamily="2" charset="-122"/>
                <a:cs typeface="Times New Roman" panose="02020603050405020304" pitchFamily="18" charset="0"/>
              </a:rPr>
              <a:t> </a:t>
            </a:r>
            <a:r>
              <a:rPr lang="en-US" sz="1800" b="0">
                <a:solidFill>
                  <a:srgbClr val="FF0000"/>
                </a:solidFill>
                <a:latin typeface="Arial" panose="020B0604020202020204" pitchFamily="34" charset="0"/>
                <a:ea typeface="宋体" panose="02010600030101010101" pitchFamily="2" charset="-122"/>
              </a:rPr>
              <a:t>4. A large number of people </a:t>
            </a:r>
            <a:r>
              <a:rPr lang="en-US" sz="1800" b="1">
                <a:solidFill>
                  <a:srgbClr val="FF0000"/>
                </a:solidFill>
                <a:latin typeface="Arial" panose="020B0604020202020204" pitchFamily="34" charset="0"/>
                <a:ea typeface="宋体" panose="02010600030101010101" pitchFamily="2" charset="-122"/>
              </a:rPr>
              <a:t>tend to live under the illusion </a:t>
            </a:r>
            <a:r>
              <a:rPr lang="en-US" sz="1800" b="0">
                <a:solidFill>
                  <a:srgbClr val="000000"/>
                </a:solidFill>
                <a:latin typeface="Arial" panose="020B0604020202020204" pitchFamily="34" charset="0"/>
                <a:ea typeface="宋体" panose="02010600030101010101" pitchFamily="2" charset="-122"/>
              </a:rPr>
              <a:t>that they had completed their education when they finished their </a:t>
            </a:r>
            <a:r>
              <a:rPr lang="en-US" sz="1800" b="1">
                <a:solidFill>
                  <a:srgbClr val="000000"/>
                </a:solidFill>
                <a:latin typeface="Arial" panose="020B0604020202020204" pitchFamily="34" charset="0"/>
                <a:ea typeface="宋体" panose="02010600030101010101" pitchFamily="2" charset="-122"/>
              </a:rPr>
              <a:t>schooling</a:t>
            </a:r>
            <a:r>
              <a:rPr lang="en-US" sz="1800" b="0">
                <a:solidFill>
                  <a:srgbClr val="000000"/>
                </a:solidFill>
                <a:latin typeface="Arial" panose="020B0604020202020204" pitchFamily="34" charset="0"/>
                <a:ea typeface="宋体" panose="02010600030101010101" pitchFamily="2" charset="-122"/>
              </a:rPr>
              <a:t>. Obviously, they </a:t>
            </a:r>
            <a:r>
              <a:rPr lang="en-US" sz="1800" b="0">
                <a:solidFill>
                  <a:srgbClr val="FF0000"/>
                </a:solidFill>
                <a:latin typeface="Arial" panose="020B0604020202020204" pitchFamily="34" charset="0"/>
                <a:ea typeface="宋体" panose="02010600030101010101" pitchFamily="2" charset="-122"/>
              </a:rPr>
              <a:t>seem to fail to take into account </a:t>
            </a:r>
            <a:r>
              <a:rPr lang="en-US" sz="1800" b="0">
                <a:solidFill>
                  <a:srgbClr val="000000"/>
                </a:solidFill>
                <a:latin typeface="Arial" panose="020B0604020202020204" pitchFamily="34" charset="0"/>
                <a:ea typeface="宋体" panose="02010600030101010101" pitchFamily="2" charset="-122"/>
              </a:rPr>
              <a:t>the </a:t>
            </a:r>
            <a:r>
              <a:rPr lang="en-US" sz="1800" b="0">
                <a:solidFill>
                  <a:srgbClr val="FF0000"/>
                </a:solidFill>
                <a:latin typeface="Arial" panose="020B0604020202020204" pitchFamily="34" charset="0"/>
                <a:ea typeface="宋体" panose="02010600030101010101" pitchFamily="2" charset="-122"/>
              </a:rPr>
              <a:t>basic fact </a:t>
            </a:r>
            <a:r>
              <a:rPr lang="en-US" sz="1800" b="0">
                <a:solidFill>
                  <a:srgbClr val="000000"/>
                </a:solidFill>
                <a:latin typeface="Arial" panose="020B0604020202020204" pitchFamily="34" charset="0"/>
                <a:ea typeface="宋体" panose="02010600030101010101" pitchFamily="2" charset="-122"/>
              </a:rPr>
              <a:t>that a person's education is a most important aspect of his life. </a:t>
            </a:r>
            <a:endParaRPr lang="en-US" sz="1800" b="0">
              <a:solidFill>
                <a:srgbClr val="000000"/>
              </a:solidFill>
              <a:latin typeface="Arial" panose="020B0604020202020204" pitchFamily="34" charset="0"/>
              <a:ea typeface="宋体" panose="02010600030101010101" pitchFamily="2" charset="-122"/>
            </a:endParaRPr>
          </a:p>
          <a:p>
            <a:pPr marL="0" indent="0"/>
            <a:endParaRPr lang="en-US" altLang="en-US" sz="1800" b="0">
              <a:solidFill>
                <a:srgbClr val="000000"/>
              </a:solidFill>
              <a:latin typeface="Arial" panose="020B0604020202020204" pitchFamily="34" charset="0"/>
              <a:ea typeface="宋体" panose="02010600030101010101" pitchFamily="2" charset="-122"/>
            </a:endParaRPr>
          </a:p>
          <a:p>
            <a:pPr marL="0" indent="0"/>
            <a:r>
              <a:rPr lang="en-US" altLang="en-US" sz="1800" b="0">
                <a:solidFill>
                  <a:srgbClr val="000000"/>
                </a:solidFill>
                <a:latin typeface="Arial" panose="020B0604020202020204" pitchFamily="34" charset="0"/>
                <a:ea typeface="宋体" panose="02010600030101010101" pitchFamily="2" charset="-122"/>
              </a:rPr>
              <a:t>5. </a:t>
            </a:r>
            <a:r>
              <a:rPr lang="en-US" sz="1800" b="1">
                <a:sym typeface="+mn-ea"/>
              </a:rPr>
              <a:t>An increasing number of </a:t>
            </a:r>
            <a:r>
              <a:rPr lang="en-US" sz="1800">
                <a:sym typeface="+mn-ea"/>
              </a:rPr>
              <a:t>experts believe that migrants </a:t>
            </a:r>
            <a:r>
              <a:rPr lang="en-US" sz="1800" b="1">
                <a:sym typeface="+mn-ea"/>
              </a:rPr>
              <a:t>will exert positive effects </a:t>
            </a:r>
            <a:r>
              <a:rPr lang="en-US" sz="1800">
                <a:sym typeface="+mn-ea"/>
              </a:rPr>
              <a:t>on construction of city.</a:t>
            </a:r>
            <a:r>
              <a:rPr lang="en-US" sz="1800">
                <a:solidFill>
                  <a:srgbClr val="000000"/>
                </a:solidFill>
                <a:sym typeface="+mn-ea"/>
              </a:rPr>
              <a:t> </a:t>
            </a:r>
            <a:r>
              <a:rPr lang="en-US" sz="1800">
                <a:solidFill>
                  <a:srgbClr val="FF0000"/>
                </a:solidFill>
                <a:sym typeface="+mn-ea"/>
              </a:rPr>
              <a:t>However, this opinion </a:t>
            </a:r>
            <a:r>
              <a:rPr lang="en-US" sz="1800" b="1">
                <a:solidFill>
                  <a:srgbClr val="FF0000"/>
                </a:solidFill>
                <a:sym typeface="+mn-ea"/>
              </a:rPr>
              <a:t>is now being </a:t>
            </a:r>
            <a:r>
              <a:rPr lang="en-US" sz="1800">
                <a:solidFill>
                  <a:srgbClr val="FF0000"/>
                </a:solidFill>
                <a:sym typeface="+mn-ea"/>
              </a:rPr>
              <a:t>questioned by more and more residents, who </a:t>
            </a:r>
            <a:r>
              <a:rPr lang="en-US" sz="1800">
                <a:solidFill>
                  <a:srgbClr val="000000"/>
                </a:solidFill>
                <a:sym typeface="+mn-ea"/>
              </a:rPr>
              <a:t>complain that the migrants have brought many serious problems like crime and prostitution. </a:t>
            </a:r>
            <a:endParaRPr lang="en-US" altLang="en-US" sz="1800" b="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590" y="205423"/>
            <a:ext cx="8464550" cy="645160"/>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600" dirty="0" smtClean="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Independent Writing</a:t>
            </a:r>
            <a:endParaRPr kumimoji="0" lang="en-US" altLang="zh-CN" sz="3600" b="0" i="0" u="none" strike="noStrike" cap="none" normalizeH="0" baseline="0" dirty="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0" name="文本框 99"/>
          <p:cNvSpPr txBox="1"/>
          <p:nvPr/>
        </p:nvSpPr>
        <p:spPr>
          <a:xfrm>
            <a:off x="336550" y="1788160"/>
            <a:ext cx="8747125" cy="2061210"/>
          </a:xfrm>
          <a:prstGeom prst="rect">
            <a:avLst/>
          </a:prstGeom>
          <a:noFill/>
          <a:ln w="9525">
            <a:noFill/>
          </a:ln>
        </p:spPr>
        <p:txBody>
          <a:bodyPr wrap="square">
            <a:spAutoFit/>
          </a:bodyPr>
          <a:p>
            <a:pPr marL="0" indent="0"/>
            <a:r>
              <a:rPr lang="en-US" sz="3200" b="0">
                <a:latin typeface="Calibri" panose="020F0502020204030204" pitchFamily="34" charset="0"/>
                <a:ea typeface="宋体" panose="02010600030101010101" pitchFamily="2" charset="-122"/>
              </a:rPr>
              <a:t>3. </a:t>
            </a:r>
            <a:r>
              <a:rPr lang="en-US" sz="3200" b="0">
                <a:latin typeface="Calibri" panose="020F0502020204030204" pitchFamily="34" charset="0"/>
                <a:ea typeface="宋体" panose="02010600030101010101" pitchFamily="2" charset="-122"/>
                <a:cs typeface="Times New Roman" panose="02020603050405020304" pitchFamily="18" charset="0"/>
              </a:rPr>
              <a:t>IdeaTherefore, from my perspective, (as far as I am concerned, in my opinion, ) , ..........</a:t>
            </a:r>
            <a:endParaRPr lang="en-US" altLang="en-US" sz="32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13783</Words>
  <Application>WPS 演示</Application>
  <PresentationFormat>全屏显示(4:3)</PresentationFormat>
  <Paragraphs>367</Paragraphs>
  <Slides>41</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41</vt:i4>
      </vt:variant>
    </vt:vector>
  </HeadingPairs>
  <TitlesOfParts>
    <vt:vector size="57" baseType="lpstr">
      <vt:lpstr>Arial</vt:lpstr>
      <vt:lpstr>宋体</vt:lpstr>
      <vt:lpstr>Wingdings</vt:lpstr>
      <vt:lpstr>Calibri</vt:lpstr>
      <vt:lpstr>微软雅黑</vt:lpstr>
      <vt:lpstr>Times New Roman</vt:lpstr>
      <vt:lpstr>Wingdings</vt:lpstr>
      <vt:lpstr>Arial Unicode MS</vt:lpstr>
      <vt:lpstr>Office 主题</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371</cp:revision>
  <dcterms:created xsi:type="dcterms:W3CDTF">2013-10-30T09:04:00Z</dcterms:created>
  <dcterms:modified xsi:type="dcterms:W3CDTF">2020-01-12T00:02:02Z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