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93" r:id="rId4"/>
    <p:sldId id="260" r:id="rId5"/>
    <p:sldId id="310" r:id="rId6"/>
    <p:sldId id="294" r:id="rId7"/>
    <p:sldId id="308" r:id="rId8"/>
    <p:sldId id="286" r:id="rId9"/>
    <p:sldId id="261" r:id="rId10"/>
    <p:sldId id="314" r:id="rId11"/>
    <p:sldId id="315" r:id="rId12"/>
    <p:sldId id="316" r:id="rId13"/>
    <p:sldId id="279" r:id="rId14"/>
    <p:sldId id="275" r:id="rId15"/>
    <p:sldId id="299" r:id="rId16"/>
    <p:sldId id="300" r:id="rId17"/>
    <p:sldId id="301" r:id="rId18"/>
    <p:sldId id="303" r:id="rId19"/>
    <p:sldId id="304" r:id="rId20"/>
    <p:sldId id="321" r:id="rId21"/>
    <p:sldId id="322" r:id="rId22"/>
    <p:sldId id="295" r:id="rId23"/>
    <p:sldId id="312" r:id="rId24"/>
    <p:sldId id="285" r:id="rId25"/>
    <p:sldId id="265" r:id="rId26"/>
    <p:sldId id="305" r:id="rId27"/>
    <p:sldId id="273" r:id="rId28"/>
    <p:sldId id="306" r:id="rId29"/>
    <p:sldId id="268" r:id="rId30"/>
    <p:sldId id="269" r:id="rId31"/>
    <p:sldId id="271" r:id="rId32"/>
    <p:sldId id="277" r:id="rId33"/>
    <p:sldId id="320" r:id="rId34"/>
    <p:sldId id="317" r:id="rId35"/>
    <p:sldId id="318" r:id="rId36"/>
    <p:sldId id="319" r:id="rId37"/>
    <p:sldId id="270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8098D-415A-438A-8CD8-84E4936A85F0}" v="21" dt="2019-09-24T16:16:28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7" autoAdjust="0"/>
    <p:restoredTop sz="80123" autoAdjust="0"/>
  </p:normalViewPr>
  <p:slideViewPr>
    <p:cSldViewPr snapToGrid="0" snapToObjects="1">
      <p:cViewPr varScale="1">
        <p:scale>
          <a:sx n="55" d="100"/>
          <a:sy n="55" d="100"/>
        </p:scale>
        <p:origin x="1116" y="40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son" userId="3de50c05e26c1012" providerId="LiveId" clId="{B1C8098D-415A-438A-8CD8-84E4936A85F0}"/>
    <pc:docChg chg="custSel delSld modSld">
      <pc:chgData name="John Eson" userId="3de50c05e26c1012" providerId="LiveId" clId="{B1C8098D-415A-438A-8CD8-84E4936A85F0}" dt="2019-09-24T16:16:28.606" v="20" actId="20577"/>
      <pc:docMkLst>
        <pc:docMk/>
      </pc:docMkLst>
      <pc:sldChg chg="del">
        <pc:chgData name="John Eson" userId="3de50c05e26c1012" providerId="LiveId" clId="{B1C8098D-415A-438A-8CD8-84E4936A85F0}" dt="2019-09-24T16:12:48.961" v="0" actId="2696"/>
        <pc:sldMkLst>
          <pc:docMk/>
          <pc:sldMk cId="2621516744" sldId="302"/>
        </pc:sldMkLst>
      </pc:sldChg>
      <pc:sldChg chg="modSp">
        <pc:chgData name="John Eson" userId="3de50c05e26c1012" providerId="LiveId" clId="{B1C8098D-415A-438A-8CD8-84E4936A85F0}" dt="2019-09-24T16:16:28.606" v="20" actId="20577"/>
        <pc:sldMkLst>
          <pc:docMk/>
          <pc:sldMk cId="3240842066" sldId="320"/>
        </pc:sldMkLst>
        <pc:spChg chg="mod">
          <ac:chgData name="John Eson" userId="3de50c05e26c1012" providerId="LiveId" clId="{B1C8098D-415A-438A-8CD8-84E4936A85F0}" dt="2019-09-24T16:16:28.606" v="20" actId="20577"/>
          <ac:spMkLst>
            <pc:docMk/>
            <pc:sldMk cId="3240842066" sldId="320"/>
            <ac:spMk id="3" creationId="{00000000-0000-0000-0000-000000000000}"/>
          </ac:spMkLst>
        </pc:spChg>
      </pc:sldChg>
    </pc:docChg>
  </pc:docChgLst>
  <pc:docChgLst>
    <pc:chgData name="John Eson" userId="3de50c05e26c1012" providerId="LiveId" clId="{55E6F3C8-B9B4-49B4-B1BD-C099E7E2FB7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88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7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24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8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2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91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5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2019/9/25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Socket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Computer Network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Project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Segment Structure</a:t>
            </a:r>
          </a:p>
          <a:p>
            <a:pPr lvl="1"/>
            <a:r>
              <a:rPr lang="en-US" altLang="zh-CN" dirty="0"/>
              <a:t>Seq number,</a:t>
            </a:r>
            <a:r>
              <a:rPr lang="zh-CN" altLang="en-US" dirty="0"/>
              <a:t> </a:t>
            </a:r>
            <a:r>
              <a:rPr lang="en-US" altLang="zh-CN" dirty="0"/>
              <a:t>Ack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 err="1"/>
              <a:t>Rcv</a:t>
            </a:r>
            <a:r>
              <a:rPr lang="en-US" altLang="zh-CN" dirty="0"/>
              <a:t> Window: Reliable transmission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0CA401-6CF8-46D5-B499-1E15D9F5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73" y="3165474"/>
            <a:ext cx="3589454" cy="32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setup: 3-way handshake</a:t>
            </a:r>
          </a:p>
          <a:p>
            <a:pPr lvl="1"/>
            <a:r>
              <a:rPr lang="en-US" altLang="zh-CN" dirty="0"/>
              <a:t>Client notify server with SYN indicator</a:t>
            </a:r>
          </a:p>
          <a:p>
            <a:pPr lvl="1"/>
            <a:r>
              <a:rPr lang="en-US" altLang="zh-CN" dirty="0"/>
              <a:t>Server acknowledge client with SYN/ACK indicator</a:t>
            </a:r>
          </a:p>
          <a:p>
            <a:pPr lvl="1"/>
            <a:r>
              <a:rPr lang="en-US" altLang="zh-CN" dirty="0"/>
              <a:t>Client acknowledge server with ACK indicator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0EF94D-F74A-4B2C-AD56-E523AEC7FA5F}"/>
              </a:ext>
            </a:extLst>
          </p:cNvPr>
          <p:cNvGrpSpPr/>
          <p:nvPr/>
        </p:nvGrpSpPr>
        <p:grpSpPr>
          <a:xfrm>
            <a:off x="3459079" y="3663333"/>
            <a:ext cx="2225841" cy="2920029"/>
            <a:chOff x="5010980" y="2448724"/>
            <a:chExt cx="3034848" cy="36774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C6EEA-3ED5-4E2E-9095-4BBD0172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8340" y="2765871"/>
              <a:ext cx="2127333" cy="336029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78DEBC-DE7D-42D9-8E00-052A2B22AFA5}"/>
                </a:ext>
              </a:extLst>
            </p:cNvPr>
            <p:cNvSpPr txBox="1"/>
            <p:nvPr/>
          </p:nvSpPr>
          <p:spPr>
            <a:xfrm>
              <a:off x="6940042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C7243E-C67C-49A3-8A2F-B0D442B2B241}"/>
                </a:ext>
              </a:extLst>
            </p:cNvPr>
            <p:cNvSpPr txBox="1"/>
            <p:nvPr/>
          </p:nvSpPr>
          <p:spPr>
            <a:xfrm>
              <a:off x="5010980" y="2448724"/>
              <a:ext cx="1105786" cy="46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Client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6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AB6CB7-BC50-4AA6-A049-2D025B92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Connection termination: 4-way handshake</a:t>
            </a:r>
          </a:p>
          <a:p>
            <a:pPr lvl="1"/>
            <a:r>
              <a:rPr lang="en-US" altLang="zh-CN" sz="2000" dirty="0"/>
              <a:t>Client notify server with FIN indicator</a:t>
            </a:r>
          </a:p>
          <a:p>
            <a:pPr lvl="1"/>
            <a:r>
              <a:rPr lang="en-US" altLang="zh-CN" sz="2000" dirty="0"/>
              <a:t>Server acknowledge client with ACK indicator</a:t>
            </a:r>
          </a:p>
          <a:p>
            <a:pPr lvl="1"/>
            <a:r>
              <a:rPr lang="en-US" altLang="zh-CN" sz="2000" dirty="0"/>
              <a:t>Server notify client with FIN indicator</a:t>
            </a:r>
          </a:p>
          <a:p>
            <a:pPr lvl="1"/>
            <a:r>
              <a:rPr lang="en-US" altLang="zh-CN" sz="2000" dirty="0"/>
              <a:t>Client acknowledge server with ACK indicator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CA5B2D-9996-4C6A-8968-830F5B31ACA9}"/>
              </a:ext>
            </a:extLst>
          </p:cNvPr>
          <p:cNvGrpSpPr/>
          <p:nvPr/>
        </p:nvGrpSpPr>
        <p:grpSpPr>
          <a:xfrm>
            <a:off x="3459079" y="3663333"/>
            <a:ext cx="2225841" cy="2705552"/>
            <a:chOff x="5529519" y="3663333"/>
            <a:chExt cx="2225841" cy="27055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D0EF94D-F74A-4B2C-AD56-E523AEC7FA5F}"/>
                </a:ext>
              </a:extLst>
            </p:cNvPr>
            <p:cNvGrpSpPr/>
            <p:nvPr/>
          </p:nvGrpSpPr>
          <p:grpSpPr>
            <a:xfrm>
              <a:off x="5529519" y="3663333"/>
              <a:ext cx="2225841" cy="369332"/>
              <a:chOff x="5010980" y="2448724"/>
              <a:chExt cx="3034848" cy="46513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8DEBC-DE7D-42D9-8E00-052A2B22AFA5}"/>
                  </a:ext>
                </a:extLst>
              </p:cNvPr>
              <p:cNvSpPr txBox="1"/>
              <p:nvPr/>
            </p:nvSpPr>
            <p:spPr>
              <a:xfrm>
                <a:off x="6940042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Server</a:t>
                </a:r>
                <a:endParaRPr lang="zh-CN" altLang="en-US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C7243E-C67C-49A3-8A2F-B0D442B2B241}"/>
                  </a:ext>
                </a:extLst>
              </p:cNvPr>
              <p:cNvSpPr txBox="1"/>
              <p:nvPr/>
            </p:nvSpPr>
            <p:spPr>
              <a:xfrm>
                <a:off x="5010980" y="2448724"/>
                <a:ext cx="1105786" cy="46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Client</a:t>
                </a:r>
                <a:endParaRPr lang="zh-CN" altLang="en-US" b="1" dirty="0"/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58D53E6-E8CD-451C-BB58-DD5D4A26E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363" y="4070017"/>
              <a:ext cx="1660014" cy="2298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88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170980" y="1329035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9243" y="186174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5292" y="1861746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5292" y="250120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bind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291" y="3140668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listen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5290" y="378012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accept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9242" y="3783214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connect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9241" y="4423703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5288" y="441959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5287" y="506141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243" y="506140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9240" y="5699115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5286" y="5698512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5292" y="6342691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接箭头连接符 20"/>
          <p:cNvCxnSpPr>
            <a:stCxn id="7" idx="2"/>
            <a:endCxn id="12" idx="0"/>
          </p:cNvCxnSpPr>
          <p:nvPr/>
        </p:nvCxnSpPr>
        <p:spPr>
          <a:xfrm flipH="1">
            <a:off x="2154194" y="2232450"/>
            <a:ext cx="1" cy="1550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 flipH="1">
            <a:off x="2154193" y="4153917"/>
            <a:ext cx="1" cy="26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6" idx="0"/>
          </p:cNvCxnSpPr>
          <p:nvPr/>
        </p:nvCxnSpPr>
        <p:spPr>
          <a:xfrm>
            <a:off x="2154193" y="4794406"/>
            <a:ext cx="2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7" idx="0"/>
          </p:cNvCxnSpPr>
          <p:nvPr/>
        </p:nvCxnSpPr>
        <p:spPr>
          <a:xfrm flipH="1">
            <a:off x="2154192" y="5432112"/>
            <a:ext cx="3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5760244" y="2232449"/>
            <a:ext cx="0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0" idx="0"/>
          </p:cNvCxnSpPr>
          <p:nvPr/>
        </p:nvCxnSpPr>
        <p:spPr>
          <a:xfrm flipH="1">
            <a:off x="5760243" y="2871910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 flipH="1">
            <a:off x="5760242" y="3511371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2"/>
            <a:endCxn id="14" idx="0"/>
          </p:cNvCxnSpPr>
          <p:nvPr/>
        </p:nvCxnSpPr>
        <p:spPr>
          <a:xfrm flipH="1">
            <a:off x="5760240" y="4150832"/>
            <a:ext cx="2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15" idx="0"/>
          </p:cNvCxnSpPr>
          <p:nvPr/>
        </p:nvCxnSpPr>
        <p:spPr>
          <a:xfrm flipH="1">
            <a:off x="5760239" y="4790293"/>
            <a:ext cx="1" cy="27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2"/>
            <a:endCxn id="18" idx="0"/>
          </p:cNvCxnSpPr>
          <p:nvPr/>
        </p:nvCxnSpPr>
        <p:spPr>
          <a:xfrm flipH="1">
            <a:off x="5760238" y="5432113"/>
            <a:ext cx="1" cy="266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8" idx="2"/>
            <a:endCxn id="19" idx="0"/>
          </p:cNvCxnSpPr>
          <p:nvPr/>
        </p:nvCxnSpPr>
        <p:spPr>
          <a:xfrm>
            <a:off x="5760238" y="6069215"/>
            <a:ext cx="6" cy="27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3"/>
            <a:endCxn id="11" idx="3"/>
          </p:cNvCxnSpPr>
          <p:nvPr/>
        </p:nvCxnSpPr>
        <p:spPr>
          <a:xfrm flipH="1" flipV="1">
            <a:off x="6555193" y="3965481"/>
            <a:ext cx="2" cy="2562562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3"/>
            <a:endCxn id="11" idx="1"/>
          </p:cNvCxnSpPr>
          <p:nvPr/>
        </p:nvCxnSpPr>
        <p:spPr>
          <a:xfrm flipV="1">
            <a:off x="2949145" y="3965481"/>
            <a:ext cx="2016145" cy="30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4" idx="1"/>
          </p:cNvCxnSpPr>
          <p:nvPr/>
        </p:nvCxnSpPr>
        <p:spPr>
          <a:xfrm flipV="1">
            <a:off x="2949144" y="4604942"/>
            <a:ext cx="2016144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5" idx="1"/>
            <a:endCxn id="16" idx="3"/>
          </p:cNvCxnSpPr>
          <p:nvPr/>
        </p:nvCxnSpPr>
        <p:spPr>
          <a:xfrm flipH="1" flipV="1">
            <a:off x="2949146" y="5246761"/>
            <a:ext cx="20161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3"/>
            <a:endCxn id="18" idx="1"/>
          </p:cNvCxnSpPr>
          <p:nvPr/>
        </p:nvCxnSpPr>
        <p:spPr>
          <a:xfrm flipV="1">
            <a:off x="2949143" y="5883864"/>
            <a:ext cx="2016143" cy="6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052158" y="3583359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82939" y="551517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EOF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76689" y="513167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Waiting for next</a:t>
            </a:r>
          </a:p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1650160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Client</a:t>
            </a:r>
            <a:endParaRPr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3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Create a socket</a:t>
            </a:r>
          </a:p>
          <a:p>
            <a:pPr lvl="1"/>
            <a:r>
              <a:rPr lang="en-US" altLang="zh-CN" sz="2200" dirty="0"/>
              <a:t>int socket(int domain, int type, int protocol)</a:t>
            </a:r>
          </a:p>
          <a:p>
            <a:pPr lvl="2"/>
            <a:r>
              <a:rPr lang="en-US" altLang="zh-CN" sz="1800" dirty="0"/>
              <a:t>Domain: ipv4/ipv6</a:t>
            </a:r>
          </a:p>
          <a:p>
            <a:pPr lvl="2"/>
            <a:r>
              <a:rPr lang="en-US" altLang="zh-CN" sz="1800" dirty="0"/>
              <a:t>Type: SOCK_STREAM/SOCK_SEQPACKET/…</a:t>
            </a:r>
          </a:p>
          <a:p>
            <a:pPr lvl="2"/>
            <a:r>
              <a:rPr lang="en-US" altLang="zh-CN" sz="1800" dirty="0"/>
              <a:t>Protocol: TCP/UDP/…</a:t>
            </a:r>
          </a:p>
          <a:p>
            <a:r>
              <a:rPr lang="en-US" altLang="zh-CN" dirty="0"/>
              <a:t>Client/Server Establish a connection</a:t>
            </a:r>
          </a:p>
          <a:p>
            <a:pPr lvl="1"/>
            <a:r>
              <a:rPr lang="en-US" altLang="zh-CN" sz="2200" dirty="0"/>
              <a:t>int connect((int </a:t>
            </a:r>
            <a:r>
              <a:rPr lang="en-US" altLang="zh-CN" sz="2200" dirty="0" err="1"/>
              <a:t>sockfd</a:t>
            </a:r>
            <a:r>
              <a:rPr lang="en-US" altLang="zh-CN" sz="2200" dirty="0"/>
              <a:t>, struct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serv_addr</a:t>
            </a:r>
            <a:r>
              <a:rPr lang="en-US" altLang="zh-CN" sz="2200" dirty="0"/>
              <a:t>, int </a:t>
            </a:r>
            <a:r>
              <a:rPr lang="en-US" altLang="zh-CN" sz="2200" dirty="0" err="1"/>
              <a:t>addrlen</a:t>
            </a:r>
            <a:r>
              <a:rPr lang="en-US" altLang="zh-CN" sz="2200" dirty="0"/>
              <a:t>)</a:t>
            </a:r>
          </a:p>
          <a:p>
            <a:pPr lvl="2"/>
            <a:r>
              <a:rPr lang="en-US" altLang="zh-CN" sz="1800" dirty="0" err="1"/>
              <a:t>sockfd</a:t>
            </a:r>
            <a:r>
              <a:rPr lang="en-US" altLang="zh-CN" sz="1800" dirty="0"/>
              <a:t>: socket handler</a:t>
            </a:r>
          </a:p>
          <a:p>
            <a:pPr lvl="2"/>
            <a:r>
              <a:rPr lang="en-US" altLang="zh-CN" sz="1800" dirty="0" err="1"/>
              <a:t>serv_addr</a:t>
            </a:r>
            <a:r>
              <a:rPr lang="en-US" altLang="zh-CN" sz="1800" dirty="0"/>
              <a:t>: server address</a:t>
            </a:r>
          </a:p>
          <a:p>
            <a:pPr lvl="2"/>
            <a:r>
              <a:rPr lang="en-US" altLang="zh-CN" sz="1800" dirty="0" err="1"/>
              <a:t>addrlen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serv_addr</a:t>
            </a:r>
            <a:r>
              <a:rPr lang="en-US" altLang="zh-CN" sz="1800" dirty="0"/>
              <a:t> length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53563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 Ordering</a:t>
            </a:r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htonl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hostlong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htons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hostshort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/>
              <a:t>ntohl</a:t>
            </a:r>
            <a:r>
              <a:rPr lang="en-US" altLang="zh-CN" sz="2000" dirty="0"/>
              <a:t>(unsigned long int </a:t>
            </a:r>
            <a:r>
              <a:rPr lang="en-US" altLang="zh-CN" sz="2000" dirty="0" err="1"/>
              <a:t>netlong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short int </a:t>
            </a:r>
            <a:r>
              <a:rPr lang="en-US" altLang="zh-CN" sz="2000" dirty="0" err="1"/>
              <a:t>ntohs</a:t>
            </a:r>
            <a:r>
              <a:rPr lang="en-US" altLang="zh-CN" sz="2000" dirty="0"/>
              <a:t>(unsigned short int </a:t>
            </a:r>
            <a:r>
              <a:rPr lang="en-US" altLang="zh-CN" sz="2000" dirty="0" err="1"/>
              <a:t>netshort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IP Addresses</a:t>
            </a:r>
          </a:p>
          <a:p>
            <a:pPr lvl="1"/>
            <a:r>
              <a:rPr lang="en-US" altLang="zh-CN" sz="2000" dirty="0"/>
              <a:t>int </a:t>
            </a:r>
            <a:r>
              <a:rPr lang="en-US" altLang="zh-CN" sz="2000" dirty="0" err="1"/>
              <a:t>inet_aton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char *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inp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char *</a:t>
            </a:r>
            <a:r>
              <a:rPr lang="en-US" altLang="zh-CN" sz="2000" dirty="0" err="1"/>
              <a:t>inet_ntoa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in_addr</a:t>
            </a:r>
            <a:r>
              <a:rPr lang="en-US" altLang="zh-CN" sz="2000" dirty="0"/>
              <a:t> in);</a:t>
            </a:r>
            <a:endParaRPr lang="zh-CN" altLang="en-US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7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For TCP, Send Data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write(int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);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send(int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const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, int flags);</a:t>
            </a:r>
          </a:p>
          <a:p>
            <a:pPr lvl="2"/>
            <a:r>
              <a:rPr lang="en-US" altLang="zh-CN" sz="1400" dirty="0" err="1"/>
              <a:t>sockfd</a:t>
            </a:r>
            <a:r>
              <a:rPr lang="en-US" altLang="zh-CN" sz="1400" dirty="0"/>
              <a:t>: socket handler</a:t>
            </a:r>
          </a:p>
          <a:p>
            <a:pPr lvl="2"/>
            <a:r>
              <a:rPr lang="en-US" altLang="zh-CN" sz="1400" dirty="0" err="1"/>
              <a:t>buf</a:t>
            </a:r>
            <a:r>
              <a:rPr lang="en-US" altLang="zh-CN" sz="1400" dirty="0"/>
              <a:t>: data buffer</a:t>
            </a:r>
          </a:p>
          <a:p>
            <a:pPr lvl="2"/>
            <a:r>
              <a:rPr lang="en-US" altLang="zh-CN" sz="1400" dirty="0" err="1"/>
              <a:t>nbytes</a:t>
            </a:r>
            <a:r>
              <a:rPr lang="en-US" altLang="zh-CN" sz="1400" dirty="0"/>
              <a:t>: write/send data length</a:t>
            </a:r>
          </a:p>
          <a:p>
            <a:pPr lvl="2"/>
            <a:r>
              <a:rPr lang="en-US" altLang="zh-CN" sz="1400" dirty="0"/>
              <a:t>flags: block/</a:t>
            </a:r>
            <a:r>
              <a:rPr lang="en-US" altLang="zh-CN" sz="1400" dirty="0" err="1"/>
              <a:t>nonblock</a:t>
            </a:r>
            <a:r>
              <a:rPr lang="en-US" altLang="zh-CN" sz="1400" dirty="0"/>
              <a:t>/…</a:t>
            </a:r>
          </a:p>
          <a:p>
            <a:r>
              <a:rPr lang="en-US" altLang="zh-CN" dirty="0"/>
              <a:t>For TCP, Receive Data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read(int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);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recv(int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flags);</a:t>
            </a:r>
          </a:p>
          <a:p>
            <a:r>
              <a:rPr lang="en-US" altLang="zh-CN" dirty="0"/>
              <a:t>For UDP, use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  <a:endParaRPr lang="en-US" altLang="zh-CN" dirty="0"/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recvfrom</a:t>
            </a:r>
            <a:r>
              <a:rPr lang="en-US" altLang="zh-CN" sz="2000" dirty="0"/>
              <a:t> 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src_addr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394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Server listening</a:t>
            </a:r>
          </a:p>
          <a:p>
            <a:pPr lvl="1"/>
            <a:r>
              <a:rPr lang="en-US" altLang="zh-CN" dirty="0"/>
              <a:t>Bind some port</a:t>
            </a:r>
          </a:p>
          <a:p>
            <a:pPr lvl="2"/>
            <a:r>
              <a:rPr lang="en-US" altLang="zh-CN" sz="1800" dirty="0"/>
              <a:t>int bind 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my_addr</a:t>
            </a:r>
            <a:r>
              <a:rPr lang="en-US" altLang="zh-CN" sz="1800" dirty="0"/>
              <a:t>, int 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my_addr</a:t>
            </a:r>
            <a:r>
              <a:rPr lang="en-US" altLang="zh-CN" sz="1600" dirty="0"/>
              <a:t>: local listening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my_addr</a:t>
            </a:r>
            <a:r>
              <a:rPr lang="en-US" altLang="zh-CN" sz="1600" dirty="0"/>
              <a:t> length</a:t>
            </a:r>
          </a:p>
          <a:p>
            <a:pPr lvl="1"/>
            <a:r>
              <a:rPr lang="en-US" altLang="zh-CN" sz="2200" dirty="0"/>
              <a:t> Define how many connections can be pending</a:t>
            </a:r>
          </a:p>
          <a:p>
            <a:pPr lvl="2"/>
            <a:r>
              <a:rPr lang="en-US" altLang="zh-CN" sz="1800" dirty="0"/>
              <a:t>int listen(int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int backlog)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/>
              <a:t>backlog: maximum connections</a:t>
            </a:r>
          </a:p>
          <a:p>
            <a:pPr lvl="1"/>
            <a:r>
              <a:rPr lang="en-US" altLang="zh-CN" sz="2200" dirty="0"/>
              <a:t>Accept a new connection from a client</a:t>
            </a:r>
          </a:p>
          <a:p>
            <a:pPr lvl="2"/>
            <a:r>
              <a:rPr lang="en-US" altLang="zh-CN" sz="1800" dirty="0"/>
              <a:t>int accept(int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struct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int *</a:t>
            </a:r>
            <a:r>
              <a:rPr lang="en-US" altLang="zh-CN" sz="1800" dirty="0" err="1"/>
              <a:t>addrlen</a:t>
            </a:r>
            <a:r>
              <a:rPr lang="en-US" altLang="zh-CN" sz="1800" dirty="0"/>
              <a:t>)</a:t>
            </a:r>
          </a:p>
          <a:p>
            <a:pPr lvl="3"/>
            <a:r>
              <a:rPr lang="en-US" altLang="zh-CN" sz="1600" dirty="0" err="1"/>
              <a:t>sockfd</a:t>
            </a:r>
            <a:r>
              <a:rPr lang="en-US" altLang="zh-CN" sz="1600" dirty="0"/>
              <a:t>: socket handler</a:t>
            </a:r>
          </a:p>
          <a:p>
            <a:pPr lvl="3"/>
            <a:r>
              <a:rPr lang="en-US" altLang="zh-CN" sz="1600" dirty="0" err="1"/>
              <a:t>addr</a:t>
            </a:r>
            <a:r>
              <a:rPr lang="en-US" altLang="zh-CN" sz="1600" dirty="0"/>
              <a:t>: client address</a:t>
            </a:r>
          </a:p>
          <a:p>
            <a:pPr lvl="3"/>
            <a:r>
              <a:rPr lang="en-US" altLang="zh-CN" sz="1600" dirty="0" err="1"/>
              <a:t>addrlen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addr</a:t>
            </a:r>
            <a:r>
              <a:rPr lang="en-US" altLang="zh-CN" sz="1600" dirty="0"/>
              <a:t> 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45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</a:t>
            </a:r>
          </a:p>
          <a:p>
            <a:pPr lvl="1"/>
            <a:r>
              <a:rPr lang="en-US" altLang="zh-CN" dirty="0" err="1"/>
              <a:t>perror</a:t>
            </a:r>
            <a:r>
              <a:rPr lang="en-US" altLang="zh-CN" dirty="0"/>
              <a:t>(“socket error: ”)</a:t>
            </a:r>
          </a:p>
          <a:p>
            <a:pPr lvl="2"/>
            <a:r>
              <a:rPr lang="en-US" altLang="zh-CN" dirty="0"/>
              <a:t>prints "socket error: " + the error message.</a:t>
            </a:r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("an error: %s\n", </a:t>
            </a:r>
            <a:r>
              <a:rPr lang="en-US" altLang="zh-CN" dirty="0" err="1"/>
              <a:t>strerror</a:t>
            </a:r>
            <a:r>
              <a:rPr lang="en-US" altLang="zh-CN" dirty="0"/>
              <a:t>(</a:t>
            </a:r>
            <a:r>
              <a:rPr lang="en-US" altLang="zh-CN" dirty="0" err="1"/>
              <a:t>errno</a:t>
            </a:r>
            <a:r>
              <a:rPr lang="en-US" altLang="zh-CN" dirty="0"/>
              <a:t>));</a:t>
            </a:r>
          </a:p>
          <a:p>
            <a:pPr lvl="2"/>
            <a:r>
              <a:rPr lang="en-US" altLang="zh-CN" dirty="0"/>
              <a:t>prints "an error: " + the error message from </a:t>
            </a:r>
            <a:r>
              <a:rPr lang="en-US" altLang="zh-CN" dirty="0" err="1"/>
              <a:t>errno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How to check if particular port is listening</a:t>
            </a:r>
          </a:p>
          <a:p>
            <a:pPr lvl="1"/>
            <a:r>
              <a:rPr lang="en-US" altLang="zh-CN" dirty="0"/>
              <a:t>Windows – use </a:t>
            </a:r>
            <a:r>
              <a:rPr lang="en-US" altLang="zh-CN" dirty="0" err="1"/>
              <a:t>netstat</a:t>
            </a:r>
            <a:endParaRPr lang="en-US" altLang="zh-CN" dirty="0"/>
          </a:p>
          <a:p>
            <a:pPr lvl="2"/>
            <a:r>
              <a:rPr lang="en-US" altLang="zh-CN" dirty="0" err="1"/>
              <a:t>netstat</a:t>
            </a:r>
            <a:r>
              <a:rPr lang="en-US" altLang="zh-CN" dirty="0"/>
              <a:t> -an</a:t>
            </a:r>
          </a:p>
          <a:p>
            <a:pPr lvl="1"/>
            <a:r>
              <a:rPr lang="en-US" altLang="zh-CN" dirty="0"/>
              <a:t>Linux – use </a:t>
            </a:r>
            <a:r>
              <a:rPr lang="en-US" altLang="zh-CN" dirty="0" err="1"/>
              <a:t>nmap</a:t>
            </a:r>
            <a:endParaRPr lang="en-US" altLang="zh-CN" dirty="0"/>
          </a:p>
          <a:p>
            <a:pPr lvl="2"/>
            <a:r>
              <a:rPr lang="en-US" altLang="zh-CN" dirty="0" err="1"/>
              <a:t>nmap</a:t>
            </a:r>
            <a:r>
              <a:rPr lang="en-US" altLang="zh-CN" dirty="0"/>
              <a:t> -</a:t>
            </a:r>
            <a:r>
              <a:rPr lang="en-US" altLang="zh-CN" dirty="0" err="1"/>
              <a:t>sT</a:t>
            </a:r>
            <a:r>
              <a:rPr lang="en-US" altLang="zh-CN" dirty="0"/>
              <a:t> -O localhost</a:t>
            </a:r>
          </a:p>
          <a:p>
            <a:r>
              <a:rPr lang="en-US" altLang="zh-CN" dirty="0"/>
              <a:t>bind status can indicate whether port is in use</a:t>
            </a:r>
          </a:p>
          <a:p>
            <a:r>
              <a:rPr lang="en-US" altLang="zh-CN" dirty="0"/>
              <a:t>Not knowing what exactly gets transmitted on the wire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tcpdump</a:t>
            </a:r>
            <a:r>
              <a:rPr lang="en-US" altLang="zh-CN" dirty="0"/>
              <a:t> or Ethereal (www.ethereal.com)</a:t>
            </a:r>
          </a:p>
          <a:p>
            <a:r>
              <a:rPr lang="en-US" altLang="zh-CN" dirty="0"/>
              <a:t>Check RFCs if in doubt about protocols.</a:t>
            </a:r>
          </a:p>
          <a:p>
            <a:pPr lvl="1"/>
            <a:r>
              <a:rPr lang="en-US" altLang="zh-CN" dirty="0"/>
              <a:t>RFC 959</a:t>
            </a:r>
          </a:p>
        </p:txBody>
      </p:sp>
    </p:spTree>
    <p:extLst>
      <p:ext uri="{BB962C8B-B14F-4D97-AF65-F5344CB8AC3E}">
        <p14:creationId xmlns:p14="http://schemas.microsoft.com/office/powerpoint/2010/main" val="166105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8236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0000"/>
                </a:solidFill>
              </a:rPr>
              <a:t>host-local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application-created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OS-controlled </a:t>
            </a:r>
            <a:r>
              <a:rPr kumimoji="1" lang="en-US" altLang="zh-CN" dirty="0"/>
              <a:t>interface (a “door”) into which application process can </a:t>
            </a:r>
            <a:r>
              <a:rPr kumimoji="1" lang="en-US" altLang="zh-CN" dirty="0">
                <a:solidFill>
                  <a:srgbClr val="FF0000"/>
                </a:solidFill>
              </a:rPr>
              <a:t>both send and receive </a:t>
            </a:r>
            <a:r>
              <a:rPr kumimoji="1" lang="en-US" altLang="zh-CN" dirty="0"/>
              <a:t>messages to/from another application.</a:t>
            </a:r>
          </a:p>
          <a:p>
            <a:r>
              <a:rPr lang="en-US" altLang="zh-CN" dirty="0"/>
              <a:t>Socket is an API to use internet.</a:t>
            </a:r>
          </a:p>
        </p:txBody>
      </p:sp>
      <p:pic>
        <p:nvPicPr>
          <p:cNvPr id="5" name="Picture 38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3598308"/>
            <a:ext cx="10287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7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98321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62175" y="4125358"/>
            <a:ext cx="1027113" cy="488950"/>
            <a:chOff x="1362" y="2428"/>
            <a:chExt cx="647" cy="30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116138" y="4709558"/>
            <a:ext cx="1136650" cy="1000125"/>
            <a:chOff x="637" y="2610"/>
            <a:chExt cx="716" cy="63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37" y="2658"/>
              <a:ext cx="7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TCP with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buffers,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variables</a:t>
              </a:r>
              <a:endParaRPr lang="en-US" altLang="zh-CN" sz="1800" dirty="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2" y="2610"/>
              <a:ext cx="642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62188" y="4506358"/>
            <a:ext cx="890587" cy="366713"/>
            <a:chOff x="897" y="3736"/>
            <a:chExt cx="561" cy="231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25" y="3952321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developer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88950" y="4819096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operating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system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43100" y="416663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1933575" y="474765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57413" y="5871608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server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5819775" y="4020583"/>
            <a:ext cx="1027113" cy="488950"/>
            <a:chOff x="3666" y="2362"/>
            <a:chExt cx="647" cy="30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66" y="2382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82" y="2362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773738" y="4604783"/>
            <a:ext cx="1136650" cy="1000125"/>
            <a:chOff x="637" y="2610"/>
            <a:chExt cx="716" cy="630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37" y="2658"/>
              <a:ext cx="7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TCP with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buffers,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variables</a:t>
              </a:r>
              <a:endParaRPr lang="en-US" altLang="zh-CN" sz="1800">
                <a:latin typeface="Times New Roman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72" y="2610"/>
              <a:ext cx="642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919788" y="4401583"/>
            <a:ext cx="890587" cy="366713"/>
            <a:chOff x="897" y="3736"/>
            <a:chExt cx="561" cy="23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socket</a:t>
              </a:r>
              <a:endParaRPr lang="en-US" altLang="zh-CN">
                <a:latin typeface="Times New Roman" charset="0"/>
              </a:endParaRPr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18350" y="3790396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developer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23113" y="4704796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system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7029450" y="403328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7019925" y="461430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815013" y="5766833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server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97275" y="4500008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798888" y="5079446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Internet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3228975" y="5004833"/>
            <a:ext cx="253365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C2E72BF1-2411-43C6-97D3-1E4B5F78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Socket?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5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What is FTP?</a:t>
            </a:r>
            <a:endParaRPr lang="zh-CN" altLang="en-US" dirty="0"/>
          </a:p>
        </p:txBody>
      </p:sp>
      <p:pic>
        <p:nvPicPr>
          <p:cNvPr id="1026" name="Picture 2" descr="Image result for FTP">
            <a:extLst>
              <a:ext uri="{FF2B5EF4-FFF2-40B4-BE49-F238E27FC236}">
                <a16:creationId xmlns:a16="http://schemas.microsoft.com/office/drawing/2014/main" id="{E91CB018-CD11-4185-8CAF-DA52EA7A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55" y="3437673"/>
            <a:ext cx="5667490" cy="28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2802"/>
            <a:ext cx="8229600" cy="1594411"/>
          </a:xfrm>
        </p:spPr>
        <p:txBody>
          <a:bodyPr/>
          <a:lstStyle/>
          <a:p>
            <a:r>
              <a:rPr kumimoji="1" lang="en-US" altLang="zh-CN" dirty="0"/>
              <a:t>A standard network protocol used for file download or upload between server and client on a computer network.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94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079120-27F2-41D3-9AFB-7BD1B28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Commands in FTP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2F00CD-4BA8-4D39-A9A3-CFA14438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45" y="1528131"/>
            <a:ext cx="7358606" cy="516519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USER, PASS</a:t>
            </a:r>
          </a:p>
          <a:p>
            <a:pPr lvl="1"/>
            <a:r>
              <a:rPr kumimoji="1" lang="en-US" altLang="zh-CN" dirty="0"/>
              <a:t>login to server </a:t>
            </a:r>
          </a:p>
          <a:p>
            <a:r>
              <a:rPr kumimoji="1" lang="en-US" altLang="zh-CN" dirty="0"/>
              <a:t>RETR</a:t>
            </a:r>
          </a:p>
          <a:p>
            <a:pPr lvl="1"/>
            <a:r>
              <a:rPr kumimoji="1" lang="en-US" altLang="zh-CN" dirty="0"/>
              <a:t>download file from server</a:t>
            </a:r>
          </a:p>
          <a:p>
            <a:r>
              <a:rPr kumimoji="1" lang="en-US" altLang="zh-CN" dirty="0"/>
              <a:t>STOR</a:t>
            </a:r>
          </a:p>
          <a:p>
            <a:pPr lvl="1"/>
            <a:r>
              <a:rPr kumimoji="1" lang="en-US" altLang="zh-CN" dirty="0"/>
              <a:t>upload file to server</a:t>
            </a:r>
          </a:p>
          <a:p>
            <a:r>
              <a:rPr kumimoji="1" lang="en-US" altLang="zh-CN" dirty="0"/>
              <a:t>PORT, PASV</a:t>
            </a:r>
          </a:p>
          <a:p>
            <a:pPr lvl="1"/>
            <a:r>
              <a:rPr kumimoji="1" lang="en-US" altLang="zh-CN" dirty="0"/>
              <a:t>specify active/passive mode</a:t>
            </a:r>
          </a:p>
          <a:p>
            <a:r>
              <a:rPr kumimoji="1" lang="en-US" altLang="zh-CN" dirty="0"/>
              <a:t>MKD, CWD, PWD, LIST</a:t>
            </a:r>
          </a:p>
          <a:p>
            <a:pPr lvl="1"/>
            <a:r>
              <a:rPr kumimoji="1" lang="en-US" altLang="zh-CN" dirty="0"/>
              <a:t>manipulate directories on server</a:t>
            </a:r>
          </a:p>
          <a:p>
            <a:r>
              <a:rPr kumimoji="1" lang="en-US" altLang="zh-CN" dirty="0"/>
              <a:t>...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rfc</a:t>
            </a:r>
            <a:r>
              <a:rPr kumimoji="1" lang="en-US" altLang="zh-CN" sz="2000" dirty="0"/>
              <a:t> 959)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426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PORT(Active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N2 from</a:t>
            </a:r>
            <a:br>
              <a:rPr lang="en-US" altLang="zh-CN" sz="1800" dirty="0"/>
            </a:br>
            <a:r>
              <a:rPr lang="en-US" altLang="zh-CN" sz="1800" dirty="0"/>
              <a:t>OS and notify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setup connection between</a:t>
            </a:r>
            <a:br>
              <a:rPr lang="en-US" altLang="zh-CN" sz="1800" dirty="0"/>
            </a:br>
            <a:r>
              <a:rPr lang="en-US" altLang="zh-CN" sz="1800" dirty="0"/>
              <a:t>local 20 port and client N2 port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20</a:t>
            </a:r>
            <a:br>
              <a:rPr lang="en-US" altLang="zh-CN" sz="1800" dirty="0"/>
            </a:br>
            <a:r>
              <a:rPr lang="en-US" altLang="zh-CN" sz="1800" dirty="0"/>
              <a:t>port and client N2 port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A5BE3-0C4A-43B5-80F0-F040A5F5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94" y="3051843"/>
            <a:ext cx="3257406" cy="30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5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PASV Mode of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PASV(Passive Model)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monitor default control port 21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control port N1 from OS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connection</a:t>
            </a:r>
            <a:br>
              <a:rPr lang="en-US" altLang="zh-CN" sz="1800" dirty="0"/>
            </a:br>
            <a:r>
              <a:rPr lang="en-US" altLang="zh-CN" sz="1800" dirty="0"/>
              <a:t>from Server on N1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Server request data port N2 from OS</a:t>
            </a:r>
            <a:br>
              <a:rPr lang="en-US" altLang="zh-CN" sz="1800" dirty="0"/>
            </a:br>
            <a:r>
              <a:rPr lang="en-US" altLang="zh-CN" sz="1800" dirty="0"/>
              <a:t>and notify Client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request data port N3 from OS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Client setup connection between</a:t>
            </a:r>
            <a:br>
              <a:rPr lang="en-US" altLang="zh-CN" sz="1800" dirty="0"/>
            </a:br>
            <a:r>
              <a:rPr lang="en-US" altLang="zh-CN" sz="1800" dirty="0"/>
              <a:t>local port N3 and server port N2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Data streams between server port N2</a:t>
            </a:r>
            <a:br>
              <a:rPr lang="en-US" altLang="zh-CN" sz="1800" dirty="0"/>
            </a:br>
            <a:r>
              <a:rPr lang="en-US" altLang="zh-CN" sz="1800" dirty="0"/>
              <a:t>and client port N3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88CF8-7FD7-4D4B-BF7E-318CB563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118" y="3086529"/>
            <a:ext cx="3212682" cy="30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54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Learn to setup communications between PCs with socket.</a:t>
            </a:r>
          </a:p>
          <a:p>
            <a:pPr lvl="1"/>
            <a:r>
              <a:rPr lang="en-US" altLang="zh-CN" dirty="0"/>
              <a:t>To be familiar with FTP protocol;</a:t>
            </a:r>
          </a:p>
          <a:p>
            <a:pPr lvl="1"/>
            <a:r>
              <a:rPr lang="en-US" altLang="zh-CN" dirty="0"/>
              <a:t>To be familiar with network protocol stack;</a:t>
            </a:r>
          </a:p>
          <a:p>
            <a:pPr lvl="1"/>
            <a:r>
              <a:rPr lang="en-US" altLang="zh-CN" dirty="0"/>
              <a:t>Learn to build client/server applications that communicate using sockets.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Task1: UDP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sample code</a:t>
            </a:r>
          </a:p>
          <a:p>
            <a:pPr lvl="1"/>
            <a:r>
              <a:rPr kumimoji="1" lang="en-US" altLang="zh-CN" dirty="0"/>
              <a:t>Choose any language you are familiar with(C, C#, Java, node, Python).</a:t>
            </a:r>
          </a:p>
          <a:p>
            <a:r>
              <a:rPr kumimoji="1" lang="en-US" altLang="zh-CN" dirty="0"/>
              <a:t>Modify the UDP Server and Client According to the homework guide.</a:t>
            </a:r>
          </a:p>
          <a:p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How to write a chat programming (two clients chat with each other) with UDP?</a:t>
            </a:r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45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Must use the Berkeley Socket API(</a:t>
            </a:r>
            <a:r>
              <a:rPr kumimoji="1" lang="en-US" altLang="zh-CN" b="1" dirty="0"/>
              <a:t>Linux</a:t>
            </a:r>
            <a:r>
              <a:rPr kumimoji="1" lang="en-US" altLang="zh-CN" dirty="0"/>
              <a:t>) and write your server in C;</a:t>
            </a:r>
          </a:p>
          <a:p>
            <a:r>
              <a:rPr kumimoji="1" lang="en-US" altLang="zh-CN" dirty="0"/>
              <a:t>Must serve files from a </a:t>
            </a:r>
            <a:r>
              <a:rPr kumimoji="1" lang="en-US" altLang="zh-CN" b="1" dirty="0"/>
              <a:t>designated directory </a:t>
            </a:r>
            <a:r>
              <a:rPr kumimoji="1" lang="en-US" altLang="zh-CN" dirty="0"/>
              <a:t>on your system to clients making requests on a designated TCP port;</a:t>
            </a:r>
          </a:p>
          <a:p>
            <a:r>
              <a:rPr kumimoji="1" lang="en-US" altLang="zh-CN" dirty="0"/>
              <a:t>Must handle USER, PASS, RETR, STOR, QUIT, SYST, TYPE, PORT, PASV, MKD, CWD, PWD, LIST, RMD,</a:t>
            </a:r>
            <a:r>
              <a:rPr kumimoji="1" lang="zh-CN" altLang="en-US" dirty="0"/>
              <a:t> </a:t>
            </a:r>
            <a:r>
              <a:rPr kumimoji="1" lang="en-US" altLang="zh-CN" dirty="0"/>
              <a:t>RNFR, RNTO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commands;</a:t>
            </a:r>
          </a:p>
        </p:txBody>
      </p:sp>
    </p:spTree>
    <p:extLst>
      <p:ext uri="{BB962C8B-B14F-4D97-AF65-F5344CB8AC3E}">
        <p14:creationId xmlns:p14="http://schemas.microsoft.com/office/powerpoint/2010/main" val="221240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Task2: Implementing FTP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Handling </a:t>
            </a:r>
            <a:r>
              <a:rPr kumimoji="1" lang="en-US" altLang="zh-CN" b="1" dirty="0"/>
              <a:t>invalid input </a:t>
            </a:r>
            <a:r>
              <a:rPr kumimoji="1" lang="en-US" altLang="zh-CN" dirty="0"/>
              <a:t>reasonably and generating defensible error codes;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May not use any libraries containing code specifically designed to implement FTP functionality;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Transmit </a:t>
            </a:r>
            <a:r>
              <a:rPr kumimoji="1" lang="en-US" altLang="zh-CN" b="1" dirty="0"/>
              <a:t>large files </a:t>
            </a:r>
            <a:r>
              <a:rPr kumimoji="1" lang="en-US" altLang="zh-CN" dirty="0"/>
              <a:t>without blocking the server;</a:t>
            </a:r>
          </a:p>
          <a:p>
            <a:pPr>
              <a:lnSpc>
                <a:spcPts val="3600"/>
              </a:lnSpc>
            </a:pPr>
            <a:r>
              <a:rPr kumimoji="1" lang="en-US" altLang="zh-CN" b="1" dirty="0"/>
              <a:t>Resume</a:t>
            </a:r>
            <a:r>
              <a:rPr kumimoji="1" lang="en-US" altLang="zh-CN" dirty="0"/>
              <a:t> transmitting after connection terminated;</a:t>
            </a:r>
          </a:p>
          <a:p>
            <a:pPr>
              <a:lnSpc>
                <a:spcPts val="3600"/>
              </a:lnSpc>
            </a:pPr>
            <a:r>
              <a:rPr kumimoji="1" lang="en-US" altLang="zh-CN" dirty="0"/>
              <a:t>Support connections from </a:t>
            </a:r>
            <a:r>
              <a:rPr kumimoji="1" lang="en-US" altLang="zh-CN" b="1" dirty="0"/>
              <a:t>multiple</a:t>
            </a:r>
            <a:r>
              <a:rPr kumimoji="1" lang="en-US" altLang="zh-CN" dirty="0"/>
              <a:t> clients;</a:t>
            </a:r>
          </a:p>
          <a:p>
            <a:pPr>
              <a:lnSpc>
                <a:spcPts val="36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84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Task3: Implementing FTP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You can write your client in your favorite programming language;</a:t>
            </a:r>
          </a:p>
          <a:p>
            <a:r>
              <a:rPr kumimoji="1" lang="en-US" altLang="zh-CN" dirty="0"/>
              <a:t>Must handle USER, PASS, RETR, STOR, QUIT, SYST, TYPE, PORT, PASV, MKD, CWD, PWD, LIST, RMD, RNFR, RNTO commands;</a:t>
            </a:r>
          </a:p>
          <a:p>
            <a:r>
              <a:rPr kumimoji="1" lang="en-US" altLang="zh-CN" dirty="0"/>
              <a:t>Able to log in a provided </a:t>
            </a:r>
            <a:r>
              <a:rPr kumimoji="1" lang="en-US" altLang="zh-CN" b="1" dirty="0"/>
              <a:t>common</a:t>
            </a:r>
            <a:r>
              <a:rPr kumimoji="1" lang="en-US" altLang="zh-CN" dirty="0"/>
              <a:t> server and download/upload files;</a:t>
            </a:r>
          </a:p>
          <a:p>
            <a:r>
              <a:rPr lang="en-US" altLang="zh-CN" dirty="0"/>
              <a:t>GUI;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2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</a:p>
          <a:p>
            <a:pPr lvl="1"/>
            <a:r>
              <a:rPr kumimoji="1" lang="en-US" altLang="zh-CN" dirty="0"/>
              <a:t>UDP Programming (10%)</a:t>
            </a:r>
          </a:p>
          <a:p>
            <a:pPr lvl="1"/>
            <a:r>
              <a:rPr kumimoji="1" lang="en-US" altLang="zh-CN" dirty="0"/>
              <a:t>Implementation of FTP (70%)</a:t>
            </a:r>
          </a:p>
          <a:p>
            <a:pPr lvl="2"/>
            <a:r>
              <a:rPr kumimoji="1" lang="en-US" altLang="zh-CN" dirty="0"/>
              <a:t>Server (40%)</a:t>
            </a:r>
          </a:p>
          <a:p>
            <a:pPr lvl="2"/>
            <a:r>
              <a:rPr kumimoji="1" lang="en-US" altLang="zh-CN" dirty="0"/>
              <a:t>Client (30%)</a:t>
            </a:r>
          </a:p>
          <a:p>
            <a:pPr lvl="1"/>
            <a:r>
              <a:rPr kumimoji="1" lang="en-US" altLang="zh-CN" dirty="0"/>
              <a:t>Project Report (20%)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Layering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53544" y="1520565"/>
            <a:ext cx="2645775" cy="5149273"/>
            <a:chOff x="1715654" y="1038899"/>
            <a:chExt cx="2880000" cy="56051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654" y="5716026"/>
              <a:ext cx="2880000" cy="928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54" y="3953503"/>
              <a:ext cx="2880000" cy="1762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54" y="2289503"/>
              <a:ext cx="2880000" cy="1664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654" y="1038899"/>
              <a:ext cx="288000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573" y="3536084"/>
            <a:ext cx="11525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927" y="3536084"/>
            <a:ext cx="1076325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82" y="3028203"/>
            <a:ext cx="2646000" cy="18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/>
          <p:cNvCxnSpPr/>
          <p:nvPr/>
        </p:nvCxnSpPr>
        <p:spPr>
          <a:xfrm>
            <a:off x="4507348" y="1526312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6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Submission</a:t>
            </a:r>
          </a:p>
          <a:p>
            <a:pPr lvl="1"/>
            <a:r>
              <a:rPr kumimoji="1" lang="en-US" altLang="zh-CN" dirty="0"/>
              <a:t>Source code for udp, server/client;</a:t>
            </a:r>
          </a:p>
          <a:p>
            <a:pPr lvl="1"/>
            <a:r>
              <a:rPr kumimoji="1" lang="en-US" altLang="zh-CN" dirty="0"/>
              <a:t>Executable file and how to run it;</a:t>
            </a:r>
          </a:p>
          <a:p>
            <a:pPr lvl="1"/>
            <a:r>
              <a:rPr kumimoji="1" lang="en-US" altLang="zh-CN" dirty="0"/>
              <a:t>Report: 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pages. </a:t>
            </a:r>
          </a:p>
          <a:p>
            <a:pPr lvl="1"/>
            <a:r>
              <a:rPr kumimoji="1" lang="en-US" altLang="zh-CN" dirty="0"/>
              <a:t>Files are to be organized as follows: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Evaluation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Auto-grading program for FTP server.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Face-to-face check for FTP client.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15" y="3429001"/>
            <a:ext cx="2610468" cy="14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Important Date</a:t>
            </a:r>
          </a:p>
          <a:p>
            <a:pPr lvl="1"/>
            <a:r>
              <a:rPr kumimoji="1" lang="en-US" altLang="zh-CN" dirty="0"/>
              <a:t>Start up: today (2019.9.25.)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Due date: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4 weeks </a:t>
            </a:r>
            <a:r>
              <a:rPr kumimoji="1" lang="en-US" altLang="zh-CN" dirty="0">
                <a:solidFill>
                  <a:srgbClr val="000000"/>
                </a:solidFill>
              </a:rPr>
              <a:t>later (</a:t>
            </a:r>
            <a:r>
              <a:rPr kumimoji="1" lang="en-US" altLang="zh-CN" dirty="0">
                <a:solidFill>
                  <a:srgbClr val="FF0000"/>
                </a:solidFill>
              </a:rPr>
              <a:t>2019.10.23.</a:t>
            </a:r>
            <a:r>
              <a:rPr kumimoji="1" lang="en-US" altLang="zh-CN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0 score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*50% for one day delay;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*0 for two days or latter;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Get to work early;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Emerged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Improper use of control/data socket(list, </a:t>
            </a:r>
            <a:r>
              <a:rPr lang="en-US" altLang="zh-CN" dirty="0" err="1">
                <a:solidFill>
                  <a:srgbClr val="FF0000"/>
                </a:solidFill>
              </a:rPr>
              <a:t>pwd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Illegal design of command (PORT/PASV)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Fails to connect to standard FTP server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Follow RFC protocol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Security Issue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Fails to check username &amp; password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cd ..</a:t>
            </a:r>
          </a:p>
          <a:p>
            <a:r>
              <a:rPr lang="en-US" altLang="zh-CN">
                <a:solidFill>
                  <a:srgbClr val="FF0000"/>
                </a:solidFill>
              </a:rPr>
              <a:t>String Issue (\0)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Handle exceptions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Socket exception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I/O exception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42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Outstanding Project</a:t>
            </a:r>
            <a:endParaRPr lang="zh-CN" altLang="en-US" dirty="0"/>
          </a:p>
        </p:txBody>
      </p:sp>
      <p:pic>
        <p:nvPicPr>
          <p:cNvPr id="3074" name="Picture 2" descr="C:\Users\zhang\AppData\Roaming\feiq\RichOle\1624764635.bmp">
            <a:extLst>
              <a:ext uri="{FF2B5EF4-FFF2-40B4-BE49-F238E27FC236}">
                <a16:creationId xmlns:a16="http://schemas.microsoft.com/office/drawing/2014/main" id="{F2542270-394B-4740-92C2-E791ECF9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8887"/>
            <a:ext cx="38862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A6D67C-90E8-4197-A0D6-D715203157AC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505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Outstanding Project</a:t>
            </a:r>
            <a:endParaRPr lang="zh-CN" altLang="en-US" dirty="0"/>
          </a:p>
        </p:txBody>
      </p:sp>
      <p:pic>
        <p:nvPicPr>
          <p:cNvPr id="5122" name="Picture 2" descr="C:\Users\zhang\AppData\Roaming\feiq\RichOle\2080739058.bmp">
            <a:extLst>
              <a:ext uri="{FF2B5EF4-FFF2-40B4-BE49-F238E27FC236}">
                <a16:creationId xmlns:a16="http://schemas.microsoft.com/office/drawing/2014/main" id="{EAD84353-71C1-49DB-9C54-68ADC526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2136"/>
            <a:ext cx="91440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AF271-B0BD-43C5-822E-ABBFA6744B06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0769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Outstanding Project</a:t>
            </a:r>
            <a:endParaRPr lang="zh-CN" altLang="en-US" dirty="0"/>
          </a:p>
        </p:txBody>
      </p:sp>
      <p:pic>
        <p:nvPicPr>
          <p:cNvPr id="6146" name="Picture 2" descr="C:\Users\zhang\AppData\Roaming\feiq\RichOle\903310646.bmp">
            <a:extLst>
              <a:ext uri="{FF2B5EF4-FFF2-40B4-BE49-F238E27FC236}">
                <a16:creationId xmlns:a16="http://schemas.microsoft.com/office/drawing/2014/main" id="{981F36E9-D9CB-4415-B6BD-C7A5F3B4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89530"/>
            <a:ext cx="52578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2A6021-BAB9-4EC9-8FFD-57AC262A95CD}"/>
              </a:ext>
            </a:extLst>
          </p:cNvPr>
          <p:cNvSpPr txBox="1"/>
          <p:nvPr/>
        </p:nvSpPr>
        <p:spPr>
          <a:xfrm>
            <a:off x="457200" y="1378108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Student 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522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11500" dirty="0"/>
              <a:t>Q&amp;A</a:t>
            </a:r>
            <a:endParaRPr kumimoji="1"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Identification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07" y="5248640"/>
            <a:ext cx="1902493" cy="102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1335"/>
          <a:stretch/>
        </p:blipFill>
        <p:spPr>
          <a:xfrm>
            <a:off x="6882970" y="4960543"/>
            <a:ext cx="1016430" cy="159973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84248"/>
              </p:ext>
            </p:extLst>
          </p:nvPr>
        </p:nvGraphicFramePr>
        <p:xfrm>
          <a:off x="457200" y="1397000"/>
          <a:ext cx="822960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231269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858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8143738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Socket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Mail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Call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28967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Local Socket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Your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1765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Remote Socket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</a:t>
                      </a:r>
                      <a:r>
                        <a:rPr lang="en-US" altLang="zh-CN" sz="2800" baseline="0" dirty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Her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49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Protocol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Envelop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Radio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543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63782" y="549880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Socket?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address must identify the sender/receiver. </a:t>
            </a:r>
          </a:p>
          <a:p>
            <a:pPr lvl="1"/>
            <a:r>
              <a:rPr lang="en-US" altLang="zh-CN" dirty="0"/>
              <a:t>Identification of the host – IP Address</a:t>
            </a:r>
          </a:p>
          <a:p>
            <a:pPr lvl="2"/>
            <a:r>
              <a:rPr lang="en-US" altLang="zh-CN" dirty="0"/>
              <a:t>IPv4: 32bit, X.X.X.X, X:8 bit</a:t>
            </a:r>
          </a:p>
          <a:p>
            <a:pPr lvl="2"/>
            <a:r>
              <a:rPr lang="en-US" altLang="zh-CN" dirty="0"/>
              <a:t>IPv6: 128bit, Y:Y:Y:Y:Y:Y:Y:Y, Y:16 bit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Identification of the process – Port</a:t>
            </a:r>
          </a:p>
          <a:p>
            <a:pPr lvl="2"/>
            <a:r>
              <a:rPr lang="en-US" altLang="zh-CN" dirty="0"/>
              <a:t>0~65535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five tuples to specify a socket: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SrcIP</a:t>
            </a:r>
            <a:r>
              <a:rPr lang="en-US" altLang="zh-CN" dirty="0"/>
              <a:t>, SrcPort, </a:t>
            </a:r>
            <a:r>
              <a:rPr lang="en-US" altLang="zh-CN" dirty="0" err="1"/>
              <a:t>DstIP</a:t>
            </a:r>
            <a:r>
              <a:rPr lang="en-US" altLang="zh-CN" dirty="0"/>
              <a:t>, DstPort, Protocol)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6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Popular applications have “well-known ports”.</a:t>
            </a:r>
          </a:p>
          <a:p>
            <a:pPr lvl="1"/>
            <a:r>
              <a:rPr lang="en-US" altLang="zh-CN" dirty="0"/>
              <a:t>By convention, between 0 and 1023; privileged</a:t>
            </a:r>
          </a:p>
          <a:p>
            <a:pPr lvl="1"/>
            <a:r>
              <a:rPr lang="en-US" altLang="zh-CN" dirty="0"/>
              <a:t>E.g., port 80 for HTTP, 25 for SMTP, 21 for FTP</a:t>
            </a:r>
          </a:p>
          <a:p>
            <a:pPr lvl="1"/>
            <a:r>
              <a:rPr lang="en-US" altLang="zh-CN" dirty="0"/>
              <a:t>For more, refer to Wikipedia.</a:t>
            </a:r>
          </a:p>
          <a:p>
            <a:r>
              <a:rPr lang="en-US" altLang="zh-CN" dirty="0"/>
              <a:t>Custom client gets an unused “ephemeral” port.</a:t>
            </a:r>
          </a:p>
          <a:p>
            <a:pPr lvl="1"/>
            <a:r>
              <a:rPr lang="en-US" altLang="zh-CN" dirty="0"/>
              <a:t>By convention, between 1024 and 65535.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4B444F-0BFF-4A45-BD73-D61D5CD7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43" y="4680284"/>
            <a:ext cx="7475913" cy="19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 at Transport Layer.</a:t>
            </a:r>
          </a:p>
          <a:p>
            <a:pPr lvl="1"/>
            <a:r>
              <a:rPr lang="en-US" altLang="zh-CN" dirty="0"/>
              <a:t>UDP</a:t>
            </a:r>
          </a:p>
          <a:p>
            <a:pPr lvl="1"/>
            <a:r>
              <a:rPr lang="en-US" altLang="zh-CN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428728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Preview on UDP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UDP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/>
              <a:t> transfer of groups of bytes (“</a:t>
            </a:r>
            <a:r>
              <a:rPr kumimoji="1" lang="en-US" altLang="zh-CN" dirty="0">
                <a:solidFill>
                  <a:srgbClr val="FF0000"/>
                </a:solidFill>
              </a:rPr>
              <a:t>datagrams</a:t>
            </a:r>
            <a:r>
              <a:rPr kumimoji="1" lang="en-US" altLang="zh-CN" dirty="0"/>
              <a:t>”) between client and server.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Datagrams</a:t>
            </a:r>
            <a:r>
              <a:rPr kumimoji="1" lang="en-US" altLang="zh-CN" dirty="0"/>
              <a:t> == Groups of bytes</a:t>
            </a:r>
          </a:p>
          <a:p>
            <a:pPr lvl="2"/>
            <a:r>
              <a:rPr kumimoji="1" lang="en-US" altLang="zh-CN" dirty="0"/>
              <a:t>port + length + checksum</a:t>
            </a:r>
          </a:p>
          <a:p>
            <a:pPr lvl="2"/>
            <a:r>
              <a:rPr kumimoji="1" lang="en-US" altLang="zh-CN" dirty="0"/>
              <a:t>Address information: port</a:t>
            </a:r>
          </a:p>
          <a:p>
            <a:pPr lvl="2"/>
            <a:r>
              <a:rPr kumimoji="1" lang="en-US" altLang="zh-CN" dirty="0"/>
              <a:t>No ack: package loss</a:t>
            </a:r>
          </a:p>
          <a:p>
            <a:pPr lvl="2"/>
            <a:r>
              <a:rPr kumimoji="1" lang="en-US" altLang="zh-CN" dirty="0"/>
              <a:t>No sequence: out-of-order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/>
              <a:t> == unreliable</a:t>
            </a:r>
          </a:p>
          <a:p>
            <a:pPr lvl="2"/>
            <a:r>
              <a:rPr kumimoji="1" lang="en-US" altLang="zh-CN" dirty="0"/>
              <a:t>Connectionless: You have no idea whether the packet is received, unless notified by the receiver.</a:t>
            </a:r>
          </a:p>
          <a:p>
            <a:pPr lvl="1"/>
            <a:r>
              <a:rPr kumimoji="1" lang="en-US" altLang="zh-CN" dirty="0"/>
              <a:t>Lightweight and fast</a:t>
            </a:r>
          </a:p>
          <a:p>
            <a:pPr lvl="2"/>
            <a:r>
              <a:rPr kumimoji="1" lang="en-US" altLang="zh-CN" dirty="0"/>
              <a:t>Multi-media</a:t>
            </a:r>
          </a:p>
          <a:p>
            <a:pPr lvl="2"/>
            <a:r>
              <a:rPr kumimoji="1" lang="en-US" altLang="zh-CN" dirty="0"/>
              <a:t>Routing protocol</a:t>
            </a:r>
          </a:p>
          <a:p>
            <a:pPr lvl="2"/>
            <a:r>
              <a:rPr kumimoji="1" lang="en-US" altLang="zh-CN" dirty="0"/>
              <a:t>DNS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25" y="4912470"/>
            <a:ext cx="1879636" cy="10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Preview on 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TCP Service: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Reliable</a:t>
            </a:r>
            <a:r>
              <a:rPr kumimoji="1" lang="en-US" altLang="zh-CN" dirty="0"/>
              <a:t> transfer of </a:t>
            </a:r>
            <a:r>
              <a:rPr kumimoji="1" lang="en-US" altLang="zh-CN" dirty="0">
                <a:solidFill>
                  <a:srgbClr val="FF0000"/>
                </a:solidFill>
              </a:rPr>
              <a:t>byte-stream</a:t>
            </a:r>
            <a:r>
              <a:rPr kumimoji="1" lang="en-US" altLang="zh-CN" dirty="0"/>
              <a:t> from one process to another.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Reliable:</a:t>
            </a:r>
          </a:p>
          <a:p>
            <a:pPr lvl="2"/>
            <a:r>
              <a:rPr kumimoji="1" lang="en-US" altLang="zh-CN" dirty="0"/>
              <a:t>Ack</a:t>
            </a:r>
          </a:p>
          <a:p>
            <a:pPr lvl="2"/>
            <a:r>
              <a:rPr kumimoji="1" lang="en-US" altLang="zh-CN" dirty="0"/>
              <a:t>Connection oriented and maintenance of the connection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Byte-stream</a:t>
            </a:r>
          </a:p>
          <a:p>
            <a:pPr lvl="2"/>
            <a:r>
              <a:rPr lang="en-US" altLang="zh-CN" dirty="0"/>
              <a:t>A sequence of characters that flow into or out of a reliable process(stdin, stdout, socketin, socketout)</a:t>
            </a:r>
          </a:p>
          <a:p>
            <a:pPr lvl="2"/>
            <a:r>
              <a:rPr kumimoji="1" lang="en-US" altLang="zh-CN" dirty="0"/>
              <a:t>Seq: In order</a:t>
            </a:r>
          </a:p>
          <a:p>
            <a:pPr lvl="1"/>
            <a:r>
              <a:rPr kumimoji="1" lang="en-US" altLang="zh-CN" dirty="0"/>
              <a:t>Build a reliable “pipe” on the unreliable network.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18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1697</Words>
  <Application>Microsoft Office PowerPoint</Application>
  <PresentationFormat>全屏显示(4:3)</PresentationFormat>
  <Paragraphs>320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ZapfDingbats</vt:lpstr>
      <vt:lpstr>Arial</vt:lpstr>
      <vt:lpstr>Calibri</vt:lpstr>
      <vt:lpstr>Cambria Math</vt:lpstr>
      <vt:lpstr>Comic Sans MS</vt:lpstr>
      <vt:lpstr>Times New Roman</vt:lpstr>
      <vt:lpstr>Office 主题</vt:lpstr>
      <vt:lpstr>Socket Programming</vt:lpstr>
      <vt:lpstr>What is Socket?</vt:lpstr>
      <vt:lpstr>Why do we need socket?</vt:lpstr>
      <vt:lpstr>Socket Identification</vt:lpstr>
      <vt:lpstr>Address</vt:lpstr>
      <vt:lpstr>Port Usage</vt:lpstr>
      <vt:lpstr>Protocol</vt:lpstr>
      <vt:lpstr>A Preview on UDP</vt:lpstr>
      <vt:lpstr>A Preview on TCP</vt:lpstr>
      <vt:lpstr>A Preview on TCP</vt:lpstr>
      <vt:lpstr>A Preview on TCP</vt:lpstr>
      <vt:lpstr>A Preview on TCP</vt:lpstr>
      <vt:lpstr>Socket Programming in C</vt:lpstr>
      <vt:lpstr>Socket Programming in C</vt:lpstr>
      <vt:lpstr>Socket Programming in C</vt:lpstr>
      <vt:lpstr>Socket Programming in C</vt:lpstr>
      <vt:lpstr>Socket Programming in C</vt:lpstr>
      <vt:lpstr>Socket Programming in C</vt:lpstr>
      <vt:lpstr>Other Tools</vt:lpstr>
      <vt:lpstr>What is FTP?</vt:lpstr>
      <vt:lpstr>Commands in FTP</vt:lpstr>
      <vt:lpstr>PORT Mode of FTP</vt:lpstr>
      <vt:lpstr>PASV Mode of FTP</vt:lpstr>
      <vt:lpstr>Project Description</vt:lpstr>
      <vt:lpstr>Task1: UDP Programming</vt:lpstr>
      <vt:lpstr>Task2: Implementing FTP Server</vt:lpstr>
      <vt:lpstr>Task2: Implementing FTP Server</vt:lpstr>
      <vt:lpstr>Task3: Implementing FTP Client</vt:lpstr>
      <vt:lpstr>Some Important Issues</vt:lpstr>
      <vt:lpstr>Some Important Issues</vt:lpstr>
      <vt:lpstr>Some Important Issues</vt:lpstr>
      <vt:lpstr>Some Important Issues</vt:lpstr>
      <vt:lpstr>Problems Emerged</vt:lpstr>
      <vt:lpstr>Outstanding Project</vt:lpstr>
      <vt:lpstr>Outstanding Project</vt:lpstr>
      <vt:lpstr>Outstanding Project</vt:lpstr>
      <vt:lpstr>Q&amp;A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EsonJohn-BUPT</cp:lastModifiedBy>
  <cp:revision>482</cp:revision>
  <dcterms:created xsi:type="dcterms:W3CDTF">2014-10-11T08:22:20Z</dcterms:created>
  <dcterms:modified xsi:type="dcterms:W3CDTF">2019-09-25T05:23:48Z</dcterms:modified>
</cp:coreProperties>
</file>