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279" r:id="rId4"/>
    <p:sldId id="256" r:id="rId5"/>
    <p:sldId id="431" r:id="rId6"/>
    <p:sldId id="409" r:id="rId7"/>
    <p:sldId id="351" r:id="rId8"/>
    <p:sldId id="435" r:id="rId9"/>
    <p:sldId id="352" r:id="rId10"/>
    <p:sldId id="407" r:id="rId11"/>
    <p:sldId id="434" r:id="rId12"/>
    <p:sldId id="325" r:id="rId13"/>
    <p:sldId id="326" r:id="rId14"/>
    <p:sldId id="327" r:id="rId15"/>
    <p:sldId id="410" r:id="rId16"/>
    <p:sldId id="334" r:id="rId17"/>
    <p:sldId id="432" r:id="rId18"/>
    <p:sldId id="433" r:id="rId19"/>
    <p:sldId id="328" r:id="rId20"/>
    <p:sldId id="411" r:id="rId21"/>
    <p:sldId id="330" r:id="rId22"/>
    <p:sldId id="413" r:id="rId23"/>
    <p:sldId id="329" r:id="rId24"/>
    <p:sldId id="412" r:id="rId25"/>
    <p:sldId id="331" r:id="rId26"/>
    <p:sldId id="414" r:id="rId27"/>
    <p:sldId id="332" r:id="rId28"/>
    <p:sldId id="333" r:id="rId29"/>
    <p:sldId id="345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FFCC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21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80733A-5943-46F1-A7E3-B55EDEC6D8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037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538163" y="4387850"/>
            <a:ext cx="5780087" cy="3952875"/>
          </a:xfrm>
          <a:ln/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94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0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538163" y="4387850"/>
            <a:ext cx="5780087" cy="3952875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1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538163" y="4387850"/>
            <a:ext cx="5780087" cy="3952875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7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373D3-CD96-42F3-9C49-ED970DD4272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DCD1ED-07AF-47B5-8902-2117F37A2D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49D7DA-A412-4209-81BF-87CBDCCE98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qq.com/a/20100426/000984_1.htm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/>
          <p:nvPr/>
        </p:nvSpPr>
        <p:spPr>
          <a:xfrm>
            <a:off x="971550" y="1052513"/>
            <a:ext cx="7777163" cy="3476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000099"/>
                </a:solidFill>
                <a:latin typeface="楷体_GB2312" pitchFamily="1" charset="-122"/>
                <a:ea typeface="黑体" panose="02010609060101010101" pitchFamily="49" charset="-122"/>
              </a:rPr>
              <a:t>第五章 地质作用总结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1" charset="-122"/>
                <a:ea typeface="黑体" panose="02010609060101010101" pitchFamily="49" charset="-122"/>
              </a:rPr>
              <a:t>第一节 内动力地质作用对外动力地质作用的影响</a:t>
            </a:r>
          </a:p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1" charset="-122"/>
                <a:ea typeface="黑体" panose="02010609060101010101" pitchFamily="49" charset="-122"/>
              </a:rPr>
              <a:t>第二节 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 外动力地质作用对内动力地质作用的影响</a:t>
            </a:r>
          </a:p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1" charset="-122"/>
                <a:ea typeface="黑体" panose="02010609060101010101" pitchFamily="49" charset="-122"/>
              </a:rPr>
              <a:t>第三节 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人类活动对内动力地质作用的影响</a:t>
            </a:r>
          </a:p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楷体_GB2312" pitchFamily="1" charset="-122"/>
                <a:ea typeface="黑体" panose="02010609060101010101" pitchFamily="49" charset="-122"/>
              </a:rPr>
              <a:t>第四节 人类活动对外动力地质作用的影响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539750" y="622300"/>
            <a:ext cx="7632700" cy="1965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外动力地质作用对内动力地质作用的影响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外动力地质作用：风化、剥蚀、搬运和沉积。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地表物质迁移、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地貌变化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→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引起地壳均衡作用，表现为地壳升降运动。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539750" y="620713"/>
            <a:ext cx="7705725" cy="3291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人类活动对内动力地质作用的影响</a:t>
            </a:r>
            <a:endParaRPr lang="en-US" altLang="x-none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钻探 -- 深达12公里（仍在岩石圈表层，影响小）</a:t>
            </a: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矿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井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solidFill>
                  <a:srgbClr val="000099"/>
                </a:solidFill>
                <a:ea typeface="黑体" panose="02010609060101010101" pitchFamily="49" charset="-122"/>
              </a:rPr>
              <a:t>km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矿井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地震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地下核试验 → 地震</a:t>
            </a: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水库，深井注水 → 影响水圈 → 诱发地震</a:t>
            </a: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ClrTx/>
              <a:buChar char="Ø"/>
            </a:pP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其它？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539750" y="635000"/>
            <a:ext cx="7993063" cy="3294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人类活动对外动力地质作用的影响</a:t>
            </a:r>
            <a:endParaRPr lang="en-US" altLang="x-none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、利用地表水和地下水 → 过度开发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、耕种、放牧 → 地表植被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、废弃物 → 水圈、大气圈、生物圈、岩石圈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、矿山工程 → 矿洞、矿坑、地下水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、水电工程 → 地表水系、地下水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、交通工程、建筑工程 → 地形地貌、地下水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539750" y="620713"/>
            <a:ext cx="7993063" cy="3984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1、过度利用地表水和地下水（工业、农业、生活）</a:t>
            </a:r>
          </a:p>
          <a:p>
            <a:pPr marL="0" lvl="0" indent="0" eaLnBrk="1" hangingPunct="1">
              <a:spcBef>
                <a:spcPct val="4000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地下水 → 地表水系，退化、消失</a:t>
            </a:r>
          </a:p>
          <a:p>
            <a:pPr marL="0" lvl="0" indent="0" eaLnBrk="1" hangingPunct="1">
              <a:spcBef>
                <a:spcPct val="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地下水、地表水 → 地表植被退化 → 风化、剥蚀、搬运和沉积过程改变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岩溶发育地区潜水位大幅度下降 → 岩溶地面塌陷 → 地表地形地貌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平原城市承压水位大沉降 → 地裂缝 → 地表地形地貌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沿海地区潜水位大幅度下降 → 地下水海水入侵 → 土地盐碱化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4" descr="http://www.sinzer.com/bbs/attachments/IMG_4323_zwRkbWIqsoCW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63" y="2134235"/>
            <a:ext cx="42545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Picture 5" descr="C:\Users\Wen\Desktop\2387396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88" y="2129473"/>
            <a:ext cx="4884737" cy="3662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2"/>
          <p:cNvSpPr txBox="1"/>
          <p:nvPr/>
        </p:nvSpPr>
        <p:spPr>
          <a:xfrm>
            <a:off x="517525" y="712470"/>
            <a:ext cx="8075930" cy="1275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4000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过度利用地下水 → 地表水系，退化、消失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2000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过度利用地下水、地表水 → 地表植被退化 → 风化、剥蚀、搬运和沉积过程改变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2" name="Text Box 2"/>
          <p:cNvSpPr txBox="1"/>
          <p:nvPr/>
        </p:nvSpPr>
        <p:spPr>
          <a:xfrm>
            <a:off x="1309370" y="5937250"/>
            <a:ext cx="66976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干枯的河流                            退化的草地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6" descr="Karst Sinkhol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588770"/>
            <a:ext cx="5699125" cy="3896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59" name="Picture 5" descr="karst sinkhole(ww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95" y="1588770"/>
            <a:ext cx="3138805" cy="3907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 Box 2"/>
          <p:cNvSpPr txBox="1"/>
          <p:nvPr/>
        </p:nvSpPr>
        <p:spPr>
          <a:xfrm>
            <a:off x="1924685" y="5705475"/>
            <a:ext cx="5464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潜水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过度开采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造成的岩溶地面塌陷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840" y="496570"/>
            <a:ext cx="78771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eaLnBrk="1" hangingPunct="1">
              <a:spcBef>
                <a:spcPct val="0"/>
              </a:spcBef>
              <a:spcAft>
                <a:spcPct val="20000"/>
              </a:spcAft>
              <a:buClrTx/>
              <a:buSzPct val="100000"/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岩溶发育地区过度利用地下水，潜水位大幅度下降 → 岩溶地面塌陷 → 地表地形地貌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660" y="596265"/>
            <a:ext cx="7980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平原城市过度利用地下水，承压水位大沉降 → 地面沉降和地裂缝 → 地表地形地貌</a:t>
            </a:r>
            <a:endParaRPr lang="zh-CN" altLang="en-US"/>
          </a:p>
        </p:txBody>
      </p:sp>
      <p:pic>
        <p:nvPicPr>
          <p:cNvPr id="86018" name="Picture 1026" descr="11"/>
          <p:cNvPicPr>
            <a:picLocks noChangeAspect="1"/>
          </p:cNvPicPr>
          <p:nvPr/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4194810" y="2221230"/>
            <a:ext cx="4906645" cy="3256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1" name="Picture 1026" descr="M18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221230"/>
            <a:ext cx="4137660" cy="3256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Text Box 2"/>
          <p:cNvSpPr txBox="1"/>
          <p:nvPr/>
        </p:nvSpPr>
        <p:spPr>
          <a:xfrm>
            <a:off x="930275" y="5657850"/>
            <a:ext cx="68084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苏锡常地面沉降                西安地裂缝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539750" y="620713"/>
            <a:ext cx="7561263" cy="276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2、耕种、放牧、森林砍伐 → 地表植被</a:t>
            </a: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地表植被减少和破坏 → 地表侵蚀（尤其山区、坡地）加强、大地涵养水的能力降低，或影响区域气候。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水土流失</a:t>
            </a:r>
            <a:endParaRPr lang="en-US" altLang="zh-CN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洪水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荒漠化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/>
          <p:nvPr/>
        </p:nvSpPr>
        <p:spPr>
          <a:xfrm>
            <a:off x="539750" y="620713"/>
            <a:ext cx="7561263" cy="3322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6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、废弃物 → 水圈、大气圈、生物圈、岩石圈</a:t>
            </a:r>
            <a:endParaRPr lang="en-US" altLang="x-none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水污染 → 改变地表生态及表生地质作用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大气污染</a:t>
            </a:r>
            <a:r>
              <a:rPr lang="en-US" altLang="x-none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酸雨 → 改变地表生态及表生地质作用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大气环境影响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温室效应 → 全球和区域气候 →风化、剥蚀、搬运和沉积作用过程改变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生态破坏 → 间接改变表生地质作用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废弃物堆存 → 改变地表地形地貌及表生地质作用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/>
          <p:nvPr/>
        </p:nvSpPr>
        <p:spPr>
          <a:xfrm>
            <a:off x="539750" y="620713"/>
            <a:ext cx="7416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大气污染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酸雨 → 地表生态、风化和侵蚀加强</a:t>
            </a:r>
          </a:p>
        </p:txBody>
      </p:sp>
      <p:pic>
        <p:nvPicPr>
          <p:cNvPr id="23555" name="Picture 1" descr="F:\Teaching\Blue Sky（Lindsay）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88013" y="1844675"/>
            <a:ext cx="3441700" cy="4824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5" descr="http://www.supergreenme.com/data/images/11/500x333_acid_rain_woods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88" y="1878013"/>
            <a:ext cx="5653087" cy="479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539750" y="620713"/>
            <a:ext cx="7848600" cy="318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内动力地质作用对外动力地质作用的影响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内动力地质作用：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岩浆作用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改变地表形态、改变大气成分</a:t>
            </a:r>
            <a:endParaRPr lang="en-US" altLang="zh-CN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地壳运动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→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改变地表形态</a:t>
            </a:r>
            <a:endParaRPr lang="en-US" altLang="zh-CN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地震作用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→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改变地表形态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变质作用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3390900" y="6092825"/>
            <a:ext cx="2786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固体废弃物堆场</a:t>
            </a:r>
          </a:p>
        </p:txBody>
      </p:sp>
      <p:pic>
        <p:nvPicPr>
          <p:cNvPr id="24579" name="Picture 2" descr="C:\Users\Wen\Desktop\1033088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75" y="2863850"/>
            <a:ext cx="4746625" cy="3036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3" descr="C:\Users\Wen\Desktop\201009231239587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" y="11113"/>
            <a:ext cx="4729162" cy="2814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Picture 4" descr="C:\Users\Wen\Desktop\20070919_73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38" y="36513"/>
            <a:ext cx="4381500" cy="5840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Text Box 2"/>
          <p:cNvSpPr txBox="1"/>
          <p:nvPr/>
        </p:nvSpPr>
        <p:spPr>
          <a:xfrm>
            <a:off x="1884363" y="3500438"/>
            <a:ext cx="10080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尾矿库</a:t>
            </a:r>
          </a:p>
        </p:txBody>
      </p:sp>
      <p:sp>
        <p:nvSpPr>
          <p:cNvPr id="24583" name="Text Box 2"/>
          <p:cNvSpPr txBox="1"/>
          <p:nvPr/>
        </p:nvSpPr>
        <p:spPr>
          <a:xfrm>
            <a:off x="468313" y="2420938"/>
            <a:ext cx="14160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粉煤灰堆场</a:t>
            </a:r>
          </a:p>
        </p:txBody>
      </p:sp>
      <p:sp>
        <p:nvSpPr>
          <p:cNvPr id="24584" name="Text Box 2"/>
          <p:cNvSpPr txBox="1"/>
          <p:nvPr/>
        </p:nvSpPr>
        <p:spPr>
          <a:xfrm>
            <a:off x="6084888" y="982663"/>
            <a:ext cx="11049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煤矸石山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900113" y="692150"/>
            <a:ext cx="7200900" cy="2106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、矿山工程 → 矿洞、矿坑、地下水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矿洞采空区 → 地面沉陷</a:t>
            </a:r>
          </a:p>
          <a:p>
            <a:pPr marL="0" lvl="0" indent="0" eaLnBrk="1" hangingPunct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矿坑 → 地形地貌改变、边坡滑塌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矿山排水 → 岩溶地面塌陷 → 地表地形地貌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3" name="Picture 4" descr="http://www.sdgem.gov.cn/myhtm/kshj/new_pa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3" y="3255963"/>
            <a:ext cx="3816350" cy="2579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6" descr="http://www.sdgem.gov.cn/myhtm/kshj/new_pa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3255963"/>
            <a:ext cx="3455988" cy="2595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TextBox 1"/>
          <p:cNvSpPr txBox="1"/>
          <p:nvPr/>
        </p:nvSpPr>
        <p:spPr>
          <a:xfrm>
            <a:off x="973138" y="6010275"/>
            <a:ext cx="72405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铁矿采空地面塌陷             金矿露天矿坑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200803271222404456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6975" y="917575"/>
            <a:ext cx="4116388" cy="3735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2" descr="20085104833595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050"/>
            <a:ext cx="4992688" cy="3744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1"/>
          <p:cNvSpPr/>
          <p:nvPr/>
        </p:nvSpPr>
        <p:spPr>
          <a:xfrm>
            <a:off x="900113" y="4941888"/>
            <a:ext cx="676751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岩溶地区煤矿（江远煤矿）排水造成地面塌陷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（宜宾江安县红桥镇五阁村，</a:t>
            </a:r>
            <a:r>
              <a:rPr lang="en-US" altLang="x-none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2008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/>
          <p:nvPr/>
        </p:nvSpPr>
        <p:spPr>
          <a:xfrm>
            <a:off x="539750" y="620713"/>
            <a:ext cx="7848600" cy="230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6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、水电工程 → 地表水系及岩石圈上层水文地质条件</a:t>
            </a:r>
            <a:endParaRPr lang="en-US" altLang="x-none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地表水系自然地质过程改变 →水库上游淤积、下游侵蚀增强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水文地质条件改变 → 滑坡、崩塌、诱发地震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生态改变 → 长远和间接影响表生地质作用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651" name="Picture 3" descr="C:\Users\Wen\Desktop\5467629_210307062075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100"/>
            <a:ext cx="4787900" cy="319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5" descr="http://www.heb.chinanews.com/cr/2009/0519/300343923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87900" y="3219450"/>
            <a:ext cx="4344988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ICT0171_resiz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4288"/>
            <a:ext cx="9144000" cy="5664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3"/>
          <p:cNvGrpSpPr/>
          <p:nvPr/>
        </p:nvGrpSpPr>
        <p:grpSpPr>
          <a:xfrm>
            <a:off x="179388" y="4937125"/>
            <a:ext cx="4679950" cy="576263"/>
            <a:chOff x="0" y="0"/>
            <a:chExt cx="2948" cy="363"/>
          </a:xfrm>
        </p:grpSpPr>
        <p:sp>
          <p:nvSpPr>
            <p:cNvPr id="28683" name="Line 4"/>
            <p:cNvSpPr/>
            <p:nvPr/>
          </p:nvSpPr>
          <p:spPr>
            <a:xfrm flipV="1">
              <a:off x="2041" y="90"/>
              <a:ext cx="907" cy="91"/>
            </a:xfrm>
            <a:prstGeom prst="line">
              <a:avLst/>
            </a:prstGeom>
            <a:ln w="63500" cap="flat" cmpd="sng">
              <a:solidFill>
                <a:srgbClr val="FFCC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84" name="AutoShape 5"/>
            <p:cNvSpPr/>
            <p:nvPr/>
          </p:nvSpPr>
          <p:spPr>
            <a:xfrm>
              <a:off x="0" y="0"/>
              <a:ext cx="1996" cy="363"/>
            </a:xfrm>
            <a:prstGeom prst="rightArrowCallout">
              <a:avLst>
                <a:gd name="adj1" fmla="val 30027"/>
                <a:gd name="adj2" fmla="val 25000"/>
                <a:gd name="adj3" fmla="val 64023"/>
                <a:gd name="adj4" fmla="val 80278"/>
              </a:avLst>
            </a:prstGeom>
            <a:solidFill>
              <a:srgbClr val="CCFFFF">
                <a:alpha val="50980"/>
              </a:srgbClr>
            </a:solidFill>
            <a:ln w="9525" cap="flat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1961</a:t>
              </a:r>
              <a:r>
                <a:rPr lang="zh-CN" altLang="en-US" sz="2400" b="1" dirty="0">
                  <a:solidFill>
                    <a:srgbClr val="0000CC"/>
                  </a:solidFill>
                </a:rPr>
                <a:t>年建桥时桥面</a:t>
              </a: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79388" y="3497263"/>
            <a:ext cx="5041900" cy="576262"/>
            <a:chOff x="0" y="0"/>
            <a:chExt cx="3176" cy="363"/>
          </a:xfrm>
        </p:grpSpPr>
        <p:sp>
          <p:nvSpPr>
            <p:cNvPr id="28681" name="Line 7"/>
            <p:cNvSpPr/>
            <p:nvPr/>
          </p:nvSpPr>
          <p:spPr>
            <a:xfrm flipV="1">
              <a:off x="1951" y="90"/>
              <a:ext cx="1225" cy="91"/>
            </a:xfrm>
            <a:prstGeom prst="line">
              <a:avLst/>
            </a:prstGeom>
            <a:ln w="63500" cap="flat" cmpd="sng">
              <a:solidFill>
                <a:srgbClr val="FFCC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82" name="AutoShape 8"/>
            <p:cNvSpPr/>
            <p:nvPr/>
          </p:nvSpPr>
          <p:spPr>
            <a:xfrm>
              <a:off x="0" y="0"/>
              <a:ext cx="1905" cy="363"/>
            </a:xfrm>
            <a:prstGeom prst="rightArrowCallout">
              <a:avLst>
                <a:gd name="adj1" fmla="val 30027"/>
                <a:gd name="adj2" fmla="val 25000"/>
                <a:gd name="adj3" fmla="val 61104"/>
                <a:gd name="adj4" fmla="val 80278"/>
              </a:avLst>
            </a:prstGeom>
            <a:solidFill>
              <a:srgbClr val="CCFFFF">
                <a:alpha val="50980"/>
              </a:srgbClr>
            </a:solidFill>
            <a:ln w="9525" cap="flat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0000CC"/>
                  </a:solidFill>
                </a:rPr>
                <a:t>第一次加高桥面</a:t>
              </a: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79388" y="1479550"/>
            <a:ext cx="4968875" cy="576263"/>
            <a:chOff x="0" y="0"/>
            <a:chExt cx="3130" cy="363"/>
          </a:xfrm>
        </p:grpSpPr>
        <p:sp>
          <p:nvSpPr>
            <p:cNvPr id="28679" name="Line 10"/>
            <p:cNvSpPr/>
            <p:nvPr/>
          </p:nvSpPr>
          <p:spPr>
            <a:xfrm flipV="1">
              <a:off x="1951" y="137"/>
              <a:ext cx="1179" cy="45"/>
            </a:xfrm>
            <a:prstGeom prst="line">
              <a:avLst/>
            </a:prstGeom>
            <a:ln w="63500" cap="flat" cmpd="sng">
              <a:solidFill>
                <a:srgbClr val="FFCC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80" name="AutoShape 11"/>
            <p:cNvSpPr/>
            <p:nvPr/>
          </p:nvSpPr>
          <p:spPr>
            <a:xfrm>
              <a:off x="0" y="0"/>
              <a:ext cx="1905" cy="363"/>
            </a:xfrm>
            <a:prstGeom prst="rightArrowCallout">
              <a:avLst>
                <a:gd name="adj1" fmla="val 30027"/>
                <a:gd name="adj2" fmla="val 25000"/>
                <a:gd name="adj3" fmla="val 61104"/>
                <a:gd name="adj4" fmla="val 80278"/>
              </a:avLst>
            </a:prstGeom>
            <a:solidFill>
              <a:srgbClr val="CCFFFF">
                <a:alpha val="50980"/>
              </a:srgbClr>
            </a:solidFill>
            <a:ln w="9525" cap="flat" cmpd="sng">
              <a:solidFill>
                <a:srgbClr val="99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0000CC"/>
                  </a:solidFill>
                </a:rPr>
                <a:t>第二次加高桥面</a:t>
              </a:r>
            </a:p>
          </p:txBody>
        </p:sp>
      </p:grpSp>
      <p:sp>
        <p:nvSpPr>
          <p:cNvPr id="28678" name="Text Box 12"/>
          <p:cNvSpPr txBox="1"/>
          <p:nvPr/>
        </p:nvSpPr>
        <p:spPr>
          <a:xfrm>
            <a:off x="107950" y="5661025"/>
            <a:ext cx="88915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三门峡水库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1960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月建成后，不但库内淤积，潼关以上黄河渭河大淤成灾。渭河支流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遇仙河河口大桥，建于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1961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年。由于河床淤高，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1969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年和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1974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年先后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次共加高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539750" y="620713"/>
            <a:ext cx="80645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6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1" charset="-122"/>
              </a:rPr>
              <a:t>6</a:t>
            </a:r>
            <a:r>
              <a:rPr lang="zh-CN" altLang="en-US" sz="2400" b="1" dirty="0">
                <a:solidFill>
                  <a:srgbClr val="000099"/>
                </a:solidFill>
                <a:ea typeface="楷体_GB2312" pitchFamily="1" charset="-122"/>
              </a:rPr>
              <a:t>、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交通工程、建筑工程 → 地形地貌、地下水</a:t>
            </a:r>
            <a:endParaRPr lang="en-US" altLang="x-none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山区交通工程等 → 改变局部地貌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削坡 → 失稳 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ts val="600"/>
              </a:spcBef>
              <a:spcAft>
                <a:spcPts val="600"/>
              </a:spcAft>
              <a:buClrTx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深长隧道工程 → 改变山体水文地质条件 → 植被、生态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9699" name="Picture 3" descr="C:\Users\Wen\Desktop\20111017035311_046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27538" y="3284538"/>
            <a:ext cx="4673600" cy="3062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Picture 4" descr="C:\Users\Wen\Desktop\13105399374e1d40a17fa9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613" y="3295650"/>
            <a:ext cx="4352925" cy="305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20100615-roads2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44000" cy="617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Text Box 2"/>
          <p:cNvSpPr txBox="1"/>
          <p:nvPr/>
        </p:nvSpPr>
        <p:spPr>
          <a:xfrm>
            <a:off x="179388" y="5589588"/>
            <a:ext cx="34559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意大利盘山公路（阿尔卑斯山脉）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2124075" y="115888"/>
            <a:ext cx="6911975" cy="3797300"/>
            <a:chOff x="0" y="0"/>
            <a:chExt cx="6912768" cy="3795926"/>
          </a:xfrm>
        </p:grpSpPr>
        <p:pic>
          <p:nvPicPr>
            <p:cNvPr id="30726" name="Picture 2" descr="http://img1.gtimg.com/news/pics/hv1/56/118/502/32672696.jpg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12768" cy="3795926"/>
            </a:xfrm>
            <a:prstGeom prst="rect">
              <a:avLst/>
            </a:prstGeom>
            <a:noFill/>
            <a:ln w="28575" cap="flat" cmpd="sng">
              <a:solidFill>
                <a:srgbClr val="A89355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0727" name="TextBox 5"/>
            <p:cNvSpPr txBox="1"/>
            <p:nvPr/>
          </p:nvSpPr>
          <p:spPr>
            <a:xfrm>
              <a:off x="72008" y="37630"/>
              <a:ext cx="54006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F8F4E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台湾高速公路“北二高”基隆段滑坡（</a:t>
              </a:r>
              <a:r>
                <a:rPr lang="en-US" altLang="x-none" sz="1800" dirty="0">
                  <a:solidFill>
                    <a:srgbClr val="F8F4E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rgbClr val="F8F4E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2010</a:t>
              </a:r>
              <a:r>
                <a:rPr lang="zh-CN" altLang="en-US" sz="1800" dirty="0">
                  <a:solidFill>
                    <a:srgbClr val="F8F4E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</a:t>
              </a:r>
              <a:r>
                <a:rPr lang="en-US" altLang="zh-CN" sz="1800" dirty="0">
                  <a:solidFill>
                    <a:srgbClr val="F8F4E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zh-CN" altLang="en-US" sz="1800" dirty="0">
                  <a:solidFill>
                    <a:srgbClr val="F8F4E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月）</a:t>
              </a:r>
            </a:p>
          </p:txBody>
        </p:sp>
      </p:grpSp>
      <p:sp>
        <p:nvSpPr>
          <p:cNvPr id="30725" name="矩形 6"/>
          <p:cNvSpPr/>
          <p:nvPr/>
        </p:nvSpPr>
        <p:spPr>
          <a:xfrm>
            <a:off x="2090738" y="6237288"/>
            <a:ext cx="46021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山区公路削坡，形成局部陡坡</a:t>
            </a:r>
            <a:endParaRPr lang="zh-CN" altLang="en-US" sz="24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/>
          <p:nvPr/>
        </p:nvSpPr>
        <p:spPr>
          <a:xfrm>
            <a:off x="611188" y="2843213"/>
            <a:ext cx="3708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地球进入“人类纪”？！</a:t>
            </a:r>
          </a:p>
        </p:txBody>
      </p:sp>
      <p:pic>
        <p:nvPicPr>
          <p:cNvPr id="31747" name="Picture 3" descr="F:\teaching图片资料1209\文明和环境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-9525"/>
            <a:ext cx="4479925" cy="683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539750" y="620713"/>
            <a:ext cx="7848600" cy="2106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1、岩浆作用：火山活动</a:t>
            </a:r>
          </a:p>
          <a:p>
            <a:pPr marL="0" lvl="0" indent="0" eaLnBrk="1" hangingPunct="1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火山活动结果：</a:t>
            </a:r>
          </a:p>
          <a:p>
            <a:pPr lvl="0" algn="l" eaLnBrk="1" hangingPunct="1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火山地貌 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地表形态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→ 侵蚀、搬运和沉积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0" eaLnBrk="1" hangingPunct="1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火山气体 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进入大气圈和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影响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气候。</a:t>
            </a:r>
          </a:p>
        </p:txBody>
      </p:sp>
      <p:pic>
        <p:nvPicPr>
          <p:cNvPr id="6147" name="Picture 3" descr="pre-eruption view(www.fs.fed.us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02630" y="3770630"/>
            <a:ext cx="3345180" cy="2190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4" descr="after-eruption view(www.fs.fed.us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02630" y="3768090"/>
            <a:ext cx="3324860" cy="2204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722880" y="3770630"/>
            <a:ext cx="3061970" cy="2189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Text Box 6"/>
          <p:cNvSpPr txBox="1"/>
          <p:nvPr/>
        </p:nvSpPr>
        <p:spPr>
          <a:xfrm>
            <a:off x="5857240" y="5592128"/>
            <a:ext cx="16049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FF"/>
                </a:solidFill>
                <a:ea typeface="楷体_GB2312" pitchFamily="1" charset="-122"/>
              </a:rPr>
              <a:t>美国圣海伦斯火山</a:t>
            </a:r>
          </a:p>
        </p:txBody>
      </p:sp>
      <p:pic>
        <p:nvPicPr>
          <p:cNvPr id="23554" name="Picture 2" descr="001Dn8bOzy6IDvrKZlk3e&amp;690[1]"/>
          <p:cNvPicPr>
            <a:picLocks noChangeAspect="1"/>
          </p:cNvPicPr>
          <p:nvPr/>
        </p:nvPicPr>
        <p:blipFill>
          <a:blip r:embed="rId6">
            <a:lum contrast="6000"/>
          </a:blip>
          <a:srcRect/>
          <a:stretch>
            <a:fillRect/>
          </a:stretch>
        </p:blipFill>
        <p:spPr>
          <a:xfrm>
            <a:off x="17145" y="3768090"/>
            <a:ext cx="2697480" cy="2192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6210" y="5592445"/>
            <a:ext cx="1783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锡林浩特玄武岩台地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0385" y="5590540"/>
            <a:ext cx="716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火山锥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0825" y="1917700"/>
            <a:ext cx="4013200" cy="2881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 Box 3"/>
          <p:cNvSpPr txBox="1"/>
          <p:nvPr/>
        </p:nvSpPr>
        <p:spPr>
          <a:xfrm>
            <a:off x="250825" y="4492625"/>
            <a:ext cx="25844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FF"/>
                </a:solidFill>
                <a:ea typeface="楷体_GB2312" pitchFamily="1" charset="-122"/>
              </a:rPr>
              <a:t>1991年6月菲律宾皮纳图博火山</a:t>
            </a:r>
          </a:p>
        </p:txBody>
      </p:sp>
      <p:pic>
        <p:nvPicPr>
          <p:cNvPr id="7172" name="Picture 4" descr="Figure 6: The following satellite image shows the distribution of Mount Pinatubo's &lt;a href='/article/Sulfur_dioxide' title='Sulfur dioxide'&gt;sulfur dioxide&lt;/a&gt; and dust &lt;a href='/article/Aerosol' title='Aerosol' class='mw-redirect'&gt;aerosol&lt;/a&gt; plume (red and yellow areas) between June 14 and July 26, 1991. Approximately 45 days after the eruption, the aerosol plume completely circled the Earth around the &lt;a href='/w/index.php?title=Equator&amp;action=edit&amp;redlink=1' class='new' title='Equator (page does not exist)'&gt;equator&lt;/a&gt; forming a band 20 to 50° of &lt;a href='/w/index.php?title=Latitude&amp;action=edit&amp;redlink=1' class='new' title='Latitude (page does not exist)'&gt;latitude&lt;/a&gt; wide. Areas outside this band were clear of volcanic aerosols. Within a year, the sulfur dioxide continued to migrate towards the North and South Pole until it covered the entire Earth because of the dominant poleward flow of &lt;a href='/w/index.php?title=Stratospheric_wind&amp;action=edit&amp;redlink=1' class='new' title='Stratospheric wind (page does not exist)'&gt;stratospheric winds&lt;/a&gt; (stratospheric winds circulate from the equator to the polar vortices at the North and South Poles). These observed patterns of aerosol movement suggest that tropical explosive &lt;a href='/w/index.php?title=Volcanic_eruption&amp;action=edit&amp;redlink=1' class='new' title='Volcanic eruption (page does not exist)'&gt;volcanic eruptions&lt;/a&gt; probably have the greatest effect on the Earth's &lt;a href='/article/Climate' title='Climate'&gt;climate&lt;/a&gt;. &lt;a href='/w/index.php?title=Diffusion&amp;action=edit&amp;redlink=1' class='new' title='Diffusion (page does not exist)'&gt;Diffusion&lt;/a&gt; of aerosols by stratospheric winds from a tropical source results in the greatest latitudinal coverage of the &lt;a href='/article/Sulfur_dioxide' title='Sulfur dioxide'&gt;sulfur dioxide&lt;/a&gt; across both the Northern and Southern Hemispheres. (Source: &lt;a href='http://www-sage2.larc.nasa.gov/' class='external text' title='http://www-sage2.larc.nasa.gov/' rel='nofollow'&gt;SAGE II Satellite Project&lt;/a&gt; - &lt;a href='http://www.nasa.gov/home/index.html?skipIntro=1' class='external text' title='http://www.nasa.gov/home/index.html?skipIntro=1' rel='nofollow'&gt;NASA&lt;/a&gt;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356100" y="1917700"/>
            <a:ext cx="4643438" cy="292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Text Box 5"/>
          <p:cNvSpPr txBox="1"/>
          <p:nvPr/>
        </p:nvSpPr>
        <p:spPr>
          <a:xfrm>
            <a:off x="468313" y="692150"/>
            <a:ext cx="44942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火山气体进入大气圈、影响气候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539750" y="396875"/>
            <a:ext cx="7921625" cy="2759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2、地壳运动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全球海陆格局及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陆地起伏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全球气候、风化作用、水系分布、侵蚀区和沉积区；</a:t>
            </a:r>
            <a:endParaRPr lang="en-US" altLang="x-none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地壳升降 → 剥蚀作用强度 → 大气圈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</a:t>
            </a:r>
            <a:r>
              <a:rPr lang="en-US" altLang="zh-CN" sz="2400" baseline="-250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浓度变化；</a:t>
            </a:r>
          </a:p>
          <a:p>
            <a:pPr marL="0" lvl="0" indent="0" eaLnBrk="1" hangingPunct="1"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区域地貌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 → </a:t>
            </a: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侵蚀、搬运和沉积。</a:t>
            </a:r>
          </a:p>
          <a:p>
            <a:pPr marL="0" lvl="0" indent="0" eaLnBrk="1" hangingPunct="1">
              <a:buClrTx/>
              <a:buSzPct val="100000"/>
              <a:buChar char="Ø"/>
            </a:pP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断裂构造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→ 促进局部风化及剥蚀作用，影响地貌。</a:t>
            </a:r>
            <a:endParaRPr lang="zh-CN" altLang="en-US" sz="2400" dirty="0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3231515"/>
            <a:ext cx="3629660" cy="3481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Kép 3" descr="1214481988P3u4MYX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49365" y="4987290"/>
            <a:ext cx="2588260" cy="1734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5" descr="DSC00596"/>
          <p:cNvPicPr>
            <a:picLocks noChangeAspect="1"/>
          </p:cNvPicPr>
          <p:nvPr/>
        </p:nvPicPr>
        <p:blipFill>
          <a:blip r:embed="rId4"/>
          <a:srcRect l="-26"/>
          <a:stretch>
            <a:fillRect/>
          </a:stretch>
        </p:blipFill>
        <p:spPr>
          <a:xfrm>
            <a:off x="3961765" y="4987290"/>
            <a:ext cx="2315210" cy="1735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Kép 1" descr="1269035932nBXuWmY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49065" y="3217545"/>
            <a:ext cx="2605405" cy="1720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7" descr="IMG_01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583045" y="3213100"/>
            <a:ext cx="2354580" cy="1734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an Andreas Fault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2"/>
          <a:stretch>
            <a:fillRect/>
          </a:stretch>
        </p:blipFill>
        <p:spPr>
          <a:xfrm>
            <a:off x="-7938" y="690563"/>
            <a:ext cx="4349751" cy="6194425"/>
          </a:xfrm>
          <a:noFill/>
        </p:spPr>
      </p:pic>
      <p:pic>
        <p:nvPicPr>
          <p:cNvPr id="8195" name="Picture 3" descr="San Andreas Fault in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9"/>
          <a:stretch>
            <a:fillRect/>
          </a:stretch>
        </p:blipFill>
        <p:spPr>
          <a:xfrm>
            <a:off x="4500563" y="684213"/>
            <a:ext cx="4643437" cy="6188075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835150" y="117475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现代断裂地貌 -- 美国圣安德烈斯断裂</a:t>
            </a:r>
          </a:p>
        </p:txBody>
      </p:sp>
    </p:spTree>
    <p:extLst>
      <p:ext uri="{BB962C8B-B14F-4D97-AF65-F5344CB8AC3E}">
        <p14:creationId xmlns:p14="http://schemas.microsoft.com/office/powerpoint/2010/main" val="11734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539750" y="630238"/>
            <a:ext cx="7416800" cy="2106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0"/>
              </a:spcBef>
              <a:spcAft>
                <a:spcPts val="180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3、地震作用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滑坡崩塌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山地地貌变化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→ 侵蚀、搬运和沉积。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地震海啸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沿海地带侵蚀、搬运和沉积。</a:t>
            </a:r>
            <a:endParaRPr lang="zh-CN" altLang="en-US" sz="2400" dirty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0" eaLnBrk="1" hangingPunct="1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99"/>
                </a:solidFill>
                <a:ea typeface="黑体" panose="02010609060101010101" pitchFamily="49" charset="-122"/>
              </a:rPr>
              <a:t>其它局部地貌变化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1267" name="Picture 3" descr="航拍地震后道路被泥石流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210560"/>
            <a:ext cx="3906838" cy="2592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3" y="3210560"/>
            <a:ext cx="3979862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Text Box 5"/>
          <p:cNvSpPr txBox="1"/>
          <p:nvPr/>
        </p:nvSpPr>
        <p:spPr>
          <a:xfrm>
            <a:off x="4572000" y="5496560"/>
            <a:ext cx="31162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FF"/>
                </a:solidFill>
                <a:ea typeface="楷体_GB2312" pitchFamily="1" charset="-122"/>
              </a:rPr>
              <a:t>唐家山堰塞湖（2008年512汶川地震）</a:t>
            </a:r>
          </a:p>
        </p:txBody>
      </p:sp>
      <p:sp>
        <p:nvSpPr>
          <p:cNvPr id="11270" name="Text Box 6"/>
          <p:cNvSpPr txBox="1"/>
          <p:nvPr/>
        </p:nvSpPr>
        <p:spPr>
          <a:xfrm>
            <a:off x="539750" y="5514023"/>
            <a:ext cx="27606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FF"/>
                </a:solidFill>
                <a:ea typeface="楷体_GB2312" pitchFamily="1" charset="-122"/>
              </a:rPr>
              <a:t>山体崩塌（2008年512汶川地震）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27960" y="5943600"/>
            <a:ext cx="3688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滑坡崩塌</a:t>
            </a:r>
            <a:r>
              <a:rPr lang="en-US" altLang="zh-CN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 </a:t>
            </a:r>
            <a:r>
              <a:rPr lang="zh-CN" altLang="en-US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山地地貌变化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/>
          <p:nvPr/>
        </p:nvSpPr>
        <p:spPr>
          <a:xfrm>
            <a:off x="539750" y="4408488"/>
            <a:ext cx="741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地震海啸</a:t>
            </a:r>
            <a:r>
              <a:rPr lang="en-US" altLang="zh-CN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 </a:t>
            </a:r>
            <a:r>
              <a:rPr lang="zh-CN" altLang="en-US" sz="24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沿海地带侵蚀、搬运和沉积</a:t>
            </a:r>
            <a:endParaRPr lang="zh-CN" altLang="en-US" sz="24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291" name="Picture 3" descr="卫星组图-海浪冲击堤岸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9750" y="1268413"/>
            <a:ext cx="3897313" cy="2744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00563" y="1268413"/>
            <a:ext cx="3997325" cy="2751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Text Box 5"/>
          <p:cNvSpPr txBox="1"/>
          <p:nvPr/>
        </p:nvSpPr>
        <p:spPr>
          <a:xfrm>
            <a:off x="539750" y="3700463"/>
            <a:ext cx="21383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FF"/>
                </a:solidFill>
                <a:ea typeface="楷体_GB2312" pitchFamily="1" charset="-122"/>
              </a:rPr>
              <a:t>2004年12月印尼地震海啸</a:t>
            </a:r>
          </a:p>
        </p:txBody>
      </p:sp>
      <p:sp>
        <p:nvSpPr>
          <p:cNvPr id="12294" name="Text Box 6"/>
          <p:cNvSpPr txBox="1"/>
          <p:nvPr/>
        </p:nvSpPr>
        <p:spPr>
          <a:xfrm>
            <a:off x="4572000" y="3700463"/>
            <a:ext cx="20494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FFFFFF"/>
                </a:solidFill>
                <a:ea typeface="楷体_GB2312" pitchFamily="1" charset="-122"/>
              </a:rPr>
              <a:t>2011年3月日本地震海啸</a:t>
            </a:r>
            <a:endParaRPr lang="zh-CN" altLang="en-US" sz="2400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26" descr="唐山地震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0"/>
          <a:stretch>
            <a:fillRect/>
          </a:stretch>
        </p:blipFill>
        <p:spPr>
          <a:xfrm>
            <a:off x="5003800" y="1339850"/>
            <a:ext cx="3529013" cy="2309813"/>
          </a:xfrm>
          <a:noFill/>
        </p:spPr>
      </p:pic>
      <p:pic>
        <p:nvPicPr>
          <p:cNvPr id="11267" name="Picture 2" descr="10-1 1998 Afghanistan earthquak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68425"/>
            <a:ext cx="4321175" cy="4999038"/>
          </a:xfrm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ea typeface="黑体" panose="02010609060101010101" pitchFamily="49" charset="-122"/>
              </a:rPr>
              <a:t>地震造成的其它地貌变化：地震陡坎、喷砂、地裂</a:t>
            </a:r>
            <a:endParaRPr lang="zh-CN" altLang="en-US">
              <a:ea typeface="黑体" panose="02010609060101010101" pitchFamily="49" charset="-122"/>
            </a:endParaRPr>
          </a:p>
        </p:txBody>
      </p:sp>
      <p:pic>
        <p:nvPicPr>
          <p:cNvPr id="11269" name="Picture 2" descr="唐山地震1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/>
          <a:stretch>
            <a:fillRect/>
          </a:stretch>
        </p:blipFill>
        <p:spPr>
          <a:xfrm>
            <a:off x="5003800" y="3789363"/>
            <a:ext cx="3543300" cy="2601912"/>
          </a:xfrm>
          <a:noFill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9750" y="6021388"/>
            <a:ext cx="2938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</a:rPr>
              <a:t>地震陡坎（1998年2月阿富汗地震）</a:t>
            </a:r>
            <a:endParaRPr lang="zh-CN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003800" y="3308350"/>
            <a:ext cx="276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</a:rPr>
              <a:t>地震喷砂（1976年7月唐山地震）</a:t>
            </a:r>
            <a:endParaRPr lang="zh-CN" alt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003800" y="6076950"/>
            <a:ext cx="276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</a:rPr>
              <a:t>地震地裂（1976年7月唐山地震）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模板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_2">
  <a:themeElements>
    <a:clrScheme name="模板_2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模板_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模板_2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_2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_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_3">
  <a:themeElements>
    <a:clrScheme name="模板_3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模板_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模板_3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_3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_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D:\wennew2\教学2002\模板.pot</Template>
  <TotalTime>17</TotalTime>
  <Words>987</Words>
  <Application>Microsoft Office PowerPoint</Application>
  <PresentationFormat>全屏显示(4:3)</PresentationFormat>
  <Paragraphs>108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模板</vt:lpstr>
      <vt:lpstr>模板_2</vt:lpstr>
      <vt:lpstr>模板_3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wqb</dc:creator>
  <cp:lastModifiedBy>Lenovo</cp:lastModifiedBy>
  <cp:revision>166</cp:revision>
  <dcterms:created xsi:type="dcterms:W3CDTF">2002-04-15T13:14:54Z</dcterms:created>
  <dcterms:modified xsi:type="dcterms:W3CDTF">2019-10-24T09:29:12Z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